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90" r:id="rId18"/>
    <p:sldId id="273" r:id="rId19"/>
    <p:sldId id="274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8" r:id="rId29"/>
    <p:sldId id="288" r:id="rId30"/>
    <p:sldId id="286" r:id="rId31"/>
    <p:sldId id="287" r:id="rId32"/>
    <p:sldId id="272" r:id="rId33"/>
    <p:sldId id="275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2590-BEF4-4AE1-B841-4DA8A5084B26}" type="datetimeFigureOut">
              <a:rPr lang="en-GB" smtClean="0"/>
              <a:t>12/01/2013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8E6-B4B4-4F9D-BE37-FEED4967DA8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Compiler access nodes through indexes.</a:t>
            </a: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Basically,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change the DOM structure during compile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you can do anything you like with your children (add nodes, remove nodes, reorder, add/remove directives, whatever you want).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you can do anything with siblings below you (those who were not compiled yet)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you can't change siblings who are above you (those who were already compiled)</a:t>
            </a:r>
          </a:p>
          <a:p>
            <a:pPr fontAlgn="base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can't change parents</a:t>
            </a:r>
          </a:p>
          <a:p>
            <a:pPr fontAlgn="base">
              <a:buFontTx/>
              <a:buChar char="-"/>
            </a:pPr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example in child1 compile function, you can: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do anything with the content (child1a, child1b)</a:t>
            </a:r>
          </a:p>
          <a:p>
            <a:pPr fontAlgn="base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append new nodes after child1</a:t>
            </a:r>
          </a:p>
          <a:p>
            <a:pPr fontAlgn="base">
              <a:buFontTx/>
              <a:buChar char="-"/>
            </a:pPr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you can't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prepend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 before child1!</a:t>
            </a: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linking functions,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should not manipulate the structure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general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manipulate anything that has already been linked (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post link, you can manipulate your children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Angular won't notice that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might be actually desired sometimes -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you are wrapping some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component. You basically tell angular to ignore the whole content of your element and let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all the stuff and you only communicate with it, but Angular does not bind inside the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component.</a:t>
            </a:r>
          </a:p>
          <a:p>
            <a:pPr fontAlgn="base"/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need to manipulate the structure in link phase (or as a result of some watcher), you probably want to compile it on your own. That's for example something that ng-repeat does. It terminates the main compiler pass, so that content of ng-repeat is ignored - not compiled. It gets $compile injected and compiles the content on its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8E6-B4B4-4F9D-BE37-FEED4967DA80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AE9035F-8041-41A7-A0DF-3A266154CE76}" type="datetimeFigureOut">
              <a:rPr lang="en-GB" smtClean="0"/>
              <a:pPr/>
              <a:t>12/01/2013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E672214-E8F4-43A9-AE0E-79B607A665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Building and Testing </a:t>
            </a:r>
            <a:r>
              <a:rPr lang="en-GB" dirty="0" smtClean="0"/>
              <a:t>Directives</a:t>
            </a:r>
          </a:p>
          <a:p>
            <a:endParaRPr lang="en-GB" dirty="0" smtClean="0"/>
          </a:p>
          <a:p>
            <a:r>
              <a:rPr lang="en-GB" sz="2800" dirty="0" smtClean="0"/>
              <a:t>Pete Bacon Darwin</a:t>
            </a:r>
            <a:endParaRPr lang="en-GB" sz="2800" dirty="0"/>
          </a:p>
        </p:txBody>
      </p:sp>
      <p:pic>
        <p:nvPicPr>
          <p:cNvPr id="4" name="Picture 3" descr="AngularJS-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4863492" cy="13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Isolated Scopes Do Not!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access the Parent Scope via $parent</a:t>
            </a:r>
          </a:p>
          <a:p>
            <a:r>
              <a:rPr lang="en-GB" dirty="0" smtClean="0"/>
              <a:t>Directives can bind attributes to Isolated Scope</a:t>
            </a:r>
            <a:endParaRPr lang="en-GB" dirty="0"/>
          </a:p>
        </p:txBody>
      </p:sp>
      <p:pic>
        <p:nvPicPr>
          <p:cNvPr id="20482" name="Picture 2" descr="isolate sco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4005064"/>
            <a:ext cx="4448175" cy="149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Defining a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directive on a module</a:t>
            </a:r>
          </a:p>
          <a:p>
            <a:r>
              <a:rPr lang="en-GB" dirty="0" smtClean="0"/>
              <a:t>Provide a name and a factory function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7704856" cy="1952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pPr>
              <a:buNone/>
            </a:pP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myModule.directive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directiveName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’, function(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deps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// Directive Definition Object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many names of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directive has one canonical name used in JavaScript: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HTML it can take a number of different forms: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4581128"/>
            <a:ext cx="3024336" cy="1952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</a:p>
          <a:p>
            <a:pPr algn="ctr"/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my:directive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my_directive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data-my-directive</a:t>
            </a:r>
          </a:p>
          <a:p>
            <a:pPr algn="ctr"/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X-my-directive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2852936"/>
            <a:ext cx="3024336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myDirective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 Definition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restrict</a:t>
            </a:r>
          </a:p>
          <a:p>
            <a:r>
              <a:rPr lang="en-GB" dirty="0" smtClean="0"/>
              <a:t>compile &amp; link</a:t>
            </a:r>
          </a:p>
          <a:p>
            <a:r>
              <a:rPr lang="en-GB" dirty="0" smtClean="0"/>
              <a:t>template, </a:t>
            </a:r>
            <a:r>
              <a:rPr lang="en-GB" dirty="0" err="1" smtClean="0"/>
              <a:t>templateUrl</a:t>
            </a:r>
            <a:r>
              <a:rPr lang="en-GB" dirty="0" smtClean="0"/>
              <a:t>, replace</a:t>
            </a:r>
          </a:p>
          <a:p>
            <a:r>
              <a:rPr lang="en-GB" dirty="0" smtClean="0"/>
              <a:t>scope &amp; transclude</a:t>
            </a:r>
          </a:p>
          <a:p>
            <a:r>
              <a:rPr lang="en-GB" dirty="0" smtClean="0"/>
              <a:t>controller &amp; require</a:t>
            </a:r>
          </a:p>
          <a:p>
            <a:r>
              <a:rPr lang="en-GB" dirty="0" smtClean="0"/>
              <a:t>terminal &amp; priority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can we place the directive?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An Element (E)</a:t>
            </a:r>
          </a:p>
          <a:p>
            <a:pPr lvl="1"/>
            <a:r>
              <a:rPr lang="en-GB" dirty="0" smtClean="0"/>
              <a:t>An Attribute (A)</a:t>
            </a:r>
          </a:p>
          <a:p>
            <a:pPr lvl="1"/>
            <a:r>
              <a:rPr lang="en-GB" dirty="0" smtClean="0"/>
              <a:t>A CSS Class (C)</a:t>
            </a:r>
          </a:p>
          <a:p>
            <a:pPr lvl="1"/>
            <a:r>
              <a:rPr lang="en-GB" dirty="0" smtClean="0"/>
              <a:t>A Comment (M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All together!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694814"/>
            <a:ext cx="3744416" cy="1814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dirty="0" smtClean="0"/>
              <a:t>&lt;my-directive&gt;</a:t>
            </a:r>
          </a:p>
          <a:p>
            <a:endParaRPr lang="en-GB" sz="900" dirty="0" smtClean="0"/>
          </a:p>
          <a:p>
            <a:r>
              <a:rPr lang="en-GB" dirty="0" smtClean="0"/>
              <a:t>&lt;</a:t>
            </a:r>
            <a:r>
              <a:rPr lang="en-GB" dirty="0" smtClean="0"/>
              <a:t>div my-directive=“”&gt;</a:t>
            </a:r>
          </a:p>
          <a:p>
            <a:endParaRPr lang="en-GB" sz="900" dirty="0" smtClean="0"/>
          </a:p>
          <a:p>
            <a:r>
              <a:rPr lang="en-GB" dirty="0" smtClean="0"/>
              <a:t>&lt;div class=“my-directive”&gt;</a:t>
            </a:r>
          </a:p>
          <a:p>
            <a:endParaRPr lang="en-GB" sz="900" dirty="0" smtClean="0"/>
          </a:p>
          <a:p>
            <a:pPr marL="0" lvl="1"/>
            <a:r>
              <a:rPr lang="en-GB" dirty="0" smtClean="0"/>
              <a:t>&lt;!-- directive: my-directive --&gt;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4869160"/>
            <a:ext cx="3744416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dirty="0" smtClean="0"/>
              <a:t>restrict: ‘EACM’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Compilation Process – Compile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Traverse down </a:t>
            </a:r>
            <a:r>
              <a:rPr lang="en-GB" dirty="0" smtClean="0"/>
              <a:t>the DOM from the compilation root node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Collect </a:t>
            </a:r>
            <a:r>
              <a:rPr lang="en-GB" dirty="0" smtClean="0"/>
              <a:t>up all the directives for each node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Call </a:t>
            </a:r>
            <a:r>
              <a:rPr lang="en-GB" dirty="0" smtClean="0"/>
              <a:t>each directive’s compile function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 algn="ctr">
              <a:buNone/>
            </a:pPr>
            <a:r>
              <a:rPr lang="en-GB" i="1" dirty="0" smtClean="0"/>
              <a:t>Compile functions contain common code,</a:t>
            </a:r>
          </a:p>
          <a:p>
            <a:pPr marL="514350" indent="-514350" algn="ctr">
              <a:buNone/>
            </a:pPr>
            <a:r>
              <a:rPr lang="en-GB" i="1" dirty="0" smtClean="0"/>
              <a:t>manipulate the DOM</a:t>
            </a:r>
          </a:p>
          <a:p>
            <a:pPr marL="514350" indent="-514350" algn="ctr">
              <a:buNone/>
            </a:pPr>
            <a:r>
              <a:rPr lang="en-GB" i="1" dirty="0" smtClean="0"/>
              <a:t>and return a link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 Process –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/>
              <a:t>Link Function is </a:t>
            </a:r>
            <a:r>
              <a:rPr lang="en-GB" dirty="0" smtClean="0"/>
              <a:t>created for </a:t>
            </a:r>
            <a:r>
              <a:rPr lang="en-GB" dirty="0" smtClean="0"/>
              <a:t>each DOM node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smtClean="0"/>
              <a:t>suitable scope </a:t>
            </a:r>
            <a:r>
              <a:rPr lang="en-GB" dirty="0" smtClean="0"/>
              <a:t>is attached to each </a:t>
            </a:r>
            <a:r>
              <a:rPr lang="en-GB" dirty="0" smtClean="0"/>
              <a:t>node</a:t>
            </a:r>
            <a:endParaRPr lang="en-GB" dirty="0" smtClean="0"/>
          </a:p>
          <a:p>
            <a:r>
              <a:rPr lang="en-GB" dirty="0" smtClean="0"/>
              <a:t>The root node Link </a:t>
            </a:r>
            <a:r>
              <a:rPr lang="en-GB" dirty="0" smtClean="0"/>
              <a:t>Function will call all the </a:t>
            </a:r>
            <a:r>
              <a:rPr lang="en-GB" dirty="0" smtClean="0"/>
              <a:t>directive link </a:t>
            </a:r>
            <a:r>
              <a:rPr lang="en-GB" dirty="0" smtClean="0"/>
              <a:t>functions – top down</a:t>
            </a:r>
          </a:p>
          <a:p>
            <a:r>
              <a:rPr lang="en-GB" dirty="0" smtClean="0"/>
              <a:t>Each </a:t>
            </a:r>
            <a:r>
              <a:rPr lang="en-GB" dirty="0" smtClean="0"/>
              <a:t>link function is responsible for binding </a:t>
            </a:r>
            <a:r>
              <a:rPr lang="en-GB" dirty="0" smtClean="0"/>
              <a:t>the </a:t>
            </a:r>
            <a:r>
              <a:rPr lang="en-GB" dirty="0" smtClean="0"/>
              <a:t>element to the scope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Compilation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92" y="2060848"/>
            <a:ext cx="2242592" cy="46634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GB" sz="1100" dirty="0" smtClean="0"/>
              <a:t>parent </a:t>
            </a:r>
            <a:r>
              <a:rPr lang="en-GB" sz="1100" dirty="0" smtClean="0"/>
              <a:t>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514350" indent="-514350">
              <a:buNone/>
            </a:pPr>
            <a:r>
              <a:rPr lang="en-GB" sz="1100" dirty="0" smtClean="0"/>
              <a:t>parent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868680" lvl="1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868680" lvl="1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a 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a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a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b 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b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b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</a:p>
          <a:p>
            <a:pPr marL="868680" lvl="1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1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</a:p>
          <a:p>
            <a:pPr marL="868680" lvl="1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868680" lvl="1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a 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a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a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b (</a:t>
            </a:r>
            <a:r>
              <a:rPr lang="en-GB" sz="1100" i="1" dirty="0" smtClean="0"/>
              <a:t>controller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b (</a:t>
            </a:r>
            <a:r>
              <a:rPr lang="en-GB" sz="1100" i="1" dirty="0" smtClean="0"/>
              <a:t>pre-link</a:t>
            </a:r>
            <a:r>
              <a:rPr lang="en-GB" sz="1100" dirty="0" smtClean="0"/>
              <a:t>)</a:t>
            </a:r>
          </a:p>
          <a:p>
            <a:pPr marL="1088136" lvl="2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b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</a:p>
          <a:p>
            <a:pPr marL="868680" lvl="1" indent="-457200">
              <a:buNone/>
            </a:pPr>
            <a:r>
              <a:rPr lang="en-GB" sz="1100" dirty="0" smtClean="0"/>
              <a:t>child </a:t>
            </a:r>
            <a:r>
              <a:rPr lang="en-GB" sz="1100" dirty="0" smtClean="0"/>
              <a:t>2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</a:p>
          <a:p>
            <a:pPr marL="514350" indent="-514350">
              <a:buNone/>
            </a:pPr>
            <a:r>
              <a:rPr lang="en-GB" sz="1100" dirty="0" smtClean="0"/>
              <a:t>parent (</a:t>
            </a:r>
            <a:r>
              <a:rPr lang="en-GB" sz="1100" i="1" dirty="0" smtClean="0"/>
              <a:t>post-link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096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1920" y="2060848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GB" sz="1600" dirty="0" smtClean="0"/>
              <a:t>parent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</a:p>
          <a:p>
            <a:pPr marL="514350" indent="-514350">
              <a:buNone/>
            </a:pPr>
            <a:r>
              <a:rPr lang="en-GB" sz="1600" dirty="0" smtClean="0"/>
              <a:t>child 1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</a:p>
          <a:p>
            <a:pPr marL="630936" lvl="1" indent="-457200"/>
            <a:r>
              <a:rPr lang="en-GB" sz="1600" dirty="0" smtClean="0"/>
              <a:t>child </a:t>
            </a:r>
            <a:r>
              <a:rPr lang="en-GB" sz="1600" dirty="0" smtClean="0"/>
              <a:t>1 a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</a:p>
          <a:p>
            <a:pPr marL="630936" lvl="1" indent="-457200"/>
            <a:r>
              <a:rPr lang="en-GB" sz="1600" dirty="0" smtClean="0"/>
              <a:t>child 1 b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</a:p>
          <a:p>
            <a:pPr marL="411480" indent="-457200"/>
            <a:r>
              <a:rPr lang="en-GB" sz="1600" dirty="0" smtClean="0"/>
              <a:t>child 2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</a:p>
          <a:p>
            <a:pPr marL="630936" lvl="1" indent="-457200"/>
            <a:r>
              <a:rPr lang="en-GB" sz="1600" dirty="0" smtClean="0"/>
              <a:t>child 2 a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</a:p>
          <a:p>
            <a:pPr marL="630936" lvl="1" indent="-457200"/>
            <a:r>
              <a:rPr lang="en-GB" sz="1600" dirty="0" smtClean="0"/>
              <a:t>child 2 b (</a:t>
            </a:r>
            <a:r>
              <a:rPr lang="en-GB" sz="1600" i="1" dirty="0" smtClean="0"/>
              <a:t>compile</a:t>
            </a:r>
            <a:r>
              <a:rPr lang="en-GB" sz="1600" dirty="0" smtClean="0"/>
              <a:t>)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53536"/>
            <a:ext cx="8229600" cy="1143000"/>
          </a:xfrm>
        </p:spPr>
        <p:txBody>
          <a:bodyPr/>
          <a:lstStyle/>
          <a:p>
            <a:r>
              <a:rPr lang="en-GB" dirty="0" smtClean="0"/>
              <a:t>Compile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compile function is passed</a:t>
            </a:r>
          </a:p>
          <a:p>
            <a:pPr lvl="1"/>
            <a:r>
              <a:rPr lang="en-GB" dirty="0" smtClean="0"/>
              <a:t>The current </a:t>
            </a:r>
            <a:r>
              <a:rPr lang="en-GB" dirty="0" smtClean="0"/>
              <a:t>template element (</a:t>
            </a:r>
            <a:r>
              <a:rPr lang="en-GB" dirty="0" err="1" smtClean="0"/>
              <a:t>jQLite</a:t>
            </a:r>
            <a:r>
              <a:rPr lang="en-GB" dirty="0" smtClean="0"/>
              <a:t> wrapped)</a:t>
            </a:r>
            <a:endParaRPr lang="en-GB" dirty="0" smtClean="0"/>
          </a:p>
          <a:p>
            <a:pPr lvl="1"/>
            <a:r>
              <a:rPr lang="en-GB" dirty="0" smtClean="0"/>
              <a:t>A normalized list of element’s </a:t>
            </a:r>
            <a:r>
              <a:rPr lang="en-GB" dirty="0" smtClean="0"/>
              <a:t>attributes</a:t>
            </a:r>
          </a:p>
          <a:p>
            <a:pPr lvl="1"/>
            <a:r>
              <a:rPr lang="en-GB" dirty="0" smtClean="0"/>
              <a:t>A transclusion function, if applicable</a:t>
            </a:r>
          </a:p>
          <a:p>
            <a:r>
              <a:rPr lang="en-GB" dirty="0" smtClean="0"/>
              <a:t>It should return the </a:t>
            </a:r>
            <a:r>
              <a:rPr lang="en-GB" dirty="0" smtClean="0"/>
              <a:t>post link </a:t>
            </a:r>
            <a:r>
              <a:rPr lang="en-GB" dirty="0" smtClean="0"/>
              <a:t>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365104"/>
            <a:ext cx="7077579" cy="1398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compile: function(element,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attrs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transcludeFn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)  {</a:t>
            </a: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someLinkFn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53536"/>
            <a:ext cx="8229600" cy="1143000"/>
          </a:xfrm>
        </p:spPr>
        <p:txBody>
          <a:bodyPr/>
          <a:lstStyle/>
          <a:p>
            <a:r>
              <a:rPr lang="en-GB" dirty="0" smtClean="0"/>
              <a:t>Post Link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post link </a:t>
            </a:r>
            <a:r>
              <a:rPr lang="en-GB" dirty="0" smtClean="0"/>
              <a:t>function </a:t>
            </a:r>
            <a:r>
              <a:rPr lang="en-GB" dirty="0" smtClean="0"/>
              <a:t>is </a:t>
            </a:r>
            <a:r>
              <a:rPr lang="en-GB" dirty="0" smtClean="0"/>
              <a:t>passed</a:t>
            </a:r>
          </a:p>
          <a:p>
            <a:pPr lvl="1"/>
            <a:r>
              <a:rPr lang="en-GB" dirty="0" smtClean="0"/>
              <a:t>The current scope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compiled element </a:t>
            </a:r>
            <a:r>
              <a:rPr lang="en-GB" dirty="0" smtClean="0"/>
              <a:t>(</a:t>
            </a:r>
            <a:r>
              <a:rPr lang="en-GB" dirty="0" err="1" smtClean="0"/>
              <a:t>jQLite</a:t>
            </a:r>
            <a:r>
              <a:rPr lang="en-GB" dirty="0" smtClean="0"/>
              <a:t> wrapped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 normalized list of element’s </a:t>
            </a:r>
            <a:r>
              <a:rPr lang="en-GB" dirty="0" smtClean="0"/>
              <a:t>attributes</a:t>
            </a:r>
          </a:p>
          <a:p>
            <a:pPr lvl="1"/>
            <a:r>
              <a:rPr lang="en-GB" dirty="0" smtClean="0"/>
              <a:t>A directive controller, if applicable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365104"/>
            <a:ext cx="7077579" cy="1952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link: function(scope, element,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attrs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cntlr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)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scope.$watch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(.);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attrs.$observe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(.);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element.bind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(.);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Three Pillars of AngularJS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Data Binding</a:t>
            </a:r>
          </a:p>
          <a:p>
            <a:r>
              <a:rPr lang="en-GB" sz="4800" dirty="0" smtClean="0"/>
              <a:t>Dependency Injection</a:t>
            </a:r>
          </a:p>
          <a:p>
            <a:r>
              <a:rPr lang="en-GB" sz="4800" dirty="0" smtClean="0"/>
              <a:t>Directives</a:t>
            </a:r>
            <a:endParaRPr lang="en-GB" sz="4800" dirty="0"/>
          </a:p>
        </p:txBody>
      </p:sp>
      <p:pic>
        <p:nvPicPr>
          <p:cNvPr id="1029" name="Picture 5" descr="C:\Users\pete\AppData\Local\Microsoft\Windows\Temporary Internet Files\Content.IE5\R2U5GYED\MC9003615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149080"/>
            <a:ext cx="873125" cy="1803400"/>
          </a:xfrm>
          <a:prstGeom prst="rect">
            <a:avLst/>
          </a:prstGeom>
          <a:noFill/>
        </p:spPr>
      </p:pic>
      <p:pic>
        <p:nvPicPr>
          <p:cNvPr id="8" name="Picture 5" descr="C:\Users\pete\AppData\Local\Microsoft\Windows\Temporary Internet Files\Content.IE5\R2U5GYED\MC9003615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149080"/>
            <a:ext cx="873125" cy="1803400"/>
          </a:xfrm>
          <a:prstGeom prst="rect">
            <a:avLst/>
          </a:prstGeom>
          <a:noFill/>
        </p:spPr>
      </p:pic>
      <p:pic>
        <p:nvPicPr>
          <p:cNvPr id="9" name="Picture 5" descr="C:\Users\pete\AppData\Local\Microsoft\Windows\Temporary Internet Files\Content.IE5\R2U5GYED\MC9003615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149080"/>
            <a:ext cx="873125" cy="180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Templated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Directives can provide a HTML template </a:t>
            </a:r>
          </a:p>
          <a:p>
            <a:r>
              <a:rPr lang="en-GB" dirty="0" smtClean="0"/>
              <a:t>The compiler will compile the template and replace content of the directive’s DOM element.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i="1" dirty="0" smtClean="0"/>
              <a:t>replace: true </a:t>
            </a:r>
            <a:r>
              <a:rPr lang="en-GB" dirty="0" smtClean="0"/>
              <a:t>then the directive’s DOM element replaced entirely by the template.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429000"/>
            <a:ext cx="7077579" cy="1398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template: ‘&lt;div&gt;Some {{angular}} html&lt;/div&gt;’</a:t>
            </a:r>
          </a:p>
          <a:p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templateUrl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: ‘some/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/to/the/template’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default directives simply use the scope provided by the parent DOM element</a:t>
            </a:r>
          </a:p>
          <a:p>
            <a:r>
              <a:rPr lang="en-GB" dirty="0" smtClean="0"/>
              <a:t>A new child scope can be attached to the current DOM element by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new scope will prototypically inherit from the parent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293096"/>
            <a:ext cx="2016224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scope: true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Isolated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Isolated Scope can be created by: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scope does not inherit from its parent, but is related by $parent.</a:t>
            </a:r>
          </a:p>
          <a:p>
            <a:r>
              <a:rPr lang="en-GB" dirty="0" smtClean="0"/>
              <a:t>Only really needed if you are providing a template</a:t>
            </a:r>
          </a:p>
          <a:p>
            <a:r>
              <a:rPr lang="en-GB" dirty="0" smtClean="0"/>
              <a:t>We need a way to get values from the parent scope into this one…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420888"/>
            <a:ext cx="2664296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scope: {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to Isolated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manually bind values in the Isolated Scope to values in the Parent Scope using the directive “scope object”</a:t>
            </a:r>
          </a:p>
          <a:p>
            <a:pPr lvl="1"/>
            <a:r>
              <a:rPr lang="en-GB" dirty="0" smtClean="0"/>
              <a:t>key: isolated scope property</a:t>
            </a:r>
          </a:p>
          <a:p>
            <a:pPr lvl="1"/>
            <a:r>
              <a:rPr lang="en-GB" dirty="0" smtClean="0"/>
              <a:t>value: binding type and attribute name</a:t>
            </a:r>
          </a:p>
          <a:p>
            <a:r>
              <a:rPr lang="en-GB" dirty="0" smtClean="0"/>
              <a:t>There are three types of binding</a:t>
            </a:r>
          </a:p>
          <a:p>
            <a:pPr lvl="1"/>
            <a:r>
              <a:rPr lang="en-GB" dirty="0" smtClean="0"/>
              <a:t>Two Way Data Binding (=)</a:t>
            </a:r>
          </a:p>
          <a:p>
            <a:pPr lvl="1"/>
            <a:r>
              <a:rPr lang="en-GB" dirty="0" smtClean="0"/>
              <a:t>Interpolated Strings (@)</a:t>
            </a:r>
          </a:p>
          <a:p>
            <a:pPr lvl="1"/>
            <a:r>
              <a:rPr lang="en-GB" dirty="0" smtClean="0"/>
              <a:t>Executable Expressions (&amp;)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Way Data Binding (=)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= binding creates watches that ensure that the value in the Parent Scope and the value in the Isolated Scope are kept in synch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Parent Scope user.name will mirror Isolated Scope </a:t>
            </a:r>
            <a:r>
              <a:rPr lang="en-GB" dirty="0" err="1" smtClean="0"/>
              <a:t>innerName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861048"/>
            <a:ext cx="6048672" cy="11218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dirty="0" smtClean="0"/>
              <a:t>&lt;my-directive </a:t>
            </a:r>
            <a:r>
              <a:rPr lang="en-GB" dirty="0" err="1" smtClean="0"/>
              <a:t>attr</a:t>
            </a:r>
            <a:r>
              <a:rPr lang="en-GB" dirty="0" smtClean="0"/>
              <a:t>-name=“user.name”&gt;</a:t>
            </a:r>
          </a:p>
          <a:p>
            <a:endParaRPr lang="en-GB" dirty="0" smtClean="0"/>
          </a:p>
          <a:p>
            <a:r>
              <a:rPr lang="en-GB" dirty="0" smtClean="0"/>
              <a:t>scope: {  </a:t>
            </a:r>
            <a:r>
              <a:rPr lang="en-GB" dirty="0" err="1" smtClean="0"/>
              <a:t>innerName</a:t>
            </a:r>
            <a:r>
              <a:rPr lang="en-GB" dirty="0" smtClean="0"/>
              <a:t>: ‘=</a:t>
            </a:r>
            <a:r>
              <a:rPr lang="en-GB" dirty="0" err="1" smtClean="0"/>
              <a:t>attrName</a:t>
            </a:r>
            <a:r>
              <a:rPr lang="en-GB" dirty="0" smtClean="0"/>
              <a:t>’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Interpolation (@)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@ binding will watch the attribute value, and provide the interpolated string to the Isolated Scope property whenever it changes.</a:t>
            </a:r>
          </a:p>
          <a:p>
            <a:r>
              <a:rPr lang="en-GB" dirty="0" smtClean="0"/>
              <a:t>This is one way and generates a string.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Parent Scope user.name is “Pete”, then the Isolated Scope </a:t>
            </a:r>
            <a:r>
              <a:rPr lang="en-GB" dirty="0" err="1" smtClean="0"/>
              <a:t>innerGreeting</a:t>
            </a:r>
            <a:r>
              <a:rPr lang="en-GB" dirty="0" smtClean="0"/>
              <a:t> will be “Hello Pete!”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573016"/>
            <a:ext cx="6048672" cy="11218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dirty="0" smtClean="0"/>
              <a:t>&lt;my-directive </a:t>
            </a:r>
            <a:r>
              <a:rPr lang="en-GB" dirty="0" err="1" smtClean="0"/>
              <a:t>attr</a:t>
            </a:r>
            <a:r>
              <a:rPr lang="en-GB" dirty="0" smtClean="0"/>
              <a:t>-greeting=“Hello {{user.name}}!”&gt;</a:t>
            </a:r>
          </a:p>
          <a:p>
            <a:endParaRPr lang="en-GB" dirty="0" smtClean="0"/>
          </a:p>
          <a:p>
            <a:r>
              <a:rPr lang="en-GB" dirty="0" smtClean="0"/>
              <a:t>scope: {  </a:t>
            </a:r>
            <a:r>
              <a:rPr lang="en-GB" dirty="0" err="1" smtClean="0"/>
              <a:t>innerGreeting</a:t>
            </a:r>
            <a:r>
              <a:rPr lang="en-GB" dirty="0" smtClean="0"/>
              <a:t>: ‘@</a:t>
            </a:r>
            <a:r>
              <a:rPr lang="en-GB" dirty="0" err="1" smtClean="0"/>
              <a:t>attrGreeting</a:t>
            </a:r>
            <a:r>
              <a:rPr lang="en-GB" dirty="0" smtClean="0"/>
              <a:t>’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Expression (&amp;)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&amp; binding will create a function that is attached to the Isolated Scope, which when called will execute the expression provided in the attribute.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 err="1" smtClean="0"/>
              <a:t>onClose</a:t>
            </a:r>
            <a:r>
              <a:rPr lang="en-GB" dirty="0" smtClean="0"/>
              <a:t>() is called on the </a:t>
            </a:r>
            <a:r>
              <a:rPr lang="en-GB" dirty="0" err="1" smtClean="0"/>
              <a:t>IsolatedScope</a:t>
            </a:r>
            <a:r>
              <a:rPr lang="en-GB" dirty="0" smtClean="0"/>
              <a:t>, then log(‘closed’) will be called on the Parent Scope.</a:t>
            </a:r>
          </a:p>
          <a:p>
            <a:r>
              <a:rPr lang="en-GB" dirty="0" smtClean="0"/>
              <a:t>This is one way from Isolated Scope to Parent Scope.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243295"/>
            <a:ext cx="6048672" cy="11218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dirty="0" smtClean="0"/>
              <a:t>&lt;my-directive close-handler=“log(‘closed’)”&gt;</a:t>
            </a:r>
          </a:p>
          <a:p>
            <a:endParaRPr lang="en-GB" dirty="0" smtClean="0"/>
          </a:p>
          <a:p>
            <a:r>
              <a:rPr lang="en-GB" dirty="0" smtClean="0"/>
              <a:t>scope: {  </a:t>
            </a:r>
            <a:r>
              <a:rPr lang="en-GB" dirty="0" err="1" smtClean="0"/>
              <a:t>onClose</a:t>
            </a:r>
            <a:r>
              <a:rPr lang="en-GB" dirty="0" smtClean="0"/>
              <a:t>: ‘@</a:t>
            </a:r>
            <a:r>
              <a:rPr lang="en-GB" dirty="0" err="1" smtClean="0"/>
              <a:t>closeHandler</a:t>
            </a:r>
            <a:r>
              <a:rPr lang="en-GB" dirty="0" smtClean="0"/>
              <a:t>’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Pagination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Bootstrap styled pagination directive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Uses templates, isolated scope, bindings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6667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437112"/>
            <a:ext cx="6048672" cy="16758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fr-FR" dirty="0" smtClean="0"/>
              <a:t>&lt;pagination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num</a:t>
            </a:r>
            <a:r>
              <a:rPr lang="fr-FR" dirty="0" smtClean="0"/>
              <a:t>-pages="</a:t>
            </a:r>
            <a:r>
              <a:rPr lang="fr-FR" dirty="0" err="1" smtClean="0"/>
              <a:t>numPages</a:t>
            </a:r>
            <a:r>
              <a:rPr lang="fr-FR" dirty="0" smtClean="0"/>
              <a:t>"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current</a:t>
            </a:r>
            <a:r>
              <a:rPr lang="fr-FR" dirty="0" smtClean="0"/>
              <a:t>-page="</a:t>
            </a:r>
            <a:r>
              <a:rPr lang="fr-FR" dirty="0" err="1" smtClean="0"/>
              <a:t>currentPage</a:t>
            </a:r>
            <a:r>
              <a:rPr lang="fr-FR" dirty="0" smtClean="0"/>
              <a:t>"</a:t>
            </a:r>
          </a:p>
          <a:p>
            <a:r>
              <a:rPr lang="fr-FR" dirty="0" smtClean="0"/>
              <a:t>  on-select-page="</a:t>
            </a:r>
            <a:r>
              <a:rPr lang="fr-FR" dirty="0" err="1" smtClean="0"/>
              <a:t>selectCount</a:t>
            </a:r>
            <a:r>
              <a:rPr lang="fr-FR" dirty="0" smtClean="0"/>
              <a:t>=</a:t>
            </a:r>
            <a:r>
              <a:rPr lang="fr-FR" dirty="0" err="1" smtClean="0"/>
              <a:t>selectCount</a:t>
            </a:r>
            <a:r>
              <a:rPr lang="fr-FR" dirty="0" smtClean="0"/>
              <a:t>+1"&gt;</a:t>
            </a:r>
          </a:p>
          <a:p>
            <a:r>
              <a:rPr lang="fr-FR" dirty="0" smtClean="0"/>
              <a:t>&lt;/pagination&gt;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want to use the original content of the DOM element that is replaced by the template, we use transclusion.</a:t>
            </a:r>
          </a:p>
          <a:p>
            <a:r>
              <a:rPr lang="en-GB" dirty="0" smtClean="0"/>
              <a:t>We can transclude the contents of the current element</a:t>
            </a:r>
          </a:p>
          <a:p>
            <a:endParaRPr lang="en-GB" sz="4400" dirty="0" smtClean="0"/>
          </a:p>
          <a:p>
            <a:r>
              <a:rPr lang="en-GB" dirty="0" smtClean="0"/>
              <a:t>Or the whole element itself</a:t>
            </a:r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29341"/>
            <a:ext cx="3312368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transclude: true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5301208"/>
            <a:ext cx="3312368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transclude: ‘element’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Transclusion - The Easy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of the time you can simply use the ng-transclude directive in your templates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contents of the ng-transclude element will be replaced with the transcluded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6696744" cy="1398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Some template stuff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&lt;div ng-transclude&gt;to be replaced&lt;/div&gt;</a:t>
            </a: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Decouple application layers (MVC)</a:t>
            </a:r>
          </a:p>
          <a:p>
            <a:r>
              <a:rPr lang="en-GB" dirty="0" smtClean="0"/>
              <a:t>Digest-based dirty checking</a:t>
            </a:r>
          </a:p>
          <a:p>
            <a:r>
              <a:rPr lang="en-GB" dirty="0" smtClean="0"/>
              <a:t>Models are POJOs</a:t>
            </a:r>
          </a:p>
          <a:p>
            <a:r>
              <a:rPr lang="en-GB" dirty="0" smtClean="0"/>
              <a:t>DOM is updated “after” digest</a:t>
            </a:r>
          </a:p>
          <a:p>
            <a:endParaRPr lang="en-GB" dirty="0"/>
          </a:p>
          <a:p>
            <a:pPr algn="ctr">
              <a:buNone/>
            </a:pPr>
            <a:endParaRPr lang="en-GB" i="1" dirty="0" smtClean="0"/>
          </a:p>
          <a:p>
            <a:pPr algn="ctr">
              <a:buNone/>
            </a:pPr>
            <a:r>
              <a:rPr lang="en-GB" i="1" dirty="0" smtClean="0"/>
              <a:t>Less Code – Easier to Test</a:t>
            </a:r>
          </a:p>
          <a:p>
            <a:pPr algn="ctr">
              <a:buNone/>
            </a:pPr>
            <a:r>
              <a:rPr lang="en-GB" i="1" dirty="0" smtClean="0"/>
              <a:t>More Maintainable!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Transcluded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transcluded content is made available as a transclusion </a:t>
            </a:r>
            <a:r>
              <a:rPr lang="en-GB" dirty="0" smtClean="0"/>
              <a:t>linking function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function </a:t>
            </a:r>
            <a:r>
              <a:rPr lang="en-GB" dirty="0" smtClean="0"/>
              <a:t>returns an </a:t>
            </a:r>
            <a:r>
              <a:rPr lang="en-GB" dirty="0" smtClean="0"/>
              <a:t>element containing the transcluded content, bound to the given scope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function is passed to the compile function.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140968"/>
            <a:ext cx="5472608" cy="5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element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transcludeFn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(scope);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Cloning Transcluded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 directives </a:t>
            </a:r>
            <a:r>
              <a:rPr lang="en-GB" dirty="0" smtClean="0"/>
              <a:t>actually want to </a:t>
            </a:r>
            <a:r>
              <a:rPr lang="en-GB" dirty="0" smtClean="0"/>
              <a:t>clone the </a:t>
            </a:r>
            <a:r>
              <a:rPr lang="en-GB" dirty="0" smtClean="0"/>
              <a:t>transcluded content rather than </a:t>
            </a:r>
            <a:r>
              <a:rPr lang="en-GB" dirty="0" smtClean="0"/>
              <a:t>use the original. (e.g. ng-repeat)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By providing a </a:t>
            </a:r>
            <a:r>
              <a:rPr lang="en-GB" dirty="0" err="1" smtClean="0"/>
              <a:t>callback</a:t>
            </a:r>
            <a:r>
              <a:rPr lang="en-GB" dirty="0" smtClean="0"/>
              <a:t> it will clone the content.  Use the </a:t>
            </a:r>
            <a:r>
              <a:rPr lang="en-GB" dirty="0" err="1" smtClean="0"/>
              <a:t>callback</a:t>
            </a:r>
            <a:r>
              <a:rPr lang="en-GB" dirty="0" smtClean="0"/>
              <a:t> to attach the clone </a:t>
            </a:r>
            <a:r>
              <a:rPr lang="en-GB" dirty="0" smtClean="0"/>
              <a:t>to the DOM.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212976"/>
            <a:ext cx="6696744" cy="1398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clone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transcludeFn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(scope,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function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cloneAttachFn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(clone, scope){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});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/>
          </a:bodyPr>
          <a:lstStyle/>
          <a:p>
            <a:r>
              <a:rPr lang="en-GB" dirty="0" smtClean="0"/>
              <a:t>Directives can define a controller </a:t>
            </a:r>
            <a:r>
              <a:rPr lang="en-GB" dirty="0" smtClean="0"/>
              <a:t>function to </a:t>
            </a:r>
            <a:r>
              <a:rPr lang="en-GB" dirty="0" smtClean="0"/>
              <a:t>be attached to the DOM node.</a:t>
            </a:r>
          </a:p>
          <a:p>
            <a:r>
              <a:rPr lang="en-GB" dirty="0" smtClean="0"/>
              <a:t>Can </a:t>
            </a:r>
            <a:r>
              <a:rPr lang="en-GB" dirty="0" smtClean="0"/>
              <a:t>be dependency injected</a:t>
            </a:r>
          </a:p>
          <a:p>
            <a:r>
              <a:rPr lang="en-GB" dirty="0" smtClean="0"/>
              <a:t>$element, $</a:t>
            </a:r>
            <a:r>
              <a:rPr lang="en-GB" dirty="0" err="1" smtClean="0"/>
              <a:t>attrs</a:t>
            </a:r>
            <a:r>
              <a:rPr lang="en-GB" dirty="0" smtClean="0"/>
              <a:t>, $transclude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933056"/>
            <a:ext cx="7077579" cy="22298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controller: function($scope, $element, $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attrs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, $transclude,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otherDeps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)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scope.$watch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(.);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$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attrs.$observe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(.);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element.bind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(.);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this.someControllerMethod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= function</a:t>
            </a:r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(){.};</a:t>
            </a:r>
            <a:endParaRPr lang="en-GB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Requiring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35091"/>
          </a:xfrm>
        </p:spPr>
        <p:txBody>
          <a:bodyPr>
            <a:normAutofit/>
          </a:bodyPr>
          <a:lstStyle/>
          <a:p>
            <a:r>
              <a:rPr lang="en-GB" dirty="0" smtClean="0"/>
              <a:t>Directives can require other directives’ controllers be available</a:t>
            </a:r>
          </a:p>
          <a:p>
            <a:pPr lvl="1"/>
            <a:r>
              <a:rPr lang="en-GB" dirty="0" smtClean="0"/>
              <a:t>On the current node</a:t>
            </a:r>
          </a:p>
          <a:p>
            <a:pPr lvl="1"/>
            <a:r>
              <a:rPr lang="en-GB" dirty="0" smtClean="0"/>
              <a:t>On an ancestor node</a:t>
            </a:r>
          </a:p>
          <a:p>
            <a:pPr lvl="1"/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More than one</a:t>
            </a:r>
          </a:p>
          <a:p>
            <a:endParaRPr lang="en-GB" dirty="0" smtClean="0"/>
          </a:p>
          <a:p>
            <a:r>
              <a:rPr lang="en-GB" dirty="0" smtClean="0"/>
              <a:t>These are passed to the link function</a:t>
            </a:r>
            <a:br>
              <a:rPr lang="en-GB" dirty="0" smtClean="0"/>
            </a:br>
            <a:r>
              <a:rPr lang="en-GB" dirty="0" smtClean="0"/>
              <a:t>(as the fourth parameter, controller)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2708920"/>
            <a:ext cx="4032448" cy="21374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require: ‘ngModel’</a:t>
            </a:r>
          </a:p>
          <a:p>
            <a:endParaRPr lang="en-GB" sz="9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require: ‘^form’</a:t>
            </a:r>
          </a:p>
          <a:p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require: ‘?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myDirective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require: [‘?directive1’,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‘^directive2’]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Accordion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Multi-directive widget</a:t>
            </a:r>
          </a:p>
          <a:p>
            <a:r>
              <a:rPr lang="en-GB" dirty="0" smtClean="0"/>
              <a:t>Uses directive controllers &amp; transclusion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068960"/>
            <a:ext cx="3384376" cy="13988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44000" rIns="216000" bIns="144000" rtlCol="0">
            <a:spAutoFit/>
          </a:bodyPr>
          <a:lstStyle/>
          <a:p>
            <a:r>
              <a:rPr lang="en-GB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&lt;accordion 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&lt;accordion-group&gt;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&lt;/accordion-group&gt;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&lt;/accordion&gt;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3068960"/>
            <a:ext cx="3816424" cy="241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worry about how dependencies are constructed</a:t>
            </a:r>
          </a:p>
          <a:p>
            <a:r>
              <a:rPr lang="en-GB" dirty="0" smtClean="0"/>
              <a:t>Mock out dependencies for fast, clean unit tests</a:t>
            </a:r>
          </a:p>
          <a:p>
            <a:r>
              <a:rPr lang="en-GB" dirty="0" smtClean="0"/>
              <a:t>No unnecessary boiler plate construction code</a:t>
            </a:r>
          </a:p>
          <a:p>
            <a:endParaRPr lang="en-GB" dirty="0" smtClean="0"/>
          </a:p>
          <a:p>
            <a:pPr algn="ctr">
              <a:buNone/>
            </a:pPr>
            <a:r>
              <a:rPr lang="en-GB" i="1" dirty="0" smtClean="0"/>
              <a:t>Less Code – Easier to Test</a:t>
            </a:r>
          </a:p>
          <a:p>
            <a:pPr algn="ctr">
              <a:buNone/>
            </a:pPr>
            <a:r>
              <a:rPr lang="en-GB" i="1" dirty="0" smtClean="0"/>
              <a:t>More Maintainable!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Decouple View from Business Logic</a:t>
            </a:r>
          </a:p>
          <a:p>
            <a:r>
              <a:rPr lang="en-GB" dirty="0" smtClean="0"/>
              <a:t>Extend the Browser</a:t>
            </a:r>
          </a:p>
          <a:p>
            <a:r>
              <a:rPr lang="en-GB" dirty="0" smtClean="0"/>
              <a:t>Declarative DSLs</a:t>
            </a:r>
          </a:p>
          <a:p>
            <a:endParaRPr lang="en-GB" dirty="0" smtClean="0"/>
          </a:p>
          <a:p>
            <a:endParaRPr lang="en-GB" dirty="0"/>
          </a:p>
          <a:p>
            <a:pPr algn="ctr">
              <a:buNone/>
            </a:pPr>
            <a:endParaRPr lang="en-GB" i="1" dirty="0" smtClean="0"/>
          </a:p>
          <a:p>
            <a:pPr algn="ctr">
              <a:buNone/>
            </a:pPr>
            <a:endParaRPr lang="en-GB" i="1" dirty="0" smtClean="0"/>
          </a:p>
          <a:p>
            <a:pPr algn="ctr">
              <a:buNone/>
            </a:pPr>
            <a:r>
              <a:rPr lang="en-GB" i="1" dirty="0" smtClean="0"/>
              <a:t>Less Code – Easier to Test</a:t>
            </a:r>
          </a:p>
          <a:p>
            <a:pPr algn="ctr">
              <a:buNone/>
            </a:pPr>
            <a:r>
              <a:rPr lang="en-GB" i="1" dirty="0" smtClean="0"/>
              <a:t>More Maintainable!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3391832"/>
            <a:ext cx="532859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&lt;accordion&gt;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&lt;accordion-group heading=“Item 1”&gt;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&lt;p&gt;Some content&lt;/p&gt;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&lt;/accordion-group&gt;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&lt;/accordion&gt;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Blink Directive</a:t>
            </a:r>
            <a:endParaRPr lang="en-GB" dirty="0"/>
          </a:p>
        </p:txBody>
      </p:sp>
      <p:pic>
        <p:nvPicPr>
          <p:cNvPr id="4" name="Content Placeholder 3" descr="Thenclick_Save_-_Save_for_Web_and_Devices_to_save_it_as_GIF_and_now_we've_got_the_blink_or_wink_imag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636912"/>
            <a:ext cx="2381250" cy="3390900"/>
          </a:xfrm>
        </p:spPr>
      </p:pic>
      <p:sp>
        <p:nvSpPr>
          <p:cNvPr id="5" name="TextBox 4"/>
          <p:cNvSpPr txBox="1"/>
          <p:nvPr/>
        </p:nvSpPr>
        <p:spPr>
          <a:xfrm>
            <a:off x="1547664" y="335699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&lt;blink&gt;</a:t>
            </a:r>
          </a:p>
          <a:p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Mr Bean!</a:t>
            </a:r>
          </a:p>
          <a:p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&lt;/blink&gt;</a:t>
            </a:r>
            <a:endParaRPr lang="en-GB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16832"/>
            <a:ext cx="697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2100" indent="-292100"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GB" sz="3200" dirty="0" smtClean="0"/>
              <a:t>Bringing back the Good Old Days!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&lt;ng-repeat&gt;, &lt;ng-switch&gt;</a:t>
            </a:r>
          </a:p>
          <a:p>
            <a:r>
              <a:rPr lang="en-GB" dirty="0" smtClean="0"/>
              <a:t>&lt;ng-show&gt;, &lt;ng-hide&gt;, &lt;ng-class&gt;</a:t>
            </a:r>
          </a:p>
          <a:p>
            <a:r>
              <a:rPr lang="en-GB" dirty="0" smtClean="0"/>
              <a:t>&lt;ng-include&gt;, &lt;ng-view&gt;</a:t>
            </a:r>
          </a:p>
          <a:p>
            <a:r>
              <a:rPr lang="en-GB" dirty="0" smtClean="0"/>
              <a:t>&lt;input&gt;, &lt;select&gt;, &lt;form&gt;</a:t>
            </a:r>
          </a:p>
          <a:p>
            <a:r>
              <a:rPr lang="en-GB" dirty="0" smtClean="0"/>
              <a:t>&lt;a&gt;, &lt;script&gt;</a:t>
            </a:r>
          </a:p>
          <a:p>
            <a:r>
              <a:rPr lang="en-GB" dirty="0" smtClean="0"/>
              <a:t>multiple, selected, checked,</a:t>
            </a:r>
          </a:p>
          <a:p>
            <a:r>
              <a:rPr lang="en-GB" dirty="0" smtClean="0"/>
              <a:t>disabled, </a:t>
            </a:r>
            <a:r>
              <a:rPr lang="en-GB" dirty="0" err="1" smtClean="0"/>
              <a:t>readonly</a:t>
            </a:r>
            <a:r>
              <a:rPr lang="en-GB" dirty="0" smtClean="0"/>
              <a:t>, required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UI (jQuery)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ui</a:t>
            </a:r>
            <a:r>
              <a:rPr lang="en-GB" dirty="0" smtClean="0"/>
              <a:t>-if&gt;, &lt;</a:t>
            </a:r>
            <a:r>
              <a:rPr lang="en-GB" dirty="0" err="1" smtClean="0"/>
              <a:t>ui</a:t>
            </a:r>
            <a:r>
              <a:rPr lang="en-GB" dirty="0" smtClean="0"/>
              <a:t>-date&gt;, &lt;</a:t>
            </a:r>
            <a:r>
              <a:rPr lang="en-GB" dirty="0" err="1" smtClean="0"/>
              <a:t>ui-jq</a:t>
            </a:r>
            <a:r>
              <a:rPr lang="en-GB" dirty="0" smtClean="0"/>
              <a:t>&gt;, &lt;</a:t>
            </a:r>
            <a:r>
              <a:rPr lang="en-GB" dirty="0" err="1" smtClean="0"/>
              <a:t>ui</a:t>
            </a:r>
            <a:r>
              <a:rPr lang="en-GB" dirty="0" smtClean="0"/>
              <a:t>-validate&gt;</a:t>
            </a:r>
          </a:p>
          <a:p>
            <a:r>
              <a:rPr lang="en-GB" dirty="0" smtClean="0"/>
              <a:t>&lt;ui-select2&gt; , &lt;</a:t>
            </a:r>
            <a:r>
              <a:rPr lang="en-GB" dirty="0" err="1" smtClean="0"/>
              <a:t>ui</a:t>
            </a:r>
            <a:r>
              <a:rPr lang="en-GB" dirty="0" smtClean="0"/>
              <a:t>-map&gt;, &lt;</a:t>
            </a:r>
            <a:r>
              <a:rPr lang="en-GB" dirty="0" err="1" smtClean="0"/>
              <a:t>ui-keypress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r>
              <a:rPr lang="en-GB" dirty="0" smtClean="0"/>
              <a:t>Angular UI (bootstrap)</a:t>
            </a:r>
          </a:p>
          <a:p>
            <a:r>
              <a:rPr lang="en-GB" dirty="0" smtClean="0"/>
              <a:t>&lt;accordion&gt;, &lt;pagination&gt;</a:t>
            </a:r>
          </a:p>
          <a:p>
            <a:r>
              <a:rPr lang="en-GB" dirty="0" smtClean="0"/>
              <a:t>&lt;dropdown-toggle&gt;, &lt;tabs&gt;, &lt;modal&gt;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Aside on Scopes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Scopes normally inherit prototypically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algn="ctr">
              <a:buNone/>
            </a:pPr>
            <a:r>
              <a:rPr lang="en-GB" i="1" dirty="0" smtClean="0"/>
              <a:t>JavaScript “prototype” lookup</a:t>
            </a:r>
          </a:p>
          <a:p>
            <a:pPr algn="ctr">
              <a:buNone/>
            </a:pPr>
            <a:r>
              <a:rPr lang="en-GB" i="1" dirty="0" smtClean="0"/>
              <a:t>for “getting” a property</a:t>
            </a:r>
            <a:endParaRPr lang="en-GB" i="1" dirty="0"/>
          </a:p>
        </p:txBody>
      </p:sp>
      <p:pic>
        <p:nvPicPr>
          <p:cNvPr id="3074" name="Picture 2" descr="shadow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5895975" cy="2447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1326</TotalTime>
  <Words>1848</Words>
  <Application>Microsoft Office PowerPoint</Application>
  <PresentationFormat>On-screen Show (4:3)</PresentationFormat>
  <Paragraphs>353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Foundry</vt:lpstr>
      <vt:lpstr> </vt:lpstr>
      <vt:lpstr>The Three Pillars of AngularJS</vt:lpstr>
      <vt:lpstr>Data Binding</vt:lpstr>
      <vt:lpstr>Dependency Injection</vt:lpstr>
      <vt:lpstr>Directives</vt:lpstr>
      <vt:lpstr>Blink Directive</vt:lpstr>
      <vt:lpstr>Core Directives</vt:lpstr>
      <vt:lpstr>Custom Directives</vt:lpstr>
      <vt:lpstr>An Aside on Scopes</vt:lpstr>
      <vt:lpstr>Isolated Scopes Do Not!</vt:lpstr>
      <vt:lpstr>Defining a Directive</vt:lpstr>
      <vt:lpstr>The many names of …</vt:lpstr>
      <vt:lpstr>Directive Definition Object</vt:lpstr>
      <vt:lpstr>Restrict</vt:lpstr>
      <vt:lpstr>Compilation Process – Compile</vt:lpstr>
      <vt:lpstr>Compilation Process – Link</vt:lpstr>
      <vt:lpstr>Example Compilation</vt:lpstr>
      <vt:lpstr>Compile Function</vt:lpstr>
      <vt:lpstr>Post Link Function</vt:lpstr>
      <vt:lpstr>Templated Directives</vt:lpstr>
      <vt:lpstr>Child Scope</vt:lpstr>
      <vt:lpstr>Isolated Scope</vt:lpstr>
      <vt:lpstr>Binding to Isolated Scope</vt:lpstr>
      <vt:lpstr>Two Way Data Binding (=)</vt:lpstr>
      <vt:lpstr>String Interpolation (@)</vt:lpstr>
      <vt:lpstr>Executable Expression (&amp;)</vt:lpstr>
      <vt:lpstr>Pagination Directive</vt:lpstr>
      <vt:lpstr>Transclusion</vt:lpstr>
      <vt:lpstr>Transclusion - The Easy Way</vt:lpstr>
      <vt:lpstr>Using Transcluded Content</vt:lpstr>
      <vt:lpstr>Cloning Transcluded Content</vt:lpstr>
      <vt:lpstr>Directive Controllers</vt:lpstr>
      <vt:lpstr>Requiring Controllers</vt:lpstr>
      <vt:lpstr>Accordion Directive</vt:lpstr>
    </vt:vector>
  </TitlesOfParts>
  <Company>Information Management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Pete BD</dc:creator>
  <cp:lastModifiedBy>Pete BD</cp:lastModifiedBy>
  <cp:revision>58</cp:revision>
  <dcterms:created xsi:type="dcterms:W3CDTF">2013-01-08T13:17:33Z</dcterms:created>
  <dcterms:modified xsi:type="dcterms:W3CDTF">2013-01-12T22:04:38Z</dcterms:modified>
</cp:coreProperties>
</file>