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14"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90088C6-598F-4ADB-B9C8-33D9E1E719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A01FF2-6C60-4F05-BDD6-189442EF5214}">
      <dgm:prSet/>
      <dgm:spPr/>
      <dgm:t>
        <a:bodyPr/>
        <a:lstStyle/>
        <a:p>
          <a:r>
            <a:rPr lang="en-IN"/>
            <a:t>Motivation</a:t>
          </a:r>
          <a:endParaRPr lang="en-US"/>
        </a:p>
      </dgm:t>
    </dgm:pt>
    <dgm:pt modelId="{DC9C298B-5C6E-4351-BB32-4395F3E53F77}" type="parTrans" cxnId="{81932C32-64AD-4627-AAA8-FA329D5F214A}">
      <dgm:prSet/>
      <dgm:spPr/>
      <dgm:t>
        <a:bodyPr/>
        <a:lstStyle/>
        <a:p>
          <a:endParaRPr lang="en-US"/>
        </a:p>
      </dgm:t>
    </dgm:pt>
    <dgm:pt modelId="{93E95B7A-A019-4E10-A45F-8B1682EEA8E4}" type="sibTrans" cxnId="{81932C32-64AD-4627-AAA8-FA329D5F214A}">
      <dgm:prSet/>
      <dgm:spPr/>
      <dgm:t>
        <a:bodyPr/>
        <a:lstStyle/>
        <a:p>
          <a:endParaRPr lang="en-US"/>
        </a:p>
      </dgm:t>
    </dgm:pt>
    <dgm:pt modelId="{E213956D-4DAD-47ED-8913-E26AD2EC0F23}">
      <dgm:prSet/>
      <dgm:spPr/>
      <dgm:t>
        <a:bodyPr/>
        <a:lstStyle/>
        <a:p>
          <a:r>
            <a:rPr lang="en-IN"/>
            <a:t>Research Title</a:t>
          </a:r>
          <a:endParaRPr lang="en-US"/>
        </a:p>
      </dgm:t>
    </dgm:pt>
    <dgm:pt modelId="{085B4F70-0BD1-4D2E-9359-33DBA60A4C8C}" type="parTrans" cxnId="{608012BB-6A29-4160-AC64-852E66E1BAD9}">
      <dgm:prSet/>
      <dgm:spPr/>
      <dgm:t>
        <a:bodyPr/>
        <a:lstStyle/>
        <a:p>
          <a:endParaRPr lang="en-US"/>
        </a:p>
      </dgm:t>
    </dgm:pt>
    <dgm:pt modelId="{80AE715C-2986-4595-AEDF-6F7A8AC57860}" type="sibTrans" cxnId="{608012BB-6A29-4160-AC64-852E66E1BAD9}">
      <dgm:prSet/>
      <dgm:spPr/>
      <dgm:t>
        <a:bodyPr/>
        <a:lstStyle/>
        <a:p>
          <a:endParaRPr lang="en-US"/>
        </a:p>
      </dgm:t>
    </dgm:pt>
    <dgm:pt modelId="{4E2FD4CA-B3C3-46CF-8B0A-FED7E87BE9BF}">
      <dgm:prSet/>
      <dgm:spPr/>
      <dgm:t>
        <a:bodyPr/>
        <a:lstStyle/>
        <a:p>
          <a:r>
            <a:rPr lang="en-IN"/>
            <a:t>Literature Review</a:t>
          </a:r>
          <a:endParaRPr lang="en-US"/>
        </a:p>
      </dgm:t>
    </dgm:pt>
    <dgm:pt modelId="{5168223D-3525-447D-B1AB-DDA3AAADA097}" type="parTrans" cxnId="{F14C33DD-3F1B-459D-BACF-F58535719236}">
      <dgm:prSet/>
      <dgm:spPr/>
      <dgm:t>
        <a:bodyPr/>
        <a:lstStyle/>
        <a:p>
          <a:endParaRPr lang="en-US"/>
        </a:p>
      </dgm:t>
    </dgm:pt>
    <dgm:pt modelId="{139B9868-A814-4EB1-948C-85CC96315C10}" type="sibTrans" cxnId="{F14C33DD-3F1B-459D-BACF-F58535719236}">
      <dgm:prSet/>
      <dgm:spPr/>
      <dgm:t>
        <a:bodyPr/>
        <a:lstStyle/>
        <a:p>
          <a:endParaRPr lang="en-US"/>
        </a:p>
      </dgm:t>
    </dgm:pt>
    <dgm:pt modelId="{6C6179CB-604B-4B2B-A461-F88E8F28913E}">
      <dgm:prSet/>
      <dgm:spPr/>
      <dgm:t>
        <a:bodyPr/>
        <a:lstStyle/>
        <a:p>
          <a:r>
            <a:rPr lang="en-IN"/>
            <a:t>Methodology</a:t>
          </a:r>
          <a:endParaRPr lang="en-US"/>
        </a:p>
      </dgm:t>
    </dgm:pt>
    <dgm:pt modelId="{CF071ECD-9F16-424D-B496-924B552CA062}" type="parTrans" cxnId="{1FD25273-89A0-44AF-9E3C-8DDCBF63DC4E}">
      <dgm:prSet/>
      <dgm:spPr/>
      <dgm:t>
        <a:bodyPr/>
        <a:lstStyle/>
        <a:p>
          <a:endParaRPr lang="en-US"/>
        </a:p>
      </dgm:t>
    </dgm:pt>
    <dgm:pt modelId="{BB532E67-96E5-441A-AD2C-36B4A31B0373}" type="sibTrans" cxnId="{1FD25273-89A0-44AF-9E3C-8DDCBF63DC4E}">
      <dgm:prSet/>
      <dgm:spPr/>
      <dgm:t>
        <a:bodyPr/>
        <a:lstStyle/>
        <a:p>
          <a:endParaRPr lang="en-US"/>
        </a:p>
      </dgm:t>
    </dgm:pt>
    <dgm:pt modelId="{4A8D5420-3018-425C-B4EB-50CE61A817EB}">
      <dgm:prSet/>
      <dgm:spPr/>
      <dgm:t>
        <a:bodyPr/>
        <a:lstStyle/>
        <a:p>
          <a:r>
            <a:rPr lang="en-IN"/>
            <a:t>Results</a:t>
          </a:r>
          <a:endParaRPr lang="en-US"/>
        </a:p>
      </dgm:t>
    </dgm:pt>
    <dgm:pt modelId="{087B21F4-7FC8-4189-8156-2F20CDE391D6}" type="parTrans" cxnId="{1E554CFD-4C7D-43D2-BA76-B1018F67671C}">
      <dgm:prSet/>
      <dgm:spPr/>
      <dgm:t>
        <a:bodyPr/>
        <a:lstStyle/>
        <a:p>
          <a:endParaRPr lang="en-US"/>
        </a:p>
      </dgm:t>
    </dgm:pt>
    <dgm:pt modelId="{4558FE47-273E-489A-9787-4D9719B1CFC0}" type="sibTrans" cxnId="{1E554CFD-4C7D-43D2-BA76-B1018F67671C}">
      <dgm:prSet/>
      <dgm:spPr/>
      <dgm:t>
        <a:bodyPr/>
        <a:lstStyle/>
        <a:p>
          <a:endParaRPr lang="en-US"/>
        </a:p>
      </dgm:t>
    </dgm:pt>
    <dgm:pt modelId="{E4097384-4617-4169-8A97-B803E4A3A120}">
      <dgm:prSet/>
      <dgm:spPr/>
      <dgm:t>
        <a:bodyPr/>
        <a:lstStyle/>
        <a:p>
          <a:r>
            <a:rPr lang="en-IN"/>
            <a:t>Discussion</a:t>
          </a:r>
          <a:endParaRPr lang="en-US"/>
        </a:p>
      </dgm:t>
    </dgm:pt>
    <dgm:pt modelId="{B11DE716-813F-4C36-BB57-18BD5155C7E5}" type="parTrans" cxnId="{8800CE74-F885-44A8-960C-C0B7F5CCB927}">
      <dgm:prSet/>
      <dgm:spPr/>
      <dgm:t>
        <a:bodyPr/>
        <a:lstStyle/>
        <a:p>
          <a:endParaRPr lang="en-US"/>
        </a:p>
      </dgm:t>
    </dgm:pt>
    <dgm:pt modelId="{54C050BE-8B09-4A63-B4D4-306E4EDEB73A}" type="sibTrans" cxnId="{8800CE74-F885-44A8-960C-C0B7F5CCB927}">
      <dgm:prSet/>
      <dgm:spPr/>
      <dgm:t>
        <a:bodyPr/>
        <a:lstStyle/>
        <a:p>
          <a:endParaRPr lang="en-US"/>
        </a:p>
      </dgm:t>
    </dgm:pt>
    <dgm:pt modelId="{A8BE0E31-2557-46F9-90B5-88A38BA1188B}">
      <dgm:prSet/>
      <dgm:spPr/>
      <dgm:t>
        <a:bodyPr/>
        <a:lstStyle/>
        <a:p>
          <a:r>
            <a:rPr lang="en-IN"/>
            <a:t>Conclusion and Future Work</a:t>
          </a:r>
          <a:endParaRPr lang="en-US"/>
        </a:p>
      </dgm:t>
    </dgm:pt>
    <dgm:pt modelId="{BEA9AF8B-2BAF-4ADA-A040-A2474AB48717}" type="parTrans" cxnId="{46436B24-E244-4F47-92EF-FCC7F90CD084}">
      <dgm:prSet/>
      <dgm:spPr/>
      <dgm:t>
        <a:bodyPr/>
        <a:lstStyle/>
        <a:p>
          <a:endParaRPr lang="en-US"/>
        </a:p>
      </dgm:t>
    </dgm:pt>
    <dgm:pt modelId="{91E997A6-90E4-4D1B-AEC2-867D59266F78}" type="sibTrans" cxnId="{46436B24-E244-4F47-92EF-FCC7F90CD084}">
      <dgm:prSet/>
      <dgm:spPr/>
      <dgm:t>
        <a:bodyPr/>
        <a:lstStyle/>
        <a:p>
          <a:endParaRPr lang="en-US"/>
        </a:p>
      </dgm:t>
    </dgm:pt>
    <dgm:pt modelId="{C17AE989-6396-48D4-A764-FD5A5778612E}" type="pres">
      <dgm:prSet presAssocID="{390088C6-598F-4ADB-B9C8-33D9E1E71940}" presName="root" presStyleCnt="0">
        <dgm:presLayoutVars>
          <dgm:dir/>
          <dgm:resizeHandles val="exact"/>
        </dgm:presLayoutVars>
      </dgm:prSet>
      <dgm:spPr/>
    </dgm:pt>
    <dgm:pt modelId="{AA6E6C98-526E-493B-A1AE-F8AF3DA7C985}" type="pres">
      <dgm:prSet presAssocID="{FAA01FF2-6C60-4F05-BDD6-189442EF5214}" presName="compNode" presStyleCnt="0"/>
      <dgm:spPr/>
    </dgm:pt>
    <dgm:pt modelId="{1D5931E6-AF90-48EA-B4BA-76E0D0C2E5D4}" type="pres">
      <dgm:prSet presAssocID="{FAA01FF2-6C60-4F05-BDD6-189442EF5214}" presName="bgRect" presStyleLbl="bgShp" presStyleIdx="0" presStyleCnt="7"/>
      <dgm:spPr/>
    </dgm:pt>
    <dgm:pt modelId="{4E5C4F4A-70BF-4F56-B68A-E940CCD31E86}" type="pres">
      <dgm:prSet presAssocID="{FAA01FF2-6C60-4F05-BDD6-189442EF521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ium"/>
        </a:ext>
      </dgm:extLst>
    </dgm:pt>
    <dgm:pt modelId="{AC371695-DA4F-4357-8B5D-0A9D283D8B1E}" type="pres">
      <dgm:prSet presAssocID="{FAA01FF2-6C60-4F05-BDD6-189442EF5214}" presName="spaceRect" presStyleCnt="0"/>
      <dgm:spPr/>
    </dgm:pt>
    <dgm:pt modelId="{326DB8E7-7ED4-4FCC-BF05-241BC059653A}" type="pres">
      <dgm:prSet presAssocID="{FAA01FF2-6C60-4F05-BDD6-189442EF5214}" presName="parTx" presStyleLbl="revTx" presStyleIdx="0" presStyleCnt="7">
        <dgm:presLayoutVars>
          <dgm:chMax val="0"/>
          <dgm:chPref val="0"/>
        </dgm:presLayoutVars>
      </dgm:prSet>
      <dgm:spPr/>
    </dgm:pt>
    <dgm:pt modelId="{CBF6F94D-10E5-4F8E-AF71-C2A260D189A3}" type="pres">
      <dgm:prSet presAssocID="{93E95B7A-A019-4E10-A45F-8B1682EEA8E4}" presName="sibTrans" presStyleCnt="0"/>
      <dgm:spPr/>
    </dgm:pt>
    <dgm:pt modelId="{7B3C10D0-651B-45A0-B979-CA48493EB57E}" type="pres">
      <dgm:prSet presAssocID="{E213956D-4DAD-47ED-8913-E26AD2EC0F23}" presName="compNode" presStyleCnt="0"/>
      <dgm:spPr/>
    </dgm:pt>
    <dgm:pt modelId="{1E42DF9E-53E1-4AFA-A691-30FABEE96E54}" type="pres">
      <dgm:prSet presAssocID="{E213956D-4DAD-47ED-8913-E26AD2EC0F23}" presName="bgRect" presStyleLbl="bgShp" presStyleIdx="1" presStyleCnt="7"/>
      <dgm:spPr/>
    </dgm:pt>
    <dgm:pt modelId="{763187CA-BFF2-4B7A-8197-B79EC0F177E3}" type="pres">
      <dgm:prSet presAssocID="{E213956D-4DAD-47ED-8913-E26AD2EC0F2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4A681C28-EB5E-445A-8656-D2A38F1C9424}" type="pres">
      <dgm:prSet presAssocID="{E213956D-4DAD-47ED-8913-E26AD2EC0F23}" presName="spaceRect" presStyleCnt="0"/>
      <dgm:spPr/>
    </dgm:pt>
    <dgm:pt modelId="{414EE230-C087-40B5-8410-AB7658405D2D}" type="pres">
      <dgm:prSet presAssocID="{E213956D-4DAD-47ED-8913-E26AD2EC0F23}" presName="parTx" presStyleLbl="revTx" presStyleIdx="1" presStyleCnt="7">
        <dgm:presLayoutVars>
          <dgm:chMax val="0"/>
          <dgm:chPref val="0"/>
        </dgm:presLayoutVars>
      </dgm:prSet>
      <dgm:spPr/>
    </dgm:pt>
    <dgm:pt modelId="{AC1535F2-B690-4EE4-BD8D-8997B4E85252}" type="pres">
      <dgm:prSet presAssocID="{80AE715C-2986-4595-AEDF-6F7A8AC57860}" presName="sibTrans" presStyleCnt="0"/>
      <dgm:spPr/>
    </dgm:pt>
    <dgm:pt modelId="{BFFEE5AA-92B7-401B-9EAD-B623E1D59C11}" type="pres">
      <dgm:prSet presAssocID="{4E2FD4CA-B3C3-46CF-8B0A-FED7E87BE9BF}" presName="compNode" presStyleCnt="0"/>
      <dgm:spPr/>
    </dgm:pt>
    <dgm:pt modelId="{1230750E-CCB4-4ECB-919A-7BD43E204332}" type="pres">
      <dgm:prSet presAssocID="{4E2FD4CA-B3C3-46CF-8B0A-FED7E87BE9BF}" presName="bgRect" presStyleLbl="bgShp" presStyleIdx="2" presStyleCnt="7"/>
      <dgm:spPr/>
    </dgm:pt>
    <dgm:pt modelId="{1070B178-1DB3-43B6-A00D-76E6F8724C60}" type="pres">
      <dgm:prSet presAssocID="{4E2FD4CA-B3C3-46CF-8B0A-FED7E87BE9B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2BAB6A6-F856-4E61-A8C1-B6017FFE8BE3}" type="pres">
      <dgm:prSet presAssocID="{4E2FD4CA-B3C3-46CF-8B0A-FED7E87BE9BF}" presName="spaceRect" presStyleCnt="0"/>
      <dgm:spPr/>
    </dgm:pt>
    <dgm:pt modelId="{F36AE283-D770-45E9-A319-1A5599D5DB87}" type="pres">
      <dgm:prSet presAssocID="{4E2FD4CA-B3C3-46CF-8B0A-FED7E87BE9BF}" presName="parTx" presStyleLbl="revTx" presStyleIdx="2" presStyleCnt="7">
        <dgm:presLayoutVars>
          <dgm:chMax val="0"/>
          <dgm:chPref val="0"/>
        </dgm:presLayoutVars>
      </dgm:prSet>
      <dgm:spPr/>
    </dgm:pt>
    <dgm:pt modelId="{6C6B12B9-C0AB-45F7-862D-97C7F28F9FBE}" type="pres">
      <dgm:prSet presAssocID="{139B9868-A814-4EB1-948C-85CC96315C10}" presName="sibTrans" presStyleCnt="0"/>
      <dgm:spPr/>
    </dgm:pt>
    <dgm:pt modelId="{92852B2D-CC05-4F1F-A8E4-A0129A7E71A9}" type="pres">
      <dgm:prSet presAssocID="{6C6179CB-604B-4B2B-A461-F88E8F28913E}" presName="compNode" presStyleCnt="0"/>
      <dgm:spPr/>
    </dgm:pt>
    <dgm:pt modelId="{80764BFD-6EB8-4861-A45C-E08128E9F8F9}" type="pres">
      <dgm:prSet presAssocID="{6C6179CB-604B-4B2B-A461-F88E8F28913E}" presName="bgRect" presStyleLbl="bgShp" presStyleIdx="3" presStyleCnt="7"/>
      <dgm:spPr/>
    </dgm:pt>
    <dgm:pt modelId="{188092D4-B680-4666-8FE5-877AFAC08829}" type="pres">
      <dgm:prSet presAssocID="{6C6179CB-604B-4B2B-A461-F88E8F28913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8C1A1886-371F-49DA-8392-8A3BFABA3307}" type="pres">
      <dgm:prSet presAssocID="{6C6179CB-604B-4B2B-A461-F88E8F28913E}" presName="spaceRect" presStyleCnt="0"/>
      <dgm:spPr/>
    </dgm:pt>
    <dgm:pt modelId="{D77361B2-A289-43C7-A60E-367626567691}" type="pres">
      <dgm:prSet presAssocID="{6C6179CB-604B-4B2B-A461-F88E8F28913E}" presName="parTx" presStyleLbl="revTx" presStyleIdx="3" presStyleCnt="7">
        <dgm:presLayoutVars>
          <dgm:chMax val="0"/>
          <dgm:chPref val="0"/>
        </dgm:presLayoutVars>
      </dgm:prSet>
      <dgm:spPr/>
    </dgm:pt>
    <dgm:pt modelId="{499CB32B-5158-4382-8ED6-DED7F92D5473}" type="pres">
      <dgm:prSet presAssocID="{BB532E67-96E5-441A-AD2C-36B4A31B0373}" presName="sibTrans" presStyleCnt="0"/>
      <dgm:spPr/>
    </dgm:pt>
    <dgm:pt modelId="{FC543223-D351-4CB3-A7B2-1B7D040C7A18}" type="pres">
      <dgm:prSet presAssocID="{4A8D5420-3018-425C-B4EB-50CE61A817EB}" presName="compNode" presStyleCnt="0"/>
      <dgm:spPr/>
    </dgm:pt>
    <dgm:pt modelId="{515D2E15-A3F3-4F65-BC48-30243F8AB102}" type="pres">
      <dgm:prSet presAssocID="{4A8D5420-3018-425C-B4EB-50CE61A817EB}" presName="bgRect" presStyleLbl="bgShp" presStyleIdx="4" presStyleCnt="7"/>
      <dgm:spPr/>
    </dgm:pt>
    <dgm:pt modelId="{3E6F3799-5F03-4B77-83C9-B43840F26DA4}" type="pres">
      <dgm:prSet presAssocID="{4A8D5420-3018-425C-B4EB-50CE61A817E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FFFEDF0-21ED-473E-A5A3-5E0836B24811}" type="pres">
      <dgm:prSet presAssocID="{4A8D5420-3018-425C-B4EB-50CE61A817EB}" presName="spaceRect" presStyleCnt="0"/>
      <dgm:spPr/>
    </dgm:pt>
    <dgm:pt modelId="{3B85C9D7-8BE8-4322-BF7D-20A7E2F56838}" type="pres">
      <dgm:prSet presAssocID="{4A8D5420-3018-425C-B4EB-50CE61A817EB}" presName="parTx" presStyleLbl="revTx" presStyleIdx="4" presStyleCnt="7">
        <dgm:presLayoutVars>
          <dgm:chMax val="0"/>
          <dgm:chPref val="0"/>
        </dgm:presLayoutVars>
      </dgm:prSet>
      <dgm:spPr/>
    </dgm:pt>
    <dgm:pt modelId="{CD60D692-5B3C-4463-9CC4-D3A96636B6F6}" type="pres">
      <dgm:prSet presAssocID="{4558FE47-273E-489A-9787-4D9719B1CFC0}" presName="sibTrans" presStyleCnt="0"/>
      <dgm:spPr/>
    </dgm:pt>
    <dgm:pt modelId="{BB5B3016-580F-4C84-8544-A4CD5379588F}" type="pres">
      <dgm:prSet presAssocID="{E4097384-4617-4169-8A97-B803E4A3A120}" presName="compNode" presStyleCnt="0"/>
      <dgm:spPr/>
    </dgm:pt>
    <dgm:pt modelId="{6FD25CAA-DF30-4016-B9E3-F358307FB489}" type="pres">
      <dgm:prSet presAssocID="{E4097384-4617-4169-8A97-B803E4A3A120}" presName="bgRect" presStyleLbl="bgShp" presStyleIdx="5" presStyleCnt="7"/>
      <dgm:spPr/>
    </dgm:pt>
    <dgm:pt modelId="{87875C22-08B0-4BE8-9F0C-DF070812453D}" type="pres">
      <dgm:prSet presAssocID="{E4097384-4617-4169-8A97-B803E4A3A12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a:ext>
      </dgm:extLst>
    </dgm:pt>
    <dgm:pt modelId="{44EAC97D-A777-491A-86C8-4AFD50DE34A9}" type="pres">
      <dgm:prSet presAssocID="{E4097384-4617-4169-8A97-B803E4A3A120}" presName="spaceRect" presStyleCnt="0"/>
      <dgm:spPr/>
    </dgm:pt>
    <dgm:pt modelId="{710A8C84-3F0D-48C4-8954-DBE6D8ECAE50}" type="pres">
      <dgm:prSet presAssocID="{E4097384-4617-4169-8A97-B803E4A3A120}" presName="parTx" presStyleLbl="revTx" presStyleIdx="5" presStyleCnt="7">
        <dgm:presLayoutVars>
          <dgm:chMax val="0"/>
          <dgm:chPref val="0"/>
        </dgm:presLayoutVars>
      </dgm:prSet>
      <dgm:spPr/>
    </dgm:pt>
    <dgm:pt modelId="{7C3A70E8-CB7B-487F-B881-5E0F4DD3C5B0}" type="pres">
      <dgm:prSet presAssocID="{54C050BE-8B09-4A63-B4D4-306E4EDEB73A}" presName="sibTrans" presStyleCnt="0"/>
      <dgm:spPr/>
    </dgm:pt>
    <dgm:pt modelId="{ADB302EB-7D84-4A4B-A7AE-F2EE67C80F1F}" type="pres">
      <dgm:prSet presAssocID="{A8BE0E31-2557-46F9-90B5-88A38BA1188B}" presName="compNode" presStyleCnt="0"/>
      <dgm:spPr/>
    </dgm:pt>
    <dgm:pt modelId="{AFB46678-0DC2-4269-BF83-3D7F35E526FE}" type="pres">
      <dgm:prSet presAssocID="{A8BE0E31-2557-46F9-90B5-88A38BA1188B}" presName="bgRect" presStyleLbl="bgShp" presStyleIdx="6" presStyleCnt="7"/>
      <dgm:spPr/>
    </dgm:pt>
    <dgm:pt modelId="{7DD6E7A4-A1CA-414A-86FF-29745DCF1E6D}" type="pres">
      <dgm:prSet presAssocID="{A8BE0E31-2557-46F9-90B5-88A38BA1188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andshake"/>
        </a:ext>
      </dgm:extLst>
    </dgm:pt>
    <dgm:pt modelId="{4139DE27-1611-43F8-90CF-FDCDCED00BE1}" type="pres">
      <dgm:prSet presAssocID="{A8BE0E31-2557-46F9-90B5-88A38BA1188B}" presName="spaceRect" presStyleCnt="0"/>
      <dgm:spPr/>
    </dgm:pt>
    <dgm:pt modelId="{70CF5347-6A0C-4E2B-9E1C-EFFD8E3644EC}" type="pres">
      <dgm:prSet presAssocID="{A8BE0E31-2557-46F9-90B5-88A38BA1188B}" presName="parTx" presStyleLbl="revTx" presStyleIdx="6" presStyleCnt="7">
        <dgm:presLayoutVars>
          <dgm:chMax val="0"/>
          <dgm:chPref val="0"/>
        </dgm:presLayoutVars>
      </dgm:prSet>
      <dgm:spPr/>
    </dgm:pt>
  </dgm:ptLst>
  <dgm:cxnLst>
    <dgm:cxn modelId="{4D39551E-4773-438B-AC86-5B917C4019EC}" type="presOf" srcId="{6C6179CB-604B-4B2B-A461-F88E8F28913E}" destId="{D77361B2-A289-43C7-A60E-367626567691}" srcOrd="0" destOrd="0" presId="urn:microsoft.com/office/officeart/2018/2/layout/IconVerticalSolidList"/>
    <dgm:cxn modelId="{46436B24-E244-4F47-92EF-FCC7F90CD084}" srcId="{390088C6-598F-4ADB-B9C8-33D9E1E71940}" destId="{A8BE0E31-2557-46F9-90B5-88A38BA1188B}" srcOrd="6" destOrd="0" parTransId="{BEA9AF8B-2BAF-4ADA-A040-A2474AB48717}" sibTransId="{91E997A6-90E4-4D1B-AEC2-867D59266F78}"/>
    <dgm:cxn modelId="{81932C32-64AD-4627-AAA8-FA329D5F214A}" srcId="{390088C6-598F-4ADB-B9C8-33D9E1E71940}" destId="{FAA01FF2-6C60-4F05-BDD6-189442EF5214}" srcOrd="0" destOrd="0" parTransId="{DC9C298B-5C6E-4351-BB32-4395F3E53F77}" sibTransId="{93E95B7A-A019-4E10-A45F-8B1682EEA8E4}"/>
    <dgm:cxn modelId="{214FBA72-69A7-4E07-839C-6A6B6875F298}" type="presOf" srcId="{A8BE0E31-2557-46F9-90B5-88A38BA1188B}" destId="{70CF5347-6A0C-4E2B-9E1C-EFFD8E3644EC}" srcOrd="0" destOrd="0" presId="urn:microsoft.com/office/officeart/2018/2/layout/IconVerticalSolidList"/>
    <dgm:cxn modelId="{1FD25273-89A0-44AF-9E3C-8DDCBF63DC4E}" srcId="{390088C6-598F-4ADB-B9C8-33D9E1E71940}" destId="{6C6179CB-604B-4B2B-A461-F88E8F28913E}" srcOrd="3" destOrd="0" parTransId="{CF071ECD-9F16-424D-B496-924B552CA062}" sibTransId="{BB532E67-96E5-441A-AD2C-36B4A31B0373}"/>
    <dgm:cxn modelId="{8800CE74-F885-44A8-960C-C0B7F5CCB927}" srcId="{390088C6-598F-4ADB-B9C8-33D9E1E71940}" destId="{E4097384-4617-4169-8A97-B803E4A3A120}" srcOrd="5" destOrd="0" parTransId="{B11DE716-813F-4C36-BB57-18BD5155C7E5}" sibTransId="{54C050BE-8B09-4A63-B4D4-306E4EDEB73A}"/>
    <dgm:cxn modelId="{04790DA3-31B3-49CE-916D-3C16CE143AA7}" type="presOf" srcId="{FAA01FF2-6C60-4F05-BDD6-189442EF5214}" destId="{326DB8E7-7ED4-4FCC-BF05-241BC059653A}" srcOrd="0" destOrd="0" presId="urn:microsoft.com/office/officeart/2018/2/layout/IconVerticalSolidList"/>
    <dgm:cxn modelId="{FD31C4A5-814D-4E5D-9E11-BDD025C65422}" type="presOf" srcId="{E213956D-4DAD-47ED-8913-E26AD2EC0F23}" destId="{414EE230-C087-40B5-8410-AB7658405D2D}" srcOrd="0" destOrd="0" presId="urn:microsoft.com/office/officeart/2018/2/layout/IconVerticalSolidList"/>
    <dgm:cxn modelId="{AF6644B3-38DF-43D8-BA46-3C6BB5B10929}" type="presOf" srcId="{390088C6-598F-4ADB-B9C8-33D9E1E71940}" destId="{C17AE989-6396-48D4-A764-FD5A5778612E}" srcOrd="0" destOrd="0" presId="urn:microsoft.com/office/officeart/2018/2/layout/IconVerticalSolidList"/>
    <dgm:cxn modelId="{608012BB-6A29-4160-AC64-852E66E1BAD9}" srcId="{390088C6-598F-4ADB-B9C8-33D9E1E71940}" destId="{E213956D-4DAD-47ED-8913-E26AD2EC0F23}" srcOrd="1" destOrd="0" parTransId="{085B4F70-0BD1-4D2E-9359-33DBA60A4C8C}" sibTransId="{80AE715C-2986-4595-AEDF-6F7A8AC57860}"/>
    <dgm:cxn modelId="{8495D2BC-2764-4FB9-AC65-976C1A296602}" type="presOf" srcId="{4A8D5420-3018-425C-B4EB-50CE61A817EB}" destId="{3B85C9D7-8BE8-4322-BF7D-20A7E2F56838}" srcOrd="0" destOrd="0" presId="urn:microsoft.com/office/officeart/2018/2/layout/IconVerticalSolidList"/>
    <dgm:cxn modelId="{6ED441C0-38DD-48BE-89B1-9663044A51F3}" type="presOf" srcId="{E4097384-4617-4169-8A97-B803E4A3A120}" destId="{710A8C84-3F0D-48C4-8954-DBE6D8ECAE50}" srcOrd="0" destOrd="0" presId="urn:microsoft.com/office/officeart/2018/2/layout/IconVerticalSolidList"/>
    <dgm:cxn modelId="{F14C33DD-3F1B-459D-BACF-F58535719236}" srcId="{390088C6-598F-4ADB-B9C8-33D9E1E71940}" destId="{4E2FD4CA-B3C3-46CF-8B0A-FED7E87BE9BF}" srcOrd="2" destOrd="0" parTransId="{5168223D-3525-447D-B1AB-DDA3AAADA097}" sibTransId="{139B9868-A814-4EB1-948C-85CC96315C10}"/>
    <dgm:cxn modelId="{C234BBF9-BE29-45B6-BCE8-869672B29F7E}" type="presOf" srcId="{4E2FD4CA-B3C3-46CF-8B0A-FED7E87BE9BF}" destId="{F36AE283-D770-45E9-A319-1A5599D5DB87}" srcOrd="0" destOrd="0" presId="urn:microsoft.com/office/officeart/2018/2/layout/IconVerticalSolidList"/>
    <dgm:cxn modelId="{1E554CFD-4C7D-43D2-BA76-B1018F67671C}" srcId="{390088C6-598F-4ADB-B9C8-33D9E1E71940}" destId="{4A8D5420-3018-425C-B4EB-50CE61A817EB}" srcOrd="4" destOrd="0" parTransId="{087B21F4-7FC8-4189-8156-2F20CDE391D6}" sibTransId="{4558FE47-273E-489A-9787-4D9719B1CFC0}"/>
    <dgm:cxn modelId="{1C11B1E9-1B5E-454E-A993-012FD3D7B532}" type="presParOf" srcId="{C17AE989-6396-48D4-A764-FD5A5778612E}" destId="{AA6E6C98-526E-493B-A1AE-F8AF3DA7C985}" srcOrd="0" destOrd="0" presId="urn:microsoft.com/office/officeart/2018/2/layout/IconVerticalSolidList"/>
    <dgm:cxn modelId="{BA003B3E-868B-48BE-81AE-6ACA0211F907}" type="presParOf" srcId="{AA6E6C98-526E-493B-A1AE-F8AF3DA7C985}" destId="{1D5931E6-AF90-48EA-B4BA-76E0D0C2E5D4}" srcOrd="0" destOrd="0" presId="urn:microsoft.com/office/officeart/2018/2/layout/IconVerticalSolidList"/>
    <dgm:cxn modelId="{BDAEB3B5-F8B9-4504-A9C2-9B879E01D103}" type="presParOf" srcId="{AA6E6C98-526E-493B-A1AE-F8AF3DA7C985}" destId="{4E5C4F4A-70BF-4F56-B68A-E940CCD31E86}" srcOrd="1" destOrd="0" presId="urn:microsoft.com/office/officeart/2018/2/layout/IconVerticalSolidList"/>
    <dgm:cxn modelId="{A218CEC3-7424-42DD-9038-CC02BC18C31D}" type="presParOf" srcId="{AA6E6C98-526E-493B-A1AE-F8AF3DA7C985}" destId="{AC371695-DA4F-4357-8B5D-0A9D283D8B1E}" srcOrd="2" destOrd="0" presId="urn:microsoft.com/office/officeart/2018/2/layout/IconVerticalSolidList"/>
    <dgm:cxn modelId="{61F505A5-01F9-4C9B-9197-16926D7495E4}" type="presParOf" srcId="{AA6E6C98-526E-493B-A1AE-F8AF3DA7C985}" destId="{326DB8E7-7ED4-4FCC-BF05-241BC059653A}" srcOrd="3" destOrd="0" presId="urn:microsoft.com/office/officeart/2018/2/layout/IconVerticalSolidList"/>
    <dgm:cxn modelId="{1F62CE01-D84F-46EA-8AF9-82F43F14897B}" type="presParOf" srcId="{C17AE989-6396-48D4-A764-FD5A5778612E}" destId="{CBF6F94D-10E5-4F8E-AF71-C2A260D189A3}" srcOrd="1" destOrd="0" presId="urn:microsoft.com/office/officeart/2018/2/layout/IconVerticalSolidList"/>
    <dgm:cxn modelId="{9A56CEFA-5696-4F60-A9FE-A8C7B47B50B5}" type="presParOf" srcId="{C17AE989-6396-48D4-A764-FD5A5778612E}" destId="{7B3C10D0-651B-45A0-B979-CA48493EB57E}" srcOrd="2" destOrd="0" presId="urn:microsoft.com/office/officeart/2018/2/layout/IconVerticalSolidList"/>
    <dgm:cxn modelId="{D1691965-A5A2-41C1-A4DD-E875C69208F7}" type="presParOf" srcId="{7B3C10D0-651B-45A0-B979-CA48493EB57E}" destId="{1E42DF9E-53E1-4AFA-A691-30FABEE96E54}" srcOrd="0" destOrd="0" presId="urn:microsoft.com/office/officeart/2018/2/layout/IconVerticalSolidList"/>
    <dgm:cxn modelId="{3B602BA6-4B42-4CCA-B05B-4FDDD8973A2F}" type="presParOf" srcId="{7B3C10D0-651B-45A0-B979-CA48493EB57E}" destId="{763187CA-BFF2-4B7A-8197-B79EC0F177E3}" srcOrd="1" destOrd="0" presId="urn:microsoft.com/office/officeart/2018/2/layout/IconVerticalSolidList"/>
    <dgm:cxn modelId="{9692A09D-33B9-4A28-867D-C7313FBC60A1}" type="presParOf" srcId="{7B3C10D0-651B-45A0-B979-CA48493EB57E}" destId="{4A681C28-EB5E-445A-8656-D2A38F1C9424}" srcOrd="2" destOrd="0" presId="urn:microsoft.com/office/officeart/2018/2/layout/IconVerticalSolidList"/>
    <dgm:cxn modelId="{BC91BDB1-ADB1-47BC-84FC-4534E29B6FBD}" type="presParOf" srcId="{7B3C10D0-651B-45A0-B979-CA48493EB57E}" destId="{414EE230-C087-40B5-8410-AB7658405D2D}" srcOrd="3" destOrd="0" presId="urn:microsoft.com/office/officeart/2018/2/layout/IconVerticalSolidList"/>
    <dgm:cxn modelId="{B59AC60A-8366-4A80-9246-0C51B1D3ED4E}" type="presParOf" srcId="{C17AE989-6396-48D4-A764-FD5A5778612E}" destId="{AC1535F2-B690-4EE4-BD8D-8997B4E85252}" srcOrd="3" destOrd="0" presId="urn:microsoft.com/office/officeart/2018/2/layout/IconVerticalSolidList"/>
    <dgm:cxn modelId="{C47371C8-3078-48B5-8CEF-1CC207D511CE}" type="presParOf" srcId="{C17AE989-6396-48D4-A764-FD5A5778612E}" destId="{BFFEE5AA-92B7-401B-9EAD-B623E1D59C11}" srcOrd="4" destOrd="0" presId="urn:microsoft.com/office/officeart/2018/2/layout/IconVerticalSolidList"/>
    <dgm:cxn modelId="{2A40C2EE-0764-4AFD-95C5-ED7D484B8A37}" type="presParOf" srcId="{BFFEE5AA-92B7-401B-9EAD-B623E1D59C11}" destId="{1230750E-CCB4-4ECB-919A-7BD43E204332}" srcOrd="0" destOrd="0" presId="urn:microsoft.com/office/officeart/2018/2/layout/IconVerticalSolidList"/>
    <dgm:cxn modelId="{B72E1EFF-9282-4B66-BF91-77FCC05E6B93}" type="presParOf" srcId="{BFFEE5AA-92B7-401B-9EAD-B623E1D59C11}" destId="{1070B178-1DB3-43B6-A00D-76E6F8724C60}" srcOrd="1" destOrd="0" presId="urn:microsoft.com/office/officeart/2018/2/layout/IconVerticalSolidList"/>
    <dgm:cxn modelId="{90AA3283-EE6C-40D7-A892-AD4A37E9A88A}" type="presParOf" srcId="{BFFEE5AA-92B7-401B-9EAD-B623E1D59C11}" destId="{E2BAB6A6-F856-4E61-A8C1-B6017FFE8BE3}" srcOrd="2" destOrd="0" presId="urn:microsoft.com/office/officeart/2018/2/layout/IconVerticalSolidList"/>
    <dgm:cxn modelId="{AD69F558-E77C-48D5-95A7-74A21D5D9D4D}" type="presParOf" srcId="{BFFEE5AA-92B7-401B-9EAD-B623E1D59C11}" destId="{F36AE283-D770-45E9-A319-1A5599D5DB87}" srcOrd="3" destOrd="0" presId="urn:microsoft.com/office/officeart/2018/2/layout/IconVerticalSolidList"/>
    <dgm:cxn modelId="{8BC0470F-6CA4-418F-B9CB-EEF886A2461A}" type="presParOf" srcId="{C17AE989-6396-48D4-A764-FD5A5778612E}" destId="{6C6B12B9-C0AB-45F7-862D-97C7F28F9FBE}" srcOrd="5" destOrd="0" presId="urn:microsoft.com/office/officeart/2018/2/layout/IconVerticalSolidList"/>
    <dgm:cxn modelId="{63D9C720-D53A-4F07-ACFB-BCC576DCCC0B}" type="presParOf" srcId="{C17AE989-6396-48D4-A764-FD5A5778612E}" destId="{92852B2D-CC05-4F1F-A8E4-A0129A7E71A9}" srcOrd="6" destOrd="0" presId="urn:microsoft.com/office/officeart/2018/2/layout/IconVerticalSolidList"/>
    <dgm:cxn modelId="{249D8148-DD89-4F90-B8B4-960523E0DF5A}" type="presParOf" srcId="{92852B2D-CC05-4F1F-A8E4-A0129A7E71A9}" destId="{80764BFD-6EB8-4861-A45C-E08128E9F8F9}" srcOrd="0" destOrd="0" presId="urn:microsoft.com/office/officeart/2018/2/layout/IconVerticalSolidList"/>
    <dgm:cxn modelId="{D0FFD377-9C10-4276-B2AB-A0E02BCA1E75}" type="presParOf" srcId="{92852B2D-CC05-4F1F-A8E4-A0129A7E71A9}" destId="{188092D4-B680-4666-8FE5-877AFAC08829}" srcOrd="1" destOrd="0" presId="urn:microsoft.com/office/officeart/2018/2/layout/IconVerticalSolidList"/>
    <dgm:cxn modelId="{F1806309-3983-4702-9E02-3A0908F926B9}" type="presParOf" srcId="{92852B2D-CC05-4F1F-A8E4-A0129A7E71A9}" destId="{8C1A1886-371F-49DA-8392-8A3BFABA3307}" srcOrd="2" destOrd="0" presId="urn:microsoft.com/office/officeart/2018/2/layout/IconVerticalSolidList"/>
    <dgm:cxn modelId="{54AB9937-DB22-41EF-8109-3F59EDF2F4D2}" type="presParOf" srcId="{92852B2D-CC05-4F1F-A8E4-A0129A7E71A9}" destId="{D77361B2-A289-43C7-A60E-367626567691}" srcOrd="3" destOrd="0" presId="urn:microsoft.com/office/officeart/2018/2/layout/IconVerticalSolidList"/>
    <dgm:cxn modelId="{98F68026-4836-44B6-8AC2-BC6C59E92964}" type="presParOf" srcId="{C17AE989-6396-48D4-A764-FD5A5778612E}" destId="{499CB32B-5158-4382-8ED6-DED7F92D5473}" srcOrd="7" destOrd="0" presId="urn:microsoft.com/office/officeart/2018/2/layout/IconVerticalSolidList"/>
    <dgm:cxn modelId="{4CE571C8-AD83-4DB4-90C5-26ADC4D16A56}" type="presParOf" srcId="{C17AE989-6396-48D4-A764-FD5A5778612E}" destId="{FC543223-D351-4CB3-A7B2-1B7D040C7A18}" srcOrd="8" destOrd="0" presId="urn:microsoft.com/office/officeart/2018/2/layout/IconVerticalSolidList"/>
    <dgm:cxn modelId="{94776C51-2C2B-42E7-83A1-AE557FE3AFDB}" type="presParOf" srcId="{FC543223-D351-4CB3-A7B2-1B7D040C7A18}" destId="{515D2E15-A3F3-4F65-BC48-30243F8AB102}" srcOrd="0" destOrd="0" presId="urn:microsoft.com/office/officeart/2018/2/layout/IconVerticalSolidList"/>
    <dgm:cxn modelId="{5081B8CF-CE43-4EB9-BC70-ED1EDA62539C}" type="presParOf" srcId="{FC543223-D351-4CB3-A7B2-1B7D040C7A18}" destId="{3E6F3799-5F03-4B77-83C9-B43840F26DA4}" srcOrd="1" destOrd="0" presId="urn:microsoft.com/office/officeart/2018/2/layout/IconVerticalSolidList"/>
    <dgm:cxn modelId="{14F3636A-5D91-4D12-AA03-0A6A308D5A1A}" type="presParOf" srcId="{FC543223-D351-4CB3-A7B2-1B7D040C7A18}" destId="{2FFFEDF0-21ED-473E-A5A3-5E0836B24811}" srcOrd="2" destOrd="0" presId="urn:microsoft.com/office/officeart/2018/2/layout/IconVerticalSolidList"/>
    <dgm:cxn modelId="{D989F63B-C15A-4B8B-9F74-70DB330891C3}" type="presParOf" srcId="{FC543223-D351-4CB3-A7B2-1B7D040C7A18}" destId="{3B85C9D7-8BE8-4322-BF7D-20A7E2F56838}" srcOrd="3" destOrd="0" presId="urn:microsoft.com/office/officeart/2018/2/layout/IconVerticalSolidList"/>
    <dgm:cxn modelId="{3EF6EF65-8FE3-4328-801D-4096391394AA}" type="presParOf" srcId="{C17AE989-6396-48D4-A764-FD5A5778612E}" destId="{CD60D692-5B3C-4463-9CC4-D3A96636B6F6}" srcOrd="9" destOrd="0" presId="urn:microsoft.com/office/officeart/2018/2/layout/IconVerticalSolidList"/>
    <dgm:cxn modelId="{ED461E1F-07E5-4831-A143-9980D059401A}" type="presParOf" srcId="{C17AE989-6396-48D4-A764-FD5A5778612E}" destId="{BB5B3016-580F-4C84-8544-A4CD5379588F}" srcOrd="10" destOrd="0" presId="urn:microsoft.com/office/officeart/2018/2/layout/IconVerticalSolidList"/>
    <dgm:cxn modelId="{FB01F9FC-1C15-49F2-B0C0-B73FACD69991}" type="presParOf" srcId="{BB5B3016-580F-4C84-8544-A4CD5379588F}" destId="{6FD25CAA-DF30-4016-B9E3-F358307FB489}" srcOrd="0" destOrd="0" presId="urn:microsoft.com/office/officeart/2018/2/layout/IconVerticalSolidList"/>
    <dgm:cxn modelId="{7D62A278-4A29-4280-AA6D-0136CDBDD5D6}" type="presParOf" srcId="{BB5B3016-580F-4C84-8544-A4CD5379588F}" destId="{87875C22-08B0-4BE8-9F0C-DF070812453D}" srcOrd="1" destOrd="0" presId="urn:microsoft.com/office/officeart/2018/2/layout/IconVerticalSolidList"/>
    <dgm:cxn modelId="{847043A0-49BE-4D55-87EC-729281DED6AA}" type="presParOf" srcId="{BB5B3016-580F-4C84-8544-A4CD5379588F}" destId="{44EAC97D-A777-491A-86C8-4AFD50DE34A9}" srcOrd="2" destOrd="0" presId="urn:microsoft.com/office/officeart/2018/2/layout/IconVerticalSolidList"/>
    <dgm:cxn modelId="{F133AEAF-8EDB-4628-A746-93881E6C62F0}" type="presParOf" srcId="{BB5B3016-580F-4C84-8544-A4CD5379588F}" destId="{710A8C84-3F0D-48C4-8954-DBE6D8ECAE50}" srcOrd="3" destOrd="0" presId="urn:microsoft.com/office/officeart/2018/2/layout/IconVerticalSolidList"/>
    <dgm:cxn modelId="{4A9AB5AC-C7F9-400F-81DE-9A334B81DC18}" type="presParOf" srcId="{C17AE989-6396-48D4-A764-FD5A5778612E}" destId="{7C3A70E8-CB7B-487F-B881-5E0F4DD3C5B0}" srcOrd="11" destOrd="0" presId="urn:microsoft.com/office/officeart/2018/2/layout/IconVerticalSolidList"/>
    <dgm:cxn modelId="{76661498-DE61-408C-ACEB-BD697BBA53EE}" type="presParOf" srcId="{C17AE989-6396-48D4-A764-FD5A5778612E}" destId="{ADB302EB-7D84-4A4B-A7AE-F2EE67C80F1F}" srcOrd="12" destOrd="0" presId="urn:microsoft.com/office/officeart/2018/2/layout/IconVerticalSolidList"/>
    <dgm:cxn modelId="{65E8F017-F621-47DE-8CBE-3A6559590446}" type="presParOf" srcId="{ADB302EB-7D84-4A4B-A7AE-F2EE67C80F1F}" destId="{AFB46678-0DC2-4269-BF83-3D7F35E526FE}" srcOrd="0" destOrd="0" presId="urn:microsoft.com/office/officeart/2018/2/layout/IconVerticalSolidList"/>
    <dgm:cxn modelId="{81F71D91-B462-4D48-B577-06AFC1335C5B}" type="presParOf" srcId="{ADB302EB-7D84-4A4B-A7AE-F2EE67C80F1F}" destId="{7DD6E7A4-A1CA-414A-86FF-29745DCF1E6D}" srcOrd="1" destOrd="0" presId="urn:microsoft.com/office/officeart/2018/2/layout/IconVerticalSolidList"/>
    <dgm:cxn modelId="{770F960A-8159-4DBE-B0F5-FBD2F15347EF}" type="presParOf" srcId="{ADB302EB-7D84-4A4B-A7AE-F2EE67C80F1F}" destId="{4139DE27-1611-43F8-90CF-FDCDCED00BE1}" srcOrd="2" destOrd="0" presId="urn:microsoft.com/office/officeart/2018/2/layout/IconVerticalSolidList"/>
    <dgm:cxn modelId="{515511D1-7676-4ED5-8C6E-5E71B179E6C6}" type="presParOf" srcId="{ADB302EB-7D84-4A4B-A7AE-F2EE67C80F1F}" destId="{70CF5347-6A0C-4E2B-9E1C-EFFD8E3644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931E6-AF90-48EA-B4BA-76E0D0C2E5D4}">
      <dsp:nvSpPr>
        <dsp:cNvPr id="0" name=""/>
        <dsp:cNvSpPr/>
      </dsp:nvSpPr>
      <dsp:spPr>
        <a:xfrm>
          <a:off x="0" y="50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C4F4A-70BF-4F56-B68A-E940CCD31E86}">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DB8E7-7ED4-4FCC-BF05-241BC059653A}">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Motivation</a:t>
          </a:r>
          <a:endParaRPr lang="en-US" sz="1600" kern="1200"/>
        </a:p>
      </dsp:txBody>
      <dsp:txXfrm>
        <a:off x="799588" y="502"/>
        <a:ext cx="5714015" cy="692284"/>
      </dsp:txXfrm>
    </dsp:sp>
    <dsp:sp modelId="{1E42DF9E-53E1-4AFA-A691-30FABEE96E54}">
      <dsp:nvSpPr>
        <dsp:cNvPr id="0" name=""/>
        <dsp:cNvSpPr/>
      </dsp:nvSpPr>
      <dsp:spPr>
        <a:xfrm>
          <a:off x="0" y="86585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187CA-BFF2-4B7A-8197-B79EC0F177E3}">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4EE230-C087-40B5-8410-AB7658405D2D}">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Research Title</a:t>
          </a:r>
          <a:endParaRPr lang="en-US" sz="1600" kern="1200"/>
        </a:p>
      </dsp:txBody>
      <dsp:txXfrm>
        <a:off x="799588" y="865858"/>
        <a:ext cx="5714015" cy="692284"/>
      </dsp:txXfrm>
    </dsp:sp>
    <dsp:sp modelId="{1230750E-CCB4-4ECB-919A-7BD43E204332}">
      <dsp:nvSpPr>
        <dsp:cNvPr id="0" name=""/>
        <dsp:cNvSpPr/>
      </dsp:nvSpPr>
      <dsp:spPr>
        <a:xfrm>
          <a:off x="0" y="1731214"/>
          <a:ext cx="6513603" cy="692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0B178-1DB3-43B6-A00D-76E6F8724C60}">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6AE283-D770-45E9-A319-1A5599D5DB87}">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Literature Review</a:t>
          </a:r>
          <a:endParaRPr lang="en-US" sz="1600" kern="1200"/>
        </a:p>
      </dsp:txBody>
      <dsp:txXfrm>
        <a:off x="799588" y="1731214"/>
        <a:ext cx="5714015" cy="692284"/>
      </dsp:txXfrm>
    </dsp:sp>
    <dsp:sp modelId="{80764BFD-6EB8-4861-A45C-E08128E9F8F9}">
      <dsp:nvSpPr>
        <dsp:cNvPr id="0" name=""/>
        <dsp:cNvSpPr/>
      </dsp:nvSpPr>
      <dsp:spPr>
        <a:xfrm>
          <a:off x="0" y="2596570"/>
          <a:ext cx="6513603" cy="692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8092D4-B680-4666-8FE5-877AFAC08829}">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7361B2-A289-43C7-A60E-367626567691}">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Methodology</a:t>
          </a:r>
          <a:endParaRPr lang="en-US" sz="1600" kern="1200"/>
        </a:p>
      </dsp:txBody>
      <dsp:txXfrm>
        <a:off x="799588" y="2596570"/>
        <a:ext cx="5714015" cy="692284"/>
      </dsp:txXfrm>
    </dsp:sp>
    <dsp:sp modelId="{515D2E15-A3F3-4F65-BC48-30243F8AB102}">
      <dsp:nvSpPr>
        <dsp:cNvPr id="0" name=""/>
        <dsp:cNvSpPr/>
      </dsp:nvSpPr>
      <dsp:spPr>
        <a:xfrm>
          <a:off x="0" y="3461926"/>
          <a:ext cx="6513603" cy="692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F3799-5F03-4B77-83C9-B43840F26DA4}">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85C9D7-8BE8-4322-BF7D-20A7E2F56838}">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Results</a:t>
          </a:r>
          <a:endParaRPr lang="en-US" sz="1600" kern="1200"/>
        </a:p>
      </dsp:txBody>
      <dsp:txXfrm>
        <a:off x="799588" y="3461926"/>
        <a:ext cx="5714015" cy="692284"/>
      </dsp:txXfrm>
    </dsp:sp>
    <dsp:sp modelId="{6FD25CAA-DF30-4016-B9E3-F358307FB489}">
      <dsp:nvSpPr>
        <dsp:cNvPr id="0" name=""/>
        <dsp:cNvSpPr/>
      </dsp:nvSpPr>
      <dsp:spPr>
        <a:xfrm>
          <a:off x="0" y="4327282"/>
          <a:ext cx="6513603" cy="692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75C22-08B0-4BE8-9F0C-DF070812453D}">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A8C84-3F0D-48C4-8954-DBE6D8ECAE50}">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Discussion</a:t>
          </a:r>
          <a:endParaRPr lang="en-US" sz="1600" kern="1200"/>
        </a:p>
      </dsp:txBody>
      <dsp:txXfrm>
        <a:off x="799588" y="4327282"/>
        <a:ext cx="5714015" cy="692284"/>
      </dsp:txXfrm>
    </dsp:sp>
    <dsp:sp modelId="{AFB46678-0DC2-4269-BF83-3D7F35E526FE}">
      <dsp:nvSpPr>
        <dsp:cNvPr id="0" name=""/>
        <dsp:cNvSpPr/>
      </dsp:nvSpPr>
      <dsp:spPr>
        <a:xfrm>
          <a:off x="0" y="5192638"/>
          <a:ext cx="6513603" cy="692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6E7A4-A1CA-414A-86FF-29745DCF1E6D}">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F5347-6A0C-4E2B-9E1C-EFFD8E3644EC}">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90000"/>
            </a:lnSpc>
            <a:spcBef>
              <a:spcPct val="0"/>
            </a:spcBef>
            <a:spcAft>
              <a:spcPct val="35000"/>
            </a:spcAft>
            <a:buNone/>
          </a:pPr>
          <a:r>
            <a:rPr lang="en-IN" sz="1600" kern="1200"/>
            <a:t>Conclusion and Future Work</a:t>
          </a:r>
          <a:endParaRPr lang="en-US" sz="1600" kern="1200"/>
        </a:p>
      </dsp:txBody>
      <dsp:txXfrm>
        <a:off x="799588" y="5192638"/>
        <a:ext cx="5714015" cy="6922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F8926-43DF-4612-A685-07A9A6A1FC12}" type="datetimeFigureOut">
              <a:rPr lang="en-IN" smtClean="0"/>
              <a:t>10-01-2020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7B882-2793-45EF-B034-C3F04441A13E}" type="slidenum">
              <a:rPr lang="en-IN" smtClean="0"/>
              <a:t>‹#›</a:t>
            </a:fld>
            <a:endParaRPr lang="en-IN"/>
          </a:p>
        </p:txBody>
      </p:sp>
    </p:spTree>
    <p:extLst>
      <p:ext uri="{BB962C8B-B14F-4D97-AF65-F5344CB8AC3E}">
        <p14:creationId xmlns:p14="http://schemas.microsoft.com/office/powerpoint/2010/main" val="14205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xploringyourmind.com/film-therapy-benefits-watching-movi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searchgate.net/publication/254003790_Context-aware_movie_recommendation_based_on_signal_processing_and_machine_lear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https://exploringyourmind.com/film-therapy-benefits-watching-movies/</a:t>
            </a:r>
            <a:endParaRPr lang="en-IN" dirty="0"/>
          </a:p>
          <a:p>
            <a:r>
              <a:rPr lang="en-IN" dirty="0">
                <a:hlinkClick r:id="rId4"/>
              </a:rPr>
              <a:t>https://www.researchgate.net/publication/254003790_Context-aware_movie_recommendation_based_on_signal_processing_and_machine_learning</a:t>
            </a:r>
            <a:endParaRPr lang="en-IN" dirty="0"/>
          </a:p>
          <a:p>
            <a:endParaRPr lang="en-IN" dirty="0"/>
          </a:p>
          <a:p>
            <a:r>
              <a:rPr lang="en-IN" dirty="0"/>
              <a:t>There was a study done by exploring your mind , ….. They have coined the term film therapy which helps </a:t>
            </a:r>
            <a:r>
              <a:rPr lang="en-IN" dirty="0" err="1"/>
              <a:t>pychotherpasit</a:t>
            </a:r>
            <a:r>
              <a:rPr lang="en-IN" dirty="0"/>
              <a:t> to coach and develop a therapy based on tv series and movies applying their benefits to the subjects. </a:t>
            </a:r>
          </a:p>
          <a:p>
            <a:r>
              <a:rPr lang="en-IN" dirty="0"/>
              <a:t>It helps people to overcome their fears and focus on their problems</a:t>
            </a:r>
          </a:p>
          <a:p>
            <a:r>
              <a:rPr lang="en-IN" dirty="0"/>
              <a:t>Helps with relaxation</a:t>
            </a:r>
          </a:p>
          <a:p>
            <a:r>
              <a:rPr lang="en-US" dirty="0"/>
              <a:t>Motivation like pursuit of happiness</a:t>
            </a:r>
          </a:p>
          <a:p>
            <a:r>
              <a:rPr lang="en-US" dirty="0"/>
              <a:t>Build personal relationships with society and many more.</a:t>
            </a:r>
          </a:p>
          <a:p>
            <a:r>
              <a:rPr lang="en-US" dirty="0"/>
              <a:t>Hence I chose this topic to study.</a:t>
            </a:r>
          </a:p>
          <a:p>
            <a:endParaRPr lang="en-IN" dirty="0"/>
          </a:p>
          <a:p>
            <a:endParaRPr lang="en-IN" dirty="0"/>
          </a:p>
          <a:p>
            <a:r>
              <a:rPr lang="en-IN" dirty="0"/>
              <a:t>Netflix, streaming services like Disney+ </a:t>
            </a:r>
            <a:r>
              <a:rPr lang="en-IN" dirty="0" err="1"/>
              <a:t>hbo</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2087B882-2793-45EF-B034-C3F04441A13E}" type="slidenum">
              <a:rPr lang="en-IN" smtClean="0"/>
              <a:t>3</a:t>
            </a:fld>
            <a:endParaRPr lang="en-IN"/>
          </a:p>
        </p:txBody>
      </p:sp>
    </p:spTree>
    <p:extLst>
      <p:ext uri="{BB962C8B-B14F-4D97-AF65-F5344CB8AC3E}">
        <p14:creationId xmlns:p14="http://schemas.microsoft.com/office/powerpoint/2010/main" val="523833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ARIMA explain numerical weather predictions has been used to determine the loads of certain areas</a:t>
            </a:r>
          </a:p>
          <a:p>
            <a:r>
              <a:rPr lang="en-US" sz="1200" b="0" i="0" u="none" strike="noStrike" kern="1200" baseline="0" dirty="0">
                <a:solidFill>
                  <a:schemeClr val="tx1"/>
                </a:solidFill>
                <a:latin typeface="+mn-lt"/>
                <a:ea typeface="+mn-ea"/>
                <a:cs typeface="+mn-cs"/>
              </a:rPr>
              <a:t>Downsized records into seasonal components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Palm opportunity which means that that the occasion takes place indefinitely,  </a:t>
            </a:r>
          </a:p>
          <a:p>
            <a:r>
              <a:rPr lang="en-US" sz="1200" b="0" i="0" u="none" strike="noStrike" kern="1200" baseline="0" dirty="0">
                <a:solidFill>
                  <a:schemeClr val="tx1"/>
                </a:solidFill>
                <a:latin typeface="+mn-lt"/>
                <a:ea typeface="+mn-ea"/>
                <a:cs typeface="+mn-cs"/>
              </a:rPr>
              <a:t>Regression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regression model is</a:t>
            </a:r>
            <a:r>
              <a:rPr lang="en-US" sz="1200" b="0" i="0" kern="1200" dirty="0">
                <a:solidFill>
                  <a:schemeClr val="tx1"/>
                </a:solidFill>
                <a:effectLst/>
                <a:latin typeface="+mn-lt"/>
                <a:ea typeface="+mn-ea"/>
                <a:cs typeface="+mn-cs"/>
              </a:rPr>
              <a:t> used to investigate the relationship between two or more variables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estimate one variable based on the others.</a:t>
            </a:r>
          </a:p>
          <a:p>
            <a:r>
              <a:rPr lang="en-US" sz="1200" b="1" i="0" kern="1200" dirty="0">
                <a:solidFill>
                  <a:schemeClr val="tx1"/>
                </a:solidFill>
                <a:effectLst/>
                <a:latin typeface="+mn-lt"/>
                <a:ea typeface="+mn-ea"/>
                <a:cs typeface="+mn-cs"/>
              </a:rPr>
              <a:t>Robust regression is</a:t>
            </a:r>
            <a:r>
              <a:rPr lang="en-US" sz="1200" b="0" i="0" kern="1200" dirty="0">
                <a:solidFill>
                  <a:schemeClr val="tx1"/>
                </a:solidFill>
                <a:effectLst/>
                <a:latin typeface="+mn-lt"/>
                <a:ea typeface="+mn-ea"/>
                <a:cs typeface="+mn-cs"/>
              </a:rPr>
              <a:t> an alternative to least squares </a:t>
            </a:r>
            <a:r>
              <a:rPr lang="en-US" sz="1200" b="1" i="0" kern="1200" dirty="0">
                <a:solidFill>
                  <a:schemeClr val="tx1"/>
                </a:solidFill>
                <a:effectLst/>
                <a:latin typeface="+mn-lt"/>
                <a:ea typeface="+mn-ea"/>
                <a:cs typeface="+mn-cs"/>
              </a:rPr>
              <a:t>regression</a:t>
            </a:r>
            <a:r>
              <a:rPr lang="en-US" sz="1200" b="0" i="0" kern="1200" dirty="0">
                <a:solidFill>
                  <a:schemeClr val="tx1"/>
                </a:solidFill>
                <a:effectLst/>
                <a:latin typeface="+mn-lt"/>
                <a:ea typeface="+mn-ea"/>
                <a:cs typeface="+mn-cs"/>
              </a:rPr>
              <a:t> when data </a:t>
            </a:r>
            <a:r>
              <a:rPr lang="en-US" sz="1200" b="1" i="0"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contaminated with outliers or influential observations and it </a:t>
            </a:r>
            <a:r>
              <a:rPr lang="en-US" sz="1200" b="1" i="0" kern="1200" dirty="0">
                <a:solidFill>
                  <a:schemeClr val="tx1"/>
                </a:solidFill>
                <a:effectLst/>
                <a:latin typeface="+mn-lt"/>
                <a:ea typeface="+mn-ea"/>
                <a:cs typeface="+mn-cs"/>
              </a:rPr>
              <a:t>can</a:t>
            </a:r>
            <a:r>
              <a:rPr lang="en-US" sz="1200" b="0" i="0" kern="1200" dirty="0">
                <a:solidFill>
                  <a:schemeClr val="tx1"/>
                </a:solidFill>
                <a:effectLst/>
                <a:latin typeface="+mn-lt"/>
                <a:ea typeface="+mn-ea"/>
                <a:cs typeface="+mn-cs"/>
              </a:rPr>
              <a:t> also be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for the purpose of detecting influential observations</a:t>
            </a:r>
            <a:endParaRPr lang="en-IN" dirty="0"/>
          </a:p>
        </p:txBody>
      </p:sp>
      <p:sp>
        <p:nvSpPr>
          <p:cNvPr id="4" name="Slide Number Placeholder 3"/>
          <p:cNvSpPr>
            <a:spLocks noGrp="1"/>
          </p:cNvSpPr>
          <p:nvPr>
            <p:ph type="sldNum" sz="quarter" idx="5"/>
          </p:nvPr>
        </p:nvSpPr>
        <p:spPr/>
        <p:txBody>
          <a:bodyPr/>
          <a:lstStyle/>
          <a:p>
            <a:fld id="{2087B882-2793-45EF-B034-C3F04441A13E}" type="slidenum">
              <a:rPr lang="en-IN" smtClean="0"/>
              <a:t>5</a:t>
            </a:fld>
            <a:endParaRPr lang="en-IN"/>
          </a:p>
        </p:txBody>
      </p:sp>
    </p:spTree>
    <p:extLst>
      <p:ext uri="{BB962C8B-B14F-4D97-AF65-F5344CB8AC3E}">
        <p14:creationId xmlns:p14="http://schemas.microsoft.com/office/powerpoint/2010/main" val="39950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Kbridge</a:t>
            </a:r>
            <a:r>
              <a:rPr lang="en-US" dirty="0"/>
              <a:t> consists of multiple data mining techniques (</a:t>
            </a:r>
            <a:r>
              <a:rPr lang="en-IN" sz="1200" b="0" i="0" u="none" strike="noStrike" kern="1200" baseline="0" dirty="0" err="1">
                <a:solidFill>
                  <a:schemeClr val="tx1"/>
                </a:solidFill>
                <a:latin typeface="+mn-lt"/>
                <a:ea typeface="+mn-ea"/>
                <a:cs typeface="+mn-cs"/>
              </a:rPr>
              <a:t>Infact,the</a:t>
            </a:r>
            <a:r>
              <a:rPr lang="en-IN" sz="1200" b="0" i="0" u="none" strike="noStrike" kern="1200" baseline="0" dirty="0">
                <a:solidFill>
                  <a:schemeClr val="tx1"/>
                </a:solidFill>
                <a:latin typeface="+mn-lt"/>
                <a:ea typeface="+mn-ea"/>
                <a:cs typeface="+mn-cs"/>
              </a:rPr>
              <a:t> system mines </a:t>
            </a:r>
            <a:r>
              <a:rPr lang="en-IN" sz="1200" b="0" i="0" u="none" strike="noStrike" kern="1200" baseline="0" dirty="0" err="1">
                <a:solidFill>
                  <a:schemeClr val="tx1"/>
                </a:solidFill>
                <a:latin typeface="+mn-lt"/>
                <a:ea typeface="+mn-ea"/>
                <a:cs typeface="+mn-cs"/>
              </a:rPr>
              <a:t>thecorrelations</a:t>
            </a:r>
            <a:r>
              <a:rPr lang="en-IN" sz="1200" b="0" i="0" u="none" strike="noStrike" kern="1200" baseline="0" dirty="0">
                <a:solidFill>
                  <a:schemeClr val="tx1"/>
                </a:solidFill>
                <a:latin typeface="+mn-lt"/>
                <a:ea typeface="+mn-ea"/>
                <a:cs typeface="+mn-cs"/>
              </a:rPr>
              <a:t> and interactions between different groups of people, which are correlated with specific TV episodes or movies, in social networks. Based on the correlation studied from the social network domain, system will provide program suggestions in online program streaming sites according to the flow </a:t>
            </a:r>
            <a:r>
              <a:rPr lang="en-US" dirty="0"/>
              <a:t>)</a:t>
            </a:r>
          </a:p>
          <a:p>
            <a:r>
              <a:rPr lang="en-US" dirty="0"/>
              <a:t>Similarity matrix </a:t>
            </a:r>
            <a:r>
              <a:rPr lang="en-US" sz="1200" b="0" i="0" u="none" strike="noStrike" kern="1200" baseline="0" dirty="0">
                <a:solidFill>
                  <a:schemeClr val="tx1"/>
                </a:solidFill>
                <a:latin typeface="+mn-lt"/>
                <a:ea typeface="+mn-ea"/>
                <a:cs typeface="+mn-cs"/>
              </a:rPr>
              <a:t>consist of the feature of movie and rating matrix of those movies </a:t>
            </a:r>
          </a:p>
          <a:p>
            <a:r>
              <a:rPr lang="en-IN" dirty="0"/>
              <a:t>SMN </a:t>
            </a:r>
            <a:r>
              <a:rPr lang="en-US" sz="1200" b="0" i="0" kern="1200" dirty="0">
                <a:solidFill>
                  <a:schemeClr val="tx1"/>
                </a:solidFill>
                <a:effectLst/>
                <a:latin typeface="+mn-lt"/>
                <a:ea typeface="+mn-ea"/>
                <a:cs typeface="+mn-cs"/>
              </a:rPr>
              <a:t>Social network analysis is an effective means to extract semantic information from movies </a:t>
            </a:r>
          </a:p>
          <a:p>
            <a:r>
              <a:rPr lang="en-US" sz="1200" b="0" i="0" u="none" strike="noStrike" kern="1200" baseline="0" dirty="0">
                <a:solidFill>
                  <a:schemeClr val="tx1"/>
                </a:solidFill>
                <a:latin typeface="+mn-lt"/>
                <a:ea typeface="+mn-ea"/>
                <a:cs typeface="+mn-cs"/>
              </a:rPr>
              <a:t>Every user checks the movie ratings and tags before watching the movie on social media for critiques on the movie and then decide whether to go watch or not. </a:t>
            </a:r>
            <a:endParaRPr lang="en-IN" dirty="0"/>
          </a:p>
        </p:txBody>
      </p:sp>
      <p:sp>
        <p:nvSpPr>
          <p:cNvPr id="4" name="Slide Number Placeholder 3"/>
          <p:cNvSpPr>
            <a:spLocks noGrp="1"/>
          </p:cNvSpPr>
          <p:nvPr>
            <p:ph type="sldNum" sz="quarter" idx="5"/>
          </p:nvPr>
        </p:nvSpPr>
        <p:spPr/>
        <p:txBody>
          <a:bodyPr/>
          <a:lstStyle/>
          <a:p>
            <a:fld id="{2087B882-2793-45EF-B034-C3F04441A13E}" type="slidenum">
              <a:rPr lang="en-IN" smtClean="0"/>
              <a:t>6</a:t>
            </a:fld>
            <a:endParaRPr lang="en-IN"/>
          </a:p>
        </p:txBody>
      </p:sp>
    </p:spTree>
    <p:extLst>
      <p:ext uri="{BB962C8B-B14F-4D97-AF65-F5344CB8AC3E}">
        <p14:creationId xmlns:p14="http://schemas.microsoft.com/office/powerpoint/2010/main" val="1995875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datasets,</a:t>
            </a:r>
          </a:p>
          <a:p>
            <a:r>
              <a:rPr lang="en-US" dirty="0"/>
              <a:t>Preprocessing</a:t>
            </a:r>
          </a:p>
          <a:p>
            <a:r>
              <a:rPr lang="en-IN" dirty="0"/>
              <a:t>All the columns explain</a:t>
            </a:r>
          </a:p>
          <a:p>
            <a:endParaRPr lang="en-IN" dirty="0"/>
          </a:p>
        </p:txBody>
      </p:sp>
      <p:sp>
        <p:nvSpPr>
          <p:cNvPr id="4" name="Slide Number Placeholder 3"/>
          <p:cNvSpPr>
            <a:spLocks noGrp="1"/>
          </p:cNvSpPr>
          <p:nvPr>
            <p:ph type="sldNum" sz="quarter" idx="5"/>
          </p:nvPr>
        </p:nvSpPr>
        <p:spPr/>
        <p:txBody>
          <a:bodyPr/>
          <a:lstStyle/>
          <a:p>
            <a:fld id="{2087B882-2793-45EF-B034-C3F04441A13E}" type="slidenum">
              <a:rPr lang="en-IN" smtClean="0"/>
              <a:t>8</a:t>
            </a:fld>
            <a:endParaRPr lang="en-IN"/>
          </a:p>
        </p:txBody>
      </p:sp>
    </p:spTree>
    <p:extLst>
      <p:ext uri="{BB962C8B-B14F-4D97-AF65-F5344CB8AC3E}">
        <p14:creationId xmlns:p14="http://schemas.microsoft.com/office/powerpoint/2010/main" val="308805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mtry</a:t>
            </a:r>
            <a:r>
              <a:rPr lang="en-US" sz="1200" b="0" i="0" u="none" strike="noStrike" kern="1200" baseline="0" dirty="0">
                <a:solidFill>
                  <a:schemeClr val="tx1"/>
                </a:solidFill>
                <a:latin typeface="+mn-lt"/>
                <a:ea typeface="+mn-ea"/>
                <a:cs typeface="+mn-cs"/>
              </a:rPr>
              <a:t> variable is chosen from the set of predictors, to form each split a different random set of variables. </a:t>
            </a:r>
          </a:p>
          <a:p>
            <a:endParaRPr lang="en-US" sz="1200" b="0" i="0" u="none" strike="noStrike"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2087B882-2793-45EF-B034-C3F04441A13E}" type="slidenum">
              <a:rPr lang="en-IN" smtClean="0"/>
              <a:t>12</a:t>
            </a:fld>
            <a:endParaRPr lang="en-IN"/>
          </a:p>
        </p:txBody>
      </p:sp>
    </p:spTree>
    <p:extLst>
      <p:ext uri="{BB962C8B-B14F-4D97-AF65-F5344CB8AC3E}">
        <p14:creationId xmlns:p14="http://schemas.microsoft.com/office/powerpoint/2010/main" val="384487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10CB-12FA-4CAF-BEAC-5802FB744F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E8DE3C-B0F1-4B16-BF77-6E9C69E92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934E2B-7637-4024-A768-F1EE8D166ADB}"/>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3876B7A2-55E6-482B-A916-09B6718C2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64AB6-3331-4413-9C73-A1DCF189855B}"/>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361314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89A8-9D06-470E-B715-66793722B2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0F341B-A644-4B2E-8DEF-F9849A22F7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E4ECE6-416C-42EA-B7D5-38C570B1F041}"/>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BDFE6620-0130-4664-A1ED-2617DF33E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6844E-4014-4B2B-B2EE-BD43427A6CD9}"/>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155837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CFDE7-2379-40A1-A061-C32B28060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412C17-6420-467D-8CAD-72E58B454F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F2027-05A3-4CEA-BB08-42D804A4DD70}"/>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1AFEA393-E315-45B3-B37A-C852FD765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13A219-4714-4F0A-A0E3-F1D55518534D}"/>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416931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2A66-E8A7-4329-99D9-B016EAA45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F31824-1611-4696-80B8-E093D04A0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8882E-42E3-4A77-BB3C-DFBEDC45A808}"/>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80B56341-4234-4600-B442-D65DD8083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DB13C-6AE0-465B-BD08-E7F6BD3312C4}"/>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305475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3C20-2922-4D72-8A3C-44CE4F6C8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6F3976-6115-4B3D-A986-7CF257FAC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7C3F4-B3E0-4C99-88C4-2F13816CCC61}"/>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16D720AB-4951-4A03-A3BE-A37B3EA38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013CA-28EF-42FB-82FB-C73E92D9B2C8}"/>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345738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67C8-18BF-4FBC-93F7-2E68B1EF5F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419B7F-21E7-4896-B33E-04BEE1F9D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23AD6-6328-4122-AC3B-A337882B90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C9B788-1485-4768-B656-BD288EC1F73C}"/>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6" name="Footer Placeholder 5">
            <a:extLst>
              <a:ext uri="{FF2B5EF4-FFF2-40B4-BE49-F238E27FC236}">
                <a16:creationId xmlns:a16="http://schemas.microsoft.com/office/drawing/2014/main" id="{43B8F9BD-B5E0-4175-A820-8A5DD26CE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4D934-E435-4776-B4DB-02B08EB51913}"/>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1787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326D-6077-427F-919B-F2B6705F79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A6AA80-BB33-401D-A91E-C67B94E1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BE994-8AFA-4A50-98A2-4BAD8CB23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15241-79EE-4760-8E01-35366600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04655-59D7-4D52-9AF6-10713BE89B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45CB9C-A965-43FC-AEFB-2B7CB13350E0}"/>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8" name="Footer Placeholder 7">
            <a:extLst>
              <a:ext uri="{FF2B5EF4-FFF2-40B4-BE49-F238E27FC236}">
                <a16:creationId xmlns:a16="http://schemas.microsoft.com/office/drawing/2014/main" id="{66C9FA0A-003E-4634-857C-12014EF00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C96EE3-6789-4DBD-A6ED-CEDCB1006743}"/>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245981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DE20-65CE-4A3B-9869-4F65F51044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BE58F2-06A5-41D9-B032-743490153FC9}"/>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4" name="Footer Placeholder 3">
            <a:extLst>
              <a:ext uri="{FF2B5EF4-FFF2-40B4-BE49-F238E27FC236}">
                <a16:creationId xmlns:a16="http://schemas.microsoft.com/office/drawing/2014/main" id="{5924F95C-BEA0-4863-A6E7-296826102C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31C199-ACCF-441C-821C-2948B28CAAFE}"/>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7192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BA652-661D-4643-AFBE-129272DB7E1C}"/>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3" name="Footer Placeholder 2">
            <a:extLst>
              <a:ext uri="{FF2B5EF4-FFF2-40B4-BE49-F238E27FC236}">
                <a16:creationId xmlns:a16="http://schemas.microsoft.com/office/drawing/2014/main" id="{D93DC003-091C-4B56-8170-B94E9C9486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12EA2-576D-40A6-BF74-B2E1797E7C5C}"/>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239282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E409-8411-4424-9363-22909DE50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DC078D-2FCB-4F50-AA45-CE70B6331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1927F8-A8A4-4464-870C-C3953883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E9041-66E1-4499-B12A-3EA883033C96}"/>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6" name="Footer Placeholder 5">
            <a:extLst>
              <a:ext uri="{FF2B5EF4-FFF2-40B4-BE49-F238E27FC236}">
                <a16:creationId xmlns:a16="http://schemas.microsoft.com/office/drawing/2014/main" id="{59734125-86F2-4B57-9238-C43198D3A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F89DC-1083-4649-B0D6-BA9B473F5338}"/>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50047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AC04-BC0A-4F16-BC32-C1312C77E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A64E65-2A92-4370-81EB-F34440CFD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94A3C6-2D4D-4DAC-8B9C-85DD2237F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8397B-0110-47E6-B279-64D2FAD273AF}"/>
              </a:ext>
            </a:extLst>
          </p:cNvPr>
          <p:cNvSpPr>
            <a:spLocks noGrp="1"/>
          </p:cNvSpPr>
          <p:nvPr>
            <p:ph type="dt" sz="half" idx="10"/>
          </p:nvPr>
        </p:nvSpPr>
        <p:spPr/>
        <p:txBody>
          <a:bodyPr/>
          <a:lstStyle/>
          <a:p>
            <a:fld id="{18C4792D-0992-4F50-84FD-B2F2D1057729}" type="datetimeFigureOut">
              <a:rPr lang="en-IN" smtClean="0"/>
              <a:t>10-01-2020</a:t>
            </a:fld>
            <a:endParaRPr lang="en-IN"/>
          </a:p>
        </p:txBody>
      </p:sp>
      <p:sp>
        <p:nvSpPr>
          <p:cNvPr id="6" name="Footer Placeholder 5">
            <a:extLst>
              <a:ext uri="{FF2B5EF4-FFF2-40B4-BE49-F238E27FC236}">
                <a16:creationId xmlns:a16="http://schemas.microsoft.com/office/drawing/2014/main" id="{F3EADE72-DE90-4D65-A1AB-FA47476D0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4F76A-3E4D-41E9-9010-540D077FAB4D}"/>
              </a:ext>
            </a:extLst>
          </p:cNvPr>
          <p:cNvSpPr>
            <a:spLocks noGrp="1"/>
          </p:cNvSpPr>
          <p:nvPr>
            <p:ph type="sldNum" sz="quarter" idx="12"/>
          </p:nvPr>
        </p:nvSpPr>
        <p:spPr/>
        <p:txBody>
          <a:bodyPr/>
          <a:lstStyle/>
          <a:p>
            <a:fld id="{9B5BB713-484D-4723-9F0D-B4B04007A2F0}" type="slidenum">
              <a:rPr lang="en-IN" smtClean="0"/>
              <a:t>‹#›</a:t>
            </a:fld>
            <a:endParaRPr lang="en-IN"/>
          </a:p>
        </p:txBody>
      </p:sp>
    </p:spTree>
    <p:extLst>
      <p:ext uri="{BB962C8B-B14F-4D97-AF65-F5344CB8AC3E}">
        <p14:creationId xmlns:p14="http://schemas.microsoft.com/office/powerpoint/2010/main" val="112629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3DF6D-3417-4D27-94E0-C2D1DA96F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EBA73F-A6F5-427C-B90D-A9A1DE7D6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4D514-30C4-40CC-B804-7CB935B85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4792D-0992-4F50-84FD-B2F2D1057729}" type="datetimeFigureOut">
              <a:rPr lang="en-IN" smtClean="0"/>
              <a:t>10-01-2020</a:t>
            </a:fld>
            <a:endParaRPr lang="en-IN"/>
          </a:p>
        </p:txBody>
      </p:sp>
      <p:sp>
        <p:nvSpPr>
          <p:cNvPr id="5" name="Footer Placeholder 4">
            <a:extLst>
              <a:ext uri="{FF2B5EF4-FFF2-40B4-BE49-F238E27FC236}">
                <a16:creationId xmlns:a16="http://schemas.microsoft.com/office/drawing/2014/main" id="{E46BF6D7-A4AC-489A-B271-417B05E8B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7570C1-1952-47E5-A8C9-3EBAFF0C6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BB713-484D-4723-9F0D-B4B04007A2F0}" type="slidenum">
              <a:rPr lang="en-IN" smtClean="0"/>
              <a:t>‹#›</a:t>
            </a:fld>
            <a:endParaRPr lang="en-IN"/>
          </a:p>
        </p:txBody>
      </p:sp>
    </p:spTree>
    <p:extLst>
      <p:ext uri="{BB962C8B-B14F-4D97-AF65-F5344CB8AC3E}">
        <p14:creationId xmlns:p14="http://schemas.microsoft.com/office/powerpoint/2010/main" val="3898235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5D8A-160E-4BA7-AD31-DDDABA36207E}"/>
              </a:ext>
            </a:extLst>
          </p:cNvPr>
          <p:cNvSpPr>
            <a:spLocks noGrp="1"/>
          </p:cNvSpPr>
          <p:nvPr>
            <p:ph type="ctrTitle"/>
          </p:nvPr>
        </p:nvSpPr>
        <p:spPr>
          <a:xfrm>
            <a:off x="6746627" y="1161790"/>
            <a:ext cx="4645250" cy="2889114"/>
          </a:xfrm>
        </p:spPr>
        <p:txBody>
          <a:bodyPr anchor="b">
            <a:noAutofit/>
          </a:bodyPr>
          <a:lstStyle/>
          <a:p>
            <a:r>
              <a:rPr lang="en-US" sz="4000" dirty="0"/>
              <a:t> </a:t>
            </a:r>
            <a:r>
              <a:rPr lang="en-US" sz="4000" b="1" dirty="0"/>
              <a:t>Classification of Movies According to Weather</a:t>
            </a:r>
            <a:endParaRPr lang="en-IN" sz="3200" dirty="0"/>
          </a:p>
        </p:txBody>
      </p:sp>
      <p:sp>
        <p:nvSpPr>
          <p:cNvPr id="3" name="Subtitle 2">
            <a:extLst>
              <a:ext uri="{FF2B5EF4-FFF2-40B4-BE49-F238E27FC236}">
                <a16:creationId xmlns:a16="http://schemas.microsoft.com/office/drawing/2014/main" id="{F39FF3E5-9B0A-4E62-97E2-593981D3C380}"/>
              </a:ext>
            </a:extLst>
          </p:cNvPr>
          <p:cNvSpPr>
            <a:spLocks noGrp="1"/>
          </p:cNvSpPr>
          <p:nvPr>
            <p:ph type="subTitle" idx="1"/>
          </p:nvPr>
        </p:nvSpPr>
        <p:spPr>
          <a:xfrm>
            <a:off x="6746627" y="4750893"/>
            <a:ext cx="4645250" cy="1147863"/>
          </a:xfrm>
        </p:spPr>
        <p:txBody>
          <a:bodyPr anchor="t">
            <a:normAutofit/>
          </a:bodyPr>
          <a:lstStyle/>
          <a:p>
            <a:r>
              <a:rPr lang="en-US" sz="2000" dirty="0"/>
              <a:t>Kanak Kaushik</a:t>
            </a:r>
          </a:p>
          <a:p>
            <a:r>
              <a:rPr lang="en-US" sz="2000" dirty="0"/>
              <a:t>Student no. x18136966</a:t>
            </a:r>
          </a:p>
          <a:p>
            <a:endParaRPr lang="en-IN" sz="2000" dirty="0"/>
          </a:p>
        </p:txBody>
      </p:sp>
      <p:pic>
        <p:nvPicPr>
          <p:cNvPr id="5" name="Picture 4">
            <a:extLst>
              <a:ext uri="{FF2B5EF4-FFF2-40B4-BE49-F238E27FC236}">
                <a16:creationId xmlns:a16="http://schemas.microsoft.com/office/drawing/2014/main" id="{AE6FBB1F-9A45-44F7-84F3-A213D16C83E1}"/>
              </a:ext>
            </a:extLst>
          </p:cNvPr>
          <p:cNvPicPr>
            <a:picLocks noChangeAspect="1"/>
          </p:cNvPicPr>
          <p:nvPr/>
        </p:nvPicPr>
        <p:blipFill rotWithShape="1">
          <a:blip r:embed="rId2">
            <a:extLst>
              <a:ext uri="{28A0092B-C50C-407E-A947-70E740481C1C}">
                <a14:useLocalDpi xmlns:a14="http://schemas.microsoft.com/office/drawing/2010/main" val="0"/>
              </a:ext>
            </a:extLst>
          </a:blip>
          <a:srcRect l="6607" r="555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50037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8B1E8D-ABD1-4FF3-ADD5-341EB78A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401626"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C4219-A07D-406C-86B0-80BF4573E88A}"/>
              </a:ext>
            </a:extLst>
          </p:cNvPr>
          <p:cNvSpPr>
            <a:spLocks noGrp="1"/>
          </p:cNvSpPr>
          <p:nvPr>
            <p:ph type="title"/>
          </p:nvPr>
        </p:nvSpPr>
        <p:spPr>
          <a:xfrm>
            <a:off x="1166648" y="679927"/>
            <a:ext cx="4685512" cy="2103120"/>
          </a:xfrm>
        </p:spPr>
        <p:txBody>
          <a:bodyPr>
            <a:normAutofit/>
          </a:bodyPr>
          <a:lstStyle/>
          <a:p>
            <a:r>
              <a:rPr lang="en-IN" sz="3600">
                <a:latin typeface="Calibri" pitchFamily="34" charset="0"/>
                <a:cs typeface="Calibri" pitchFamily="34" charset="0"/>
              </a:rPr>
              <a:t>Result Weather</a:t>
            </a:r>
            <a:br>
              <a:rPr lang="en-IN" sz="3600">
                <a:latin typeface="Calibri" pitchFamily="34" charset="0"/>
                <a:cs typeface="Calibri" pitchFamily="34" charset="0"/>
              </a:rPr>
            </a:br>
            <a:endParaRPr lang="en-IN" sz="3600"/>
          </a:p>
        </p:txBody>
      </p:sp>
      <p:sp>
        <p:nvSpPr>
          <p:cNvPr id="15" name="Rectangle 14">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3A4721F-AAFC-4D23-AE73-EFE60B5189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8" name="Rectangle 64">
              <a:extLst>
                <a:ext uri="{FF2B5EF4-FFF2-40B4-BE49-F238E27FC236}">
                  <a16:creationId xmlns:a16="http://schemas.microsoft.com/office/drawing/2014/main" id="{9D344419-63C8-4E11-A45F-B99472229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FF9F1968-AC54-4318-AAF7-096C78276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E7012065-266F-4029-B4B7-FD7BC243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1B3FB1FF-9294-4753-A701-5F1A60DAA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47BF0361-A460-41A8-B8AB-AA8CB2977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D142FDE5-66C9-4994-8FE9-C38138C1E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68C08111-D16C-4AF8-8239-E0193D23E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5650E11-87AF-4EE8-A42B-B909954F3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9E0A44C1-AC53-45E1-A8E0-8A0387A19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F68D9D35-80B3-48D4-AF42-576CE1CBC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B86BBF3-73C2-48FA-814D-63DAC0A62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D5377DFB-9945-4165-89F7-F81A63E26F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43006E3-CBDD-4372-AEB8-ED4A061BA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3DE5F40-81CC-4D38-B274-E3A814ACD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6CA7898E-913F-4C9B-B6ED-EE888B0B3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46864CF9-17C6-4128-8D51-654698352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1EE990D4-BCBB-42D6-98B2-BCE926B51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119FAE8A-261B-4451-BBDF-B75E89B10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5533D948-166C-481D-B8EC-B82502937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0A2CD0AD-F324-43BF-B854-F23D445E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75B05D-B9EE-4CD9-B182-B00F955A88FD}"/>
              </a:ext>
            </a:extLst>
          </p:cNvPr>
          <p:cNvSpPr>
            <a:spLocks noGrp="1"/>
          </p:cNvSpPr>
          <p:nvPr>
            <p:ph idx="1"/>
          </p:nvPr>
        </p:nvSpPr>
        <p:spPr>
          <a:xfrm>
            <a:off x="6791498" y="416689"/>
            <a:ext cx="4956806" cy="2609315"/>
          </a:xfrm>
        </p:spPr>
        <p:txBody>
          <a:bodyPr anchor="ctr">
            <a:normAutofit/>
          </a:bodyPr>
          <a:lstStyle/>
          <a:p>
            <a:r>
              <a:rPr lang="en-IN" sz="2400" dirty="0"/>
              <a:t>The RMSE for predicting temperature using ES model is 2.10 while, that using ARIMA is 0.65.</a:t>
            </a:r>
          </a:p>
          <a:p>
            <a:r>
              <a:rPr lang="en-IN" sz="2400" dirty="0"/>
              <a:t>ARIMA is chosen for forecasting weather.</a:t>
            </a:r>
          </a:p>
          <a:p>
            <a:r>
              <a:rPr lang="en-IN" sz="2400" dirty="0"/>
              <a:t>The RMSE of the three forecast  are:</a:t>
            </a:r>
          </a:p>
          <a:p>
            <a:endParaRPr lang="en-IN" sz="1800" dirty="0"/>
          </a:p>
        </p:txBody>
      </p:sp>
      <p:sp>
        <p:nvSpPr>
          <p:cNvPr id="39" name="Rectangle 38">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2E91C08C-C467-47C0-83D1-C0E28D5CD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154" y="3369609"/>
            <a:ext cx="5300393" cy="3325737"/>
          </a:xfrm>
          <a:prstGeom prst="rect">
            <a:avLst/>
          </a:prstGeom>
        </p:spPr>
      </p:pic>
      <p:graphicFrame>
        <p:nvGraphicFramePr>
          <p:cNvPr id="4" name="Table 3">
            <a:extLst>
              <a:ext uri="{FF2B5EF4-FFF2-40B4-BE49-F238E27FC236}">
                <a16:creationId xmlns:a16="http://schemas.microsoft.com/office/drawing/2014/main" id="{25F11506-66A0-42F4-9F8A-4AFB9AE87939}"/>
              </a:ext>
            </a:extLst>
          </p:cNvPr>
          <p:cNvGraphicFramePr>
            <a:graphicFrameLocks noGrp="1"/>
          </p:cNvGraphicFramePr>
          <p:nvPr>
            <p:extLst>
              <p:ext uri="{D42A27DB-BD31-4B8C-83A1-F6EECF244321}">
                <p14:modId xmlns:p14="http://schemas.microsoft.com/office/powerpoint/2010/main" val="3347126283"/>
              </p:ext>
            </p:extLst>
          </p:nvPr>
        </p:nvGraphicFramePr>
        <p:xfrm>
          <a:off x="6677011" y="3741034"/>
          <a:ext cx="5298901" cy="2582888"/>
        </p:xfrm>
        <a:graphic>
          <a:graphicData uri="http://schemas.openxmlformats.org/drawingml/2006/table">
            <a:tbl>
              <a:tblPr firstRow="1" bandRow="1">
                <a:tableStyleId>{5C22544A-7EE6-4342-B048-85BDC9FD1C3A}</a:tableStyleId>
              </a:tblPr>
              <a:tblGrid>
                <a:gridCol w="3621070">
                  <a:extLst>
                    <a:ext uri="{9D8B030D-6E8A-4147-A177-3AD203B41FA5}">
                      <a16:colId xmlns:a16="http://schemas.microsoft.com/office/drawing/2014/main" val="4193959239"/>
                    </a:ext>
                  </a:extLst>
                </a:gridCol>
                <a:gridCol w="1677831">
                  <a:extLst>
                    <a:ext uri="{9D8B030D-6E8A-4147-A177-3AD203B41FA5}">
                      <a16:colId xmlns:a16="http://schemas.microsoft.com/office/drawing/2014/main" val="3755328985"/>
                    </a:ext>
                  </a:extLst>
                </a:gridCol>
              </a:tblGrid>
              <a:tr h="99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a:solidFill>
                            <a:sysClr val="windowText" lastClr="000000"/>
                          </a:solidFill>
                        </a:rPr>
                        <a:t>Temp: </a:t>
                      </a:r>
                      <a:r>
                        <a:rPr lang="en-IN" sz="2600" b="0" i="0" u="none" strike="noStrike" kern="1200" baseline="0">
                          <a:solidFill>
                            <a:sysClr val="windowText" lastClr="000000"/>
                          </a:solidFill>
                          <a:latin typeface="+mn-lt"/>
                          <a:ea typeface="+mn-ea"/>
                          <a:cs typeface="+mn-cs"/>
                        </a:rPr>
                        <a:t>ARIMA (3,0,2) (2,0,1) [30]</a:t>
                      </a:r>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0">
                          <a:solidFill>
                            <a:sysClr val="windowText" lastClr="000000"/>
                          </a:solidFill>
                        </a:rPr>
                        <a:t>0.39421</a:t>
                      </a:r>
                      <a:endParaRPr lang="en-IN" sz="2600" b="0">
                        <a:solidFill>
                          <a:sysClr val="windowText" lastClr="000000"/>
                        </a:solidFill>
                      </a:endParaRPr>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991382"/>
                  </a:ext>
                </a:extLst>
              </a:tr>
              <a:tr h="5919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a:t>Sun: </a:t>
                      </a:r>
                      <a:r>
                        <a:rPr lang="en-IN" sz="2600" b="0" i="0" u="none" strike="noStrike" kern="1200" baseline="0">
                          <a:solidFill>
                            <a:schemeClr val="dk1"/>
                          </a:solidFill>
                          <a:latin typeface="+mn-lt"/>
                          <a:ea typeface="+mn-ea"/>
                          <a:cs typeface="+mn-cs"/>
                        </a:rPr>
                        <a:t>ARIMA (2,0,2)</a:t>
                      </a:r>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0"/>
                        <a:t>0.650</a:t>
                      </a:r>
                      <a:endParaRPr lang="en-IN" sz="2600" b="0"/>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1485481"/>
                  </a:ext>
                </a:extLst>
              </a:tr>
              <a:tr h="99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a:t>Rain: </a:t>
                      </a:r>
                      <a:r>
                        <a:rPr lang="en-IN" sz="2600" b="0" i="0" u="none" strike="noStrike" kern="1200" baseline="0">
                          <a:solidFill>
                            <a:schemeClr val="dk1"/>
                          </a:solidFill>
                          <a:latin typeface="+mn-lt"/>
                          <a:ea typeface="+mn-ea"/>
                          <a:cs typeface="+mn-cs"/>
                        </a:rPr>
                        <a:t>ARIMA (2,0,3) 	</a:t>
                      </a:r>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600" b="0"/>
                        <a:t>0.298</a:t>
                      </a:r>
                      <a:endParaRPr lang="en-IN" sz="2600" b="0"/>
                    </a:p>
                  </a:txBody>
                  <a:tcPr marL="134525" marR="134525" marT="67263" marB="67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3683708"/>
                  </a:ext>
                </a:extLst>
              </a:tr>
            </a:tbl>
          </a:graphicData>
        </a:graphic>
      </p:graphicFrame>
    </p:spTree>
    <p:extLst>
      <p:ext uri="{BB962C8B-B14F-4D97-AF65-F5344CB8AC3E}">
        <p14:creationId xmlns:p14="http://schemas.microsoft.com/office/powerpoint/2010/main" val="91125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7C2C8-600B-4E5E-9078-9A56233F2CE6}"/>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latin typeface="Calibri" pitchFamily="34" charset="0"/>
                <a:cs typeface="Calibri" pitchFamily="34" charset="0"/>
              </a:rPr>
              <a:t>Methodology (Movie)</a:t>
            </a:r>
            <a:br>
              <a:rPr lang="en-IN">
                <a:solidFill>
                  <a:schemeClr val="accent1"/>
                </a:solidFill>
                <a:latin typeface="Calibri" pitchFamily="34" charset="0"/>
                <a:cs typeface="Calibri" pitchFamily="34" charset="0"/>
              </a:rPr>
            </a:b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255E6D-56F7-4354-8389-8DB55F5EBF4E}"/>
              </a:ext>
            </a:extLst>
          </p:cNvPr>
          <p:cNvSpPr>
            <a:spLocks noGrp="1"/>
          </p:cNvSpPr>
          <p:nvPr>
            <p:ph idx="1"/>
          </p:nvPr>
        </p:nvSpPr>
        <p:spPr>
          <a:xfrm>
            <a:off x="4976031" y="963877"/>
            <a:ext cx="6377769" cy="4930246"/>
          </a:xfrm>
        </p:spPr>
        <p:txBody>
          <a:bodyPr anchor="ctr">
            <a:normAutofit/>
          </a:bodyPr>
          <a:lstStyle/>
          <a:p>
            <a:r>
              <a:rPr lang="en-IN" sz="2400" dirty="0"/>
              <a:t>According to research, humans tends to respond different </a:t>
            </a:r>
            <a:r>
              <a:rPr lang="en-US" sz="2400" dirty="0"/>
              <a:t>emotions while watching different movies</a:t>
            </a:r>
            <a:r>
              <a:rPr lang="en-IN" sz="2400" dirty="0"/>
              <a:t>.</a:t>
            </a:r>
          </a:p>
          <a:p>
            <a:r>
              <a:rPr lang="en-IN" sz="2400" dirty="0"/>
              <a:t>Hence, </a:t>
            </a:r>
            <a:r>
              <a:rPr lang="en-US" sz="2400" dirty="0"/>
              <a:t>classification algorithms</a:t>
            </a:r>
            <a:r>
              <a:rPr lang="en-IN" sz="2400" dirty="0"/>
              <a:t> in weather context is implemented for movie model.</a:t>
            </a:r>
          </a:p>
          <a:p>
            <a:r>
              <a:rPr lang="en-IN" sz="2400" dirty="0"/>
              <a:t>It uses K- nearest neighbour and Random Forest algorithms as the classification algorithm.</a:t>
            </a:r>
          </a:p>
          <a:p>
            <a:r>
              <a:rPr lang="en-IN" sz="2400" dirty="0" err="1"/>
              <a:t>knn</a:t>
            </a:r>
            <a:r>
              <a:rPr lang="en-IN" sz="2400" dirty="0"/>
              <a:t>() and </a:t>
            </a:r>
            <a:r>
              <a:rPr lang="en-IN" sz="2400" dirty="0" err="1"/>
              <a:t>randomForest</a:t>
            </a:r>
            <a:r>
              <a:rPr lang="en-IN" sz="2400" dirty="0"/>
              <a:t>() function of caret package in R is used to implement this model.</a:t>
            </a:r>
          </a:p>
          <a:p>
            <a:endParaRPr lang="en-IN" sz="2400" dirty="0"/>
          </a:p>
        </p:txBody>
      </p:sp>
    </p:spTree>
    <p:extLst>
      <p:ext uri="{BB962C8B-B14F-4D97-AF65-F5344CB8AC3E}">
        <p14:creationId xmlns:p14="http://schemas.microsoft.com/office/powerpoint/2010/main" val="116463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B9A-8BC7-4261-9296-6BE069DACC23}"/>
              </a:ext>
            </a:extLst>
          </p:cNvPr>
          <p:cNvSpPr>
            <a:spLocks noGrp="1"/>
          </p:cNvSpPr>
          <p:nvPr>
            <p:ph type="title"/>
          </p:nvPr>
        </p:nvSpPr>
        <p:spPr/>
        <p:txBody>
          <a:bodyPr/>
          <a:lstStyle/>
          <a:p>
            <a:r>
              <a:rPr lang="en-IN" dirty="0">
                <a:solidFill>
                  <a:srgbClr val="C00000"/>
                </a:solidFill>
                <a:latin typeface="Calibri" pitchFamily="34" charset="0"/>
                <a:cs typeface="Calibri" pitchFamily="34" charset="0"/>
              </a:rPr>
              <a:t>Result Music</a:t>
            </a:r>
            <a:br>
              <a:rPr lang="en-IN" dirty="0">
                <a:solidFill>
                  <a:srgbClr val="C00000"/>
                </a:solidFill>
                <a:latin typeface="Calibri" pitchFamily="34" charset="0"/>
                <a:cs typeface="Calibri" pitchFamily="34" charset="0"/>
              </a:rPr>
            </a:br>
            <a:endParaRPr lang="en-IN" dirty="0"/>
          </a:p>
        </p:txBody>
      </p:sp>
      <p:sp>
        <p:nvSpPr>
          <p:cNvPr id="3" name="Content Placeholder 2">
            <a:extLst>
              <a:ext uri="{FF2B5EF4-FFF2-40B4-BE49-F238E27FC236}">
                <a16:creationId xmlns:a16="http://schemas.microsoft.com/office/drawing/2014/main" id="{0A6D7C98-58D5-49BE-A58C-56A91887E680}"/>
              </a:ext>
            </a:extLst>
          </p:cNvPr>
          <p:cNvSpPr>
            <a:spLocks noGrp="1"/>
          </p:cNvSpPr>
          <p:nvPr>
            <p:ph idx="1"/>
          </p:nvPr>
        </p:nvSpPr>
        <p:spPr/>
        <p:txBody>
          <a:bodyPr/>
          <a:lstStyle/>
          <a:p>
            <a:r>
              <a:rPr lang="en-IN" dirty="0"/>
              <a:t>Different values of K is considered to get the model of highest accuracy.</a:t>
            </a:r>
          </a:p>
          <a:p>
            <a:endParaRPr lang="en-IN" dirty="0"/>
          </a:p>
          <a:p>
            <a:endParaRPr lang="en-IN" dirty="0"/>
          </a:p>
          <a:p>
            <a:pPr marL="0" indent="0">
              <a:buNone/>
            </a:pPr>
            <a:endParaRPr lang="en-IN" dirty="0"/>
          </a:p>
          <a:p>
            <a:r>
              <a:rPr lang="en-IN" dirty="0"/>
              <a:t>The model with k=21 is the best fit model.</a:t>
            </a:r>
          </a:p>
          <a:p>
            <a:endParaRPr lang="en-IN" dirty="0"/>
          </a:p>
        </p:txBody>
      </p:sp>
      <p:pic>
        <p:nvPicPr>
          <p:cNvPr id="4" name="Picture 3">
            <a:extLst>
              <a:ext uri="{FF2B5EF4-FFF2-40B4-BE49-F238E27FC236}">
                <a16:creationId xmlns:a16="http://schemas.microsoft.com/office/drawing/2014/main" id="{D38CBAA0-DF8A-4706-AA70-541A41D9EA9E}"/>
              </a:ext>
            </a:extLst>
          </p:cNvPr>
          <p:cNvPicPr>
            <a:picLocks noChangeAspect="1"/>
          </p:cNvPicPr>
          <p:nvPr/>
        </p:nvPicPr>
        <p:blipFill>
          <a:blip r:embed="rId3"/>
          <a:stretch>
            <a:fillRect/>
          </a:stretch>
        </p:blipFill>
        <p:spPr>
          <a:xfrm>
            <a:off x="1754104" y="2633222"/>
            <a:ext cx="8314140" cy="1280271"/>
          </a:xfrm>
          <a:prstGeom prst="rect">
            <a:avLst/>
          </a:prstGeom>
        </p:spPr>
      </p:pic>
    </p:spTree>
    <p:extLst>
      <p:ext uri="{BB962C8B-B14F-4D97-AF65-F5344CB8AC3E}">
        <p14:creationId xmlns:p14="http://schemas.microsoft.com/office/powerpoint/2010/main" val="88285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E2F90-9DFA-41C1-9DFF-742F41297B79}"/>
              </a:ext>
            </a:extLst>
          </p:cNvPr>
          <p:cNvSpPr>
            <a:spLocks noGrp="1"/>
          </p:cNvSpPr>
          <p:nvPr>
            <p:ph idx="1"/>
          </p:nvPr>
        </p:nvSpPr>
        <p:spPr/>
        <p:txBody>
          <a:bodyPr/>
          <a:lstStyle/>
          <a:p>
            <a:r>
              <a:rPr lang="en-IN" dirty="0"/>
              <a:t>Different values of </a:t>
            </a:r>
            <a:r>
              <a:rPr lang="en-IN" dirty="0" err="1"/>
              <a:t>mtry</a:t>
            </a:r>
            <a:r>
              <a:rPr lang="en-IN" dirty="0"/>
              <a:t> is chosen for random </a:t>
            </a:r>
            <a:r>
              <a:rPr lang="en-US" dirty="0"/>
              <a:t>forest, best is </a:t>
            </a:r>
            <a:r>
              <a:rPr lang="en-US" dirty="0" err="1"/>
              <a:t>mtry</a:t>
            </a:r>
            <a:r>
              <a:rPr lang="en-US" dirty="0"/>
              <a:t> = 2</a:t>
            </a:r>
          </a:p>
          <a:p>
            <a:endParaRPr lang="en-US" dirty="0"/>
          </a:p>
          <a:p>
            <a:endParaRPr lang="en-US" dirty="0"/>
          </a:p>
          <a:p>
            <a:endParaRPr lang="en-US" dirty="0"/>
          </a:p>
          <a:p>
            <a:r>
              <a:rPr lang="en-US" dirty="0"/>
              <a:t>Random forest is chosen for the classification as it has the highest accuracy of approx. 0.57 rather than 0.53 accuracy of KNN.</a:t>
            </a:r>
          </a:p>
          <a:p>
            <a:endParaRPr lang="en-IN" dirty="0"/>
          </a:p>
        </p:txBody>
      </p:sp>
      <p:pic>
        <p:nvPicPr>
          <p:cNvPr id="4" name="Picture 3">
            <a:extLst>
              <a:ext uri="{FF2B5EF4-FFF2-40B4-BE49-F238E27FC236}">
                <a16:creationId xmlns:a16="http://schemas.microsoft.com/office/drawing/2014/main" id="{55ACDA01-EB4C-4EDC-8ECE-54F11BC08E1E}"/>
              </a:ext>
            </a:extLst>
          </p:cNvPr>
          <p:cNvPicPr>
            <a:picLocks noChangeAspect="1"/>
          </p:cNvPicPr>
          <p:nvPr/>
        </p:nvPicPr>
        <p:blipFill>
          <a:blip r:embed="rId2"/>
          <a:stretch>
            <a:fillRect/>
          </a:stretch>
        </p:blipFill>
        <p:spPr>
          <a:xfrm>
            <a:off x="2605414" y="2545003"/>
            <a:ext cx="6047317" cy="883997"/>
          </a:xfrm>
          <a:prstGeom prst="rect">
            <a:avLst/>
          </a:prstGeom>
        </p:spPr>
      </p:pic>
    </p:spTree>
    <p:extLst>
      <p:ext uri="{BB962C8B-B14F-4D97-AF65-F5344CB8AC3E}">
        <p14:creationId xmlns:p14="http://schemas.microsoft.com/office/powerpoint/2010/main" val="298013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7F27A-9261-4D83-927E-0D5A37835318}"/>
              </a:ext>
            </a:extLst>
          </p:cNvPr>
          <p:cNvSpPr>
            <a:spLocks noGrp="1"/>
          </p:cNvSpPr>
          <p:nvPr>
            <p:ph type="title"/>
          </p:nvPr>
        </p:nvSpPr>
        <p:spPr>
          <a:xfrm>
            <a:off x="838200" y="963877"/>
            <a:ext cx="3494362" cy="4930246"/>
          </a:xfrm>
        </p:spPr>
        <p:txBody>
          <a:bodyPr>
            <a:normAutofit/>
          </a:bodyPr>
          <a:lstStyle/>
          <a:p>
            <a:pPr algn="r"/>
            <a:r>
              <a:rPr lang="en-IN">
                <a:latin typeface="Calibri" pitchFamily="34" charset="0"/>
                <a:cs typeface="Calibri" pitchFamily="34" charset="0"/>
              </a:rPr>
              <a:t>Discussion</a:t>
            </a:r>
            <a:br>
              <a:rPr lang="en-IN">
                <a:latin typeface="Calibri" pitchFamily="34" charset="0"/>
                <a:cs typeface="Calibri" pitchFamily="34" charset="0"/>
              </a:rPr>
            </a:br>
            <a:endParaRPr lang="en-IN"/>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052B5-2491-4E8A-BEA5-BDDA7FDBA165}"/>
              </a:ext>
            </a:extLst>
          </p:cNvPr>
          <p:cNvSpPr>
            <a:spLocks noGrp="1"/>
          </p:cNvSpPr>
          <p:nvPr>
            <p:ph idx="1"/>
          </p:nvPr>
        </p:nvSpPr>
        <p:spPr>
          <a:xfrm>
            <a:off x="4976031" y="963877"/>
            <a:ext cx="6377769" cy="4930246"/>
          </a:xfrm>
        </p:spPr>
        <p:txBody>
          <a:bodyPr anchor="ctr">
            <a:normAutofit/>
          </a:bodyPr>
          <a:lstStyle/>
          <a:p>
            <a:r>
              <a:rPr lang="en-IN" sz="2400"/>
              <a:t>The classification model of movie classification has (accuracy = 57%).</a:t>
            </a:r>
          </a:p>
          <a:p>
            <a:pPr marL="0" indent="0">
              <a:buNone/>
            </a:pPr>
            <a:endParaRPr lang="en-IN" sz="2400"/>
          </a:p>
          <a:p>
            <a:r>
              <a:rPr lang="en-IN" sz="2400"/>
              <a:t>This study shows a better forecast accuracy of RMSE of 0.298.</a:t>
            </a:r>
          </a:p>
          <a:p>
            <a:endParaRPr lang="en-IN" sz="2400"/>
          </a:p>
        </p:txBody>
      </p:sp>
    </p:spTree>
    <p:extLst>
      <p:ext uri="{BB962C8B-B14F-4D97-AF65-F5344CB8AC3E}">
        <p14:creationId xmlns:p14="http://schemas.microsoft.com/office/powerpoint/2010/main" val="10188923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E957C-C182-44BF-8580-C84272404E09}"/>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latin typeface="Calibri" pitchFamily="34" charset="0"/>
                <a:cs typeface="Calibri" pitchFamily="34" charset="0"/>
              </a:rPr>
              <a:t>Conclusion and Future Work</a:t>
            </a:r>
            <a:br>
              <a:rPr lang="en-IN">
                <a:solidFill>
                  <a:schemeClr val="accent1"/>
                </a:solidFill>
                <a:latin typeface="Calibri" pitchFamily="34" charset="0"/>
                <a:cs typeface="Calibri" pitchFamily="34" charset="0"/>
              </a:rPr>
            </a:b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1C45B3-F5CC-4736-9DEF-E9B404D05E11}"/>
              </a:ext>
            </a:extLst>
          </p:cNvPr>
          <p:cNvSpPr>
            <a:spLocks noGrp="1"/>
          </p:cNvSpPr>
          <p:nvPr>
            <p:ph idx="1"/>
          </p:nvPr>
        </p:nvSpPr>
        <p:spPr>
          <a:xfrm>
            <a:off x="4976031" y="963877"/>
            <a:ext cx="6377769" cy="4930246"/>
          </a:xfrm>
        </p:spPr>
        <p:txBody>
          <a:bodyPr anchor="ctr">
            <a:normAutofit/>
          </a:bodyPr>
          <a:lstStyle/>
          <a:p>
            <a:r>
              <a:rPr lang="en-IN" sz="2400"/>
              <a:t>The model efficiently classifies the movies in the context of weather with an accuracy of 0.57.</a:t>
            </a:r>
          </a:p>
          <a:p>
            <a:pPr marL="0" indent="0">
              <a:buNone/>
            </a:pPr>
            <a:r>
              <a:rPr lang="en-IN" sz="2400" b="1"/>
              <a:t>Future Work:</a:t>
            </a:r>
          </a:p>
          <a:p>
            <a:r>
              <a:rPr lang="en-IN" sz="2400"/>
              <a:t>The study can be experimented online to explore user’s feedback.</a:t>
            </a:r>
          </a:p>
          <a:p>
            <a:r>
              <a:rPr lang="en-IN" sz="2400"/>
              <a:t>Multiple factors influencing movie preferences can be studied all together.</a:t>
            </a:r>
          </a:p>
          <a:p>
            <a:r>
              <a:rPr lang="en-IN" sz="2400"/>
              <a:t>Same study can be applied to correlated areas like food </a:t>
            </a:r>
            <a:r>
              <a:rPr lang="en-US" sz="2400"/>
              <a:t>delivery business or productivity at workplace</a:t>
            </a:r>
            <a:r>
              <a:rPr lang="en-IN" sz="2400"/>
              <a:t>. </a:t>
            </a:r>
          </a:p>
          <a:p>
            <a:endParaRPr lang="en-IN" sz="2400"/>
          </a:p>
        </p:txBody>
      </p:sp>
    </p:spTree>
    <p:extLst>
      <p:ext uri="{BB962C8B-B14F-4D97-AF65-F5344CB8AC3E}">
        <p14:creationId xmlns:p14="http://schemas.microsoft.com/office/powerpoint/2010/main" val="221576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B00BB-1C46-4BE9-8451-2BC335916D59}"/>
              </a:ext>
            </a:extLst>
          </p:cNvPr>
          <p:cNvSpPr>
            <a:spLocks noGrp="1"/>
          </p:cNvSpPr>
          <p:nvPr>
            <p:ph type="title"/>
          </p:nvPr>
        </p:nvSpPr>
        <p:spPr>
          <a:xfrm>
            <a:off x="1024128" y="965199"/>
            <a:ext cx="6766078" cy="4927601"/>
          </a:xfrm>
        </p:spPr>
        <p:txBody>
          <a:bodyPr vert="horz" lIns="91440" tIns="45720" rIns="91440" bIns="45720" rtlCol="0" anchor="ctr">
            <a:normAutofit/>
          </a:bodyPr>
          <a:lstStyle/>
          <a:p>
            <a:pPr algn="r"/>
            <a:r>
              <a:rPr lang="en-US" sz="4800" kern="1200">
                <a:solidFill>
                  <a:schemeClr val="bg1"/>
                </a:solidFill>
                <a:latin typeface="+mj-lt"/>
                <a:ea typeface="+mj-ea"/>
                <a:cs typeface="+mj-cs"/>
              </a:rPr>
              <a:t>Thank you</a:t>
            </a:r>
          </a:p>
        </p:txBody>
      </p:sp>
      <p:cxnSp>
        <p:nvCxnSpPr>
          <p:cNvPr id="9" name="Straight Connector 8">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97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7A214-BF6E-4BAD-ADF3-35191B2D3CF1}"/>
              </a:ext>
            </a:extLst>
          </p:cNvPr>
          <p:cNvSpPr>
            <a:spLocks noGrp="1"/>
          </p:cNvSpPr>
          <p:nvPr>
            <p:ph type="title"/>
          </p:nvPr>
        </p:nvSpPr>
        <p:spPr>
          <a:xfrm>
            <a:off x="863029" y="1012004"/>
            <a:ext cx="3416158" cy="4795408"/>
          </a:xfrm>
        </p:spPr>
        <p:txBody>
          <a:bodyPr>
            <a:normAutofit/>
          </a:bodyPr>
          <a:lstStyle/>
          <a:p>
            <a:r>
              <a:rPr lang="en-IN" dirty="0">
                <a:solidFill>
                  <a:srgbClr val="FFFFFF"/>
                </a:solidFill>
                <a:latin typeface="Calibri" pitchFamily="34" charset="0"/>
                <a:cs typeface="Calibri" pitchFamily="34" charset="0"/>
              </a:rPr>
              <a:t>     Content</a:t>
            </a:r>
            <a:br>
              <a:rPr lang="en-IN" dirty="0">
                <a:solidFill>
                  <a:srgbClr val="FFFFFF"/>
                </a:solidFill>
                <a:latin typeface="Calibri" pitchFamily="34" charset="0"/>
                <a:cs typeface="Calibri" pitchFamily="34" charset="0"/>
              </a:rPr>
            </a:b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846CE577-CA6F-4362-8182-70FD7913684E}"/>
              </a:ext>
            </a:extLst>
          </p:cNvPr>
          <p:cNvGraphicFramePr>
            <a:graphicFrameLocks noGrp="1"/>
          </p:cNvGraphicFramePr>
          <p:nvPr>
            <p:ph idx="1"/>
            <p:extLst>
              <p:ext uri="{D42A27DB-BD31-4B8C-83A1-F6EECF244321}">
                <p14:modId xmlns:p14="http://schemas.microsoft.com/office/powerpoint/2010/main" val="10109871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61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15486-2263-47AA-8EB7-92F708EE8FCB}"/>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latin typeface="Calibri" pitchFamily="34" charset="0"/>
                <a:cs typeface="Calibri" pitchFamily="34" charset="0"/>
              </a:rPr>
              <a:t>Motivation</a:t>
            </a:r>
            <a:br>
              <a:rPr lang="en-IN">
                <a:solidFill>
                  <a:schemeClr val="accent1"/>
                </a:solidFill>
                <a:latin typeface="Calibri" pitchFamily="34" charset="0"/>
                <a:cs typeface="Calibri" pitchFamily="34" charset="0"/>
              </a:rPr>
            </a:br>
            <a:endParaRPr lang="en-IN">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A8DD13-68AB-4947-8E6A-5AA637F84DBD}"/>
              </a:ext>
            </a:extLst>
          </p:cNvPr>
          <p:cNvSpPr>
            <a:spLocks noGrp="1"/>
          </p:cNvSpPr>
          <p:nvPr>
            <p:ph idx="1"/>
          </p:nvPr>
        </p:nvSpPr>
        <p:spPr>
          <a:xfrm>
            <a:off x="4976031" y="963877"/>
            <a:ext cx="6377769" cy="4930246"/>
          </a:xfrm>
        </p:spPr>
        <p:txBody>
          <a:bodyPr anchor="ctr">
            <a:normAutofit/>
          </a:bodyPr>
          <a:lstStyle/>
          <a:p>
            <a:r>
              <a:rPr lang="en-IN" sz="2400" dirty="0"/>
              <a:t>Watching the right movie can </a:t>
            </a:r>
            <a:r>
              <a:rPr lang="en-US" sz="2400" dirty="0"/>
              <a:t>stimulates all kinds of emotions</a:t>
            </a:r>
            <a:r>
              <a:rPr lang="en-IN" sz="2400" dirty="0"/>
              <a:t>.</a:t>
            </a:r>
          </a:p>
          <a:p>
            <a:r>
              <a:rPr lang="en-IN" sz="2400" dirty="0"/>
              <a:t>Lot of intrinsic and extrinsic factors affects one's choice of movie.</a:t>
            </a:r>
          </a:p>
          <a:p>
            <a:r>
              <a:rPr lang="en-IN" sz="2400" dirty="0"/>
              <a:t>According to </a:t>
            </a:r>
            <a:r>
              <a:rPr lang="en-IN" sz="2400" dirty="0" err="1"/>
              <a:t>Biancalana</a:t>
            </a:r>
            <a:r>
              <a:rPr lang="en-IN" sz="2400" dirty="0"/>
              <a:t>, </a:t>
            </a:r>
            <a:r>
              <a:rPr lang="en-IN" sz="2400" dirty="0" err="1"/>
              <a:t>Gasaretti</a:t>
            </a:r>
            <a:r>
              <a:rPr lang="en-IN" sz="2400" dirty="0"/>
              <a:t>, et.al, there’s not enough research in the context aware </a:t>
            </a:r>
            <a:r>
              <a:rPr lang="en-US" sz="2400" dirty="0"/>
              <a:t>recommendation</a:t>
            </a:r>
            <a:r>
              <a:rPr lang="en-IN" sz="2400" dirty="0"/>
              <a:t> of movies to user.</a:t>
            </a:r>
          </a:p>
        </p:txBody>
      </p:sp>
    </p:spTree>
    <p:extLst>
      <p:ext uri="{BB962C8B-B14F-4D97-AF65-F5344CB8AC3E}">
        <p14:creationId xmlns:p14="http://schemas.microsoft.com/office/powerpoint/2010/main" val="243885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168B-6313-4244-BDA2-3EFBD7D3A3FF}"/>
              </a:ext>
            </a:extLst>
          </p:cNvPr>
          <p:cNvSpPr>
            <a:spLocks noGrp="1"/>
          </p:cNvSpPr>
          <p:nvPr>
            <p:ph type="title"/>
          </p:nvPr>
        </p:nvSpPr>
        <p:spPr>
          <a:xfrm>
            <a:off x="1536478" y="10229"/>
            <a:ext cx="9144000" cy="2840037"/>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Research Title</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B4CB8C5-8303-4441-A2A4-05810FF234EB}"/>
              </a:ext>
            </a:extLst>
          </p:cNvPr>
          <p:cNvSpPr>
            <a:spLocks noGrp="1"/>
          </p:cNvSpPr>
          <p:nvPr>
            <p:ph idx="1"/>
          </p:nvPr>
        </p:nvSpPr>
        <p:spPr>
          <a:xfrm>
            <a:off x="1511522" y="2626929"/>
            <a:ext cx="9144000" cy="1600818"/>
          </a:xfrm>
        </p:spPr>
        <p:txBody>
          <a:bodyPr vert="horz" lIns="91440" tIns="45720" rIns="91440" bIns="45720" rtlCol="0">
            <a:normAutofit/>
          </a:bodyPr>
          <a:lstStyle/>
          <a:p>
            <a:pPr marL="0" indent="0" algn="ctr">
              <a:buNone/>
            </a:pPr>
            <a:r>
              <a:rPr lang="en-US" sz="3600" b="1" kern="1200" dirty="0">
                <a:solidFill>
                  <a:schemeClr val="accent1">
                    <a:lumMod val="60000"/>
                    <a:lumOff val="40000"/>
                  </a:schemeClr>
                </a:solidFill>
                <a:latin typeface="+mn-lt"/>
                <a:ea typeface="+mn-ea"/>
                <a:cs typeface="+mn-cs"/>
              </a:rPr>
              <a:t>Auto-Recommendation of Movies from Weather Prediction using Machine Learning: Dublin, Ireland</a:t>
            </a:r>
            <a:endParaRPr lang="en-US" sz="3600" kern="1200" dirty="0">
              <a:solidFill>
                <a:schemeClr val="accent1">
                  <a:lumMod val="60000"/>
                  <a:lumOff val="40000"/>
                </a:schemeClr>
              </a:solidFill>
              <a:latin typeface="+mn-lt"/>
              <a:ea typeface="+mn-ea"/>
              <a:cs typeface="+mn-cs"/>
            </a:endParaRP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3339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CF60-2430-4D58-9F37-DEEEEED13B8E}"/>
              </a:ext>
            </a:extLst>
          </p:cNvPr>
          <p:cNvSpPr>
            <a:spLocks noGrp="1"/>
          </p:cNvSpPr>
          <p:nvPr>
            <p:ph type="title"/>
          </p:nvPr>
        </p:nvSpPr>
        <p:spPr>
          <a:xfrm>
            <a:off x="838200" y="346271"/>
            <a:ext cx="10515600" cy="1325563"/>
          </a:xfrm>
        </p:spPr>
        <p:txBody>
          <a:bodyPr/>
          <a:lstStyle/>
          <a:p>
            <a:pPr algn="ctr"/>
            <a:r>
              <a:rPr lang="en-US" dirty="0">
                <a:solidFill>
                  <a:srgbClr val="FF0000"/>
                </a:solidFill>
              </a:rPr>
              <a:t>Literature Review</a:t>
            </a:r>
            <a:endParaRPr lang="en-IN" dirty="0">
              <a:solidFill>
                <a:srgbClr val="FF0000"/>
              </a:solidFill>
            </a:endParaRPr>
          </a:p>
        </p:txBody>
      </p:sp>
      <p:sp>
        <p:nvSpPr>
          <p:cNvPr id="3" name="Content Placeholder 2">
            <a:extLst>
              <a:ext uri="{FF2B5EF4-FFF2-40B4-BE49-F238E27FC236}">
                <a16:creationId xmlns:a16="http://schemas.microsoft.com/office/drawing/2014/main" id="{D313CF7B-DFC4-47C1-8A59-4112ACE7FA4F}"/>
              </a:ext>
            </a:extLst>
          </p:cNvPr>
          <p:cNvSpPr>
            <a:spLocks noGrp="1"/>
          </p:cNvSpPr>
          <p:nvPr>
            <p:ph idx="1"/>
          </p:nvPr>
        </p:nvSpPr>
        <p:spPr/>
        <p:txBody>
          <a:bodyPr/>
          <a:lstStyle/>
          <a:p>
            <a:r>
              <a:rPr lang="en-US" dirty="0"/>
              <a:t>Predictions using weather data</a:t>
            </a:r>
          </a:p>
          <a:p>
            <a:pPr lvl="1"/>
            <a:r>
              <a:rPr lang="en-US" dirty="0"/>
              <a:t>Energy</a:t>
            </a:r>
          </a:p>
          <a:p>
            <a:pPr marL="457200" lvl="1" indent="0">
              <a:buNone/>
            </a:pPr>
            <a:endParaRPr lang="en-IN" dirty="0"/>
          </a:p>
          <a:p>
            <a:pPr marL="457200" lvl="1" indent="0">
              <a:buNone/>
            </a:pPr>
            <a:endParaRPr lang="en-IN" dirty="0"/>
          </a:p>
          <a:p>
            <a:pPr marL="457200" lvl="1" indent="0">
              <a:buNone/>
            </a:pPr>
            <a:endParaRPr lang="en-IN" dirty="0"/>
          </a:p>
          <a:p>
            <a:pPr lvl="1"/>
            <a:r>
              <a:rPr lang="en-IN" dirty="0"/>
              <a:t>Travel</a:t>
            </a:r>
          </a:p>
          <a:p>
            <a:pPr lvl="1"/>
            <a:endParaRPr lang="en-IN" dirty="0"/>
          </a:p>
          <a:p>
            <a:pPr lvl="1"/>
            <a:endParaRPr lang="en-IN" dirty="0"/>
          </a:p>
          <a:p>
            <a:pPr lvl="1"/>
            <a:r>
              <a:rPr lang="en-IN" dirty="0"/>
              <a:t>Accident</a:t>
            </a:r>
          </a:p>
          <a:p>
            <a:pPr lvl="1"/>
            <a:endParaRPr lang="en-IN" dirty="0"/>
          </a:p>
        </p:txBody>
      </p:sp>
      <p:graphicFrame>
        <p:nvGraphicFramePr>
          <p:cNvPr id="4" name="Table 3">
            <a:extLst>
              <a:ext uri="{FF2B5EF4-FFF2-40B4-BE49-F238E27FC236}">
                <a16:creationId xmlns:a16="http://schemas.microsoft.com/office/drawing/2014/main" id="{7FDA6E75-DD1D-4613-9CE5-321989C3449B}"/>
              </a:ext>
            </a:extLst>
          </p:cNvPr>
          <p:cNvGraphicFramePr>
            <a:graphicFrameLocks noGrp="1"/>
          </p:cNvGraphicFramePr>
          <p:nvPr>
            <p:extLst>
              <p:ext uri="{D42A27DB-BD31-4B8C-83A1-F6EECF244321}">
                <p14:modId xmlns:p14="http://schemas.microsoft.com/office/powerpoint/2010/main" val="2497973066"/>
              </p:ext>
            </p:extLst>
          </p:nvPr>
        </p:nvGraphicFramePr>
        <p:xfrm>
          <a:off x="2032000" y="2802990"/>
          <a:ext cx="7234555" cy="741680"/>
        </p:xfrm>
        <a:graphic>
          <a:graphicData uri="http://schemas.openxmlformats.org/drawingml/2006/table">
            <a:tbl>
              <a:tblPr firstRow="1" bandRow="1">
                <a:tableStyleId>{7DF18680-E054-41AD-8BC1-D1AEF772440D}</a:tableStyleId>
              </a:tblPr>
              <a:tblGrid>
                <a:gridCol w="3170555">
                  <a:extLst>
                    <a:ext uri="{9D8B030D-6E8A-4147-A177-3AD203B41FA5}">
                      <a16:colId xmlns:a16="http://schemas.microsoft.com/office/drawing/2014/main" val="421298137"/>
                    </a:ext>
                  </a:extLst>
                </a:gridCol>
                <a:gridCol w="4064000">
                  <a:extLst>
                    <a:ext uri="{9D8B030D-6E8A-4147-A177-3AD203B41FA5}">
                      <a16:colId xmlns:a16="http://schemas.microsoft.com/office/drawing/2014/main" val="3537130167"/>
                    </a:ext>
                  </a:extLst>
                </a:gridCol>
              </a:tblGrid>
              <a:tr h="370840">
                <a:tc>
                  <a:txBody>
                    <a:bodyPr/>
                    <a:lstStyle/>
                    <a:p>
                      <a:r>
                        <a:rPr lang="en-US" b="0" dirty="0">
                          <a:solidFill>
                            <a:sysClr val="windowText" lastClr="000000"/>
                          </a:solidFill>
                        </a:rPr>
                        <a:t>Energy Loads in regions of Italy</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ysClr val="windowText" lastClr="000000"/>
                          </a:solidFill>
                        </a:rPr>
                        <a:t>ARIMA and NWP</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763185"/>
                  </a:ext>
                </a:extLst>
              </a:tr>
              <a:tr h="370840">
                <a:tc>
                  <a:txBody>
                    <a:bodyPr/>
                    <a:lstStyle/>
                    <a:p>
                      <a:r>
                        <a:rPr lang="en-US" b="0" dirty="0">
                          <a:solidFill>
                            <a:sysClr val="windowText" lastClr="000000"/>
                          </a:solidFill>
                        </a:rPr>
                        <a:t>Energy performance of Building</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Statistical and Downscaling methods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1918733"/>
                  </a:ext>
                </a:extLst>
              </a:tr>
            </a:tbl>
          </a:graphicData>
        </a:graphic>
      </p:graphicFrame>
      <p:graphicFrame>
        <p:nvGraphicFramePr>
          <p:cNvPr id="5" name="Table 4">
            <a:extLst>
              <a:ext uri="{FF2B5EF4-FFF2-40B4-BE49-F238E27FC236}">
                <a16:creationId xmlns:a16="http://schemas.microsoft.com/office/drawing/2014/main" id="{5352CA61-69EA-4F41-A3A0-F4F36327A673}"/>
              </a:ext>
            </a:extLst>
          </p:cNvPr>
          <p:cNvGraphicFramePr>
            <a:graphicFrameLocks noGrp="1"/>
          </p:cNvGraphicFramePr>
          <p:nvPr>
            <p:extLst>
              <p:ext uri="{D42A27DB-BD31-4B8C-83A1-F6EECF244321}">
                <p14:modId xmlns:p14="http://schemas.microsoft.com/office/powerpoint/2010/main" val="4284922438"/>
              </p:ext>
            </p:extLst>
          </p:nvPr>
        </p:nvGraphicFramePr>
        <p:xfrm>
          <a:off x="2031999" y="4256289"/>
          <a:ext cx="7234555" cy="741680"/>
        </p:xfrm>
        <a:graphic>
          <a:graphicData uri="http://schemas.openxmlformats.org/drawingml/2006/table">
            <a:tbl>
              <a:tblPr firstRow="1" bandRow="1">
                <a:tableStyleId>{7DF18680-E054-41AD-8BC1-D1AEF772440D}</a:tableStyleId>
              </a:tblPr>
              <a:tblGrid>
                <a:gridCol w="3170555">
                  <a:extLst>
                    <a:ext uri="{9D8B030D-6E8A-4147-A177-3AD203B41FA5}">
                      <a16:colId xmlns:a16="http://schemas.microsoft.com/office/drawing/2014/main" val="421298137"/>
                    </a:ext>
                  </a:extLst>
                </a:gridCol>
                <a:gridCol w="4064000">
                  <a:extLst>
                    <a:ext uri="{9D8B030D-6E8A-4147-A177-3AD203B41FA5}">
                      <a16:colId xmlns:a16="http://schemas.microsoft.com/office/drawing/2014/main" val="3537130167"/>
                    </a:ext>
                  </a:extLst>
                </a:gridCol>
              </a:tblGrid>
              <a:tr h="370840">
                <a:tc>
                  <a:txBody>
                    <a:bodyPr/>
                    <a:lstStyle/>
                    <a:p>
                      <a:r>
                        <a:rPr lang="en-US" b="0" dirty="0">
                          <a:solidFill>
                            <a:sysClr val="windowText" lastClr="000000"/>
                          </a:solidFill>
                        </a:rPr>
                        <a:t>Tour Time in New York City</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ysClr val="windowText" lastClr="000000"/>
                          </a:solidFill>
                        </a:rPr>
                        <a:t>Regression</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763185"/>
                  </a:ext>
                </a:extLst>
              </a:tr>
              <a:tr h="370840">
                <a:tc>
                  <a:txBody>
                    <a:bodyPr/>
                    <a:lstStyle/>
                    <a:p>
                      <a:r>
                        <a:rPr lang="en-US" b="0" dirty="0">
                          <a:solidFill>
                            <a:sysClr val="windowText" lastClr="000000"/>
                          </a:solidFill>
                        </a:rPr>
                        <a:t>Travel time in California</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Robust Regression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1918733"/>
                  </a:ext>
                </a:extLst>
              </a:tr>
            </a:tbl>
          </a:graphicData>
        </a:graphic>
      </p:graphicFrame>
      <p:graphicFrame>
        <p:nvGraphicFramePr>
          <p:cNvPr id="6" name="Table 5">
            <a:extLst>
              <a:ext uri="{FF2B5EF4-FFF2-40B4-BE49-F238E27FC236}">
                <a16:creationId xmlns:a16="http://schemas.microsoft.com/office/drawing/2014/main" id="{17C3FC4B-4BDE-4A2C-A4A3-78D11423A8B7}"/>
              </a:ext>
            </a:extLst>
          </p:cNvPr>
          <p:cNvGraphicFramePr>
            <a:graphicFrameLocks noGrp="1"/>
          </p:cNvGraphicFramePr>
          <p:nvPr>
            <p:extLst>
              <p:ext uri="{D42A27DB-BD31-4B8C-83A1-F6EECF244321}">
                <p14:modId xmlns:p14="http://schemas.microsoft.com/office/powerpoint/2010/main" val="3314378561"/>
              </p:ext>
            </p:extLst>
          </p:nvPr>
        </p:nvGraphicFramePr>
        <p:xfrm>
          <a:off x="2031999" y="5420253"/>
          <a:ext cx="7234555" cy="1010920"/>
        </p:xfrm>
        <a:graphic>
          <a:graphicData uri="http://schemas.openxmlformats.org/drawingml/2006/table">
            <a:tbl>
              <a:tblPr firstRow="1" bandRow="1">
                <a:tableStyleId>{7DF18680-E054-41AD-8BC1-D1AEF772440D}</a:tableStyleId>
              </a:tblPr>
              <a:tblGrid>
                <a:gridCol w="3170555">
                  <a:extLst>
                    <a:ext uri="{9D8B030D-6E8A-4147-A177-3AD203B41FA5}">
                      <a16:colId xmlns:a16="http://schemas.microsoft.com/office/drawing/2014/main" val="421298137"/>
                    </a:ext>
                  </a:extLst>
                </a:gridCol>
                <a:gridCol w="4064000">
                  <a:extLst>
                    <a:ext uri="{9D8B030D-6E8A-4147-A177-3AD203B41FA5}">
                      <a16:colId xmlns:a16="http://schemas.microsoft.com/office/drawing/2014/main" val="3537130167"/>
                    </a:ext>
                  </a:extLst>
                </a:gridCol>
              </a:tblGrid>
              <a:tr h="370840">
                <a:tc>
                  <a:txBody>
                    <a:bodyPr/>
                    <a:lstStyle/>
                    <a:p>
                      <a:r>
                        <a:rPr lang="en-US" b="0" dirty="0">
                          <a:solidFill>
                            <a:sysClr val="windowText" lastClr="000000"/>
                          </a:solidFill>
                        </a:rPr>
                        <a:t>Risks of accident in Finland</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ysClr val="windowText" lastClr="000000"/>
                          </a:solidFill>
                        </a:rPr>
                        <a:t>Palm opportunity </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763185"/>
                  </a:ext>
                </a:extLst>
              </a:tr>
              <a:tr h="370840">
                <a:tc>
                  <a:txBody>
                    <a:bodyPr/>
                    <a:lstStyle/>
                    <a:p>
                      <a:r>
                        <a:rPr lang="en-US" b="0" dirty="0">
                          <a:solidFill>
                            <a:sysClr val="windowText" lastClr="000000"/>
                          </a:solidFill>
                        </a:rPr>
                        <a:t>Time and weather during accident</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Regression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1918733"/>
                  </a:ext>
                </a:extLst>
              </a:tr>
            </a:tbl>
          </a:graphicData>
        </a:graphic>
      </p:graphicFrame>
    </p:spTree>
    <p:extLst>
      <p:ext uri="{BB962C8B-B14F-4D97-AF65-F5344CB8AC3E}">
        <p14:creationId xmlns:p14="http://schemas.microsoft.com/office/powerpoint/2010/main" val="164233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DDA60-8CE5-4E7A-A127-C17D5E16FE2B}"/>
              </a:ext>
            </a:extLst>
          </p:cNvPr>
          <p:cNvSpPr>
            <a:spLocks noGrp="1"/>
          </p:cNvSpPr>
          <p:nvPr>
            <p:ph idx="1"/>
          </p:nvPr>
        </p:nvSpPr>
        <p:spPr/>
        <p:txBody>
          <a:bodyPr/>
          <a:lstStyle/>
          <a:p>
            <a:r>
              <a:rPr lang="en-US" dirty="0"/>
              <a:t>Movie Recommendation</a:t>
            </a:r>
          </a:p>
          <a:p>
            <a:endParaRPr lang="en-IN" dirty="0"/>
          </a:p>
        </p:txBody>
      </p:sp>
      <p:graphicFrame>
        <p:nvGraphicFramePr>
          <p:cNvPr id="4" name="Table 3">
            <a:extLst>
              <a:ext uri="{FF2B5EF4-FFF2-40B4-BE49-F238E27FC236}">
                <a16:creationId xmlns:a16="http://schemas.microsoft.com/office/drawing/2014/main" id="{AD9B082F-F193-4D3E-93EA-D4496FB419BF}"/>
              </a:ext>
            </a:extLst>
          </p:cNvPr>
          <p:cNvGraphicFramePr>
            <a:graphicFrameLocks noGrp="1"/>
          </p:cNvGraphicFramePr>
          <p:nvPr>
            <p:extLst>
              <p:ext uri="{D42A27DB-BD31-4B8C-83A1-F6EECF244321}">
                <p14:modId xmlns:p14="http://schemas.microsoft.com/office/powerpoint/2010/main" val="1622922759"/>
              </p:ext>
            </p:extLst>
          </p:nvPr>
        </p:nvGraphicFramePr>
        <p:xfrm>
          <a:off x="1664354" y="2435345"/>
          <a:ext cx="7234555" cy="741680"/>
        </p:xfrm>
        <a:graphic>
          <a:graphicData uri="http://schemas.openxmlformats.org/drawingml/2006/table">
            <a:tbl>
              <a:tblPr firstRow="1" bandRow="1">
                <a:tableStyleId>{7DF18680-E054-41AD-8BC1-D1AEF772440D}</a:tableStyleId>
              </a:tblPr>
              <a:tblGrid>
                <a:gridCol w="3170555">
                  <a:extLst>
                    <a:ext uri="{9D8B030D-6E8A-4147-A177-3AD203B41FA5}">
                      <a16:colId xmlns:a16="http://schemas.microsoft.com/office/drawing/2014/main" val="421298137"/>
                    </a:ext>
                  </a:extLst>
                </a:gridCol>
                <a:gridCol w="4064000">
                  <a:extLst>
                    <a:ext uri="{9D8B030D-6E8A-4147-A177-3AD203B41FA5}">
                      <a16:colId xmlns:a16="http://schemas.microsoft.com/office/drawing/2014/main" val="3537130167"/>
                    </a:ext>
                  </a:extLst>
                </a:gridCol>
              </a:tblGrid>
              <a:tr h="370840">
                <a:tc>
                  <a:txBody>
                    <a:bodyPr/>
                    <a:lstStyle/>
                    <a:p>
                      <a:r>
                        <a:rPr lang="en-US" b="0" dirty="0">
                          <a:solidFill>
                            <a:sysClr val="windowText" lastClr="000000"/>
                          </a:solidFill>
                        </a:rPr>
                        <a:t>Group level sentiment analysis</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err="1">
                          <a:solidFill>
                            <a:sysClr val="windowText" lastClr="000000"/>
                          </a:solidFill>
                        </a:rPr>
                        <a:t>Kbridge</a:t>
                      </a:r>
                      <a:r>
                        <a:rPr lang="en-US" b="0" dirty="0">
                          <a:solidFill>
                            <a:sysClr val="windowText" lastClr="000000"/>
                          </a:solidFill>
                        </a:rPr>
                        <a:t> recommendation system</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763185"/>
                  </a:ext>
                </a:extLst>
              </a:tr>
              <a:tr h="370840">
                <a:tc>
                  <a:txBody>
                    <a:bodyPr/>
                    <a:lstStyle/>
                    <a:p>
                      <a:r>
                        <a:rPr lang="en-US" b="0" dirty="0">
                          <a:solidFill>
                            <a:sysClr val="windowText" lastClr="000000"/>
                          </a:solidFill>
                        </a:rPr>
                        <a:t>Movie ratings</a:t>
                      </a:r>
                      <a:endParaRPr lang="en-IN"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t>Similarity matrix</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1918733"/>
                  </a:ext>
                </a:extLst>
              </a:tr>
            </a:tbl>
          </a:graphicData>
        </a:graphic>
      </p:graphicFrame>
      <p:graphicFrame>
        <p:nvGraphicFramePr>
          <p:cNvPr id="5" name="Table 4">
            <a:extLst>
              <a:ext uri="{FF2B5EF4-FFF2-40B4-BE49-F238E27FC236}">
                <a16:creationId xmlns:a16="http://schemas.microsoft.com/office/drawing/2014/main" id="{FE2A4CFE-6BCF-43CA-835A-4735A08C5784}"/>
              </a:ext>
            </a:extLst>
          </p:cNvPr>
          <p:cNvGraphicFramePr>
            <a:graphicFrameLocks noGrp="1"/>
          </p:cNvGraphicFramePr>
          <p:nvPr>
            <p:extLst>
              <p:ext uri="{D42A27DB-BD31-4B8C-83A1-F6EECF244321}">
                <p14:modId xmlns:p14="http://schemas.microsoft.com/office/powerpoint/2010/main" val="598907869"/>
              </p:ext>
            </p:extLst>
          </p:nvPr>
        </p:nvGraphicFramePr>
        <p:xfrm>
          <a:off x="1664354" y="3177025"/>
          <a:ext cx="3181023" cy="365760"/>
        </p:xfrm>
        <a:graphic>
          <a:graphicData uri="http://schemas.openxmlformats.org/drawingml/2006/table">
            <a:tbl>
              <a:tblPr/>
              <a:tblGrid>
                <a:gridCol w="3181023">
                  <a:extLst>
                    <a:ext uri="{9D8B030D-6E8A-4147-A177-3AD203B41FA5}">
                      <a16:colId xmlns:a16="http://schemas.microsoft.com/office/drawing/2014/main" val="23625072"/>
                    </a:ext>
                  </a:extLst>
                </a:gridCol>
              </a:tblGrid>
              <a:tr h="0">
                <a:tc>
                  <a:txBody>
                    <a:bodyPr/>
                    <a:lstStyle/>
                    <a:p>
                      <a:r>
                        <a:rPr lang="en-US" dirty="0"/>
                        <a:t>Tags and ratings of movie</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9381995"/>
                  </a:ext>
                </a:extLst>
              </a:tr>
            </a:tbl>
          </a:graphicData>
        </a:graphic>
      </p:graphicFrame>
      <p:graphicFrame>
        <p:nvGraphicFramePr>
          <p:cNvPr id="6" name="Table 5">
            <a:extLst>
              <a:ext uri="{FF2B5EF4-FFF2-40B4-BE49-F238E27FC236}">
                <a16:creationId xmlns:a16="http://schemas.microsoft.com/office/drawing/2014/main" id="{709AFEE1-B910-4343-BC9D-F8016DDA1942}"/>
              </a:ext>
            </a:extLst>
          </p:cNvPr>
          <p:cNvGraphicFramePr>
            <a:graphicFrameLocks noGrp="1"/>
          </p:cNvGraphicFramePr>
          <p:nvPr>
            <p:extLst>
              <p:ext uri="{D42A27DB-BD31-4B8C-83A1-F6EECF244321}">
                <p14:modId xmlns:p14="http://schemas.microsoft.com/office/powerpoint/2010/main" val="2374580810"/>
              </p:ext>
            </p:extLst>
          </p:nvPr>
        </p:nvGraphicFramePr>
        <p:xfrm>
          <a:off x="4845377" y="3177025"/>
          <a:ext cx="4053532" cy="365760"/>
        </p:xfrm>
        <a:graphic>
          <a:graphicData uri="http://schemas.openxmlformats.org/drawingml/2006/table">
            <a:tbl>
              <a:tblPr/>
              <a:tblGrid>
                <a:gridCol w="4053532">
                  <a:extLst>
                    <a:ext uri="{9D8B030D-6E8A-4147-A177-3AD203B41FA5}">
                      <a16:colId xmlns:a16="http://schemas.microsoft.com/office/drawing/2014/main" val="23625072"/>
                    </a:ext>
                  </a:extLst>
                </a:gridCol>
              </a:tblGrid>
              <a:tr h="0">
                <a:tc>
                  <a:txBody>
                    <a:bodyPr/>
                    <a:lstStyle/>
                    <a:p>
                      <a:r>
                        <a:rPr lang="en-US" dirty="0"/>
                        <a:t>Social movie network</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2509381995"/>
                  </a:ext>
                </a:extLst>
              </a:tr>
            </a:tbl>
          </a:graphicData>
        </a:graphic>
      </p:graphicFrame>
    </p:spTree>
    <p:extLst>
      <p:ext uri="{BB962C8B-B14F-4D97-AF65-F5344CB8AC3E}">
        <p14:creationId xmlns:p14="http://schemas.microsoft.com/office/powerpoint/2010/main" val="18423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1096-3155-42F5-A432-259754158235}"/>
              </a:ext>
            </a:extLst>
          </p:cNvPr>
          <p:cNvSpPr>
            <a:spLocks noGrp="1"/>
          </p:cNvSpPr>
          <p:nvPr>
            <p:ph type="title"/>
          </p:nvPr>
        </p:nvSpPr>
        <p:spPr>
          <a:xfrm>
            <a:off x="192870" y="139268"/>
            <a:ext cx="10515600" cy="1325563"/>
          </a:xfrm>
        </p:spPr>
        <p:txBody>
          <a:bodyPr/>
          <a:lstStyle/>
          <a:p>
            <a:r>
              <a:rPr lang="en-IN" dirty="0">
                <a:solidFill>
                  <a:srgbClr val="C00000"/>
                </a:solidFill>
                <a:latin typeface="Calibri" pitchFamily="34" charset="0"/>
                <a:cs typeface="Calibri" pitchFamily="34" charset="0"/>
                <a:sym typeface="Bodoni SvtyTwo ITC TT-Book"/>
              </a:rPr>
              <a:t>Methodology</a:t>
            </a:r>
            <a:br>
              <a:rPr lang="en-IN" dirty="0">
                <a:solidFill>
                  <a:srgbClr val="C00000"/>
                </a:solidFill>
                <a:latin typeface="Calibri" pitchFamily="34" charset="0"/>
                <a:cs typeface="Calibri" pitchFamily="34" charset="0"/>
                <a:sym typeface="Bodoni SvtyTwo ITC TT-Book"/>
              </a:rPr>
            </a:br>
            <a:endParaRPr lang="en-IN" dirty="0"/>
          </a:p>
        </p:txBody>
      </p:sp>
      <p:sp>
        <p:nvSpPr>
          <p:cNvPr id="4" name="Cloud">
            <a:extLst>
              <a:ext uri="{FF2B5EF4-FFF2-40B4-BE49-F238E27FC236}">
                <a16:creationId xmlns:a16="http://schemas.microsoft.com/office/drawing/2014/main" id="{B510A780-73A4-474D-884B-C98CB3CB96F8}"/>
              </a:ext>
            </a:extLst>
          </p:cNvPr>
          <p:cNvSpPr/>
          <p:nvPr/>
        </p:nvSpPr>
        <p:spPr>
          <a:xfrm>
            <a:off x="53958" y="3808321"/>
            <a:ext cx="1102741" cy="664574"/>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66635F"/>
          </a:solidFill>
          <a:ln w="12700">
            <a:miter lim="400000"/>
          </a:ln>
          <a:effectLst>
            <a:outerShdw blurRad="50800" dist="63500" dir="2700000" rotWithShape="0">
              <a:srgbClr val="000000">
                <a:alpha val="50000"/>
              </a:srgbClr>
            </a:outerShdw>
          </a:effectLst>
        </p:spPr>
        <p:txBody>
          <a:bodyPr lIns="50800" tIns="50800" rIns="50800" bIns="50800" anchor="ctr"/>
          <a:lstStyle/>
          <a:p>
            <a:pPr>
              <a:defRPr sz="3200">
                <a:solidFill>
                  <a:srgbClr val="FFFFFF"/>
                </a:solidFill>
                <a:effectLst>
                  <a:outerShdw blurRad="25400" dist="33948" dir="2700000" rotWithShape="0">
                    <a:srgbClr val="3B3936"/>
                  </a:outerShdw>
                </a:effectLst>
              </a:defRPr>
            </a:pPr>
            <a:endParaRPr/>
          </a:p>
        </p:txBody>
      </p:sp>
      <p:sp>
        <p:nvSpPr>
          <p:cNvPr id="5" name="Coins">
            <a:extLst>
              <a:ext uri="{FF2B5EF4-FFF2-40B4-BE49-F238E27FC236}">
                <a16:creationId xmlns:a16="http://schemas.microsoft.com/office/drawing/2014/main" id="{9D53E03D-C3EA-4CFD-AFCB-6A9A3319A31E}"/>
              </a:ext>
            </a:extLst>
          </p:cNvPr>
          <p:cNvSpPr/>
          <p:nvPr/>
        </p:nvSpPr>
        <p:spPr>
          <a:xfrm>
            <a:off x="192870" y="2814902"/>
            <a:ext cx="824916" cy="827393"/>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66635F"/>
          </a:solidFill>
          <a:ln w="12700">
            <a:miter lim="400000"/>
          </a:ln>
          <a:effectLst>
            <a:outerShdw blurRad="50800" dist="63500" dir="2700000" rotWithShape="0">
              <a:srgbClr val="000000">
                <a:alpha val="50000"/>
              </a:srgbClr>
            </a:outerShdw>
          </a:effectLst>
        </p:spPr>
        <p:txBody>
          <a:bodyPr lIns="50800" tIns="50800" rIns="50800" bIns="50800" anchor="ctr"/>
          <a:lstStyle/>
          <a:p>
            <a:pPr>
              <a:defRPr sz="3200">
                <a:solidFill>
                  <a:srgbClr val="FFFFFF"/>
                </a:solidFill>
                <a:effectLst>
                  <a:outerShdw blurRad="25400" dist="33948" dir="2700000" rotWithShape="0">
                    <a:srgbClr val="3B3936"/>
                  </a:outerShdw>
                </a:effectLst>
              </a:defRPr>
            </a:pPr>
            <a:endParaRPr/>
          </a:p>
        </p:txBody>
      </p:sp>
      <p:sp>
        <p:nvSpPr>
          <p:cNvPr id="6" name="Data Extraction &amp; Cleaning">
            <a:extLst>
              <a:ext uri="{FF2B5EF4-FFF2-40B4-BE49-F238E27FC236}">
                <a16:creationId xmlns:a16="http://schemas.microsoft.com/office/drawing/2014/main" id="{A066CB05-FD62-4276-A805-E708D59A4672}"/>
              </a:ext>
            </a:extLst>
          </p:cNvPr>
          <p:cNvSpPr/>
          <p:nvPr/>
        </p:nvSpPr>
        <p:spPr>
          <a:xfrm>
            <a:off x="1799072" y="1993217"/>
            <a:ext cx="1670252" cy="2978126"/>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700">
                <a:solidFill>
                  <a:srgbClr val="FFFFFF"/>
                </a:solidFill>
                <a:effectLst>
                  <a:outerShdw blurRad="25400" dist="33948" dir="2700000" rotWithShape="0">
                    <a:srgbClr val="3B3936"/>
                  </a:outerShdw>
                </a:effectLst>
              </a:defRPr>
            </a:lvl1pPr>
          </a:lstStyle>
          <a:p>
            <a:r>
              <a:rPr dirty="0"/>
              <a:t>Data Extraction &amp; Cleaning</a:t>
            </a:r>
          </a:p>
        </p:txBody>
      </p:sp>
      <p:sp>
        <p:nvSpPr>
          <p:cNvPr id="7" name="Weather Database">
            <a:extLst>
              <a:ext uri="{FF2B5EF4-FFF2-40B4-BE49-F238E27FC236}">
                <a16:creationId xmlns:a16="http://schemas.microsoft.com/office/drawing/2014/main" id="{02D89B8F-F1B7-42E4-9DD9-0C24998018FB}"/>
              </a:ext>
            </a:extLst>
          </p:cNvPr>
          <p:cNvSpPr/>
          <p:nvPr/>
        </p:nvSpPr>
        <p:spPr>
          <a:xfrm>
            <a:off x="4111697" y="628031"/>
            <a:ext cx="1984303" cy="1433061"/>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effectLst>
                  <a:outerShdw blurRad="25400" dist="33948" dir="2700000" rotWithShape="0">
                    <a:srgbClr val="3B3936"/>
                  </a:outerShdw>
                </a:effectLst>
              </a:defRPr>
            </a:lvl1pPr>
          </a:lstStyle>
          <a:p>
            <a:r>
              <a:t>Weather Database</a:t>
            </a:r>
          </a:p>
        </p:txBody>
      </p:sp>
      <p:sp>
        <p:nvSpPr>
          <p:cNvPr id="9" name="Music Database">
            <a:extLst>
              <a:ext uri="{FF2B5EF4-FFF2-40B4-BE49-F238E27FC236}">
                <a16:creationId xmlns:a16="http://schemas.microsoft.com/office/drawing/2014/main" id="{706CB471-B65F-40C8-B6FA-1F62D22F7EE8}"/>
              </a:ext>
            </a:extLst>
          </p:cNvPr>
          <p:cNvSpPr/>
          <p:nvPr/>
        </p:nvSpPr>
        <p:spPr>
          <a:xfrm>
            <a:off x="4111697" y="2644099"/>
            <a:ext cx="1984303" cy="1433061"/>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effectLst>
                  <a:outerShdw blurRad="25400" dist="33948" dir="2700000" rotWithShape="0">
                    <a:srgbClr val="3B3936"/>
                  </a:outerShdw>
                </a:effectLst>
              </a:defRPr>
            </a:lvl1pPr>
          </a:lstStyle>
          <a:p>
            <a:r>
              <a:rPr dirty="0"/>
              <a:t>M</a:t>
            </a:r>
            <a:r>
              <a:rPr lang="en-US" dirty="0"/>
              <a:t>ovie</a:t>
            </a:r>
            <a:r>
              <a:rPr dirty="0"/>
              <a:t> Database</a:t>
            </a:r>
          </a:p>
        </p:txBody>
      </p:sp>
      <p:sp>
        <p:nvSpPr>
          <p:cNvPr id="10" name="ARIMA/ES Algorithm">
            <a:extLst>
              <a:ext uri="{FF2B5EF4-FFF2-40B4-BE49-F238E27FC236}">
                <a16:creationId xmlns:a16="http://schemas.microsoft.com/office/drawing/2014/main" id="{5D5B9994-D712-450D-A0E8-59069AEE01E6}"/>
              </a:ext>
            </a:extLst>
          </p:cNvPr>
          <p:cNvSpPr/>
          <p:nvPr/>
        </p:nvSpPr>
        <p:spPr>
          <a:xfrm>
            <a:off x="6552054" y="628031"/>
            <a:ext cx="1871641" cy="1433061"/>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effectLst>
                  <a:outerShdw blurRad="25400" dist="33948" dir="2700000" rotWithShape="0">
                    <a:srgbClr val="3B3936"/>
                  </a:outerShdw>
                </a:effectLst>
              </a:defRPr>
            </a:lvl1pPr>
          </a:lstStyle>
          <a:p>
            <a:r>
              <a:rPr dirty="0"/>
              <a:t>ARIMA</a:t>
            </a:r>
            <a:r>
              <a:rPr lang="en-IN" dirty="0"/>
              <a:t> </a:t>
            </a:r>
            <a:r>
              <a:rPr dirty="0"/>
              <a:t>Algorithm </a:t>
            </a:r>
          </a:p>
        </p:txBody>
      </p:sp>
      <p:sp>
        <p:nvSpPr>
          <p:cNvPr id="11" name="Forecasting Model">
            <a:extLst>
              <a:ext uri="{FF2B5EF4-FFF2-40B4-BE49-F238E27FC236}">
                <a16:creationId xmlns:a16="http://schemas.microsoft.com/office/drawing/2014/main" id="{81CE2441-36FC-461B-A1FD-63FC2E916E77}"/>
              </a:ext>
            </a:extLst>
          </p:cNvPr>
          <p:cNvSpPr/>
          <p:nvPr/>
        </p:nvSpPr>
        <p:spPr>
          <a:xfrm>
            <a:off x="8948368" y="657257"/>
            <a:ext cx="2462811" cy="1433061"/>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700">
                <a:solidFill>
                  <a:srgbClr val="FFFFFF"/>
                </a:solidFill>
                <a:effectLst>
                  <a:outerShdw blurRad="25400" dist="33948" dir="2700000" rotWithShape="0">
                    <a:srgbClr val="3B3936"/>
                  </a:outerShdw>
                </a:effectLst>
              </a:defRPr>
            </a:lvl1pPr>
          </a:lstStyle>
          <a:p>
            <a:r>
              <a:t>Forecasting Model</a:t>
            </a:r>
          </a:p>
        </p:txBody>
      </p:sp>
      <p:sp>
        <p:nvSpPr>
          <p:cNvPr id="12" name="Case Based Reasoning (KNN)">
            <a:extLst>
              <a:ext uri="{FF2B5EF4-FFF2-40B4-BE49-F238E27FC236}">
                <a16:creationId xmlns:a16="http://schemas.microsoft.com/office/drawing/2014/main" id="{74419021-E97E-42C8-AE5B-506322CFF493}"/>
              </a:ext>
            </a:extLst>
          </p:cNvPr>
          <p:cNvSpPr/>
          <p:nvPr/>
        </p:nvSpPr>
        <p:spPr>
          <a:xfrm>
            <a:off x="9102612" y="3325236"/>
            <a:ext cx="2462810" cy="1433061"/>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700">
                <a:solidFill>
                  <a:srgbClr val="FFFFFF"/>
                </a:solidFill>
                <a:effectLst>
                  <a:outerShdw blurRad="25400" dist="33948" dir="2700000" rotWithShape="0">
                    <a:srgbClr val="3B3936"/>
                  </a:outerShdw>
                </a:effectLst>
              </a:defRPr>
            </a:lvl1pPr>
          </a:lstStyle>
          <a:p>
            <a:r>
              <a:t>Case Based Reasoning (KNN)</a:t>
            </a:r>
          </a:p>
        </p:txBody>
      </p:sp>
      <p:sp>
        <p:nvSpPr>
          <p:cNvPr id="13" name="Play Music">
            <a:extLst>
              <a:ext uri="{FF2B5EF4-FFF2-40B4-BE49-F238E27FC236}">
                <a16:creationId xmlns:a16="http://schemas.microsoft.com/office/drawing/2014/main" id="{1D74BADB-9126-4576-A2EF-5190A9B79CAA}"/>
              </a:ext>
            </a:extLst>
          </p:cNvPr>
          <p:cNvSpPr/>
          <p:nvPr/>
        </p:nvSpPr>
        <p:spPr>
          <a:xfrm>
            <a:off x="9102612" y="5985427"/>
            <a:ext cx="2462810" cy="507448"/>
          </a:xfrm>
          <a:prstGeom prst="rect">
            <a:avLst/>
          </a:prstGeom>
          <a:solidFill>
            <a:srgbClr val="66635F"/>
          </a:solidFill>
          <a:ln w="12700">
            <a:miter lim="400000"/>
          </a:ln>
          <a:effectLst>
            <a:outerShdw blurRad="50800" dist="63500" dir="27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700">
                <a:solidFill>
                  <a:srgbClr val="FFFFFF"/>
                </a:solidFill>
                <a:effectLst>
                  <a:outerShdw blurRad="25400" dist="33948" dir="2700000" rotWithShape="0">
                    <a:srgbClr val="3B3936"/>
                  </a:outerShdw>
                </a:effectLst>
              </a:defRPr>
            </a:lvl1pPr>
          </a:lstStyle>
          <a:p>
            <a:r>
              <a:rPr lang="en-US" dirty="0"/>
              <a:t>Movies</a:t>
            </a:r>
            <a:endParaRPr dirty="0"/>
          </a:p>
        </p:txBody>
      </p:sp>
      <p:sp>
        <p:nvSpPr>
          <p:cNvPr id="14" name="Line">
            <a:extLst>
              <a:ext uri="{FF2B5EF4-FFF2-40B4-BE49-F238E27FC236}">
                <a16:creationId xmlns:a16="http://schemas.microsoft.com/office/drawing/2014/main" id="{F1B2ED9E-F863-4D7D-877B-0B1E4C838E92}"/>
              </a:ext>
            </a:extLst>
          </p:cNvPr>
          <p:cNvSpPr/>
          <p:nvPr/>
        </p:nvSpPr>
        <p:spPr>
          <a:xfrm>
            <a:off x="1178135" y="3643898"/>
            <a:ext cx="599500" cy="1"/>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15" name="Line">
            <a:extLst>
              <a:ext uri="{FF2B5EF4-FFF2-40B4-BE49-F238E27FC236}">
                <a16:creationId xmlns:a16="http://schemas.microsoft.com/office/drawing/2014/main" id="{19B00824-E04A-42F2-A94E-52B9AF631832}"/>
              </a:ext>
            </a:extLst>
          </p:cNvPr>
          <p:cNvSpPr/>
          <p:nvPr/>
        </p:nvSpPr>
        <p:spPr>
          <a:xfrm flipV="1">
            <a:off x="3501520" y="1387112"/>
            <a:ext cx="589001" cy="1028257"/>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17" name="Line">
            <a:extLst>
              <a:ext uri="{FF2B5EF4-FFF2-40B4-BE49-F238E27FC236}">
                <a16:creationId xmlns:a16="http://schemas.microsoft.com/office/drawing/2014/main" id="{CC1B35B0-E862-46B2-94DD-DA814C457D33}"/>
              </a:ext>
            </a:extLst>
          </p:cNvPr>
          <p:cNvSpPr/>
          <p:nvPr/>
        </p:nvSpPr>
        <p:spPr>
          <a:xfrm>
            <a:off x="3490760" y="3360629"/>
            <a:ext cx="599500" cy="1"/>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18" name="Line">
            <a:extLst>
              <a:ext uri="{FF2B5EF4-FFF2-40B4-BE49-F238E27FC236}">
                <a16:creationId xmlns:a16="http://schemas.microsoft.com/office/drawing/2014/main" id="{ED1D0C95-CF5E-48A6-9EF4-3B0853F2746D}"/>
              </a:ext>
            </a:extLst>
          </p:cNvPr>
          <p:cNvSpPr/>
          <p:nvPr/>
        </p:nvSpPr>
        <p:spPr>
          <a:xfrm>
            <a:off x="6117802" y="1344561"/>
            <a:ext cx="462947" cy="1"/>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19" name="Line">
            <a:extLst>
              <a:ext uri="{FF2B5EF4-FFF2-40B4-BE49-F238E27FC236}">
                <a16:creationId xmlns:a16="http://schemas.microsoft.com/office/drawing/2014/main" id="{7AC1F712-4871-4DBC-BE38-3FB79147B329}"/>
              </a:ext>
            </a:extLst>
          </p:cNvPr>
          <p:cNvSpPr/>
          <p:nvPr/>
        </p:nvSpPr>
        <p:spPr>
          <a:xfrm>
            <a:off x="8481074" y="1344561"/>
            <a:ext cx="462946" cy="1"/>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20" name="Line">
            <a:extLst>
              <a:ext uri="{FF2B5EF4-FFF2-40B4-BE49-F238E27FC236}">
                <a16:creationId xmlns:a16="http://schemas.microsoft.com/office/drawing/2014/main" id="{53ADA317-713B-41ED-9CBF-4319A6BAEB47}"/>
              </a:ext>
            </a:extLst>
          </p:cNvPr>
          <p:cNvSpPr/>
          <p:nvPr/>
        </p:nvSpPr>
        <p:spPr>
          <a:xfrm>
            <a:off x="6117802" y="3360629"/>
            <a:ext cx="2913838" cy="542635"/>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22" name="Line">
            <a:extLst>
              <a:ext uri="{FF2B5EF4-FFF2-40B4-BE49-F238E27FC236}">
                <a16:creationId xmlns:a16="http://schemas.microsoft.com/office/drawing/2014/main" id="{7E615D9D-C530-450D-ABF4-94F824B57554}"/>
              </a:ext>
            </a:extLst>
          </p:cNvPr>
          <p:cNvSpPr/>
          <p:nvPr/>
        </p:nvSpPr>
        <p:spPr>
          <a:xfrm>
            <a:off x="10282403" y="2130692"/>
            <a:ext cx="1" cy="1223785"/>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
        <p:nvSpPr>
          <p:cNvPr id="23" name="Line">
            <a:extLst>
              <a:ext uri="{FF2B5EF4-FFF2-40B4-BE49-F238E27FC236}">
                <a16:creationId xmlns:a16="http://schemas.microsoft.com/office/drawing/2014/main" id="{85C211F8-76EE-4B93-BDF1-E61EAF84DAEC}"/>
              </a:ext>
            </a:extLst>
          </p:cNvPr>
          <p:cNvSpPr/>
          <p:nvPr/>
        </p:nvSpPr>
        <p:spPr>
          <a:xfrm>
            <a:off x="10281708" y="4729056"/>
            <a:ext cx="1" cy="1223785"/>
          </a:xfrm>
          <a:prstGeom prst="line">
            <a:avLst/>
          </a:prstGeom>
          <a:ln w="25400">
            <a:solidFill>
              <a:srgbClr val="414141"/>
            </a:solidFill>
            <a:miter lim="400000"/>
            <a:tailEnd type="triangle"/>
          </a:ln>
          <a:effectLst>
            <a:outerShdw blurRad="50800" dist="63500" dir="2700000" rotWithShape="0">
              <a:srgbClr val="000000">
                <a:alpha val="50000"/>
              </a:srgbClr>
            </a:outerShdw>
          </a:effectLst>
        </p:spPr>
        <p:txBody>
          <a:bodyPr lIns="50800" tIns="50800" rIns="50800" bIns="50800" anchor="ctr"/>
          <a:lstStyle/>
          <a:p>
            <a:pPr>
              <a:defRPr sz="3200"/>
            </a:pPr>
            <a:endParaRPr/>
          </a:p>
        </p:txBody>
      </p:sp>
    </p:spTree>
    <p:extLst>
      <p:ext uri="{BB962C8B-B14F-4D97-AF65-F5344CB8AC3E}">
        <p14:creationId xmlns:p14="http://schemas.microsoft.com/office/powerpoint/2010/main" val="151102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063612-F56B-47A2-AF6B-67A1DB134F81}"/>
              </a:ext>
            </a:extLst>
          </p:cNvPr>
          <p:cNvSpPr>
            <a:spLocks noGrp="1"/>
          </p:cNvSpPr>
          <p:nvPr>
            <p:ph type="title"/>
          </p:nvPr>
        </p:nvSpPr>
        <p:spPr>
          <a:xfrm>
            <a:off x="6094105" y="802955"/>
            <a:ext cx="4977976" cy="1454051"/>
          </a:xfrm>
        </p:spPr>
        <p:txBody>
          <a:bodyPr>
            <a:normAutofit/>
          </a:bodyPr>
          <a:lstStyle/>
          <a:p>
            <a:r>
              <a:rPr lang="en-IN">
                <a:solidFill>
                  <a:srgbClr val="000000"/>
                </a:solidFill>
                <a:latin typeface="Calibri" pitchFamily="34" charset="0"/>
                <a:cs typeface="Calibri" pitchFamily="34" charset="0"/>
                <a:sym typeface="Palatino"/>
              </a:rPr>
              <a:t>Datasets</a:t>
            </a:r>
            <a:br>
              <a:rPr lang="en-IN">
                <a:solidFill>
                  <a:srgbClr val="000000"/>
                </a:solidFill>
                <a:latin typeface="Calibri" pitchFamily="34" charset="0"/>
                <a:cs typeface="Calibri" pitchFamily="34" charset="0"/>
                <a:sym typeface="Palatino"/>
              </a:rPr>
            </a:br>
            <a:endParaRPr lang="en-IN">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55333515-F44A-4456-B021-7FE2CCDF97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48B26D3-53FC-46A5-A0C3-C1F9758A7081}"/>
              </a:ext>
            </a:extLst>
          </p:cNvPr>
          <p:cNvSpPr>
            <a:spLocks noGrp="1"/>
          </p:cNvSpPr>
          <p:nvPr>
            <p:ph idx="1"/>
          </p:nvPr>
        </p:nvSpPr>
        <p:spPr>
          <a:xfrm>
            <a:off x="6090574" y="2421682"/>
            <a:ext cx="4977578" cy="3639289"/>
          </a:xfrm>
        </p:spPr>
        <p:txBody>
          <a:bodyPr anchor="ctr">
            <a:normAutofit/>
          </a:bodyPr>
          <a:lstStyle/>
          <a:p>
            <a:r>
              <a:rPr lang="en-IN" sz="2000" dirty="0">
                <a:solidFill>
                  <a:srgbClr val="000000"/>
                </a:solidFill>
              </a:rPr>
              <a:t>Weather data: downloaded from Met Eireann website.</a:t>
            </a:r>
          </a:p>
          <a:p>
            <a:r>
              <a:rPr lang="en-IN" sz="2000" dirty="0">
                <a:solidFill>
                  <a:srgbClr val="000000"/>
                </a:solidFill>
              </a:rPr>
              <a:t>Movie data </a:t>
            </a:r>
            <a:r>
              <a:rPr lang="en-US" sz="2000" dirty="0">
                <a:solidFill>
                  <a:srgbClr val="000000"/>
                </a:solidFill>
              </a:rPr>
              <a:t>downloaded from MovieLens.org</a:t>
            </a:r>
            <a:r>
              <a:rPr lang="en-IN" sz="2000" dirty="0">
                <a:solidFill>
                  <a:srgbClr val="000000"/>
                </a:solidFill>
              </a:rPr>
              <a:t>.</a:t>
            </a:r>
          </a:p>
          <a:p>
            <a:r>
              <a:rPr lang="en-IN" sz="2000" dirty="0">
                <a:solidFill>
                  <a:srgbClr val="000000"/>
                </a:solidFill>
              </a:rPr>
              <a:t>Both the datasets are divided in 80% and 20% proportion for training and testing.</a:t>
            </a:r>
          </a:p>
          <a:p>
            <a:pPr marL="0" indent="0">
              <a:buNone/>
            </a:pPr>
            <a:endParaRPr lang="en-IN" sz="2000" dirty="0">
              <a:solidFill>
                <a:srgbClr val="000000"/>
              </a:solidFill>
            </a:endParaRPr>
          </a:p>
        </p:txBody>
      </p:sp>
    </p:spTree>
    <p:extLst>
      <p:ext uri="{BB962C8B-B14F-4D97-AF65-F5344CB8AC3E}">
        <p14:creationId xmlns:p14="http://schemas.microsoft.com/office/powerpoint/2010/main" val="180059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A9A-FFB0-41E8-A2F3-C949A3C833DF}"/>
              </a:ext>
            </a:extLst>
          </p:cNvPr>
          <p:cNvSpPr>
            <a:spLocks noGrp="1"/>
          </p:cNvSpPr>
          <p:nvPr>
            <p:ph type="title"/>
          </p:nvPr>
        </p:nvSpPr>
        <p:spPr/>
        <p:txBody>
          <a:bodyPr/>
          <a:lstStyle/>
          <a:p>
            <a:r>
              <a:rPr lang="en-IN" dirty="0">
                <a:solidFill>
                  <a:srgbClr val="C00000"/>
                </a:solidFill>
                <a:latin typeface="Calibri" pitchFamily="34" charset="0"/>
                <a:cs typeface="Calibri" pitchFamily="34" charset="0"/>
                <a:sym typeface="Palatino"/>
              </a:rPr>
              <a:t>Methodology (Weather prediction)</a:t>
            </a:r>
            <a:br>
              <a:rPr lang="en-IN" dirty="0">
                <a:solidFill>
                  <a:srgbClr val="C00000"/>
                </a:solidFill>
                <a:latin typeface="Calibri" pitchFamily="34" charset="0"/>
                <a:cs typeface="Calibri" pitchFamily="34" charset="0"/>
                <a:sym typeface="Palatino"/>
              </a:rPr>
            </a:br>
            <a:endParaRPr lang="en-IN" dirty="0"/>
          </a:p>
        </p:txBody>
      </p:sp>
      <p:sp>
        <p:nvSpPr>
          <p:cNvPr id="3" name="Content Placeholder 2">
            <a:extLst>
              <a:ext uri="{FF2B5EF4-FFF2-40B4-BE49-F238E27FC236}">
                <a16:creationId xmlns:a16="http://schemas.microsoft.com/office/drawing/2014/main" id="{2CA8CC11-BAB4-4878-86D5-A971BC89C0F0}"/>
              </a:ext>
            </a:extLst>
          </p:cNvPr>
          <p:cNvSpPr>
            <a:spLocks noGrp="1"/>
          </p:cNvSpPr>
          <p:nvPr>
            <p:ph idx="1"/>
          </p:nvPr>
        </p:nvSpPr>
        <p:spPr/>
        <p:txBody>
          <a:bodyPr/>
          <a:lstStyle/>
          <a:p>
            <a:r>
              <a:rPr lang="en-IN" dirty="0"/>
              <a:t>A comparative model is designed (ARIMA and ES) to choose best fit model.</a:t>
            </a:r>
          </a:p>
          <a:p>
            <a:r>
              <a:rPr lang="en-IN" dirty="0"/>
              <a:t>ARIMA and ES are considered to be the most preferred algorithms for seasonal time series forecasting. </a:t>
            </a:r>
          </a:p>
          <a:p>
            <a:r>
              <a:rPr lang="en-IN" dirty="0" err="1">
                <a:solidFill>
                  <a:schemeClr val="tx1"/>
                </a:solidFill>
              </a:rPr>
              <a:t>auto.arima</a:t>
            </a:r>
            <a:r>
              <a:rPr lang="en-IN" dirty="0">
                <a:solidFill>
                  <a:schemeClr val="tx1"/>
                </a:solidFill>
              </a:rPr>
              <a:t>() and </a:t>
            </a:r>
            <a:r>
              <a:rPr lang="en-IN" dirty="0" err="1">
                <a:solidFill>
                  <a:schemeClr val="tx1"/>
                </a:solidFill>
              </a:rPr>
              <a:t>ets</a:t>
            </a:r>
            <a:r>
              <a:rPr lang="en-IN" dirty="0">
                <a:solidFill>
                  <a:schemeClr val="tx1"/>
                </a:solidFill>
              </a:rPr>
              <a:t>() function of forecast and </a:t>
            </a:r>
            <a:r>
              <a:rPr lang="en-IN" dirty="0" err="1">
                <a:solidFill>
                  <a:schemeClr val="tx1"/>
                </a:solidFill>
              </a:rPr>
              <a:t>tseries</a:t>
            </a:r>
            <a:r>
              <a:rPr lang="en-IN" dirty="0">
                <a:solidFill>
                  <a:schemeClr val="tx1"/>
                </a:solidFill>
              </a:rPr>
              <a:t> packages of R are used to implement these two models.</a:t>
            </a:r>
          </a:p>
          <a:p>
            <a:r>
              <a:rPr lang="en-IN" dirty="0">
                <a:solidFill>
                  <a:schemeClr val="tx1"/>
                </a:solidFill>
              </a:rPr>
              <a:t>Further logic is used to add respective weather labels.</a:t>
            </a:r>
          </a:p>
          <a:p>
            <a:endParaRPr lang="en-IN" dirty="0"/>
          </a:p>
        </p:txBody>
      </p:sp>
    </p:spTree>
    <p:extLst>
      <p:ext uri="{BB962C8B-B14F-4D97-AF65-F5344CB8AC3E}">
        <p14:creationId xmlns:p14="http://schemas.microsoft.com/office/powerpoint/2010/main" val="3297083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886</Words>
  <Application>Microsoft Office PowerPoint</Application>
  <PresentationFormat>Widescreen</PresentationFormat>
  <Paragraphs>131</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Classification of Movies According to Weather</vt:lpstr>
      <vt:lpstr>     Content </vt:lpstr>
      <vt:lpstr>Motivation </vt:lpstr>
      <vt:lpstr>Research Title </vt:lpstr>
      <vt:lpstr>Literature Review</vt:lpstr>
      <vt:lpstr>PowerPoint Presentation</vt:lpstr>
      <vt:lpstr>Methodology </vt:lpstr>
      <vt:lpstr>Datasets </vt:lpstr>
      <vt:lpstr>Methodology (Weather prediction) </vt:lpstr>
      <vt:lpstr>Result Weather </vt:lpstr>
      <vt:lpstr>Methodology (Movie) </vt:lpstr>
      <vt:lpstr>Result Music </vt:lpstr>
      <vt:lpstr>PowerPoint Presentation</vt:lpstr>
      <vt:lpstr>Discussion </vt:lpstr>
      <vt:lpstr>Conclusion and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of Movies According to Weather</dc:title>
  <dc:creator>Kanak Kaushik</dc:creator>
  <cp:lastModifiedBy>Kanak Kaushik</cp:lastModifiedBy>
  <cp:revision>3</cp:revision>
  <dcterms:created xsi:type="dcterms:W3CDTF">2020-01-10T09:31:48Z</dcterms:created>
  <dcterms:modified xsi:type="dcterms:W3CDTF">2020-01-10T12:16:01Z</dcterms:modified>
</cp:coreProperties>
</file>