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2D8B29-B183-413F-B249-C8F1A428DBF0}">
          <p14:sldIdLst>
            <p14:sldId id="256"/>
            <p14:sldId id="257"/>
            <p14:sldId id="260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9C4FD-5169-4B0E-8931-5094CC04C711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E219-E4AE-40DB-BC33-794918C14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E219-E4AE-40DB-BC33-794918C141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0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9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4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1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1B3AFA-2158-44DB-9B2B-F59292F26B2C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3AA81C0-B6C1-4A85-BFE5-E80A186E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4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storage.googleapis.com/index.html" TargetMode="External"/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elenium-release.storage.googleapis.com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zh0222/article/details/7715429" TargetMode="External"/><Relationship Id="rId2" Type="http://schemas.openxmlformats.org/officeDocument/2006/relationships/hyperlink" Target="http://www.cnblogs.com/lsgwr/p/5786848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ouban.com/note/605841118/" TargetMode="External"/><Relationship Id="rId5" Type="http://schemas.openxmlformats.org/officeDocument/2006/relationships/hyperlink" Target="http://dtrex.iteye.com/blog/1916264" TargetMode="External"/><Relationship Id="rId4" Type="http://schemas.openxmlformats.org/officeDocument/2006/relationships/hyperlink" Target="http://www.runoob.com/ruby/ruby-tutori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b="1" cap="none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学习分享</a:t>
            </a:r>
            <a:endParaRPr lang="zh-CN" altLang="en-US" b="1" cap="none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2028" y="3886200"/>
            <a:ext cx="2505205" cy="469669"/>
          </a:xfrm>
        </p:spPr>
        <p:txBody>
          <a:bodyPr/>
          <a:lstStyle/>
          <a:p>
            <a:pPr algn="r"/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--Ruby</a:t>
            </a:r>
            <a:r>
              <a:rPr lang="zh-CN" alt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4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插件下载及安装（在线）（选装</a:t>
            </a:r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34658" y="879231"/>
            <a:ext cx="5454956" cy="5597769"/>
          </a:xfrm>
        </p:spPr>
        <p:txBody>
          <a:bodyPr>
            <a:normAutofit/>
          </a:bodyPr>
          <a:lstStyle/>
          <a:p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Interpreter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 --&gt; preferences --&gt; ruby --&gt; interpreters 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按钮，找到你的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安装目录，并选择</a:t>
            </a:r>
            <a:r>
              <a:rPr lang="en-US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ruby.exe</a:t>
            </a:r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（如右图）</a:t>
            </a:r>
            <a:endParaRPr lang="en-US" altLang="zh-CN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project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 --&gt; New --&gt; New Project --&gt; Ruby Project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。然后添加一个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script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 --&gt; New --&gt; Empty Ruby Script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文件中，输入以下文字：</a:t>
            </a:r>
          </a:p>
          <a:p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puts "hello world"</a:t>
            </a:r>
          </a:p>
          <a:p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 As &gt; Ruby Script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，便能在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中看到输出</a:t>
            </a:r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en-US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http://dl.iteye.com/upload/attachment/494430/7f20bdaf-cc89-37fa-ad92-9b8f43b07c1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88" y="879231"/>
            <a:ext cx="5688878" cy="5597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插件下载及安装（在线）（选装</a:t>
            </a:r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26296" y="879230"/>
            <a:ext cx="5454956" cy="5597769"/>
          </a:xfrm>
        </p:spPr>
        <p:txBody>
          <a:bodyPr>
            <a:normAutofit/>
          </a:bodyPr>
          <a:lstStyle/>
          <a:p>
            <a:r>
              <a:rPr lang="en-US" altLang="zh-CN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5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尝试打开某个软件：</a:t>
            </a:r>
            <a:r>
              <a:rPr lang="en-US" altLang="zh-CN" sz="15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QQ.exe</a:t>
            </a:r>
          </a:p>
          <a:p>
            <a:pPr marL="0" indent="0">
              <a:buNone/>
            </a:pPr>
            <a:r>
              <a:rPr lang="en-US" altLang="zh-CN" sz="15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Login</a:t>
            </a:r>
          </a:p>
          <a:p>
            <a:pPr marL="0" indent="0">
              <a:buNone/>
            </a:pPr>
            <a:r>
              <a:rPr lang="en-US" altLang="zh-CN" sz="15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system 'start C:\"Program Files (x86)"\QQ\Bin\QQ.exe'</a:t>
            </a:r>
          </a:p>
          <a:p>
            <a:pPr marL="0" indent="0">
              <a:buNone/>
            </a:pPr>
            <a:r>
              <a:rPr lang="en-US" altLang="zh-CN" sz="15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1500" cap="non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500" cap="non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：在路径中，如果有“空格”，需要将有“空格的文件夹名称”用“双引号”括起来</a:t>
            </a:r>
          </a:p>
          <a:p>
            <a:endParaRPr lang="zh-CN" altLang="en-US" sz="1500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2"/>
          </p:nvPr>
        </p:nvSpPr>
        <p:spPr>
          <a:xfrm>
            <a:off x="334658" y="879231"/>
            <a:ext cx="5454956" cy="5597769"/>
          </a:xfrm>
        </p:spPr>
        <p:txBody>
          <a:bodyPr>
            <a:normAutofit/>
          </a:bodyPr>
          <a:lstStyle/>
          <a:p>
            <a:r>
              <a:rPr lang="en-US" altLang="zh-CN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Interpreter</a:t>
            </a:r>
            <a:r>
              <a:rPr lang="zh-CN" altLang="en-US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 --&gt; preferences --&gt; ruby --&gt; interpreters 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按钮，找到你的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安装目录，并选择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ruby.exe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（如右图）</a:t>
            </a:r>
            <a:endParaRPr lang="en-US" altLang="zh-CN" sz="1500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</a:t>
            </a:r>
            <a:r>
              <a:rPr lang="en-US" altLang="zh-CN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project</a:t>
            </a:r>
            <a:r>
              <a:rPr lang="zh-CN" altLang="en-US" sz="15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 --&gt; New --&gt; New Project --&gt; Ruby Project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。然后添加一个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script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File --&gt; New --&gt; Empty Ruby Script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在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文件中，输入以下文字：</a:t>
            </a:r>
          </a:p>
          <a:p>
            <a:pPr marL="0" indent="0">
              <a:buNone/>
            </a:pPr>
            <a:r>
              <a:rPr lang="en-US" altLang="zh-CN" sz="1500" cap="none" dirty="0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puts "hello world"</a:t>
            </a:r>
          </a:p>
          <a:p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 As &gt; Ruby Script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，便能在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中看到输出的“</a:t>
            </a:r>
            <a:r>
              <a:rPr lang="en-US" altLang="zh-CN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15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1500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0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插件下载及安装（在线）（选装</a:t>
            </a:r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26296" y="879230"/>
            <a:ext cx="5454956" cy="5597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900" dirty="0">
                <a:effectLst/>
              </a:rPr>
              <a:t>E</a:t>
            </a:r>
            <a:r>
              <a:rPr lang="zh-CN" altLang="zh-CN" sz="1900" dirty="0">
                <a:effectLst/>
              </a:rPr>
              <a:t>）</a:t>
            </a:r>
            <a:r>
              <a:rPr lang="zh-CN" altLang="en-US" sz="1900" dirty="0">
                <a:effectLst/>
              </a:rPr>
              <a:t>脚本例子：</a:t>
            </a:r>
            <a:r>
              <a:rPr lang="zh-CN" altLang="zh-CN" sz="1900" dirty="0">
                <a:effectLst/>
              </a:rPr>
              <a:t> </a:t>
            </a:r>
            <a:endParaRPr lang="en-US" altLang="zh-CN" sz="1900" dirty="0">
              <a:effectLst/>
            </a:endParaRPr>
          </a:p>
          <a:p>
            <a:r>
              <a:rPr lang="en-US" altLang="zh-CN" b="1" cap="none" dirty="0" smtClean="0">
                <a:solidFill>
                  <a:srgbClr val="92D050"/>
                </a:solidFill>
                <a:effectLst/>
              </a:rPr>
              <a:t>require</a:t>
            </a:r>
            <a:r>
              <a:rPr lang="en-US" altLang="zh-CN" cap="none" dirty="0" smtClean="0">
                <a:solidFill>
                  <a:srgbClr val="92D050"/>
                </a:solidFill>
                <a:effectLst/>
              </a:rPr>
              <a:t> 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rubygems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b="1" cap="none" dirty="0">
                <a:solidFill>
                  <a:srgbClr val="92D050"/>
                </a:solidFill>
                <a:effectLst/>
              </a:rPr>
              <a:t>require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'selenium-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# </a:t>
            </a:r>
            <a:r>
              <a:rPr lang="zh-CN" altLang="zh-CN" i="1" cap="none" dirty="0">
                <a:solidFill>
                  <a:srgbClr val="92D050"/>
                </a:solidFill>
                <a:effectLst/>
              </a:rPr>
              <a:t>打开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firefox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= Selenium::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WebDriver.for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firefox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= Selenium::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WebDriver.for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ff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# </a:t>
            </a:r>
            <a:r>
              <a:rPr lang="zh-CN" altLang="zh-CN" i="1" cap="none" dirty="0">
                <a:solidFill>
                  <a:srgbClr val="92D050"/>
                </a:solidFill>
                <a:effectLst/>
              </a:rPr>
              <a:t>打开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ie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= Selenium::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WebDriver.for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ie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= Selenium::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WebDriver.for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</a:t>
            </a:r>
            <a:r>
              <a:rPr lang="en-US" altLang="zh-CN" i="1" cap="none" dirty="0" err="1">
                <a:solidFill>
                  <a:srgbClr val="92D050"/>
                </a:solidFill>
                <a:effectLst/>
              </a:rPr>
              <a:t>internet_explorer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# </a:t>
            </a:r>
            <a:r>
              <a:rPr lang="zh-CN" altLang="zh-CN" i="1" cap="none" dirty="0">
                <a:solidFill>
                  <a:srgbClr val="92D050"/>
                </a:solidFill>
                <a:effectLst/>
              </a:rPr>
              <a:t>打开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chrome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solidFill>
                  <a:srgbClr val="92D050"/>
                </a:solidFill>
                <a:effectLst/>
              </a:rPr>
              <a:t> 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= Selenium::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WebDriver.for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 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:chrome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endParaRPr lang="zh-CN" altLang="zh-CN" cap="none" dirty="0">
              <a:effectLst/>
            </a:endParaRPr>
          </a:p>
          <a:p>
            <a:r>
              <a:rPr lang="zh-CN" altLang="zh-CN" i="1" cap="none" dirty="0">
                <a:effectLst/>
              </a:rPr>
              <a:t>（但是本人尝试该方法打开</a:t>
            </a:r>
            <a:r>
              <a:rPr lang="en-US" altLang="zh-CN" i="1" cap="none" dirty="0">
                <a:effectLst/>
              </a:rPr>
              <a:t>IE</a:t>
            </a:r>
            <a:r>
              <a:rPr lang="zh-CN" altLang="zh-CN" i="1" cap="none" dirty="0">
                <a:effectLst/>
              </a:rPr>
              <a:t>，无法打开会报错：</a:t>
            </a:r>
          </a:p>
          <a:p>
            <a:pPr marL="0" indent="0">
              <a:buNone/>
            </a:pPr>
            <a:r>
              <a:rPr lang="en-US" altLang="zh-CN" cap="none" dirty="0">
                <a:effectLst/>
              </a:rPr>
              <a:t> </a:t>
            </a:r>
            <a:endParaRPr lang="zh-CN" altLang="zh-CN" cap="none" dirty="0">
              <a:effectLst/>
            </a:endParaRPr>
          </a:p>
          <a:p>
            <a:r>
              <a:rPr lang="zh-CN" altLang="zh-CN" cap="none" dirty="0">
                <a:effectLst/>
              </a:rPr>
              <a:t>所以，建议不要使用</a:t>
            </a:r>
            <a:r>
              <a:rPr lang="en-US" altLang="zh-CN" cap="none" dirty="0">
                <a:effectLst/>
              </a:rPr>
              <a:t>IE</a:t>
            </a:r>
            <a:r>
              <a:rPr lang="zh-CN" altLang="zh-CN" cap="none" dirty="0">
                <a:effectLst/>
              </a:rPr>
              <a:t>，或使用</a:t>
            </a:r>
            <a:r>
              <a:rPr lang="en-US" altLang="zh-CN" cap="none" dirty="0">
                <a:effectLst/>
              </a:rPr>
              <a:t>windows</a:t>
            </a:r>
            <a:r>
              <a:rPr lang="zh-CN" altLang="zh-CN" cap="none" dirty="0">
                <a:effectLst/>
              </a:rPr>
              <a:t>命令行“</a:t>
            </a:r>
            <a:r>
              <a:rPr lang="en-US" altLang="zh-CN" cap="none" dirty="0">
                <a:effectLst/>
              </a:rPr>
              <a:t>system</a:t>
            </a:r>
            <a:r>
              <a:rPr lang="zh-CN" altLang="zh-CN" cap="none" dirty="0">
                <a:effectLst/>
              </a:rPr>
              <a:t>”方法打开</a:t>
            </a:r>
            <a:r>
              <a:rPr lang="en-US" altLang="zh-CN" cap="none" dirty="0">
                <a:effectLst/>
              </a:rPr>
              <a:t>IE</a:t>
            </a:r>
            <a:r>
              <a:rPr lang="zh-CN" altLang="zh-CN" cap="none" dirty="0">
                <a:effectLst/>
              </a:rPr>
              <a:t>：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2"/>
          </p:nvPr>
        </p:nvSpPr>
        <p:spPr>
          <a:xfrm>
            <a:off x="334658" y="879231"/>
            <a:ext cx="5454956" cy="5597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effectLst/>
              </a:rPr>
              <a:t>5.</a:t>
            </a:r>
            <a:r>
              <a:rPr lang="zh-CN" altLang="zh-CN" b="1" dirty="0">
                <a:effectLst/>
              </a:rPr>
              <a:t>尝试打开某个浏览器</a:t>
            </a:r>
          </a:p>
          <a:p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）打开浏览器需要使用</a:t>
            </a:r>
            <a:r>
              <a:rPr lang="en-US" altLang="zh-CN" dirty="0">
                <a:effectLst/>
              </a:rPr>
              <a:t>require ‘selenium-</a:t>
            </a:r>
            <a:r>
              <a:rPr lang="en-US" altLang="zh-CN" dirty="0" err="1">
                <a:effectLst/>
              </a:rPr>
              <a:t>webdriver</a:t>
            </a:r>
            <a:r>
              <a:rPr lang="en-US" altLang="zh-CN" dirty="0">
                <a:effectLst/>
              </a:rPr>
              <a:t>’</a:t>
            </a:r>
            <a:r>
              <a:rPr lang="zh-CN" altLang="zh-CN" dirty="0">
                <a:effectLst/>
              </a:rPr>
              <a:t>（使用前需要在“</a:t>
            </a:r>
            <a:r>
              <a:rPr lang="en-US" altLang="zh-CN" dirty="0">
                <a:effectLst/>
              </a:rPr>
              <a:t>gem</a:t>
            </a:r>
            <a:r>
              <a:rPr lang="zh-CN" altLang="zh-CN" dirty="0">
                <a:effectLst/>
              </a:rPr>
              <a:t>”程序包管理器内，先安装“</a:t>
            </a:r>
            <a:r>
              <a:rPr lang="en-US" altLang="zh-CN" dirty="0">
                <a:effectLst/>
              </a:rPr>
              <a:t>selenium-</a:t>
            </a:r>
            <a:r>
              <a:rPr lang="en-US" altLang="zh-CN" dirty="0" err="1">
                <a:effectLst/>
              </a:rPr>
              <a:t>webdriver</a:t>
            </a:r>
            <a:r>
              <a:rPr lang="zh-CN" altLang="zh-CN" dirty="0">
                <a:effectLst/>
              </a:rPr>
              <a:t>”包，安装方法见：“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）”）</a:t>
            </a:r>
          </a:p>
          <a:p>
            <a:r>
              <a:rPr lang="en-US" altLang="zh-CN" dirty="0">
                <a:effectLst/>
              </a:rPr>
              <a:t>PS</a:t>
            </a:r>
            <a:r>
              <a:rPr lang="zh-CN" altLang="zh-CN" dirty="0">
                <a:effectLst/>
              </a:rPr>
              <a:t>：</a:t>
            </a:r>
            <a:r>
              <a:rPr lang="en-US" altLang="zh-CN" dirty="0" err="1">
                <a:effectLst/>
              </a:rPr>
              <a:t>RubyGems</a:t>
            </a:r>
            <a:r>
              <a:rPr lang="zh-CN" altLang="zh-CN" dirty="0">
                <a:effectLst/>
              </a:rPr>
              <a:t>在</a:t>
            </a:r>
            <a:r>
              <a:rPr lang="en-US" altLang="zh-CN" dirty="0">
                <a:effectLst/>
              </a:rPr>
              <a:t>ruby</a:t>
            </a:r>
            <a:r>
              <a:rPr lang="zh-CN" altLang="zh-CN" dirty="0">
                <a:effectLst/>
              </a:rPr>
              <a:t>内简称“</a:t>
            </a:r>
            <a:r>
              <a:rPr lang="en-US" altLang="zh-CN" dirty="0">
                <a:effectLst/>
              </a:rPr>
              <a:t>gem</a:t>
            </a:r>
            <a:r>
              <a:rPr lang="zh-CN" altLang="zh-CN" dirty="0">
                <a:effectLst/>
              </a:rPr>
              <a:t>”是一个方便而强大的</a:t>
            </a:r>
            <a:r>
              <a:rPr lang="en-US" altLang="zh-CN" dirty="0">
                <a:effectLst/>
              </a:rPr>
              <a:t>Ruby</a:t>
            </a:r>
            <a:r>
              <a:rPr lang="zh-CN" altLang="zh-CN" dirty="0">
                <a:effectLst/>
              </a:rPr>
              <a:t>程序包管理器（</a:t>
            </a:r>
            <a:r>
              <a:rPr lang="en-US" altLang="zh-CN" dirty="0">
                <a:effectLst/>
              </a:rPr>
              <a:t> package manager</a:t>
            </a:r>
            <a:r>
              <a:rPr lang="zh-CN" altLang="zh-CN" dirty="0">
                <a:effectLst/>
              </a:rPr>
              <a:t>）</a:t>
            </a:r>
          </a:p>
          <a:p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）打开</a:t>
            </a:r>
            <a:r>
              <a:rPr lang="en-US" altLang="zh-CN" dirty="0">
                <a:effectLst/>
              </a:rPr>
              <a:t>windows</a:t>
            </a:r>
            <a:r>
              <a:rPr lang="zh-CN" altLang="zh-CN" dirty="0">
                <a:effectLst/>
              </a:rPr>
              <a:t>命令行窗口，输入</a:t>
            </a:r>
            <a:r>
              <a:rPr lang="en-US" altLang="zh-CN" dirty="0">
                <a:solidFill>
                  <a:srgbClr val="92D050"/>
                </a:solidFill>
                <a:effectLst/>
              </a:rPr>
              <a:t>gem install selenium-</a:t>
            </a:r>
            <a:r>
              <a:rPr lang="en-US" altLang="zh-CN" dirty="0" err="1">
                <a:solidFill>
                  <a:srgbClr val="92D050"/>
                </a:solidFill>
                <a:effectLst/>
              </a:rPr>
              <a:t>webdriver</a:t>
            </a:r>
            <a:r>
              <a:rPr lang="zh-CN" altLang="zh-CN" dirty="0">
                <a:effectLst/>
              </a:rPr>
              <a:t>，等待在线安装</a:t>
            </a:r>
            <a:r>
              <a:rPr lang="zh-CN" altLang="zh-CN" dirty="0" smtClean="0">
                <a:effectLst/>
              </a:rPr>
              <a:t>完成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（前文已经安装，可跳过）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dirty="0">
                <a:effectLst/>
              </a:rPr>
              <a:t>c</a:t>
            </a:r>
            <a:r>
              <a:rPr lang="zh-CN" altLang="zh-CN" dirty="0">
                <a:effectLst/>
              </a:rPr>
              <a:t>）输入</a:t>
            </a:r>
            <a:r>
              <a:rPr lang="en-US" altLang="zh-CN" dirty="0">
                <a:solidFill>
                  <a:srgbClr val="92D050"/>
                </a:solidFill>
                <a:effectLst/>
              </a:rPr>
              <a:t>gem list</a:t>
            </a:r>
            <a:r>
              <a:rPr lang="zh-CN" altLang="zh-CN" dirty="0">
                <a:effectLst/>
              </a:rPr>
              <a:t>检查</a:t>
            </a:r>
            <a:r>
              <a:rPr lang="en-US" altLang="zh-CN" dirty="0">
                <a:solidFill>
                  <a:srgbClr val="92D050"/>
                </a:solidFill>
                <a:effectLst/>
              </a:rPr>
              <a:t>selenium-</a:t>
            </a:r>
            <a:r>
              <a:rPr lang="en-US" altLang="zh-CN" dirty="0" err="1">
                <a:solidFill>
                  <a:srgbClr val="92D050"/>
                </a:solidFill>
                <a:effectLst/>
              </a:rPr>
              <a:t>webdriver</a:t>
            </a:r>
            <a:r>
              <a:rPr lang="zh-CN" altLang="zh-CN" dirty="0">
                <a:effectLst/>
              </a:rPr>
              <a:t>的版本号，显示对应版本号即安装完成</a:t>
            </a:r>
          </a:p>
          <a:p>
            <a:r>
              <a:rPr lang="en-US" altLang="zh-CN" dirty="0" smtClean="0">
                <a:effectLst/>
              </a:rPr>
              <a:t>d</a:t>
            </a:r>
            <a:r>
              <a:rPr lang="zh-CN" altLang="zh-CN" dirty="0">
                <a:effectLst/>
              </a:rPr>
              <a:t>）打开</a:t>
            </a:r>
            <a:r>
              <a:rPr lang="en-US" altLang="zh-CN" dirty="0" err="1">
                <a:effectLst/>
              </a:rPr>
              <a:t>firefox</a:t>
            </a:r>
            <a:r>
              <a:rPr lang="zh-CN" altLang="zh-CN" dirty="0">
                <a:effectLst/>
              </a:rPr>
              <a:t>、</a:t>
            </a:r>
            <a:r>
              <a:rPr lang="en-US" altLang="zh-CN" dirty="0" err="1">
                <a:effectLst/>
              </a:rPr>
              <a:t>ie</a:t>
            </a:r>
            <a:r>
              <a:rPr lang="zh-CN" altLang="zh-CN" dirty="0">
                <a:effectLst/>
              </a:rPr>
              <a:t>、</a:t>
            </a:r>
            <a:r>
              <a:rPr lang="en-US" altLang="zh-CN" dirty="0">
                <a:effectLst/>
              </a:rPr>
              <a:t>chrome</a:t>
            </a:r>
            <a:r>
              <a:rPr lang="zh-CN" altLang="zh-CN" dirty="0">
                <a:effectLst/>
              </a:rPr>
              <a:t>，</a:t>
            </a:r>
          </a:p>
          <a:p>
            <a:r>
              <a:rPr lang="en-US" altLang="zh-CN" dirty="0">
                <a:effectLst/>
              </a:rPr>
              <a:t>PS1</a:t>
            </a:r>
            <a:r>
              <a:rPr lang="zh-CN" altLang="zh-CN" dirty="0">
                <a:effectLst/>
              </a:rPr>
              <a:t>： 如果需要打开</a:t>
            </a:r>
            <a:r>
              <a:rPr lang="en-US" altLang="zh-CN" dirty="0" err="1">
                <a:effectLst/>
              </a:rPr>
              <a:t>firefox</a:t>
            </a:r>
            <a:r>
              <a:rPr lang="zh-CN" altLang="zh-CN" dirty="0">
                <a:effectLst/>
              </a:rPr>
              <a:t>时出现报错，可能是</a:t>
            </a:r>
            <a:r>
              <a:rPr lang="en-US" altLang="zh-CN" dirty="0">
                <a:effectLst/>
              </a:rPr>
              <a:t>selenium-</a:t>
            </a:r>
            <a:r>
              <a:rPr lang="en-US" altLang="zh-CN" dirty="0" err="1">
                <a:effectLst/>
              </a:rPr>
              <a:t>webdriver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 err="1">
                <a:effectLst/>
              </a:rPr>
              <a:t>geckodriver</a:t>
            </a:r>
            <a:r>
              <a:rPr lang="zh-CN" altLang="zh-CN" dirty="0">
                <a:effectLst/>
              </a:rPr>
              <a:t>版本不支持导致报错，那就必须下载部署</a:t>
            </a:r>
            <a:r>
              <a:rPr lang="en-US" altLang="zh-CN" dirty="0" err="1">
                <a:effectLst/>
              </a:rPr>
              <a:t>geckodriver</a:t>
            </a:r>
            <a:r>
              <a:rPr lang="zh-CN" altLang="zh-CN" dirty="0">
                <a:effectLst/>
              </a:rPr>
              <a:t>，下载后放在</a:t>
            </a:r>
            <a:r>
              <a:rPr lang="en-US" altLang="zh-CN" dirty="0">
                <a:effectLst/>
              </a:rPr>
              <a:t>ruby</a:t>
            </a:r>
            <a:r>
              <a:rPr lang="zh-CN" altLang="zh-CN" dirty="0">
                <a:effectLst/>
              </a:rPr>
              <a:t>安装目录下，比如 </a:t>
            </a:r>
            <a:r>
              <a:rPr lang="en-US" altLang="zh-CN" dirty="0">
                <a:effectLst/>
              </a:rPr>
              <a:t>C:\Ruby23-x64\bin </a:t>
            </a:r>
            <a:r>
              <a:rPr lang="zh-CN" altLang="zh-CN" dirty="0">
                <a:effectLst/>
              </a:rPr>
              <a:t>下即可。</a:t>
            </a:r>
          </a:p>
          <a:p>
            <a:r>
              <a:rPr lang="en-US" altLang="zh-CN" dirty="0">
                <a:effectLst/>
              </a:rPr>
              <a:t>geckodriver.exe </a:t>
            </a:r>
            <a:r>
              <a:rPr lang="zh-CN" altLang="zh-CN" dirty="0">
                <a:effectLst/>
              </a:rPr>
              <a:t>下载地址：</a:t>
            </a:r>
            <a:r>
              <a:rPr lang="en-US" altLang="zh-CN" u="sng" dirty="0">
                <a:effectLst/>
                <a:hlinkClick r:id="rId2"/>
              </a:rPr>
              <a:t>https://github.com/mozilla/geckodriver/releases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PS2</a:t>
            </a:r>
            <a:r>
              <a:rPr lang="zh-CN" altLang="zh-CN" dirty="0">
                <a:effectLst/>
              </a:rPr>
              <a:t>：如果需要打开</a:t>
            </a:r>
            <a:r>
              <a:rPr lang="en-US" altLang="zh-CN" dirty="0">
                <a:effectLst/>
              </a:rPr>
              <a:t>chrome</a:t>
            </a:r>
            <a:r>
              <a:rPr lang="zh-CN" altLang="zh-CN" dirty="0">
                <a:effectLst/>
              </a:rPr>
              <a:t>，就必须下载部署</a:t>
            </a:r>
            <a:r>
              <a:rPr lang="en-US" altLang="zh-CN" dirty="0">
                <a:effectLst/>
              </a:rPr>
              <a:t>chromedriver.exe</a:t>
            </a:r>
            <a:r>
              <a:rPr lang="zh-CN" altLang="zh-CN" dirty="0">
                <a:effectLst/>
              </a:rPr>
              <a:t>，下载后放在</a:t>
            </a:r>
            <a:r>
              <a:rPr lang="en-US" altLang="zh-CN" dirty="0">
                <a:effectLst/>
              </a:rPr>
              <a:t>ruby</a:t>
            </a:r>
            <a:r>
              <a:rPr lang="zh-CN" altLang="zh-CN" dirty="0">
                <a:effectLst/>
              </a:rPr>
              <a:t>安装目录下，比如 </a:t>
            </a:r>
            <a:r>
              <a:rPr lang="en-US" altLang="zh-CN" dirty="0">
                <a:effectLst/>
              </a:rPr>
              <a:t>C:\Ruby23-x64\bin </a:t>
            </a:r>
            <a:r>
              <a:rPr lang="zh-CN" altLang="zh-CN" dirty="0">
                <a:effectLst/>
              </a:rPr>
              <a:t>下即可。</a:t>
            </a:r>
          </a:p>
          <a:p>
            <a:r>
              <a:rPr lang="en-US" altLang="zh-CN" dirty="0">
                <a:effectLst/>
              </a:rPr>
              <a:t>chromedriver.exe</a:t>
            </a:r>
            <a:r>
              <a:rPr lang="zh-CN" altLang="zh-CN" dirty="0">
                <a:effectLst/>
              </a:rPr>
              <a:t>下载地址： </a:t>
            </a:r>
            <a:r>
              <a:rPr lang="en-US" altLang="zh-CN" u="sng" dirty="0">
                <a:effectLst/>
                <a:hlinkClick r:id="rId3"/>
              </a:rPr>
              <a:t>http://chromedriver.storage.googleapis.com/index.html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PS3</a:t>
            </a:r>
            <a:r>
              <a:rPr lang="zh-CN" altLang="zh-CN" dirty="0">
                <a:effectLst/>
              </a:rPr>
              <a:t>：如果需要打开</a:t>
            </a:r>
            <a:r>
              <a:rPr lang="en-US" altLang="zh-CN" dirty="0">
                <a:effectLst/>
              </a:rPr>
              <a:t>chrome</a:t>
            </a:r>
            <a:r>
              <a:rPr lang="zh-CN" altLang="zh-CN" dirty="0">
                <a:effectLst/>
              </a:rPr>
              <a:t>，就必须下载部署</a:t>
            </a:r>
            <a:r>
              <a:rPr lang="en-US" altLang="zh-CN" dirty="0">
                <a:effectLst/>
              </a:rPr>
              <a:t>IEDriverServer.exe</a:t>
            </a:r>
            <a:r>
              <a:rPr lang="zh-CN" altLang="zh-CN" dirty="0">
                <a:effectLst/>
              </a:rPr>
              <a:t>，下载后放在</a:t>
            </a:r>
            <a:r>
              <a:rPr lang="en-US" altLang="zh-CN" dirty="0">
                <a:effectLst/>
              </a:rPr>
              <a:t>ruby</a:t>
            </a:r>
            <a:r>
              <a:rPr lang="zh-CN" altLang="zh-CN" dirty="0">
                <a:effectLst/>
              </a:rPr>
              <a:t>安装目录下，比如 </a:t>
            </a:r>
            <a:r>
              <a:rPr lang="en-US" altLang="zh-CN" dirty="0">
                <a:effectLst/>
              </a:rPr>
              <a:t>C:\Ruby23-x64\bin </a:t>
            </a:r>
            <a:r>
              <a:rPr lang="zh-CN" altLang="zh-CN" dirty="0">
                <a:effectLst/>
              </a:rPr>
              <a:t>下即可。</a:t>
            </a:r>
          </a:p>
          <a:p>
            <a:r>
              <a:rPr lang="en-US" altLang="zh-CN" dirty="0">
                <a:effectLst/>
              </a:rPr>
              <a:t>IEDriverServer.exe</a:t>
            </a:r>
            <a:r>
              <a:rPr lang="zh-CN" altLang="zh-CN" dirty="0">
                <a:effectLst/>
              </a:rPr>
              <a:t>下载地址：</a:t>
            </a:r>
            <a:r>
              <a:rPr lang="en-US" altLang="zh-CN" u="sng" dirty="0">
                <a:effectLst/>
                <a:hlinkClick r:id="rId4"/>
              </a:rPr>
              <a:t>http://selenium-release.storage.googleapis.com/index.html</a:t>
            </a:r>
            <a:endParaRPr lang="en-US" altLang="zh-CN" sz="1500" cap="none" dirty="0" smtClean="0"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3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三、使用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打开网页并进行登录操作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26296" y="879230"/>
            <a:ext cx="5454956" cy="55977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cap="none" dirty="0">
                <a:effectLst/>
              </a:rPr>
              <a:t>3.</a:t>
            </a:r>
            <a:r>
              <a:rPr lang="zh-CN" altLang="zh-CN" b="1" cap="none" dirty="0">
                <a:effectLst/>
              </a:rPr>
              <a:t>进行登录操作</a:t>
            </a:r>
          </a:p>
          <a:p>
            <a:pPr marL="0" indent="0">
              <a:buNone/>
            </a:pP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点击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登录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按钮，呼出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登录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的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frame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框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dr.find_element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:id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=&gt;'login').click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切换到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登录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的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frame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框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dr.switch_to.frame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('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login_frame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')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>
                <a:solidFill>
                  <a:srgbClr val="92D050"/>
                </a:solidFill>
                <a:effectLst/>
              </a:rPr>
              <a:t>sleep 3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点击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frame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框内的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帐号密码登录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链接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dr.find_element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:id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=&gt;'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switcher_plogin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').click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在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frame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框内输入帐号密码并点击【登录】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dr.find_element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:id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=&gt;'u').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send_keys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("test")  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dr.find_element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:id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=&gt;'p').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send_keys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("test")  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>
                <a:solidFill>
                  <a:srgbClr val="92D050"/>
                </a:solidFill>
                <a:effectLst/>
              </a:rPr>
              <a:t>dr.find_element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(</a:t>
            </a:r>
            <a:r>
              <a:rPr lang="en-US" altLang="zh-CN" i="1" cap="none" dirty="0">
                <a:solidFill>
                  <a:srgbClr val="92D050"/>
                </a:solidFill>
                <a:effectLst/>
              </a:rPr>
              <a:t>:id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=&gt;'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login_button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').click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2"/>
          </p:nvPr>
        </p:nvSpPr>
        <p:spPr>
          <a:xfrm>
            <a:off x="334658" y="879231"/>
            <a:ext cx="5454956" cy="55977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cap="none" dirty="0">
                <a:effectLst/>
              </a:rPr>
              <a:t>1.</a:t>
            </a:r>
            <a:r>
              <a:rPr lang="zh-CN" altLang="en-US" b="1" cap="none" dirty="0">
                <a:effectLst/>
              </a:rPr>
              <a:t>打开某个</a:t>
            </a:r>
            <a:r>
              <a:rPr lang="en-US" altLang="zh-CN" b="1" cap="none" dirty="0" err="1">
                <a:effectLst/>
              </a:rPr>
              <a:t>url</a:t>
            </a:r>
            <a:endParaRPr lang="en-US" altLang="zh-CN" b="1" cap="none" dirty="0">
              <a:effectLst/>
            </a:endParaRPr>
          </a:p>
          <a:p>
            <a:r>
              <a:rPr lang="en-US" altLang="zh-CN" cap="none" dirty="0" smtClean="0">
                <a:effectLst/>
              </a:rPr>
              <a:t>a</a:t>
            </a:r>
            <a:r>
              <a:rPr lang="zh-CN" altLang="en-US" cap="none" dirty="0">
                <a:effectLst/>
              </a:rPr>
              <a:t>）方法</a:t>
            </a:r>
            <a:r>
              <a:rPr lang="en-US" altLang="zh-CN" cap="none" dirty="0">
                <a:effectLst/>
              </a:rPr>
              <a:t>1</a:t>
            </a:r>
            <a:r>
              <a:rPr lang="zh-CN" altLang="en-US" cap="none" dirty="0">
                <a:effectLst/>
              </a:rPr>
              <a:t>：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en-US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使用</a:t>
            </a: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get</a:t>
            </a:r>
            <a:r>
              <a:rPr lang="zh-CN" altLang="en-US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方法</a:t>
            </a:r>
          </a:p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url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='http://im.qq.com/'  </a:t>
            </a:r>
          </a:p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dr.get</a:t>
            </a:r>
            <a:r>
              <a:rPr lang="en-US" altLang="zh-CN" cap="none" dirty="0" smtClean="0">
                <a:solidFill>
                  <a:srgbClr val="92D050"/>
                </a:solidFill>
                <a:effectLst/>
              </a:rPr>
              <a:t> </a:t>
            </a:r>
            <a:r>
              <a:rPr lang="en-US" altLang="zh-CN" cap="none" dirty="0" err="1">
                <a:solidFill>
                  <a:srgbClr val="92D050"/>
                </a:solidFill>
                <a:effectLst/>
              </a:rPr>
              <a:t>url</a:t>
            </a:r>
            <a:endParaRPr lang="en-US" altLang="zh-CN" cap="none" dirty="0">
              <a:solidFill>
                <a:srgbClr val="92D050"/>
              </a:solidFill>
              <a:effectLst/>
            </a:endParaRPr>
          </a:p>
          <a:p>
            <a:r>
              <a:rPr lang="en-US" altLang="zh-CN" cap="none" dirty="0">
                <a:effectLst/>
              </a:rPr>
              <a:t>b</a:t>
            </a:r>
            <a:r>
              <a:rPr lang="zh-CN" altLang="en-US" cap="none" dirty="0">
                <a:effectLst/>
              </a:rPr>
              <a:t>）方法</a:t>
            </a:r>
            <a:r>
              <a:rPr lang="en-US" altLang="zh-CN" cap="none" dirty="0">
                <a:effectLst/>
              </a:rPr>
              <a:t>2</a:t>
            </a:r>
            <a:r>
              <a:rPr lang="zh-CN" altLang="en-US" cap="none" dirty="0">
                <a:effectLst/>
              </a:rPr>
              <a:t>：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en-US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使用</a:t>
            </a: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navigate</a:t>
            </a:r>
            <a:r>
              <a:rPr lang="zh-CN" altLang="en-US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方法，然后再调用</a:t>
            </a: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to</a:t>
            </a:r>
            <a:r>
              <a:rPr lang="zh-CN" altLang="en-US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方法</a:t>
            </a:r>
          </a:p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url</a:t>
            </a:r>
            <a:r>
              <a:rPr lang="en-US" altLang="zh-CN" cap="none" dirty="0" smtClean="0">
                <a:solidFill>
                  <a:srgbClr val="92D050"/>
                </a:solidFill>
                <a:effectLst/>
              </a:rPr>
              <a:t> </a:t>
            </a:r>
            <a:r>
              <a:rPr lang="en-US" altLang="zh-CN" cap="none" dirty="0">
                <a:solidFill>
                  <a:srgbClr val="92D050"/>
                </a:solidFill>
                <a:effectLst/>
              </a:rPr>
              <a:t>= 'http://im.qq.com/'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92D050"/>
                </a:solidFill>
                <a:effectLst/>
              </a:rPr>
              <a:t>dr.navigate.to </a:t>
            </a: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url</a:t>
            </a:r>
            <a:endParaRPr lang="en-US" altLang="zh-CN" cap="none" dirty="0" smtClean="0">
              <a:solidFill>
                <a:srgbClr val="92D050"/>
              </a:solidFill>
              <a:effectLst/>
            </a:endParaRPr>
          </a:p>
          <a:p>
            <a:r>
              <a:rPr lang="en-US" altLang="zh-CN" b="1" cap="none" dirty="0">
                <a:effectLst/>
              </a:rPr>
              <a:t>2.</a:t>
            </a:r>
            <a:r>
              <a:rPr lang="zh-CN" altLang="zh-CN" b="1" cap="none" dirty="0">
                <a:effectLst/>
              </a:rPr>
              <a:t>关闭浏览器</a:t>
            </a:r>
          </a:p>
          <a:p>
            <a:pPr marL="0" indent="0">
              <a:buNone/>
            </a:pPr>
            <a:r>
              <a:rPr lang="en-US" altLang="zh-CN" i="1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使用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close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方法 关闭本次执行打开的页面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dr.close</a:t>
            </a:r>
            <a:endParaRPr lang="zh-CN" altLang="zh-CN" cap="none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US" altLang="zh-CN" i="1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#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使用</a:t>
            </a:r>
            <a:r>
              <a:rPr lang="en-US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quit</a:t>
            </a:r>
            <a:r>
              <a:rPr lang="zh-CN" altLang="zh-CN" i="1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方法 关闭所有页面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92D050"/>
                </a:solidFill>
                <a:effectLst/>
              </a:rPr>
              <a:t>dr.quit</a:t>
            </a:r>
            <a:endParaRPr lang="en-US" altLang="zh-CN" cap="none" dirty="0" smtClean="0">
              <a:solidFill>
                <a:srgbClr val="92D050"/>
              </a:solidFill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</a:rPr>
              <a:t>PS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：验证过程中使用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close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的方法会出现无法关闭页面的情况</a:t>
            </a:r>
            <a:endParaRPr lang="en-US" altLang="zh-CN" cap="none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5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三、使用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打开网页并进行登录操作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264" y="879229"/>
            <a:ext cx="11719249" cy="5773497"/>
          </a:xfrm>
          <a:prstGeom prst="rect">
            <a:avLst/>
          </a:prstGeom>
          <a:noFill/>
        </p:spPr>
        <p:txBody>
          <a:bodyPr wrap="square" numCol="2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4.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完整脚本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Login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#system 'start C:\"Program Files (x86)"\QQ\Bin\QQ.exe'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require 'selenium-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 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Selenium::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WebDriver.for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Selenium::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WebDriver.for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 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Selenium::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WebDriver.for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Selenium::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WebDriver.for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internet_explorer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 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Selenium::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WebDriver.for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:chrome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sleep 6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='http://im.qq.com/' 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dr.get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navigate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方法，然后再调用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'http://im.qq.com/'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dr.navigate.to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sleep (5)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点击“登录”按钮，呼出“登录”的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dr.find_element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(:id=&gt;'login').click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切换到“登录”的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dr.switch_to.frame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login_frame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sleep 3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框内的“帐号密码登录”链接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dr.find_element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(:id=&gt;'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switcher_plogin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').click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框内输入帐号密码并点击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dr.find_element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(:id=&gt;'u').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("test")  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替换成真实账号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dr.find_element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(:id=&gt;'p').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("test")  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替换成密码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dr.find_element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(:id=&gt;'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login_button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').click  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dr.quit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四、使用命令行执行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文件（后缀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265" y="879229"/>
            <a:ext cx="5215813" cy="5773497"/>
          </a:xfrm>
          <a:prstGeom prst="rect">
            <a:avLst/>
          </a:prstGeom>
          <a:noFill/>
        </p:spPr>
        <p:txBody>
          <a:bodyPr wrap="square" numCol="1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1.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命令行执行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文件的格式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zh-CN" altLang="en-US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去除</a:t>
            </a:r>
            <a:r>
              <a:rPr lang="en-US" altLang="zh-CN" sz="1700" dirty="0">
                <a:solidFill>
                  <a:srgbClr val="92D050"/>
                </a:solidFill>
              </a:rPr>
              <a:t>class XXX ... end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，在命令行进入该文件的目录，使用“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 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文件名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.</a:t>
            </a:r>
            <a:r>
              <a:rPr lang="en-US" altLang="zh-CN" sz="1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rb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”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即可执行该文件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en-US" altLang="zh-CN" sz="1700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ps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：为什么要用命令行来运行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文件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zh-CN" altLang="en-US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答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：很多时候，使用轻盈的文本编辑器来写脚本会比用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IDE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来的更方便，当然这就需要一个比较好用的文本编辑器（推荐</a:t>
            </a:r>
            <a:r>
              <a:rPr lang="en-US" altLang="zh-CN" sz="1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SciTE</a:t>
            </a:r>
            <a:r>
              <a:rPr lang="zh-CN" altLang="en-US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，本次分享会一并分享该编辑器）</a:t>
            </a:r>
            <a:r>
              <a:rPr lang="zh-CN" altLang="en-US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。</a:t>
            </a:r>
            <a:endParaRPr lang="en-US" altLang="zh-CN" sz="1700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en-US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557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四、使用命令行执行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文件（后缀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2" y="879229"/>
            <a:ext cx="10695993" cy="5773497"/>
          </a:xfrm>
          <a:prstGeom prst="rect">
            <a:avLst/>
          </a:prstGeom>
          <a:noFill/>
        </p:spPr>
        <p:txBody>
          <a:bodyPr wrap="square" numCol="2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2.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实例（以上述登录脚本为例）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只要去掉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en-US" altLang="zh-CN" dirty="0">
                <a:solidFill>
                  <a:srgbClr val="FF0000"/>
                </a:solidFill>
              </a:rPr>
              <a:t> XXX ... </a:t>
            </a:r>
            <a:r>
              <a:rPr lang="en-US" altLang="zh-CN" b="1" dirty="0">
                <a:solidFill>
                  <a:srgbClr val="FF0000"/>
                </a:solidFill>
              </a:rPr>
              <a:t>end</a:t>
            </a:r>
            <a:r>
              <a:rPr lang="zh-CN" altLang="zh-CN" dirty="0">
                <a:solidFill>
                  <a:srgbClr val="FF0000"/>
                </a:solidFill>
              </a:rPr>
              <a:t>，即可执行</a:t>
            </a:r>
          </a:p>
          <a:p>
            <a:r>
              <a:rPr lang="en-US" altLang="zh-CN" b="1" dirty="0">
                <a:solidFill>
                  <a:srgbClr val="92D050"/>
                </a:solidFill>
              </a:rPr>
              <a:t>require</a:t>
            </a:r>
            <a:r>
              <a:rPr lang="en-US" altLang="zh-CN" dirty="0">
                <a:solidFill>
                  <a:srgbClr val="92D050"/>
                </a:solidFill>
              </a:rPr>
              <a:t> 'selenium-</a:t>
            </a:r>
            <a:r>
              <a:rPr lang="en-US" altLang="zh-CN" dirty="0" err="1">
                <a:solidFill>
                  <a:srgbClr val="92D050"/>
                </a:solidFill>
              </a:rPr>
              <a:t>webdriver</a:t>
            </a:r>
            <a:r>
              <a:rPr lang="en-US" altLang="zh-CN" dirty="0">
                <a:solidFill>
                  <a:srgbClr val="92D050"/>
                </a:solidFill>
              </a:rPr>
              <a:t>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 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打开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firefox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Selenium::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WebDriver.for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: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firefox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</a:t>
            </a:r>
            <a:r>
              <a:rPr lang="en-US" altLang="zh-CN" dirty="0">
                <a:solidFill>
                  <a:srgbClr val="92D050"/>
                </a:solidFill>
              </a:rPr>
              <a:t> = Selenium::</a:t>
            </a:r>
            <a:r>
              <a:rPr lang="en-US" altLang="zh-CN" dirty="0" err="1">
                <a:solidFill>
                  <a:srgbClr val="92D050"/>
                </a:solidFill>
              </a:rPr>
              <a:t>WebDriver.for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ff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 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打开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ie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Selenium::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WebDriver.for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: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ie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</a:t>
            </a:r>
            <a:r>
              <a:rPr lang="en-US" altLang="zh-CN" i="1" dirty="0">
                <a:solidFill>
                  <a:srgbClr val="92D050"/>
                </a:solidFill>
              </a:rPr>
              <a:t>Selenium::</a:t>
            </a:r>
            <a:r>
              <a:rPr lang="en-US" altLang="zh-CN" i="1" dirty="0" err="1">
                <a:solidFill>
                  <a:srgbClr val="92D050"/>
                </a:solidFill>
              </a:rPr>
              <a:t>WebDriver.for</a:t>
            </a:r>
            <a:r>
              <a:rPr lang="en-US" altLang="zh-CN" i="1" dirty="0">
                <a:solidFill>
                  <a:srgbClr val="92D050"/>
                </a:solidFill>
              </a:rPr>
              <a:t> :</a:t>
            </a:r>
            <a:r>
              <a:rPr lang="en-US" altLang="zh-CN" i="1" dirty="0" err="1">
                <a:solidFill>
                  <a:srgbClr val="92D050"/>
                </a:solidFill>
              </a:rPr>
              <a:t>internet_explorer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 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打开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chrome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Selenium::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WebDriver.for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:chrome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sleep 6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使用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方法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url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='http://im.qq.com/'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dr.get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url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使用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navigate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方法，然后再调用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方法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url</a:t>
            </a:r>
            <a:r>
              <a:rPr lang="en-US" altLang="zh-CN" dirty="0">
                <a:solidFill>
                  <a:srgbClr val="92D050"/>
                </a:solidFill>
              </a:rPr>
              <a:t> = 'http://im.qq.com/'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dr.navigate.to </a:t>
            </a:r>
            <a:r>
              <a:rPr lang="en-US" altLang="zh-CN" dirty="0" err="1">
                <a:solidFill>
                  <a:srgbClr val="92D050"/>
                </a:solidFill>
              </a:rPr>
              <a:t>url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sleep (5)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点击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登录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按钮，呼出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登录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frame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框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=&gt;'login').click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切换到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登录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frame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框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dr.switch_to.frame</a:t>
            </a:r>
            <a:r>
              <a:rPr lang="en-US" altLang="zh-CN" dirty="0">
                <a:solidFill>
                  <a:srgbClr val="92D050"/>
                </a:solidFill>
              </a:rPr>
              <a:t>('</a:t>
            </a:r>
            <a:r>
              <a:rPr lang="en-US" altLang="zh-CN" dirty="0" err="1">
                <a:solidFill>
                  <a:srgbClr val="92D050"/>
                </a:solidFill>
              </a:rPr>
              <a:t>login_frame</a:t>
            </a:r>
            <a:r>
              <a:rPr lang="en-US" altLang="zh-CN" dirty="0">
                <a:solidFill>
                  <a:srgbClr val="92D050"/>
                </a:solidFill>
              </a:rPr>
              <a:t>')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sleep 3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点击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frame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框内的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帐号密码登录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链接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</a:t>
            </a:r>
            <a:r>
              <a:rPr lang="en-US" altLang="zh-CN" dirty="0" err="1">
                <a:solidFill>
                  <a:srgbClr val="92D050"/>
                </a:solidFill>
              </a:rPr>
              <a:t>switcher_plogin</a:t>
            </a:r>
            <a:r>
              <a:rPr lang="en-US" altLang="zh-CN" dirty="0">
                <a:solidFill>
                  <a:srgbClr val="92D050"/>
                </a:solidFill>
              </a:rPr>
              <a:t>').click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frame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框内输入帐号密码并点击【登录】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=&gt;'u').</a:t>
            </a:r>
            <a:r>
              <a:rPr lang="en-US" altLang="zh-CN" dirty="0" err="1">
                <a:solidFill>
                  <a:srgbClr val="92D050"/>
                </a:solidFill>
              </a:rPr>
              <a:t>send_keys</a:t>
            </a:r>
            <a:r>
              <a:rPr lang="en-US" altLang="zh-CN" dirty="0">
                <a:solidFill>
                  <a:srgbClr val="92D050"/>
                </a:solidFill>
              </a:rPr>
              <a:t>("test")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test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替换成真实账号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=&gt;'p').</a:t>
            </a:r>
            <a:r>
              <a:rPr lang="en-US" altLang="zh-CN" dirty="0" err="1">
                <a:solidFill>
                  <a:srgbClr val="92D050"/>
                </a:solidFill>
              </a:rPr>
              <a:t>send_keys</a:t>
            </a:r>
            <a:r>
              <a:rPr lang="en-US" altLang="zh-CN" dirty="0">
                <a:solidFill>
                  <a:srgbClr val="92D050"/>
                </a:solidFill>
              </a:rPr>
              <a:t>("test")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test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替换成密码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</a:t>
            </a:r>
            <a:r>
              <a:rPr lang="en-US" altLang="zh-CN" dirty="0" err="1">
                <a:solidFill>
                  <a:srgbClr val="92D050"/>
                </a:solidFill>
              </a:rPr>
              <a:t>login_button</a:t>
            </a:r>
            <a:r>
              <a:rPr lang="en-US" altLang="zh-CN" dirty="0">
                <a:solidFill>
                  <a:srgbClr val="92D050"/>
                </a:solidFill>
              </a:rPr>
              <a:t>').click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 smtClean="0">
                <a:solidFill>
                  <a:srgbClr val="92D050"/>
                </a:solidFill>
              </a:rPr>
              <a:t>dr.quit</a:t>
            </a:r>
            <a:endParaRPr lang="zh-CN" altLang="zh-C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四、使用命令行执行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文件（后缀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3" y="879229"/>
            <a:ext cx="5691673" cy="5773497"/>
          </a:xfrm>
          <a:prstGeom prst="rect">
            <a:avLst/>
          </a:prstGeom>
          <a:noFill/>
        </p:spPr>
        <p:txBody>
          <a:bodyPr wrap="square" numCol="1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3.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对比登录时的错误提示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zh-CN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在</a:t>
            </a:r>
            <a:r>
              <a:rPr lang="zh-CN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做测试的时候，很多时候需要对比“实际结果”和“预期结果”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zh-CN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假设</a:t>
            </a:r>
            <a:r>
              <a:rPr lang="zh-CN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我们的“预期结果”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="</a:t>
            </a:r>
            <a:r>
              <a:rPr lang="zh-CN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您还没有输入验证码！</a:t>
            </a:r>
            <a:r>
              <a:rPr lang="en-US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"</a:t>
            </a:r>
            <a:endParaRPr lang="zh-CN" altLang="zh-CN" sz="17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	</a:t>
            </a:r>
            <a:r>
              <a:rPr lang="zh-CN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那我们可以通过获取元素内的数据来对比（出现未输入验证码时的错误信息）：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获取元素“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id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”为“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err_m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”的数据，以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text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定义为“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err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err=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:id</a:t>
            </a:r>
            <a:r>
              <a:rPr lang="en-US" altLang="zh-CN" dirty="0">
                <a:solidFill>
                  <a:srgbClr val="92D050"/>
                </a:solidFill>
              </a:rPr>
              <a:t>=&gt;'</a:t>
            </a:r>
            <a:r>
              <a:rPr lang="en-US" altLang="zh-CN" dirty="0" err="1">
                <a:solidFill>
                  <a:srgbClr val="92D050"/>
                </a:solidFill>
              </a:rPr>
              <a:t>err_m</a:t>
            </a:r>
            <a:r>
              <a:rPr lang="en-US" altLang="zh-CN" dirty="0">
                <a:solidFill>
                  <a:srgbClr val="92D050"/>
                </a:solidFill>
              </a:rPr>
              <a:t>').text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将预期结果定义为“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dd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dd</a:t>
            </a:r>
            <a:r>
              <a:rPr lang="en-US" altLang="zh-CN" dirty="0">
                <a:solidFill>
                  <a:srgbClr val="92D050"/>
                </a:solidFill>
              </a:rPr>
              <a:t>=("</a:t>
            </a:r>
            <a:r>
              <a:rPr lang="zh-CN" altLang="zh-CN" dirty="0">
                <a:solidFill>
                  <a:srgbClr val="92D050"/>
                </a:solidFill>
              </a:rPr>
              <a:t>您还没有输入验证码！</a:t>
            </a:r>
            <a:r>
              <a:rPr lang="en-US" altLang="zh-CN" dirty="0">
                <a:solidFill>
                  <a:srgbClr val="92D050"/>
                </a:solidFill>
              </a:rPr>
              <a:t>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判断“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err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”和“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dd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if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err.eql</a:t>
            </a:r>
            <a:r>
              <a:rPr lang="en-US" altLang="zh-CN" dirty="0">
                <a:solidFill>
                  <a:srgbClr val="92D050"/>
                </a:solidFill>
              </a:rPr>
              <a:t>? </a:t>
            </a:r>
            <a:r>
              <a:rPr lang="en-US" altLang="zh-CN" dirty="0" err="1">
                <a:solidFill>
                  <a:srgbClr val="92D050"/>
                </a:solidFill>
              </a:rPr>
              <a:t>dd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使用“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eql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”方法用于对比两个值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puts "P"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打印“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b="1" dirty="0">
                <a:solidFill>
                  <a:srgbClr val="92D050"/>
                </a:solidFill>
              </a:rPr>
              <a:t>else</a:t>
            </a:r>
            <a:r>
              <a:rPr lang="en-US" altLang="zh-CN" dirty="0">
                <a:solidFill>
                  <a:srgbClr val="92D050"/>
                </a:solidFill>
              </a:rPr>
              <a:t> puts "F"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打印“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b="1" dirty="0" smtClean="0">
                <a:solidFill>
                  <a:srgbClr val="92D050"/>
                </a:solidFill>
              </a:rPr>
              <a:t>end</a:t>
            </a:r>
            <a:endParaRPr lang="zh-CN" altLang="zh-CN" dirty="0">
              <a:solidFill>
                <a:srgbClr val="92D05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571" y="2302017"/>
            <a:ext cx="4253237" cy="6426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86196" y="804091"/>
            <a:ext cx="5691673" cy="1497926"/>
          </a:xfrm>
          <a:prstGeom prst="rect">
            <a:avLst/>
          </a:prstGeom>
          <a:noFill/>
        </p:spPr>
        <p:txBody>
          <a:bodyPr wrap="square" numCol="1" rtlCol="0" anchor="ctr" anchorCtr="0">
            <a:no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b="1" dirty="0"/>
              <a:t>	</a:t>
            </a:r>
            <a:r>
              <a:rPr lang="zh-CN" altLang="zh-CN" sz="17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将</a:t>
            </a:r>
            <a:r>
              <a:rPr lang="zh-CN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上述代码插入到“输入帐密并点击【登录】”后，“关闭浏览器”前</a:t>
            </a:r>
          </a:p>
          <a:p>
            <a:pPr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altLang="zh-CN" b="1" dirty="0" smtClean="0"/>
              <a:t>	</a:t>
            </a:r>
            <a:r>
              <a:rPr lang="zh-CN" altLang="zh-CN" sz="1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运行并查看输入结果：</a:t>
            </a:r>
          </a:p>
        </p:txBody>
      </p:sp>
    </p:spTree>
    <p:extLst>
      <p:ext uri="{BB962C8B-B14F-4D97-AF65-F5344CB8AC3E}">
        <p14:creationId xmlns:p14="http://schemas.microsoft.com/office/powerpoint/2010/main" val="27508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五、操作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EXCEL &amp; 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测试文本框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3" y="879229"/>
            <a:ext cx="5691673" cy="5773497"/>
          </a:xfrm>
          <a:prstGeom prst="rect">
            <a:avLst/>
          </a:prstGeom>
          <a:noFill/>
        </p:spPr>
        <p:txBody>
          <a:bodyPr wrap="square" numCol="1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打开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文件</a:t>
            </a:r>
          </a:p>
          <a:p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打开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excel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文件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对其中的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进行访问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excel =WIN32OLE::new('</a:t>
            </a:r>
            <a:r>
              <a:rPr lang="en-US" altLang="zh-CN" dirty="0" err="1">
                <a:solidFill>
                  <a:srgbClr val="92D050"/>
                </a:solidFill>
              </a:rPr>
              <a:t>excel.Application</a:t>
            </a:r>
            <a:r>
              <a:rPr lang="en-US" altLang="zh-CN" dirty="0">
                <a:solidFill>
                  <a:srgbClr val="92D050"/>
                </a:solidFill>
              </a:rPr>
              <a:t>')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workbook =</a:t>
            </a:r>
            <a:r>
              <a:rPr lang="en-US" altLang="zh-CN" dirty="0" err="1">
                <a:solidFill>
                  <a:srgbClr val="92D050"/>
                </a:solidFill>
              </a:rPr>
              <a:t>excel.Workbooks.Open</a:t>
            </a:r>
            <a:r>
              <a:rPr lang="en-US" altLang="zh-CN" dirty="0">
                <a:solidFill>
                  <a:srgbClr val="92D050"/>
                </a:solidFill>
              </a:rPr>
              <a:t>('c:\\examples\\spreadsheet.xls')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路径可以自己进行修改，要用双斜杠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worksheet =</a:t>
            </a:r>
            <a:r>
              <a:rPr lang="en-US" altLang="zh-CN" dirty="0" err="1">
                <a:solidFill>
                  <a:srgbClr val="92D050"/>
                </a:solidFill>
              </a:rPr>
              <a:t>workbook.Worksheets</a:t>
            </a:r>
            <a:r>
              <a:rPr lang="en-US" altLang="zh-CN" dirty="0">
                <a:solidFill>
                  <a:srgbClr val="92D050"/>
                </a:solidFill>
              </a:rPr>
              <a:t>(1)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定位到第一个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 err="1">
                <a:solidFill>
                  <a:srgbClr val="92D050"/>
                </a:solidFill>
              </a:rPr>
              <a:t>worksheet.Select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puts </a:t>
            </a:r>
            <a:r>
              <a:rPr lang="en-US" altLang="zh-CN" dirty="0" err="1">
                <a:solidFill>
                  <a:srgbClr val="92D050"/>
                </a:solidFill>
              </a:rPr>
              <a:t>worksheet.visible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判断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是否存在</a:t>
            </a:r>
            <a:r>
              <a:rPr lang="en-US" altLang="zh-CN" dirty="0">
                <a:solidFill>
                  <a:srgbClr val="92D050"/>
                </a:solidFill>
              </a:rPr>
              <a:t> </a:t>
            </a:r>
            <a:endParaRPr lang="zh-CN" altLang="zh-CN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6196" y="804091"/>
            <a:ext cx="5691673" cy="5848635"/>
          </a:xfrm>
          <a:prstGeom prst="rect">
            <a:avLst/>
          </a:prstGeom>
          <a:noFill/>
        </p:spPr>
        <p:txBody>
          <a:bodyPr wrap="square" numCol="1" rtlCol="0" anchor="ctr" anchorCtr="0">
            <a:no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2.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退出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  </a:t>
            </a:r>
            <a:endParaRPr lang="zh-CN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r>
              <a:rPr lang="en-US" altLang="zh-CN" dirty="0" err="1">
                <a:solidFill>
                  <a:srgbClr val="92D050"/>
                </a:solidFill>
              </a:rPr>
              <a:t>excel.quit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本次不会用到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3.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读取</a:t>
            </a:r>
            <a:r>
              <a:rPr lang="zh-CN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数据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(a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列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12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行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)</a:t>
            </a:r>
            <a:endParaRPr lang="zh-CN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('a12').value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('a12').text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4.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写入</a:t>
            </a:r>
            <a:r>
              <a:rPr lang="zh-CN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数据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(a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列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12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行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)</a:t>
            </a:r>
            <a:endParaRPr lang="zh-CN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('a12').value = ['Value']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5.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保存</a:t>
            </a:r>
          </a:p>
          <a:p>
            <a:r>
              <a:rPr lang="en-US" altLang="zh-CN" dirty="0" err="1">
                <a:solidFill>
                  <a:srgbClr val="92D050"/>
                </a:solidFill>
              </a:rPr>
              <a:t>workbook.save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保存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workbook.Close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关闭本次不会用到</a:t>
            </a:r>
            <a:endParaRPr lang="zh-CN" altLang="zh-CN" sz="1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五、操作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EXCEL &amp; 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测试文本框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3" y="879229"/>
            <a:ext cx="11318032" cy="5764167"/>
          </a:xfrm>
          <a:prstGeom prst="rect">
            <a:avLst/>
          </a:prstGeom>
          <a:noFill/>
        </p:spPr>
        <p:txBody>
          <a:bodyPr wrap="square" numCol="2" rtlCol="0" anchor="ctr" anchorCtr="0">
            <a:normAutofit fontScale="47500" lnSpcReduction="2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6.</a:t>
            </a:r>
            <a:r>
              <a:rPr lang="zh-CN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实例（在文本框写入</a:t>
            </a:r>
            <a:r>
              <a:rPr lang="en-US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</a:t>
            </a:r>
            <a:r>
              <a:rPr lang="zh-CN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的数据，并写入测试结果到</a:t>
            </a:r>
            <a:r>
              <a:rPr lang="en-US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</a:t>
            </a:r>
            <a:r>
              <a:rPr lang="zh-CN" altLang="zh-CN" sz="36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）：</a:t>
            </a:r>
          </a:p>
          <a:p>
            <a:r>
              <a:rPr lang="en-US" altLang="zh-CN" b="1" dirty="0">
                <a:solidFill>
                  <a:srgbClr val="92D050"/>
                </a:solidFill>
              </a:rPr>
              <a:t>require</a:t>
            </a:r>
            <a:r>
              <a:rPr lang="en-US" altLang="zh-CN" dirty="0">
                <a:solidFill>
                  <a:srgbClr val="92D050"/>
                </a:solidFill>
              </a:rPr>
              <a:t> '</a:t>
            </a:r>
            <a:r>
              <a:rPr lang="en-US" altLang="zh-CN" dirty="0" err="1">
                <a:solidFill>
                  <a:srgbClr val="92D050"/>
                </a:solidFill>
              </a:rPr>
              <a:t>rubygems</a:t>
            </a:r>
            <a:r>
              <a:rPr lang="en-US" altLang="zh-CN" dirty="0">
                <a:solidFill>
                  <a:srgbClr val="92D050"/>
                </a:solidFill>
              </a:rPr>
              <a:t>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require</a:t>
            </a:r>
            <a:r>
              <a:rPr lang="en-US" altLang="zh-CN" dirty="0">
                <a:solidFill>
                  <a:srgbClr val="92D050"/>
                </a:solidFill>
              </a:rPr>
              <a:t> 'selenium-</a:t>
            </a:r>
            <a:r>
              <a:rPr lang="en-US" altLang="zh-CN" dirty="0" err="1">
                <a:solidFill>
                  <a:srgbClr val="92D050"/>
                </a:solidFill>
              </a:rPr>
              <a:t>webdriver</a:t>
            </a:r>
            <a:r>
              <a:rPr lang="en-US" altLang="zh-CN" dirty="0">
                <a:solidFill>
                  <a:srgbClr val="92D050"/>
                </a:solidFill>
              </a:rPr>
              <a:t>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require</a:t>
            </a:r>
            <a:r>
              <a:rPr lang="en-US" altLang="zh-CN" dirty="0">
                <a:solidFill>
                  <a:srgbClr val="92D050"/>
                </a:solidFill>
              </a:rPr>
              <a:t> 'win32ole'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require</a:t>
            </a:r>
            <a:r>
              <a:rPr lang="en-US" altLang="zh-CN" dirty="0">
                <a:solidFill>
                  <a:srgbClr val="92D050"/>
                </a:solidFill>
              </a:rPr>
              <a:t> '</a:t>
            </a:r>
            <a:r>
              <a:rPr lang="en-US" altLang="zh-CN" dirty="0" err="1">
                <a:solidFill>
                  <a:srgbClr val="92D050"/>
                </a:solidFill>
              </a:rPr>
              <a:t>byebug</a:t>
            </a:r>
            <a:r>
              <a:rPr lang="en-US" altLang="zh-CN" dirty="0">
                <a:solidFill>
                  <a:srgbClr val="92D050"/>
                </a:solidFill>
              </a:rPr>
              <a:t>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dr</a:t>
            </a:r>
            <a:r>
              <a:rPr lang="en-US" altLang="zh-CN" dirty="0">
                <a:solidFill>
                  <a:srgbClr val="92D050"/>
                </a:solidFill>
              </a:rPr>
              <a:t> = Selenium::</a:t>
            </a:r>
            <a:r>
              <a:rPr lang="en-US" altLang="zh-CN" dirty="0" err="1">
                <a:solidFill>
                  <a:srgbClr val="92D050"/>
                </a:solidFill>
              </a:rPr>
              <a:t>WebDriver.for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ff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url</a:t>
            </a:r>
            <a:r>
              <a:rPr lang="en-US" altLang="zh-CN" dirty="0">
                <a:solidFill>
                  <a:srgbClr val="92D050"/>
                </a:solidFill>
              </a:rPr>
              <a:t>='http://web.rd.lambor.ptg/'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dr.navigate.to </a:t>
            </a:r>
            <a:r>
              <a:rPr lang="en-US" altLang="zh-CN" dirty="0" err="1">
                <a:solidFill>
                  <a:srgbClr val="92D050"/>
                </a:solidFill>
              </a:rPr>
              <a:t>url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sleep 3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uname</a:t>
            </a:r>
            <a:r>
              <a:rPr lang="en-US" altLang="zh-CN" dirty="0">
                <a:solidFill>
                  <a:srgbClr val="92D050"/>
                </a:solidFill>
              </a:rPr>
              <a:t> =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name</a:t>
            </a:r>
            <a:r>
              <a:rPr lang="en-US" altLang="zh-CN" dirty="0" err="1">
                <a:solidFill>
                  <a:srgbClr val="92D050"/>
                </a:solidFill>
              </a:rPr>
              <a:t>,'account</a:t>
            </a:r>
            <a:r>
              <a:rPr lang="en-US" altLang="zh-CN" dirty="0">
                <a:solidFill>
                  <a:srgbClr val="92D050"/>
                </a:solidFill>
              </a:rPr>
              <a:t>')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uname.send_keys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u="sng" dirty="0">
                <a:solidFill>
                  <a:srgbClr val="92D050"/>
                </a:solidFill>
              </a:rPr>
              <a:t>(</a:t>
            </a:r>
            <a:r>
              <a:rPr lang="en-US" altLang="zh-CN" dirty="0">
                <a:solidFill>
                  <a:srgbClr val="92D050"/>
                </a:solidFill>
              </a:rPr>
              <a:t>"MasterTest00014")</a:t>
            </a:r>
            <a:r>
              <a:rPr lang="en-US" altLang="zh-CN" i="1" dirty="0">
                <a:solidFill>
                  <a:srgbClr val="92D050"/>
                </a:solidFill>
              </a:rPr>
              <a:t>#.text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sleep 0.5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pword</a:t>
            </a:r>
            <a:r>
              <a:rPr lang="en-US" altLang="zh-CN" dirty="0">
                <a:solidFill>
                  <a:srgbClr val="92D050"/>
                </a:solidFill>
              </a:rPr>
              <a:t> =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name</a:t>
            </a:r>
            <a:r>
              <a:rPr lang="en-US" altLang="zh-CN" dirty="0" err="1">
                <a:solidFill>
                  <a:srgbClr val="92D050"/>
                </a:solidFill>
              </a:rPr>
              <a:t>,'password</a:t>
            </a:r>
            <a:r>
              <a:rPr lang="en-US" altLang="zh-CN" dirty="0">
                <a:solidFill>
                  <a:srgbClr val="92D050"/>
                </a:solidFill>
              </a:rPr>
              <a:t>')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pword.send_keys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u="sng" dirty="0">
                <a:solidFill>
                  <a:srgbClr val="92D050"/>
                </a:solidFill>
              </a:rPr>
              <a:t>(</a:t>
            </a:r>
            <a:r>
              <a:rPr lang="en-US" altLang="zh-CN" dirty="0">
                <a:solidFill>
                  <a:srgbClr val="92D050"/>
                </a:solidFill>
              </a:rPr>
              <a:t>"123456")</a:t>
            </a:r>
            <a:r>
              <a:rPr lang="en-US" altLang="zh-CN" i="1" dirty="0">
                <a:solidFill>
                  <a:srgbClr val="92D050"/>
                </a:solidFill>
              </a:rPr>
              <a:t>#.text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sleep 5    </a:t>
            </a:r>
            <a:r>
              <a:rPr lang="en-US" altLang="zh-CN" dirty="0" err="1">
                <a:solidFill>
                  <a:srgbClr val="92D050"/>
                </a:solidFill>
              </a:rPr>
              <a:t>lbutton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xpath</a:t>
            </a:r>
            <a:r>
              <a:rPr lang="en-US" altLang="zh-CN" dirty="0">
                <a:solidFill>
                  <a:srgbClr val="92D050"/>
                </a:solidFill>
              </a:rPr>
              <a:t>,"/html/body/div[1]/div/form/</a:t>
            </a:r>
            <a:r>
              <a:rPr lang="en-US" altLang="zh-CN" dirty="0" err="1">
                <a:solidFill>
                  <a:srgbClr val="92D050"/>
                </a:solidFill>
              </a:rPr>
              <a:t>fieldset</a:t>
            </a:r>
            <a:r>
              <a:rPr lang="en-US" altLang="zh-CN" dirty="0">
                <a:solidFill>
                  <a:srgbClr val="92D050"/>
                </a:solidFill>
              </a:rPr>
              <a:t>/button")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lbutton.click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sleep 2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HLSD='http://web.rd.lambor.ptg/Main/System/SystemBonusSetAdd'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dr.navigate.to HLSD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点击【红利设定（站长）】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xtgl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xpath</a:t>
            </a:r>
            <a:r>
              <a:rPr lang="en-US" altLang="zh-CN" dirty="0">
                <a:solidFill>
                  <a:srgbClr val="92D050"/>
                </a:solidFill>
              </a:rPr>
              <a:t>,"/html/body/div[1]/div[1]/div[1]/div/div/</a:t>
            </a:r>
            <a:r>
              <a:rPr lang="en-US" altLang="zh-CN" dirty="0" err="1">
                <a:solidFill>
                  <a:srgbClr val="92D050"/>
                </a:solidFill>
              </a:rPr>
              <a:t>ul</a:t>
            </a:r>
            <a:r>
              <a:rPr lang="en-US" altLang="zh-CN" dirty="0">
                <a:solidFill>
                  <a:srgbClr val="92D050"/>
                </a:solidFill>
              </a:rPr>
              <a:t>/li[4]/a/span")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xtgl.click</a:t>
            </a:r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hb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xpath</a:t>
            </a:r>
            <a:r>
              <a:rPr lang="en-US" altLang="zh-CN" dirty="0">
                <a:solidFill>
                  <a:srgbClr val="92D050"/>
                </a:solidFill>
              </a:rPr>
              <a:t>,"/html/body/div[1]/div[1]/div[1]/div/div/</a:t>
            </a:r>
            <a:r>
              <a:rPr lang="en-US" altLang="zh-CN" dirty="0" err="1">
                <a:solidFill>
                  <a:srgbClr val="92D050"/>
                </a:solidFill>
              </a:rPr>
              <a:t>ul</a:t>
            </a:r>
            <a:r>
              <a:rPr lang="en-US" altLang="zh-CN" dirty="0">
                <a:solidFill>
                  <a:srgbClr val="92D050"/>
                </a:solidFill>
              </a:rPr>
              <a:t>/li[4]/</a:t>
            </a:r>
            <a:r>
              <a:rPr lang="en-US" altLang="zh-CN" dirty="0" err="1">
                <a:solidFill>
                  <a:srgbClr val="92D050"/>
                </a:solidFill>
              </a:rPr>
              <a:t>ul</a:t>
            </a:r>
            <a:r>
              <a:rPr lang="en-US" altLang="zh-CN" dirty="0">
                <a:solidFill>
                  <a:srgbClr val="92D050"/>
                </a:solidFill>
              </a:rPr>
              <a:t>/li[6]/a")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hb.click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sleep 2    </a:t>
            </a:r>
            <a:r>
              <a:rPr lang="en-US" altLang="zh-CN" dirty="0" err="1">
                <a:solidFill>
                  <a:srgbClr val="92D050"/>
                </a:solidFill>
              </a:rPr>
              <a:t>xjhl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xpath</a:t>
            </a:r>
            <a:r>
              <a:rPr lang="en-US" altLang="zh-CN" dirty="0">
                <a:solidFill>
                  <a:srgbClr val="92D050"/>
                </a:solidFill>
              </a:rPr>
              <a:t>,"/html/body/div[1]/div[2]/div/div/div/div[2]/div/a")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xjhl.click</a:t>
            </a:r>
            <a:r>
              <a:rPr lang="en-US" altLang="zh-CN" dirty="0">
                <a:solidFill>
                  <a:srgbClr val="92D050"/>
                </a:solidFill>
              </a:rPr>
              <a:t>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excel = WIN32OLE.new("</a:t>
            </a:r>
            <a:r>
              <a:rPr lang="en-US" altLang="zh-CN" dirty="0" err="1">
                <a:solidFill>
                  <a:srgbClr val="92D050"/>
                </a:solidFill>
              </a:rPr>
              <a:t>excel.application</a:t>
            </a:r>
            <a:r>
              <a:rPr lang="en-US" altLang="zh-CN" dirty="0">
                <a:solidFill>
                  <a:srgbClr val="92D050"/>
                </a:solidFill>
              </a:rPr>
              <a:t>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filepath</a:t>
            </a:r>
            <a:r>
              <a:rPr lang="en-US" altLang="zh-CN" dirty="0">
                <a:solidFill>
                  <a:srgbClr val="92D050"/>
                </a:solidFill>
              </a:rPr>
              <a:t>="F:\\autotest\\ruby\\loadexcel\\HLSDData.xlsx"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路径用两斜杠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workbook = </a:t>
            </a:r>
            <a:r>
              <a:rPr lang="en-US" altLang="zh-CN" dirty="0" err="1">
                <a:solidFill>
                  <a:srgbClr val="92D050"/>
                </a:solidFill>
              </a:rPr>
              <a:t>excel.workbooks.open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dirty="0" err="1">
                <a:solidFill>
                  <a:srgbClr val="92D050"/>
                </a:solidFill>
              </a:rPr>
              <a:t>filepath</a:t>
            </a:r>
            <a:r>
              <a:rPr lang="en-US" altLang="zh-CN" dirty="0">
                <a:solidFill>
                  <a:srgbClr val="92D050"/>
                </a:solidFill>
              </a:rPr>
              <a:t>)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idsh</a:t>
            </a:r>
            <a:r>
              <a:rPr lang="en-US" altLang="zh-CN" dirty="0">
                <a:solidFill>
                  <a:srgbClr val="92D050"/>
                </a:solidFill>
              </a:rPr>
              <a:t>=1 </a:t>
            </a:r>
            <a:r>
              <a:rPr lang="en-US" altLang="zh-CN" i="1" dirty="0">
                <a:solidFill>
                  <a:srgbClr val="92D050"/>
                </a:solidFill>
              </a:rPr>
              <a:t>#</a:t>
            </a:r>
            <a:r>
              <a:rPr lang="zh-CN" altLang="zh-CN" i="1" dirty="0">
                <a:solidFill>
                  <a:srgbClr val="92D050"/>
                </a:solidFill>
              </a:rPr>
              <a:t>声明变量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works2=</a:t>
            </a:r>
            <a:r>
              <a:rPr lang="en-US" altLang="zh-CN" dirty="0" err="1">
                <a:solidFill>
                  <a:srgbClr val="92D050"/>
                </a:solidFill>
              </a:rPr>
              <a:t>workbook.worksheets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dirty="0" err="1">
                <a:solidFill>
                  <a:srgbClr val="92D050"/>
                </a:solidFill>
              </a:rPr>
              <a:t>idsh</a:t>
            </a:r>
            <a:r>
              <a:rPr lang="en-US" altLang="zh-CN" dirty="0">
                <a:solidFill>
                  <a:srgbClr val="92D050"/>
                </a:solidFill>
              </a:rPr>
              <a:t>)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读取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idsh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个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的数据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#worksheet=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workbook.worksheets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("sheet name")  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打开表名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循环前必须做的变量声明，否则在判断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时会出现不成立情况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eler</a:t>
            </a:r>
            <a:r>
              <a:rPr lang="en-US" altLang="zh-CN" dirty="0">
                <a:solidFill>
                  <a:srgbClr val="92D050"/>
                </a:solidFill>
              </a:rPr>
              <a:t>=2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iptsh</a:t>
            </a:r>
            <a:r>
              <a:rPr lang="en-US" altLang="zh-CN" dirty="0">
                <a:solidFill>
                  <a:srgbClr val="92D050"/>
                </a:solidFill>
              </a:rPr>
              <a:t>=2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根据第一张表的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列第二行开始做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循环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while</a:t>
            </a:r>
            <a:r>
              <a:rPr lang="en-US" altLang="zh-CN" dirty="0">
                <a:solidFill>
                  <a:srgbClr val="92D050"/>
                </a:solidFill>
              </a:rPr>
              <a:t> works2.range("a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eler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").value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worksheet=</a:t>
            </a:r>
            <a:r>
              <a:rPr lang="en-US" altLang="zh-CN" dirty="0" err="1">
                <a:solidFill>
                  <a:srgbClr val="92D050"/>
                </a:solidFill>
              </a:rPr>
              <a:t>workbook.worksheets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dirty="0" err="1">
                <a:solidFill>
                  <a:srgbClr val="92D050"/>
                </a:solidFill>
              </a:rPr>
              <a:t>iptsh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读取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iptsh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个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的数据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eidin</a:t>
            </a:r>
            <a:r>
              <a:rPr lang="en-US" altLang="zh-CN" dirty="0">
                <a:solidFill>
                  <a:srgbClr val="92D050"/>
                </a:solidFill>
              </a:rPr>
              <a:t>=works2.range("a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eler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#.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value.to_s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eid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eidin.value.to_s</a:t>
            </a:r>
            <a:r>
              <a:rPr lang="en-US" altLang="zh-CN" dirty="0">
                <a:solidFill>
                  <a:srgbClr val="92D050"/>
                </a:solidFill>
              </a:rPr>
              <a:t>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emsgin</a:t>
            </a:r>
            <a:r>
              <a:rPr lang="en-US" altLang="zh-CN" dirty="0">
                <a:solidFill>
                  <a:srgbClr val="92D050"/>
                </a:solidFill>
              </a:rPr>
              <a:t>=works2.range("b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eler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#.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value.to_s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emsg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emsgin.value.to_s</a:t>
            </a:r>
            <a:r>
              <a:rPr lang="en-US" altLang="zh-CN" dirty="0">
                <a:solidFill>
                  <a:srgbClr val="92D050"/>
                </a:solidFill>
              </a:rPr>
              <a:t>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dirty="0">
                <a:solidFill>
                  <a:srgbClr val="92D050"/>
                </a:solidFill>
              </a:rPr>
              <a:t>=2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循环前必须做的变量声明，否则在判断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时会出现不成立情况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根据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iptsh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张表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列第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行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开始做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循环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b="1" dirty="0">
                <a:solidFill>
                  <a:srgbClr val="92D050"/>
                </a:solidFill>
              </a:rPr>
              <a:t>while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("a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").value 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在网页查找元素并输入数据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ipt</a:t>
            </a:r>
            <a:r>
              <a:rPr lang="en-US" altLang="zh-CN" dirty="0">
                <a:solidFill>
                  <a:srgbClr val="92D050"/>
                </a:solidFill>
              </a:rPr>
              <a:t> =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:name</a:t>
            </a:r>
            <a:r>
              <a:rPr lang="en-US" altLang="zh-CN" dirty="0">
                <a:solidFill>
                  <a:srgbClr val="92D050"/>
                </a:solidFill>
              </a:rPr>
              <a:t>=&gt; </a:t>
            </a:r>
            <a:r>
              <a:rPr lang="en-US" altLang="zh-CN" dirty="0" err="1">
                <a:solidFill>
                  <a:srgbClr val="92D050"/>
                </a:solidFill>
              </a:rPr>
              <a:t>eid</a:t>
            </a:r>
            <a:r>
              <a:rPr lang="en-US" altLang="zh-CN" dirty="0">
                <a:solidFill>
                  <a:srgbClr val="92D050"/>
                </a:solidFill>
              </a:rPr>
              <a:t>)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根据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第一个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sheet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eid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数据开始查找元素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id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ipt.send_keys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("a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</a:t>
            </a:r>
            <a:r>
              <a:rPr lang="en-US" altLang="zh-CN" dirty="0" err="1">
                <a:solidFill>
                  <a:srgbClr val="92D050"/>
                </a:solidFill>
              </a:rPr>
              <a:t>text.to_s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把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列第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行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开始的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text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作为输入的数据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ipt.click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i="1" dirty="0">
                <a:solidFill>
                  <a:srgbClr val="92D050"/>
                </a:solidFill>
              </a:rPr>
              <a:t>#</a:t>
            </a:r>
            <a:r>
              <a:rPr lang="zh-CN" altLang="zh-CN" i="1" dirty="0">
                <a:solidFill>
                  <a:srgbClr val="92D050"/>
                </a:solidFill>
              </a:rPr>
              <a:t>选择密码，将第二列值做为密码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pwdInput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dr.find_element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(:id =&gt; '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pwdInput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')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pwdInput.send_keys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("b#{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value.to_s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单击登录按钮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blank=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:class</a:t>
            </a:r>
            <a:r>
              <a:rPr lang="en-US" altLang="zh-CN" dirty="0">
                <a:solidFill>
                  <a:srgbClr val="92D050"/>
                </a:solidFill>
              </a:rPr>
              <a:t> =&gt; 'col-sm-3')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blank.click</a:t>
            </a:r>
            <a:r>
              <a:rPr lang="en-US" altLang="zh-CN" dirty="0">
                <a:solidFill>
                  <a:srgbClr val="92D050"/>
                </a:solidFill>
              </a:rPr>
              <a:t> 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sleep 0.5 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将获取的错误信息输出至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excel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msgopt</a:t>
            </a:r>
            <a:r>
              <a:rPr lang="en-US" altLang="zh-CN" dirty="0">
                <a:solidFill>
                  <a:srgbClr val="92D050"/>
                </a:solidFill>
              </a:rPr>
              <a:t>= </a:t>
            </a:r>
            <a:r>
              <a:rPr lang="en-US" altLang="zh-CN" dirty="0" err="1">
                <a:solidFill>
                  <a:srgbClr val="92D050"/>
                </a:solidFill>
              </a:rPr>
              <a:t>dr.find_element</a:t>
            </a:r>
            <a:r>
              <a:rPr lang="en-US" altLang="zh-CN" dirty="0">
                <a:solidFill>
                  <a:srgbClr val="92D050"/>
                </a:solidFill>
              </a:rPr>
              <a:t>(</a:t>
            </a:r>
            <a:r>
              <a:rPr lang="en-US" altLang="zh-CN" i="1" dirty="0">
                <a:solidFill>
                  <a:srgbClr val="92D050"/>
                </a:solidFill>
              </a:rPr>
              <a:t>:</a:t>
            </a:r>
            <a:r>
              <a:rPr lang="en-US" altLang="zh-CN" i="1" dirty="0" err="1">
                <a:solidFill>
                  <a:srgbClr val="92D050"/>
                </a:solidFill>
              </a:rPr>
              <a:t>xpath</a:t>
            </a:r>
            <a:r>
              <a:rPr lang="en-US" altLang="zh-CN" dirty="0" err="1">
                <a:solidFill>
                  <a:srgbClr val="92D050"/>
                </a:solidFill>
              </a:rPr>
              <a:t>,emsg</a:t>
            </a:r>
            <a:r>
              <a:rPr lang="en-US" altLang="zh-CN" dirty="0">
                <a:solidFill>
                  <a:srgbClr val="92D050"/>
                </a:solidFill>
              </a:rPr>
              <a:t>).text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获取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id=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emsg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的数据转换成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text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("d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").value = </a:t>
            </a:r>
            <a:r>
              <a:rPr lang="en-US" altLang="zh-CN" dirty="0" err="1">
                <a:solidFill>
                  <a:srgbClr val="92D050"/>
                </a:solidFill>
              </a:rPr>
              <a:t>msgopt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将错误信息输入到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excel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列第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行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单元格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f#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}").value = ['=IF(','c#{row}=d#{row}',',"P","F")']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puts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msgopt.text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if 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cc.eql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dd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("e#{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}").value=['P']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cc.nil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("e#{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}").value=['']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dd.nil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("e#{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}").value=['']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else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worksheet.range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("e#{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}").value=['F']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end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cc=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</a:t>
            </a:r>
            <a:r>
              <a:rPr lang="en-US" altLang="zh-CN" dirty="0" err="1">
                <a:solidFill>
                  <a:srgbClr val="92D050"/>
                </a:solidFill>
              </a:rPr>
              <a:t>c</a:t>
            </a:r>
            <a:r>
              <a:rPr lang="en-US" altLang="zh-CN" b="1" dirty="0" err="1">
                <a:solidFill>
                  <a:srgbClr val="92D050"/>
                </a:solidFill>
              </a:rPr>
              <a:t>#</a:t>
            </a:r>
            <a:r>
              <a:rPr lang="en-US" altLang="zh-CN" b="1" dirty="0">
                <a:solidFill>
                  <a:srgbClr val="92D050"/>
                </a:solidFill>
              </a:rPr>
              <a:t>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").value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dd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("d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").value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ee</a:t>
            </a:r>
            <a:r>
              <a:rPr lang="en-US" altLang="zh-CN" dirty="0">
                <a:solidFill>
                  <a:srgbClr val="92D050"/>
                </a:solidFill>
              </a:rPr>
              <a:t>=</a:t>
            </a:r>
            <a:r>
              <a:rPr lang="en-US" altLang="zh-CN" dirty="0" err="1">
                <a:solidFill>
                  <a:srgbClr val="92D050"/>
                </a:solidFill>
              </a:rPr>
              <a:t>worksheet.range</a:t>
            </a:r>
            <a:r>
              <a:rPr lang="en-US" altLang="zh-CN" dirty="0">
                <a:solidFill>
                  <a:srgbClr val="92D050"/>
                </a:solidFill>
              </a:rPr>
              <a:t>("e</a:t>
            </a:r>
            <a:r>
              <a:rPr lang="en-US" altLang="zh-CN" b="1" dirty="0">
                <a:solidFill>
                  <a:srgbClr val="92D050"/>
                </a:solidFill>
              </a:rPr>
              <a:t>#{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b="1" dirty="0">
                <a:solidFill>
                  <a:srgbClr val="92D050"/>
                </a:solidFill>
              </a:rPr>
              <a:t>}</a:t>
            </a:r>
            <a:r>
              <a:rPr lang="en-US" altLang="zh-CN" dirty="0">
                <a:solidFill>
                  <a:srgbClr val="92D050"/>
                </a:solidFill>
              </a:rPr>
              <a:t>")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判断两个单元格的数据，相等为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，否则为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b="1" dirty="0">
                <a:solidFill>
                  <a:srgbClr val="92D050"/>
                </a:solidFill>
              </a:rPr>
              <a:t>if</a:t>
            </a:r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dirty="0" err="1">
                <a:solidFill>
                  <a:srgbClr val="92D050"/>
                </a:solidFill>
              </a:rPr>
              <a:t>cc.eql</a:t>
            </a:r>
            <a:r>
              <a:rPr lang="en-US" altLang="zh-CN" dirty="0">
                <a:solidFill>
                  <a:srgbClr val="92D050"/>
                </a:solidFill>
              </a:rPr>
              <a:t>? </a:t>
            </a:r>
            <a:r>
              <a:rPr lang="en-US" altLang="zh-CN" dirty="0" err="1">
                <a:solidFill>
                  <a:srgbClr val="92D050"/>
                </a:solidFill>
              </a:rPr>
              <a:t>dd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  </a:t>
            </a:r>
            <a:r>
              <a:rPr lang="en-US" altLang="zh-CN" dirty="0" err="1">
                <a:solidFill>
                  <a:srgbClr val="92D050"/>
                </a:solidFill>
              </a:rPr>
              <a:t>ee.value</a:t>
            </a:r>
            <a:r>
              <a:rPr lang="en-US" altLang="zh-CN" dirty="0">
                <a:solidFill>
                  <a:srgbClr val="92D050"/>
                </a:solidFill>
              </a:rPr>
              <a:t>=['P']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cc.nil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ee.value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=['']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elsif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dd.nil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#~ 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ee.value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=['']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      </a:t>
            </a:r>
            <a:r>
              <a:rPr lang="en-US" altLang="zh-CN" b="1" dirty="0">
                <a:solidFill>
                  <a:srgbClr val="92D050"/>
                </a:solidFill>
              </a:rPr>
              <a:t>else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        </a:t>
            </a:r>
            <a:r>
              <a:rPr lang="en-US" altLang="zh-CN" dirty="0" err="1">
                <a:solidFill>
                  <a:srgbClr val="92D050"/>
                </a:solidFill>
              </a:rPr>
              <a:t>ee.value</a:t>
            </a:r>
            <a:r>
              <a:rPr lang="en-US" altLang="zh-CN" dirty="0">
                <a:solidFill>
                  <a:srgbClr val="92D050"/>
                </a:solidFill>
              </a:rPr>
              <a:t>=['F']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b="1" dirty="0">
                <a:solidFill>
                  <a:srgbClr val="92D050"/>
                </a:solidFill>
              </a:rPr>
              <a:t>end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inr</a:t>
            </a:r>
            <a:r>
              <a:rPr lang="en-US" altLang="zh-CN" dirty="0">
                <a:solidFill>
                  <a:srgbClr val="92D050"/>
                </a:solidFill>
              </a:rPr>
              <a:t>+=1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，循环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+1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sleep 0.5 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</a:t>
            </a:r>
            <a:r>
              <a:rPr lang="en-US" altLang="zh-CN" dirty="0" err="1">
                <a:solidFill>
                  <a:srgbClr val="92D050"/>
                </a:solidFill>
              </a:rPr>
              <a:t>ipt.clear</a:t>
            </a:r>
            <a:r>
              <a:rPr lang="en-US" altLang="zh-CN" dirty="0">
                <a:solidFill>
                  <a:srgbClr val="92D050"/>
                </a:solidFill>
              </a:rPr>
              <a:t>()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清空输入框数据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  sleep 0.5  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b="1" dirty="0">
                <a:solidFill>
                  <a:srgbClr val="92D050"/>
                </a:solidFill>
              </a:rPr>
              <a:t>end</a:t>
            </a:r>
            <a:r>
              <a:rPr lang="en-US" altLang="zh-CN" dirty="0">
                <a:solidFill>
                  <a:srgbClr val="92D050"/>
                </a:solidFill>
              </a:rPr>
              <a:t>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eler</a:t>
            </a:r>
            <a:r>
              <a:rPr lang="en-US" altLang="zh-CN" dirty="0">
                <a:solidFill>
                  <a:srgbClr val="92D050"/>
                </a:solidFill>
              </a:rPr>
              <a:t>+=1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eler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，循环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+1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iptsh</a:t>
            </a:r>
            <a:r>
              <a:rPr lang="en-US" altLang="zh-CN" dirty="0">
                <a:solidFill>
                  <a:srgbClr val="92D050"/>
                </a:solidFill>
              </a:rPr>
              <a:t>+=1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iptsh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变量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，循环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+1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</a:t>
            </a:r>
            <a:r>
              <a:rPr lang="en-US" altLang="zh-CN" b="1" dirty="0">
                <a:solidFill>
                  <a:srgbClr val="92D050"/>
                </a:solidFill>
              </a:rPr>
              <a:t>end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workbook.save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保存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excel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system ("</a:t>
            </a:r>
            <a:r>
              <a:rPr lang="en-US" altLang="zh-CN" dirty="0" err="1">
                <a:solidFill>
                  <a:srgbClr val="92D050"/>
                </a:solidFill>
              </a:rPr>
              <a:t>tskill</a:t>
            </a:r>
            <a:r>
              <a:rPr lang="en-US" altLang="zh-CN" dirty="0">
                <a:solidFill>
                  <a:srgbClr val="92D050"/>
                </a:solidFill>
              </a:rPr>
              <a:t> EXCEL")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altLang="zh-CN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kil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掉名为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EXCEL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的进程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endParaRPr lang="zh-CN" altLang="zh-CN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dr.quit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zh-CN" altLang="zh-CN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关闭浏览器</a:t>
            </a:r>
            <a:endParaRPr lang="zh-CN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PS</a:t>
            </a:r>
            <a:r>
              <a:rPr lang="zh-CN" altLang="zh-CN" dirty="0">
                <a:solidFill>
                  <a:srgbClr val="FF0000"/>
                </a:solidFill>
              </a:rPr>
              <a:t>：该实例在清空“网银入款红利（首存）”时，出现无法清空的情况（暂无法解决）。</a:t>
            </a:r>
          </a:p>
        </p:txBody>
      </p:sp>
    </p:spTree>
    <p:extLst>
      <p:ext uri="{BB962C8B-B14F-4D97-AF65-F5344CB8AC3E}">
        <p14:creationId xmlns:p14="http://schemas.microsoft.com/office/powerpoint/2010/main" val="26333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73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186963"/>
            <a:ext cx="9905998" cy="4604238"/>
          </a:xfrm>
        </p:spPr>
        <p:txBody>
          <a:bodyPr>
            <a:normAutofit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b="1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下载及安装</a:t>
            </a: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插件下载及安装（在线）（选装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三、使用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打开网页并进行登录操作</a:t>
            </a: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四、使用命令行执行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文件（后缀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五、操作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EXCEL &amp; 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测试文本框</a:t>
            </a: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六、作业</a:t>
            </a:r>
          </a:p>
          <a:p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七、参考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zh-CN" altLang="zh-CN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六、作业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3" y="879229"/>
            <a:ext cx="11318032" cy="5764167"/>
          </a:xfrm>
          <a:prstGeom prst="rect">
            <a:avLst/>
          </a:prstGeom>
          <a:noFill/>
        </p:spPr>
        <p:txBody>
          <a:bodyPr wrap="square" numCol="1" rtlCol="0" anchor="ctr" anchorCtr="0">
            <a:norm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搭建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环境并使用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 + selenium-</a:t>
            </a:r>
            <a:r>
              <a:rPr lang="en-US" altLang="zh-CN" sz="17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webdriver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对某个登录页面进行登录操作</a:t>
            </a:r>
            <a:endParaRPr lang="en-US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2.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按照上述教程进行操作“四”、“五”</a:t>
            </a:r>
            <a:endParaRPr lang="en-US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zh-CN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3.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在已打开的窗口进行自动化测试（操作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 &amp; </a:t>
            </a:r>
            <a:r>
              <a:rPr lang="zh-CN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测试文本框）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PS</a:t>
            </a:r>
            <a:r>
              <a:rPr lang="zh-CN" altLang="zh-CN" sz="1400" dirty="0" smtClean="0">
                <a:solidFill>
                  <a:srgbClr val="FF0000"/>
                </a:solidFill>
              </a:rPr>
              <a:t>：</a:t>
            </a:r>
            <a:r>
              <a:rPr lang="zh-CN" altLang="zh-CN" sz="1400" dirty="0">
                <a:solidFill>
                  <a:srgbClr val="FF0000"/>
                </a:solidFill>
              </a:rPr>
              <a:t>可参考“用</a:t>
            </a:r>
            <a:r>
              <a:rPr lang="en-US" altLang="zh-CN" sz="1400" dirty="0">
                <a:solidFill>
                  <a:srgbClr val="FF0000"/>
                </a:solidFill>
              </a:rPr>
              <a:t>ruby</a:t>
            </a:r>
            <a:r>
              <a:rPr lang="zh-CN" altLang="zh-CN" sz="1400" dirty="0">
                <a:solidFill>
                  <a:srgbClr val="FF0000"/>
                </a:solidFill>
              </a:rPr>
              <a:t>做自动化测试</a:t>
            </a:r>
            <a:r>
              <a:rPr lang="en-US" altLang="zh-CN" sz="1400" dirty="0">
                <a:solidFill>
                  <a:srgbClr val="FF0000"/>
                </a:solidFill>
              </a:rPr>
              <a:t>--</a:t>
            </a:r>
            <a:r>
              <a:rPr lang="zh-CN" altLang="zh-CN" sz="1400" dirty="0">
                <a:solidFill>
                  <a:srgbClr val="FF0000"/>
                </a:solidFill>
              </a:rPr>
              <a:t>入门</a:t>
            </a:r>
            <a:r>
              <a:rPr lang="zh-CN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链接里</a:t>
            </a:r>
            <a:r>
              <a:rPr lang="zh-CN" altLang="zh-CN" sz="1400" dirty="0" smtClean="0">
                <a:solidFill>
                  <a:srgbClr val="FF0000"/>
                </a:solidFill>
              </a:rPr>
              <a:t>的方法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七、参考文献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523" y="879229"/>
            <a:ext cx="11318032" cy="5764167"/>
          </a:xfrm>
          <a:prstGeom prst="rect">
            <a:avLst/>
          </a:prstGeom>
          <a:noFill/>
        </p:spPr>
        <p:txBody>
          <a:bodyPr wrap="square" numCol="1" rtlCol="0" anchor="ctr" anchorCtr="0">
            <a:norm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1.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2"/>
              </a:rPr>
              <a:t>http://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2"/>
              </a:rPr>
              <a:t>www.cnblogs.com/lsgwr/p/5786848.html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（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操作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的方法与技巧大全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 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梁山广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 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博客园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）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en-US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2.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3"/>
              </a:rPr>
              <a:t>http://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3"/>
              </a:rPr>
              <a:t>blog.csdn.net/gzh0222/article/details/7715429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（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Selenium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数据驱动之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EXCEL - 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博客频道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 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CSDN.NET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）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en-US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3.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4"/>
              </a:rPr>
              <a:t>http://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4"/>
              </a:rPr>
              <a:t>www.runoob.com/ruby/ruby-tutorial.html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（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 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教程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,Ruby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）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en-US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4.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5"/>
              </a:rPr>
              <a:t>http://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5"/>
              </a:rPr>
              <a:t>dtrex.iteye.com/blog/1916264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（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用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做自动化测试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--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入门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 </a:t>
            </a:r>
            <a:r>
              <a:rPr lang="en-US" altLang="zh-CN" sz="17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dtrex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- </a:t>
            </a:r>
            <a:r>
              <a:rPr lang="en-US" altLang="zh-CN" sz="17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ITeye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技术网站</a:t>
            </a: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）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zh-CN" altLang="en-US" sz="17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5. 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6"/>
              </a:rPr>
              <a:t>https://www.douban.com/note/605841118</a:t>
            </a:r>
            <a:r>
              <a:rPr lang="en-US" altLang="zh-CN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hlinkClick r:id="rId6"/>
              </a:rPr>
              <a:t>/</a:t>
            </a:r>
            <a:endParaRPr lang="en-US" altLang="zh-CN" sz="17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17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（</a:t>
            </a:r>
            <a:r>
              <a:rPr lang="en-US" altLang="zh-CN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ruby</a:t>
            </a:r>
            <a:r>
              <a:rPr lang="zh-CN" altLang="en-US" sz="17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打开多个窗口之间的切换和关闭）</a:t>
            </a:r>
          </a:p>
        </p:txBody>
      </p:sp>
    </p:spTree>
    <p:extLst>
      <p:ext uri="{BB962C8B-B14F-4D97-AF65-F5344CB8AC3E}">
        <p14:creationId xmlns:p14="http://schemas.microsoft.com/office/powerpoint/2010/main" val="23434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96" y="134815"/>
            <a:ext cx="1285264" cy="57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545123" y="712177"/>
            <a:ext cx="5862880" cy="246184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1.Ruby </a:t>
            </a:r>
            <a:r>
              <a:rPr lang="zh-CN" altLang="zh-CN" sz="26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是一种纯粹的面向对象编程语言。它由日本的松本行弘（まつもとゆきひろ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/Yukihiro Matsumoto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）创建于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您可以在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www.ruby-lang.org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邮件列表上找到松本行弘（まつもとゆきひろ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/Yukihiro Matsumoto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）的名字。在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社区，松本也被称为马茨（</a:t>
            </a:r>
            <a:r>
              <a:rPr lang="en-US" altLang="zh-CN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Matz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程序员的最佳朋友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的特性与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Smalltalk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Perl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Python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类似。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Smalltalk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是脚本语言。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Smalltalk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是一个真正的面向对象语言。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Smalltalk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一样，是一个完美的面向对象语言。使用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的语法比使用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Smalltalk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的语法要容易得多。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408003" y="712177"/>
            <a:ext cx="5637457" cy="46042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2.Ruby </a:t>
            </a:r>
            <a:r>
              <a:rPr lang="zh-CN" altLang="zh-CN" sz="26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6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zh-CN" sz="2600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是开源的，在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Web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上免费提供，但需要一个许可证。</a:t>
            </a:r>
          </a:p>
          <a:p>
            <a:r>
              <a:rPr lang="en-US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是一种通用的、解释的编程语言。</a:t>
            </a:r>
          </a:p>
          <a:p>
            <a:r>
              <a:rPr lang="en-US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是一种真正的面向对象编程语言。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是一种类似于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Python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Perl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的服务器端脚本语言。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可以用来编写通用网关接口（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）脚本。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可以被嵌入到超文本标记语言（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语法简单，这使得新的开发人员能够快速轻松地学习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C++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Perl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等许多编程语言有着类似的语法。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可扩展性强，用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编写的大程序易于维护。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可用于开发的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Internet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Intranet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可以安装在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Windows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POSIX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环境中。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支持许多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GUI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工具，比如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Tcl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GTK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OpenGL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可以很容易地连接到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DB2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Sybase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有丰富的内置函数，可以直接在</a:t>
            </a:r>
            <a:r>
              <a:rPr lang="en-US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cap="none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脚本中使用。</a:t>
            </a:r>
            <a:endParaRPr lang="zh-CN" altLang="en-US" cap="none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45123" y="3587262"/>
            <a:ext cx="5862880" cy="276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Clr>
                <a:prstClr val="white"/>
              </a:buClr>
            </a:pPr>
            <a:r>
              <a:rPr lang="en-US" altLang="zh-CN" sz="2000" b="1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000" b="1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为什么说</a:t>
            </a:r>
            <a:r>
              <a:rPr lang="en-US" altLang="zh-CN" sz="2000" b="1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sz="2000" b="1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是一种真正的面向对象程序设计语言</a:t>
            </a:r>
            <a:r>
              <a:rPr lang="en-US" altLang="zh-CN" sz="2000" b="1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中，所操作的一切都是对象，操作的结果也是对象。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语言都说自己是面向对象的，但是他们往往对面向对象的解释都一样，大多是以自己特有的方式来解释什么是面向对象，而在实际情况中，这些面向对象语言又采用了很多非面向对象的做法。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为例：如果你想取一个数字取绝对值，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的做法是：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	</a:t>
            </a:r>
            <a:r>
              <a:rPr lang="en-US" altLang="zh-CN" sz="1400" cap="none" dirty="0" err="1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cap="none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cap="none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Math.abs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(-99);</a:t>
            </a:r>
            <a:endParaRPr lang="zh-CN" altLang="zh-CN" sz="1400" cap="none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将一个数值传递给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Math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类的一个静态函数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abs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处理。为什么这么做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因为在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java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中，数值是基本类型不是类。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Ruby 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中，任何事物都是对象，也就是说，数字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–99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就是对象，取绝对值这样的操作应该属于数字本身，所以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的做法就是：</a:t>
            </a:r>
          </a:p>
          <a:p>
            <a:pPr marL="0" lvl="0" indent="0">
              <a:lnSpc>
                <a:spcPct val="110000"/>
              </a:lnSpc>
              <a:spcBef>
                <a:spcPts val="336"/>
              </a:spcBef>
              <a:spcAft>
                <a:spcPts val="336"/>
              </a:spcAft>
              <a:buClr>
                <a:prstClr val="white"/>
              </a:buClr>
              <a:buNone/>
            </a:pPr>
            <a:r>
              <a:rPr lang="en-US" altLang="zh-CN" sz="1400" cap="none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c </a:t>
            </a:r>
            <a:r>
              <a:rPr lang="en-US" altLang="zh-CN" sz="1400" cap="none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-99.abs</a:t>
            </a:r>
            <a:endParaRPr lang="zh-CN" altLang="zh-CN" sz="1400" cap="none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9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2" y="1310053"/>
            <a:ext cx="5874849" cy="10726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1.ruby on windows</a:t>
            </a:r>
            <a:r>
              <a:rPr lang="zh-CN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endParaRPr lang="en-US" altLang="zh-CN" sz="1900" b="1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r>
              <a:rPr lang="en-US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://rubyinstaller.org/downloads</a:t>
            </a:r>
            <a:r>
              <a:rPr lang="en-US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下载最新的客户端和</a:t>
            </a:r>
            <a:r>
              <a:rPr lang="en-US" altLang="zh-CN" cap="none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endParaRPr lang="en-US" altLang="zh-CN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0409" y="2667000"/>
            <a:ext cx="4876800" cy="35052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6170612" y="2667000"/>
            <a:ext cx="542644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5813055" y="5366237"/>
            <a:ext cx="5874849" cy="750276"/>
          </a:xfrm>
        </p:spPr>
        <p:txBody>
          <a:bodyPr>
            <a:normAutofit/>
          </a:bodyPr>
          <a:lstStyle/>
          <a:p>
            <a:r>
              <a:rPr lang="zh-CN" altLang="zh-CN" sz="2000" cap="none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勾选添加到环境变量，点击“</a:t>
            </a:r>
            <a:r>
              <a:rPr lang="en-US" altLang="zh-CN" sz="2000" cap="none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Install</a:t>
            </a:r>
            <a:r>
              <a:rPr lang="zh-CN" altLang="zh-CN" sz="2000" cap="none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”安装</a:t>
            </a:r>
            <a:endParaRPr lang="zh-CN" altLang="en-US" sz="20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41412" y="1310053"/>
            <a:ext cx="1984173" cy="1072661"/>
          </a:xfrm>
        </p:spPr>
        <p:txBody>
          <a:bodyPr>
            <a:normAutofit/>
          </a:bodyPr>
          <a:lstStyle/>
          <a:p>
            <a:r>
              <a:rPr lang="en-US" altLang="zh-CN" sz="19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2.ruby</a:t>
            </a:r>
            <a:r>
              <a:rPr lang="zh-CN" altLang="en-US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19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900" b="1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54943" y="1310053"/>
            <a:ext cx="4791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1141412" y="3212123"/>
            <a:ext cx="6261711" cy="3566745"/>
          </a:xfrm>
        </p:spPr>
        <p:txBody>
          <a:bodyPr>
            <a:normAutofit/>
          </a:bodyPr>
          <a:lstStyle/>
          <a:p>
            <a:r>
              <a:rPr lang="en-US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安装完成后，进入</a:t>
            </a:r>
            <a:r>
              <a:rPr lang="en-US" altLang="zh-CN" sz="1900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，执行如下命令：</a:t>
            </a: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-v</a:t>
            </a:r>
            <a:endParaRPr lang="zh-CN" altLang="zh-CN" cap="none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5..</a:t>
            </a:r>
            <a:r>
              <a:rPr lang="zh-CN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900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rubygem</a:t>
            </a:r>
            <a:endParaRPr lang="zh-CN" altLang="zh-CN" sz="1900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命令行中输入：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gem update --system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命令行中再次输入：</a:t>
            </a:r>
          </a:p>
          <a:p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gem -v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41413" y="1028701"/>
            <a:ext cx="6261711" cy="738552"/>
          </a:xfrm>
        </p:spPr>
        <p:txBody>
          <a:bodyPr>
            <a:normAutofit/>
          </a:bodyPr>
          <a:lstStyle/>
          <a:p>
            <a:r>
              <a:rPr lang="en-US" altLang="zh-CN" sz="19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9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900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r>
              <a:rPr lang="zh-CN" altLang="en-US" sz="19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：压缩包直接解压到自定义的文件夹</a:t>
            </a:r>
            <a:r>
              <a:rPr lang="zh-CN" altLang="en-US" sz="1900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1900" b="1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3" y="1767253"/>
            <a:ext cx="3248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789613" y="773723"/>
            <a:ext cx="6261711" cy="5703278"/>
          </a:xfrm>
        </p:spPr>
        <p:txBody>
          <a:bodyPr>
            <a:normAutofit/>
          </a:bodyPr>
          <a:lstStyle/>
          <a:p>
            <a:r>
              <a:rPr lang="en-US" altLang="zh-CN" sz="1400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若出现下列结果，则是成功，不需要修改</a:t>
            </a:r>
            <a:r>
              <a:rPr lang="en-US" altLang="zh-CN" sz="1400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config.yml</a:t>
            </a:r>
            <a:endParaRPr lang="zh-CN" altLang="zh-CN" sz="1400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[INFO] Updating convenience notice gem override for 'C:/Ruby200-x64'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[INFO] Installing 'C:/Ruby200-x64/lib/ruby/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site_ruby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devkit.rb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验证是否安装成功</a:t>
            </a:r>
            <a: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命令行中输入如下命令：</a:t>
            </a:r>
          </a:p>
          <a:p>
            <a:pPr lvl="0"/>
            <a:r>
              <a:rPr lang="en-US" altLang="zh-CN" sz="14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gem install </a:t>
            </a:r>
            <a:r>
              <a:rPr lang="en-US" altLang="zh-CN" sz="1400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rdiscount</a:t>
            </a:r>
            <a:r>
              <a:rPr lang="en-US" altLang="zh-CN" sz="14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--platform=ruby</a:t>
            </a:r>
            <a: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zh-CN" altLang="zh-CN" sz="1400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出现结果如下：</a:t>
            </a: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Fetching: rdiscount-1.6.8.gem (100%)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Temporarily enhancing PATH to include 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Building native extensions.  This could take a while...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Successfully installed rdiscount-1.6.8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 gem installed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Installing 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documentation for rdiscount-1.6.8...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Installing 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RDoc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documentation for rdiscount-1.6.8...  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2"/>
          </p:nvPr>
        </p:nvSpPr>
        <p:spPr>
          <a:xfrm>
            <a:off x="334658" y="879232"/>
            <a:ext cx="5454956" cy="15122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100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sz="2100" b="1" cap="none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endParaRPr lang="en-US" altLang="zh-CN" sz="2100" b="1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(on ruby)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 </a:t>
            </a:r>
            <a:r>
              <a:rPr lang="en-US" altLang="zh-CN" b="1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DEVKIT_INSTALL_DIR</a:t>
            </a:r>
            <a:r>
              <a:rPr lang="en-US" altLang="zh-CN" b="1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#</a:t>
            </a:r>
            <a:r>
              <a:rPr lang="en-US" altLang="zh-CN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DevKit</a:t>
            </a:r>
            <a:r>
              <a:rPr lang="zh-CN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的安装目录</a:t>
            </a:r>
          </a:p>
          <a:p>
            <a:pPr lvl="0"/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 </a:t>
            </a:r>
            <a:r>
              <a:rPr lang="en-US" altLang="zh-CN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dk.rb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zh-CN" altLang="zh-CN" cap="none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 </a:t>
            </a:r>
            <a:r>
              <a:rPr lang="en-US" altLang="zh-CN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dk.rb</a:t>
            </a:r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install  </a:t>
            </a:r>
            <a:endParaRPr lang="zh-CN" altLang="zh-CN" cap="none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4294967295"/>
          </p:nvPr>
        </p:nvSpPr>
        <p:spPr>
          <a:xfrm>
            <a:off x="334658" y="2399935"/>
            <a:ext cx="5454650" cy="4086225"/>
          </a:xfrm>
        </p:spPr>
        <p:txBody>
          <a:bodyPr>
            <a:normAutofit/>
          </a:bodyPr>
          <a:lstStyle/>
          <a:p>
            <a:r>
              <a:rPr lang="en-US" altLang="zh-CN" sz="1400" cap="none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zh-CN" sz="1400" cap="non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en-US" altLang="zh-CN" sz="1400" cap="none" dirty="0" err="1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dk.rb</a:t>
            </a:r>
            <a:r>
              <a:rPr lang="en-US" altLang="zh-CN" sz="14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install</a:t>
            </a:r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”若出现下列结果，则需要修改</a:t>
            </a:r>
            <a:r>
              <a:rPr lang="en-US" altLang="zh-CN" sz="1400" cap="none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config.yml</a:t>
            </a:r>
            <a:endParaRPr lang="zh-CN" altLang="zh-CN" sz="1400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Invalid configuration or no Rubies listed. Please fix '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config.yml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and rerun 'ruby </a:t>
            </a:r>
            <a:r>
              <a:rPr lang="en-US" altLang="zh-CN" sz="1400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dk.rb</a:t>
            </a:r>
            <a:r>
              <a:rPr lang="en-US" altLang="zh-CN" sz="1400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install'</a:t>
            </a:r>
            <a:endParaRPr lang="zh-CN" altLang="zh-CN" sz="1400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</a:p>
          <a:p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config.yml</a:t>
            </a:r>
            <a:endParaRPr lang="zh-CN" altLang="zh-CN" sz="1400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加入（注意空格）：</a:t>
            </a:r>
          </a:p>
          <a:p>
            <a:pPr lvl="0"/>
            <a:r>
              <a:rPr lang="en-US" altLang="zh-CN" sz="1400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C:\</a:t>
            </a:r>
            <a:r>
              <a:rPr lang="en-US" altLang="zh-CN" sz="1400" cap="none" dirty="0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Ruby200-x64</a:t>
            </a:r>
            <a:endParaRPr lang="zh-CN" altLang="zh-CN" sz="1400" cap="none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8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zh-CN" altLang="zh-CN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34658" y="879231"/>
            <a:ext cx="5454956" cy="5597769"/>
          </a:xfrm>
        </p:spPr>
        <p:txBody>
          <a:bodyPr>
            <a:normAutofit/>
          </a:bodyPr>
          <a:lstStyle/>
          <a:p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 selenium-</a:t>
            </a:r>
            <a:r>
              <a:rPr lang="en-US" altLang="zh-CN" b="1" cap="non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  <a:p>
            <a:pPr lvl="0"/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gem install </a:t>
            </a:r>
            <a:r>
              <a:rPr lang="en-US" altLang="zh-CN" cap="none" dirty="0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selenium-</a:t>
            </a:r>
            <a:r>
              <a:rPr lang="en-US" altLang="zh-CN" cap="none" dirty="0" err="1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验证是否安装成功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命令行中输入命令：</a:t>
            </a:r>
          </a:p>
          <a:p>
            <a:pPr lvl="0"/>
            <a:r>
              <a:rPr lang="en-US" altLang="zh-CN" cap="none" dirty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gem list </a:t>
            </a:r>
            <a:r>
              <a:rPr lang="en-US" altLang="zh-CN" cap="none" dirty="0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selenium-</a:t>
            </a:r>
            <a:r>
              <a:rPr lang="en-US" altLang="zh-CN" cap="none" dirty="0" err="1" smtClean="0"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出现如下</a:t>
            </a:r>
            <a:r>
              <a:rPr lang="zh-CN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，表示成功</a:t>
            </a:r>
            <a:r>
              <a:rPr lang="zh-CN" altLang="zh-CN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*** LOCAL GEMS ***  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zh-CN" altLang="zh-CN" cap="none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selenium-</a:t>
            </a:r>
            <a:r>
              <a:rPr lang="en-US" altLang="zh-CN" cap="none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cap="non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(2.21.0) 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8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86862"/>
            <a:ext cx="9905998" cy="492369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插件下载及安装（在线）（选装</a:t>
            </a:r>
            <a:r>
              <a:rPr lang="zh-CN" altLang="en-US" b="1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34658" y="879231"/>
            <a:ext cx="5454956" cy="5597769"/>
          </a:xfrm>
        </p:spPr>
        <p:txBody>
          <a:bodyPr>
            <a:normAutofit/>
          </a:bodyPr>
          <a:lstStyle/>
          <a:p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b="1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插件。</a:t>
            </a:r>
          </a:p>
          <a:p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我安装的是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DLTK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Dynamic Languages Toolkit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 &gt; help &gt; install new software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，添加这个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http://download.eclipse.org/technology/dltk/updates/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，这个里面包含了几乎所有的常用插件，这里选择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相关的就行了，</a:t>
            </a:r>
            <a:r>
              <a:rPr lang="zh-CN" altLang="en-US" cap="none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见右图：</a:t>
            </a:r>
            <a:endParaRPr lang="en-US" altLang="zh-CN" cap="none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cap="non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安装完成之后重启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cap="non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</p:txBody>
      </p:sp>
      <p:pic>
        <p:nvPicPr>
          <p:cNvPr id="4" name="图片 3" descr="http://dl.iteye.com/upload/attachment/494426/dd035215-2ebf-33db-b45a-80b8b0fc568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2" y="879231"/>
            <a:ext cx="5367045" cy="5890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15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2984</Words>
  <Application>Microsoft Office PowerPoint</Application>
  <PresentationFormat>宽屏</PresentationFormat>
  <Paragraphs>412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微软雅黑</vt:lpstr>
      <vt:lpstr>Arial</vt:lpstr>
      <vt:lpstr>Times New Roman</vt:lpstr>
      <vt:lpstr>网状</vt:lpstr>
      <vt:lpstr>RUBY学习分享</vt:lpstr>
      <vt:lpstr>目录</vt:lpstr>
      <vt:lpstr>前言</vt:lpstr>
      <vt:lpstr>一、Ruby下载及安装</vt:lpstr>
      <vt:lpstr>一、Ruby下载及安装</vt:lpstr>
      <vt:lpstr>一、Ruby下载及安装</vt:lpstr>
      <vt:lpstr>一、Ruby下载及安装</vt:lpstr>
      <vt:lpstr>一、Ruby下载及安装</vt:lpstr>
      <vt:lpstr>二、eclipse的Ruby插件下载及安装（在线）（选装）</vt:lpstr>
      <vt:lpstr>二、eclipse的Ruby插件下载及安装（在线）（选装）</vt:lpstr>
      <vt:lpstr>二、eclipse的Ruby插件下载及安装（在线）（选装）</vt:lpstr>
      <vt:lpstr>二、eclipse的Ruby插件下载及安装（在线）（选装）</vt:lpstr>
      <vt:lpstr>三、使用ruby打开网页并进行登录操作</vt:lpstr>
      <vt:lpstr>三、使用ruby打开网页并进行登录操作</vt:lpstr>
      <vt:lpstr>四、使用命令行执行ruby文件（后缀.rb）</vt:lpstr>
      <vt:lpstr>四、使用命令行执行ruby文件（后缀.rb）</vt:lpstr>
      <vt:lpstr>四、使用命令行执行ruby文件（后缀.rb）</vt:lpstr>
      <vt:lpstr>五、操作EXCEL &amp; 测试文本框</vt:lpstr>
      <vt:lpstr>五、操作EXCEL &amp; 测试文本框</vt:lpstr>
      <vt:lpstr>六、作业</vt:lpstr>
      <vt:lpstr>七、参考文献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RUBY学习分享</dc:title>
  <dc:creator>何家林</dc:creator>
  <cp:lastModifiedBy>何家林</cp:lastModifiedBy>
  <cp:revision>36</cp:revision>
  <dcterms:created xsi:type="dcterms:W3CDTF">2017-04-19T06:05:16Z</dcterms:created>
  <dcterms:modified xsi:type="dcterms:W3CDTF">2017-04-19T10:13:35Z</dcterms:modified>
</cp:coreProperties>
</file>