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7"/>
  </p:notesMasterIdLst>
  <p:sldIdLst>
    <p:sldId id="258" r:id="rId2"/>
    <p:sldId id="270" r:id="rId3"/>
    <p:sldId id="264" r:id="rId4"/>
    <p:sldId id="281" r:id="rId5"/>
    <p:sldId id="266" r:id="rId6"/>
    <p:sldId id="271" r:id="rId7"/>
    <p:sldId id="282" r:id="rId8"/>
    <p:sldId id="272" r:id="rId9"/>
    <p:sldId id="262" r:id="rId10"/>
    <p:sldId id="273" r:id="rId11"/>
    <p:sldId id="275" r:id="rId12"/>
    <p:sldId id="283" r:id="rId13"/>
    <p:sldId id="263" r:id="rId14"/>
    <p:sldId id="276" r:id="rId15"/>
    <p:sldId id="277" r:id="rId16"/>
    <p:sldId id="278" r:id="rId17"/>
    <p:sldId id="284" r:id="rId18"/>
    <p:sldId id="285" r:id="rId19"/>
    <p:sldId id="286" r:id="rId20"/>
    <p:sldId id="265" r:id="rId21"/>
    <p:sldId id="287" r:id="rId22"/>
    <p:sldId id="260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88" r:id="rId32"/>
    <p:sldId id="304" r:id="rId33"/>
    <p:sldId id="297" r:id="rId34"/>
    <p:sldId id="298" r:id="rId35"/>
    <p:sldId id="300" r:id="rId36"/>
    <p:sldId id="301" r:id="rId37"/>
    <p:sldId id="302" r:id="rId38"/>
    <p:sldId id="299" r:id="rId39"/>
    <p:sldId id="303" r:id="rId40"/>
    <p:sldId id="305" r:id="rId41"/>
    <p:sldId id="306" r:id="rId42"/>
    <p:sldId id="307" r:id="rId43"/>
    <p:sldId id="308" r:id="rId44"/>
    <p:sldId id="309" r:id="rId45"/>
    <p:sldId id="322" r:id="rId46"/>
    <p:sldId id="311" r:id="rId47"/>
    <p:sldId id="313" r:id="rId48"/>
    <p:sldId id="312" r:id="rId49"/>
    <p:sldId id="314" r:id="rId50"/>
    <p:sldId id="318" r:id="rId51"/>
    <p:sldId id="323" r:id="rId52"/>
    <p:sldId id="324" r:id="rId53"/>
    <p:sldId id="325" r:id="rId54"/>
    <p:sldId id="344" r:id="rId55"/>
    <p:sldId id="346" r:id="rId56"/>
    <p:sldId id="327" r:id="rId57"/>
    <p:sldId id="328" r:id="rId58"/>
    <p:sldId id="343" r:id="rId59"/>
    <p:sldId id="347" r:id="rId60"/>
    <p:sldId id="348" r:id="rId61"/>
    <p:sldId id="349" r:id="rId62"/>
    <p:sldId id="350" r:id="rId63"/>
    <p:sldId id="329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51" r:id="rId74"/>
    <p:sldId id="352" r:id="rId75"/>
    <p:sldId id="34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FD3D4-7134-4747-B5E1-C96EA701F224}" v="817" dt="2023-09-01T04:38:04.51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3920" autoAdjust="0"/>
  </p:normalViewPr>
  <p:slideViewPr>
    <p:cSldViewPr snapToGrid="0">
      <p:cViewPr varScale="1">
        <p:scale>
          <a:sx n="77" d="100"/>
          <a:sy n="77" d="100"/>
        </p:scale>
        <p:origin x="869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DEE8-8BD7-4CBD-BAFC-5B86A6C4157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42F3-7B2D-47AD-B7A5-080959D2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42F3-7B2D-47AD-B7A5-080959D2D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158F-6B9A-2E2E-7D1E-6F45527E3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191FC-E6AF-C909-F72D-6B570A48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16E5-BF7A-B44F-52E5-A1E71060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061E-AD0E-4EAE-8B2B-9BAA69025A9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DD37-6D08-6854-C9BD-7EDFE53A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D204-A948-3A4E-CCF8-FAB71E3E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EDB3-BD28-94F6-2929-8D45969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26E6-69AA-8D12-A73E-9BEEF21D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2D44-6FEB-5763-E58F-A9A75EE7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0C9F-7E05-4B32-8933-C367A0150F9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66F9-E3CE-43FC-91BA-B198653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B860-94A2-65E7-3C2E-8E56F0F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CED6-24AE-E84E-652F-65CE8C4B4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6470-01AE-116E-0080-76556436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E15A-DB2E-6DB7-F2B0-AA5CB6E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98D2-CD58-4124-BA17-7BA07363A66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8D06-3207-00CF-2015-00663DBC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FC30-9B82-3C55-5ACB-D3E9A15E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6633-75CC-F508-E481-3A88A30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4AE4-73B8-73A5-2C88-84F9D765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4C31-730D-AED6-5550-3C82E9B2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10A2-94AB-D6CA-E362-E8BF37E2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F9B3-1286-AC0C-A44B-B97A0560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89FE-A142-7927-48DE-1A1F2B05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2B02-F1C0-385B-2D9A-AB35AE2D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3280-BE14-4C61-AB1E-5F02FDED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CF8-FE55-4344-9516-0E70F3359F6A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43AE-3097-284B-A8ED-C5D0A8D4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B512-BE24-9E9E-2C6B-2BC9E40F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FA33-8D2B-5A87-1DA9-D6873CA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23E4-CB53-0760-F355-28F3DB295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6431-9ECC-A9E2-E410-9F94D696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C5C0-08BD-F3C2-E572-9C5974C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76A8-7F59-430A-A352-F51357804D3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151AB-6810-D31F-83A4-5FA81BA9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5A80-9129-3578-DD5D-CCC4B4C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1885-DFAE-AC0C-E9EB-5E245E72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8DFE-C3C9-43A0-D5D3-284190BC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56E3-8D47-2520-7FE5-0D317A23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53B8A-B196-7C45-7D40-95E677AC3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3AD51-D413-DC6F-93A9-A8249BF1E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FC506-2A6C-D905-7B5E-88626BE9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ACCA-0AF1-4CD7-A0CC-EE99339B7B7A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B4EC6-AA82-3956-39E2-0E64266E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6BE5-B886-8537-0EAA-4BB103B3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EA19-C38E-7192-1125-0B456C5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92086-FF3D-BF14-3E4E-8C6B9866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073-4B1F-435A-B430-F2C60453C387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71FF-3542-88CD-E61B-13C45366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2C0C8-F2E8-CF98-C1A5-73C7ECC5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225A-BE6C-3870-AABB-470B7F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6C57-8F1E-4C7F-9E46-8526EE38BD7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C6F15-85D4-9D0E-58F9-CEC5E907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A6B6-202F-D6EB-30EE-086B745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3419-4250-27D8-6B1A-5CC18A40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B9DC-23FB-F4C0-3C0F-096AA9A4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C4722-9777-0F88-CE73-73418264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337B-9C88-ACE2-7F5C-A54140E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52F3-756D-428E-B1C5-707977530F7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1B23-6FB4-1C9D-1DD2-646BF34B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4D05-CE55-7D5A-C335-22A95D12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2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F734-A062-047A-5A8C-41DE2282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AEBB0-0E30-F790-995B-4C17F83A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AB7A7-A1F7-04C9-4CF8-761B84C3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C9EC-B386-2CEE-D26B-81FFC6C5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2AF5-6615-45DC-BA0F-41D5D5AEC33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A6F25-6A41-27D4-B2D9-5897AD36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8F457-2D97-E3A1-D710-2CBE849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4759-B418-B07F-0241-C7FF59A9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83A2-9749-6300-FFB7-4C2107E0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1E0A-2FB3-4499-E048-4325034A0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77BF-617A-4E8F-BB7C-5A19DB772AA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0B4D-2B74-5BF8-8DE1-E9FF70DE6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2D44-6C07-DFB8-8C28-8284E3DC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C02BE4-9C5F-B186-563D-2A43B57D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81" y="3356976"/>
            <a:ext cx="10183660" cy="2354892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I-Year II-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Subject: UI FRAMEWORKS    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(MR23-1CS0106)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8EF8B4F-CE61-638A-D937-23B6CAA8C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88205"/>
            <a:ext cx="9143323" cy="1655762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2E08-343D-F0E5-F512-5B36F817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1417-02A6-448C-BE4A-4F90C5CF496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E3B0E-D939-EFC9-BCCC-329E676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DOM (Document Object Model)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78904" y="1596565"/>
            <a:ext cx="8793271" cy="3828268"/>
            <a:chOff x="1981200" y="685799"/>
            <a:chExt cx="6248400" cy="4107598"/>
          </a:xfrm>
        </p:grpSpPr>
        <p:grpSp>
          <p:nvGrpSpPr>
            <p:cNvPr id="8" name="Group 7"/>
            <p:cNvGrpSpPr/>
            <p:nvPr/>
          </p:nvGrpSpPr>
          <p:grpSpPr>
            <a:xfrm>
              <a:off x="1981200" y="685799"/>
              <a:ext cx="6134100" cy="2866717"/>
              <a:chOff x="1981200" y="685800"/>
              <a:chExt cx="6134100" cy="283553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038600" y="6858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DOM</a:t>
                </a: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12" idx="2"/>
              </p:cNvCxnSpPr>
              <p:nvPr/>
            </p:nvCxnSpPr>
            <p:spPr>
              <a:xfrm>
                <a:off x="4533900" y="1147465"/>
                <a:ext cx="0" cy="7575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514600" y="1905000"/>
                <a:ext cx="480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514600" y="1905000"/>
                <a:ext cx="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533900" y="1905000"/>
                <a:ext cx="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315200" y="1905000"/>
                <a:ext cx="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981200" y="304800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86200" y="304800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15100" y="305966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Model</a:t>
                </a: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81200" y="3962400"/>
              <a:ext cx="99060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File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6200" y="3962400"/>
              <a:ext cx="1828800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Tags/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Elements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0" y="3957843"/>
              <a:ext cx="182880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Layout structure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2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60" y="1522957"/>
            <a:ext cx="109728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DOM (Document Object Model): It represents the contents of XML or HTML document as tree structure.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a technology, with the help of which we can completely control any HTML document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With the help of DOM, we can access and change any tag, id, class or attribute.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can even change any CSS style with DOM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D0E-7681-A240-76F8-7600A259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9D24-EBD6-09CD-C29E-4BB14F99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09562-5C92-9044-C26B-3A4E7F87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99084"/>
            <a:ext cx="10765221" cy="57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B6EF-8A7C-3819-0330-B6587A7C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31331-A064-D980-635E-138B2CDA9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49655" cy="6747641"/>
          </a:xfrm>
        </p:spPr>
      </p:pic>
    </p:spTree>
    <p:extLst>
      <p:ext uri="{BB962C8B-B14F-4D97-AF65-F5344CB8AC3E}">
        <p14:creationId xmlns:p14="http://schemas.microsoft.com/office/powerpoint/2010/main" val="246910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getElementBy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getElementsBy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ClassNam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getElementsBy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querySelector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querySelector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() etc..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DOM Methods: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JSX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One-way Data Binding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Virtual DOM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Simplicity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7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39" y="2375226"/>
            <a:ext cx="11286993" cy="2107548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JSX stands for JavaScript XML.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JSX allows us to write HTML in React.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JSX converts HTML tags into react elements.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3A594-5114-0A32-FD53-8D561CB58685}"/>
              </a:ext>
            </a:extLst>
          </p:cNvPr>
          <p:cNvSpPr txBox="1"/>
          <p:nvPr/>
        </p:nvSpPr>
        <p:spPr>
          <a:xfrm>
            <a:off x="687539" y="1840794"/>
            <a:ext cx="17018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JSX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9108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EEF-46C7-DE66-FFEA-CA03FA73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0F72-FF93-5E43-A800-F236860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C5F-8F88-4614-EC81-77EE0A1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3B10E-E129-BDA9-E927-20DB9B9674C0}"/>
              </a:ext>
            </a:extLst>
          </p:cNvPr>
          <p:cNvSpPr/>
          <p:nvPr/>
        </p:nvSpPr>
        <p:spPr>
          <a:xfrm>
            <a:off x="616384" y="2178109"/>
            <a:ext cx="11269249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ReactJS is all about components.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component is a reusable piece of HTML code.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application is made up of multiple components, each component is responsible for outputting a small, reusable piece of HTML code.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reuse the components while building large scale applications.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AD1407-2B44-D1C8-8F55-EE8D5AE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C6F26-796D-5BD2-14CF-FFCA7F3BF625}"/>
              </a:ext>
            </a:extLst>
          </p:cNvPr>
          <p:cNvSpPr txBox="1"/>
          <p:nvPr/>
        </p:nvSpPr>
        <p:spPr>
          <a:xfrm>
            <a:off x="616384" y="1697978"/>
            <a:ext cx="2799916" cy="4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2. Components:</a:t>
            </a:r>
          </a:p>
        </p:txBody>
      </p:sp>
    </p:spTree>
    <p:extLst>
      <p:ext uri="{BB962C8B-B14F-4D97-AF65-F5344CB8AC3E}">
        <p14:creationId xmlns:p14="http://schemas.microsoft.com/office/powerpoint/2010/main" val="406254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EEF-46C7-DE66-FFEA-CA03FA73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0F72-FF93-5E43-A800-F236860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C5F-8F88-4614-EC81-77EE0A1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3B10E-E129-BDA9-E927-20DB9B9674C0}"/>
              </a:ext>
            </a:extLst>
          </p:cNvPr>
          <p:cNvSpPr/>
          <p:nvPr/>
        </p:nvSpPr>
        <p:spPr>
          <a:xfrm>
            <a:off x="222684" y="1448091"/>
            <a:ext cx="1181482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binding is the process that establishes a connection between the app UI and the data it displays.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AD1407-2B44-D1C8-8F55-EE8D5AE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C6F26-796D-5BD2-14CF-FFCA7F3BF625}"/>
              </a:ext>
            </a:extLst>
          </p:cNvPr>
          <p:cNvSpPr txBox="1"/>
          <p:nvPr/>
        </p:nvSpPr>
        <p:spPr>
          <a:xfrm>
            <a:off x="222684" y="907478"/>
            <a:ext cx="4463616" cy="4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One-way Data Binding </a:t>
            </a: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0D54E-B625-3A39-3382-3C15EF9B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390020"/>
            <a:ext cx="4610100" cy="2927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989F2-D924-7B3B-9E80-FD612C3A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386093"/>
            <a:ext cx="4000500" cy="2900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64939-547C-84CE-8F63-71A539B97C37}"/>
              </a:ext>
            </a:extLst>
          </p:cNvPr>
          <p:cNvSpPr txBox="1"/>
          <p:nvPr/>
        </p:nvSpPr>
        <p:spPr>
          <a:xfrm>
            <a:off x="222684" y="5303662"/>
            <a:ext cx="11969316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binding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flows in only one direction, and is when the information is displayed, but not updated.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two-way data binding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flows in both directions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is used in situations where the information needs to be updated.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3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EEF-46C7-DE66-FFEA-CA03FA73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0F72-FF93-5E43-A800-F236860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C5F-8F88-4614-EC81-77EE0A1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3B10E-E129-BDA9-E927-20DB9B9674C0}"/>
              </a:ext>
            </a:extLst>
          </p:cNvPr>
          <p:cNvSpPr/>
          <p:nvPr/>
        </p:nvSpPr>
        <p:spPr>
          <a:xfrm>
            <a:off x="616384" y="2178109"/>
            <a:ext cx="11269249" cy="2072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virtual DOM object is a representation of the real DOM object.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Whenever any modifications happen in the web application, the entire UI is re-rendered in virtual DOM representation. 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AD1407-2B44-D1C8-8F55-EE8D5AE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C6F26-796D-5BD2-14CF-FFCA7F3BF625}"/>
              </a:ext>
            </a:extLst>
          </p:cNvPr>
          <p:cNvSpPr txBox="1"/>
          <p:nvPr/>
        </p:nvSpPr>
        <p:spPr>
          <a:xfrm>
            <a:off x="616384" y="1697978"/>
            <a:ext cx="2799916" cy="4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4. Virtual DOM:</a:t>
            </a:r>
          </a:p>
        </p:txBody>
      </p:sp>
    </p:spTree>
    <p:extLst>
      <p:ext uri="{BB962C8B-B14F-4D97-AF65-F5344CB8AC3E}">
        <p14:creationId xmlns:p14="http://schemas.microsoft.com/office/powerpoint/2010/main" val="80522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AD6460-AB8B-A7D0-A01A-9CF108439DAC}"/>
              </a:ext>
            </a:extLst>
          </p:cNvPr>
          <p:cNvSpPr/>
          <p:nvPr/>
        </p:nvSpPr>
        <p:spPr>
          <a:xfrm>
            <a:off x="0" y="1245491"/>
            <a:ext cx="12191999" cy="561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97A10-0F5E-0E33-CB55-D982ACDABFB9}"/>
              </a:ext>
            </a:extLst>
          </p:cNvPr>
          <p:cNvSpPr txBox="1"/>
          <p:nvPr/>
        </p:nvSpPr>
        <p:spPr>
          <a:xfrm>
            <a:off x="0" y="-42824"/>
            <a:ext cx="12192000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6415-B835-F945-8690-F3D92A9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0E7F-5270-EEC5-190E-4977F7A8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Installation,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JSX,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Components,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React State,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Props,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 Life Cycle,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Forms.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DAD3-29F6-E32B-AFB7-FD86B00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1FF4-2A39-4E71-A6B8-8F886752D32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C4478-A953-B457-9D69-84630E4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CE5C3-4BB8-3453-D4E1-43A9B5D0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pic>
        <p:nvPicPr>
          <p:cNvPr id="9" name="Picture 2" descr="C:\Users\EV REDDY\Desktop\MRUniversity\MRU_Logo_Reverse.png">
            <a:extLst>
              <a:ext uri="{FF2B5EF4-FFF2-40B4-BE49-F238E27FC236}">
                <a16:creationId xmlns:a16="http://schemas.microsoft.com/office/drawing/2014/main" id="{F8B17997-E5B6-7917-761C-456EB8E0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86037"/>
            <a:ext cx="1298887" cy="11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4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21AE-568D-CA11-7EED-7D5F04A0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" y="1735522"/>
            <a:ext cx="4081517" cy="833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23E91-CED1-2EAC-CBEF-CD75E8FD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39" y="1095376"/>
            <a:ext cx="7384561" cy="54827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00EBE6-FA5C-AEEE-3D4C-55755702BF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373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Features of 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3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EEF-46C7-DE66-FFEA-CA03FA73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0F72-FF93-5E43-A800-F236860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C5F-8F88-4614-EC81-77EE0A1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3B10E-E129-BDA9-E927-20DB9B9674C0}"/>
              </a:ext>
            </a:extLst>
          </p:cNvPr>
          <p:cNvSpPr/>
          <p:nvPr/>
        </p:nvSpPr>
        <p:spPr>
          <a:xfrm>
            <a:off x="616384" y="2178109"/>
            <a:ext cx="11269249" cy="280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ReactJS uses the JSX file, which makes the application simple and to code, as well as understand.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Also, ReactJS is a component-based approach which makes the code reusable as your need.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AD1407-2B44-D1C8-8F55-EE8D5AE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737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C6F26-796D-5BD2-14CF-FFCA7F3BF625}"/>
              </a:ext>
            </a:extLst>
          </p:cNvPr>
          <p:cNvSpPr txBox="1"/>
          <p:nvPr/>
        </p:nvSpPr>
        <p:spPr>
          <a:xfrm>
            <a:off x="616384" y="1697978"/>
            <a:ext cx="2799916" cy="4801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5. Simplicity:</a:t>
            </a:r>
          </a:p>
        </p:txBody>
      </p:sp>
    </p:spTree>
    <p:extLst>
      <p:ext uri="{BB962C8B-B14F-4D97-AF65-F5344CB8AC3E}">
        <p14:creationId xmlns:p14="http://schemas.microsoft.com/office/powerpoint/2010/main" val="102197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</a:t>
            </a:r>
            <a:endParaRPr lang="en-US" b="1" dirty="0"/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29" y="2257097"/>
            <a:ext cx="2815859" cy="28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3566" y="1878904"/>
            <a:ext cx="76909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ways to set up an environment for successful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application. They are given below: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command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the create-react-app command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2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command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1678435" cy="497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Steps: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and NPM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NPM are the platforms needed to develop any </a:t>
            </a:r>
            <a:r>
              <a:rPr lang="en-US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application. </a:t>
            </a:r>
            <a:endParaRPr lang="en-IN" sz="28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Install React and React DOM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used for module packaging, development, and production pipeline automation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IN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Babel-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Babel is a JavaScript compiler and </a:t>
            </a:r>
            <a:r>
              <a:rPr lang="en-US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transpiler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used to convert one source code to others.</a:t>
            </a:r>
            <a:endParaRPr lang="en-IN" sz="28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3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16784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command method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many dependencies, configuration files, and other requirements such as Babel,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before writing a single line of React code.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React App CLI tool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removes all that complexities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makes React app simple.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take any configuration manually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This tool wraps all of the required dependencies like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Babel for React project itself. This helps the users to focus on writing React code only.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9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1924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 the Node.js source code or a pre-built installer for your platform using the following link: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install the LTS version (the one present on the left). Once downloaded open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without disturbing other settings, click on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Next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button until it’s completely installed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537" y="2526883"/>
            <a:ext cx="417333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https://nodejs.org/en/download/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7" y="4185274"/>
            <a:ext cx="7375482" cy="171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6156728"/>
            <a:ext cx="121920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: click on windows Installer. The software will be downloaded on your device. </a:t>
            </a:r>
          </a:p>
          <a:p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1924778" cy="11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command prompt  to check whether it is  completely installed or not, type the command –&gt;</a:t>
            </a:r>
            <a:r>
              <a:rPr lang="en-US" sz="2400" dirty="0"/>
              <a:t> 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94009"/>
            <a:ext cx="121920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installation is done properly, it will give you the version you have installed. 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17" y="2900771"/>
            <a:ext cx="6180364" cy="30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192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in the terminal run the below command: </a:t>
            </a:r>
          </a:p>
          <a:p>
            <a:pPr algn="ctr"/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install -g create-react-app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811" y="4640307"/>
            <a:ext cx="10755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globally install react app for you. To check everything  went well run the command  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create-react-app –version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2406052"/>
            <a:ext cx="7537676" cy="2345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541" y="5598795"/>
            <a:ext cx="4010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0389"/>
            <a:ext cx="12192000" cy="54476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4: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 4: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Create a new folder where you want to make your react app using the below command: 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myfolder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 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myfolder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above command is the name of the folder and can be any name of your choice.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Move inside the same folder using the command: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myfolder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(your folder name)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9" y="4315542"/>
            <a:ext cx="5965371" cy="23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-24368" y="1315374"/>
            <a:ext cx="1178072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inside this folder run the command : 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c:\users\SOE-III\myfolder&gt;create-react-app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myapp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9615" y="2091183"/>
            <a:ext cx="3010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Name of the app we want to create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5211" y="3301896"/>
            <a:ext cx="286845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 </a:t>
            </a:r>
          </a:p>
          <a:p>
            <a:pPr marL="285750" indent="-285750" algn="just" fontAlgn="base">
              <a:buFont typeface="Wingdings" pitchFamily="2" charset="2"/>
              <a:buChar char="Ø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will take some time to install the required dependencies</a:t>
            </a:r>
          </a:p>
          <a:p>
            <a:pPr marL="285750" indent="-285750" algn="just" fontAlgn="base">
              <a:buFont typeface="Wingdings" pitchFamily="2" charset="2"/>
              <a:buChar char="Ø"/>
            </a:pP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fontAlgn="base">
              <a:buFont typeface="Wingdings" pitchFamily="2" charset="2"/>
              <a:buChar char="Ø"/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naming restrictions, names can no longer contain capital letters, thus type your app’s name in lowercase.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368" y="2196139"/>
            <a:ext cx="8584894" cy="46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0679-718D-BEAD-5BD0-EFE1E435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UI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9836-387F-25A8-3B39-49B8F06D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UI framework is a collection of pre-built components, libraries, and design elements.</a:t>
            </a:r>
          </a:p>
          <a:p>
            <a:pPr algn="just"/>
            <a:r>
              <a:rPr lang="en-US" sz="3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framework accelerates the development of an application on the front end.</a:t>
            </a:r>
            <a:endParaRPr lang="en-US" sz="3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omponents are reusable in creating user interfaces in software development.</a:t>
            </a:r>
          </a:p>
          <a:p>
            <a:pPr algn="just"/>
            <a:r>
              <a:rPr lang="en-US" sz="3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popular UI frameworks include React, Bootstrap, Material UI, Semantic UI, and Ext JS UI</a:t>
            </a:r>
          </a:p>
          <a:p>
            <a:pPr algn="just"/>
            <a:endParaRPr lang="en-US" sz="32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16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1431099"/>
            <a:ext cx="120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 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Now open the IDE of your choice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 Visual studio code and then go to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open folder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myfolder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following contents will be displayed on the VS code page: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631428"/>
            <a:ext cx="9544594" cy="40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9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D795-ECCF-7F77-7F4C-D7727533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2E16-CE17-5EC9-8D4C-15A47EB2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1F03-66F8-D63E-89B4-24496455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417" y="1475393"/>
            <a:ext cx="11636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7: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Terminal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New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Terminal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Now, type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c:\Users\SOE-III\myfolder&gt;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cd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terminal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start your app, run the command 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c:\Users\SOE-III\myfolder\myapp&gt;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terminal window 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7" y="2312546"/>
            <a:ext cx="4238625" cy="132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74" y="4879266"/>
            <a:ext cx="3882797" cy="19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908F-3CAC-F09E-2E61-BB9500D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D87C-F9A6-4864-9560-CE36CD9CF633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57D5-C306-F856-07FD-40C6C684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39CE-8DC6-DD1B-F61F-F72483A4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React create-react-app">
            <a:extLst>
              <a:ext uri="{FF2B5EF4-FFF2-40B4-BE49-F238E27FC236}">
                <a16:creationId xmlns:a16="http://schemas.microsoft.com/office/drawing/2014/main" id="{3CFFF23F-CCBD-E2BB-6036-5361817E9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" y="23675"/>
            <a:ext cx="3200400" cy="64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61683-CC14-198B-C3E1-5D94F04E7F21}"/>
              </a:ext>
            </a:extLst>
          </p:cNvPr>
          <p:cNvSpPr txBox="1"/>
          <p:nvPr/>
        </p:nvSpPr>
        <p:spPr>
          <a:xfrm>
            <a:off x="3581400" y="41690"/>
            <a:ext cx="821731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contains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library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any other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party libraries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54B8D-F740-45D9-E4F1-EC1EC9BC22EF}"/>
              </a:ext>
            </a:extLst>
          </p:cNvPr>
          <p:cNvSpPr txBox="1"/>
          <p:nvPr/>
        </p:nvSpPr>
        <p:spPr>
          <a:xfrm>
            <a:off x="3581400" y="949250"/>
            <a:ext cx="82173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holds the public assets of the application. It contains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React will mount the application by default 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&lt;div id="root"&gt;&lt;/div&gt;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231AE-B346-82EB-8E19-7A57517ACE03}"/>
              </a:ext>
            </a:extLst>
          </p:cNvPr>
          <p:cNvSpPr txBox="1"/>
          <p:nvPr/>
        </p:nvSpPr>
        <p:spPr>
          <a:xfrm>
            <a:off x="3581400" y="2362777"/>
            <a:ext cx="821731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App.css, App.js, App.test.js, index.css, index.js, and serviceWorker.js files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Here, the App.js file always responsible for displaying the output screen in React.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65E7B-4C77-8F16-6E44-EE84CFA02311}"/>
              </a:ext>
            </a:extLst>
          </p:cNvPr>
          <p:cNvSpPr txBox="1"/>
          <p:nvPr/>
        </p:nvSpPr>
        <p:spPr>
          <a:xfrm>
            <a:off x="3620728" y="3776304"/>
            <a:ext cx="813865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package-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lock.json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generated automatically for any operations where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modifies either the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or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cannot be published. It will be ignored if it finds any other place rather than the top-level package.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067D-EDED-F3DB-7231-566A7632BA09}"/>
              </a:ext>
            </a:extLst>
          </p:cNvPr>
          <p:cNvSpPr txBox="1"/>
          <p:nvPr/>
        </p:nvSpPr>
        <p:spPr>
          <a:xfrm>
            <a:off x="3581400" y="5868064"/>
            <a:ext cx="81386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README.md: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provides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read about React topics.</a:t>
            </a:r>
          </a:p>
        </p:txBody>
      </p:sp>
    </p:spTree>
    <p:extLst>
      <p:ext uri="{BB962C8B-B14F-4D97-AF65-F5344CB8AC3E}">
        <p14:creationId xmlns:p14="http://schemas.microsoft.com/office/powerpoint/2010/main" val="86287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Installation-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the create-react-app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456150"/>
            <a:ext cx="11899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you run the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command a new tab will open in your browser showing React logo as shown below 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025" y="2061677"/>
            <a:ext cx="6986675" cy="335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7787" y="5638800"/>
            <a:ext cx="11761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Congratulations you have successfully installed the react-app and are ready to build awesome websites and apps </a:t>
            </a:r>
          </a:p>
        </p:txBody>
      </p:sp>
    </p:spTree>
    <p:extLst>
      <p:ext uri="{BB962C8B-B14F-4D97-AF65-F5344CB8AC3E}">
        <p14:creationId xmlns:p14="http://schemas.microsoft.com/office/powerpoint/2010/main" val="413768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456150"/>
            <a:ext cx="11899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JSX stands for JavaScript XML.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JSX allows us to write HTML elements in JavaScript and place them in the DOM without any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 and/or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JSX converts HTML tags into react elements.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84" y="3996795"/>
            <a:ext cx="12087616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In order to embed a JavaScript expression inside JSX, the JavaScript must be wrapped with curly braces, {}. </a:t>
            </a:r>
          </a:p>
        </p:txBody>
      </p:sp>
    </p:spTree>
    <p:extLst>
      <p:ext uri="{BB962C8B-B14F-4D97-AF65-F5344CB8AC3E}">
        <p14:creationId xmlns:p14="http://schemas.microsoft.com/office/powerpoint/2010/main" val="57168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456150"/>
            <a:ext cx="118997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Advantages of JSX are: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Visually Expressive: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Writing UI elements in JSX closely resembles HTML, making it easier to visualize and understand the structure of your components.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Combines Logic and Markup: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JSX enables you to embed JavaScript expressions within the markup, allowing for dynamic content and seamless integration of logic and presentation.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Enhanced Tooling and Error Checking: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Compilers and linters can provide better error messages and type checking with JSX, improving code quality and development experience.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4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Usage of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JS Tutorial">
            <a:extLst>
              <a:ext uri="{FF2B5EF4-FFF2-40B4-BE49-F238E27FC236}">
                <a16:creationId xmlns:a16="http://schemas.microsoft.com/office/drawing/2014/main" id="{135A0E7C-E449-1BA7-1F01-3E98AD283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67" y="0"/>
            <a:ext cx="1331934" cy="13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2482" y="1403411"/>
            <a:ext cx="5795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Elements: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 = &lt;h1&gt;Hello, world!&lt;/h1&gt;;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Embedding Expressions: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name = 'John';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greeting = &lt;h1&gt;Hello, {name}!&lt;/h1&gt;;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92450" y="1461141"/>
            <a:ext cx="556990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Nesting Elements: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listItems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['Item 1', 'Item 2'];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list =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listItems.map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(item =&gt; &lt;li&gt;{item}&lt;/li&gt;)}&lt;/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65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7997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Examples of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78" y="901191"/>
            <a:ext cx="7298499" cy="52629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 React, { Component } from 'react';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App extends Component{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render(){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return(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   &lt;div&gt; 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      &lt;h1&gt;React JSX&lt;/h1&gt; 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    &lt;h2&gt;My First Program using React JSX&lt;/h2&gt; 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      &lt;p&gt;This webpage is created using React JSX.&lt;/p&gt; 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   &lt;/div&gt;  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);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}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 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export default App;  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48" y="4156803"/>
            <a:ext cx="4538597" cy="263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58BDF-EE3D-FF0B-07AF-DF2B7DE8BBE8}"/>
              </a:ext>
            </a:extLst>
          </p:cNvPr>
          <p:cNvSpPr txBox="1"/>
          <p:nvPr/>
        </p:nvSpPr>
        <p:spPr>
          <a:xfrm>
            <a:off x="7624916" y="915772"/>
            <a:ext cx="3633633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algn="just"/>
            <a:r>
              <a:rPr lang="en-US" sz="24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 method 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React JavaScript is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 user's screen with relevant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state or element properties change</a:t>
            </a:r>
          </a:p>
        </p:txBody>
      </p:sp>
    </p:spTree>
    <p:extLst>
      <p:ext uri="{BB962C8B-B14F-4D97-AF65-F5344CB8AC3E}">
        <p14:creationId xmlns:p14="http://schemas.microsoft.com/office/powerpoint/2010/main" val="21936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937808"/>
            <a:ext cx="88559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 React, { Component } from 'react';  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App extends Component{  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render(){ 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   </a:t>
            </a:r>
            <a:r>
              <a:rPr lang="en-I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myStyle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{  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        </a:t>
            </a:r>
            <a:r>
              <a:rPr lang="en-I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80,  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        </a:t>
            </a:r>
            <a:r>
              <a:rPr lang="en-I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fontFamily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'Courier',  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        </a:t>
            </a:r>
            <a:r>
              <a:rPr lang="en-IN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'#003300'  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     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listItems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['Item 1', 'Item 2']; </a:t>
            </a:r>
          </a:p>
          <a:p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list = &lt;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&gt;{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listItems.map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(item =&gt; &lt;li&gt;{item}&lt;/li&gt;)}&lt;/</a:t>
            </a:r>
            <a:r>
              <a:rPr lang="en-IN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(  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   &lt;div&gt; 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      &lt;h1 style={</a:t>
            </a:r>
            <a:r>
              <a:rPr lang="en-I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myStyle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}&gt;Example: Nesting elements in JSX&lt;/h1&gt; 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      &lt;h2&gt;The list items are displayed below {list}&lt;/h2&gt;  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   &lt;/div&gt;  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    ); 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 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 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export default App; 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68" y="774970"/>
            <a:ext cx="6769629" cy="280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7997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Examples of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937808"/>
            <a:ext cx="11711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Capitalized Tags: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 Refer to React components (custom elements you create)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1F1F1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: Use </a:t>
            </a:r>
            <a:r>
              <a:rPr lang="en-US" sz="2400" dirty="0" err="1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camelCase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 instead of HTML attribute names (e.g., </a:t>
            </a:r>
            <a:r>
              <a:rPr lang="en-US" sz="2400" dirty="0" err="1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 instead of class)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1F1F1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Expressions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: Enclose them in curly braces ({})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1F1F1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Commenting</a:t>
            </a:r>
            <a:r>
              <a:rPr lang="en-US" sz="2400" dirty="0">
                <a:solidFill>
                  <a:srgbClr val="1F1F1F"/>
                </a:solidFill>
                <a:latin typeface="Times New Roman" pitchFamily="18" charset="0"/>
                <a:cs typeface="Times New Roman" pitchFamily="18" charset="0"/>
              </a:rPr>
              <a:t>: Use {/* Comment */} for comments within JSX.</a:t>
            </a:r>
          </a:p>
          <a:p>
            <a:pPr algn="just"/>
            <a:endParaRPr lang="en-US" sz="2400" dirty="0">
              <a:solidFill>
                <a:srgbClr val="1F1F1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JSX itself isn't HTML. It's transformed into React function calls during the build process.</a:t>
            </a: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React offers a way to create UIs without JSX, but most developers prefer its clarity and convenience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1F1F1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B270C22-E217-B804-5846-E37BF95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97"/>
            <a:ext cx="12192000" cy="7997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JSX-Key Points: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75EA-C9D4-802F-A61D-39993E97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D6C4-EF4D-4193-FB2D-70BBA8D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7EFC-6BCA-308A-1CEA-27EDEE6A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F9FD3-ABFA-BDD6-6CB0-268DAD98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and Benefits of Using UI Framework</a:t>
            </a:r>
            <a:b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6B6C9-E0DC-5700-9C37-B76C1559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13716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16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6B77-B65B-B28C-6548-25AB93FA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React Components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DE43-BDAD-66C7-D0CD-76D7CB50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6" y="146050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Components are the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fundamental building blocks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React applications. 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They act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independent, reusable pieces of UI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encapsulate both the logic and presentation of a particular portion of the interface. 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Each component exists in the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space,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but they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independently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from one another and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merge all in a parent component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which will be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final UI of your application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D81D-D5CC-3985-E480-593312E4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60D8-827B-46E8-9673-7F9B206EFDEB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1A8B-4F7E-3290-8C7E-076D54D1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A962-014E-BCEF-CF5F-36B01820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0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A05-8C69-4145-C964-E2FD3EF1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62E2-A871-4A64-9E6C-BA8C772E76A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5646-379B-8DDB-816E-AAC8E668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E9A6-74FD-48AC-6359-DB28869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8694A-5DBF-4B43-5405-BE32299057D0}"/>
              </a:ext>
            </a:extLst>
          </p:cNvPr>
          <p:cNvSpPr txBox="1"/>
          <p:nvPr/>
        </p:nvSpPr>
        <p:spPr>
          <a:xfrm>
            <a:off x="302173" y="1294013"/>
            <a:ext cx="609337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component have their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own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methods as well as APIs.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can be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per your need.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better understanding, consider the entire UI as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starting component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each of the other pieces becomes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branches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are further divided into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sub-branches.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EE3D30-2D28-FCB5-877D-1B090ED7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3" y="172415"/>
            <a:ext cx="10515600" cy="73846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React Components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10" name="Picture 2" descr="React Components">
            <a:extLst>
              <a:ext uri="{FF2B5EF4-FFF2-40B4-BE49-F238E27FC236}">
                <a16:creationId xmlns:a16="http://schemas.microsoft.com/office/drawing/2014/main" id="{BED60276-3E74-E4CE-5DAA-4A36ED75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5013" y="136525"/>
            <a:ext cx="5144814" cy="304742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EAD56-9BE0-86F6-67B2-F18CC024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13" y="3059433"/>
            <a:ext cx="5289671" cy="36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3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E07B-1B4D-83CF-6344-4242EAC2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Types of Components: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538-9556-1DD4-AD7C-4E6D64AC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31" y="1724036"/>
            <a:ext cx="10515600" cy="4351338"/>
          </a:xfrm>
        </p:spPr>
        <p:txBody>
          <a:bodyPr/>
          <a:lstStyle/>
          <a:p>
            <a:pPr marL="9144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</a:t>
            </a:r>
          </a:p>
          <a:p>
            <a:pPr marL="9144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Components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D407-895A-CAE4-4A3D-CEEBF343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0ADA-1FA9-4667-A4EA-C865611701A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0772-97D8-DC57-1C94-143E8BD1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8CC6-BDBF-F891-90BF-E82CF2AE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42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0F9F-E0D5-F5A9-01F4-F57D6ADA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F31E-C525-BC57-1732-854FFD92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666495"/>
            <a:ext cx="6727723" cy="4351338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 React, function components are a way to write components. 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They are simply JavaScript functions that may or may not receive data as parameters.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We can create a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that takes props(properties) as input and returns what should be rendered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A valid functional component can be shown in the below Syntax.</a:t>
            </a:r>
          </a:p>
          <a:p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B164-B8AB-C26F-E265-0BD35A7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F7BC-13E4-3900-ED25-8998BA59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8E6A-E742-3698-50F1-D9DBCB14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BE182-4286-BA0F-C538-8ACA1037D32E}"/>
              </a:ext>
            </a:extLst>
          </p:cNvPr>
          <p:cNvSpPr txBox="1"/>
          <p:nvPr/>
        </p:nvSpPr>
        <p:spPr>
          <a:xfrm>
            <a:off x="7277770" y="1327794"/>
            <a:ext cx="445278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function 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WelcomeMessage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(props) {  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  return &lt;h1&gt;Welcome to the , {props.name}&lt;/h1&gt;;  </a:t>
            </a: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850966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EA3A-7936-BB24-D405-871DBA93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A82D-770B-9391-3811-6C7321E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5B4D-103B-72DE-FF4D-33947E6B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B727F-1D4E-53A3-9C42-7914B165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22" y="1528497"/>
            <a:ext cx="7887801" cy="3801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551E4-55BE-5ECD-7933-AFEF3972A670}"/>
              </a:ext>
            </a:extLst>
          </p:cNvPr>
          <p:cNvSpPr txBox="1"/>
          <p:nvPr/>
        </p:nvSpPr>
        <p:spPr>
          <a:xfrm>
            <a:off x="1090215" y="984463"/>
            <a:ext cx="10752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component is also known as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stateless component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do not hold or manage state.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72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616D-62E7-9486-C4C6-EE4CA3FD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1A29-9BAE-BF85-CD83-D007FFDA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39DA-1AEC-2593-D981-998BF594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4AB19-69CF-8BD2-8CA1-824CA0C7933B}"/>
              </a:ext>
            </a:extLst>
          </p:cNvPr>
          <p:cNvSpPr txBox="1"/>
          <p:nvPr/>
        </p:nvSpPr>
        <p:spPr>
          <a:xfrm>
            <a:off x="3167215" y="1225763"/>
            <a:ext cx="79973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Hi, welcome!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1E3A3-B149-6CAC-F736-6EE96C3100B3}"/>
              </a:ext>
            </a:extLst>
          </p:cNvPr>
          <p:cNvSpPr txBox="1"/>
          <p:nvPr/>
        </p:nvSpPr>
        <p:spPr>
          <a:xfrm>
            <a:off x="456524" y="2118315"/>
            <a:ext cx="1090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App.js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445BDE-91AD-E9F7-B35E-C2D14E4468FF}"/>
              </a:ext>
            </a:extLst>
          </p:cNvPr>
          <p:cNvSpPr/>
          <p:nvPr/>
        </p:nvSpPr>
        <p:spPr>
          <a:xfrm>
            <a:off x="2127937" y="215690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629606-4D66-A9A9-6450-467814C3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62" y="4079557"/>
            <a:ext cx="4210638" cy="22767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D069F4-3FA0-1B35-BCA8-92C3FD633D57}"/>
              </a:ext>
            </a:extLst>
          </p:cNvPr>
          <p:cNvSpPr txBox="1"/>
          <p:nvPr/>
        </p:nvSpPr>
        <p:spPr>
          <a:xfrm>
            <a:off x="456524" y="4558621"/>
            <a:ext cx="122982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4228D3-40EC-C9B7-1304-AED8B6341583}"/>
              </a:ext>
            </a:extLst>
          </p:cNvPr>
          <p:cNvSpPr/>
          <p:nvPr/>
        </p:nvSpPr>
        <p:spPr>
          <a:xfrm>
            <a:off x="2372539" y="4628279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09814-9B7F-8416-EE08-8D7E75542DDE}"/>
              </a:ext>
            </a:extLst>
          </p:cNvPr>
          <p:cNvSpPr txBox="1"/>
          <p:nvPr/>
        </p:nvSpPr>
        <p:spPr>
          <a:xfrm>
            <a:off x="346333" y="582196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26101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3A47-ACA7-B523-0DA7-88DC9213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5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 component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B13C-5B53-FDDD-9276-6066E55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8B45-7712-0C6A-7476-B13335E2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E47D-2CCC-FA1B-DAA4-9846E1F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D442551-60F8-B10F-4E58-328F1923E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87" y="1551563"/>
            <a:ext cx="1106129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component must include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creates an inheritance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gives your component access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React.Component's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</a:p>
          <a:p>
            <a:pPr>
              <a:lnSpc>
                <a:spcPct val="100000"/>
              </a:lnSpc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816D8F2-6126-343C-2F10-278125AF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9" y="2890391"/>
            <a:ext cx="112677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also requires a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this method returns HTML.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BCCA7-E134-E58B-D2AA-94E5DDE2D319}"/>
              </a:ext>
            </a:extLst>
          </p:cNvPr>
          <p:cNvSpPr txBox="1"/>
          <p:nvPr/>
        </p:nvSpPr>
        <p:spPr>
          <a:xfrm>
            <a:off x="2828003" y="3847972"/>
            <a:ext cx="815865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0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'react'; 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MyComponent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Component {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render() {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&lt;div&gt;This is main component.&lt;/div&gt;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);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808361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2543-61D0-00A7-B651-760CA9B0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7034-28AF-CF6E-6D78-8236D2C4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A810-0B01-C251-FF3D-A97F4ADA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05581-D36E-F003-4B6A-7A610B54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7" y="2165779"/>
            <a:ext cx="7687748" cy="3381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2908D0-D7C9-9BA8-A669-AE6D7F1ED1E1}"/>
              </a:ext>
            </a:extLst>
          </p:cNvPr>
          <p:cNvSpPr txBox="1"/>
          <p:nvPr/>
        </p:nvSpPr>
        <p:spPr>
          <a:xfrm>
            <a:off x="1066185" y="807310"/>
            <a:ext cx="9676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class component is also known as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stateful component because they can hold or manage local state. </a:t>
            </a:r>
          </a:p>
        </p:txBody>
      </p:sp>
    </p:spTree>
    <p:extLst>
      <p:ext uri="{BB962C8B-B14F-4D97-AF65-F5344CB8AC3E}">
        <p14:creationId xmlns:p14="http://schemas.microsoft.com/office/powerpoint/2010/main" val="3667146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49A3-11F4-D354-30E4-458E246C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4A61-DD74-CF0B-C34C-38639B72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8CD9-2B7F-E4FF-F8C0-FA74CDE6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CF111-84B3-91D6-761F-CA9DFD6DC0A6}"/>
              </a:ext>
            </a:extLst>
          </p:cNvPr>
          <p:cNvSpPr txBox="1"/>
          <p:nvPr/>
        </p:nvSpPr>
        <p:spPr>
          <a:xfrm>
            <a:off x="4049379" y="618030"/>
            <a:ext cx="75723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Hi, I am a Car!</a:t>
            </a:r>
            <a:r>
              <a:rPr lang="en-US" sz="2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53D-DD99-153B-9893-895A6F6A94C5}"/>
              </a:ext>
            </a:extLst>
          </p:cNvPr>
          <p:cNvSpPr txBox="1"/>
          <p:nvPr/>
        </p:nvSpPr>
        <p:spPr>
          <a:xfrm>
            <a:off x="1307713" y="1825625"/>
            <a:ext cx="109036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App.js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8F4BBB-F247-CEF4-8651-1FAE4570ACD7}"/>
              </a:ext>
            </a:extLst>
          </p:cNvPr>
          <p:cNvSpPr/>
          <p:nvPr/>
        </p:nvSpPr>
        <p:spPr>
          <a:xfrm>
            <a:off x="2979126" y="186421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307EA-B533-614B-0895-DB67722D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43" y="4020674"/>
            <a:ext cx="3591426" cy="2543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D3B8E8-65BA-7B21-9C67-EF1744009115}"/>
              </a:ext>
            </a:extLst>
          </p:cNvPr>
          <p:cNvSpPr txBox="1"/>
          <p:nvPr/>
        </p:nvSpPr>
        <p:spPr>
          <a:xfrm>
            <a:off x="1176181" y="4509156"/>
            <a:ext cx="122982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304D1-B20B-17CD-F1AF-4387B95F8EB9}"/>
              </a:ext>
            </a:extLst>
          </p:cNvPr>
          <p:cNvSpPr/>
          <p:nvPr/>
        </p:nvSpPr>
        <p:spPr>
          <a:xfrm>
            <a:off x="3092196" y="457881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BA2D9-30AC-E6A2-D231-163969B53D58}"/>
              </a:ext>
            </a:extLst>
          </p:cNvPr>
          <p:cNvSpPr txBox="1"/>
          <p:nvPr/>
        </p:nvSpPr>
        <p:spPr>
          <a:xfrm>
            <a:off x="838200" y="3943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08618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66C4-45AC-7C0F-3C1F-4765C73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State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61-B6B9-7A28-35A2-3DE378CF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DDA9-446A-5D6F-0F38-2849EB2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7726-45AB-008A-B0DC-1CCDC11A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BD41C3-E69C-5DAF-7053-8BA1B5F35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835"/>
            <a:ext cx="1040381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has a built-in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is where you store property values that belong to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73AB23-02D4-F104-0E73-850B3A98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50" y="3165121"/>
            <a:ext cx="3301417" cy="825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 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57CA979-C48A-6299-0AFC-8814D5B7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71020"/>
            <a:ext cx="6450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is initialized in the constructor: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B568-ABB7-966E-B4E4-A7A22757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and Benefits of Using UI Framework</a:t>
            </a:r>
            <a:br>
              <a:rPr lang="en-US" b="1" i="0" dirty="0">
                <a:solidFill>
                  <a:srgbClr val="0540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AB5E-053A-7B2D-2302-6045158A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Safer Choice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Time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Design and User Experience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Expensive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Friendly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3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4DD9-927B-7A91-F493-D91B9408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2E10-1A3C-253C-6267-89DE6EB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038B-BD02-50FD-C535-87AE5B01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F5554-2A64-C64A-54B0-D80588791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6587" y="345076"/>
            <a:ext cx="11093245" cy="6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B98B55D-86A9-69AA-5B00-D80979FA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71" y="1426008"/>
            <a:ext cx="10992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change a value in the state object, use the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this.setState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5FDC4E7-2681-56AD-29C2-712A306D0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2" y="2136166"/>
            <a:ext cx="109242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value in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changes, the component will re-render, meaning that the output will change according to the new value(s)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852D8-CD36-DB69-ADD1-C9F7404B3FB1}"/>
              </a:ext>
            </a:extLst>
          </p:cNvPr>
          <p:cNvSpPr txBox="1"/>
          <p:nvPr/>
        </p:nvSpPr>
        <p:spPr>
          <a:xfrm>
            <a:off x="532171" y="3429000"/>
            <a:ext cx="165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EB18E9F-D169-AF6A-AD8D-A2C1E188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71" y="4153303"/>
            <a:ext cx="9315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button with an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event that will change the color property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02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207" y="811835"/>
            <a:ext cx="119671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 { 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 } 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 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class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Car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extends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 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constructor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 { 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	super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(); 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	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 </a:t>
            </a:r>
          </a:p>
          <a:p>
            <a:r>
              <a:rPr lang="en-IN" sz="2000" b="1" dirty="0">
                <a:solidFill>
                  <a:srgbClr val="001080"/>
                </a:solidFill>
                <a:latin typeface="Consolas"/>
              </a:rPr>
              <a:t>		brand: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"Ford"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</a:t>
            </a:r>
          </a:p>
          <a:p>
            <a:r>
              <a:rPr lang="en-IN" sz="2000" b="1" dirty="0">
                <a:solidFill>
                  <a:srgbClr val="001080"/>
                </a:solidFill>
                <a:latin typeface="Consolas"/>
              </a:rPr>
              <a:t>		model: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"Mustang"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</a:t>
            </a:r>
          </a:p>
          <a:p>
            <a:r>
              <a:rPr lang="en-IN" sz="2000" b="1" dirty="0">
                <a:solidFill>
                  <a:srgbClr val="001080"/>
                </a:solidFill>
                <a:latin typeface="Consolas"/>
              </a:rPr>
              <a:t>		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"red"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</a:t>
            </a:r>
          </a:p>
          <a:p>
            <a:r>
              <a:rPr lang="en-IN" sz="2000" b="1" dirty="0">
                <a:solidFill>
                  <a:srgbClr val="001080"/>
                </a:solidFill>
                <a:latin typeface="Consolas"/>
              </a:rPr>
              <a:t>		year: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96D48"/>
                </a:solidFill>
                <a:latin typeface="Consolas"/>
              </a:rPr>
              <a:t>1964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};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 } </a:t>
            </a:r>
          </a:p>
          <a:p>
            <a:r>
              <a:rPr lang="en-IN" sz="2000" b="1" dirty="0" err="1">
                <a:solidFill>
                  <a:srgbClr val="5E2CBC"/>
                </a:solidFill>
                <a:latin typeface="Consolas"/>
              </a:rPr>
              <a:t>changeColor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()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 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5E2CBC"/>
                </a:solidFill>
                <a:latin typeface="Consolas"/>
              </a:rPr>
              <a:t>setState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({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"blue"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})}; </a:t>
            </a:r>
          </a:p>
          <a:p>
            <a:r>
              <a:rPr lang="en-IN" sz="2000" b="1" dirty="0">
                <a:solidFill>
                  <a:srgbClr val="5E2CBC"/>
                </a:solidFill>
                <a:latin typeface="Consolas"/>
              </a:rPr>
              <a:t>render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 {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  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My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brand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}&lt;/h1&gt;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It is a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color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from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year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.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&lt;button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type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"button"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264F78"/>
                </a:solidFill>
                <a:latin typeface="Consolas"/>
              </a:rPr>
              <a:t>onClick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changeColor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Change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&lt;/button&gt;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); } }   </a:t>
            </a:r>
          </a:p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Car</a:t>
            </a:r>
            <a:endParaRPr lang="en-IN" sz="20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7F5554-2A64-C64A-54B0-D80588791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0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7F5554-2A64-C64A-54B0-D80588791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71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Object- Example- OUTPUT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82" y="767312"/>
            <a:ext cx="336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 Pressing the Button:</a:t>
            </a:r>
            <a:endParaRPr lang="en-IN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54332"/>
            <a:ext cx="336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Pressing the Button: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9" y="1136644"/>
            <a:ext cx="7684510" cy="235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8" y="4592996"/>
            <a:ext cx="7563283" cy="20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313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F87-9B12-7975-C827-8B5D116A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Props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E9D4-FF2C-0A24-B7D8-FB450977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Props stand for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"Properties."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They are 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 components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It is an object which stores the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of attributes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of a tag and work similar to the HTML attributes.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It gives a way to pass data from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component to other components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Props are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passed to the component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 the same way as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arguments passed in a function.</a:t>
            </a:r>
          </a:p>
          <a:p>
            <a:pPr algn="just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Props are 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 so we </a:t>
            </a: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 modify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props from inside the component.</a:t>
            </a:r>
          </a:p>
          <a:p>
            <a:pPr algn="just"/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the </a:t>
            </a:r>
            <a:r>
              <a:rPr lang="en-US" sz="27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add </a:t>
            </a:r>
            <a:r>
              <a:rPr lang="en-US" sz="27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called props</a:t>
            </a:r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attributes are available in the component as </a:t>
            </a:r>
            <a:r>
              <a:rPr lang="en-US" sz="27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this.props</a:t>
            </a:r>
            <a:r>
              <a:rPr lang="en-US" sz="27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to render dynamic data in our render method.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744D-1F20-4449-E58E-BF87454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DCF3-6617-0FAA-7BA8-BB1DBEC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E016-E13B-2941-00ED-345B3B18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6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C59-CCC2-DD84-BA91-1DAC77A5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4" y="217641"/>
            <a:ext cx="11855245" cy="60891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038C-A50A-CFFF-BA2E-556E2002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980C-B86C-E3D2-ECFE-0BAFB9EB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UI Framework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F753-7C7D-92D4-E912-6692DA6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064DA9-9D2D-7BC8-A8CA-8480FBFA1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113" y="939178"/>
            <a:ext cx="11237363" cy="54603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{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F4A85"/>
                </a:solidFill>
                <a:latin typeface="Consolas"/>
              </a:rPr>
              <a:t>class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extends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185E73"/>
                </a:solidFill>
                <a:latin typeface="Consolas"/>
              </a:rPr>
              <a:t>React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185E73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5E2CBC"/>
                </a:solidFill>
                <a:latin typeface="Consolas"/>
              </a:rPr>
              <a:t>render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 {    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Welcome to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props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name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React is a JavaScript library for building user interfaces.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&lt;/p&gt;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React is used to build single-page applications.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&lt;/p&gt;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React allows us to create reusable UI components.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&lt;/p&gt;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      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);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}  }  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  </a:t>
            </a:r>
            <a:endParaRPr lang="en-IN" sz="20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53D-DD99-153B-9893-895A6F6A94C5}"/>
              </a:ext>
            </a:extLst>
          </p:cNvPr>
          <p:cNvSpPr txBox="1"/>
          <p:nvPr/>
        </p:nvSpPr>
        <p:spPr>
          <a:xfrm>
            <a:off x="0" y="2966150"/>
            <a:ext cx="109036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App.js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8F4BBB-F247-CEF4-8651-1FAE4570ACD7}"/>
              </a:ext>
            </a:extLst>
          </p:cNvPr>
          <p:cNvSpPr/>
          <p:nvPr/>
        </p:nvSpPr>
        <p:spPr>
          <a:xfrm>
            <a:off x="1182209" y="296615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93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C59-CCC2-DD84-BA91-1DAC77A5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4" y="217641"/>
            <a:ext cx="11855245" cy="60891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038C-A50A-CFFF-BA2E-556E2002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980C-B86C-E3D2-ECFE-0BAFB9EB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UI Framework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F753-7C7D-92D4-E912-6692DA6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53D-DD99-153B-9893-895A6F6A94C5}"/>
              </a:ext>
            </a:extLst>
          </p:cNvPr>
          <p:cNvSpPr txBox="1"/>
          <p:nvPr/>
        </p:nvSpPr>
        <p:spPr>
          <a:xfrm>
            <a:off x="0" y="2966150"/>
            <a:ext cx="129170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index.js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8F4BBB-F247-CEF4-8651-1FAE4570ACD7}"/>
              </a:ext>
            </a:extLst>
          </p:cNvPr>
          <p:cNvSpPr/>
          <p:nvPr/>
        </p:nvSpPr>
        <p:spPr>
          <a:xfrm>
            <a:off x="1671413" y="300473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0617" y="1011383"/>
            <a:ext cx="990669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Consolas"/>
              </a:rPr>
              <a:t>import React from 'react';</a:t>
            </a:r>
          </a:p>
          <a:p>
            <a:r>
              <a:rPr lang="en-IN" sz="2000" b="1" dirty="0">
                <a:latin typeface="Consolas"/>
              </a:rPr>
              <a:t>import </a:t>
            </a:r>
            <a:r>
              <a:rPr lang="en-IN" sz="2000" b="1" dirty="0" err="1">
                <a:latin typeface="Consolas"/>
              </a:rPr>
              <a:t>ReactDOM</a:t>
            </a:r>
            <a:r>
              <a:rPr lang="en-IN" sz="2000" b="1" dirty="0">
                <a:latin typeface="Consolas"/>
              </a:rPr>
              <a:t> from 'react-</a:t>
            </a:r>
            <a:r>
              <a:rPr lang="en-IN" sz="2000" b="1" dirty="0" err="1">
                <a:latin typeface="Consolas"/>
              </a:rPr>
              <a:t>dom</a:t>
            </a:r>
            <a:r>
              <a:rPr lang="en-IN" sz="2000" b="1" dirty="0">
                <a:latin typeface="Consolas"/>
              </a:rPr>
              <a:t>/client';</a:t>
            </a:r>
          </a:p>
          <a:p>
            <a:r>
              <a:rPr lang="en-IN" sz="2000" b="1" dirty="0">
                <a:latin typeface="Consolas"/>
              </a:rPr>
              <a:t>import './index.css';</a:t>
            </a:r>
          </a:p>
          <a:p>
            <a:r>
              <a:rPr lang="en-IN" sz="2000" b="1" dirty="0">
                <a:latin typeface="Consolas"/>
              </a:rPr>
              <a:t>import App from './App';</a:t>
            </a:r>
          </a:p>
          <a:p>
            <a:r>
              <a:rPr lang="en-IN" sz="2000" b="1" dirty="0">
                <a:latin typeface="Consolas"/>
              </a:rPr>
              <a:t>import </a:t>
            </a:r>
            <a:r>
              <a:rPr lang="en-IN" sz="2000" b="1" dirty="0" err="1">
                <a:latin typeface="Consolas"/>
              </a:rPr>
              <a:t>reportWebVitals</a:t>
            </a:r>
            <a:r>
              <a:rPr lang="en-IN" sz="2000" b="1" dirty="0">
                <a:latin typeface="Consolas"/>
              </a:rPr>
              <a:t> from './</a:t>
            </a:r>
            <a:r>
              <a:rPr lang="en-IN" sz="2000" b="1" dirty="0" err="1">
                <a:latin typeface="Consolas"/>
              </a:rPr>
              <a:t>reportWebVitals</a:t>
            </a:r>
            <a:r>
              <a:rPr lang="en-IN" sz="2000" b="1" dirty="0">
                <a:latin typeface="Consolas"/>
              </a:rPr>
              <a:t>';</a:t>
            </a:r>
          </a:p>
          <a:p>
            <a:br>
              <a:rPr lang="en-IN" sz="2000" b="1" dirty="0">
                <a:latin typeface="Consolas"/>
              </a:rPr>
            </a:br>
            <a:r>
              <a:rPr lang="en-IN" sz="2000" b="1" dirty="0" err="1">
                <a:latin typeface="Consolas"/>
              </a:rPr>
              <a:t>const</a:t>
            </a:r>
            <a:r>
              <a:rPr lang="en-IN" sz="2000" b="1" dirty="0">
                <a:latin typeface="Consolas"/>
              </a:rPr>
              <a:t> root = </a:t>
            </a:r>
            <a:r>
              <a:rPr lang="en-IN" sz="2000" b="1" dirty="0" err="1">
                <a:latin typeface="Consolas"/>
              </a:rPr>
              <a:t>ReactDOM.createRoot</a:t>
            </a:r>
            <a:r>
              <a:rPr lang="en-IN" sz="2000" b="1" dirty="0">
                <a:latin typeface="Consolas"/>
              </a:rPr>
              <a:t>(</a:t>
            </a:r>
            <a:r>
              <a:rPr lang="en-IN" sz="2000" b="1" dirty="0" err="1">
                <a:latin typeface="Consolas"/>
              </a:rPr>
              <a:t>document.getElementById</a:t>
            </a:r>
            <a:r>
              <a:rPr lang="en-IN" sz="2000" b="1" dirty="0">
                <a:latin typeface="Consolas"/>
              </a:rPr>
              <a:t>('root'));</a:t>
            </a:r>
          </a:p>
          <a:p>
            <a:r>
              <a:rPr lang="en-IN" sz="2000" b="1" dirty="0" err="1">
                <a:latin typeface="Consolas"/>
              </a:rPr>
              <a:t>root.render</a:t>
            </a:r>
            <a:r>
              <a:rPr lang="en-IN" sz="2000" b="1" dirty="0">
                <a:latin typeface="Consolas"/>
              </a:rPr>
              <a:t>(</a:t>
            </a:r>
          </a:p>
          <a:p>
            <a:r>
              <a:rPr lang="en-IN" sz="2000" b="1" dirty="0">
                <a:latin typeface="Consolas"/>
              </a:rPr>
              <a:t>  &lt;</a:t>
            </a:r>
            <a:r>
              <a:rPr lang="en-IN" sz="2000" b="1" dirty="0" err="1">
                <a:latin typeface="Consolas"/>
              </a:rPr>
              <a:t>React.StrictMode</a:t>
            </a:r>
            <a:r>
              <a:rPr lang="en-IN" sz="2000" b="1" dirty="0">
                <a:latin typeface="Consolas"/>
              </a:rPr>
              <a:t>&gt;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name="React JS"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/&gt;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latin typeface="Consolas"/>
              </a:rPr>
              <a:t>&lt;/</a:t>
            </a:r>
            <a:r>
              <a:rPr lang="en-IN" sz="2000" b="1" dirty="0" err="1">
                <a:latin typeface="Consolas"/>
              </a:rPr>
              <a:t>React.StrictMode</a:t>
            </a:r>
            <a:r>
              <a:rPr lang="en-IN" sz="2000" b="1" dirty="0">
                <a:latin typeface="Consolas"/>
              </a:rPr>
              <a:t>&gt;</a:t>
            </a:r>
          </a:p>
          <a:p>
            <a:r>
              <a:rPr lang="en-IN" sz="2000" b="1" dirty="0">
                <a:latin typeface="Consolas"/>
              </a:rPr>
              <a:t>);</a:t>
            </a:r>
          </a:p>
          <a:p>
            <a:br>
              <a:rPr lang="en-IN" sz="2000" b="1" dirty="0">
                <a:latin typeface="Consolas"/>
              </a:rPr>
            </a:br>
            <a:r>
              <a:rPr lang="en-IN" sz="2000" b="1" dirty="0" err="1">
                <a:latin typeface="Consolas"/>
              </a:rPr>
              <a:t>reportWebVitals</a:t>
            </a:r>
            <a:r>
              <a:rPr lang="en-IN" sz="2000" b="1" dirty="0">
                <a:latin typeface="Consolas"/>
              </a:rPr>
              <a:t>();</a:t>
            </a:r>
            <a:endParaRPr lang="en-IN" sz="2000" b="1" dirty="0">
              <a:effectLst/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46" y="3837359"/>
            <a:ext cx="5108864" cy="290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0B9E-0DC8-D106-5B5C-5E6A3F28D1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Default Props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FE42-CE84-42F0-D17F-1233E2F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ADD1-61E9-1A7C-B808-2AA2D088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EC5C-4510-ABFA-DF97-2504E511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9A43E-DAC8-A71E-312A-BCC55431A988}"/>
              </a:ext>
            </a:extLst>
          </p:cNvPr>
          <p:cNvSpPr txBox="1"/>
          <p:nvPr/>
        </p:nvSpPr>
        <p:spPr>
          <a:xfrm>
            <a:off x="374074" y="2551837"/>
            <a:ext cx="11111344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not necessary to always add props in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reactDom.render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element. You can also set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props directly in the component constructor. It can be explained in the next example.</a:t>
            </a:r>
          </a:p>
        </p:txBody>
      </p:sp>
    </p:spTree>
    <p:extLst>
      <p:ext uri="{BB962C8B-B14F-4D97-AF65-F5344CB8AC3E}">
        <p14:creationId xmlns:p14="http://schemas.microsoft.com/office/powerpoint/2010/main" val="84505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BC37-CDB3-C244-4BC0-8F1C6393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80BF-76E8-59BA-F21D-23B6CC6D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13FE-BAFA-AFA6-4A8D-6187FA00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F1368-7D6C-A3AE-EC62-4F9394925807}"/>
              </a:ext>
            </a:extLst>
          </p:cNvPr>
          <p:cNvSpPr txBox="1"/>
          <p:nvPr/>
        </p:nvSpPr>
        <p:spPr>
          <a:xfrm>
            <a:off x="0" y="16746"/>
            <a:ext cx="121920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Default props-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4873" y="601521"/>
            <a:ext cx="9227127" cy="6109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, { 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} </a:t>
            </a:r>
            <a:r>
              <a:rPr lang="en-IN" sz="23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;  </a:t>
            </a:r>
          </a:p>
          <a:p>
            <a:r>
              <a:rPr lang="en-IN" sz="2300" b="1" dirty="0">
                <a:solidFill>
                  <a:srgbClr val="0F4A85"/>
                </a:solidFill>
                <a:latin typeface="Consolas"/>
              </a:rPr>
              <a:t>class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185E73"/>
                </a:solidFill>
                <a:latin typeface="Consolas"/>
              </a:rPr>
              <a:t>App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extends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 err="1">
                <a:solidFill>
                  <a:srgbClr val="185E73"/>
                </a:solidFill>
                <a:latin typeface="Consolas"/>
              </a:rPr>
              <a:t>React</a:t>
            </a:r>
            <a:r>
              <a:rPr lang="en-IN" sz="23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300" b="1" dirty="0" err="1">
                <a:solidFill>
                  <a:srgbClr val="185E73"/>
                </a:solidFill>
                <a:latin typeface="Consolas"/>
              </a:rPr>
              <a:t>Component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{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300" b="1" dirty="0">
                <a:solidFill>
                  <a:srgbClr val="5E2CBC"/>
                </a:solidFill>
                <a:latin typeface="Consolas"/>
              </a:rPr>
              <a:t>render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() {     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</a:t>
            </a:r>
            <a:r>
              <a:rPr lang="en-IN" sz="23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(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 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&lt;div&gt;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     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Default Props Example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&lt;/h1&gt;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&lt;h3&gt;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Welcome to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{this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props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name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}&lt;/h3&gt;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 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&lt;p&gt;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React is a JavaScript library for building user interfaces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&lt;/p&gt;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      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 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&lt;/div&gt;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    );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 }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}  </a:t>
            </a:r>
          </a:p>
          <a:p>
            <a:r>
              <a:rPr lang="en-IN" sz="2300" b="1" dirty="0" err="1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3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300" b="1" dirty="0" err="1">
                <a:solidFill>
                  <a:srgbClr val="001080"/>
                </a:solidFill>
                <a:latin typeface="Consolas"/>
              </a:rPr>
              <a:t>defaultProps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{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name: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F4A85"/>
                </a:solidFill>
                <a:latin typeface="Consolas"/>
              </a:rPr>
              <a:t>"REACT JS CLASS"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r>
              <a:rPr lang="en-IN" sz="2300" b="1" dirty="0">
                <a:solidFill>
                  <a:srgbClr val="292929"/>
                </a:solidFill>
                <a:latin typeface="Consolas"/>
              </a:rPr>
              <a:t>}  </a:t>
            </a:r>
          </a:p>
          <a:p>
            <a:r>
              <a:rPr lang="en-IN" sz="23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3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300" b="1" dirty="0">
                <a:solidFill>
                  <a:srgbClr val="292929"/>
                </a:solidFill>
                <a:latin typeface="Consolas"/>
              </a:rPr>
              <a:t>;  </a:t>
            </a:r>
            <a:endParaRPr lang="en-IN" sz="23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53D-DD99-153B-9893-895A6F6A94C5}"/>
              </a:ext>
            </a:extLst>
          </p:cNvPr>
          <p:cNvSpPr txBox="1"/>
          <p:nvPr/>
        </p:nvSpPr>
        <p:spPr>
          <a:xfrm>
            <a:off x="0" y="2966150"/>
            <a:ext cx="109036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App.js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8F4BBB-F247-CEF4-8651-1FAE4570ACD7}"/>
              </a:ext>
            </a:extLst>
          </p:cNvPr>
          <p:cNvSpPr/>
          <p:nvPr/>
        </p:nvSpPr>
        <p:spPr>
          <a:xfrm>
            <a:off x="1182209" y="296615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39" y="4725727"/>
            <a:ext cx="27847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changes in the index.js file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1" y="3477148"/>
            <a:ext cx="554355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02"/>
            <a:ext cx="12192000" cy="71553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Comparison between State and Props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66973"/>
              </p:ext>
            </p:extLst>
          </p:nvPr>
        </p:nvGraphicFramePr>
        <p:xfrm>
          <a:off x="581891" y="997528"/>
          <a:ext cx="11097491" cy="5461852"/>
        </p:xfrm>
        <a:graphic>
          <a:graphicData uri="http://schemas.openxmlformats.org/drawingml/2006/table">
            <a:tbl>
              <a:tblPr/>
              <a:tblGrid>
                <a:gridCol w="9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S.No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57966" marR="57966" marT="57966" marB="57966">
                    <a:lnL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Props</a:t>
                      </a:r>
                    </a:p>
                  </a:txBody>
                  <a:tcPr marL="57966" marR="57966" marT="57966" marB="57966">
                    <a:lnL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</a:t>
                      </a:r>
                    </a:p>
                  </a:txBody>
                  <a:tcPr marL="57966" marR="57966" marT="57966" marB="57966">
                    <a:lnL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9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2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read-only.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changes can be asynchronous.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5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immutable.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is mutable.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allow you to pass data from one component to other components as an argument.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holds information about the components.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0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can be accessed by the child component.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cannot be accessed by child components.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2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5.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used to communicate between components.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States can be used for rendering dynamic changes with the component.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80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6.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Stateless component can have Props.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Stateless components cannot have State.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80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7.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make components reusable.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cannot make components reusable.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82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8.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external and controlled by whatever renders the component.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State is internal and controlled by the React Component itself.</a:t>
                      </a:r>
                    </a:p>
                  </a:txBody>
                  <a:tcPr marL="38644" marR="38644" marT="38644" marB="38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569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4" y="101889"/>
            <a:ext cx="12053455" cy="61854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Adding Images in React- Using Functional Component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68436" y="976127"/>
            <a:ext cx="8423564" cy="5324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{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</a:t>
            </a:r>
          </a:p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img3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'./img3.jpg'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 </a:t>
            </a:r>
          </a:p>
          <a:p>
            <a:br>
              <a:rPr lang="en-IN" sz="2000" b="1" dirty="0">
                <a:solidFill>
                  <a:srgbClr val="292929"/>
                </a:solidFill>
                <a:latin typeface="Consolas"/>
              </a:rPr>
            </a:br>
            <a:r>
              <a:rPr lang="en-IN" sz="2000" b="1" dirty="0">
                <a:solidFill>
                  <a:srgbClr val="0F4A85"/>
                </a:solidFill>
                <a:latin typeface="Consolas"/>
              </a:rPr>
              <a:t>function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5E2CBC"/>
                </a:solidFill>
                <a:latin typeface="Consolas"/>
              </a:rPr>
              <a:t>Header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 {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515151"/>
                </a:solidFill>
                <a:latin typeface="Consolas"/>
              </a:rPr>
              <a:t>// Import result is the URL of your image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Displaying Image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&lt;/h1&gt;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img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264F78"/>
                </a:solidFill>
                <a:latin typeface="Consolas"/>
              </a:rPr>
              <a:t>src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img3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alt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"image"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width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"50%"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height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"50%"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/&gt;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This Program displays Mountains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&lt;/h1&gt;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</a:p>
          <a:p>
            <a:br>
              <a:rPr lang="en-IN" sz="2000" b="1" dirty="0">
                <a:solidFill>
                  <a:srgbClr val="292929"/>
                </a:solidFill>
                <a:latin typeface="Consolas"/>
              </a:rPr>
            </a:br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);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}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Header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 </a:t>
            </a:r>
            <a:endParaRPr lang="en-IN" sz="20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53430"/>
            <a:ext cx="3352800" cy="1631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image in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folder: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Drag and drop the image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folder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example,  the image is : img3.jpg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75" y="365125"/>
            <a:ext cx="11135639" cy="77474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to ReactJS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56" y="1349635"/>
            <a:ext cx="11376243" cy="537183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ReactJS is an open-source JavaScript library used to build a user interface for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 Page Application(SPA)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Facebook,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gmail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Twitter)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Multi Page Application(MPA) examples</a:t>
            </a:r>
            <a:r>
              <a:rPr lang="en-I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ecommerce sites like Amazon, </a:t>
            </a:r>
            <a:r>
              <a:rPr lang="en-IN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I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Google, GitHub etc.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responsible only for the view layer of the application. It provides developers to compose complex UIs from a small and isolated piece of code called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55BD8-0A1A-0A83-E1D5-57E78CA6FB7B}"/>
              </a:ext>
            </a:extLst>
          </p:cNvPr>
          <p:cNvSpPr txBox="1"/>
          <p:nvPr/>
        </p:nvSpPr>
        <p:spPr>
          <a:xfrm>
            <a:off x="731728" y="3784600"/>
            <a:ext cx="10728543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SPA page will not be reloaded where as in MPA page will be loaded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time the user tries to access its contents</a:t>
            </a:r>
          </a:p>
        </p:txBody>
      </p:sp>
    </p:spTree>
    <p:extLst>
      <p:ext uri="{BB962C8B-B14F-4D97-AF65-F5344CB8AC3E}">
        <p14:creationId xmlns:p14="http://schemas.microsoft.com/office/powerpoint/2010/main" val="3411375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2" y="342900"/>
            <a:ext cx="70104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623454"/>
            <a:ext cx="17872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4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4" y="101889"/>
            <a:ext cx="12053455" cy="61854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Adding Images in React- Using Class Component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68436" y="823722"/>
            <a:ext cx="8423564" cy="5940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, {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</a:t>
            </a:r>
          </a:p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img3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'./img3.jpg'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class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extends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Component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{</a:t>
            </a:r>
          </a:p>
          <a:p>
            <a:r>
              <a:rPr lang="en-IN" sz="2000" b="1" dirty="0">
                <a:solidFill>
                  <a:srgbClr val="5E2CBC"/>
                </a:solidFill>
                <a:latin typeface="Consolas"/>
              </a:rPr>
              <a:t>render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{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Displaying Image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&lt;/h1&gt;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img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264F78"/>
                </a:solidFill>
                <a:latin typeface="Consolas"/>
              </a:rPr>
              <a:t>src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img3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alt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"image"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width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"50%"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height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"50%"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/&gt;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&lt;h1&gt;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This Program displays Mountains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&lt;/h1&gt;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);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} 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}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 </a:t>
            </a:r>
            <a:endParaRPr lang="en-IN" sz="20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53430"/>
            <a:ext cx="33528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Adding image in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 folder: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image file to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Here, the image is added as img3.jpg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825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2" y="342900"/>
            <a:ext cx="70104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623454"/>
            <a:ext cx="17872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80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3695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React Component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97" y="1074062"/>
            <a:ext cx="11541691" cy="5514627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every component creation process involves various lifecycle methods. These lifecycle methods are termed as component's lifecycle.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lifecycle methods are not very complicated and called at various points during a component's life. 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lifecycle of the component is divided into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four phases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They are: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Initial Phase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Mounting Phase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Updating Phase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Unmounting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Phase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711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9756-240F-9905-A7F3-EA1B7C1B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83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Life Cycle Components Diagram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AD0D-E5C6-AA2D-3083-4C884A70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0531-DF10-CEF2-B95D-E5F443BF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358C-187F-1D76-EE24-EC26CC47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A1C2-16EB-36D3-E3CF-EA32F9D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 descr="ReactJS Lifecycle of Components">
            <a:extLst>
              <a:ext uri="{FF2B5EF4-FFF2-40B4-BE49-F238E27FC236}">
                <a16:creationId xmlns:a16="http://schemas.microsoft.com/office/drawing/2014/main" id="{2D4AA57A-50F6-AE40-0190-713BE829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23964"/>
            <a:ext cx="10515599" cy="5387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011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2863-3A24-5BA3-16A0-7192EFCC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4BE2-602A-D0E7-BD8D-B4835756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B9EE-F49E-122D-65F4-3DA761A7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B6BB6-08B9-04D1-09F5-08FDDD294461}"/>
              </a:ext>
            </a:extLst>
          </p:cNvPr>
          <p:cNvSpPr txBox="1"/>
          <p:nvPr/>
        </p:nvSpPr>
        <p:spPr>
          <a:xfrm>
            <a:off x="123796" y="1015971"/>
            <a:ext cx="1159714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the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birth </a:t>
            </a: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phase of the lifecycle of a ReactJS component. Here,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component starts its journey on a way to the DOM.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Component contains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default Props and initial State</a:t>
            </a: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These default properties are done in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constructor of a component.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The initial phase only occurs once and consists of the following methods.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itchFamily="18" charset="0"/>
              </a:rPr>
              <a:t>getDefaultProps</a:t>
            </a: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itchFamily="18" charset="0"/>
              </a:rPr>
              <a:t>getInitialState</a:t>
            </a: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A516F-90E9-0C41-4178-1E0CC5C2E21E}"/>
              </a:ext>
            </a:extLst>
          </p:cNvPr>
          <p:cNvSpPr txBox="1"/>
          <p:nvPr/>
        </p:nvSpPr>
        <p:spPr>
          <a:xfrm>
            <a:off x="0" y="-42476"/>
            <a:ext cx="12192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Initial Phase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93724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97B8-6275-BE43-D6F8-E902CF7A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A100-B27E-D1D5-6875-B0D0D5D4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25" y="1613671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Mounting means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putting elements into the DOM.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44AA-A047-CABC-F052-2BB081B2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2B5D-F195-16FF-DF3E-2FBF787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1BD6-5CA6-658C-BE82-C8226D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642263-42BF-086F-54DA-05E324E6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49641"/>
            <a:ext cx="1051560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0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has four built-in methods that gets called, in this order, when mounting a component: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6275" lvl="0" indent="-39846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componentWillMount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946275" lvl="0" indent="-39846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componentDidMount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946275" lvl="0" indent="-39846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render()</a:t>
            </a:r>
          </a:p>
          <a:p>
            <a:pPr marL="457200" marR="0" lvl="0" indent="-220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is required and will always be called, the others are optional and will be called if you define them.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49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1135-E69D-6541-7189-F5C4F1C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3CCA-0644-4391-D3F1-CAEE92AA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BC97-248C-4041-5B7D-C8F61B87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AF13-967D-76AF-349C-EC637272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7D4EBE-A455-6ED0-6FA6-4AF6912E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97" y="1600274"/>
            <a:ext cx="999940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updated whenever there is a change in the component's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24652-384D-9F08-8BA7-241FFC0E0A6F}"/>
              </a:ext>
            </a:extLst>
          </p:cNvPr>
          <p:cNvSpPr txBox="1"/>
          <p:nvPr/>
        </p:nvSpPr>
        <p:spPr>
          <a:xfrm>
            <a:off x="1884105" y="2737697"/>
            <a:ext cx="7422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phase consists of the following methods.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DD873-6EDF-582E-ADC0-8A881DBACC4D}"/>
              </a:ext>
            </a:extLst>
          </p:cNvPr>
          <p:cNvSpPr txBox="1"/>
          <p:nvPr/>
        </p:nvSpPr>
        <p:spPr>
          <a:xfrm>
            <a:off x="3046771" y="3303640"/>
            <a:ext cx="6098458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componentWillRecieveProps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shouldComponentUpdate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componentWillUpdate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render()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componentDidUpdate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5104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9E9A-098E-ED9D-704E-BB7CE3EF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Unmounting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947C-0F1B-D872-7CA1-F146188A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006A-79AE-2B29-3541-8BA1C2D6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D2DE-4EC2-AB39-17A6-6355CDD0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80D95F-2F78-92DC-2BFC-DC29351D4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706" y="1436097"/>
            <a:ext cx="10384093" cy="42180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phase in the lifecycle is when a component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from the DOM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unmounting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React likes to call it.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has only one built-in method that gets called when a component is unmounted: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componentWillUnmount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3AC-BB9B-C59D-08D6-1AEE1C38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Forms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27C8-7737-E3AC-9B3F-308B7B5F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like in HTML, React uses forms to allow users to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the web page.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form can contain text fields, buttons, checkbox, radio button, etc</a:t>
            </a:r>
            <a:r>
              <a:rPr lang="en-US" sz="2800" dirty="0"/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form data is usually handled by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React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form data is usually handled by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React, the form is usually implemented by using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controlled components.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mainly two types of form input in React.</a:t>
            </a:r>
          </a:p>
          <a:p>
            <a:pPr marL="1254125" indent="-280988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Uncontrolled component</a:t>
            </a:r>
          </a:p>
          <a:p>
            <a:pPr marL="1254125" indent="-280988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Controlled component</a:t>
            </a: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C81E-6B4B-A9C0-48FF-4E840EE5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EE83-5485-834A-2C0E-FF029B0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A396-7590-9BC3-1CC5-076E173C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1C8B-7E79-B851-5A34-DF4068C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ReactJS is made up of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two parts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Components: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pieces that contain HTML code and what you want to see in the user interface, 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HTML document: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all your components will be rendered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9974-7D76-A999-6FFF-53794CE9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949E-70CC-8EA8-B463-BB5D5B18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1C03-8498-4A6A-9661-6D4FD51A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C97E61-E784-928B-D36C-6F10259A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5" y="365125"/>
            <a:ext cx="11135639" cy="77474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to ReactJS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123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08DC-1DDD-6B47-B935-30F6796A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00998"/>
            <a:ext cx="11523407" cy="64560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Uncontrolled component: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Uncontrolled Form component, the state of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is not controlled by the React component. 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when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changes the value of the input</a:t>
            </a: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state is not updated and the component is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re-rendered.</a:t>
            </a: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uncontrolled input is similar to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traditional HTML form inputs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DOM itself handles the form data.</a:t>
            </a: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Here, the HTML elements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 their own 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will be updated when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value changes.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34BE-EDEE-BDFE-AAC7-42161C76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CB7A-77A2-F8E1-FFA1-EFE0CB08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81DC-02D7-BACD-DE9B-07A96F0F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8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988C-78CB-FC37-ED94-BF55BAD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55B1-0E50-C7A6-3308-5B8E68BF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A3DC-5C4A-7DB4-1B67-14040FC7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36258-5E13-C021-F58A-F01AF829FEB7}"/>
              </a:ext>
            </a:extLst>
          </p:cNvPr>
          <p:cNvSpPr txBox="1"/>
          <p:nvPr/>
        </p:nvSpPr>
        <p:spPr>
          <a:xfrm>
            <a:off x="1179871" y="136525"/>
            <a:ext cx="105008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Controlled Component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ControlledForm</a:t>
            </a: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component, the state of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is controlled by the React component. 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1D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when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changes the value of the input</a:t>
            </a:r>
            <a:r>
              <a:rPr lang="en-US" sz="28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state is updated and the component is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re-rendered.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the controlled component,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form element is handled by the component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rather than the DOM.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26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05BF-4E97-D9F6-5A71-48314003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57"/>
            <a:ext cx="10515600" cy="435133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mutable state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kept in the state property and will be updated only with 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Controlled components have functions that govern the data passing into them on every 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event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rather than grabbing the data only once.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00DA-7E8E-0DE2-4857-E5C4EEA4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FFD8-3082-EE91-EEA9-1D3B1D8D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CBA0-6DF5-EA42-0C32-EF1C16F8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19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605"/>
            <a:ext cx="12191999" cy="108960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Differences Between Controlled and Un Controlled Forms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69892"/>
              </p:ext>
            </p:extLst>
          </p:nvPr>
        </p:nvGraphicFramePr>
        <p:xfrm>
          <a:off x="1330036" y="1427018"/>
          <a:ext cx="9739746" cy="4689097"/>
        </p:xfrm>
        <a:graphic>
          <a:graphicData uri="http://schemas.openxmlformats.org/drawingml/2006/table">
            <a:tbl>
              <a:tblPr/>
              <a:tblGrid>
                <a:gridCol w="81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</a:t>
                      </a:r>
                    </a:p>
                  </a:txBody>
                  <a:tcPr marL="109147" marR="109147" marT="109147" marB="109147">
                    <a:lnL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Controlled</a:t>
                      </a:r>
                    </a:p>
                  </a:txBody>
                  <a:tcPr marL="109147" marR="109147" marT="109147" marB="109147">
                    <a:lnL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Uncontrolled</a:t>
                      </a:r>
                    </a:p>
                  </a:txBody>
                  <a:tcPr marL="109147" marR="109147" marT="109147" marB="109147">
                    <a:lnL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does not maintain its internal state.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maintains its internal states.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34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Here, data is controlled by the parent component.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Here, data is controlled by the DOM itself.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3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accepts its current value as a prop.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uses a ref for their current values.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3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allows validation control.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does not allow validation control.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34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has better control over the form elements and data.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has limited control over the form elements and data.</a:t>
                      </a:r>
                    </a:p>
                  </a:txBody>
                  <a:tcPr marL="72765" marR="72765" marT="72765" marB="7276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81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36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a Form - Example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" y="865560"/>
            <a:ext cx="1181792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B5200D"/>
                </a:solidFill>
                <a:latin typeface="Consolas"/>
              </a:rPr>
              <a:t>import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React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from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'react'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</a:t>
            </a:r>
          </a:p>
          <a:p>
            <a:r>
              <a:rPr lang="en-IN" sz="2000" b="1" dirty="0">
                <a:solidFill>
                  <a:srgbClr val="0F4A85"/>
                </a:solidFill>
                <a:latin typeface="Consolas"/>
              </a:rPr>
              <a:t>class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185E73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extends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185E73"/>
                </a:solidFill>
                <a:latin typeface="Consolas"/>
              </a:rPr>
              <a:t>React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185E73"/>
                </a:solidFill>
                <a:latin typeface="Consolas"/>
              </a:rPr>
              <a:t>Component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 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{ 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inputValue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''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}; 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</a:t>
            </a:r>
            <a:r>
              <a:rPr lang="en-IN" sz="2000" b="1" dirty="0">
                <a:solidFill>
                  <a:srgbClr val="5E2CBC"/>
                </a:solidFill>
                <a:latin typeface="Consolas"/>
              </a:rPr>
              <a:t>render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() {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return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(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&lt;form&gt;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&lt;label&gt;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Enter text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&lt;/label&gt;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&lt;input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type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"text"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    </a:t>
            </a:r>
            <a:r>
              <a:rPr lang="en-IN" sz="2000" b="1" dirty="0">
                <a:solidFill>
                  <a:srgbClr val="264F78"/>
                </a:solidFill>
                <a:latin typeface="Consolas"/>
              </a:rPr>
              <a:t>value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inputValue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    </a:t>
            </a:r>
            <a:r>
              <a:rPr lang="en-IN" sz="2000" b="1" dirty="0" err="1">
                <a:solidFill>
                  <a:srgbClr val="264F78"/>
                </a:solidFill>
                <a:latin typeface="Consolas"/>
              </a:rPr>
              <a:t>onChange</a:t>
            </a:r>
            <a:r>
              <a:rPr lang="en-IN" sz="20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)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=&gt;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5E2CBC"/>
                </a:solidFill>
                <a:latin typeface="Consolas"/>
              </a:rPr>
              <a:t>setState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(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        { 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inputValue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target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})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/&gt;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&lt;/form&gt; &lt;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br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/&gt;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    Entered Value: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{</a:t>
            </a:r>
            <a:r>
              <a:rPr lang="en-IN" sz="2000" b="1" dirty="0" err="1">
                <a:solidFill>
                  <a:srgbClr val="0F4A85"/>
                </a:solidFill>
                <a:latin typeface="Consolas"/>
              </a:rPr>
              <a:t>this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IN" sz="2000" b="1" dirty="0" err="1">
                <a:solidFill>
                  <a:srgbClr val="292929"/>
                </a:solidFill>
                <a:latin typeface="Consolas"/>
              </a:rPr>
              <a:t>.</a:t>
            </a:r>
            <a:r>
              <a:rPr lang="en-IN" sz="2000" b="1" dirty="0" err="1">
                <a:solidFill>
                  <a:srgbClr val="001080"/>
                </a:solidFill>
                <a:latin typeface="Consolas"/>
              </a:rPr>
              <a:t>inputValue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}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    </a:t>
            </a:r>
            <a:r>
              <a:rPr lang="en-IN" sz="2000" b="1" dirty="0">
                <a:solidFill>
                  <a:srgbClr val="0F4A85"/>
                </a:solidFill>
                <a:latin typeface="Consolas"/>
              </a:rPr>
              <a:t>&lt;/div&gt;</a:t>
            </a:r>
            <a:endParaRPr lang="en-IN" sz="2000" b="1" dirty="0">
              <a:solidFill>
                <a:srgbClr val="292929"/>
              </a:solidFill>
              <a:latin typeface="Consolas"/>
            </a:endParaRP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        );}</a:t>
            </a:r>
          </a:p>
          <a:p>
            <a:r>
              <a:rPr lang="en-IN" sz="2000" b="1" dirty="0">
                <a:solidFill>
                  <a:srgbClr val="292929"/>
                </a:solidFill>
                <a:latin typeface="Consolas"/>
              </a:rPr>
              <a:t>}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export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B5200D"/>
                </a:solidFill>
                <a:latin typeface="Consolas"/>
              </a:rPr>
              <a:t>default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 </a:t>
            </a:r>
            <a:r>
              <a:rPr lang="en-IN" sz="2000" b="1" dirty="0">
                <a:solidFill>
                  <a:srgbClr val="001080"/>
                </a:solidFill>
                <a:latin typeface="Consolas"/>
              </a:rPr>
              <a:t>App</a:t>
            </a:r>
            <a:r>
              <a:rPr lang="en-IN" sz="2000" b="1" dirty="0">
                <a:solidFill>
                  <a:srgbClr val="292929"/>
                </a:solidFill>
                <a:latin typeface="Consolas"/>
              </a:rPr>
              <a:t>;</a:t>
            </a:r>
            <a:endParaRPr lang="en-IN" sz="2000" b="1" dirty="0">
              <a:solidFill>
                <a:srgbClr val="292929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930072"/>
            <a:ext cx="5081682" cy="215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9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3357-CB24-96FF-9EF7-8D9BEABE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FD5D-EACB-237B-6965-C424B52D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646A-7912-4CD8-8FBA-A140FDD12BD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2419-9B67-DC96-D7C9-B98DC760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Framework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43FC-BB47-4C3A-0AF6-FC8FB80C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75" y="365125"/>
            <a:ext cx="11135639" cy="77474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Who Developed ReactJS?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57" y="1349636"/>
            <a:ext cx="10961318" cy="355256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Jordan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Walke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who was a software engineer 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developed it. Initially, it was developed and maintained by Facebook and was later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its products like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Facebook developed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2011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newsfeed section, but it was released to the public in May 2013.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5FE-EE16-4BA5-B257-FAB6B28A319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 Web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F2E4-8419-24FD-1D7C-210C56CF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56"/>
            <a:ext cx="10515600" cy="8262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we use ReactJS?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823C-07FB-256D-FD47-5CEE6240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79"/>
            <a:ext cx="10515600" cy="4351338"/>
          </a:xfrm>
        </p:spPr>
        <p:txBody>
          <a:bodyPr/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is to develop User Interfaces (UI) that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speed of the apps.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(JavaScript object), which improves the performance of the app.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virtual DOM is faster than the regular DOM.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DOM works fast as it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changes individual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elements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reloading complete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every time.</a:t>
            </a:r>
          </a:p>
        </p:txBody>
      </p:sp>
    </p:spTree>
    <p:extLst>
      <p:ext uri="{BB962C8B-B14F-4D97-AF65-F5344CB8AC3E}">
        <p14:creationId xmlns:p14="http://schemas.microsoft.com/office/powerpoint/2010/main" val="12813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4777</Words>
  <Application>Microsoft Office PowerPoint</Application>
  <PresentationFormat>Widescreen</PresentationFormat>
  <Paragraphs>747</Paragraphs>
  <Slides>75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inter-bold</vt:lpstr>
      <vt:lpstr>inter-regular</vt:lpstr>
      <vt:lpstr>Times New Roman</vt:lpstr>
      <vt:lpstr>Times New Roman</vt:lpstr>
      <vt:lpstr>Wingdings</vt:lpstr>
      <vt:lpstr>Office Theme</vt:lpstr>
      <vt:lpstr>PowerPoint Presentation</vt:lpstr>
      <vt:lpstr>UNIT - I</vt:lpstr>
      <vt:lpstr>What is UI FRAMEWORK?</vt:lpstr>
      <vt:lpstr> Reasons and Benefits of Using UI Framework </vt:lpstr>
      <vt:lpstr> Reasons and Benefits of Using UI Framework </vt:lpstr>
      <vt:lpstr> Introduction to ReactJS </vt:lpstr>
      <vt:lpstr> Introduction to ReactJS </vt:lpstr>
      <vt:lpstr> Who Developed ReactJS? </vt:lpstr>
      <vt:lpstr>Why we use ReactJS?</vt:lpstr>
      <vt:lpstr>DOM (Document Object Model)</vt:lpstr>
      <vt:lpstr>DOM</vt:lpstr>
      <vt:lpstr>DOM</vt:lpstr>
      <vt:lpstr>PowerPoint Presentation</vt:lpstr>
      <vt:lpstr> DOM Methods: </vt:lpstr>
      <vt:lpstr>Features of ReactJS</vt:lpstr>
      <vt:lpstr>Features of ReactJS</vt:lpstr>
      <vt:lpstr>Features of ReactJS</vt:lpstr>
      <vt:lpstr>Features of ReactJS</vt:lpstr>
      <vt:lpstr>Features of ReactJS</vt:lpstr>
      <vt:lpstr>Virtual DOM</vt:lpstr>
      <vt:lpstr>Features of ReactJS</vt:lpstr>
      <vt:lpstr>React Installation</vt:lpstr>
      <vt:lpstr>React Installation- Using the npm command</vt:lpstr>
      <vt:lpstr>React Installation- Using the create-react-app</vt:lpstr>
      <vt:lpstr>React Installation- Using the create-react-app </vt:lpstr>
      <vt:lpstr>React Installation- Using the create-react-app </vt:lpstr>
      <vt:lpstr>React Installation- Using the create-react-app </vt:lpstr>
      <vt:lpstr>React Installation- Using the create-react-app</vt:lpstr>
      <vt:lpstr>React Installation- Using the create-react-app</vt:lpstr>
      <vt:lpstr>React Installation- Using the create-react-app</vt:lpstr>
      <vt:lpstr>React Installation- Using the create-react-app</vt:lpstr>
      <vt:lpstr>PowerPoint Presentation</vt:lpstr>
      <vt:lpstr>React Installation- Using the create-react-app</vt:lpstr>
      <vt:lpstr>React JSX</vt:lpstr>
      <vt:lpstr>Advantages of JSX:</vt:lpstr>
      <vt:lpstr>Basic Usage of JSX:</vt:lpstr>
      <vt:lpstr>Examples of JSX:</vt:lpstr>
      <vt:lpstr>Examples of JSX:</vt:lpstr>
      <vt:lpstr>JSX-Key Points:</vt:lpstr>
      <vt:lpstr> React Components </vt:lpstr>
      <vt:lpstr> React Components </vt:lpstr>
      <vt:lpstr> Types of Components: </vt:lpstr>
      <vt:lpstr> Functional Components </vt:lpstr>
      <vt:lpstr>PowerPoint Presentation</vt:lpstr>
      <vt:lpstr>PowerPoint Presentation</vt:lpstr>
      <vt:lpstr>Class component</vt:lpstr>
      <vt:lpstr>PowerPoint Presentation</vt:lpstr>
      <vt:lpstr>PowerPoint Presentation</vt:lpstr>
      <vt:lpstr> React State </vt:lpstr>
      <vt:lpstr>Changing the state Object</vt:lpstr>
      <vt:lpstr>Changing the state Object</vt:lpstr>
      <vt:lpstr>Changing the state Object- Example- OUTPUT</vt:lpstr>
      <vt:lpstr> React Props </vt:lpstr>
      <vt:lpstr>Example: PROPS</vt:lpstr>
      <vt:lpstr>Example: PROPS</vt:lpstr>
      <vt:lpstr>Default Props </vt:lpstr>
      <vt:lpstr>PowerPoint Presentation</vt:lpstr>
      <vt:lpstr>Comparison between State and Props</vt:lpstr>
      <vt:lpstr>Adding Images in React- Using Functional Component</vt:lpstr>
      <vt:lpstr>PowerPoint Presentation</vt:lpstr>
      <vt:lpstr>Adding Images in React- Using Class Component</vt:lpstr>
      <vt:lpstr>PowerPoint Presentation</vt:lpstr>
      <vt:lpstr>React Component Life Cycle</vt:lpstr>
      <vt:lpstr> Life Cycle Components Diagram </vt:lpstr>
      <vt:lpstr>PowerPoint Presentation</vt:lpstr>
      <vt:lpstr> Mounting </vt:lpstr>
      <vt:lpstr> Updating </vt:lpstr>
      <vt:lpstr> Unmounting </vt:lpstr>
      <vt:lpstr> React Forms </vt:lpstr>
      <vt:lpstr>PowerPoint Presentation</vt:lpstr>
      <vt:lpstr>PowerPoint Presentation</vt:lpstr>
      <vt:lpstr>PowerPoint Presentation</vt:lpstr>
      <vt:lpstr>Differences Between Controlled and Un Controlled Forms</vt:lpstr>
      <vt:lpstr>Creating a Form -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Kanamarlapudi Vivek Kumar</dc:creator>
  <cp:lastModifiedBy>Kanamarlapudi Vivek Kumar</cp:lastModifiedBy>
  <cp:revision>233</cp:revision>
  <dcterms:created xsi:type="dcterms:W3CDTF">2023-06-17T04:11:19Z</dcterms:created>
  <dcterms:modified xsi:type="dcterms:W3CDTF">2024-05-19T17:01:50Z</dcterms:modified>
</cp:coreProperties>
</file>