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95"/>
  </p:notesMasterIdLst>
  <p:sldIdLst>
    <p:sldId id="258" r:id="rId2"/>
    <p:sldId id="362" r:id="rId3"/>
    <p:sldId id="270" r:id="rId4"/>
    <p:sldId id="264" r:id="rId5"/>
    <p:sldId id="353" r:id="rId6"/>
    <p:sldId id="355" r:id="rId7"/>
    <p:sldId id="356" r:id="rId8"/>
    <p:sldId id="357" r:id="rId9"/>
    <p:sldId id="358" r:id="rId10"/>
    <p:sldId id="361" r:id="rId11"/>
    <p:sldId id="359" r:id="rId12"/>
    <p:sldId id="360" r:id="rId13"/>
    <p:sldId id="375" r:id="rId14"/>
    <p:sldId id="376" r:id="rId15"/>
    <p:sldId id="364" r:id="rId16"/>
    <p:sldId id="365" r:id="rId17"/>
    <p:sldId id="366" r:id="rId18"/>
    <p:sldId id="367" r:id="rId19"/>
    <p:sldId id="378" r:id="rId20"/>
    <p:sldId id="379" r:id="rId21"/>
    <p:sldId id="372" r:id="rId22"/>
    <p:sldId id="410" r:id="rId23"/>
    <p:sldId id="377" r:id="rId24"/>
    <p:sldId id="380" r:id="rId25"/>
    <p:sldId id="381" r:id="rId26"/>
    <p:sldId id="382" r:id="rId27"/>
    <p:sldId id="383" r:id="rId28"/>
    <p:sldId id="384" r:id="rId29"/>
    <p:sldId id="385" r:id="rId30"/>
    <p:sldId id="386" r:id="rId31"/>
    <p:sldId id="387" r:id="rId32"/>
    <p:sldId id="388" r:id="rId33"/>
    <p:sldId id="389" r:id="rId34"/>
    <p:sldId id="390" r:id="rId35"/>
    <p:sldId id="391" r:id="rId36"/>
    <p:sldId id="392" r:id="rId37"/>
    <p:sldId id="393" r:id="rId38"/>
    <p:sldId id="394" r:id="rId39"/>
    <p:sldId id="395" r:id="rId40"/>
    <p:sldId id="396" r:id="rId41"/>
    <p:sldId id="397" r:id="rId42"/>
    <p:sldId id="398" r:id="rId43"/>
    <p:sldId id="400" r:id="rId44"/>
    <p:sldId id="402" r:id="rId45"/>
    <p:sldId id="403" r:id="rId46"/>
    <p:sldId id="404" r:id="rId47"/>
    <p:sldId id="405" r:id="rId48"/>
    <p:sldId id="406" r:id="rId49"/>
    <p:sldId id="407" r:id="rId50"/>
    <p:sldId id="408" r:id="rId51"/>
    <p:sldId id="409" r:id="rId52"/>
    <p:sldId id="411" r:id="rId53"/>
    <p:sldId id="448" r:id="rId54"/>
    <p:sldId id="412" r:id="rId55"/>
    <p:sldId id="413" r:id="rId56"/>
    <p:sldId id="414" r:id="rId57"/>
    <p:sldId id="415" r:id="rId58"/>
    <p:sldId id="418" r:id="rId59"/>
    <p:sldId id="442" r:id="rId60"/>
    <p:sldId id="420" r:id="rId61"/>
    <p:sldId id="416" r:id="rId62"/>
    <p:sldId id="417" r:id="rId63"/>
    <p:sldId id="419" r:id="rId64"/>
    <p:sldId id="421" r:id="rId65"/>
    <p:sldId id="422" r:id="rId66"/>
    <p:sldId id="423" r:id="rId67"/>
    <p:sldId id="427" r:id="rId68"/>
    <p:sldId id="428" r:id="rId69"/>
    <p:sldId id="429" r:id="rId70"/>
    <p:sldId id="430" r:id="rId71"/>
    <p:sldId id="431" r:id="rId72"/>
    <p:sldId id="424" r:id="rId73"/>
    <p:sldId id="425" r:id="rId74"/>
    <p:sldId id="426" r:id="rId75"/>
    <p:sldId id="432" r:id="rId76"/>
    <p:sldId id="433" r:id="rId77"/>
    <p:sldId id="435" r:id="rId78"/>
    <p:sldId id="434" r:id="rId79"/>
    <p:sldId id="438" r:id="rId80"/>
    <p:sldId id="449" r:id="rId81"/>
    <p:sldId id="437" r:id="rId82"/>
    <p:sldId id="436" r:id="rId83"/>
    <p:sldId id="439" r:id="rId84"/>
    <p:sldId id="440" r:id="rId85"/>
    <p:sldId id="450" r:id="rId86"/>
    <p:sldId id="451" r:id="rId87"/>
    <p:sldId id="452" r:id="rId88"/>
    <p:sldId id="443" r:id="rId89"/>
    <p:sldId id="444" r:id="rId90"/>
    <p:sldId id="445" r:id="rId91"/>
    <p:sldId id="446" r:id="rId92"/>
    <p:sldId id="447" r:id="rId93"/>
    <p:sldId id="342"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7FD3D4-7134-4747-B5E1-C96EA701F224}" v="817" dt="2023-09-01T04:38:04.518"/>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8" autoAdjust="0"/>
    <p:restoredTop sz="93920" autoAdjust="0"/>
  </p:normalViewPr>
  <p:slideViewPr>
    <p:cSldViewPr snapToGrid="0">
      <p:cViewPr varScale="1">
        <p:scale>
          <a:sx n="77" d="100"/>
          <a:sy n="77" d="100"/>
        </p:scale>
        <p:origin x="869"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DEE8-8BD7-4CBD-BAFC-5B86A6C41579}" type="datetimeFigureOut">
              <a:rPr lang="en-US" smtClean="0"/>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942F3-7B2D-47AD-B7A5-080959D2DC1E}" type="slidenum">
              <a:rPr lang="en-US" smtClean="0"/>
              <a:t>‹#›</a:t>
            </a:fld>
            <a:endParaRPr lang="en-US"/>
          </a:p>
        </p:txBody>
      </p:sp>
    </p:spTree>
    <p:extLst>
      <p:ext uri="{BB962C8B-B14F-4D97-AF65-F5344CB8AC3E}">
        <p14:creationId xmlns:p14="http://schemas.microsoft.com/office/powerpoint/2010/main" val="3317836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158F-6B9A-2E2E-7D1E-6F45527E3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9191FC-E6AF-C909-F72D-6B570A4838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F916E5-BF7A-B44F-52E5-A1E710607656}"/>
              </a:ext>
            </a:extLst>
          </p:cNvPr>
          <p:cNvSpPr>
            <a:spLocks noGrp="1"/>
          </p:cNvSpPr>
          <p:nvPr>
            <p:ph type="dt" sz="half" idx="10"/>
          </p:nvPr>
        </p:nvSpPr>
        <p:spPr/>
        <p:txBody>
          <a:bodyPr/>
          <a:lstStyle/>
          <a:p>
            <a:fld id="{5196061E-AD0E-4EAE-8B2B-9BAA69025A90}" type="datetime1">
              <a:rPr lang="en-US" smtClean="0"/>
              <a:t>5/19/2024</a:t>
            </a:fld>
            <a:endParaRPr lang="en-US" dirty="0"/>
          </a:p>
        </p:txBody>
      </p:sp>
      <p:sp>
        <p:nvSpPr>
          <p:cNvPr id="5" name="Footer Placeholder 4">
            <a:extLst>
              <a:ext uri="{FF2B5EF4-FFF2-40B4-BE49-F238E27FC236}">
                <a16:creationId xmlns:a16="http://schemas.microsoft.com/office/drawing/2014/main" id="{5FF6DD37-6D08-6854-C9BD-7EDFE53AAD3C}"/>
              </a:ext>
            </a:extLst>
          </p:cNvPr>
          <p:cNvSpPr>
            <a:spLocks noGrp="1"/>
          </p:cNvSpPr>
          <p:nvPr>
            <p:ph type="ftr" sz="quarter" idx="11"/>
          </p:nvPr>
        </p:nvSpPr>
        <p:spPr/>
        <p:txBody>
          <a:bodyPr/>
          <a:lstStyle/>
          <a:p>
            <a:r>
              <a:rPr lang="en-US"/>
              <a:t>UI Web Development</a:t>
            </a:r>
            <a:endParaRPr lang="en-US" dirty="0"/>
          </a:p>
        </p:txBody>
      </p:sp>
      <p:sp>
        <p:nvSpPr>
          <p:cNvPr id="6" name="Slide Number Placeholder 5">
            <a:extLst>
              <a:ext uri="{FF2B5EF4-FFF2-40B4-BE49-F238E27FC236}">
                <a16:creationId xmlns:a16="http://schemas.microsoft.com/office/drawing/2014/main" id="{4D5FD204-A948-3A4E-CCF8-FAB71E3ED7B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3730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EDB3-BD28-94F6-2929-8D45969957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9426E6-69AA-8D12-A73E-9BEEF21D94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8F2D44-6FEB-5763-E58F-A9A75EE7C334}"/>
              </a:ext>
            </a:extLst>
          </p:cNvPr>
          <p:cNvSpPr>
            <a:spLocks noGrp="1"/>
          </p:cNvSpPr>
          <p:nvPr>
            <p:ph type="dt" sz="half" idx="10"/>
          </p:nvPr>
        </p:nvSpPr>
        <p:spPr/>
        <p:txBody>
          <a:bodyPr/>
          <a:lstStyle/>
          <a:p>
            <a:fld id="{4CE40C9F-7E05-4B32-8933-C367A0150F95}" type="datetime1">
              <a:rPr lang="en-US" smtClean="0"/>
              <a:t>5/19/2024</a:t>
            </a:fld>
            <a:endParaRPr lang="en-US" dirty="0"/>
          </a:p>
        </p:txBody>
      </p:sp>
      <p:sp>
        <p:nvSpPr>
          <p:cNvPr id="5" name="Footer Placeholder 4">
            <a:extLst>
              <a:ext uri="{FF2B5EF4-FFF2-40B4-BE49-F238E27FC236}">
                <a16:creationId xmlns:a16="http://schemas.microsoft.com/office/drawing/2014/main" id="{35E066F9-E3CE-43FC-91BA-B198653FA5B8}"/>
              </a:ext>
            </a:extLst>
          </p:cNvPr>
          <p:cNvSpPr>
            <a:spLocks noGrp="1"/>
          </p:cNvSpPr>
          <p:nvPr>
            <p:ph type="ftr" sz="quarter" idx="11"/>
          </p:nvPr>
        </p:nvSpPr>
        <p:spPr/>
        <p:txBody>
          <a:bodyPr/>
          <a:lstStyle/>
          <a:p>
            <a:r>
              <a:rPr lang="en-US"/>
              <a:t>UI Web Development</a:t>
            </a:r>
            <a:endParaRPr lang="en-US" dirty="0"/>
          </a:p>
        </p:txBody>
      </p:sp>
      <p:sp>
        <p:nvSpPr>
          <p:cNvPr id="6" name="Slide Number Placeholder 5">
            <a:extLst>
              <a:ext uri="{FF2B5EF4-FFF2-40B4-BE49-F238E27FC236}">
                <a16:creationId xmlns:a16="http://schemas.microsoft.com/office/drawing/2014/main" id="{4BB2B860-94A2-65E7-3C2E-8E56F0F057B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28415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D1CED6-24AE-E84E-652F-65CE8C4B4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F6470-01AE-116E-0080-7655643660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E15A-DB2E-6DB7-F2B0-AA5CB6EB272A}"/>
              </a:ext>
            </a:extLst>
          </p:cNvPr>
          <p:cNvSpPr>
            <a:spLocks noGrp="1"/>
          </p:cNvSpPr>
          <p:nvPr>
            <p:ph type="dt" sz="half" idx="10"/>
          </p:nvPr>
        </p:nvSpPr>
        <p:spPr/>
        <p:txBody>
          <a:bodyPr/>
          <a:lstStyle/>
          <a:p>
            <a:fld id="{04D198D2-CD58-4124-BA17-7BA07363A66C}" type="datetime1">
              <a:rPr lang="en-US" smtClean="0"/>
              <a:t>5/19/2024</a:t>
            </a:fld>
            <a:endParaRPr lang="en-US" dirty="0"/>
          </a:p>
        </p:txBody>
      </p:sp>
      <p:sp>
        <p:nvSpPr>
          <p:cNvPr id="5" name="Footer Placeholder 4">
            <a:extLst>
              <a:ext uri="{FF2B5EF4-FFF2-40B4-BE49-F238E27FC236}">
                <a16:creationId xmlns:a16="http://schemas.microsoft.com/office/drawing/2014/main" id="{CA8D8D06-3207-00CF-2015-00663DBC298B}"/>
              </a:ext>
            </a:extLst>
          </p:cNvPr>
          <p:cNvSpPr>
            <a:spLocks noGrp="1"/>
          </p:cNvSpPr>
          <p:nvPr>
            <p:ph type="ftr" sz="quarter" idx="11"/>
          </p:nvPr>
        </p:nvSpPr>
        <p:spPr/>
        <p:txBody>
          <a:bodyPr/>
          <a:lstStyle/>
          <a:p>
            <a:r>
              <a:rPr lang="en-US"/>
              <a:t>UI Web Development</a:t>
            </a:r>
            <a:endParaRPr lang="en-US" dirty="0"/>
          </a:p>
        </p:txBody>
      </p:sp>
      <p:sp>
        <p:nvSpPr>
          <p:cNvPr id="6" name="Slide Number Placeholder 5">
            <a:extLst>
              <a:ext uri="{FF2B5EF4-FFF2-40B4-BE49-F238E27FC236}">
                <a16:creationId xmlns:a16="http://schemas.microsoft.com/office/drawing/2014/main" id="{39EEFC30-9B82-3C55-5ACB-D3E9A15E87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944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6633-75CC-F508-E481-3A88A30F8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B24AE4-73B8-73A5-2C88-84F9D765CF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04C31-730D-AED6-5550-3C82E9B2E0C4}"/>
              </a:ext>
            </a:extLst>
          </p:cNvPr>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a:extLst>
              <a:ext uri="{FF2B5EF4-FFF2-40B4-BE49-F238E27FC236}">
                <a16:creationId xmlns:a16="http://schemas.microsoft.com/office/drawing/2014/main" id="{825010A2-94AB-D6CA-E362-E8BF37E2EB51}"/>
              </a:ext>
            </a:extLst>
          </p:cNvPr>
          <p:cNvSpPr>
            <a:spLocks noGrp="1"/>
          </p:cNvSpPr>
          <p:nvPr>
            <p:ph type="ftr" sz="quarter" idx="11"/>
          </p:nvPr>
        </p:nvSpPr>
        <p:spPr/>
        <p:txBody>
          <a:bodyPr/>
          <a:lstStyle/>
          <a:p>
            <a:r>
              <a:rPr lang="en-US"/>
              <a:t>UI Web Development</a:t>
            </a:r>
            <a:endParaRPr lang="en-US" dirty="0"/>
          </a:p>
        </p:txBody>
      </p:sp>
      <p:sp>
        <p:nvSpPr>
          <p:cNvPr id="6" name="Slide Number Placeholder 5">
            <a:extLst>
              <a:ext uri="{FF2B5EF4-FFF2-40B4-BE49-F238E27FC236}">
                <a16:creationId xmlns:a16="http://schemas.microsoft.com/office/drawing/2014/main" id="{30F1F9B3-1286-AC0C-A44B-B97A056067F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0567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89FE-A142-7927-48DE-1A1F2B053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922B02-F1C0-385B-2D9A-AB35AE2D4D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23280-BE14-4C61-AB1E-5F02FDED07F7}"/>
              </a:ext>
            </a:extLst>
          </p:cNvPr>
          <p:cNvSpPr>
            <a:spLocks noGrp="1"/>
          </p:cNvSpPr>
          <p:nvPr>
            <p:ph type="dt" sz="half" idx="10"/>
          </p:nvPr>
        </p:nvSpPr>
        <p:spPr/>
        <p:txBody>
          <a:bodyPr/>
          <a:lstStyle/>
          <a:p>
            <a:fld id="{1BA52CF8-FE55-4344-9516-0E70F3359F6A}" type="datetime1">
              <a:rPr lang="en-US" smtClean="0"/>
              <a:t>5/19/2024</a:t>
            </a:fld>
            <a:endParaRPr lang="en-US" dirty="0"/>
          </a:p>
        </p:txBody>
      </p:sp>
      <p:sp>
        <p:nvSpPr>
          <p:cNvPr id="5" name="Footer Placeholder 4">
            <a:extLst>
              <a:ext uri="{FF2B5EF4-FFF2-40B4-BE49-F238E27FC236}">
                <a16:creationId xmlns:a16="http://schemas.microsoft.com/office/drawing/2014/main" id="{BC9A43AE-3097-284B-A8ED-C5D0A8D403DC}"/>
              </a:ext>
            </a:extLst>
          </p:cNvPr>
          <p:cNvSpPr>
            <a:spLocks noGrp="1"/>
          </p:cNvSpPr>
          <p:nvPr>
            <p:ph type="ftr" sz="quarter" idx="11"/>
          </p:nvPr>
        </p:nvSpPr>
        <p:spPr/>
        <p:txBody>
          <a:bodyPr/>
          <a:lstStyle/>
          <a:p>
            <a:r>
              <a:rPr lang="en-US"/>
              <a:t>UI Web Development</a:t>
            </a:r>
            <a:endParaRPr lang="en-US" dirty="0"/>
          </a:p>
        </p:txBody>
      </p:sp>
      <p:sp>
        <p:nvSpPr>
          <p:cNvPr id="6" name="Slide Number Placeholder 5">
            <a:extLst>
              <a:ext uri="{FF2B5EF4-FFF2-40B4-BE49-F238E27FC236}">
                <a16:creationId xmlns:a16="http://schemas.microsoft.com/office/drawing/2014/main" id="{FD30B512-BE24-9E9E-2C6B-2BC9E40F294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9550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5FA33-8D2B-5A87-1DA9-D6873CA1CB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8223E4-CB53-0760-F355-28F3DB295A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296431-9ECC-A9E2-E410-9F94D69647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91C5C0-08BD-F3C2-E572-9C5974C00B75}"/>
              </a:ext>
            </a:extLst>
          </p:cNvPr>
          <p:cNvSpPr>
            <a:spLocks noGrp="1"/>
          </p:cNvSpPr>
          <p:nvPr>
            <p:ph type="dt" sz="half" idx="10"/>
          </p:nvPr>
        </p:nvSpPr>
        <p:spPr/>
        <p:txBody>
          <a:bodyPr/>
          <a:lstStyle/>
          <a:p>
            <a:fld id="{274776A8-7F59-430A-A352-F51357804D36}" type="datetime1">
              <a:rPr lang="en-US" smtClean="0"/>
              <a:t>5/19/2024</a:t>
            </a:fld>
            <a:endParaRPr lang="en-US" dirty="0"/>
          </a:p>
        </p:txBody>
      </p:sp>
      <p:sp>
        <p:nvSpPr>
          <p:cNvPr id="6" name="Footer Placeholder 5">
            <a:extLst>
              <a:ext uri="{FF2B5EF4-FFF2-40B4-BE49-F238E27FC236}">
                <a16:creationId xmlns:a16="http://schemas.microsoft.com/office/drawing/2014/main" id="{427151AB-6810-D31F-83A4-5FA81BA96922}"/>
              </a:ext>
            </a:extLst>
          </p:cNvPr>
          <p:cNvSpPr>
            <a:spLocks noGrp="1"/>
          </p:cNvSpPr>
          <p:nvPr>
            <p:ph type="ftr" sz="quarter" idx="11"/>
          </p:nvPr>
        </p:nvSpPr>
        <p:spPr/>
        <p:txBody>
          <a:bodyPr/>
          <a:lstStyle/>
          <a:p>
            <a:r>
              <a:rPr lang="en-US"/>
              <a:t>UI Web Development</a:t>
            </a:r>
            <a:endParaRPr lang="en-US" dirty="0"/>
          </a:p>
        </p:txBody>
      </p:sp>
      <p:sp>
        <p:nvSpPr>
          <p:cNvPr id="7" name="Slide Number Placeholder 6">
            <a:extLst>
              <a:ext uri="{FF2B5EF4-FFF2-40B4-BE49-F238E27FC236}">
                <a16:creationId xmlns:a16="http://schemas.microsoft.com/office/drawing/2014/main" id="{5CA45A80-9129-3578-DD5D-CCC4B4CC4FE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58096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1885-DFAE-AC0C-E9EB-5E245E7264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FE8DFE-C3C9-43A0-D5D3-284190BCE8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056E3-8D47-2520-7FE5-0D317A237B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D53B8A-B196-7C45-7D40-95E677AC39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73AD51-D413-DC6F-93A9-A8249BF1E9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2FC506-2A6C-D905-7B5E-88626BE98413}"/>
              </a:ext>
            </a:extLst>
          </p:cNvPr>
          <p:cNvSpPr>
            <a:spLocks noGrp="1"/>
          </p:cNvSpPr>
          <p:nvPr>
            <p:ph type="dt" sz="half" idx="10"/>
          </p:nvPr>
        </p:nvSpPr>
        <p:spPr/>
        <p:txBody>
          <a:bodyPr/>
          <a:lstStyle/>
          <a:p>
            <a:fld id="{F94AACCA-0AF1-4CD7-A0CC-EE99339B7B7A}" type="datetime1">
              <a:rPr lang="en-US" smtClean="0"/>
              <a:t>5/19/2024</a:t>
            </a:fld>
            <a:endParaRPr lang="en-US" dirty="0"/>
          </a:p>
        </p:txBody>
      </p:sp>
      <p:sp>
        <p:nvSpPr>
          <p:cNvPr id="8" name="Footer Placeholder 7">
            <a:extLst>
              <a:ext uri="{FF2B5EF4-FFF2-40B4-BE49-F238E27FC236}">
                <a16:creationId xmlns:a16="http://schemas.microsoft.com/office/drawing/2014/main" id="{77FB4EC6-AA82-3956-39E2-0E64266E0DAC}"/>
              </a:ext>
            </a:extLst>
          </p:cNvPr>
          <p:cNvSpPr>
            <a:spLocks noGrp="1"/>
          </p:cNvSpPr>
          <p:nvPr>
            <p:ph type="ftr" sz="quarter" idx="11"/>
          </p:nvPr>
        </p:nvSpPr>
        <p:spPr/>
        <p:txBody>
          <a:bodyPr/>
          <a:lstStyle/>
          <a:p>
            <a:r>
              <a:rPr lang="en-US"/>
              <a:t>UI Web Development</a:t>
            </a:r>
            <a:endParaRPr lang="en-US" dirty="0"/>
          </a:p>
        </p:txBody>
      </p:sp>
      <p:sp>
        <p:nvSpPr>
          <p:cNvPr id="9" name="Slide Number Placeholder 8">
            <a:extLst>
              <a:ext uri="{FF2B5EF4-FFF2-40B4-BE49-F238E27FC236}">
                <a16:creationId xmlns:a16="http://schemas.microsoft.com/office/drawing/2014/main" id="{00946BE5-B886-8537-0EAA-4BB103B3431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001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EA19-C38E-7192-1125-0B456C5857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392086-FF3D-BF14-3E4E-8C6B98668E1B}"/>
              </a:ext>
            </a:extLst>
          </p:cNvPr>
          <p:cNvSpPr>
            <a:spLocks noGrp="1"/>
          </p:cNvSpPr>
          <p:nvPr>
            <p:ph type="dt" sz="half" idx="10"/>
          </p:nvPr>
        </p:nvSpPr>
        <p:spPr/>
        <p:txBody>
          <a:bodyPr/>
          <a:lstStyle/>
          <a:p>
            <a:fld id="{41021073-4B1F-435A-B430-F2C60453C387}" type="datetime1">
              <a:rPr lang="en-US" smtClean="0"/>
              <a:t>5/19/2024</a:t>
            </a:fld>
            <a:endParaRPr lang="en-US" dirty="0"/>
          </a:p>
        </p:txBody>
      </p:sp>
      <p:sp>
        <p:nvSpPr>
          <p:cNvPr id="4" name="Footer Placeholder 3">
            <a:extLst>
              <a:ext uri="{FF2B5EF4-FFF2-40B4-BE49-F238E27FC236}">
                <a16:creationId xmlns:a16="http://schemas.microsoft.com/office/drawing/2014/main" id="{6FF171FF-3542-88CD-E61B-13C453667BDD}"/>
              </a:ext>
            </a:extLst>
          </p:cNvPr>
          <p:cNvSpPr>
            <a:spLocks noGrp="1"/>
          </p:cNvSpPr>
          <p:nvPr>
            <p:ph type="ftr" sz="quarter" idx="11"/>
          </p:nvPr>
        </p:nvSpPr>
        <p:spPr/>
        <p:txBody>
          <a:bodyPr/>
          <a:lstStyle/>
          <a:p>
            <a:r>
              <a:rPr lang="en-US"/>
              <a:t>UI Web Development</a:t>
            </a:r>
            <a:endParaRPr lang="en-US" dirty="0"/>
          </a:p>
        </p:txBody>
      </p:sp>
      <p:sp>
        <p:nvSpPr>
          <p:cNvPr id="5" name="Slide Number Placeholder 4">
            <a:extLst>
              <a:ext uri="{FF2B5EF4-FFF2-40B4-BE49-F238E27FC236}">
                <a16:creationId xmlns:a16="http://schemas.microsoft.com/office/drawing/2014/main" id="{E1D2C0C8-F2E8-CF98-C1A5-73C7ECC5A741}"/>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0822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20225A-BE6C-3870-AABB-470B7FB01F46}"/>
              </a:ext>
            </a:extLst>
          </p:cNvPr>
          <p:cNvSpPr>
            <a:spLocks noGrp="1"/>
          </p:cNvSpPr>
          <p:nvPr>
            <p:ph type="dt" sz="half" idx="10"/>
          </p:nvPr>
        </p:nvSpPr>
        <p:spPr/>
        <p:txBody>
          <a:bodyPr/>
          <a:lstStyle/>
          <a:p>
            <a:fld id="{89966C57-8F1E-4C7F-9E46-8526EE38BD76}" type="datetime1">
              <a:rPr lang="en-US" smtClean="0"/>
              <a:t>5/19/2024</a:t>
            </a:fld>
            <a:endParaRPr lang="en-US" dirty="0"/>
          </a:p>
        </p:txBody>
      </p:sp>
      <p:sp>
        <p:nvSpPr>
          <p:cNvPr id="3" name="Footer Placeholder 2">
            <a:extLst>
              <a:ext uri="{FF2B5EF4-FFF2-40B4-BE49-F238E27FC236}">
                <a16:creationId xmlns:a16="http://schemas.microsoft.com/office/drawing/2014/main" id="{50BC6F15-85D4-9D0E-58F9-CEC5E9077DE7}"/>
              </a:ext>
            </a:extLst>
          </p:cNvPr>
          <p:cNvSpPr>
            <a:spLocks noGrp="1"/>
          </p:cNvSpPr>
          <p:nvPr>
            <p:ph type="ftr" sz="quarter" idx="11"/>
          </p:nvPr>
        </p:nvSpPr>
        <p:spPr/>
        <p:txBody>
          <a:bodyPr/>
          <a:lstStyle/>
          <a:p>
            <a:r>
              <a:rPr lang="en-US"/>
              <a:t>UI Web Development</a:t>
            </a:r>
            <a:endParaRPr lang="en-US" dirty="0"/>
          </a:p>
        </p:txBody>
      </p:sp>
      <p:sp>
        <p:nvSpPr>
          <p:cNvPr id="4" name="Slide Number Placeholder 3">
            <a:extLst>
              <a:ext uri="{FF2B5EF4-FFF2-40B4-BE49-F238E27FC236}">
                <a16:creationId xmlns:a16="http://schemas.microsoft.com/office/drawing/2014/main" id="{34D8A6B6-202F-D6EB-30EE-086B74516090}"/>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903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3419-4250-27D8-6B1A-5CC18A407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7FB9DC-23FB-F4C0-3C0F-096AA9A42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C4722-9777-0F88-CE73-7341826439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3337B-9C88-ACE2-7F5C-A54140EFE601}"/>
              </a:ext>
            </a:extLst>
          </p:cNvPr>
          <p:cNvSpPr>
            <a:spLocks noGrp="1"/>
          </p:cNvSpPr>
          <p:nvPr>
            <p:ph type="dt" sz="half" idx="10"/>
          </p:nvPr>
        </p:nvSpPr>
        <p:spPr/>
        <p:txBody>
          <a:bodyPr/>
          <a:lstStyle/>
          <a:p>
            <a:fld id="{AC8252F3-756D-428E-B1C5-707977530F7D}" type="datetime1">
              <a:rPr lang="en-US" smtClean="0"/>
              <a:t>5/19/2024</a:t>
            </a:fld>
            <a:endParaRPr lang="en-US" dirty="0"/>
          </a:p>
        </p:txBody>
      </p:sp>
      <p:sp>
        <p:nvSpPr>
          <p:cNvPr id="6" name="Footer Placeholder 5">
            <a:extLst>
              <a:ext uri="{FF2B5EF4-FFF2-40B4-BE49-F238E27FC236}">
                <a16:creationId xmlns:a16="http://schemas.microsoft.com/office/drawing/2014/main" id="{0BC61B23-6FB4-1C9D-1DD2-646BF34BE62B}"/>
              </a:ext>
            </a:extLst>
          </p:cNvPr>
          <p:cNvSpPr>
            <a:spLocks noGrp="1"/>
          </p:cNvSpPr>
          <p:nvPr>
            <p:ph type="ftr" sz="quarter" idx="11"/>
          </p:nvPr>
        </p:nvSpPr>
        <p:spPr/>
        <p:txBody>
          <a:bodyPr/>
          <a:lstStyle/>
          <a:p>
            <a:r>
              <a:rPr lang="en-US"/>
              <a:t>UI Web Development</a:t>
            </a:r>
            <a:endParaRPr lang="en-US" dirty="0"/>
          </a:p>
        </p:txBody>
      </p:sp>
      <p:sp>
        <p:nvSpPr>
          <p:cNvPr id="7" name="Slide Number Placeholder 6">
            <a:extLst>
              <a:ext uri="{FF2B5EF4-FFF2-40B4-BE49-F238E27FC236}">
                <a16:creationId xmlns:a16="http://schemas.microsoft.com/office/drawing/2014/main" id="{76AA4D05-CE55-7D5A-C335-22A95D125913}"/>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08921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F734-A062-047A-5A8C-41DE2282D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1AEBB0-0E30-F790-995B-4C17F83AE2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0AB7A7-A1F7-04C9-4CF8-761B84C37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4C9EC-B386-2CEE-D26B-81FFC6C5CCE3}"/>
              </a:ext>
            </a:extLst>
          </p:cNvPr>
          <p:cNvSpPr>
            <a:spLocks noGrp="1"/>
          </p:cNvSpPr>
          <p:nvPr>
            <p:ph type="dt" sz="half" idx="10"/>
          </p:nvPr>
        </p:nvSpPr>
        <p:spPr/>
        <p:txBody>
          <a:bodyPr/>
          <a:lstStyle/>
          <a:p>
            <a:fld id="{1EFF2AF5-6615-45DC-BA0F-41D5D5AEC335}" type="datetime1">
              <a:rPr lang="en-US" smtClean="0"/>
              <a:t>5/19/2024</a:t>
            </a:fld>
            <a:endParaRPr lang="en-US" dirty="0"/>
          </a:p>
        </p:txBody>
      </p:sp>
      <p:sp>
        <p:nvSpPr>
          <p:cNvPr id="6" name="Footer Placeholder 5">
            <a:extLst>
              <a:ext uri="{FF2B5EF4-FFF2-40B4-BE49-F238E27FC236}">
                <a16:creationId xmlns:a16="http://schemas.microsoft.com/office/drawing/2014/main" id="{1D4A6F25-6A41-27D4-B2D9-5897AD3612F7}"/>
              </a:ext>
            </a:extLst>
          </p:cNvPr>
          <p:cNvSpPr>
            <a:spLocks noGrp="1"/>
          </p:cNvSpPr>
          <p:nvPr>
            <p:ph type="ftr" sz="quarter" idx="11"/>
          </p:nvPr>
        </p:nvSpPr>
        <p:spPr/>
        <p:txBody>
          <a:bodyPr/>
          <a:lstStyle/>
          <a:p>
            <a:r>
              <a:rPr lang="en-US"/>
              <a:t>UI Web Development</a:t>
            </a:r>
            <a:endParaRPr lang="en-US" dirty="0"/>
          </a:p>
        </p:txBody>
      </p:sp>
      <p:sp>
        <p:nvSpPr>
          <p:cNvPr id="7" name="Slide Number Placeholder 6">
            <a:extLst>
              <a:ext uri="{FF2B5EF4-FFF2-40B4-BE49-F238E27FC236}">
                <a16:creationId xmlns:a16="http://schemas.microsoft.com/office/drawing/2014/main" id="{CC78F457-2D97-E3A1-D710-2CBE8491E5DC}"/>
              </a:ext>
            </a:extLst>
          </p:cNvPr>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2149416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94759-B418-B07F-0241-C7FF59A9D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DF83A2-9749-6300-FFB7-4C2107E03C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81E0A-2FB3-4499-E048-4325034A0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5677BF-617A-4E8F-BB7C-5A19DB772AA1}" type="datetime1">
              <a:rPr lang="en-US" smtClean="0"/>
              <a:t>5/19/2024</a:t>
            </a:fld>
            <a:endParaRPr lang="en-US" dirty="0"/>
          </a:p>
        </p:txBody>
      </p:sp>
      <p:sp>
        <p:nvSpPr>
          <p:cNvPr id="5" name="Footer Placeholder 4">
            <a:extLst>
              <a:ext uri="{FF2B5EF4-FFF2-40B4-BE49-F238E27FC236}">
                <a16:creationId xmlns:a16="http://schemas.microsoft.com/office/drawing/2014/main" id="{13190B4D-2B74-5BF8-8DE1-E9FF70DE64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UI Web Development</a:t>
            </a:r>
            <a:endParaRPr lang="en-US" dirty="0"/>
          </a:p>
        </p:txBody>
      </p:sp>
      <p:sp>
        <p:nvSpPr>
          <p:cNvPr id="6" name="Slide Number Placeholder 5">
            <a:extLst>
              <a:ext uri="{FF2B5EF4-FFF2-40B4-BE49-F238E27FC236}">
                <a16:creationId xmlns:a16="http://schemas.microsoft.com/office/drawing/2014/main" id="{11462D44-6C07-DFB8-8C28-8284E3DC7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14788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7C02BE4-9C5F-B186-563D-2A43B57DA7AE}"/>
              </a:ext>
            </a:extLst>
          </p:cNvPr>
          <p:cNvSpPr>
            <a:spLocks noGrp="1"/>
          </p:cNvSpPr>
          <p:nvPr>
            <p:ph type="subTitle" idx="1"/>
          </p:nvPr>
        </p:nvSpPr>
        <p:spPr>
          <a:xfrm>
            <a:off x="1290181" y="3356976"/>
            <a:ext cx="10183660" cy="2354892"/>
          </a:xfrm>
          <a:solidFill>
            <a:schemeClr val="accent2"/>
          </a:solidFill>
        </p:spPr>
        <p:txBody>
          <a:bodyPr>
            <a:normAutofit/>
          </a:bodyPr>
          <a:lstStyle/>
          <a:p>
            <a:r>
              <a:rPr lang="en-US" sz="3600" b="1" dirty="0" err="1">
                <a:latin typeface="Times New Roman" pitchFamily="18" charset="0"/>
                <a:cs typeface="Times New Roman" pitchFamily="18" charset="0"/>
              </a:rPr>
              <a:t>B.Tech</a:t>
            </a:r>
            <a:r>
              <a:rPr lang="en-US" sz="3600" b="1" dirty="0">
                <a:latin typeface="Times New Roman" pitchFamily="18" charset="0"/>
                <a:cs typeface="Times New Roman" pitchFamily="18" charset="0"/>
              </a:rPr>
              <a:t> I-Year II-</a:t>
            </a:r>
            <a:r>
              <a:rPr lang="en-US" sz="3600" b="1" dirty="0" err="1">
                <a:latin typeface="Times New Roman" pitchFamily="18" charset="0"/>
                <a:cs typeface="Times New Roman" pitchFamily="18" charset="0"/>
              </a:rPr>
              <a:t>Sem</a:t>
            </a:r>
            <a:endParaRPr lang="en-US" sz="3600" b="1" dirty="0">
              <a:latin typeface="Times New Roman" pitchFamily="18" charset="0"/>
              <a:cs typeface="Times New Roman" pitchFamily="18" charset="0"/>
            </a:endParaRPr>
          </a:p>
          <a:p>
            <a:r>
              <a:rPr lang="en-US" sz="3600" b="1" dirty="0">
                <a:latin typeface="Times New Roman" pitchFamily="18" charset="0"/>
                <a:cs typeface="Times New Roman" pitchFamily="18" charset="0"/>
              </a:rPr>
              <a:t>Subject: UI FRAMEWORKS    </a:t>
            </a:r>
          </a:p>
          <a:p>
            <a:r>
              <a:rPr lang="en-US" sz="3600" b="1" dirty="0">
                <a:latin typeface="Times New Roman" pitchFamily="18" charset="0"/>
                <a:cs typeface="Times New Roman" pitchFamily="18" charset="0"/>
              </a:rPr>
              <a:t>(MR23-1CS0106)</a:t>
            </a:r>
          </a:p>
        </p:txBody>
      </p:sp>
      <p:pic>
        <p:nvPicPr>
          <p:cNvPr id="4" name="image1.png">
            <a:extLst>
              <a:ext uri="{FF2B5EF4-FFF2-40B4-BE49-F238E27FC236}">
                <a16:creationId xmlns:a16="http://schemas.microsoft.com/office/drawing/2014/main" id="{08EF8B4F-CE61-638A-D937-23B6CAA8C4F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0" y="888205"/>
            <a:ext cx="9143323" cy="1655762"/>
          </a:xfrm>
          <a:prstGeom prst="rect">
            <a:avLst/>
          </a:prstGeom>
          <a:noFill/>
        </p:spPr>
      </p:pic>
      <p:sp>
        <p:nvSpPr>
          <p:cNvPr id="2" name="Date Placeholder 1">
            <a:extLst>
              <a:ext uri="{FF2B5EF4-FFF2-40B4-BE49-F238E27FC236}">
                <a16:creationId xmlns:a16="http://schemas.microsoft.com/office/drawing/2014/main" id="{5FF22E08-343D-F0E5-F512-5B36F817E70B}"/>
              </a:ext>
            </a:extLst>
          </p:cNvPr>
          <p:cNvSpPr>
            <a:spLocks noGrp="1"/>
          </p:cNvSpPr>
          <p:nvPr>
            <p:ph type="dt" sz="half" idx="10"/>
          </p:nvPr>
        </p:nvSpPr>
        <p:spPr/>
        <p:txBody>
          <a:bodyPr/>
          <a:lstStyle/>
          <a:p>
            <a:fld id="{75581417-02A6-448C-BE4A-4F90C5CF496F}" type="datetime1">
              <a:rPr lang="en-US" smtClean="0"/>
              <a:t>5/19/2024</a:t>
            </a:fld>
            <a:endParaRPr lang="en-US" dirty="0"/>
          </a:p>
        </p:txBody>
      </p:sp>
      <p:sp>
        <p:nvSpPr>
          <p:cNvPr id="5" name="Slide Number Placeholder 4">
            <a:extLst>
              <a:ext uri="{FF2B5EF4-FFF2-40B4-BE49-F238E27FC236}">
                <a16:creationId xmlns:a16="http://schemas.microsoft.com/office/drawing/2014/main" id="{A51E3B0E-D939-EFC9-BCCC-329E676F5C3C}"/>
              </a:ext>
            </a:extLst>
          </p:cNvPr>
          <p:cNvSpPr>
            <a:spLocks noGrp="1"/>
          </p:cNvSpPr>
          <p:nvPr>
            <p:ph type="sldNum" sz="quarter" idx="12"/>
          </p:nvPr>
        </p:nvSpPr>
        <p:spPr/>
        <p:txBody>
          <a:bodyPr/>
          <a:lstStyle/>
          <a:p>
            <a:fld id="{4FAB73BC-B049-4115-A692-8D63A059BFB8}" type="slidenum">
              <a:rPr lang="en-US" smtClean="0"/>
              <a:t>1</a:t>
            </a:fld>
            <a:endParaRPr lang="en-US" dirty="0"/>
          </a:p>
        </p:txBody>
      </p:sp>
    </p:spTree>
    <p:extLst>
      <p:ext uri="{BB962C8B-B14F-4D97-AF65-F5344CB8AC3E}">
        <p14:creationId xmlns:p14="http://schemas.microsoft.com/office/powerpoint/2010/main" val="125937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10</a:t>
            </a:fld>
            <a:endParaRPr lang="en-US" dirty="0"/>
          </a:p>
        </p:txBody>
      </p:sp>
      <p:sp>
        <p:nvSpPr>
          <p:cNvPr id="8" name="Rectangle 7"/>
          <p:cNvSpPr/>
          <p:nvPr/>
        </p:nvSpPr>
        <p:spPr>
          <a:xfrm>
            <a:off x="332509" y="1139226"/>
            <a:ext cx="10515599" cy="4401205"/>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React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a:t>
            </a:r>
            <a:r>
              <a:rPr lang="en-IN" sz="2000" dirty="0">
                <a:solidFill>
                  <a:srgbClr val="292929"/>
                </a:solidFill>
                <a:latin typeface="Consolas"/>
              </a:rPr>
              <a:t>; </a:t>
            </a:r>
          </a:p>
          <a:p>
            <a:r>
              <a:rPr lang="en-IN" sz="2000" dirty="0">
                <a:solidFill>
                  <a:srgbClr val="0F4A85"/>
                </a:solidFill>
                <a:latin typeface="Consolas"/>
              </a:rPr>
              <a:t>class</a:t>
            </a:r>
            <a:r>
              <a:rPr lang="en-IN" sz="2000" dirty="0">
                <a:solidFill>
                  <a:srgbClr val="292929"/>
                </a:solidFill>
                <a:latin typeface="Consolas"/>
              </a:rPr>
              <a:t> </a:t>
            </a:r>
            <a:r>
              <a:rPr lang="en-IN" sz="2000" dirty="0">
                <a:solidFill>
                  <a:srgbClr val="185E73"/>
                </a:solidFill>
                <a:latin typeface="Consolas"/>
              </a:rPr>
              <a:t>App</a:t>
            </a:r>
            <a:r>
              <a:rPr lang="en-IN" sz="2000" dirty="0">
                <a:solidFill>
                  <a:srgbClr val="292929"/>
                </a:solidFill>
                <a:latin typeface="Consolas"/>
              </a:rPr>
              <a:t> </a:t>
            </a:r>
            <a:r>
              <a:rPr lang="en-IN" sz="2000" dirty="0">
                <a:solidFill>
                  <a:srgbClr val="0F4A85"/>
                </a:solidFill>
                <a:latin typeface="Consolas"/>
              </a:rPr>
              <a:t>extends</a:t>
            </a:r>
            <a:r>
              <a:rPr lang="en-IN" sz="2000" dirty="0">
                <a:solidFill>
                  <a:srgbClr val="292929"/>
                </a:solidFill>
                <a:latin typeface="Consolas"/>
              </a:rPr>
              <a:t> </a:t>
            </a:r>
            <a:r>
              <a:rPr lang="en-IN" sz="2000" dirty="0">
                <a:solidFill>
                  <a:srgbClr val="185E73"/>
                </a:solidFill>
                <a:latin typeface="Consolas"/>
              </a:rPr>
              <a:t>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5E2CBC"/>
                </a:solidFill>
                <a:latin typeface="Consolas"/>
              </a:rPr>
              <a:t>render</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F4A85"/>
                </a:solidFill>
                <a:latin typeface="Consolas"/>
              </a:rPr>
              <a:t>const</a:t>
            </a:r>
            <a:r>
              <a:rPr lang="en-IN" sz="2000" dirty="0">
                <a:solidFill>
                  <a:srgbClr val="292929"/>
                </a:solidFill>
                <a:latin typeface="Consolas"/>
              </a:rPr>
              <a:t> </a:t>
            </a:r>
            <a:r>
              <a:rPr lang="en-IN" sz="2000" dirty="0">
                <a:solidFill>
                  <a:srgbClr val="02715D"/>
                </a:solidFill>
                <a:latin typeface="Consolas"/>
              </a:rPr>
              <a:t>numbers</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96D48"/>
                </a:solidFill>
                <a:latin typeface="Consolas"/>
              </a:rPr>
              <a:t>1</a:t>
            </a:r>
            <a:r>
              <a:rPr lang="en-IN" sz="2000" dirty="0">
                <a:solidFill>
                  <a:srgbClr val="292929"/>
                </a:solidFill>
                <a:latin typeface="Consolas"/>
              </a:rPr>
              <a:t>, </a:t>
            </a:r>
            <a:r>
              <a:rPr lang="en-IN" sz="2000" dirty="0">
                <a:solidFill>
                  <a:srgbClr val="096D48"/>
                </a:solidFill>
                <a:latin typeface="Consolas"/>
              </a:rPr>
              <a:t>2</a:t>
            </a:r>
            <a:r>
              <a:rPr lang="en-IN" sz="2000" dirty="0">
                <a:solidFill>
                  <a:srgbClr val="292929"/>
                </a:solidFill>
                <a:latin typeface="Consolas"/>
              </a:rPr>
              <a:t>, </a:t>
            </a:r>
            <a:r>
              <a:rPr lang="en-IN" sz="2000" dirty="0">
                <a:solidFill>
                  <a:srgbClr val="096D48"/>
                </a:solidFill>
                <a:latin typeface="Consolas"/>
              </a:rPr>
              <a:t>3</a:t>
            </a:r>
            <a:r>
              <a:rPr lang="en-IN" sz="2000" dirty="0">
                <a:solidFill>
                  <a:srgbClr val="292929"/>
                </a:solidFill>
                <a:latin typeface="Consolas"/>
              </a:rPr>
              <a:t>, </a:t>
            </a:r>
            <a:r>
              <a:rPr lang="en-IN" sz="2000" dirty="0">
                <a:solidFill>
                  <a:srgbClr val="096D48"/>
                </a:solidFill>
                <a:latin typeface="Consolas"/>
              </a:rPr>
              <a:t>4</a:t>
            </a:r>
            <a:r>
              <a:rPr lang="en-IN" sz="2000" dirty="0">
                <a:solidFill>
                  <a:srgbClr val="292929"/>
                </a:solidFill>
                <a:latin typeface="Consolas"/>
              </a:rPr>
              <a:t>, </a:t>
            </a:r>
            <a:r>
              <a:rPr lang="en-IN" sz="2000" dirty="0">
                <a:solidFill>
                  <a:srgbClr val="096D48"/>
                </a:solidFill>
                <a:latin typeface="Consolas"/>
              </a:rPr>
              <a:t>5</a:t>
            </a:r>
            <a:r>
              <a:rPr lang="en-IN" sz="2000" dirty="0">
                <a:solidFill>
                  <a:srgbClr val="292929"/>
                </a:solidFill>
                <a:latin typeface="Consolas"/>
              </a:rPr>
              <a:t>];</a:t>
            </a:r>
          </a:p>
          <a:p>
            <a:r>
              <a:rPr lang="en-IN" sz="2000" dirty="0">
                <a:solidFill>
                  <a:srgbClr val="292929"/>
                </a:solidFill>
                <a:latin typeface="Consolas"/>
              </a:rPr>
              <a:t>    </a:t>
            </a:r>
            <a:r>
              <a:rPr lang="en-IN" sz="2000" dirty="0" err="1">
                <a:solidFill>
                  <a:srgbClr val="0F4A85"/>
                </a:solidFill>
                <a:latin typeface="Consolas"/>
              </a:rPr>
              <a:t>const</a:t>
            </a:r>
            <a:r>
              <a:rPr lang="en-IN" sz="2000" dirty="0">
                <a:solidFill>
                  <a:srgbClr val="292929"/>
                </a:solidFill>
                <a:latin typeface="Consolas"/>
              </a:rPr>
              <a:t> </a:t>
            </a:r>
            <a:r>
              <a:rPr lang="en-IN" sz="2000" dirty="0" err="1">
                <a:solidFill>
                  <a:srgbClr val="02715D"/>
                </a:solidFill>
                <a:latin typeface="Consolas"/>
              </a:rPr>
              <a:t>listItems</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err="1">
                <a:solidFill>
                  <a:srgbClr val="001080"/>
                </a:solidFill>
                <a:latin typeface="Consolas"/>
              </a:rPr>
              <a:t>numbers</a:t>
            </a:r>
            <a:r>
              <a:rPr lang="en-IN" sz="2000" dirty="0" err="1">
                <a:solidFill>
                  <a:srgbClr val="292929"/>
                </a:solidFill>
                <a:latin typeface="Consolas"/>
              </a:rPr>
              <a:t>.</a:t>
            </a:r>
            <a:r>
              <a:rPr lang="en-IN" sz="2000" dirty="0" err="1">
                <a:solidFill>
                  <a:srgbClr val="5E2CBC"/>
                </a:solidFill>
                <a:latin typeface="Consolas"/>
              </a:rPr>
              <a:t>map</a:t>
            </a:r>
            <a:r>
              <a:rPr lang="en-IN" sz="2000" dirty="0">
                <a:solidFill>
                  <a:srgbClr val="292929"/>
                </a:solidFill>
                <a:latin typeface="Consolas"/>
              </a:rPr>
              <a:t>((</a:t>
            </a:r>
            <a:r>
              <a:rPr lang="en-IN" sz="2000" dirty="0">
                <a:solidFill>
                  <a:srgbClr val="001080"/>
                </a:solidFill>
                <a:latin typeface="Consolas"/>
              </a:rPr>
              <a:t>numbers</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   </a:t>
            </a:r>
            <a:r>
              <a:rPr lang="en-IN" sz="2000" dirty="0">
                <a:solidFill>
                  <a:srgbClr val="0F4A85"/>
                </a:solidFill>
                <a:latin typeface="Consolas"/>
              </a:rPr>
              <a:t>&lt;li&gt;{</a:t>
            </a:r>
            <a:r>
              <a:rPr lang="en-IN" sz="2000" dirty="0">
                <a:solidFill>
                  <a:srgbClr val="001080"/>
                </a:solidFill>
                <a:latin typeface="Consolas"/>
              </a:rPr>
              <a:t>numbers</a:t>
            </a:r>
            <a:r>
              <a:rPr lang="en-IN" sz="2000" dirty="0">
                <a:solidFill>
                  <a:srgbClr val="0F4A85"/>
                </a:solidFill>
                <a:latin typeface="Consolas"/>
              </a:rPr>
              <a:t>}&lt;/li&gt;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0F4A85"/>
                </a:solidFill>
                <a:latin typeface="Consolas"/>
              </a:rPr>
              <a:t>ul</a:t>
            </a:r>
            <a:r>
              <a:rPr lang="en-IN" sz="2000" dirty="0">
                <a:solidFill>
                  <a:srgbClr val="292929"/>
                </a:solidFill>
                <a:latin typeface="Consolas"/>
              </a:rPr>
              <a:t> </a:t>
            </a:r>
            <a:r>
              <a:rPr lang="en-IN" sz="2000" dirty="0">
                <a:solidFill>
                  <a:srgbClr val="264F78"/>
                </a:solidFill>
                <a:latin typeface="Consolas"/>
              </a:rPr>
              <a:t>type</a:t>
            </a:r>
            <a:r>
              <a:rPr lang="en-IN" sz="2000" dirty="0">
                <a:solidFill>
                  <a:srgbClr val="000000"/>
                </a:solidFill>
                <a:latin typeface="Consolas"/>
              </a:rPr>
              <a:t>=</a:t>
            </a:r>
            <a:r>
              <a:rPr lang="en-IN" sz="2000" dirty="0">
                <a:solidFill>
                  <a:srgbClr val="0F4A85"/>
                </a:solidFill>
                <a:latin typeface="Consolas"/>
              </a:rPr>
              <a:t>"square"&gt;{</a:t>
            </a:r>
            <a:r>
              <a:rPr lang="en-IN" sz="2000" dirty="0" err="1">
                <a:solidFill>
                  <a:srgbClr val="001080"/>
                </a:solidFill>
                <a:latin typeface="Consolas"/>
              </a:rPr>
              <a:t>listItems</a:t>
            </a:r>
            <a:r>
              <a:rPr lang="en-IN" sz="2000" dirty="0">
                <a:solidFill>
                  <a:srgbClr val="0F4A85"/>
                </a:solidFill>
                <a:latin typeface="Consolas"/>
              </a:rPr>
              <a:t>}&lt;/</a:t>
            </a:r>
            <a:r>
              <a:rPr lang="en-IN" sz="2000" dirty="0" err="1">
                <a:solidFill>
                  <a:srgbClr val="0F4A85"/>
                </a:solidFill>
                <a:latin typeface="Consolas"/>
              </a:rPr>
              <a:t>ul</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a:solidFill>
                  <a:srgbClr val="001080"/>
                </a:solidFill>
                <a:latin typeface="Consolas"/>
              </a:rPr>
              <a:t>App</a:t>
            </a:r>
            <a:r>
              <a:rPr lang="en-IN" sz="2000" dirty="0">
                <a:solidFill>
                  <a:srgbClr val="292929"/>
                </a:solidFill>
                <a:latin typeface="Consolas"/>
              </a:rPr>
              <a:t>; </a:t>
            </a:r>
          </a:p>
          <a:p>
            <a:br>
              <a:rPr lang="en-IN" sz="2000" dirty="0">
                <a:solidFill>
                  <a:srgbClr val="292929"/>
                </a:solidFill>
                <a:latin typeface="Consolas"/>
              </a:rPr>
            </a:br>
            <a:endParaRPr lang="en-IN" sz="2000" b="0" dirty="0">
              <a:solidFill>
                <a:srgbClr val="292929"/>
              </a:solidFill>
              <a:effectLst/>
              <a:latin typeface="Consolas"/>
            </a:endParaRPr>
          </a:p>
        </p:txBody>
      </p:sp>
      <p:sp>
        <p:nvSpPr>
          <p:cNvPr id="9"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Lists-Example 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639" y="3644628"/>
            <a:ext cx="5841651" cy="296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700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11</a:t>
            </a:fld>
            <a:endParaRPr lang="en-US" dirty="0"/>
          </a:p>
        </p:txBody>
      </p:sp>
      <p:sp>
        <p:nvSpPr>
          <p:cNvPr id="8" name="Rectangle 7"/>
          <p:cNvSpPr/>
          <p:nvPr/>
        </p:nvSpPr>
        <p:spPr>
          <a:xfrm>
            <a:off x="152401" y="1070090"/>
            <a:ext cx="11014364" cy="707886"/>
          </a:xfrm>
          <a:prstGeom prst="rect">
            <a:avLst/>
          </a:prstGeom>
        </p:spPr>
        <p:txBody>
          <a:bodyPr wrap="square">
            <a:spAutoFit/>
          </a:bodyPr>
          <a:lstStyle/>
          <a:p>
            <a:br>
              <a:rPr lang="en-IN" sz="2000" dirty="0">
                <a:solidFill>
                  <a:srgbClr val="292929"/>
                </a:solidFill>
                <a:latin typeface="Consolas"/>
              </a:rPr>
            </a:br>
            <a:endParaRPr lang="en-IN" sz="2000" b="0" dirty="0">
              <a:solidFill>
                <a:srgbClr val="292929"/>
              </a:solidFill>
              <a:effectLst/>
              <a:latin typeface="Consolas"/>
            </a:endParaRPr>
          </a:p>
        </p:txBody>
      </p:sp>
      <p:sp>
        <p:nvSpPr>
          <p:cNvPr id="9"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Lists-Example 2</a:t>
            </a:r>
          </a:p>
        </p:txBody>
      </p:sp>
      <p:sp>
        <p:nvSpPr>
          <p:cNvPr id="10" name="Rectangle 9"/>
          <p:cNvSpPr/>
          <p:nvPr/>
        </p:nvSpPr>
        <p:spPr>
          <a:xfrm>
            <a:off x="230766" y="1073335"/>
            <a:ext cx="11637818" cy="4708981"/>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React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a:t>
            </a:r>
            <a:r>
              <a:rPr lang="en-IN" sz="2000" dirty="0">
                <a:solidFill>
                  <a:srgbClr val="292929"/>
                </a:solidFill>
                <a:latin typeface="Consolas"/>
              </a:rPr>
              <a:t>; </a:t>
            </a:r>
          </a:p>
          <a:p>
            <a:r>
              <a:rPr lang="en-IN" sz="2000" dirty="0">
                <a:solidFill>
                  <a:srgbClr val="0F4A85"/>
                </a:solidFill>
                <a:latin typeface="Consolas"/>
              </a:rPr>
              <a:t>class</a:t>
            </a:r>
            <a:r>
              <a:rPr lang="en-IN" sz="2000" dirty="0">
                <a:solidFill>
                  <a:srgbClr val="292929"/>
                </a:solidFill>
                <a:latin typeface="Consolas"/>
              </a:rPr>
              <a:t> </a:t>
            </a:r>
            <a:r>
              <a:rPr lang="en-IN" sz="2000" dirty="0">
                <a:solidFill>
                  <a:srgbClr val="185E73"/>
                </a:solidFill>
                <a:latin typeface="Consolas"/>
              </a:rPr>
              <a:t>App</a:t>
            </a:r>
            <a:r>
              <a:rPr lang="en-IN" sz="2000" dirty="0">
                <a:solidFill>
                  <a:srgbClr val="292929"/>
                </a:solidFill>
                <a:latin typeface="Consolas"/>
              </a:rPr>
              <a:t> </a:t>
            </a:r>
            <a:r>
              <a:rPr lang="en-IN" sz="2000" dirty="0">
                <a:solidFill>
                  <a:srgbClr val="0F4A85"/>
                </a:solidFill>
                <a:latin typeface="Consolas"/>
              </a:rPr>
              <a:t>extends</a:t>
            </a:r>
            <a:r>
              <a:rPr lang="en-IN" sz="2000" dirty="0">
                <a:solidFill>
                  <a:srgbClr val="292929"/>
                </a:solidFill>
                <a:latin typeface="Consolas"/>
              </a:rPr>
              <a:t> </a:t>
            </a:r>
            <a:r>
              <a:rPr lang="en-IN" sz="2000" dirty="0">
                <a:solidFill>
                  <a:srgbClr val="185E73"/>
                </a:solidFill>
                <a:latin typeface="Consolas"/>
              </a:rPr>
              <a:t>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5E2CBC"/>
                </a:solidFill>
                <a:latin typeface="Consolas"/>
              </a:rPr>
              <a:t>render</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F4A85"/>
                </a:solidFill>
                <a:latin typeface="Consolas"/>
              </a:rPr>
              <a:t>const</a:t>
            </a:r>
            <a:r>
              <a:rPr lang="en-IN" sz="2000" dirty="0">
                <a:solidFill>
                  <a:srgbClr val="292929"/>
                </a:solidFill>
                <a:latin typeface="Consolas"/>
              </a:rPr>
              <a:t> </a:t>
            </a:r>
            <a:r>
              <a:rPr lang="en-IN" sz="2000" dirty="0" err="1">
                <a:solidFill>
                  <a:srgbClr val="02715D"/>
                </a:solidFill>
                <a:latin typeface="Consolas"/>
              </a:rPr>
              <a:t>listItems</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F4A85"/>
                </a:solidFill>
                <a:latin typeface="Consolas"/>
              </a:rPr>
              <a:t>'Alpha'</a:t>
            </a:r>
            <a:r>
              <a:rPr lang="en-IN" sz="2000" dirty="0">
                <a:solidFill>
                  <a:srgbClr val="292929"/>
                </a:solidFill>
                <a:latin typeface="Consolas"/>
              </a:rPr>
              <a:t>, </a:t>
            </a:r>
            <a:r>
              <a:rPr lang="en-IN" sz="2000" dirty="0">
                <a:solidFill>
                  <a:srgbClr val="0F4A85"/>
                </a:solidFill>
                <a:latin typeface="Consolas"/>
              </a:rPr>
              <a:t>'</a:t>
            </a:r>
            <a:r>
              <a:rPr lang="en-IN" sz="2000" dirty="0" err="1">
                <a:solidFill>
                  <a:srgbClr val="0F4A85"/>
                </a:solidFill>
                <a:latin typeface="Consolas"/>
              </a:rPr>
              <a:t>Beta'</a:t>
            </a:r>
            <a:r>
              <a:rPr lang="en-IN" sz="2000" dirty="0" err="1">
                <a:solidFill>
                  <a:srgbClr val="292929"/>
                </a:solidFill>
                <a:latin typeface="Consolas"/>
              </a:rPr>
              <a:t>,</a:t>
            </a:r>
            <a:r>
              <a:rPr lang="en-IN" sz="2000" dirty="0" err="1">
                <a:solidFill>
                  <a:srgbClr val="0F4A85"/>
                </a:solidFill>
                <a:latin typeface="Consolas"/>
              </a:rPr>
              <a:t>'Gamma'</a:t>
            </a:r>
            <a:r>
              <a:rPr lang="en-IN" sz="2000" dirty="0" err="1">
                <a:solidFill>
                  <a:srgbClr val="292929"/>
                </a:solidFill>
                <a:latin typeface="Consolas"/>
              </a:rPr>
              <a:t>,</a:t>
            </a:r>
            <a:r>
              <a:rPr lang="en-IN" sz="2000" dirty="0" err="1">
                <a:solidFill>
                  <a:srgbClr val="0F4A85"/>
                </a:solidFill>
                <a:latin typeface="Consolas"/>
              </a:rPr>
              <a:t>'Delta'</a:t>
            </a:r>
            <a:r>
              <a:rPr lang="en-IN" sz="2000" dirty="0" err="1">
                <a:solidFill>
                  <a:srgbClr val="292929"/>
                </a:solidFill>
                <a:latin typeface="Consolas"/>
              </a:rPr>
              <a:t>,</a:t>
            </a:r>
            <a:r>
              <a:rPr lang="en-IN" sz="2000" dirty="0" err="1">
                <a:solidFill>
                  <a:srgbClr val="0F4A85"/>
                </a:solidFill>
                <a:latin typeface="Consolas"/>
              </a:rPr>
              <a:t>'Sigma'</a:t>
            </a:r>
            <a:r>
              <a:rPr lang="en-IN" sz="2000" dirty="0" err="1">
                <a:solidFill>
                  <a:srgbClr val="292929"/>
                </a:solidFill>
                <a:latin typeface="Consolas"/>
              </a:rPr>
              <a:t>,</a:t>
            </a:r>
            <a:r>
              <a:rPr lang="en-IN" sz="2000" dirty="0" err="1">
                <a:solidFill>
                  <a:srgbClr val="0F4A85"/>
                </a:solidFill>
                <a:latin typeface="Consolas"/>
              </a:rPr>
              <a:t>'Omega</a:t>
            </a:r>
            <a:r>
              <a:rPr lang="en-IN" sz="2000" dirty="0">
                <a:solidFill>
                  <a:srgbClr val="0F4A85"/>
                </a:solidFill>
                <a:latin typeface="Consolas"/>
              </a:rPr>
              <a:t>'</a:t>
            </a:r>
            <a:r>
              <a:rPr lang="en-IN" sz="2000" dirty="0">
                <a:solidFill>
                  <a:srgbClr val="292929"/>
                </a:solidFill>
                <a:latin typeface="Consolas"/>
              </a:rPr>
              <a:t> ]; </a:t>
            </a:r>
          </a:p>
          <a:p>
            <a:r>
              <a:rPr lang="en-IN" sz="2000" dirty="0">
                <a:solidFill>
                  <a:srgbClr val="292929"/>
                </a:solidFill>
                <a:latin typeface="Consolas"/>
              </a:rPr>
              <a:t>        </a:t>
            </a:r>
            <a:r>
              <a:rPr lang="en-IN" sz="2000" dirty="0" err="1">
                <a:solidFill>
                  <a:srgbClr val="0F4A85"/>
                </a:solidFill>
                <a:latin typeface="Consolas"/>
              </a:rPr>
              <a:t>const</a:t>
            </a:r>
            <a:r>
              <a:rPr lang="en-IN" sz="2000" dirty="0">
                <a:solidFill>
                  <a:srgbClr val="292929"/>
                </a:solidFill>
                <a:latin typeface="Consolas"/>
              </a:rPr>
              <a:t> </a:t>
            </a:r>
            <a:r>
              <a:rPr lang="en-IN" sz="2000" dirty="0">
                <a:solidFill>
                  <a:srgbClr val="02715D"/>
                </a:solidFill>
                <a:latin typeface="Consolas"/>
              </a:rPr>
              <a:t>list</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0F4A85"/>
                </a:solidFill>
                <a:latin typeface="Consolas"/>
              </a:rPr>
              <a:t>ol</a:t>
            </a:r>
            <a:r>
              <a:rPr lang="en-IN" sz="2000" dirty="0">
                <a:solidFill>
                  <a:srgbClr val="292929"/>
                </a:solidFill>
                <a:latin typeface="Consolas"/>
              </a:rPr>
              <a:t> </a:t>
            </a:r>
            <a:r>
              <a:rPr lang="en-IN" sz="2000" dirty="0">
                <a:solidFill>
                  <a:srgbClr val="264F78"/>
                </a:solidFill>
                <a:latin typeface="Consolas"/>
              </a:rPr>
              <a:t>type</a:t>
            </a:r>
            <a:r>
              <a:rPr lang="en-IN" sz="2000" dirty="0">
                <a:solidFill>
                  <a:srgbClr val="000000"/>
                </a:solidFill>
                <a:latin typeface="Consolas"/>
              </a:rPr>
              <a:t>=</a:t>
            </a:r>
            <a:r>
              <a:rPr lang="en-IN" sz="2000" dirty="0">
                <a:solidFill>
                  <a:srgbClr val="0F4A85"/>
                </a:solidFill>
                <a:latin typeface="Consolas"/>
              </a:rPr>
              <a:t>"i"&gt;{</a:t>
            </a:r>
            <a:r>
              <a:rPr lang="en-IN" sz="2000" dirty="0" err="1">
                <a:solidFill>
                  <a:srgbClr val="001080"/>
                </a:solidFill>
                <a:latin typeface="Consolas"/>
              </a:rPr>
              <a:t>listItems</a:t>
            </a:r>
            <a:r>
              <a:rPr lang="en-IN" sz="2000" dirty="0" err="1">
                <a:solidFill>
                  <a:srgbClr val="292929"/>
                </a:solidFill>
                <a:latin typeface="Consolas"/>
              </a:rPr>
              <a:t>.</a:t>
            </a:r>
            <a:r>
              <a:rPr lang="en-IN" sz="2000" dirty="0" err="1">
                <a:solidFill>
                  <a:srgbClr val="5E2CBC"/>
                </a:solidFill>
                <a:latin typeface="Consolas"/>
              </a:rPr>
              <a:t>map</a:t>
            </a:r>
            <a:r>
              <a:rPr lang="en-IN" sz="2000" dirty="0">
                <a:solidFill>
                  <a:srgbClr val="292929"/>
                </a:solidFill>
                <a:latin typeface="Consolas"/>
              </a:rPr>
              <a:t>(</a:t>
            </a:r>
            <a:r>
              <a:rPr lang="en-IN" sz="2000" dirty="0">
                <a:solidFill>
                  <a:srgbClr val="001080"/>
                </a:solidFill>
                <a:latin typeface="Consolas"/>
              </a:rPr>
              <a:t>item</a:t>
            </a:r>
            <a:r>
              <a:rPr lang="en-IN" sz="2000" dirty="0">
                <a:solidFill>
                  <a:srgbClr val="292929"/>
                </a:solidFill>
                <a:latin typeface="Consolas"/>
              </a:rPr>
              <a:t> </a:t>
            </a:r>
            <a:r>
              <a:rPr lang="en-IN" sz="2000" dirty="0">
                <a:solidFill>
                  <a:srgbClr val="0F4A85"/>
                </a:solidFill>
                <a:latin typeface="Consolas"/>
              </a:rPr>
              <a:t>=&gt;</a:t>
            </a:r>
            <a:r>
              <a:rPr lang="en-IN" sz="2000" dirty="0">
                <a:solidFill>
                  <a:srgbClr val="292929"/>
                </a:solidFill>
                <a:latin typeface="Consolas"/>
              </a:rPr>
              <a:t> </a:t>
            </a:r>
            <a:r>
              <a:rPr lang="en-IN" sz="2000" dirty="0">
                <a:solidFill>
                  <a:srgbClr val="0F4A85"/>
                </a:solidFill>
                <a:latin typeface="Consolas"/>
              </a:rPr>
              <a:t>&lt;li&gt;{</a:t>
            </a:r>
            <a:r>
              <a:rPr lang="en-IN" sz="2000" dirty="0">
                <a:solidFill>
                  <a:srgbClr val="001080"/>
                </a:solidFill>
                <a:latin typeface="Consolas"/>
              </a:rPr>
              <a:t>item</a:t>
            </a:r>
            <a:r>
              <a:rPr lang="en-IN" sz="2000" dirty="0">
                <a:solidFill>
                  <a:srgbClr val="0F4A85"/>
                </a:solidFill>
                <a:latin typeface="Consolas"/>
              </a:rPr>
              <a:t>}&lt;/li&gt;</a:t>
            </a:r>
            <a:r>
              <a:rPr lang="en-IN" sz="2000" dirty="0">
                <a:solidFill>
                  <a:srgbClr val="292929"/>
                </a:solidFill>
                <a:latin typeface="Consolas"/>
              </a:rPr>
              <a:t>)</a:t>
            </a:r>
            <a:r>
              <a:rPr lang="en-IN" sz="2000" dirty="0">
                <a:solidFill>
                  <a:srgbClr val="0F4A85"/>
                </a:solidFill>
                <a:latin typeface="Consolas"/>
              </a:rPr>
              <a:t>}&lt;/</a:t>
            </a:r>
            <a:r>
              <a:rPr lang="en-IN" sz="2000" dirty="0" err="1">
                <a:solidFill>
                  <a:srgbClr val="0F4A85"/>
                </a:solidFill>
                <a:latin typeface="Consolas"/>
              </a:rPr>
              <a:t>ol</a:t>
            </a:r>
            <a:r>
              <a:rPr lang="en-IN" sz="2000" dirty="0">
                <a:solidFill>
                  <a:srgbClr val="0F4A85"/>
                </a:solidFill>
                <a:latin typeface="Consolas"/>
              </a:rPr>
              <a:t>&gt;</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&lt;h1&gt;</a:t>
            </a:r>
            <a:r>
              <a:rPr lang="en-IN" sz="2000" dirty="0">
                <a:solidFill>
                  <a:srgbClr val="292929"/>
                </a:solidFill>
                <a:latin typeface="Consolas"/>
              </a:rPr>
              <a:t>Creating an Ordered list</a:t>
            </a:r>
            <a:r>
              <a:rPr lang="en-IN" sz="2000" dirty="0">
                <a:solidFill>
                  <a:srgbClr val="0F4A85"/>
                </a:solidFill>
                <a:latin typeface="Consolas"/>
              </a:rPr>
              <a:t>&lt;/h1&gt;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&lt;h2&gt;</a:t>
            </a:r>
            <a:r>
              <a:rPr lang="en-IN" sz="2000" dirty="0">
                <a:solidFill>
                  <a:srgbClr val="292929"/>
                </a:solidFill>
                <a:latin typeface="Consolas"/>
              </a:rPr>
              <a:t>The list items are displayed below </a:t>
            </a:r>
            <a:r>
              <a:rPr lang="en-IN" sz="2000" dirty="0">
                <a:solidFill>
                  <a:srgbClr val="0F4A85"/>
                </a:solidFill>
                <a:latin typeface="Consolas"/>
              </a:rPr>
              <a:t>{</a:t>
            </a:r>
            <a:r>
              <a:rPr lang="en-IN" sz="2000" dirty="0">
                <a:solidFill>
                  <a:srgbClr val="001080"/>
                </a:solidFill>
                <a:latin typeface="Consolas"/>
              </a:rPr>
              <a:t>list</a:t>
            </a:r>
            <a:r>
              <a:rPr lang="en-IN" sz="2000" dirty="0">
                <a:solidFill>
                  <a:srgbClr val="0F4A85"/>
                </a:solidFill>
                <a:latin typeface="Consolas"/>
              </a:rPr>
              <a:t>}&lt;/h2&gt;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 </a:t>
            </a:r>
          </a:p>
          <a:p>
            <a:r>
              <a:rPr lang="en-IN" sz="2000" dirty="0">
                <a:solidFill>
                  <a:srgbClr val="292929"/>
                </a:solidFill>
                <a:latin typeface="Consolas"/>
              </a:rPr>
              <a:t>            } </a:t>
            </a:r>
          </a:p>
          <a:p>
            <a:r>
              <a:rPr lang="en-IN" sz="2000" dirty="0">
                <a:solidFill>
                  <a:srgbClr val="292929"/>
                </a:solidFill>
                <a:latin typeface="Consolas"/>
              </a:rPr>
              <a:t>} </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a:solidFill>
                  <a:srgbClr val="001080"/>
                </a:solidFill>
                <a:latin typeface="Consolas"/>
              </a:rPr>
              <a:t>App</a:t>
            </a:r>
            <a:r>
              <a:rPr lang="en-IN" sz="2000" dirty="0">
                <a:solidFill>
                  <a:srgbClr val="292929"/>
                </a:solidFill>
                <a:latin typeface="Consolas"/>
              </a:rPr>
              <a:t>; </a:t>
            </a:r>
            <a:endParaRPr lang="en-IN" sz="2000" b="0" dirty="0">
              <a:solidFill>
                <a:srgbClr val="292929"/>
              </a:solidFill>
              <a:effectLst/>
              <a:latin typeface="Consolas"/>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1357" y="959253"/>
            <a:ext cx="4401082" cy="4444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868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Keys</a:t>
            </a:r>
          </a:p>
        </p:txBody>
      </p:sp>
      <p:sp>
        <p:nvSpPr>
          <p:cNvPr id="3" name="Content Placeholder 2">
            <a:extLst>
              <a:ext uri="{FF2B5EF4-FFF2-40B4-BE49-F238E27FC236}">
                <a16:creationId xmlns:a16="http://schemas.microsoft.com/office/drawing/2014/main" id="{4A7F9836-387F-25A8-3B39-49B8F06DC6C4}"/>
              </a:ext>
            </a:extLst>
          </p:cNvPr>
          <p:cNvSpPr>
            <a:spLocks noGrp="1"/>
          </p:cNvSpPr>
          <p:nvPr>
            <p:ph idx="1"/>
          </p:nvPr>
        </p:nvSpPr>
        <p:spPr>
          <a:xfrm>
            <a:off x="173181" y="1326859"/>
            <a:ext cx="11859490" cy="4935396"/>
          </a:xfrm>
        </p:spPr>
        <p:txBody>
          <a:bodyPr>
            <a:noAutofit/>
          </a:bodyPr>
          <a:lstStyle/>
          <a:p>
            <a:pPr algn="just">
              <a:buFont typeface="Wingdings"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A “key” is a special string attribute you need to include when creating lists of elements in React.</a:t>
            </a:r>
          </a:p>
          <a:p>
            <a:pPr algn="just">
              <a:buFont typeface="Wingdings" pitchFamily="2" charset="2"/>
              <a:buChar char="Ø"/>
            </a:pPr>
            <a:endParaRPr lang="en-US" sz="2400" dirty="0">
              <a:solidFill>
                <a:srgbClr val="1A1A1A"/>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Keys allow React to keep track of elements. This way, if an item is updated or removed, only that item will be re-rendered instead of the entire list.</a:t>
            </a:r>
          </a:p>
          <a:p>
            <a:pPr marL="0" indent="0" algn="just">
              <a:buNone/>
            </a:pPr>
            <a:endParaRPr lang="en-US" sz="2400" dirty="0">
              <a:solidFill>
                <a:srgbClr val="1A1A1A"/>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Generally, the key should be a unique ID assigned to each item. As a last resort, you can use the array index as a key.</a:t>
            </a:r>
          </a:p>
          <a:p>
            <a:pPr marL="0" indent="0" algn="just">
              <a:buNone/>
            </a:pPr>
            <a:endParaRPr lang="en-US" sz="2400" dirty="0">
              <a:solidFill>
                <a:srgbClr val="1A1A1A"/>
              </a:solidFill>
              <a:latin typeface="Times New Roman" panose="02020603050405020304" pitchFamily="18" charset="0"/>
              <a:cs typeface="Times New Roman" panose="02020603050405020304" pitchFamily="18" charset="0"/>
            </a:endParaRPr>
          </a:p>
          <a:p>
            <a:pPr algn="just">
              <a:buFont typeface="Wingdings" pitchFamily="2" charset="2"/>
              <a:buChar char="Ø"/>
            </a:pPr>
            <a:r>
              <a:rPr lang="en-US" sz="2400" dirty="0">
                <a:solidFill>
                  <a:srgbClr val="1A1A1A"/>
                </a:solidFill>
                <a:latin typeface="Times New Roman" panose="02020603050405020304" pitchFamily="18" charset="0"/>
                <a:cs typeface="Times New Roman" panose="02020603050405020304" pitchFamily="18" charset="0"/>
              </a:rPr>
              <a:t>Keys help React identify which items have changed, are added, or are removed. Keys should be given to the elements inside the array to give the elements a stable identity</a:t>
            </a:r>
          </a:p>
        </p:txBody>
      </p:sp>
      <p:sp>
        <p:nvSpPr>
          <p:cNvPr id="4" name="TextBox 3"/>
          <p:cNvSpPr txBox="1"/>
          <p:nvPr/>
        </p:nvSpPr>
        <p:spPr>
          <a:xfrm>
            <a:off x="4197927" y="6456218"/>
            <a:ext cx="110836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28426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2" y="32613"/>
            <a:ext cx="11513127" cy="870171"/>
          </a:xfrm>
          <a:solidFill>
            <a:schemeClr val="tx2">
              <a:lumMod val="60000"/>
              <a:lumOff val="40000"/>
            </a:schemeClr>
          </a:solidFill>
        </p:spPr>
        <p:txBody>
          <a:bodyPr/>
          <a:lstStyle/>
          <a:p>
            <a:r>
              <a:rPr lang="en-US" b="1" dirty="0">
                <a:latin typeface="Times New Roman" pitchFamily="18" charset="0"/>
                <a:cs typeface="Times New Roman" pitchFamily="18" charset="0"/>
              </a:rPr>
              <a:t>Importance of Keys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13</a:t>
            </a:fld>
            <a:endParaRPr lang="en-US" dirty="0"/>
          </a:p>
        </p:txBody>
      </p:sp>
      <p:sp>
        <p:nvSpPr>
          <p:cNvPr id="8" name="Rectangle 7"/>
          <p:cNvSpPr/>
          <p:nvPr/>
        </p:nvSpPr>
        <p:spPr>
          <a:xfrm>
            <a:off x="401782" y="1485543"/>
            <a:ext cx="6096000" cy="4801314"/>
          </a:xfrm>
          <a:prstGeom prst="rect">
            <a:avLst/>
          </a:prstGeom>
        </p:spPr>
        <p:txBody>
          <a:bodyPr>
            <a:spAutoFit/>
          </a:bodyPr>
          <a:lstStyle/>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App</a:t>
            </a:r>
            <a:r>
              <a:rPr lang="en-IN" dirty="0">
                <a:solidFill>
                  <a:srgbClr val="292929"/>
                </a:solidFill>
                <a:latin typeface="Consolas"/>
              </a:rPr>
              <a:t>() {</a:t>
            </a:r>
          </a:p>
          <a:p>
            <a:r>
              <a:rPr lang="en-IN" dirty="0">
                <a:solidFill>
                  <a:srgbClr val="292929"/>
                </a:solidFill>
                <a:latin typeface="Consolas"/>
              </a:rPr>
              <a:t>    </a:t>
            </a:r>
            <a:r>
              <a:rPr lang="en-IN" dirty="0" err="1">
                <a:solidFill>
                  <a:srgbClr val="0F4A85"/>
                </a:solidFill>
                <a:latin typeface="Consolas"/>
              </a:rPr>
              <a:t>const</a:t>
            </a:r>
            <a:r>
              <a:rPr lang="en-IN" dirty="0">
                <a:solidFill>
                  <a:srgbClr val="292929"/>
                </a:solidFill>
                <a:latin typeface="Consolas"/>
              </a:rPr>
              <a:t> </a:t>
            </a:r>
            <a:r>
              <a:rPr lang="en-IN" dirty="0" err="1">
                <a:solidFill>
                  <a:srgbClr val="02715D"/>
                </a:solidFill>
                <a:latin typeface="Consolas"/>
              </a:rPr>
              <a:t>langs</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 </a:t>
            </a:r>
            <a:r>
              <a:rPr lang="en-IN" dirty="0">
                <a:solidFill>
                  <a:srgbClr val="0F4A85"/>
                </a:solidFill>
                <a:latin typeface="Consolas"/>
              </a:rPr>
              <a:t>"HTML"</a:t>
            </a:r>
            <a:r>
              <a:rPr lang="en-IN" dirty="0">
                <a:solidFill>
                  <a:srgbClr val="292929"/>
                </a:solidFill>
                <a:latin typeface="Consolas"/>
              </a:rPr>
              <a:t>, </a:t>
            </a:r>
            <a:r>
              <a:rPr lang="en-IN" dirty="0">
                <a:solidFill>
                  <a:srgbClr val="0F4A85"/>
                </a:solidFill>
                <a:latin typeface="Consolas"/>
              </a:rPr>
              <a:t>"CSS"</a:t>
            </a:r>
            <a:r>
              <a:rPr lang="en-IN" dirty="0">
                <a:solidFill>
                  <a:srgbClr val="292929"/>
                </a:solidFill>
                <a:latin typeface="Consolas"/>
              </a:rPr>
              <a:t>, </a:t>
            </a:r>
            <a:r>
              <a:rPr lang="en-IN" dirty="0">
                <a:solidFill>
                  <a:srgbClr val="0F4A85"/>
                </a:solidFill>
                <a:latin typeface="Consolas"/>
              </a:rPr>
              <a:t>"JS"</a:t>
            </a:r>
            <a:r>
              <a:rPr lang="en-IN" dirty="0">
                <a:solidFill>
                  <a:srgbClr val="292929"/>
                </a:solidFill>
                <a:latin typeface="Consolas"/>
              </a:rPr>
              <a:t>]</a:t>
            </a:r>
          </a:p>
          <a:p>
            <a:r>
              <a:rPr lang="en-IN" dirty="0">
                <a:solidFill>
                  <a:srgbClr val="292929"/>
                </a:solidFill>
                <a:latin typeface="Consolas"/>
              </a:rPr>
              <a:t>    </a:t>
            </a:r>
            <a:r>
              <a:rPr lang="en-IN" dirty="0" err="1">
                <a:solidFill>
                  <a:srgbClr val="0F4A85"/>
                </a:solidFill>
                <a:latin typeface="Consolas"/>
              </a:rPr>
              <a:t>const</a:t>
            </a:r>
            <a:r>
              <a:rPr lang="en-IN" dirty="0">
                <a:solidFill>
                  <a:srgbClr val="292929"/>
                </a:solidFill>
                <a:latin typeface="Consolas"/>
              </a:rPr>
              <a:t> </a:t>
            </a:r>
            <a:r>
              <a:rPr lang="en-IN" dirty="0">
                <a:solidFill>
                  <a:srgbClr val="02715D"/>
                </a:solidFill>
                <a:latin typeface="Consolas"/>
              </a:rPr>
              <a:t>output</a:t>
            </a:r>
            <a:r>
              <a:rPr lang="en-IN" dirty="0">
                <a:solidFill>
                  <a:srgbClr val="000000"/>
                </a:solidFill>
                <a:latin typeface="Consolas"/>
              </a:rPr>
              <a:t>=</a:t>
            </a:r>
            <a:r>
              <a:rPr lang="en-IN" dirty="0" err="1">
                <a:solidFill>
                  <a:srgbClr val="001080"/>
                </a:solidFill>
                <a:latin typeface="Consolas"/>
              </a:rPr>
              <a:t>langs</a:t>
            </a:r>
            <a:r>
              <a:rPr lang="en-IN" dirty="0" err="1">
                <a:solidFill>
                  <a:srgbClr val="292929"/>
                </a:solidFill>
                <a:latin typeface="Consolas"/>
              </a:rPr>
              <a:t>.</a:t>
            </a:r>
            <a:r>
              <a:rPr lang="en-IN" dirty="0" err="1">
                <a:solidFill>
                  <a:srgbClr val="5E2CBC"/>
                </a:solidFill>
                <a:latin typeface="Consolas"/>
              </a:rPr>
              <a:t>map</a:t>
            </a:r>
            <a:r>
              <a:rPr lang="en-IN" dirty="0">
                <a:solidFill>
                  <a:srgbClr val="292929"/>
                </a:solidFill>
                <a:latin typeface="Consolas"/>
              </a:rPr>
              <a:t>((</a:t>
            </a:r>
            <a:r>
              <a:rPr lang="en-IN" dirty="0">
                <a:solidFill>
                  <a:srgbClr val="001080"/>
                </a:solidFill>
                <a:latin typeface="Consolas"/>
              </a:rPr>
              <a:t>l</a:t>
            </a:r>
            <a:r>
              <a:rPr lang="en-IN" dirty="0">
                <a:solidFill>
                  <a:srgbClr val="292929"/>
                </a:solidFill>
                <a:latin typeface="Consolas"/>
              </a:rPr>
              <a:t>) </a:t>
            </a:r>
            <a:r>
              <a:rPr lang="en-IN" dirty="0">
                <a:solidFill>
                  <a:srgbClr val="0F4A85"/>
                </a:solidFill>
                <a:latin typeface="Consolas"/>
              </a:rPr>
              <a:t>=&gt;</a:t>
            </a:r>
            <a:r>
              <a:rPr lang="en-IN" dirty="0">
                <a:solidFill>
                  <a:srgbClr val="292929"/>
                </a:solidFill>
                <a:latin typeface="Consolas"/>
              </a:rPr>
              <a:t> </a:t>
            </a:r>
            <a:r>
              <a:rPr lang="en-IN" dirty="0">
                <a:solidFill>
                  <a:srgbClr val="0F4A85"/>
                </a:solidFill>
                <a:latin typeface="Consolas"/>
              </a:rPr>
              <a:t>&lt;li&gt;{</a:t>
            </a:r>
            <a:r>
              <a:rPr lang="en-IN" dirty="0">
                <a:solidFill>
                  <a:srgbClr val="001080"/>
                </a:solidFill>
                <a:latin typeface="Consolas"/>
              </a:rPr>
              <a:t>l</a:t>
            </a:r>
            <a:r>
              <a:rPr lang="en-IN" dirty="0">
                <a:solidFill>
                  <a:srgbClr val="0F4A85"/>
                </a:solidFill>
                <a:latin typeface="Consolas"/>
              </a:rPr>
              <a:t>}&lt;/li&gt;</a:t>
            </a:r>
            <a:r>
              <a:rPr lang="en-IN" dirty="0">
                <a:solidFill>
                  <a:srgbClr val="292929"/>
                </a:solidFill>
                <a:latin typeface="Consolas"/>
              </a:rPr>
              <a:t>)</a:t>
            </a:r>
          </a:p>
          <a:p>
            <a:r>
              <a:rPr lang="en-IN" dirty="0">
                <a:solidFill>
                  <a:srgbClr val="292929"/>
                </a:solidFill>
                <a:latin typeface="Consolas"/>
              </a:rPr>
              <a:t>    </a:t>
            </a:r>
          </a:p>
          <a:p>
            <a:r>
              <a:rPr lang="en-IN" dirty="0">
                <a:solidFill>
                  <a:srgbClr val="B5200D"/>
                </a:solidFill>
                <a:latin typeface="Consolas"/>
              </a:rPr>
              <a:t>return</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&lt;h1&gt;</a:t>
            </a:r>
            <a:r>
              <a:rPr lang="en-IN" dirty="0">
                <a:solidFill>
                  <a:srgbClr val="292929"/>
                </a:solidFill>
                <a:latin typeface="Consolas"/>
              </a:rPr>
              <a:t>Lists and Keys in React</a:t>
            </a:r>
            <a:r>
              <a:rPr lang="en-IN" dirty="0">
                <a:solidFill>
                  <a:srgbClr val="0F4A85"/>
                </a:solidFill>
                <a:latin typeface="Consolas"/>
              </a:rPr>
              <a:t>&lt;/h1&gt;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&lt;h2&gt;{</a:t>
            </a:r>
            <a:r>
              <a:rPr lang="en-IN" dirty="0">
                <a:solidFill>
                  <a:srgbClr val="001080"/>
                </a:solidFill>
                <a:latin typeface="Consolas"/>
              </a:rPr>
              <a:t>output</a:t>
            </a:r>
            <a:r>
              <a:rPr lang="en-IN" dirty="0">
                <a:solidFill>
                  <a:srgbClr val="0F4A85"/>
                </a:solidFill>
                <a:latin typeface="Consolas"/>
              </a:rPr>
              <a:t>}&lt;/h2&gt;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endParaRPr lang="en-IN" dirty="0">
              <a:solidFill>
                <a:srgbClr val="292929"/>
              </a:solidFill>
              <a:latin typeface="Consolas"/>
            </a:endParaRPr>
          </a:p>
          <a:p>
            <a:br>
              <a:rPr lang="en-IN" dirty="0">
                <a:solidFill>
                  <a:srgbClr val="292929"/>
                </a:solidFill>
                <a:latin typeface="Consolas"/>
              </a:rPr>
            </a:br>
            <a:endParaRPr lang="en-IN" b="0" dirty="0">
              <a:solidFill>
                <a:srgbClr val="292929"/>
              </a:solidFill>
              <a:effectLst/>
              <a:latin typeface="Consola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9236" y="985914"/>
            <a:ext cx="3952875"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358" y="3886200"/>
            <a:ext cx="6526642" cy="2143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4978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2" y="32613"/>
            <a:ext cx="11513127" cy="870171"/>
          </a:xfrm>
          <a:solidFill>
            <a:schemeClr val="tx2">
              <a:lumMod val="60000"/>
              <a:lumOff val="40000"/>
            </a:schemeClr>
          </a:solidFill>
        </p:spPr>
        <p:txBody>
          <a:bodyPr/>
          <a:lstStyle/>
          <a:p>
            <a:r>
              <a:rPr lang="en-US" b="1" dirty="0">
                <a:latin typeface="Times New Roman" pitchFamily="18" charset="0"/>
                <a:cs typeface="Times New Roman" pitchFamily="18" charset="0"/>
              </a:rPr>
              <a:t>Importance of Keys</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14</a:t>
            </a:fld>
            <a:endParaRPr lang="en-US" dirty="0"/>
          </a:p>
        </p:txBody>
      </p:sp>
      <p:sp>
        <p:nvSpPr>
          <p:cNvPr id="8" name="Rectangle 7"/>
          <p:cNvSpPr/>
          <p:nvPr/>
        </p:nvSpPr>
        <p:spPr>
          <a:xfrm>
            <a:off x="180109" y="1793352"/>
            <a:ext cx="6096000" cy="5016758"/>
          </a:xfrm>
          <a:prstGeom prst="rect">
            <a:avLst/>
          </a:prstGeom>
        </p:spPr>
        <p:txBody>
          <a:bodyPr>
            <a:spAutoFit/>
          </a:bodyPr>
          <a:lstStyle/>
          <a:p>
            <a:r>
              <a:rPr lang="en-IN" sz="2000" b="1" dirty="0">
                <a:solidFill>
                  <a:srgbClr val="B5200D"/>
                </a:solidFill>
                <a:latin typeface="Consolas"/>
              </a:rPr>
              <a:t>import</a:t>
            </a:r>
            <a:r>
              <a:rPr lang="en-IN" sz="2000" b="1" dirty="0">
                <a:solidFill>
                  <a:srgbClr val="292929"/>
                </a:solidFill>
                <a:latin typeface="Consolas"/>
              </a:rPr>
              <a:t> </a:t>
            </a:r>
            <a:r>
              <a:rPr lang="en-IN" sz="2000" b="1" dirty="0">
                <a:solidFill>
                  <a:srgbClr val="001080"/>
                </a:solidFill>
                <a:latin typeface="Consolas"/>
              </a:rPr>
              <a:t>React</a:t>
            </a:r>
            <a:r>
              <a:rPr lang="en-IN" sz="2000" b="1" dirty="0">
                <a:solidFill>
                  <a:srgbClr val="292929"/>
                </a:solidFill>
                <a:latin typeface="Consolas"/>
              </a:rPr>
              <a:t> </a:t>
            </a:r>
            <a:r>
              <a:rPr lang="en-IN" sz="2000" b="1" dirty="0">
                <a:solidFill>
                  <a:srgbClr val="B5200D"/>
                </a:solidFill>
                <a:latin typeface="Consolas"/>
              </a:rPr>
              <a:t>from</a:t>
            </a:r>
            <a:r>
              <a:rPr lang="en-IN" sz="2000" b="1" dirty="0">
                <a:solidFill>
                  <a:srgbClr val="292929"/>
                </a:solidFill>
                <a:latin typeface="Consolas"/>
              </a:rPr>
              <a:t> </a:t>
            </a:r>
            <a:r>
              <a:rPr lang="en-IN" sz="2000" b="1" dirty="0">
                <a:solidFill>
                  <a:srgbClr val="0F4A85"/>
                </a:solidFill>
                <a:latin typeface="Consolas"/>
              </a:rPr>
              <a:t>"react"</a:t>
            </a:r>
            <a:r>
              <a:rPr lang="en-IN" sz="2000" b="1" dirty="0">
                <a:solidFill>
                  <a:srgbClr val="292929"/>
                </a:solidFill>
                <a:latin typeface="Consolas"/>
              </a:rPr>
              <a:t>;</a:t>
            </a:r>
          </a:p>
          <a:p>
            <a:r>
              <a:rPr lang="en-IN" sz="2000" b="1" dirty="0">
                <a:solidFill>
                  <a:srgbClr val="0F4A85"/>
                </a:solidFill>
                <a:latin typeface="Consolas"/>
              </a:rPr>
              <a:t>function</a:t>
            </a:r>
            <a:r>
              <a:rPr lang="en-IN" sz="2000" b="1" dirty="0">
                <a:solidFill>
                  <a:srgbClr val="292929"/>
                </a:solidFill>
                <a:latin typeface="Consolas"/>
              </a:rPr>
              <a:t> </a:t>
            </a:r>
            <a:r>
              <a:rPr lang="en-IN" sz="2000" b="1" dirty="0">
                <a:solidFill>
                  <a:srgbClr val="5E2CBC"/>
                </a:solidFill>
                <a:latin typeface="Consolas"/>
              </a:rPr>
              <a:t>App</a:t>
            </a:r>
            <a:r>
              <a:rPr lang="en-IN" sz="2000" b="1" dirty="0">
                <a:solidFill>
                  <a:srgbClr val="292929"/>
                </a:solidFill>
                <a:latin typeface="Consolas"/>
              </a:rPr>
              <a:t>() {</a:t>
            </a:r>
          </a:p>
          <a:p>
            <a:r>
              <a:rPr lang="en-IN" sz="2000" b="1" dirty="0">
                <a:solidFill>
                  <a:srgbClr val="292929"/>
                </a:solidFill>
                <a:latin typeface="Consolas"/>
              </a:rPr>
              <a:t>    </a:t>
            </a:r>
            <a:r>
              <a:rPr lang="en-IN" sz="2000" b="1" dirty="0" err="1">
                <a:solidFill>
                  <a:srgbClr val="0F4A85"/>
                </a:solidFill>
                <a:latin typeface="Consolas"/>
              </a:rPr>
              <a:t>const</a:t>
            </a:r>
            <a:r>
              <a:rPr lang="en-IN" sz="2000" b="1" dirty="0">
                <a:solidFill>
                  <a:srgbClr val="292929"/>
                </a:solidFill>
                <a:latin typeface="Consolas"/>
              </a:rPr>
              <a:t> </a:t>
            </a:r>
            <a:r>
              <a:rPr lang="en-IN" sz="2000" b="1" dirty="0" err="1">
                <a:solidFill>
                  <a:srgbClr val="02715D"/>
                </a:solidFill>
                <a:latin typeface="Consolas"/>
              </a:rPr>
              <a:t>langs</a:t>
            </a:r>
            <a:r>
              <a:rPr lang="en-IN" sz="2000" b="1" dirty="0">
                <a:solidFill>
                  <a:srgbClr val="292929"/>
                </a:solidFill>
                <a:latin typeface="Consolas"/>
              </a:rPr>
              <a:t> </a:t>
            </a:r>
            <a:r>
              <a:rPr lang="en-IN" sz="2000" b="1" dirty="0">
                <a:solidFill>
                  <a:srgbClr val="000000"/>
                </a:solidFill>
                <a:latin typeface="Consolas"/>
              </a:rPr>
              <a:t>=</a:t>
            </a:r>
            <a:r>
              <a:rPr lang="en-IN" sz="2000" b="1" dirty="0">
                <a:solidFill>
                  <a:srgbClr val="292929"/>
                </a:solidFill>
                <a:latin typeface="Consolas"/>
              </a:rPr>
              <a:t> [ </a:t>
            </a:r>
            <a:r>
              <a:rPr lang="en-IN" sz="2000" b="1" dirty="0">
                <a:solidFill>
                  <a:srgbClr val="0F4A85"/>
                </a:solidFill>
                <a:latin typeface="Consolas"/>
              </a:rPr>
              <a:t>"HTML"</a:t>
            </a:r>
            <a:r>
              <a:rPr lang="en-IN" sz="2000" b="1" dirty="0">
                <a:solidFill>
                  <a:srgbClr val="292929"/>
                </a:solidFill>
                <a:latin typeface="Consolas"/>
              </a:rPr>
              <a:t>, </a:t>
            </a:r>
            <a:r>
              <a:rPr lang="en-IN" sz="2000" b="1" dirty="0">
                <a:solidFill>
                  <a:srgbClr val="0F4A85"/>
                </a:solidFill>
                <a:latin typeface="Consolas"/>
              </a:rPr>
              <a:t>"CSS"</a:t>
            </a:r>
            <a:r>
              <a:rPr lang="en-IN" sz="2000" b="1" dirty="0">
                <a:solidFill>
                  <a:srgbClr val="292929"/>
                </a:solidFill>
                <a:latin typeface="Consolas"/>
              </a:rPr>
              <a:t>, </a:t>
            </a:r>
            <a:r>
              <a:rPr lang="en-IN" sz="2000" b="1" dirty="0">
                <a:solidFill>
                  <a:srgbClr val="0F4A85"/>
                </a:solidFill>
                <a:latin typeface="Consolas"/>
              </a:rPr>
              <a:t>"JS"</a:t>
            </a:r>
            <a:r>
              <a:rPr lang="en-IN" sz="2000" b="1" dirty="0">
                <a:solidFill>
                  <a:srgbClr val="292929"/>
                </a:solidFill>
                <a:latin typeface="Consolas"/>
              </a:rPr>
              <a:t>]</a:t>
            </a:r>
          </a:p>
          <a:p>
            <a:r>
              <a:rPr lang="en-IN" sz="2000" b="1" dirty="0">
                <a:solidFill>
                  <a:srgbClr val="292929"/>
                </a:solidFill>
                <a:latin typeface="Consolas"/>
              </a:rPr>
              <a:t>    </a:t>
            </a:r>
            <a:r>
              <a:rPr lang="en-IN" sz="2000" b="1" dirty="0" err="1">
                <a:solidFill>
                  <a:srgbClr val="0F4A85"/>
                </a:solidFill>
                <a:latin typeface="Consolas"/>
              </a:rPr>
              <a:t>const</a:t>
            </a:r>
            <a:r>
              <a:rPr lang="en-IN" sz="2000" b="1" dirty="0">
                <a:solidFill>
                  <a:srgbClr val="292929"/>
                </a:solidFill>
                <a:latin typeface="Consolas"/>
              </a:rPr>
              <a:t> </a:t>
            </a:r>
            <a:r>
              <a:rPr lang="en-IN" sz="2000" b="1" dirty="0">
                <a:solidFill>
                  <a:srgbClr val="02715D"/>
                </a:solidFill>
                <a:latin typeface="Consolas"/>
              </a:rPr>
              <a:t>output</a:t>
            </a:r>
            <a:r>
              <a:rPr lang="en-IN" sz="2000" b="1" dirty="0">
                <a:solidFill>
                  <a:srgbClr val="000000"/>
                </a:solidFill>
                <a:latin typeface="Consolas"/>
              </a:rPr>
              <a:t>=</a:t>
            </a:r>
            <a:r>
              <a:rPr lang="en-IN" sz="2000" b="1" dirty="0" err="1">
                <a:solidFill>
                  <a:srgbClr val="001080"/>
                </a:solidFill>
                <a:latin typeface="Consolas"/>
              </a:rPr>
              <a:t>langs</a:t>
            </a:r>
            <a:r>
              <a:rPr lang="en-IN" sz="2000" b="1" dirty="0" err="1">
                <a:solidFill>
                  <a:srgbClr val="292929"/>
                </a:solidFill>
                <a:latin typeface="Consolas"/>
              </a:rPr>
              <a:t>.</a:t>
            </a:r>
            <a:r>
              <a:rPr lang="en-IN" sz="2000" b="1" dirty="0" err="1">
                <a:solidFill>
                  <a:srgbClr val="5E2CBC"/>
                </a:solidFill>
                <a:latin typeface="Consolas"/>
              </a:rPr>
              <a:t>map</a:t>
            </a:r>
            <a:r>
              <a:rPr lang="en-IN" sz="2000" b="1" dirty="0">
                <a:solidFill>
                  <a:srgbClr val="FF0000"/>
                </a:solidFill>
                <a:latin typeface="Consolas"/>
              </a:rPr>
              <a:t>((</a:t>
            </a:r>
            <a:r>
              <a:rPr lang="en-IN" sz="2000" b="1" dirty="0" err="1">
                <a:solidFill>
                  <a:srgbClr val="FF0000"/>
                </a:solidFill>
                <a:latin typeface="Consolas"/>
              </a:rPr>
              <a:t>l,index</a:t>
            </a:r>
            <a:r>
              <a:rPr lang="en-IN" sz="2000" b="1" dirty="0">
                <a:solidFill>
                  <a:srgbClr val="FF0000"/>
                </a:solidFill>
                <a:latin typeface="Consolas"/>
              </a:rPr>
              <a:t>) </a:t>
            </a:r>
            <a:r>
              <a:rPr lang="en-IN" sz="2000" b="1" dirty="0">
                <a:solidFill>
                  <a:srgbClr val="0F4A85"/>
                </a:solidFill>
                <a:latin typeface="Consolas"/>
              </a:rPr>
              <a:t>=&gt;</a:t>
            </a:r>
            <a:r>
              <a:rPr lang="en-IN" sz="2000" b="1" dirty="0">
                <a:solidFill>
                  <a:srgbClr val="292929"/>
                </a:solidFill>
                <a:latin typeface="Consolas"/>
              </a:rPr>
              <a:t> </a:t>
            </a:r>
            <a:r>
              <a:rPr lang="en-IN" sz="2000" b="1" dirty="0">
                <a:solidFill>
                  <a:srgbClr val="0F4A85"/>
                </a:solidFill>
                <a:latin typeface="Consolas"/>
              </a:rPr>
              <a:t>&lt;li</a:t>
            </a:r>
            <a:r>
              <a:rPr lang="en-IN" sz="2000" b="1" dirty="0">
                <a:solidFill>
                  <a:srgbClr val="292929"/>
                </a:solidFill>
                <a:latin typeface="Consolas"/>
              </a:rPr>
              <a:t> </a:t>
            </a:r>
            <a:r>
              <a:rPr lang="en-IN" sz="2000" b="1" dirty="0">
                <a:solidFill>
                  <a:srgbClr val="FF0000"/>
                </a:solidFill>
                <a:latin typeface="Consolas"/>
              </a:rPr>
              <a:t>key={index}&gt;{</a:t>
            </a:r>
            <a:r>
              <a:rPr lang="en-IN" sz="2000" b="1" dirty="0">
                <a:solidFill>
                  <a:srgbClr val="001080"/>
                </a:solidFill>
                <a:latin typeface="Consolas"/>
              </a:rPr>
              <a:t>l</a:t>
            </a:r>
            <a:r>
              <a:rPr lang="en-IN" sz="2000" b="1" dirty="0">
                <a:solidFill>
                  <a:srgbClr val="0F4A85"/>
                </a:solidFill>
                <a:latin typeface="Consolas"/>
              </a:rPr>
              <a:t>}&lt;/li&gt;</a:t>
            </a:r>
            <a:r>
              <a:rPr lang="en-IN" sz="2000" b="1" dirty="0">
                <a:solidFill>
                  <a:srgbClr val="292929"/>
                </a:solidFill>
                <a:latin typeface="Consolas"/>
              </a:rPr>
              <a:t>)</a:t>
            </a:r>
          </a:p>
          <a:p>
            <a:r>
              <a:rPr lang="en-IN" sz="2000" b="1" dirty="0">
                <a:solidFill>
                  <a:srgbClr val="292929"/>
                </a:solidFill>
                <a:latin typeface="Consolas"/>
              </a:rPr>
              <a:t>    </a:t>
            </a:r>
          </a:p>
          <a:p>
            <a:r>
              <a:rPr lang="en-IN" sz="2000" b="1" dirty="0">
                <a:solidFill>
                  <a:srgbClr val="B5200D"/>
                </a:solidFill>
                <a:latin typeface="Consolas"/>
              </a:rPr>
              <a:t>return</a:t>
            </a:r>
            <a:r>
              <a:rPr lang="en-IN" sz="2000" b="1" dirty="0">
                <a:solidFill>
                  <a:srgbClr val="292929"/>
                </a:solidFill>
                <a:latin typeface="Consolas"/>
              </a:rPr>
              <a:t> (</a:t>
            </a:r>
          </a:p>
          <a:p>
            <a:r>
              <a:rPr lang="en-IN" sz="2000" b="1" dirty="0">
                <a:solidFill>
                  <a:srgbClr val="292929"/>
                </a:solidFill>
                <a:latin typeface="Consolas"/>
              </a:rPr>
              <a:t>    </a:t>
            </a:r>
            <a:r>
              <a:rPr lang="en-IN" sz="2000" b="1" dirty="0">
                <a:solidFill>
                  <a:srgbClr val="0F4A85"/>
                </a:solidFill>
                <a:latin typeface="Consolas"/>
              </a:rPr>
              <a:t>&lt;div&gt;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&lt;h1&gt;</a:t>
            </a:r>
            <a:r>
              <a:rPr lang="en-IN" sz="2000" b="1" dirty="0">
                <a:solidFill>
                  <a:srgbClr val="292929"/>
                </a:solidFill>
                <a:latin typeface="Consolas"/>
              </a:rPr>
              <a:t>Lists and Keys in React</a:t>
            </a:r>
            <a:r>
              <a:rPr lang="en-IN" sz="2000" b="1" dirty="0">
                <a:solidFill>
                  <a:srgbClr val="0F4A85"/>
                </a:solidFill>
                <a:latin typeface="Consolas"/>
              </a:rPr>
              <a:t>&lt;/h1&gt;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&lt;h2&gt;{</a:t>
            </a:r>
            <a:r>
              <a:rPr lang="en-IN" sz="2000" b="1" dirty="0">
                <a:solidFill>
                  <a:srgbClr val="001080"/>
                </a:solidFill>
                <a:latin typeface="Consolas"/>
              </a:rPr>
              <a:t>output</a:t>
            </a:r>
            <a:r>
              <a:rPr lang="en-IN" sz="2000" b="1" dirty="0">
                <a:solidFill>
                  <a:srgbClr val="0F4A85"/>
                </a:solidFill>
                <a:latin typeface="Consolas"/>
              </a:rPr>
              <a:t>}&lt;/h2&gt;</a:t>
            </a:r>
            <a:endParaRPr lang="en-IN" sz="2000" b="1" dirty="0">
              <a:solidFill>
                <a:srgbClr val="292929"/>
              </a:solidFill>
              <a:latin typeface="Consolas"/>
            </a:endParaRPr>
          </a:p>
          <a:p>
            <a:r>
              <a:rPr lang="en-IN" sz="2000" b="1" dirty="0">
                <a:solidFill>
                  <a:srgbClr val="292929"/>
                </a:solidFill>
                <a:latin typeface="Consolas"/>
              </a:rPr>
              <a:t>        </a:t>
            </a:r>
          </a:p>
          <a:p>
            <a:r>
              <a:rPr lang="en-IN" sz="2000" b="1" dirty="0">
                <a:solidFill>
                  <a:srgbClr val="292929"/>
                </a:solidFill>
                <a:latin typeface="Consolas"/>
              </a:rPr>
              <a:t>       </a:t>
            </a:r>
          </a:p>
          <a:p>
            <a:r>
              <a:rPr lang="en-IN" sz="2000" b="1" dirty="0">
                <a:solidFill>
                  <a:srgbClr val="292929"/>
                </a:solidFill>
                <a:latin typeface="Consolas"/>
              </a:rPr>
              <a:t>    </a:t>
            </a:r>
            <a:r>
              <a:rPr lang="en-IN" sz="2000" b="1" dirty="0">
                <a:solidFill>
                  <a:srgbClr val="0F4A85"/>
                </a:solidFill>
                <a:latin typeface="Consolas"/>
              </a:rPr>
              <a:t>&lt;/div&gt;</a:t>
            </a:r>
            <a:endParaRPr lang="en-IN" sz="2000" b="1" dirty="0">
              <a:solidFill>
                <a:srgbClr val="292929"/>
              </a:solidFill>
              <a:latin typeface="Consolas"/>
            </a:endParaRPr>
          </a:p>
          <a:p>
            <a:r>
              <a:rPr lang="en-IN" sz="2000" b="1" dirty="0">
                <a:solidFill>
                  <a:srgbClr val="292929"/>
                </a:solidFill>
                <a:latin typeface="Consolas"/>
              </a:rPr>
              <a:t>    );</a:t>
            </a:r>
          </a:p>
          <a:p>
            <a:r>
              <a:rPr lang="en-IN" sz="2000" b="1" dirty="0">
                <a:solidFill>
                  <a:srgbClr val="292929"/>
                </a:solidFill>
                <a:latin typeface="Consolas"/>
              </a:rPr>
              <a:t>}</a:t>
            </a:r>
          </a:p>
          <a:p>
            <a:r>
              <a:rPr lang="en-IN" sz="2000" b="1" dirty="0">
                <a:solidFill>
                  <a:srgbClr val="B5200D"/>
                </a:solidFill>
                <a:latin typeface="Consolas"/>
              </a:rPr>
              <a:t>export</a:t>
            </a:r>
            <a:r>
              <a:rPr lang="en-IN" sz="2000" b="1" dirty="0">
                <a:solidFill>
                  <a:srgbClr val="292929"/>
                </a:solidFill>
                <a:latin typeface="Consolas"/>
              </a:rPr>
              <a:t> </a:t>
            </a:r>
            <a:r>
              <a:rPr lang="en-IN" sz="2000" b="1" dirty="0">
                <a:solidFill>
                  <a:srgbClr val="B5200D"/>
                </a:solidFill>
                <a:latin typeface="Consolas"/>
              </a:rPr>
              <a:t>default</a:t>
            </a:r>
            <a:r>
              <a:rPr lang="en-IN" sz="2000" b="1" dirty="0">
                <a:solidFill>
                  <a:srgbClr val="292929"/>
                </a:solidFill>
                <a:latin typeface="Consolas"/>
              </a:rPr>
              <a:t> </a:t>
            </a:r>
            <a:r>
              <a:rPr lang="en-IN" sz="2000" b="1" dirty="0">
                <a:solidFill>
                  <a:srgbClr val="001080"/>
                </a:solidFill>
                <a:latin typeface="Consolas"/>
              </a:rPr>
              <a:t>App</a:t>
            </a:r>
            <a:endParaRPr lang="en-IN" sz="2000" b="1" dirty="0">
              <a:solidFill>
                <a:srgbClr val="292929"/>
              </a:solidFill>
              <a:effectLst/>
              <a:latin typeface="Consolas"/>
            </a:endParaRPr>
          </a:p>
        </p:txBody>
      </p:sp>
      <p:sp>
        <p:nvSpPr>
          <p:cNvPr id="3" name="TextBox 2"/>
          <p:cNvSpPr txBox="1"/>
          <p:nvPr/>
        </p:nvSpPr>
        <p:spPr>
          <a:xfrm>
            <a:off x="180109" y="985914"/>
            <a:ext cx="7439891" cy="707886"/>
          </a:xfrm>
          <a:prstGeom prst="rect">
            <a:avLst/>
          </a:prstGeom>
          <a:solidFill>
            <a:srgbClr val="FFC000"/>
          </a:solidFill>
        </p:spPr>
        <p:txBody>
          <a:bodyPr wrap="square" rtlCol="0">
            <a:spAutoFit/>
          </a:bodyPr>
          <a:lstStyle/>
          <a:p>
            <a:r>
              <a:rPr lang="en-US" sz="2000" b="1" i="1" dirty="0">
                <a:latin typeface="Times New Roman" pitchFamily="18" charset="0"/>
                <a:cs typeface="Times New Roman" pitchFamily="18" charset="0"/>
              </a:rPr>
              <a:t>The warning can be eliminated by inserting key={index} in the map function as follows</a:t>
            </a:r>
            <a:endParaRPr lang="en-IN" sz="2000" b="1" i="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985914"/>
            <a:ext cx="3886200"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398" y="5043059"/>
            <a:ext cx="7090892" cy="1795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620000" y="3740727"/>
            <a:ext cx="3394364" cy="369332"/>
          </a:xfrm>
          <a:prstGeom prst="rect">
            <a:avLst/>
          </a:prstGeom>
          <a:solidFill>
            <a:srgbClr val="00B0F0"/>
          </a:solidFill>
        </p:spPr>
        <p:txBody>
          <a:bodyPr wrap="square" rtlCol="0">
            <a:spAutoFit/>
          </a:bodyPr>
          <a:lstStyle/>
          <a:p>
            <a:r>
              <a:rPr lang="en-US" dirty="0"/>
              <a:t>WARNING ELIMINATED</a:t>
            </a:r>
            <a:endParaRPr lang="en-IN" dirty="0"/>
          </a:p>
        </p:txBody>
      </p:sp>
      <p:cxnSp>
        <p:nvCxnSpPr>
          <p:cNvPr id="11" name="Straight Arrow Connector 10"/>
          <p:cNvCxnSpPr>
            <a:stCxn id="7" idx="2"/>
          </p:cNvCxnSpPr>
          <p:nvPr/>
        </p:nvCxnSpPr>
        <p:spPr>
          <a:xfrm flipH="1">
            <a:off x="8728364" y="4110059"/>
            <a:ext cx="588818" cy="933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8474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0B42A76-95DE-9F3C-D46C-C82C09D69713}"/>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C3225718-73E5-264B-E9D0-2054C595BA5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6B4EBF22-EDF8-9F8A-0ECD-FA87BB569DC4}"/>
              </a:ext>
            </a:extLst>
          </p:cNvPr>
          <p:cNvSpPr>
            <a:spLocks noGrp="1"/>
          </p:cNvSpPr>
          <p:nvPr>
            <p:ph type="sldNum" sz="quarter" idx="12"/>
          </p:nvPr>
        </p:nvSpPr>
        <p:spPr/>
        <p:txBody>
          <a:bodyPr/>
          <a:lstStyle/>
          <a:p>
            <a:fld id="{4FAB73BC-B049-4115-A692-8D63A059BFB8}" type="slidenum">
              <a:rPr lang="en-US" smtClean="0"/>
              <a:t>15</a:t>
            </a:fld>
            <a:endParaRPr lang="en-US" dirty="0"/>
          </a:p>
        </p:txBody>
      </p:sp>
      <p:sp>
        <p:nvSpPr>
          <p:cNvPr id="3" name="Rectangle 2"/>
          <p:cNvSpPr/>
          <p:nvPr/>
        </p:nvSpPr>
        <p:spPr>
          <a:xfrm>
            <a:off x="890" y="1505396"/>
            <a:ext cx="9337963" cy="5016758"/>
          </a:xfrm>
          <a:prstGeom prst="rect">
            <a:avLst/>
          </a:prstGeom>
        </p:spPr>
        <p:txBody>
          <a:bodyPr wrap="square">
            <a:spAutoFit/>
          </a:bodyPr>
          <a:lstStyle/>
          <a:p>
            <a:r>
              <a:rPr lang="en-IN" sz="2000" b="1" dirty="0">
                <a:solidFill>
                  <a:srgbClr val="B5200D"/>
                </a:solidFill>
                <a:latin typeface="Consolas"/>
              </a:rPr>
              <a:t>import</a:t>
            </a:r>
            <a:r>
              <a:rPr lang="en-IN" sz="2000" b="1" dirty="0">
                <a:solidFill>
                  <a:srgbClr val="292929"/>
                </a:solidFill>
                <a:latin typeface="Consolas"/>
              </a:rPr>
              <a:t> </a:t>
            </a:r>
            <a:r>
              <a:rPr lang="en-IN" sz="2000" b="1" dirty="0">
                <a:solidFill>
                  <a:srgbClr val="001080"/>
                </a:solidFill>
                <a:latin typeface="Consolas"/>
              </a:rPr>
              <a:t>React</a:t>
            </a:r>
            <a:r>
              <a:rPr lang="en-IN" sz="2000" b="1" dirty="0">
                <a:solidFill>
                  <a:srgbClr val="292929"/>
                </a:solidFill>
                <a:latin typeface="Consolas"/>
              </a:rPr>
              <a:t> </a:t>
            </a:r>
            <a:r>
              <a:rPr lang="en-IN" sz="2000" b="1" dirty="0">
                <a:solidFill>
                  <a:srgbClr val="B5200D"/>
                </a:solidFill>
                <a:latin typeface="Consolas"/>
              </a:rPr>
              <a:t>from</a:t>
            </a:r>
            <a:r>
              <a:rPr lang="en-IN" sz="2000" b="1" dirty="0">
                <a:solidFill>
                  <a:srgbClr val="292929"/>
                </a:solidFill>
                <a:latin typeface="Consolas"/>
              </a:rPr>
              <a:t> </a:t>
            </a:r>
            <a:r>
              <a:rPr lang="en-IN" sz="2000" b="1" dirty="0">
                <a:solidFill>
                  <a:srgbClr val="0F4A85"/>
                </a:solidFill>
                <a:latin typeface="Consolas"/>
              </a:rPr>
              <a:t>"react"</a:t>
            </a:r>
            <a:r>
              <a:rPr lang="en-IN" sz="2000" b="1" dirty="0">
                <a:solidFill>
                  <a:srgbClr val="292929"/>
                </a:solidFill>
                <a:latin typeface="Consolas"/>
              </a:rPr>
              <a:t>;</a:t>
            </a:r>
          </a:p>
          <a:p>
            <a:r>
              <a:rPr lang="en-IN" sz="2000" b="1" dirty="0">
                <a:solidFill>
                  <a:srgbClr val="0F4A85"/>
                </a:solidFill>
                <a:latin typeface="Consolas"/>
              </a:rPr>
              <a:t>function</a:t>
            </a:r>
            <a:r>
              <a:rPr lang="en-IN" sz="2000" b="1" dirty="0">
                <a:solidFill>
                  <a:srgbClr val="292929"/>
                </a:solidFill>
                <a:latin typeface="Consolas"/>
              </a:rPr>
              <a:t> </a:t>
            </a:r>
            <a:r>
              <a:rPr lang="en-IN" sz="2000" b="1" dirty="0">
                <a:solidFill>
                  <a:srgbClr val="5E2CBC"/>
                </a:solidFill>
                <a:latin typeface="Consolas"/>
              </a:rPr>
              <a:t>App</a:t>
            </a:r>
            <a:r>
              <a:rPr lang="en-IN" sz="2000" b="1" dirty="0">
                <a:solidFill>
                  <a:srgbClr val="292929"/>
                </a:solidFill>
                <a:latin typeface="Consolas"/>
              </a:rPr>
              <a:t>() {</a:t>
            </a:r>
          </a:p>
          <a:p>
            <a:r>
              <a:rPr lang="en-IN" sz="2000" b="1" dirty="0">
                <a:solidFill>
                  <a:srgbClr val="292929"/>
                </a:solidFill>
                <a:latin typeface="Consolas"/>
              </a:rPr>
              <a:t>    </a:t>
            </a:r>
            <a:r>
              <a:rPr lang="en-IN" sz="2000" b="1" dirty="0" err="1">
                <a:solidFill>
                  <a:srgbClr val="0F4A85"/>
                </a:solidFill>
                <a:latin typeface="Consolas"/>
              </a:rPr>
              <a:t>const</a:t>
            </a:r>
            <a:r>
              <a:rPr lang="en-IN" sz="2000" b="1" dirty="0">
                <a:solidFill>
                  <a:srgbClr val="292929"/>
                </a:solidFill>
                <a:latin typeface="Consolas"/>
              </a:rPr>
              <a:t> </a:t>
            </a:r>
            <a:r>
              <a:rPr lang="en-IN" sz="2000" b="1" dirty="0" err="1">
                <a:solidFill>
                  <a:srgbClr val="02715D"/>
                </a:solidFill>
                <a:latin typeface="Consolas"/>
              </a:rPr>
              <a:t>langs</a:t>
            </a:r>
            <a:r>
              <a:rPr lang="en-IN" sz="2000" b="1" dirty="0">
                <a:solidFill>
                  <a:srgbClr val="292929"/>
                </a:solidFill>
                <a:latin typeface="Consolas"/>
              </a:rPr>
              <a:t> </a:t>
            </a:r>
            <a:r>
              <a:rPr lang="en-IN" sz="2000" b="1" dirty="0">
                <a:solidFill>
                  <a:srgbClr val="000000"/>
                </a:solidFill>
                <a:latin typeface="Consolas"/>
              </a:rPr>
              <a:t>=</a:t>
            </a:r>
            <a:r>
              <a:rPr lang="en-IN" sz="2000" b="1" dirty="0">
                <a:solidFill>
                  <a:srgbClr val="292929"/>
                </a:solidFill>
                <a:latin typeface="Consolas"/>
              </a:rPr>
              <a:t> [{</a:t>
            </a:r>
            <a:r>
              <a:rPr lang="en-IN" sz="2000" b="1" dirty="0">
                <a:solidFill>
                  <a:srgbClr val="001080"/>
                </a:solidFill>
                <a:latin typeface="Consolas"/>
              </a:rPr>
              <a:t>id:</a:t>
            </a:r>
            <a:r>
              <a:rPr lang="en-IN" sz="2000" b="1" dirty="0">
                <a:solidFill>
                  <a:srgbClr val="096D48"/>
                </a:solidFill>
                <a:latin typeface="Consolas"/>
              </a:rPr>
              <a:t>1</a:t>
            </a:r>
            <a:r>
              <a:rPr lang="en-IN" sz="2000" b="1" dirty="0">
                <a:solidFill>
                  <a:srgbClr val="292929"/>
                </a:solidFill>
                <a:latin typeface="Consolas"/>
              </a:rPr>
              <a:t>, </a:t>
            </a:r>
            <a:r>
              <a:rPr lang="en-IN" sz="2000" b="1" dirty="0" err="1">
                <a:solidFill>
                  <a:srgbClr val="001080"/>
                </a:solidFill>
                <a:latin typeface="Consolas"/>
              </a:rPr>
              <a:t>lang</a:t>
            </a:r>
            <a:r>
              <a:rPr lang="en-IN" sz="2000" b="1" dirty="0">
                <a:solidFill>
                  <a:srgbClr val="001080"/>
                </a:solidFill>
                <a:latin typeface="Consolas"/>
              </a:rPr>
              <a:t> :</a:t>
            </a:r>
            <a:r>
              <a:rPr lang="en-IN" sz="2000" b="1" dirty="0">
                <a:solidFill>
                  <a:srgbClr val="0F4A85"/>
                </a:solidFill>
                <a:latin typeface="Consolas"/>
              </a:rPr>
              <a:t>"HTML"</a:t>
            </a:r>
            <a:r>
              <a:rPr lang="en-IN" sz="2000" b="1" dirty="0">
                <a:solidFill>
                  <a:srgbClr val="292929"/>
                </a:solidFill>
                <a:latin typeface="Consolas"/>
              </a:rPr>
              <a:t>} , </a:t>
            </a:r>
          </a:p>
          <a:p>
            <a:r>
              <a:rPr lang="en-IN" sz="2000" b="1" dirty="0">
                <a:solidFill>
                  <a:srgbClr val="292929"/>
                </a:solidFill>
                <a:latin typeface="Consolas"/>
              </a:rPr>
              <a:t>                    {</a:t>
            </a:r>
            <a:r>
              <a:rPr lang="en-IN" sz="2000" b="1" dirty="0">
                <a:solidFill>
                  <a:srgbClr val="001080"/>
                </a:solidFill>
                <a:latin typeface="Consolas"/>
              </a:rPr>
              <a:t>id:</a:t>
            </a:r>
            <a:r>
              <a:rPr lang="en-IN" sz="2000" b="1" dirty="0">
                <a:solidFill>
                  <a:srgbClr val="096D48"/>
                </a:solidFill>
                <a:latin typeface="Consolas"/>
              </a:rPr>
              <a:t>2</a:t>
            </a:r>
            <a:r>
              <a:rPr lang="en-IN" sz="2000" b="1" dirty="0">
                <a:solidFill>
                  <a:srgbClr val="292929"/>
                </a:solidFill>
                <a:latin typeface="Consolas"/>
              </a:rPr>
              <a:t>, </a:t>
            </a:r>
            <a:r>
              <a:rPr lang="en-IN" sz="2000" b="1" dirty="0" err="1">
                <a:solidFill>
                  <a:srgbClr val="001080"/>
                </a:solidFill>
                <a:latin typeface="Consolas"/>
              </a:rPr>
              <a:t>lang</a:t>
            </a:r>
            <a:r>
              <a:rPr lang="en-IN" sz="2000" b="1" dirty="0">
                <a:solidFill>
                  <a:srgbClr val="001080"/>
                </a:solidFill>
                <a:latin typeface="Consolas"/>
              </a:rPr>
              <a:t>:</a:t>
            </a:r>
            <a:r>
              <a:rPr lang="en-IN" sz="2000" b="1" dirty="0">
                <a:solidFill>
                  <a:srgbClr val="0F4A85"/>
                </a:solidFill>
                <a:latin typeface="Consolas"/>
              </a:rPr>
              <a:t>"CSS"</a:t>
            </a:r>
            <a:r>
              <a:rPr lang="en-IN" sz="2000" b="1" dirty="0">
                <a:solidFill>
                  <a:srgbClr val="292929"/>
                </a:solidFill>
                <a:latin typeface="Consolas"/>
              </a:rPr>
              <a:t>},</a:t>
            </a:r>
          </a:p>
          <a:p>
            <a:r>
              <a:rPr lang="en-IN" sz="2000" b="1" dirty="0">
                <a:solidFill>
                  <a:srgbClr val="292929"/>
                </a:solidFill>
                <a:latin typeface="Consolas"/>
              </a:rPr>
              <a:t>                    {</a:t>
            </a:r>
            <a:r>
              <a:rPr lang="en-IN" sz="2000" b="1" dirty="0">
                <a:solidFill>
                  <a:srgbClr val="001080"/>
                </a:solidFill>
                <a:latin typeface="Consolas"/>
              </a:rPr>
              <a:t>id:</a:t>
            </a:r>
            <a:r>
              <a:rPr lang="en-IN" sz="2000" b="1" dirty="0">
                <a:solidFill>
                  <a:srgbClr val="096D48"/>
                </a:solidFill>
                <a:latin typeface="Consolas"/>
              </a:rPr>
              <a:t>3</a:t>
            </a:r>
            <a:r>
              <a:rPr lang="en-IN" sz="2000" b="1" dirty="0">
                <a:solidFill>
                  <a:srgbClr val="292929"/>
                </a:solidFill>
                <a:latin typeface="Consolas"/>
              </a:rPr>
              <a:t>, </a:t>
            </a:r>
            <a:r>
              <a:rPr lang="en-IN" sz="2000" b="1" dirty="0" err="1">
                <a:solidFill>
                  <a:srgbClr val="001080"/>
                </a:solidFill>
                <a:latin typeface="Consolas"/>
              </a:rPr>
              <a:t>lang</a:t>
            </a:r>
            <a:r>
              <a:rPr lang="en-IN" sz="2000" b="1" dirty="0">
                <a:solidFill>
                  <a:srgbClr val="001080"/>
                </a:solidFill>
                <a:latin typeface="Consolas"/>
              </a:rPr>
              <a:t>:</a:t>
            </a:r>
            <a:r>
              <a:rPr lang="en-IN" sz="2000" b="1" dirty="0">
                <a:solidFill>
                  <a:srgbClr val="0F4A85"/>
                </a:solidFill>
                <a:latin typeface="Consolas"/>
              </a:rPr>
              <a:t>"JS"</a:t>
            </a:r>
            <a:r>
              <a:rPr lang="en-IN" sz="2000" b="1" dirty="0">
                <a:solidFill>
                  <a:srgbClr val="292929"/>
                </a:solidFill>
                <a:latin typeface="Consolas"/>
              </a:rPr>
              <a:t>} </a:t>
            </a:r>
          </a:p>
          <a:p>
            <a:r>
              <a:rPr lang="en-IN" sz="2000" b="1" dirty="0">
                <a:solidFill>
                  <a:srgbClr val="292929"/>
                </a:solidFill>
                <a:latin typeface="Consolas"/>
              </a:rPr>
              <a:t>                ]</a:t>
            </a:r>
          </a:p>
          <a:p>
            <a:r>
              <a:rPr lang="en-IN" sz="2000" b="1" dirty="0">
                <a:solidFill>
                  <a:srgbClr val="292929"/>
                </a:solidFill>
                <a:latin typeface="Consolas"/>
              </a:rPr>
              <a:t>    </a:t>
            </a:r>
            <a:r>
              <a:rPr lang="en-IN" sz="2000" b="1" dirty="0" err="1">
                <a:solidFill>
                  <a:srgbClr val="0F4A85"/>
                </a:solidFill>
                <a:latin typeface="Consolas"/>
              </a:rPr>
              <a:t>const</a:t>
            </a:r>
            <a:r>
              <a:rPr lang="en-IN" sz="2000" b="1" dirty="0">
                <a:solidFill>
                  <a:srgbClr val="292929"/>
                </a:solidFill>
                <a:latin typeface="Consolas"/>
              </a:rPr>
              <a:t> </a:t>
            </a:r>
            <a:r>
              <a:rPr lang="en-IN" sz="2000" b="1" dirty="0">
                <a:solidFill>
                  <a:srgbClr val="02715D"/>
                </a:solidFill>
                <a:latin typeface="Consolas"/>
              </a:rPr>
              <a:t>output</a:t>
            </a:r>
            <a:r>
              <a:rPr lang="en-IN" sz="2000" b="1" dirty="0">
                <a:solidFill>
                  <a:srgbClr val="000000"/>
                </a:solidFill>
                <a:latin typeface="Consolas"/>
              </a:rPr>
              <a:t>=</a:t>
            </a:r>
            <a:r>
              <a:rPr lang="en-IN" sz="2000" b="1" dirty="0" err="1">
                <a:solidFill>
                  <a:srgbClr val="001080"/>
                </a:solidFill>
                <a:latin typeface="Consolas"/>
              </a:rPr>
              <a:t>langs</a:t>
            </a:r>
            <a:r>
              <a:rPr lang="en-IN" sz="2000" b="1" dirty="0" err="1">
                <a:solidFill>
                  <a:srgbClr val="292929"/>
                </a:solidFill>
                <a:latin typeface="Consolas"/>
              </a:rPr>
              <a:t>.</a:t>
            </a:r>
            <a:r>
              <a:rPr lang="en-IN" sz="2000" b="1" dirty="0" err="1">
                <a:solidFill>
                  <a:srgbClr val="5E2CBC"/>
                </a:solidFill>
                <a:latin typeface="Consolas"/>
              </a:rPr>
              <a:t>map</a:t>
            </a:r>
            <a:r>
              <a:rPr lang="en-IN" sz="2000" b="1" dirty="0">
                <a:solidFill>
                  <a:srgbClr val="292929"/>
                </a:solidFill>
                <a:latin typeface="Consolas"/>
              </a:rPr>
              <a:t>((</a:t>
            </a:r>
            <a:r>
              <a:rPr lang="en-IN" sz="2000" b="1" dirty="0">
                <a:solidFill>
                  <a:srgbClr val="001080"/>
                </a:solidFill>
                <a:latin typeface="Consolas"/>
              </a:rPr>
              <a:t>l</a:t>
            </a:r>
            <a:r>
              <a:rPr lang="en-IN" sz="2000" b="1" dirty="0">
                <a:solidFill>
                  <a:srgbClr val="292929"/>
                </a:solidFill>
                <a:latin typeface="Consolas"/>
              </a:rPr>
              <a:t>) </a:t>
            </a:r>
            <a:r>
              <a:rPr lang="en-IN" sz="2000" b="1" dirty="0">
                <a:solidFill>
                  <a:srgbClr val="0F4A85"/>
                </a:solidFill>
                <a:latin typeface="Consolas"/>
              </a:rPr>
              <a:t>=&gt;</a:t>
            </a:r>
            <a:r>
              <a:rPr lang="en-IN" sz="2000" b="1" dirty="0">
                <a:solidFill>
                  <a:srgbClr val="292929"/>
                </a:solidFill>
                <a:latin typeface="Consolas"/>
              </a:rPr>
              <a:t> </a:t>
            </a:r>
            <a:r>
              <a:rPr lang="en-IN" sz="2000" b="1" dirty="0">
                <a:solidFill>
                  <a:srgbClr val="0F4A85"/>
                </a:solidFill>
                <a:latin typeface="Consolas"/>
              </a:rPr>
              <a:t>&lt;li</a:t>
            </a:r>
            <a:r>
              <a:rPr lang="en-IN" sz="2000" b="1" dirty="0">
                <a:solidFill>
                  <a:srgbClr val="292929"/>
                </a:solidFill>
                <a:latin typeface="Consolas"/>
              </a:rPr>
              <a:t> </a:t>
            </a:r>
            <a:r>
              <a:rPr lang="en-IN" sz="2000" b="1" dirty="0">
                <a:solidFill>
                  <a:srgbClr val="FF0000"/>
                </a:solidFill>
                <a:latin typeface="Consolas"/>
              </a:rPr>
              <a:t>key={l.id}&gt; {</a:t>
            </a:r>
            <a:r>
              <a:rPr lang="en-IN" sz="2000" b="1" dirty="0" err="1">
                <a:solidFill>
                  <a:srgbClr val="FF0000"/>
                </a:solidFill>
                <a:latin typeface="Consolas"/>
              </a:rPr>
              <a:t>l.lang</a:t>
            </a:r>
            <a:r>
              <a:rPr lang="en-IN" sz="2000" b="1" dirty="0">
                <a:solidFill>
                  <a:srgbClr val="FF0000"/>
                </a:solidFill>
                <a:latin typeface="Consolas"/>
              </a:rPr>
              <a:t>} </a:t>
            </a:r>
            <a:r>
              <a:rPr lang="en-IN" sz="2000" b="1" dirty="0">
                <a:solidFill>
                  <a:srgbClr val="0F4A85"/>
                </a:solidFill>
                <a:latin typeface="Consolas"/>
              </a:rPr>
              <a:t>&lt;/li&gt;</a:t>
            </a:r>
            <a:r>
              <a:rPr lang="en-IN" sz="2000" b="1" dirty="0">
                <a:solidFill>
                  <a:srgbClr val="292929"/>
                </a:solidFill>
                <a:latin typeface="Consolas"/>
              </a:rPr>
              <a:t>)</a:t>
            </a:r>
          </a:p>
          <a:p>
            <a:r>
              <a:rPr lang="en-IN" sz="2000" b="1" dirty="0">
                <a:solidFill>
                  <a:srgbClr val="292929"/>
                </a:solidFill>
                <a:latin typeface="Consolas"/>
              </a:rPr>
              <a:t>    </a:t>
            </a:r>
          </a:p>
          <a:p>
            <a:r>
              <a:rPr lang="en-IN" sz="2000" b="1" dirty="0">
                <a:solidFill>
                  <a:srgbClr val="B5200D"/>
                </a:solidFill>
                <a:latin typeface="Consolas"/>
              </a:rPr>
              <a:t>return</a:t>
            </a:r>
            <a:r>
              <a:rPr lang="en-IN" sz="2000" b="1" dirty="0">
                <a:solidFill>
                  <a:srgbClr val="292929"/>
                </a:solidFill>
                <a:latin typeface="Consolas"/>
              </a:rPr>
              <a:t> (</a:t>
            </a:r>
          </a:p>
          <a:p>
            <a:r>
              <a:rPr lang="en-IN" sz="2000" b="1" dirty="0">
                <a:solidFill>
                  <a:srgbClr val="292929"/>
                </a:solidFill>
                <a:latin typeface="Consolas"/>
              </a:rPr>
              <a:t>    </a:t>
            </a:r>
            <a:r>
              <a:rPr lang="en-IN" sz="2000" b="1" dirty="0">
                <a:solidFill>
                  <a:srgbClr val="0F4A85"/>
                </a:solidFill>
                <a:latin typeface="Consolas"/>
              </a:rPr>
              <a:t>&lt;div&gt;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&lt;h1&gt;</a:t>
            </a:r>
            <a:r>
              <a:rPr lang="en-IN" sz="2000" b="1" dirty="0">
                <a:solidFill>
                  <a:srgbClr val="292929"/>
                </a:solidFill>
                <a:latin typeface="Consolas"/>
              </a:rPr>
              <a:t>Lists and Keys in React</a:t>
            </a:r>
            <a:r>
              <a:rPr lang="en-IN" sz="2000" b="1" dirty="0">
                <a:solidFill>
                  <a:srgbClr val="0F4A85"/>
                </a:solidFill>
                <a:latin typeface="Consolas"/>
              </a:rPr>
              <a:t>&lt;/h1&gt;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&lt;h2&gt;{</a:t>
            </a:r>
            <a:r>
              <a:rPr lang="en-IN" sz="2000" b="1" dirty="0">
                <a:solidFill>
                  <a:srgbClr val="001080"/>
                </a:solidFill>
                <a:latin typeface="Consolas"/>
              </a:rPr>
              <a:t>output</a:t>
            </a:r>
            <a:r>
              <a:rPr lang="en-IN" sz="2000" b="1" dirty="0">
                <a:solidFill>
                  <a:srgbClr val="0F4A85"/>
                </a:solidFill>
                <a:latin typeface="Consolas"/>
              </a:rPr>
              <a:t>}&lt;/h2&gt;</a:t>
            </a:r>
            <a:r>
              <a:rPr lang="en-IN" sz="2000" b="1" dirty="0">
                <a:solidFill>
                  <a:srgbClr val="292929"/>
                </a:solidFill>
                <a:latin typeface="Consolas"/>
              </a:rPr>
              <a:t>       </a:t>
            </a:r>
          </a:p>
          <a:p>
            <a:r>
              <a:rPr lang="en-IN" sz="2000" b="1" dirty="0">
                <a:solidFill>
                  <a:srgbClr val="292929"/>
                </a:solidFill>
                <a:latin typeface="Consolas"/>
              </a:rPr>
              <a:t>       </a:t>
            </a:r>
            <a:r>
              <a:rPr lang="en-IN" sz="2000" b="1" dirty="0">
                <a:solidFill>
                  <a:srgbClr val="0F4A85"/>
                </a:solidFill>
                <a:latin typeface="Consolas"/>
              </a:rPr>
              <a:t>&lt;/div&gt;</a:t>
            </a:r>
            <a:endParaRPr lang="en-IN" sz="2000" b="1" dirty="0">
              <a:solidFill>
                <a:srgbClr val="292929"/>
              </a:solidFill>
              <a:latin typeface="Consolas"/>
            </a:endParaRPr>
          </a:p>
          <a:p>
            <a:r>
              <a:rPr lang="en-IN" sz="2000" b="1" dirty="0">
                <a:solidFill>
                  <a:srgbClr val="292929"/>
                </a:solidFill>
                <a:latin typeface="Consolas"/>
              </a:rPr>
              <a:t>    );</a:t>
            </a:r>
          </a:p>
          <a:p>
            <a:r>
              <a:rPr lang="en-IN" sz="2000" b="1" dirty="0">
                <a:solidFill>
                  <a:srgbClr val="292929"/>
                </a:solidFill>
                <a:latin typeface="Consolas"/>
              </a:rPr>
              <a:t>}</a:t>
            </a:r>
          </a:p>
          <a:p>
            <a:r>
              <a:rPr lang="en-IN" sz="2000" b="1" dirty="0">
                <a:solidFill>
                  <a:srgbClr val="B5200D"/>
                </a:solidFill>
                <a:latin typeface="Consolas"/>
              </a:rPr>
              <a:t>export</a:t>
            </a:r>
            <a:r>
              <a:rPr lang="en-IN" sz="2000" b="1" dirty="0">
                <a:solidFill>
                  <a:srgbClr val="292929"/>
                </a:solidFill>
                <a:latin typeface="Consolas"/>
              </a:rPr>
              <a:t> </a:t>
            </a:r>
            <a:r>
              <a:rPr lang="en-IN" sz="2000" b="1" dirty="0">
                <a:solidFill>
                  <a:srgbClr val="B5200D"/>
                </a:solidFill>
                <a:latin typeface="Consolas"/>
              </a:rPr>
              <a:t>default</a:t>
            </a:r>
            <a:r>
              <a:rPr lang="en-IN" sz="2000" b="1" dirty="0">
                <a:solidFill>
                  <a:srgbClr val="292929"/>
                </a:solidFill>
                <a:latin typeface="Consolas"/>
              </a:rPr>
              <a:t> </a:t>
            </a:r>
            <a:r>
              <a:rPr lang="en-IN" sz="2000" b="1" dirty="0">
                <a:solidFill>
                  <a:srgbClr val="001080"/>
                </a:solidFill>
                <a:latin typeface="Consolas"/>
              </a:rPr>
              <a:t>App</a:t>
            </a:r>
            <a:endParaRPr lang="en-IN" sz="2000" b="1" dirty="0">
              <a:solidFill>
                <a:srgbClr val="292929"/>
              </a:solidFill>
              <a:effectLst/>
              <a:latin typeface="Consolas"/>
            </a:endParaRP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051" y="3838542"/>
            <a:ext cx="4745896" cy="268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890" y="14360"/>
            <a:ext cx="12191110" cy="1384995"/>
          </a:xfrm>
          <a:prstGeom prst="rect">
            <a:avLst/>
          </a:prstGeom>
          <a:solidFill>
            <a:srgbClr val="92D050"/>
          </a:solidFill>
        </p:spPr>
        <p:txBody>
          <a:bodyPr wrap="square">
            <a:spAutoFit/>
          </a:bodyPr>
          <a:lstStyle/>
          <a:p>
            <a:r>
              <a:rPr lang="en-US" sz="2400" b="1" dirty="0">
                <a:solidFill>
                  <a:srgbClr val="C00000"/>
                </a:solidFill>
                <a:latin typeface="Times New Roman" pitchFamily="18" charset="0"/>
                <a:cs typeface="Times New Roman" pitchFamily="18" charset="0"/>
              </a:rPr>
              <a:t>Note: </a:t>
            </a:r>
          </a:p>
          <a:p>
            <a:pPr marL="342900" indent="-342900">
              <a:buFont typeface="Wingdings" pitchFamily="2" charset="2"/>
              <a:buChar char="Ø"/>
            </a:pPr>
            <a:r>
              <a:rPr lang="en-US" sz="2000" b="1" dirty="0">
                <a:latin typeface="Times New Roman" pitchFamily="18" charset="0"/>
                <a:cs typeface="Times New Roman" pitchFamily="18" charset="0"/>
              </a:rPr>
              <a:t>It is not recommended to use indexes for keys if the order of the item may change in future. It creates confusion for the developer and may cause issues with the component state.</a:t>
            </a:r>
          </a:p>
          <a:p>
            <a:pPr marL="342900" indent="-342900">
              <a:buFont typeface="Wingdings" pitchFamily="2" charset="2"/>
              <a:buChar char="Ø"/>
            </a:pPr>
            <a:r>
              <a:rPr lang="en-US" sz="2000" b="1" dirty="0">
                <a:latin typeface="Times New Roman" pitchFamily="18" charset="0"/>
                <a:cs typeface="Times New Roman" pitchFamily="18" charset="0"/>
              </a:rPr>
              <a:t>Hence, instead of </a:t>
            </a:r>
            <a:r>
              <a:rPr lang="en-US" sz="2000" b="1" dirty="0">
                <a:solidFill>
                  <a:srgbClr val="FF0000"/>
                </a:solidFill>
                <a:latin typeface="Times New Roman" pitchFamily="18" charset="0"/>
                <a:cs typeface="Times New Roman" pitchFamily="18" charset="0"/>
              </a:rPr>
              <a:t>index</a:t>
            </a:r>
            <a:r>
              <a:rPr lang="en-US" sz="2000" b="1" dirty="0">
                <a:latin typeface="Times New Roman" pitchFamily="18" charset="0"/>
                <a:cs typeface="Times New Roman" pitchFamily="18" charset="0"/>
              </a:rPr>
              <a:t> each element of the array can be given an </a:t>
            </a:r>
            <a:r>
              <a:rPr lang="en-US" sz="2000" b="1" dirty="0">
                <a:solidFill>
                  <a:srgbClr val="FF0000"/>
                </a:solidFill>
                <a:latin typeface="Times New Roman" pitchFamily="18" charset="0"/>
                <a:cs typeface="Times New Roman" pitchFamily="18" charset="0"/>
              </a:rPr>
              <a:t>unique id </a:t>
            </a:r>
            <a:r>
              <a:rPr lang="en-US" sz="2000" b="1" dirty="0">
                <a:latin typeface="Times New Roman" pitchFamily="18" charset="0"/>
                <a:cs typeface="Times New Roman" pitchFamily="18" charset="0"/>
              </a:rPr>
              <a:t>as follows:</a:t>
            </a:r>
          </a:p>
        </p:txBody>
      </p:sp>
    </p:spTree>
    <p:extLst>
      <p:ext uri="{BB962C8B-B14F-4D97-AF65-F5344CB8AC3E}">
        <p14:creationId xmlns:p14="http://schemas.microsoft.com/office/powerpoint/2010/main" val="3242236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A5A36-A108-7006-B202-CC3F1EF9B2A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8346562D-E054-4267-C0E9-DA3F62B02416}"/>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EAFDB819-58AC-6120-0F62-A072F3812F27}"/>
              </a:ext>
            </a:extLst>
          </p:cNvPr>
          <p:cNvSpPr>
            <a:spLocks noGrp="1"/>
          </p:cNvSpPr>
          <p:nvPr>
            <p:ph type="ftr" sz="quarter" idx="11"/>
          </p:nvPr>
        </p:nvSpPr>
        <p:spPr/>
        <p:txBody>
          <a:bodyPr/>
          <a:lstStyle/>
          <a:p>
            <a:r>
              <a:rPr lang="en-US" dirty="0"/>
              <a:t>UI Framework</a:t>
            </a:r>
          </a:p>
        </p:txBody>
      </p:sp>
      <p:sp>
        <p:nvSpPr>
          <p:cNvPr id="6" name="Slide Number Placeholder 5">
            <a:extLst>
              <a:ext uri="{FF2B5EF4-FFF2-40B4-BE49-F238E27FC236}">
                <a16:creationId xmlns:a16="http://schemas.microsoft.com/office/drawing/2014/main" id="{44C1FD70-61D0-1F9A-982A-61FA68699CC5}"/>
              </a:ext>
            </a:extLst>
          </p:cNvPr>
          <p:cNvSpPr>
            <a:spLocks noGrp="1"/>
          </p:cNvSpPr>
          <p:nvPr>
            <p:ph type="sldNum" sz="quarter" idx="12"/>
          </p:nvPr>
        </p:nvSpPr>
        <p:spPr/>
        <p:txBody>
          <a:bodyPr/>
          <a:lstStyle/>
          <a:p>
            <a:fld id="{4FAB73BC-B049-4115-A692-8D63A059BFB8}" type="slidenum">
              <a:rPr lang="en-US" smtClean="0"/>
              <a:t>16</a:t>
            </a:fld>
            <a:endParaRPr lang="en-US" dirty="0"/>
          </a:p>
        </p:txBody>
      </p:sp>
      <p:sp>
        <p:nvSpPr>
          <p:cNvPr id="13" name="TextBox 12">
            <a:extLst>
              <a:ext uri="{FF2B5EF4-FFF2-40B4-BE49-F238E27FC236}">
                <a16:creationId xmlns:a16="http://schemas.microsoft.com/office/drawing/2014/main" id="{D85EA0D3-7565-C190-3694-0AA7630778B4}"/>
              </a:ext>
            </a:extLst>
          </p:cNvPr>
          <p:cNvSpPr txBox="1"/>
          <p:nvPr/>
        </p:nvSpPr>
        <p:spPr>
          <a:xfrm flipH="1">
            <a:off x="325693" y="136525"/>
            <a:ext cx="11576254" cy="523220"/>
          </a:xfrm>
          <a:prstGeom prst="rect">
            <a:avLst/>
          </a:prstGeom>
          <a:solidFill>
            <a:schemeClr val="accent1">
              <a:lumMod val="20000"/>
              <a:lumOff val="80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EXAMPLE 2</a:t>
            </a:r>
          </a:p>
        </p:txBody>
      </p:sp>
      <p:sp>
        <p:nvSpPr>
          <p:cNvPr id="3" name="TextBox 2">
            <a:extLst>
              <a:ext uri="{FF2B5EF4-FFF2-40B4-BE49-F238E27FC236}">
                <a16:creationId xmlns:a16="http://schemas.microsoft.com/office/drawing/2014/main" id="{971B422A-075B-98A9-FB7C-368BE246322C}"/>
              </a:ext>
            </a:extLst>
          </p:cNvPr>
          <p:cNvSpPr txBox="1"/>
          <p:nvPr/>
        </p:nvSpPr>
        <p:spPr>
          <a:xfrm>
            <a:off x="325693" y="771196"/>
            <a:ext cx="5093109" cy="4401205"/>
          </a:xfrm>
          <a:prstGeom prst="rect">
            <a:avLst/>
          </a:prstGeom>
          <a:solidFill>
            <a:schemeClr val="accent2">
              <a:lumMod val="20000"/>
              <a:lumOff val="80000"/>
            </a:schemeClr>
          </a:solidFill>
        </p:spPr>
        <p:txBody>
          <a:bodyPr wrap="square">
            <a:spAutoFit/>
          </a:bodyPr>
          <a:lstStyle/>
          <a:p>
            <a:r>
              <a:rPr lang="en-US" sz="2000" dirty="0">
                <a:latin typeface="Times New Roman" panose="02020603050405020304" pitchFamily="18" charset="0"/>
                <a:cs typeface="Times New Roman" panose="02020603050405020304" pitchFamily="18" charset="0"/>
              </a:rPr>
              <a:t>import React, { </a:t>
            </a:r>
            <a:r>
              <a:rPr lang="en-US" sz="2000" dirty="0" err="1">
                <a:latin typeface="Times New Roman" panose="02020603050405020304" pitchFamily="18" charset="0"/>
                <a:cs typeface="Times New Roman" panose="02020603050405020304" pitchFamily="18" charset="0"/>
              </a:rPr>
              <a:t>useState</a:t>
            </a:r>
            <a:r>
              <a:rPr lang="en-US" sz="2000" dirty="0">
                <a:latin typeface="Times New Roman" panose="02020603050405020304" pitchFamily="18" charset="0"/>
                <a:cs typeface="Times New Roman" panose="02020603050405020304" pitchFamily="18" charset="0"/>
              </a:rPr>
              <a:t> } from 'react';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const App = () =&gt; {</a:t>
            </a:r>
          </a:p>
          <a:p>
            <a:r>
              <a:rPr lang="en-US" sz="2000" dirty="0">
                <a:latin typeface="Times New Roman" panose="02020603050405020304" pitchFamily="18" charset="0"/>
                <a:cs typeface="Times New Roman" panose="02020603050405020304" pitchFamily="18" charset="0"/>
              </a:rPr>
              <a:t>  const [items, </a:t>
            </a:r>
            <a:r>
              <a:rPr lang="en-US" sz="2000" dirty="0" err="1">
                <a:latin typeface="Times New Roman" panose="02020603050405020304" pitchFamily="18" charset="0"/>
                <a:cs typeface="Times New Roman" panose="02020603050405020304" pitchFamily="18" charset="0"/>
              </a:rPr>
              <a:t>setItems</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useState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 id: 1, name: 'Item 1' },</a:t>
            </a:r>
          </a:p>
          <a:p>
            <a:r>
              <a:rPr lang="en-US" sz="2000" dirty="0">
                <a:latin typeface="Times New Roman" panose="02020603050405020304" pitchFamily="18" charset="0"/>
                <a:cs typeface="Times New Roman" panose="02020603050405020304" pitchFamily="18" charset="0"/>
              </a:rPr>
              <a:t>    { id: 2, name: 'Item 2' },</a:t>
            </a:r>
          </a:p>
          <a:p>
            <a:r>
              <a:rPr lang="en-US" sz="2000" dirty="0">
                <a:latin typeface="Times New Roman" panose="02020603050405020304" pitchFamily="18" charset="0"/>
                <a:cs typeface="Times New Roman" panose="02020603050405020304" pitchFamily="18" charset="0"/>
              </a:rPr>
              <a:t>    { id: 3, name: 'Item 3' },</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highlight>
                  <a:srgbClr val="FFFF00"/>
                </a:highlight>
                <a:latin typeface="Times New Roman" panose="02020603050405020304" pitchFamily="18" charset="0"/>
                <a:cs typeface="Times New Roman" panose="02020603050405020304" pitchFamily="18" charset="0"/>
              </a:rPr>
              <a:t>  const </a:t>
            </a:r>
            <a:r>
              <a:rPr lang="en-US" sz="2000" dirty="0" err="1">
                <a:highlight>
                  <a:srgbClr val="FFFF00"/>
                </a:highlight>
                <a:latin typeface="Times New Roman" panose="02020603050405020304" pitchFamily="18" charset="0"/>
                <a:cs typeface="Times New Roman" panose="02020603050405020304" pitchFamily="18" charset="0"/>
              </a:rPr>
              <a:t>removeItem</a:t>
            </a:r>
            <a:r>
              <a:rPr lang="en-US" sz="2000" dirty="0">
                <a:highlight>
                  <a:srgbClr val="FFFF00"/>
                </a:highlight>
                <a:latin typeface="Times New Roman" panose="02020603050405020304" pitchFamily="18" charset="0"/>
                <a:cs typeface="Times New Roman" panose="02020603050405020304" pitchFamily="18" charset="0"/>
              </a:rPr>
              <a:t> = (id) =&gt; {</a:t>
            </a:r>
          </a:p>
          <a:p>
            <a:r>
              <a:rPr lang="en-US" sz="2000" dirty="0">
                <a:highlight>
                  <a:srgbClr val="FFFF00"/>
                </a:highlight>
                <a:latin typeface="Times New Roman" panose="02020603050405020304" pitchFamily="18" charset="0"/>
                <a:cs typeface="Times New Roman" panose="02020603050405020304" pitchFamily="18" charset="0"/>
              </a:rPr>
              <a:t>    </a:t>
            </a:r>
            <a:r>
              <a:rPr lang="en-US" sz="2000" dirty="0" err="1">
                <a:highlight>
                  <a:srgbClr val="FFFF00"/>
                </a:highlight>
                <a:latin typeface="Times New Roman" panose="02020603050405020304" pitchFamily="18" charset="0"/>
                <a:cs typeface="Times New Roman" panose="02020603050405020304" pitchFamily="18" charset="0"/>
              </a:rPr>
              <a:t>setItems</a:t>
            </a:r>
            <a:r>
              <a:rPr lang="en-US" sz="2000" dirty="0">
                <a:highlight>
                  <a:srgbClr val="FFFF00"/>
                </a:highlight>
                <a:latin typeface="Times New Roman" panose="02020603050405020304" pitchFamily="18" charset="0"/>
                <a:cs typeface="Times New Roman" panose="02020603050405020304" pitchFamily="18" charset="0"/>
              </a:rPr>
              <a:t>(</a:t>
            </a:r>
            <a:r>
              <a:rPr lang="en-US" sz="2000" dirty="0" err="1">
                <a:highlight>
                  <a:srgbClr val="FFFF00"/>
                </a:highlight>
                <a:latin typeface="Times New Roman" panose="02020603050405020304" pitchFamily="18" charset="0"/>
                <a:cs typeface="Times New Roman" panose="02020603050405020304" pitchFamily="18" charset="0"/>
              </a:rPr>
              <a:t>items.filter</a:t>
            </a:r>
            <a:r>
              <a:rPr lang="en-US" sz="2000" dirty="0">
                <a:highlight>
                  <a:srgbClr val="FFFF00"/>
                </a:highlight>
                <a:latin typeface="Times New Roman" panose="02020603050405020304" pitchFamily="18" charset="0"/>
                <a:cs typeface="Times New Roman" panose="02020603050405020304" pitchFamily="18" charset="0"/>
              </a:rPr>
              <a:t>(item =&gt; item.id !== id));</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F6B95518-6A7A-3C05-A5C7-578E10394135}"/>
              </a:ext>
            </a:extLst>
          </p:cNvPr>
          <p:cNvSpPr txBox="1"/>
          <p:nvPr/>
        </p:nvSpPr>
        <p:spPr>
          <a:xfrm>
            <a:off x="6548284" y="733325"/>
            <a:ext cx="5643716" cy="5324535"/>
          </a:xfrm>
          <a:prstGeom prst="rect">
            <a:avLst/>
          </a:prstGeom>
          <a:solidFill>
            <a:schemeClr val="accent6">
              <a:lumMod val="20000"/>
              <a:lumOff val="80000"/>
            </a:schemeClr>
          </a:solidFill>
        </p:spPr>
        <p:txBody>
          <a:bodyPr wrap="square">
            <a:spAutoFit/>
          </a:bodyPr>
          <a:lstStyle/>
          <a:p>
            <a:r>
              <a:rPr lang="en-US" sz="2000" dirty="0">
                <a:latin typeface="Times New Roman" panose="02020603050405020304" pitchFamily="18" charset="0"/>
                <a:cs typeface="Times New Roman" panose="02020603050405020304" pitchFamily="18" charset="0"/>
              </a:rPr>
              <a:t>return (</a:t>
            </a:r>
          </a:p>
          <a:p>
            <a:r>
              <a:rPr lang="en-US" sz="2000" dirty="0">
                <a:latin typeface="Times New Roman" panose="02020603050405020304" pitchFamily="18" charset="0"/>
                <a:cs typeface="Times New Roman" panose="02020603050405020304" pitchFamily="18" charset="0"/>
              </a:rPr>
              <a:t>    &lt;div&gt;</a:t>
            </a:r>
          </a:p>
          <a:p>
            <a:r>
              <a:rPr lang="en-US" sz="2000" dirty="0">
                <a:latin typeface="Times New Roman" panose="02020603050405020304" pitchFamily="18" charset="0"/>
                <a:cs typeface="Times New Roman" panose="02020603050405020304" pitchFamily="18" charset="0"/>
              </a:rPr>
              <a:t>      &lt;h1&gt;Items List&lt;/h1&gt;</a:t>
            </a:r>
          </a:p>
          <a:p>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items.map</a:t>
            </a:r>
            <a:r>
              <a:rPr lang="en-US" sz="2000" dirty="0">
                <a:latin typeface="Times New Roman" panose="02020603050405020304" pitchFamily="18" charset="0"/>
                <a:cs typeface="Times New Roman" panose="02020603050405020304" pitchFamily="18" charset="0"/>
              </a:rPr>
              <a:t>(item =&gt; (</a:t>
            </a:r>
          </a:p>
          <a:p>
            <a:r>
              <a:rPr lang="en-US" sz="2000" dirty="0">
                <a:latin typeface="Times New Roman" panose="02020603050405020304" pitchFamily="18" charset="0"/>
                <a:cs typeface="Times New Roman" panose="02020603050405020304" pitchFamily="18" charset="0"/>
              </a:rPr>
              <a:t>          &lt;li key={item.id}&gt;</a:t>
            </a:r>
          </a:p>
          <a:p>
            <a:r>
              <a:rPr lang="en-US" sz="2000" dirty="0">
                <a:latin typeface="Times New Roman" panose="02020603050405020304" pitchFamily="18" charset="0"/>
                <a:cs typeface="Times New Roman" panose="02020603050405020304" pitchFamily="18" charset="0"/>
              </a:rPr>
              <a:t>            {item.name}</a:t>
            </a:r>
          </a:p>
          <a:p>
            <a:r>
              <a:rPr lang="en-US" sz="2000" dirty="0">
                <a:highlight>
                  <a:srgbClr val="FFFF00"/>
                </a:highlight>
                <a:latin typeface="Times New Roman" panose="02020603050405020304" pitchFamily="18" charset="0"/>
                <a:cs typeface="Times New Roman" panose="02020603050405020304" pitchFamily="18" charset="0"/>
              </a:rPr>
              <a:t>            &lt;button </a:t>
            </a:r>
            <a:r>
              <a:rPr lang="en-US" sz="2000" dirty="0" err="1">
                <a:highlight>
                  <a:srgbClr val="FFFF00"/>
                </a:highlight>
                <a:latin typeface="Times New Roman" panose="02020603050405020304" pitchFamily="18" charset="0"/>
                <a:cs typeface="Times New Roman" panose="02020603050405020304" pitchFamily="18" charset="0"/>
              </a:rPr>
              <a:t>onClick</a:t>
            </a:r>
            <a:r>
              <a:rPr lang="en-US" sz="2000" dirty="0">
                <a:highlight>
                  <a:srgbClr val="FFFF00"/>
                </a:highlight>
                <a:latin typeface="Times New Roman" panose="02020603050405020304" pitchFamily="18" charset="0"/>
                <a:cs typeface="Times New Roman" panose="02020603050405020304" pitchFamily="18" charset="0"/>
              </a:rPr>
              <a:t>={() =&gt; </a:t>
            </a:r>
            <a:r>
              <a:rPr lang="en-US" sz="2000" dirty="0" err="1">
                <a:highlight>
                  <a:srgbClr val="FFFF00"/>
                </a:highlight>
                <a:latin typeface="Times New Roman" panose="02020603050405020304" pitchFamily="18" charset="0"/>
                <a:cs typeface="Times New Roman" panose="02020603050405020304" pitchFamily="18" charset="0"/>
              </a:rPr>
              <a:t>removeItem</a:t>
            </a:r>
            <a:r>
              <a:rPr lang="en-US" sz="2000" dirty="0">
                <a:highlight>
                  <a:srgbClr val="FFFF00"/>
                </a:highlight>
                <a:latin typeface="Times New Roman" panose="02020603050405020304" pitchFamily="18" charset="0"/>
                <a:cs typeface="Times New Roman" panose="02020603050405020304" pitchFamily="18" charset="0"/>
              </a:rPr>
              <a:t>(item.id)}&gt;Remove&lt;/button&gt;</a:t>
            </a:r>
          </a:p>
          <a:p>
            <a:r>
              <a:rPr lang="en-US" sz="2000" dirty="0">
                <a:latin typeface="Times New Roman" panose="02020603050405020304" pitchFamily="18" charset="0"/>
                <a:cs typeface="Times New Roman" panose="02020603050405020304" pitchFamily="18" charset="0"/>
              </a:rPr>
              <a:t>          &lt;/li&gt;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&lt;/</a:t>
            </a:r>
            <a:r>
              <a:rPr lang="en-US" sz="2000" dirty="0" err="1">
                <a:latin typeface="Times New Roman" panose="02020603050405020304" pitchFamily="18" charset="0"/>
                <a:cs typeface="Times New Roman" panose="02020603050405020304" pitchFamily="18" charset="0"/>
              </a:rPr>
              <a:t>ul</a:t>
            </a:r>
            <a:r>
              <a:rPr lang="en-US" sz="2000" dirty="0">
                <a:latin typeface="Times New Roman" panose="02020603050405020304" pitchFamily="18" charset="0"/>
                <a:cs typeface="Times New Roman" panose="02020603050405020304" pitchFamily="18" charset="0"/>
              </a:rPr>
              <a:t>&gt;</a:t>
            </a:r>
          </a:p>
          <a:p>
            <a:r>
              <a:rPr lang="en-US" sz="2000" dirty="0">
                <a:latin typeface="Times New Roman" panose="02020603050405020304" pitchFamily="18" charset="0"/>
                <a:cs typeface="Times New Roman" panose="02020603050405020304" pitchFamily="18" charset="0"/>
              </a:rPr>
              <a:t>    &lt;/div&gt;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export default App;</a:t>
            </a:r>
          </a:p>
        </p:txBody>
      </p:sp>
      <p:pic>
        <p:nvPicPr>
          <p:cNvPr id="14" name="Picture 13">
            <a:extLst>
              <a:ext uri="{FF2B5EF4-FFF2-40B4-BE49-F238E27FC236}">
                <a16:creationId xmlns:a16="http://schemas.microsoft.com/office/drawing/2014/main" id="{00E6E8F2-40A2-C899-8C98-CB14B40C9EB7}"/>
              </a:ext>
            </a:extLst>
          </p:cNvPr>
          <p:cNvPicPr>
            <a:picLocks noChangeAspect="1"/>
          </p:cNvPicPr>
          <p:nvPr/>
        </p:nvPicPr>
        <p:blipFill>
          <a:blip r:embed="rId2"/>
          <a:stretch>
            <a:fillRect/>
          </a:stretch>
        </p:blipFill>
        <p:spPr>
          <a:xfrm>
            <a:off x="4260274" y="3561805"/>
            <a:ext cx="4116707" cy="2916391"/>
          </a:xfrm>
          <a:prstGeom prst="rect">
            <a:avLst/>
          </a:prstGeom>
        </p:spPr>
      </p:pic>
      <p:sp>
        <p:nvSpPr>
          <p:cNvPr id="15" name="TextBox 14">
            <a:extLst>
              <a:ext uri="{FF2B5EF4-FFF2-40B4-BE49-F238E27FC236}">
                <a16:creationId xmlns:a16="http://schemas.microsoft.com/office/drawing/2014/main" id="{6C5F14AB-4DFB-DDBB-CB8C-2B591B1DA12B}"/>
              </a:ext>
            </a:extLst>
          </p:cNvPr>
          <p:cNvSpPr txBox="1"/>
          <p:nvPr/>
        </p:nvSpPr>
        <p:spPr>
          <a:xfrm>
            <a:off x="231247" y="5283852"/>
            <a:ext cx="2653290" cy="646331"/>
          </a:xfrm>
          <a:prstGeom prst="rect">
            <a:avLst/>
          </a:prstGeom>
          <a:solidFill>
            <a:schemeClr val="accent4"/>
          </a:solidFill>
        </p:spPr>
        <p:txBody>
          <a:bodyPr wrap="none" rtlCol="0">
            <a:spAutoFit/>
          </a:bodyPr>
          <a:lstStyle/>
          <a:p>
            <a:r>
              <a:rPr lang="en-US" dirty="0">
                <a:latin typeface="Times New Roman" panose="02020603050405020304" pitchFamily="18" charset="0"/>
                <a:cs typeface="Times New Roman" panose="02020603050405020304" pitchFamily="18" charset="0"/>
              </a:rPr>
              <a:t>By clicking remove button</a:t>
            </a:r>
          </a:p>
          <a:p>
            <a:r>
              <a:rPr lang="en-US" dirty="0">
                <a:latin typeface="Times New Roman" panose="02020603050405020304" pitchFamily="18" charset="0"/>
                <a:cs typeface="Times New Roman" panose="02020603050405020304" pitchFamily="18" charset="0"/>
              </a:rPr>
              <a:t>Each item get removed</a:t>
            </a:r>
          </a:p>
        </p:txBody>
      </p:sp>
      <p:sp>
        <p:nvSpPr>
          <p:cNvPr id="16" name="Arrow: Right 15">
            <a:extLst>
              <a:ext uri="{FF2B5EF4-FFF2-40B4-BE49-F238E27FC236}">
                <a16:creationId xmlns:a16="http://schemas.microsoft.com/office/drawing/2014/main" id="{0E49672D-520D-4605-9686-0DA552E313C2}"/>
              </a:ext>
            </a:extLst>
          </p:cNvPr>
          <p:cNvSpPr/>
          <p:nvPr/>
        </p:nvSpPr>
        <p:spPr>
          <a:xfrm>
            <a:off x="3126107" y="5441210"/>
            <a:ext cx="455293" cy="251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40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DF58A-737D-0FDE-1387-06B9F351B111}"/>
              </a:ext>
            </a:extLst>
          </p:cNvPr>
          <p:cNvSpPr>
            <a:spLocks noGrp="1"/>
          </p:cNvSpPr>
          <p:nvPr>
            <p:ph type="title"/>
          </p:nvPr>
        </p:nvSpPr>
        <p:spPr>
          <a:xfrm>
            <a:off x="838200" y="365126"/>
            <a:ext cx="10515600" cy="903236"/>
          </a:xfrm>
          <a:solidFill>
            <a:schemeClr val="accent1">
              <a:lumMod val="20000"/>
              <a:lumOff val="80000"/>
            </a:schemeClr>
          </a:solidFill>
        </p:spPr>
        <p:txBody>
          <a:bodyPr>
            <a:normAutofit fontScale="90000"/>
          </a:bodyPr>
          <a:lstStyle/>
          <a:p>
            <a:br>
              <a:rPr lang="en-US" sz="4400" b="1" dirty="0">
                <a:latin typeface="Times New Roman" pitchFamily="18" charset="0"/>
                <a:cs typeface="Times New Roman" pitchFamily="18" charset="0"/>
              </a:rPr>
            </a:br>
            <a:r>
              <a:rPr lang="en-US" sz="4400" b="1" dirty="0">
                <a:latin typeface="Times New Roman" pitchFamily="18" charset="0"/>
                <a:cs typeface="Times New Roman" pitchFamily="18" charset="0"/>
              </a:rPr>
              <a:t>React Refs</a:t>
            </a:r>
            <a:br>
              <a:rPr lang="en-US" sz="4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12251D25-D8C1-2290-5E54-D61E273AB029}"/>
              </a:ext>
            </a:extLst>
          </p:cNvPr>
          <p:cNvSpPr>
            <a:spLocks noGrp="1"/>
          </p:cNvSpPr>
          <p:nvPr>
            <p:ph idx="1"/>
          </p:nvPr>
        </p:nvSpPr>
        <p:spPr>
          <a:xfrm>
            <a:off x="838200" y="1592826"/>
            <a:ext cx="10515600" cy="4584137"/>
          </a:xfrm>
        </p:spPr>
        <p:txBody>
          <a:bodyPr/>
          <a:lstStyle/>
          <a:p>
            <a:r>
              <a:rPr lang="en-US" dirty="0">
                <a:solidFill>
                  <a:srgbClr val="FF0000"/>
                </a:solidFill>
                <a:latin typeface="Times New Roman" pitchFamily="18" charset="0"/>
                <a:cs typeface="Times New Roman" pitchFamily="18" charset="0"/>
              </a:rPr>
              <a:t>Refs</a:t>
            </a:r>
            <a:r>
              <a:rPr lang="en-US" dirty="0">
                <a:latin typeface="Times New Roman" pitchFamily="18" charset="0"/>
                <a:cs typeface="Times New Roman" pitchFamily="18" charset="0"/>
              </a:rPr>
              <a:t> is the shorthand used for</a:t>
            </a:r>
            <a:r>
              <a:rPr lang="en-US" dirty="0">
                <a:solidFill>
                  <a:srgbClr val="FF0000"/>
                </a:solidFill>
                <a:latin typeface="Times New Roman" pitchFamily="18" charset="0"/>
                <a:cs typeface="Times New Roman" pitchFamily="18" charset="0"/>
              </a:rPr>
              <a:t> references </a:t>
            </a:r>
            <a:r>
              <a:rPr lang="en-US" dirty="0">
                <a:latin typeface="Times New Roman" pitchFamily="18" charset="0"/>
                <a:cs typeface="Times New Roman" pitchFamily="18" charset="0"/>
              </a:rPr>
              <a:t>in React.</a:t>
            </a:r>
          </a:p>
          <a:p>
            <a:pPr algn="just"/>
            <a:r>
              <a:rPr lang="en-US" dirty="0">
                <a:latin typeface="Times New Roman" pitchFamily="18" charset="0"/>
                <a:cs typeface="Times New Roman" pitchFamily="18" charset="0"/>
              </a:rPr>
              <a:t>It is an attribute which makes it possible to </a:t>
            </a:r>
            <a:r>
              <a:rPr lang="en-US" dirty="0">
                <a:solidFill>
                  <a:srgbClr val="FF0000"/>
                </a:solidFill>
                <a:latin typeface="Times New Roman" pitchFamily="18" charset="0"/>
                <a:cs typeface="Times New Roman" pitchFamily="18" charset="0"/>
              </a:rPr>
              <a:t>store a reference </a:t>
            </a:r>
            <a:r>
              <a:rPr lang="en-US" dirty="0">
                <a:latin typeface="Times New Roman" pitchFamily="18" charset="0"/>
                <a:cs typeface="Times New Roman" pitchFamily="18" charset="0"/>
              </a:rPr>
              <a:t>to particular </a:t>
            </a:r>
            <a:r>
              <a:rPr lang="en-US" dirty="0">
                <a:solidFill>
                  <a:srgbClr val="FF0000"/>
                </a:solidFill>
                <a:latin typeface="Times New Roman" pitchFamily="18" charset="0"/>
                <a:cs typeface="Times New Roman" pitchFamily="18" charset="0"/>
              </a:rPr>
              <a:t>DOM nodes or React elements.</a:t>
            </a:r>
          </a:p>
          <a:p>
            <a:pPr algn="just"/>
            <a:r>
              <a:rPr lang="en-US" dirty="0">
                <a:latin typeface="Times New Roman" pitchFamily="18" charset="0"/>
                <a:cs typeface="Times New Roman" pitchFamily="18" charset="0"/>
              </a:rPr>
              <a:t> It provides a </a:t>
            </a:r>
            <a:r>
              <a:rPr lang="en-US" dirty="0">
                <a:solidFill>
                  <a:srgbClr val="FF0000"/>
                </a:solidFill>
                <a:latin typeface="Times New Roman" pitchFamily="18" charset="0"/>
                <a:cs typeface="Times New Roman" pitchFamily="18" charset="0"/>
              </a:rPr>
              <a:t>way to access React DOM nodes </a:t>
            </a:r>
            <a:r>
              <a:rPr lang="en-US" dirty="0">
                <a:latin typeface="Times New Roman" pitchFamily="18" charset="0"/>
                <a:cs typeface="Times New Roman" pitchFamily="18" charset="0"/>
              </a:rPr>
              <a:t>or React elements and how to interact with it. </a:t>
            </a:r>
          </a:p>
          <a:p>
            <a:pPr algn="just"/>
            <a:r>
              <a:rPr lang="en-US" dirty="0">
                <a:latin typeface="Times New Roman" pitchFamily="18" charset="0"/>
                <a:cs typeface="Times New Roman" pitchFamily="18" charset="0"/>
              </a:rPr>
              <a:t>It is </a:t>
            </a:r>
            <a:r>
              <a:rPr lang="en-US" dirty="0">
                <a:solidFill>
                  <a:srgbClr val="FF0000"/>
                </a:solidFill>
                <a:latin typeface="Times New Roman" pitchFamily="18" charset="0"/>
                <a:cs typeface="Times New Roman" pitchFamily="18" charset="0"/>
              </a:rPr>
              <a:t>used</a:t>
            </a:r>
            <a:r>
              <a:rPr lang="en-US" dirty="0">
                <a:latin typeface="Times New Roman" pitchFamily="18" charset="0"/>
                <a:cs typeface="Times New Roman" pitchFamily="18" charset="0"/>
              </a:rPr>
              <a:t> when we want to change the </a:t>
            </a:r>
            <a:r>
              <a:rPr lang="en-US" dirty="0">
                <a:solidFill>
                  <a:srgbClr val="FF0000"/>
                </a:solidFill>
                <a:latin typeface="Times New Roman" pitchFamily="18" charset="0"/>
                <a:cs typeface="Times New Roman" pitchFamily="18" charset="0"/>
              </a:rPr>
              <a:t>value of a child component</a:t>
            </a:r>
            <a:r>
              <a:rPr lang="en-US"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without </a:t>
            </a:r>
            <a:r>
              <a:rPr lang="en-US" dirty="0">
                <a:latin typeface="Times New Roman" pitchFamily="18" charset="0"/>
                <a:cs typeface="Times New Roman" pitchFamily="18" charset="0"/>
              </a:rPr>
              <a:t>making the use of </a:t>
            </a:r>
            <a:r>
              <a:rPr lang="en-US" dirty="0">
                <a:solidFill>
                  <a:srgbClr val="FF0000"/>
                </a:solidFill>
                <a:latin typeface="Times New Roman" pitchFamily="18" charset="0"/>
                <a:cs typeface="Times New Roman" pitchFamily="18" charset="0"/>
              </a:rPr>
              <a:t>props.</a:t>
            </a:r>
          </a:p>
          <a:p>
            <a:pPr marL="0" indent="0">
              <a:buNone/>
            </a:pPr>
            <a:endParaRPr lang="en-US" dirty="0"/>
          </a:p>
        </p:txBody>
      </p:sp>
      <p:sp>
        <p:nvSpPr>
          <p:cNvPr id="4" name="Date Placeholder 3">
            <a:extLst>
              <a:ext uri="{FF2B5EF4-FFF2-40B4-BE49-F238E27FC236}">
                <a16:creationId xmlns:a16="http://schemas.microsoft.com/office/drawing/2014/main" id="{9AE3554F-867E-6042-678D-52CAE87E6501}"/>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2DE49E49-C83E-54D5-2420-BBEEBAD3A015}"/>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990DBA83-5E53-EB6E-0BD5-D39AF8814E49}"/>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631758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DFE09-89EE-E3EE-688D-17E0716CB0B5}"/>
              </a:ext>
            </a:extLst>
          </p:cNvPr>
          <p:cNvSpPr>
            <a:spLocks noGrp="1"/>
          </p:cNvSpPr>
          <p:nvPr>
            <p:ph type="title"/>
          </p:nvPr>
        </p:nvSpPr>
        <p:spPr>
          <a:xfrm>
            <a:off x="0" y="0"/>
            <a:ext cx="12192000" cy="888488"/>
          </a:xfrm>
          <a:solidFill>
            <a:schemeClr val="accent1">
              <a:lumMod val="20000"/>
              <a:lumOff val="80000"/>
            </a:schemeClr>
          </a:solidFill>
        </p:spPr>
        <p:txBody>
          <a:bodyPr/>
          <a:lstStyle/>
          <a:p>
            <a:r>
              <a:rPr lang="en-US" b="1" dirty="0">
                <a:latin typeface="Times New Roman" pitchFamily="18" charset="0"/>
                <a:cs typeface="Times New Roman" pitchFamily="18" charset="0"/>
              </a:rPr>
              <a:t>When to Use Refs? </a:t>
            </a:r>
            <a:endParaRPr lang="en-US" b="1" dirty="0"/>
          </a:p>
        </p:txBody>
      </p:sp>
      <p:sp>
        <p:nvSpPr>
          <p:cNvPr id="3" name="Content Placeholder 2">
            <a:extLst>
              <a:ext uri="{FF2B5EF4-FFF2-40B4-BE49-F238E27FC236}">
                <a16:creationId xmlns:a16="http://schemas.microsoft.com/office/drawing/2014/main" id="{92F2634D-8D9B-6D20-401E-F8E3FD221F44}"/>
              </a:ext>
            </a:extLst>
          </p:cNvPr>
          <p:cNvSpPr>
            <a:spLocks noGrp="1"/>
          </p:cNvSpPr>
          <p:nvPr>
            <p:ph idx="1"/>
          </p:nvPr>
        </p:nvSpPr>
        <p:spPr>
          <a:xfrm>
            <a:off x="228600" y="1066800"/>
            <a:ext cx="10515600" cy="3034145"/>
          </a:xfrm>
        </p:spPr>
        <p:txBody>
          <a:bodyPr/>
          <a:lstStyle/>
          <a:p>
            <a:pPr marL="0" indent="0" algn="just">
              <a:buNone/>
            </a:pPr>
            <a:r>
              <a:rPr lang="en-US" dirty="0">
                <a:latin typeface="Times New Roman" pitchFamily="18" charset="0"/>
                <a:cs typeface="Times New Roman" pitchFamily="18" charset="0"/>
              </a:rPr>
              <a:t>Refs can be used in the following cases:</a:t>
            </a:r>
          </a:p>
          <a:p>
            <a:pPr algn="just"/>
            <a:r>
              <a:rPr lang="en-US" dirty="0">
                <a:latin typeface="Times New Roman" pitchFamily="18" charset="0"/>
                <a:cs typeface="Times New Roman" pitchFamily="18" charset="0"/>
              </a:rPr>
              <a:t>When we need </a:t>
            </a:r>
            <a:r>
              <a:rPr lang="en-US" dirty="0">
                <a:solidFill>
                  <a:srgbClr val="FF0000"/>
                </a:solidFill>
                <a:latin typeface="Times New Roman" pitchFamily="18" charset="0"/>
                <a:cs typeface="Times New Roman" pitchFamily="18" charset="0"/>
              </a:rPr>
              <a:t>DOM measurements </a:t>
            </a:r>
            <a:r>
              <a:rPr lang="en-US" dirty="0">
                <a:latin typeface="Times New Roman" pitchFamily="18" charset="0"/>
                <a:cs typeface="Times New Roman" pitchFamily="18" charset="0"/>
              </a:rPr>
              <a:t>such as managing </a:t>
            </a:r>
            <a:r>
              <a:rPr lang="en-US" dirty="0">
                <a:solidFill>
                  <a:srgbClr val="FF0000"/>
                </a:solidFill>
                <a:latin typeface="Times New Roman" pitchFamily="18" charset="0"/>
                <a:cs typeface="Times New Roman" pitchFamily="18" charset="0"/>
              </a:rPr>
              <a:t>focus, text selection, or media playback.</a:t>
            </a:r>
          </a:p>
          <a:p>
            <a:pPr algn="just"/>
            <a:r>
              <a:rPr lang="en-US" dirty="0">
                <a:latin typeface="Times New Roman" pitchFamily="18" charset="0"/>
                <a:cs typeface="Times New Roman" pitchFamily="18" charset="0"/>
              </a:rPr>
              <a:t>It is used in </a:t>
            </a:r>
            <a:r>
              <a:rPr lang="en-US" dirty="0">
                <a:solidFill>
                  <a:srgbClr val="FF0000"/>
                </a:solidFill>
                <a:latin typeface="Times New Roman" pitchFamily="18" charset="0"/>
                <a:cs typeface="Times New Roman" pitchFamily="18" charset="0"/>
              </a:rPr>
              <a:t>triggering imperative animations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When integrating with </a:t>
            </a:r>
            <a:r>
              <a:rPr lang="en-US" dirty="0">
                <a:solidFill>
                  <a:srgbClr val="FF0000"/>
                </a:solidFill>
                <a:latin typeface="Times New Roman" pitchFamily="18" charset="0"/>
                <a:cs typeface="Times New Roman" pitchFamily="18" charset="0"/>
              </a:rPr>
              <a:t>third-party DOM libraries.</a:t>
            </a:r>
          </a:p>
          <a:p>
            <a:pPr algn="just"/>
            <a:r>
              <a:rPr lang="en-US" dirty="0">
                <a:latin typeface="Times New Roman" pitchFamily="18" charset="0"/>
                <a:cs typeface="Times New Roman" pitchFamily="18" charset="0"/>
              </a:rPr>
              <a:t>It can also use as in </a:t>
            </a:r>
            <a:r>
              <a:rPr lang="en-US" dirty="0">
                <a:solidFill>
                  <a:srgbClr val="FF0000"/>
                </a:solidFill>
                <a:latin typeface="Times New Roman" pitchFamily="18" charset="0"/>
                <a:cs typeface="Times New Roman" pitchFamily="18" charset="0"/>
              </a:rPr>
              <a:t>callbacks.</a:t>
            </a:r>
            <a:endParaRPr lang="en-US" dirty="0"/>
          </a:p>
        </p:txBody>
      </p:sp>
      <p:sp>
        <p:nvSpPr>
          <p:cNvPr id="4" name="Date Placeholder 3">
            <a:extLst>
              <a:ext uri="{FF2B5EF4-FFF2-40B4-BE49-F238E27FC236}">
                <a16:creationId xmlns:a16="http://schemas.microsoft.com/office/drawing/2014/main" id="{94451497-E8A4-03E2-8786-DA935BF35D96}"/>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BE5374D0-5B55-E1D8-3472-1478A42D416B}"/>
              </a:ext>
            </a:extLst>
          </p:cNvPr>
          <p:cNvSpPr>
            <a:spLocks noGrp="1"/>
          </p:cNvSpPr>
          <p:nvPr>
            <p:ph type="ftr" sz="quarter" idx="11"/>
          </p:nvPr>
        </p:nvSpPr>
        <p:spPr/>
        <p:txBody>
          <a:bodyPr/>
          <a:lstStyle/>
          <a:p>
            <a:r>
              <a:rPr lang="en-US" dirty="0"/>
              <a:t>UI Framework</a:t>
            </a:r>
          </a:p>
        </p:txBody>
      </p:sp>
      <p:sp>
        <p:nvSpPr>
          <p:cNvPr id="6" name="Slide Number Placeholder 5">
            <a:extLst>
              <a:ext uri="{FF2B5EF4-FFF2-40B4-BE49-F238E27FC236}">
                <a16:creationId xmlns:a16="http://schemas.microsoft.com/office/drawing/2014/main" id="{2B74885A-6A09-272F-5C44-0A6D3B054BE3}"/>
              </a:ext>
            </a:extLst>
          </p:cNvPr>
          <p:cNvSpPr>
            <a:spLocks noGrp="1"/>
          </p:cNvSpPr>
          <p:nvPr>
            <p:ph type="sldNum" sz="quarter" idx="12"/>
          </p:nvPr>
        </p:nvSpPr>
        <p:spPr/>
        <p:txBody>
          <a:bodyPr/>
          <a:lstStyle/>
          <a:p>
            <a:fld id="{4FAB73BC-B049-4115-A692-8D63A059BFB8}" type="slidenum">
              <a:rPr lang="en-US" smtClean="0"/>
              <a:t>18</a:t>
            </a:fld>
            <a:endParaRPr lang="en-US" dirty="0"/>
          </a:p>
        </p:txBody>
      </p:sp>
      <p:sp>
        <p:nvSpPr>
          <p:cNvPr id="7" name="Title 1">
            <a:extLst>
              <a:ext uri="{FF2B5EF4-FFF2-40B4-BE49-F238E27FC236}">
                <a16:creationId xmlns:a16="http://schemas.microsoft.com/office/drawing/2014/main" id="{DA563FDD-9A02-11BC-4180-F1400ED97302}"/>
              </a:ext>
            </a:extLst>
          </p:cNvPr>
          <p:cNvSpPr txBox="1">
            <a:spLocks/>
          </p:cNvSpPr>
          <p:nvPr/>
        </p:nvSpPr>
        <p:spPr>
          <a:xfrm>
            <a:off x="0" y="3920836"/>
            <a:ext cx="12192000" cy="637309"/>
          </a:xfrm>
          <a:prstGeom prst="rect">
            <a:avLst/>
          </a:prstGeom>
          <a:solidFill>
            <a:schemeClr val="accent1">
              <a:lumMod val="20000"/>
              <a:lumOff val="8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itchFamily="18" charset="0"/>
                <a:cs typeface="Times New Roman" pitchFamily="18" charset="0"/>
              </a:rPr>
              <a:t>How to create Refs</a:t>
            </a:r>
            <a:endParaRPr lang="en-US" b="1" dirty="0"/>
          </a:p>
        </p:txBody>
      </p:sp>
      <p:sp>
        <p:nvSpPr>
          <p:cNvPr id="8" name="Rectangle 7"/>
          <p:cNvSpPr/>
          <p:nvPr/>
        </p:nvSpPr>
        <p:spPr>
          <a:xfrm>
            <a:off x="0" y="4756852"/>
            <a:ext cx="9852913" cy="523220"/>
          </a:xfrm>
          <a:prstGeom prst="rect">
            <a:avLst/>
          </a:prstGeom>
        </p:spPr>
        <p:txBody>
          <a:bodyPr wrap="square">
            <a:spAutoFit/>
          </a:bodyPr>
          <a:lstStyle/>
          <a:p>
            <a:pPr algn="just"/>
            <a:r>
              <a:rPr lang="en-US" sz="2800" dirty="0">
                <a:latin typeface="Times New Roman" pitchFamily="18" charset="0"/>
                <a:cs typeface="Times New Roman" pitchFamily="18" charset="0"/>
              </a:rPr>
              <a:t>In React, Refs can be created by using </a:t>
            </a:r>
            <a:r>
              <a:rPr lang="en-US" sz="2800" dirty="0" err="1">
                <a:solidFill>
                  <a:srgbClr val="FF0000"/>
                </a:solidFill>
                <a:latin typeface="Times New Roman" pitchFamily="18" charset="0"/>
                <a:cs typeface="Times New Roman" pitchFamily="18" charset="0"/>
              </a:rPr>
              <a:t>React.createRef</a:t>
            </a:r>
            <a:r>
              <a:rPr lang="en-US" sz="2800" dirty="0">
                <a:solidFill>
                  <a:srgbClr val="FF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927322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19</a:t>
            </a:fld>
            <a:endParaRPr lang="en-US" dirty="0"/>
          </a:p>
        </p:txBody>
      </p:sp>
      <p:sp>
        <p:nvSpPr>
          <p:cNvPr id="7" name="Title 1">
            <a:extLst>
              <a:ext uri="{FF2B5EF4-FFF2-40B4-BE49-F238E27FC236}">
                <a16:creationId xmlns:a16="http://schemas.microsoft.com/office/drawing/2014/main" id="{1CADFE09-89EE-E3EE-688D-17E0716CB0B5}"/>
              </a:ext>
            </a:extLst>
          </p:cNvPr>
          <p:cNvSpPr>
            <a:spLocks noGrp="1"/>
          </p:cNvSpPr>
          <p:nvPr>
            <p:ph type="title"/>
          </p:nvPr>
        </p:nvSpPr>
        <p:spPr>
          <a:xfrm>
            <a:off x="0" y="0"/>
            <a:ext cx="12192000" cy="888488"/>
          </a:xfrm>
          <a:solidFill>
            <a:schemeClr val="accent1">
              <a:lumMod val="20000"/>
              <a:lumOff val="80000"/>
            </a:schemeClr>
          </a:solidFill>
        </p:spPr>
        <p:txBody>
          <a:bodyPr/>
          <a:lstStyle/>
          <a:p>
            <a:r>
              <a:rPr lang="en-US" b="1" dirty="0">
                <a:latin typeface="Times New Roman" pitchFamily="18" charset="0"/>
                <a:cs typeface="Times New Roman" pitchFamily="18" charset="0"/>
              </a:rPr>
              <a:t>Refs - Example</a:t>
            </a:r>
            <a:endParaRPr lang="en-US" b="1" dirty="0"/>
          </a:p>
        </p:txBody>
      </p:sp>
      <p:sp>
        <p:nvSpPr>
          <p:cNvPr id="9" name="Rectangle 8"/>
          <p:cNvSpPr/>
          <p:nvPr/>
        </p:nvSpPr>
        <p:spPr>
          <a:xfrm>
            <a:off x="0" y="904020"/>
            <a:ext cx="11887200" cy="5909310"/>
          </a:xfrm>
          <a:prstGeom prst="rect">
            <a:avLst/>
          </a:prstGeom>
        </p:spPr>
        <p:txBody>
          <a:bodyPr wrap="square">
            <a:spAutoFit/>
          </a:bodyPr>
          <a:lstStyle/>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001080"/>
                </a:solidFill>
                <a:latin typeface="Consolas"/>
              </a:rPr>
              <a:t>Component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0F4A85"/>
                </a:solidFill>
                <a:latin typeface="Consolas"/>
              </a:rPr>
              <a:t>class</a:t>
            </a:r>
            <a:r>
              <a:rPr lang="en-IN" dirty="0">
                <a:solidFill>
                  <a:srgbClr val="292929"/>
                </a:solidFill>
                <a:latin typeface="Consolas"/>
              </a:rPr>
              <a:t> </a:t>
            </a:r>
            <a:r>
              <a:rPr lang="en-IN" dirty="0">
                <a:solidFill>
                  <a:srgbClr val="185E73"/>
                </a:solidFill>
                <a:latin typeface="Consolas"/>
              </a:rPr>
              <a:t>App</a:t>
            </a:r>
            <a:r>
              <a:rPr lang="en-IN" dirty="0">
                <a:solidFill>
                  <a:srgbClr val="292929"/>
                </a:solidFill>
                <a:latin typeface="Consolas"/>
              </a:rPr>
              <a:t> </a:t>
            </a:r>
            <a:r>
              <a:rPr lang="en-IN" dirty="0">
                <a:solidFill>
                  <a:srgbClr val="0F4A85"/>
                </a:solidFill>
                <a:latin typeface="Consolas"/>
              </a:rPr>
              <a:t>extends</a:t>
            </a:r>
            <a:r>
              <a:rPr lang="en-IN" dirty="0">
                <a:solidFill>
                  <a:srgbClr val="292929"/>
                </a:solidFill>
                <a:latin typeface="Consolas"/>
              </a:rPr>
              <a:t> </a:t>
            </a:r>
            <a:r>
              <a:rPr lang="en-IN" dirty="0">
                <a:solidFill>
                  <a:srgbClr val="185E73"/>
                </a:solidFill>
                <a:latin typeface="Consolas"/>
              </a:rPr>
              <a:t>Component</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constructor</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super</a:t>
            </a:r>
            <a:r>
              <a:rPr lang="en-IN" dirty="0">
                <a:solidFill>
                  <a:srgbClr val="292929"/>
                </a:solidFill>
                <a:latin typeface="Consolas"/>
              </a:rPr>
              <a:t>()</a:t>
            </a:r>
          </a:p>
          <a:p>
            <a:r>
              <a:rPr lang="en-IN" dirty="0">
                <a:solidFill>
                  <a:srgbClr val="292929"/>
                </a:solidFill>
                <a:latin typeface="Consolas"/>
              </a:rPr>
              <a:t>        </a:t>
            </a:r>
            <a:r>
              <a:rPr lang="en-IN" dirty="0" err="1">
                <a:solidFill>
                  <a:srgbClr val="0F4A85"/>
                </a:solidFill>
                <a:latin typeface="Consolas"/>
              </a:rPr>
              <a:t>this</a:t>
            </a:r>
            <a:r>
              <a:rPr lang="en-IN" dirty="0" err="1">
                <a:solidFill>
                  <a:srgbClr val="292929"/>
                </a:solidFill>
                <a:latin typeface="Consolas"/>
              </a:rPr>
              <a:t>.</a:t>
            </a:r>
            <a:r>
              <a:rPr lang="en-IN" dirty="0" err="1">
                <a:solidFill>
                  <a:srgbClr val="001080"/>
                </a:solidFill>
                <a:latin typeface="Consolas"/>
              </a:rPr>
              <a:t>userRef</a:t>
            </a:r>
            <a:r>
              <a:rPr lang="en-IN" dirty="0">
                <a:solidFill>
                  <a:srgbClr val="000000"/>
                </a:solidFill>
                <a:latin typeface="Consolas"/>
              </a:rPr>
              <a:t>=</a:t>
            </a:r>
            <a:r>
              <a:rPr lang="en-IN" dirty="0" err="1">
                <a:solidFill>
                  <a:srgbClr val="001080"/>
                </a:solidFill>
                <a:latin typeface="Consolas"/>
              </a:rPr>
              <a:t>React</a:t>
            </a:r>
            <a:r>
              <a:rPr lang="en-IN" dirty="0" err="1">
                <a:solidFill>
                  <a:srgbClr val="292929"/>
                </a:solidFill>
                <a:latin typeface="Consolas"/>
              </a:rPr>
              <a:t>.</a:t>
            </a:r>
            <a:r>
              <a:rPr lang="en-IN" dirty="0" err="1">
                <a:solidFill>
                  <a:srgbClr val="5E2CBC"/>
                </a:solidFill>
                <a:latin typeface="Consolas"/>
              </a:rPr>
              <a:t>createRef</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err="1">
                <a:solidFill>
                  <a:srgbClr val="5E2CBC"/>
                </a:solidFill>
                <a:latin typeface="Consolas"/>
              </a:rPr>
              <a:t>editVal</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err="1">
                <a:solidFill>
                  <a:srgbClr val="0F4A85"/>
                </a:solidFill>
                <a:latin typeface="Consolas"/>
              </a:rPr>
              <a:t>this</a:t>
            </a:r>
            <a:r>
              <a:rPr lang="en-IN" dirty="0" err="1">
                <a:solidFill>
                  <a:srgbClr val="292929"/>
                </a:solidFill>
                <a:latin typeface="Consolas"/>
              </a:rPr>
              <a:t>.</a:t>
            </a:r>
            <a:r>
              <a:rPr lang="en-IN" dirty="0" err="1">
                <a:solidFill>
                  <a:srgbClr val="001080"/>
                </a:solidFill>
                <a:latin typeface="Consolas"/>
              </a:rPr>
              <a:t>userRef</a:t>
            </a:r>
            <a:r>
              <a:rPr lang="en-IN" dirty="0" err="1">
                <a:solidFill>
                  <a:srgbClr val="292929"/>
                </a:solidFill>
                <a:latin typeface="Consolas"/>
              </a:rPr>
              <a:t>.</a:t>
            </a:r>
            <a:r>
              <a:rPr lang="en-IN" dirty="0" err="1">
                <a:solidFill>
                  <a:srgbClr val="001080"/>
                </a:solidFill>
                <a:latin typeface="Consolas"/>
              </a:rPr>
              <a:t>current</a:t>
            </a:r>
            <a:r>
              <a:rPr lang="en-IN" dirty="0" err="1">
                <a:solidFill>
                  <a:srgbClr val="292929"/>
                </a:solidFill>
                <a:latin typeface="Consolas"/>
              </a:rPr>
              <a:t>.</a:t>
            </a:r>
            <a:r>
              <a:rPr lang="en-IN" dirty="0" err="1">
                <a:solidFill>
                  <a:srgbClr val="5E2CBC"/>
                </a:solidFill>
                <a:latin typeface="Consolas"/>
              </a:rPr>
              <a:t>focus</a:t>
            </a:r>
            <a:r>
              <a:rPr lang="en-IN" dirty="0">
                <a:solidFill>
                  <a:srgbClr val="292929"/>
                </a:solidFill>
                <a:latin typeface="Consolas"/>
              </a:rPr>
              <a:t>()</a:t>
            </a:r>
          </a:p>
          <a:p>
            <a:r>
              <a:rPr lang="en-IN" dirty="0">
                <a:solidFill>
                  <a:srgbClr val="292929"/>
                </a:solidFill>
                <a:latin typeface="Consolas"/>
              </a:rPr>
              <a:t>        </a:t>
            </a:r>
            <a:r>
              <a:rPr lang="en-IN" dirty="0" err="1">
                <a:solidFill>
                  <a:srgbClr val="0F4A85"/>
                </a:solidFill>
                <a:latin typeface="Consolas"/>
              </a:rPr>
              <a:t>this</a:t>
            </a:r>
            <a:r>
              <a:rPr lang="en-IN" dirty="0" err="1">
                <a:solidFill>
                  <a:srgbClr val="292929"/>
                </a:solidFill>
                <a:latin typeface="Consolas"/>
              </a:rPr>
              <a:t>.</a:t>
            </a:r>
            <a:r>
              <a:rPr lang="en-IN" dirty="0" err="1">
                <a:solidFill>
                  <a:srgbClr val="001080"/>
                </a:solidFill>
                <a:latin typeface="Consolas"/>
              </a:rPr>
              <a:t>userRef</a:t>
            </a:r>
            <a:r>
              <a:rPr lang="en-IN" dirty="0" err="1">
                <a:solidFill>
                  <a:srgbClr val="292929"/>
                </a:solidFill>
                <a:latin typeface="Consolas"/>
              </a:rPr>
              <a:t>.</a:t>
            </a:r>
            <a:r>
              <a:rPr lang="en-IN" dirty="0" err="1">
                <a:solidFill>
                  <a:srgbClr val="001080"/>
                </a:solidFill>
                <a:latin typeface="Consolas"/>
              </a:rPr>
              <a:t>current</a:t>
            </a:r>
            <a:r>
              <a:rPr lang="en-IN" dirty="0" err="1">
                <a:solidFill>
                  <a:srgbClr val="292929"/>
                </a:solidFill>
                <a:latin typeface="Consolas"/>
              </a:rPr>
              <a:t>.</a:t>
            </a:r>
            <a:r>
              <a:rPr lang="en-IN" dirty="0" err="1">
                <a:solidFill>
                  <a:srgbClr val="001080"/>
                </a:solidFill>
                <a:latin typeface="Consolas"/>
              </a:rPr>
              <a:t>value</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0F4A85"/>
                </a:solidFill>
                <a:latin typeface="Consolas"/>
              </a:rPr>
              <a:t>"xyz"</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5E2CBC"/>
                </a:solidFill>
                <a:latin typeface="Consolas"/>
              </a:rPr>
              <a:t>render</a:t>
            </a:r>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&lt;h1&gt;</a:t>
            </a:r>
            <a:r>
              <a:rPr lang="en-IN" dirty="0">
                <a:solidFill>
                  <a:srgbClr val="292929"/>
                </a:solidFill>
                <a:latin typeface="Consolas"/>
              </a:rPr>
              <a:t>Ref in React</a:t>
            </a:r>
            <a:r>
              <a:rPr lang="en-IN" dirty="0">
                <a:solidFill>
                  <a:srgbClr val="0F4A85"/>
                </a:solidFill>
                <a:latin typeface="Consolas"/>
              </a:rPr>
              <a:t>&lt;/h1&gt;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&lt;input</a:t>
            </a:r>
            <a:r>
              <a:rPr lang="en-IN" dirty="0">
                <a:solidFill>
                  <a:srgbClr val="292929"/>
                </a:solidFill>
                <a:latin typeface="Consolas"/>
              </a:rPr>
              <a:t> </a:t>
            </a:r>
            <a:r>
              <a:rPr lang="en-IN" dirty="0">
                <a:solidFill>
                  <a:srgbClr val="264F78"/>
                </a:solidFill>
                <a:latin typeface="Consolas"/>
              </a:rPr>
              <a:t>ref</a:t>
            </a:r>
            <a:r>
              <a:rPr lang="en-IN" dirty="0">
                <a:solidFill>
                  <a:srgbClr val="000000"/>
                </a:solidFill>
                <a:latin typeface="Consolas"/>
              </a:rPr>
              <a:t>=</a:t>
            </a:r>
            <a:r>
              <a:rPr lang="en-IN" dirty="0">
                <a:solidFill>
                  <a:srgbClr val="0F4A85"/>
                </a:solidFill>
                <a:latin typeface="Consolas"/>
              </a:rPr>
              <a:t>{</a:t>
            </a:r>
            <a:r>
              <a:rPr lang="en-IN" dirty="0" err="1">
                <a:solidFill>
                  <a:srgbClr val="0F4A85"/>
                </a:solidFill>
                <a:latin typeface="Consolas"/>
              </a:rPr>
              <a:t>this</a:t>
            </a:r>
            <a:r>
              <a:rPr lang="en-IN" dirty="0" err="1">
                <a:solidFill>
                  <a:srgbClr val="292929"/>
                </a:solidFill>
                <a:latin typeface="Consolas"/>
              </a:rPr>
              <a:t>.</a:t>
            </a:r>
            <a:r>
              <a:rPr lang="en-IN" dirty="0" err="1">
                <a:solidFill>
                  <a:srgbClr val="001080"/>
                </a:solidFill>
                <a:latin typeface="Consolas"/>
              </a:rPr>
              <a:t>userRef</a:t>
            </a:r>
            <a:r>
              <a:rPr lang="en-IN" dirty="0">
                <a:solidFill>
                  <a:srgbClr val="0F4A85"/>
                </a:solidFill>
                <a:latin typeface="Consolas"/>
              </a:rPr>
              <a:t>}</a:t>
            </a:r>
            <a:r>
              <a:rPr lang="en-IN" dirty="0">
                <a:solidFill>
                  <a:srgbClr val="292929"/>
                </a:solidFill>
                <a:latin typeface="Consolas"/>
              </a:rPr>
              <a:t> </a:t>
            </a:r>
            <a:r>
              <a:rPr lang="en-IN" dirty="0">
                <a:solidFill>
                  <a:srgbClr val="264F78"/>
                </a:solidFill>
                <a:latin typeface="Consolas"/>
              </a:rPr>
              <a:t>type</a:t>
            </a:r>
            <a:r>
              <a:rPr lang="en-IN" dirty="0">
                <a:solidFill>
                  <a:srgbClr val="000000"/>
                </a:solidFill>
                <a:latin typeface="Consolas"/>
              </a:rPr>
              <a:t>=</a:t>
            </a:r>
            <a:r>
              <a:rPr lang="en-IN" dirty="0">
                <a:solidFill>
                  <a:srgbClr val="0F4A85"/>
                </a:solidFill>
                <a:latin typeface="Consolas"/>
              </a:rPr>
              <a:t>"text"</a:t>
            </a:r>
            <a:r>
              <a:rPr lang="en-IN" dirty="0">
                <a:solidFill>
                  <a:srgbClr val="292929"/>
                </a:solidFill>
                <a:latin typeface="Consolas"/>
              </a:rPr>
              <a:t> </a:t>
            </a:r>
            <a:r>
              <a:rPr lang="en-IN" dirty="0">
                <a:solidFill>
                  <a:srgbClr val="264F78"/>
                </a:solidFill>
                <a:latin typeface="Consolas"/>
              </a:rPr>
              <a:t>name</a:t>
            </a:r>
            <a:r>
              <a:rPr lang="en-IN" dirty="0">
                <a:solidFill>
                  <a:srgbClr val="000000"/>
                </a:solidFill>
                <a:latin typeface="Consolas"/>
              </a:rPr>
              <a:t>=</a:t>
            </a:r>
            <a:r>
              <a:rPr lang="en-IN" dirty="0">
                <a:solidFill>
                  <a:srgbClr val="0F4A85"/>
                </a:solidFill>
                <a:latin typeface="Consolas"/>
              </a:rPr>
              <a:t>"user"&gt;&lt;/input&gt;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&lt;button</a:t>
            </a:r>
            <a:r>
              <a:rPr lang="en-IN" dirty="0">
                <a:solidFill>
                  <a:srgbClr val="292929"/>
                </a:solidFill>
                <a:latin typeface="Consolas"/>
              </a:rPr>
              <a:t> </a:t>
            </a:r>
            <a:r>
              <a:rPr lang="en-IN" dirty="0" err="1">
                <a:solidFill>
                  <a:srgbClr val="264F78"/>
                </a:solidFill>
                <a:latin typeface="Consolas"/>
              </a:rPr>
              <a:t>onClick</a:t>
            </a:r>
            <a:r>
              <a:rPr lang="en-IN" dirty="0">
                <a:solidFill>
                  <a:srgbClr val="000000"/>
                </a:solidFill>
                <a:latin typeface="Consolas"/>
              </a:rPr>
              <a:t>=</a:t>
            </a:r>
            <a:r>
              <a:rPr lang="en-IN" dirty="0">
                <a:solidFill>
                  <a:srgbClr val="0F4A85"/>
                </a:solidFill>
                <a:latin typeface="Consolas"/>
              </a:rPr>
              <a:t>{</a:t>
            </a:r>
            <a:r>
              <a:rPr lang="en-IN" dirty="0">
                <a:solidFill>
                  <a:srgbClr val="292929"/>
                </a:solidFill>
                <a:latin typeface="Consolas"/>
              </a:rPr>
              <a:t>() </a:t>
            </a:r>
            <a:r>
              <a:rPr lang="en-IN" dirty="0">
                <a:solidFill>
                  <a:srgbClr val="0F4A85"/>
                </a:solidFill>
                <a:latin typeface="Consolas"/>
              </a:rPr>
              <a:t>=&gt;</a:t>
            </a:r>
            <a:r>
              <a:rPr lang="en-IN" dirty="0">
                <a:solidFill>
                  <a:srgbClr val="292929"/>
                </a:solidFill>
                <a:latin typeface="Consolas"/>
              </a:rPr>
              <a:t> </a:t>
            </a:r>
            <a:r>
              <a:rPr lang="en-IN" dirty="0" err="1">
                <a:solidFill>
                  <a:srgbClr val="0F4A85"/>
                </a:solidFill>
                <a:latin typeface="Consolas"/>
              </a:rPr>
              <a:t>this</a:t>
            </a:r>
            <a:r>
              <a:rPr lang="en-IN" dirty="0" err="1">
                <a:solidFill>
                  <a:srgbClr val="292929"/>
                </a:solidFill>
                <a:latin typeface="Consolas"/>
              </a:rPr>
              <a:t>.</a:t>
            </a:r>
            <a:r>
              <a:rPr lang="en-IN" dirty="0" err="1">
                <a:solidFill>
                  <a:srgbClr val="5E2CBC"/>
                </a:solidFill>
                <a:latin typeface="Consolas"/>
              </a:rPr>
              <a:t>editVal</a:t>
            </a:r>
            <a:r>
              <a:rPr lang="en-IN" dirty="0">
                <a:solidFill>
                  <a:srgbClr val="292929"/>
                </a:solidFill>
                <a:latin typeface="Consolas"/>
              </a:rPr>
              <a:t>()</a:t>
            </a:r>
            <a:r>
              <a:rPr lang="en-IN" dirty="0">
                <a:solidFill>
                  <a:srgbClr val="0F4A85"/>
                </a:solidFill>
                <a:latin typeface="Consolas"/>
              </a:rPr>
              <a:t>}&gt;</a:t>
            </a:r>
            <a:r>
              <a:rPr lang="en-IN" dirty="0" err="1">
                <a:solidFill>
                  <a:srgbClr val="292929"/>
                </a:solidFill>
                <a:latin typeface="Consolas"/>
              </a:rPr>
              <a:t>ClickMe</a:t>
            </a:r>
            <a:r>
              <a:rPr lang="en-IN" dirty="0">
                <a:solidFill>
                  <a:srgbClr val="0F4A85"/>
                </a:solidFill>
                <a:latin typeface="Consolas"/>
              </a:rPr>
              <a:t>&lt;/button&gt;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endParaRPr lang="en-IN" b="0" dirty="0">
              <a:solidFill>
                <a:srgbClr val="292929"/>
              </a:solidFill>
              <a:effectLst/>
              <a:latin typeface="Consola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9029" y="981134"/>
            <a:ext cx="5712971" cy="2877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348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a:t>
            </a:fld>
            <a:endParaRPr lang="en-US" dirty="0"/>
          </a:p>
        </p:txBody>
      </p:sp>
      <p:sp>
        <p:nvSpPr>
          <p:cNvPr id="7" name="Title 1">
            <a:extLst>
              <a:ext uri="{FF2B5EF4-FFF2-40B4-BE49-F238E27FC236}">
                <a16:creationId xmlns:a16="http://schemas.microsoft.com/office/drawing/2014/main" id="{4A2D6415-B835-F945-8690-F3D92A90E1F4}"/>
              </a:ext>
            </a:extLst>
          </p:cNvPr>
          <p:cNvSpPr>
            <a:spLocks noGrp="1"/>
          </p:cNvSpPr>
          <p:nvPr>
            <p:ph type="title"/>
          </p:nvPr>
        </p:nvSpPr>
        <p:spPr>
          <a:xfrm>
            <a:off x="574962" y="1911927"/>
            <a:ext cx="11062855" cy="2294121"/>
          </a:xfrm>
          <a:solidFill>
            <a:srgbClr val="00B0F0"/>
          </a:solidFill>
        </p:spPr>
        <p:txBody>
          <a:bodyPr>
            <a:normAutofit fontScale="90000"/>
          </a:bodyPr>
          <a:lstStyle/>
          <a:p>
            <a:pPr algn="ctr"/>
            <a:r>
              <a:rPr lang="en-US" b="1" dirty="0">
                <a:latin typeface="Times New Roman" panose="02020603050405020304" pitchFamily="18" charset="0"/>
                <a:cs typeface="Times New Roman" panose="02020603050405020304" pitchFamily="18" charset="0"/>
              </a:rPr>
              <a:t>UNIT-II</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REACTJS-PART-II</a:t>
            </a:r>
            <a:br>
              <a:rPr lang="en-US" b="1" dirty="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815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20</a:t>
            </a:fld>
            <a:endParaRPr lang="en-US" dirty="0"/>
          </a:p>
        </p:txBody>
      </p:sp>
      <p:sp>
        <p:nvSpPr>
          <p:cNvPr id="8" name="Rectangle 7"/>
          <p:cNvSpPr/>
          <p:nvPr/>
        </p:nvSpPr>
        <p:spPr>
          <a:xfrm>
            <a:off x="337619" y="611971"/>
            <a:ext cx="6391493" cy="1015663"/>
          </a:xfrm>
          <a:prstGeom prst="rect">
            <a:avLst/>
          </a:prstGeom>
          <a:solidFill>
            <a:srgbClr val="FFC000"/>
          </a:solidFill>
        </p:spPr>
        <p:txBody>
          <a:bodyPr wrap="none">
            <a:spAutoFit/>
          </a:bodyPr>
          <a:lstStyle/>
          <a:p>
            <a:pPr lvl="0"/>
            <a:r>
              <a:rPr lang="en-IN" sz="2000" b="1" dirty="0" err="1">
                <a:solidFill>
                  <a:srgbClr val="FF0000"/>
                </a:solidFill>
                <a:latin typeface="Consolas"/>
              </a:rPr>
              <a:t>this.userRef.current.focus</a:t>
            </a:r>
            <a:r>
              <a:rPr lang="en-IN" sz="2000" b="1" dirty="0">
                <a:solidFill>
                  <a:srgbClr val="FF0000"/>
                </a:solidFill>
                <a:latin typeface="Consolas"/>
              </a:rPr>
              <a:t>():</a:t>
            </a:r>
          </a:p>
          <a:p>
            <a:pPr lvl="0"/>
            <a:endParaRPr lang="en-US" sz="2000" dirty="0">
              <a:solidFill>
                <a:srgbClr val="292929"/>
              </a:solidFill>
              <a:latin typeface="Consolas"/>
            </a:endParaRPr>
          </a:p>
          <a:p>
            <a:pPr lvl="0"/>
            <a:r>
              <a:rPr lang="en-US" sz="2000" dirty="0">
                <a:solidFill>
                  <a:srgbClr val="292929"/>
                </a:solidFill>
                <a:latin typeface="Consolas"/>
              </a:rPr>
              <a:t>Manages focus for the current input text box</a:t>
            </a:r>
            <a:endParaRPr lang="en-IN" sz="2000" dirty="0">
              <a:solidFill>
                <a:srgbClr val="292929"/>
              </a:solidFill>
              <a:latin typeface="Consolas"/>
            </a:endParaRPr>
          </a:p>
        </p:txBody>
      </p:sp>
      <p:sp>
        <p:nvSpPr>
          <p:cNvPr id="9" name="Rectangle 8"/>
          <p:cNvSpPr/>
          <p:nvPr/>
        </p:nvSpPr>
        <p:spPr>
          <a:xfrm>
            <a:off x="456471" y="2399207"/>
            <a:ext cx="6391493" cy="1015663"/>
          </a:xfrm>
          <a:prstGeom prst="rect">
            <a:avLst/>
          </a:prstGeom>
          <a:solidFill>
            <a:srgbClr val="FFC000"/>
          </a:solidFill>
        </p:spPr>
        <p:txBody>
          <a:bodyPr wrap="none">
            <a:spAutoFit/>
          </a:bodyPr>
          <a:lstStyle/>
          <a:p>
            <a:r>
              <a:rPr lang="en-IN" sz="2000" b="1" dirty="0" err="1">
                <a:solidFill>
                  <a:srgbClr val="FF0000"/>
                </a:solidFill>
                <a:latin typeface="Consolas"/>
              </a:rPr>
              <a:t>this.userRef.current.value</a:t>
            </a:r>
            <a:r>
              <a:rPr lang="en-IN" sz="2000" b="1" dirty="0">
                <a:solidFill>
                  <a:srgbClr val="FF0000"/>
                </a:solidFill>
                <a:latin typeface="Consolas"/>
              </a:rPr>
              <a:t> = “xyz”:</a:t>
            </a:r>
          </a:p>
          <a:p>
            <a:endParaRPr lang="en-US" sz="2000" dirty="0">
              <a:solidFill>
                <a:srgbClr val="0F4A85"/>
              </a:solidFill>
              <a:latin typeface="Consolas"/>
            </a:endParaRPr>
          </a:p>
          <a:p>
            <a:r>
              <a:rPr lang="en-US" sz="2000" dirty="0">
                <a:latin typeface="Consolas"/>
              </a:rPr>
              <a:t>Assigns value to the current input text box </a:t>
            </a:r>
            <a:endParaRPr lang="en-IN" sz="2000" dirty="0"/>
          </a:p>
        </p:txBody>
      </p:sp>
    </p:spTree>
    <p:extLst>
      <p:ext uri="{BB962C8B-B14F-4D97-AF65-F5344CB8AC3E}">
        <p14:creationId xmlns:p14="http://schemas.microsoft.com/office/powerpoint/2010/main" val="2771499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522B7-DEBB-68CB-F465-2A6ED5770F2E}"/>
              </a:ext>
            </a:extLst>
          </p:cNvPr>
          <p:cNvSpPr>
            <a:spLocks noGrp="1"/>
          </p:cNvSpPr>
          <p:nvPr>
            <p:ph type="title"/>
          </p:nvPr>
        </p:nvSpPr>
        <p:spPr>
          <a:xfrm>
            <a:off x="838200" y="365125"/>
            <a:ext cx="10515600" cy="623017"/>
          </a:xfrm>
          <a:solidFill>
            <a:schemeClr val="accent1">
              <a:lumMod val="20000"/>
              <a:lumOff val="80000"/>
            </a:schemeClr>
          </a:solidFill>
        </p:spPr>
        <p:txBody>
          <a:bodyPr>
            <a:normAutofit fontScale="90000"/>
          </a:bodyPr>
          <a:lstStyle/>
          <a:p>
            <a:br>
              <a:rPr lang="en-US" sz="4400" b="1" dirty="0">
                <a:latin typeface="Times New Roman" pitchFamily="18" charset="0"/>
                <a:cs typeface="Times New Roman" pitchFamily="18" charset="0"/>
              </a:rPr>
            </a:br>
            <a:r>
              <a:rPr lang="en-US" sz="4400" b="1" dirty="0">
                <a:latin typeface="Times New Roman" pitchFamily="18" charset="0"/>
                <a:cs typeface="Times New Roman" pitchFamily="18" charset="0"/>
              </a:rPr>
              <a:t>React Fragments</a:t>
            </a:r>
            <a:br>
              <a:rPr lang="en-US" sz="4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DB626327-1D57-6072-FC32-ECC0F6B72AF6}"/>
              </a:ext>
            </a:extLst>
          </p:cNvPr>
          <p:cNvSpPr>
            <a:spLocks noGrp="1"/>
          </p:cNvSpPr>
          <p:nvPr>
            <p:ph idx="1"/>
          </p:nvPr>
        </p:nvSpPr>
        <p:spPr>
          <a:xfrm>
            <a:off x="838200" y="1253331"/>
            <a:ext cx="10515600" cy="4351338"/>
          </a:xfrm>
        </p:spPr>
        <p:txBody>
          <a:bodyPr>
            <a:normAutofit fontScale="92500"/>
          </a:bodyPr>
          <a:lstStyle/>
          <a:p>
            <a:pPr algn="just"/>
            <a:r>
              <a:rPr lang="en-US" sz="3200" dirty="0">
                <a:solidFill>
                  <a:srgbClr val="FF0000"/>
                </a:solidFill>
                <a:latin typeface="Times New Roman" pitchFamily="18" charset="0"/>
                <a:cs typeface="Times New Roman" pitchFamily="18" charset="0"/>
              </a:rPr>
              <a:t>In React</a:t>
            </a:r>
            <a:r>
              <a:rPr lang="en-US" sz="3200" dirty="0">
                <a:latin typeface="Times New Roman" pitchFamily="18" charset="0"/>
                <a:cs typeface="Times New Roman" pitchFamily="18" charset="0"/>
              </a:rPr>
              <a:t>, whenever you want to render something on the screen, you need to use a </a:t>
            </a:r>
            <a:r>
              <a:rPr lang="en-US" sz="3200" dirty="0">
                <a:solidFill>
                  <a:srgbClr val="FF0000"/>
                </a:solidFill>
                <a:latin typeface="Times New Roman" pitchFamily="18" charset="0"/>
                <a:cs typeface="Times New Roman" pitchFamily="18" charset="0"/>
              </a:rPr>
              <a:t>render method inside the component.</a:t>
            </a:r>
          </a:p>
          <a:p>
            <a:pPr algn="just"/>
            <a:r>
              <a:rPr lang="en-US" sz="3200" dirty="0">
                <a:latin typeface="Times New Roman" pitchFamily="18" charset="0"/>
                <a:cs typeface="Times New Roman" pitchFamily="18" charset="0"/>
              </a:rPr>
              <a:t>This </a:t>
            </a:r>
            <a:r>
              <a:rPr lang="en-US" sz="3200" dirty="0">
                <a:solidFill>
                  <a:srgbClr val="FF0000"/>
                </a:solidFill>
                <a:latin typeface="Times New Roman" pitchFamily="18" charset="0"/>
                <a:cs typeface="Times New Roman" pitchFamily="18" charset="0"/>
              </a:rPr>
              <a:t>render method </a:t>
            </a:r>
            <a:r>
              <a:rPr lang="en-US" sz="3200" dirty="0">
                <a:latin typeface="Times New Roman" pitchFamily="18" charset="0"/>
                <a:cs typeface="Times New Roman" pitchFamily="18" charset="0"/>
              </a:rPr>
              <a:t>can return </a:t>
            </a:r>
            <a:r>
              <a:rPr lang="en-US" sz="3200" dirty="0">
                <a:solidFill>
                  <a:srgbClr val="FF0000"/>
                </a:solidFill>
                <a:latin typeface="Times New Roman" pitchFamily="18" charset="0"/>
                <a:cs typeface="Times New Roman" pitchFamily="18" charset="0"/>
              </a:rPr>
              <a:t>single elements or multiple elements</a:t>
            </a:r>
            <a:r>
              <a:rPr lang="en-US" sz="3200" dirty="0">
                <a:latin typeface="Times New Roman" pitchFamily="18" charset="0"/>
                <a:cs typeface="Times New Roman" pitchFamily="18" charset="0"/>
              </a:rPr>
              <a:t>.</a:t>
            </a:r>
          </a:p>
          <a:p>
            <a:pPr algn="just"/>
            <a:r>
              <a:rPr lang="en-US" sz="3200" dirty="0">
                <a:latin typeface="Times New Roman" pitchFamily="18" charset="0"/>
                <a:cs typeface="Times New Roman" pitchFamily="18" charset="0"/>
              </a:rPr>
              <a:t>However, if you want to return multiple elements, the render method will require a </a:t>
            </a:r>
            <a:r>
              <a:rPr lang="en-US" sz="3200" dirty="0">
                <a:solidFill>
                  <a:srgbClr val="FF0000"/>
                </a:solidFill>
                <a:latin typeface="Times New Roman" pitchFamily="18" charset="0"/>
                <a:cs typeface="Times New Roman" pitchFamily="18" charset="0"/>
              </a:rPr>
              <a:t>'div' tag </a:t>
            </a:r>
            <a:r>
              <a:rPr lang="en-US" sz="3200" dirty="0">
                <a:latin typeface="Times New Roman" pitchFamily="18" charset="0"/>
                <a:cs typeface="Times New Roman" pitchFamily="18" charset="0"/>
              </a:rPr>
              <a:t>and put the entire content or elements inside it. </a:t>
            </a:r>
          </a:p>
          <a:p>
            <a:pPr algn="just"/>
            <a:r>
              <a:rPr lang="en-US" sz="3200" dirty="0">
                <a:latin typeface="Times New Roman" pitchFamily="18" charset="0"/>
                <a:cs typeface="Times New Roman" pitchFamily="18" charset="0"/>
              </a:rPr>
              <a:t>This extra node to the </a:t>
            </a:r>
            <a:r>
              <a:rPr lang="en-US" sz="3200" dirty="0">
                <a:solidFill>
                  <a:srgbClr val="FF0000"/>
                </a:solidFill>
                <a:latin typeface="Times New Roman" pitchFamily="18" charset="0"/>
                <a:cs typeface="Times New Roman" pitchFamily="18" charset="0"/>
              </a:rPr>
              <a:t>DOM</a:t>
            </a:r>
            <a:r>
              <a:rPr lang="en-US" sz="3200" dirty="0">
                <a:latin typeface="Times New Roman" pitchFamily="18" charset="0"/>
                <a:cs typeface="Times New Roman" pitchFamily="18" charset="0"/>
              </a:rPr>
              <a:t> sometimes results in the </a:t>
            </a:r>
            <a:r>
              <a:rPr lang="en-US" sz="3200" dirty="0">
                <a:solidFill>
                  <a:srgbClr val="FF0000"/>
                </a:solidFill>
                <a:latin typeface="Times New Roman" pitchFamily="18" charset="0"/>
                <a:cs typeface="Times New Roman" pitchFamily="18" charset="0"/>
              </a:rPr>
              <a:t>wrong</a:t>
            </a:r>
            <a:r>
              <a:rPr lang="en-US" sz="3200" dirty="0">
                <a:latin typeface="Times New Roman" pitchFamily="18" charset="0"/>
                <a:cs typeface="Times New Roman" pitchFamily="18" charset="0"/>
              </a:rPr>
              <a:t> </a:t>
            </a:r>
            <a:r>
              <a:rPr lang="en-US" sz="3200" dirty="0">
                <a:solidFill>
                  <a:srgbClr val="FF0000"/>
                </a:solidFill>
                <a:latin typeface="Times New Roman" pitchFamily="18" charset="0"/>
                <a:cs typeface="Times New Roman" pitchFamily="18" charset="0"/>
              </a:rPr>
              <a:t>formatting of your HTML output.</a:t>
            </a:r>
            <a:endParaRPr lang="en-US" sz="3200" dirty="0">
              <a:latin typeface="Times New Roman" pitchFamily="18" charset="0"/>
              <a:cs typeface="Times New Roman" pitchFamily="18" charset="0"/>
            </a:endParaRPr>
          </a:p>
          <a:p>
            <a:pPr marL="0" indent="0" algn="just">
              <a:buNone/>
            </a:pPr>
            <a:endParaRPr lang="en-US" sz="3200" dirty="0"/>
          </a:p>
        </p:txBody>
      </p:sp>
      <p:sp>
        <p:nvSpPr>
          <p:cNvPr id="4" name="Date Placeholder 3">
            <a:extLst>
              <a:ext uri="{FF2B5EF4-FFF2-40B4-BE49-F238E27FC236}">
                <a16:creationId xmlns:a16="http://schemas.microsoft.com/office/drawing/2014/main" id="{57F31F96-2D47-A6DC-2EE1-5232E5569E0C}"/>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792C053C-8EF5-49BF-739A-DA8335CBD9CF}"/>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E29CE57A-7E8B-FC2B-1AAD-2DF35AC1830B}"/>
              </a:ext>
            </a:extLst>
          </p:cNvPr>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304781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F104-EB17-6CD1-8417-45A26129C121}"/>
              </a:ext>
            </a:extLst>
          </p:cNvPr>
          <p:cNvSpPr>
            <a:spLocks noGrp="1"/>
          </p:cNvSpPr>
          <p:nvPr>
            <p:ph type="title"/>
          </p:nvPr>
        </p:nvSpPr>
        <p:spPr>
          <a:xfrm>
            <a:off x="838200" y="365126"/>
            <a:ext cx="10515600" cy="829494"/>
          </a:xfrm>
          <a:solidFill>
            <a:schemeClr val="accent5">
              <a:lumMod val="20000"/>
              <a:lumOff val="80000"/>
            </a:schemeClr>
          </a:solidFill>
        </p:spPr>
        <p:txBody>
          <a:bodyPr>
            <a:normAutofit fontScale="90000"/>
          </a:bodyPr>
          <a:lstStyle/>
          <a:p>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Why we use Fragments?</a:t>
            </a:r>
            <a:br>
              <a:rPr lang="en-US" b="1" dirty="0">
                <a:latin typeface="Times New Roman" pitchFamily="18" charset="0"/>
                <a:cs typeface="Times New Roman" pitchFamily="18" charset="0"/>
              </a:rPr>
            </a:br>
            <a:endParaRPr lang="en-US" b="1" dirty="0"/>
          </a:p>
        </p:txBody>
      </p:sp>
      <p:sp>
        <p:nvSpPr>
          <p:cNvPr id="3" name="Content Placeholder 2">
            <a:extLst>
              <a:ext uri="{FF2B5EF4-FFF2-40B4-BE49-F238E27FC236}">
                <a16:creationId xmlns:a16="http://schemas.microsoft.com/office/drawing/2014/main" id="{114D888E-A56A-5054-F05F-9FCD73EEE0CC}"/>
              </a:ext>
            </a:extLst>
          </p:cNvPr>
          <p:cNvSpPr>
            <a:spLocks noGrp="1"/>
          </p:cNvSpPr>
          <p:nvPr>
            <p:ph idx="1"/>
          </p:nvPr>
        </p:nvSpPr>
        <p:spPr/>
        <p:txBody>
          <a:bodyPr/>
          <a:lstStyle/>
          <a:p>
            <a:pPr marL="0" indent="0" algn="just">
              <a:buNone/>
            </a:pPr>
            <a:r>
              <a:rPr lang="en-US" dirty="0">
                <a:latin typeface="Times New Roman" pitchFamily="18" charset="0"/>
                <a:cs typeface="Times New Roman" pitchFamily="18" charset="0"/>
              </a:rPr>
              <a:t>The main reason to use Fragments tag is:</a:t>
            </a:r>
          </a:p>
          <a:p>
            <a:pPr algn="just"/>
            <a:r>
              <a:rPr lang="en-US" dirty="0">
                <a:latin typeface="Times New Roman" pitchFamily="18" charset="0"/>
                <a:cs typeface="Times New Roman" pitchFamily="18" charset="0"/>
              </a:rPr>
              <a:t>It makes the execution of </a:t>
            </a:r>
            <a:r>
              <a:rPr lang="en-US" dirty="0">
                <a:solidFill>
                  <a:srgbClr val="FF0000"/>
                </a:solidFill>
                <a:latin typeface="Times New Roman" pitchFamily="18" charset="0"/>
                <a:cs typeface="Times New Roman" pitchFamily="18" charset="0"/>
              </a:rPr>
              <a:t>code faster </a:t>
            </a:r>
            <a:r>
              <a:rPr lang="en-US" dirty="0">
                <a:latin typeface="Times New Roman" pitchFamily="18" charset="0"/>
                <a:cs typeface="Times New Roman" pitchFamily="18" charset="0"/>
              </a:rPr>
              <a:t>as compared to the div tag.</a:t>
            </a:r>
          </a:p>
          <a:p>
            <a:pPr algn="just"/>
            <a:r>
              <a:rPr lang="en-US" dirty="0">
                <a:latin typeface="Times New Roman" pitchFamily="18" charset="0"/>
                <a:cs typeface="Times New Roman" pitchFamily="18" charset="0"/>
              </a:rPr>
              <a:t>It takes </a:t>
            </a:r>
            <a:r>
              <a:rPr lang="en-US" dirty="0">
                <a:solidFill>
                  <a:srgbClr val="FF0000"/>
                </a:solidFill>
                <a:latin typeface="Times New Roman" pitchFamily="18" charset="0"/>
                <a:cs typeface="Times New Roman" pitchFamily="18" charset="0"/>
              </a:rPr>
              <a:t>less memory.</a:t>
            </a:r>
          </a:p>
          <a:p>
            <a:endParaRPr lang="en-US" dirty="0"/>
          </a:p>
        </p:txBody>
      </p:sp>
      <p:sp>
        <p:nvSpPr>
          <p:cNvPr id="4" name="Date Placeholder 3">
            <a:extLst>
              <a:ext uri="{FF2B5EF4-FFF2-40B4-BE49-F238E27FC236}">
                <a16:creationId xmlns:a16="http://schemas.microsoft.com/office/drawing/2014/main" id="{CBB377D5-59F6-3C99-86E7-E71F8322C488}"/>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BBA7DD4A-9D42-9E72-8613-EC5149693F8C}"/>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AD61BD2A-8E89-4DF7-9A61-7E802DD21A92}"/>
              </a:ext>
            </a:extLst>
          </p:cNvPr>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1184392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23</a:t>
            </a:fld>
            <a:endParaRPr lang="en-US" dirty="0"/>
          </a:p>
        </p:txBody>
      </p:sp>
      <p:sp>
        <p:nvSpPr>
          <p:cNvPr id="7" name="Title 1">
            <a:extLst>
              <a:ext uri="{FF2B5EF4-FFF2-40B4-BE49-F238E27FC236}">
                <a16:creationId xmlns:a16="http://schemas.microsoft.com/office/drawing/2014/main" id="{1CADFE09-89EE-E3EE-688D-17E0716CB0B5}"/>
              </a:ext>
            </a:extLst>
          </p:cNvPr>
          <p:cNvSpPr>
            <a:spLocks noGrp="1"/>
          </p:cNvSpPr>
          <p:nvPr>
            <p:ph type="title"/>
          </p:nvPr>
        </p:nvSpPr>
        <p:spPr>
          <a:xfrm>
            <a:off x="0" y="0"/>
            <a:ext cx="12192000" cy="888488"/>
          </a:xfrm>
          <a:solidFill>
            <a:schemeClr val="accent1">
              <a:lumMod val="20000"/>
              <a:lumOff val="80000"/>
            </a:schemeClr>
          </a:solidFill>
        </p:spPr>
        <p:txBody>
          <a:bodyPr/>
          <a:lstStyle/>
          <a:p>
            <a:r>
              <a:rPr lang="en-US" b="1" dirty="0">
                <a:latin typeface="Times New Roman" pitchFamily="18" charset="0"/>
                <a:cs typeface="Times New Roman" pitchFamily="18" charset="0"/>
              </a:rPr>
              <a:t>Fragments - Example</a:t>
            </a:r>
            <a:endParaRPr lang="en-US" b="1" dirty="0"/>
          </a:p>
        </p:txBody>
      </p:sp>
      <p:sp>
        <p:nvSpPr>
          <p:cNvPr id="3" name="Rectangle 2"/>
          <p:cNvSpPr/>
          <p:nvPr/>
        </p:nvSpPr>
        <p:spPr>
          <a:xfrm>
            <a:off x="96982" y="1028390"/>
            <a:ext cx="6871854" cy="5324535"/>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React</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a:t>
            </a:r>
            <a:r>
              <a:rPr lang="en-IN" sz="2000" dirty="0">
                <a:solidFill>
                  <a:srgbClr val="292929"/>
                </a:solidFill>
                <a:latin typeface="Consolas"/>
              </a:rPr>
              <a:t>;</a:t>
            </a:r>
          </a:p>
          <a:p>
            <a:br>
              <a:rPr lang="en-IN" sz="2000" dirty="0">
                <a:solidFill>
                  <a:srgbClr val="292929"/>
                </a:solidFill>
                <a:latin typeface="Consolas"/>
              </a:rPr>
            </a:br>
            <a:r>
              <a:rPr lang="en-IN" sz="2000" dirty="0">
                <a:solidFill>
                  <a:srgbClr val="0F4A85"/>
                </a:solidFill>
                <a:latin typeface="Consolas"/>
              </a:rPr>
              <a:t>function</a:t>
            </a:r>
            <a:r>
              <a:rPr lang="en-IN" sz="2000" dirty="0">
                <a:solidFill>
                  <a:srgbClr val="292929"/>
                </a:solidFill>
                <a:latin typeface="Consolas"/>
              </a:rPr>
              <a:t> </a:t>
            </a:r>
            <a:r>
              <a:rPr lang="en-IN" sz="2000" dirty="0">
                <a:solidFill>
                  <a:srgbClr val="5E2CBC"/>
                </a:solidFill>
                <a:latin typeface="Consolas"/>
              </a:rPr>
              <a:t>box</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5E2CBC"/>
                </a:solidFill>
                <a:latin typeface="Consolas"/>
              </a:rPr>
              <a:t>alert</a:t>
            </a:r>
            <a:r>
              <a:rPr lang="en-IN" sz="2000" dirty="0">
                <a:solidFill>
                  <a:srgbClr val="292929"/>
                </a:solidFill>
                <a:latin typeface="Consolas"/>
              </a:rPr>
              <a:t>(</a:t>
            </a:r>
            <a:r>
              <a:rPr lang="en-IN" sz="2000" dirty="0">
                <a:solidFill>
                  <a:srgbClr val="0F4A85"/>
                </a:solidFill>
                <a:latin typeface="Consolas"/>
              </a:rPr>
              <a:t>"Hi Welcome"</a:t>
            </a:r>
            <a:r>
              <a:rPr lang="en-IN" sz="2000" dirty="0">
                <a:solidFill>
                  <a:srgbClr val="292929"/>
                </a:solidFill>
                <a:latin typeface="Consolas"/>
              </a:rPr>
              <a:t>)</a:t>
            </a:r>
          </a:p>
          <a:p>
            <a:r>
              <a:rPr lang="en-IN" sz="2000" dirty="0">
                <a:solidFill>
                  <a:srgbClr val="292929"/>
                </a:solidFill>
                <a:latin typeface="Consolas"/>
              </a:rPr>
              <a:t>}</a:t>
            </a:r>
          </a:p>
          <a:p>
            <a:r>
              <a:rPr lang="en-IN" sz="2000" dirty="0">
                <a:solidFill>
                  <a:srgbClr val="0F4A85"/>
                </a:solidFill>
                <a:latin typeface="Consolas"/>
              </a:rPr>
              <a:t>function</a:t>
            </a:r>
            <a:r>
              <a:rPr lang="en-IN" sz="2000" dirty="0">
                <a:solidFill>
                  <a:srgbClr val="292929"/>
                </a:solidFill>
                <a:latin typeface="Consolas"/>
              </a:rPr>
              <a:t> </a:t>
            </a:r>
            <a:r>
              <a:rPr lang="en-IN" sz="2000" dirty="0">
                <a:solidFill>
                  <a:srgbClr val="5E2CBC"/>
                </a:solidFill>
                <a:latin typeface="Consolas"/>
              </a:rPr>
              <a:t>frag</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185E73"/>
                </a:solidFill>
                <a:latin typeface="Consolas"/>
              </a:rPr>
              <a:t>React.Fragment</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&lt;h1&gt;</a:t>
            </a:r>
            <a:r>
              <a:rPr lang="en-IN" sz="2000" dirty="0">
                <a:solidFill>
                  <a:srgbClr val="292929"/>
                </a:solidFill>
                <a:latin typeface="Consolas"/>
              </a:rPr>
              <a:t>Hello</a:t>
            </a:r>
            <a:r>
              <a:rPr lang="en-IN" sz="2000" dirty="0">
                <a:solidFill>
                  <a:srgbClr val="0F4A85"/>
                </a:solidFill>
                <a:latin typeface="Consolas"/>
              </a:rPr>
              <a:t>&lt;/h1&gt;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&lt;p&gt;</a:t>
            </a:r>
            <a:r>
              <a:rPr lang="en-IN" sz="2000" dirty="0">
                <a:solidFill>
                  <a:srgbClr val="292929"/>
                </a:solidFill>
                <a:latin typeface="Consolas"/>
              </a:rPr>
              <a:t>This is an example of a fragment.</a:t>
            </a:r>
            <a:r>
              <a:rPr lang="en-IN" sz="2000" dirty="0">
                <a:solidFill>
                  <a:srgbClr val="0F4A85"/>
                </a:solidFill>
                <a:latin typeface="Consolas"/>
              </a:rPr>
              <a:t>&lt;/p&gt;</a:t>
            </a:r>
            <a:endParaRPr lang="en-IN" sz="2000" dirty="0">
              <a:solidFill>
                <a:srgbClr val="292929"/>
              </a:solidFill>
              <a:latin typeface="Consolas"/>
            </a:endParaRPr>
          </a:p>
          <a:p>
            <a:r>
              <a:rPr lang="en-IN" sz="2000" dirty="0">
                <a:solidFill>
                  <a:srgbClr val="292929"/>
                </a:solidFill>
                <a:latin typeface="Consolas"/>
              </a:rPr>
              <a:t>      </a:t>
            </a:r>
            <a:r>
              <a:rPr lang="en-IN" sz="2000" dirty="0">
                <a:solidFill>
                  <a:srgbClr val="0F4A85"/>
                </a:solidFill>
                <a:latin typeface="Consolas"/>
              </a:rPr>
              <a:t>&lt;button</a:t>
            </a:r>
            <a:r>
              <a:rPr lang="en-IN" sz="2000" dirty="0">
                <a:solidFill>
                  <a:srgbClr val="292929"/>
                </a:solidFill>
                <a:latin typeface="Consolas"/>
              </a:rPr>
              <a:t> </a:t>
            </a:r>
            <a:r>
              <a:rPr lang="en-IN" sz="2000" dirty="0" err="1">
                <a:solidFill>
                  <a:srgbClr val="264F78"/>
                </a:solidFill>
                <a:latin typeface="Consolas"/>
              </a:rPr>
              <a:t>onClick</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F4A85"/>
                </a:solidFill>
                <a:latin typeface="Consolas"/>
              </a:rPr>
              <a:t>{</a:t>
            </a:r>
            <a:r>
              <a:rPr lang="en-IN" sz="2000" dirty="0">
                <a:solidFill>
                  <a:srgbClr val="001080"/>
                </a:solidFill>
                <a:latin typeface="Consolas"/>
              </a:rPr>
              <a:t>box</a:t>
            </a:r>
            <a:r>
              <a:rPr lang="en-IN" sz="2000" dirty="0">
                <a:solidFill>
                  <a:srgbClr val="0F4A85"/>
                </a:solidFill>
                <a:latin typeface="Consolas"/>
              </a:rPr>
              <a:t>}&gt;</a:t>
            </a:r>
            <a:r>
              <a:rPr lang="en-IN" sz="2000" dirty="0">
                <a:solidFill>
                  <a:srgbClr val="292929"/>
                </a:solidFill>
                <a:latin typeface="Consolas"/>
              </a:rPr>
              <a:t>Click me</a:t>
            </a:r>
            <a:r>
              <a:rPr lang="en-IN" sz="2000" dirty="0">
                <a:solidFill>
                  <a:srgbClr val="0F4A85"/>
                </a:solidFill>
                <a:latin typeface="Consolas"/>
              </a:rPr>
              <a:t>&lt;/button&gt;</a:t>
            </a:r>
            <a:endParaRPr lang="en-IN" sz="2000" dirty="0">
              <a:solidFill>
                <a:srgbClr val="292929"/>
              </a:solidFill>
              <a:latin typeface="Consolas"/>
            </a:endParaRPr>
          </a:p>
          <a:p>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185E73"/>
                </a:solidFill>
                <a:latin typeface="Consolas"/>
              </a:rPr>
              <a:t>React.Fragment</a:t>
            </a:r>
            <a:r>
              <a:rPr lang="en-IN" sz="2000" dirty="0">
                <a:solidFill>
                  <a:srgbClr val="0F4A85"/>
                </a:solidFill>
                <a:latin typeface="Consolas"/>
              </a:rPr>
              <a:t>&gt;</a:t>
            </a:r>
            <a:endParaRPr lang="en-IN" sz="2000" dirty="0">
              <a:solidFill>
                <a:srgbClr val="292929"/>
              </a:solidFill>
              <a:latin typeface="Consolas"/>
            </a:endParaRPr>
          </a:p>
          <a:p>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a:t>
            </a:r>
            <a:br>
              <a:rPr lang="en-IN" sz="2000" dirty="0">
                <a:solidFill>
                  <a:srgbClr val="292929"/>
                </a:solidFill>
                <a:latin typeface="Consolas"/>
              </a:rPr>
            </a:br>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a:solidFill>
                  <a:srgbClr val="001080"/>
                </a:solidFill>
                <a:latin typeface="Consolas"/>
              </a:rPr>
              <a:t>frag</a:t>
            </a:r>
            <a:r>
              <a:rPr lang="en-IN" sz="2000" dirty="0">
                <a:solidFill>
                  <a:srgbClr val="292929"/>
                </a:solidFill>
                <a:latin typeface="Consolas"/>
              </a:rPr>
              <a:t>;</a:t>
            </a:r>
            <a:endParaRPr lang="en-IN" sz="2000" b="0" dirty="0">
              <a:solidFill>
                <a:srgbClr val="292929"/>
              </a:solidFill>
              <a:effectLst/>
              <a:latin typeface="Consola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8525" y="4686300"/>
            <a:ext cx="8753475"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37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B780-79F8-0953-364B-179C66D10B7D}"/>
              </a:ext>
            </a:extLst>
          </p:cNvPr>
          <p:cNvSpPr>
            <a:spLocks noGrp="1"/>
          </p:cNvSpPr>
          <p:nvPr>
            <p:ph type="title"/>
          </p:nvPr>
        </p:nvSpPr>
        <p:spPr>
          <a:xfrm>
            <a:off x="838200" y="365126"/>
            <a:ext cx="10515600" cy="519778"/>
          </a:xfrm>
          <a:solidFill>
            <a:schemeClr val="accent5">
              <a:lumMod val="20000"/>
              <a:lumOff val="80000"/>
            </a:schemeClr>
          </a:solidFill>
        </p:spPr>
        <p:txBody>
          <a:bodyPr>
            <a:normAutofit fontScale="90000"/>
          </a:bodyPr>
          <a:lstStyle/>
          <a:p>
            <a:r>
              <a:rPr lang="en-US" sz="4400" b="1" dirty="0">
                <a:latin typeface="Times New Roman" pitchFamily="18" charset="0"/>
                <a:cs typeface="Times New Roman" pitchFamily="18" charset="0"/>
              </a:rPr>
              <a:t>React Router</a:t>
            </a:r>
            <a:endParaRPr lang="en-US" dirty="0"/>
          </a:p>
        </p:txBody>
      </p:sp>
      <p:sp>
        <p:nvSpPr>
          <p:cNvPr id="3" name="Content Placeholder 2">
            <a:extLst>
              <a:ext uri="{FF2B5EF4-FFF2-40B4-BE49-F238E27FC236}">
                <a16:creationId xmlns:a16="http://schemas.microsoft.com/office/drawing/2014/main" id="{2F23424B-CBDC-3CF1-A8B3-A9295B0314EA}"/>
              </a:ext>
            </a:extLst>
          </p:cNvPr>
          <p:cNvSpPr>
            <a:spLocks noGrp="1"/>
          </p:cNvSpPr>
          <p:nvPr>
            <p:ph idx="1"/>
          </p:nvPr>
        </p:nvSpPr>
        <p:spPr>
          <a:xfrm>
            <a:off x="838200" y="1247442"/>
            <a:ext cx="10515600" cy="4746369"/>
          </a:xfrm>
        </p:spPr>
        <p:txBody>
          <a:bodyPr>
            <a:normAutofit/>
          </a:bodyPr>
          <a:lstStyle/>
          <a:p>
            <a:pPr algn="just">
              <a:buFont typeface="Wingdings" pitchFamily="2" charset="2"/>
              <a:buChar char="Ø"/>
            </a:pPr>
            <a:r>
              <a:rPr lang="en-US" sz="3200" dirty="0">
                <a:latin typeface="Times New Roman" pitchFamily="18" charset="0"/>
                <a:cs typeface="Times New Roman" pitchFamily="18" charset="0"/>
              </a:rPr>
              <a:t>React Router is a </a:t>
            </a:r>
            <a:r>
              <a:rPr lang="en-US" sz="3200" dirty="0">
                <a:solidFill>
                  <a:srgbClr val="FF0000"/>
                </a:solidFill>
                <a:latin typeface="Times New Roman" pitchFamily="18" charset="0"/>
                <a:cs typeface="Times New Roman" pitchFamily="18" charset="0"/>
              </a:rPr>
              <a:t>powerful routing library </a:t>
            </a:r>
            <a:r>
              <a:rPr lang="en-US" sz="3200" dirty="0">
                <a:latin typeface="Times New Roman" pitchFamily="18" charset="0"/>
                <a:cs typeface="Times New Roman" pitchFamily="18" charset="0"/>
              </a:rPr>
              <a:t>built on top of React that helps you </a:t>
            </a:r>
            <a:r>
              <a:rPr lang="en-US" sz="3200" dirty="0">
                <a:solidFill>
                  <a:srgbClr val="FF0000"/>
                </a:solidFill>
                <a:latin typeface="Times New Roman" pitchFamily="18" charset="0"/>
                <a:cs typeface="Times New Roman" pitchFamily="18" charset="0"/>
              </a:rPr>
              <a:t>add new screens </a:t>
            </a:r>
            <a:r>
              <a:rPr lang="en-US" sz="3200" dirty="0">
                <a:latin typeface="Times New Roman" pitchFamily="18" charset="0"/>
                <a:cs typeface="Times New Roman" pitchFamily="18" charset="0"/>
              </a:rPr>
              <a:t>and flows to your application incredibly quickly, all while keeping the URL in sync with what's being displayed on the page.</a:t>
            </a:r>
          </a:p>
          <a:p>
            <a:pPr algn="just">
              <a:buFont typeface="Wingdings" pitchFamily="2" charset="2"/>
              <a:buChar char="Ø"/>
            </a:pPr>
            <a:r>
              <a:rPr lang="en-US" sz="3200" dirty="0">
                <a:solidFill>
                  <a:srgbClr val="FF0000"/>
                </a:solidFill>
                <a:latin typeface="Times New Roman" pitchFamily="18" charset="0"/>
                <a:cs typeface="Times New Roman" pitchFamily="18" charset="0"/>
              </a:rPr>
              <a:t>Routing </a:t>
            </a:r>
            <a:r>
              <a:rPr lang="en-US" sz="3200" dirty="0">
                <a:latin typeface="Times New Roman" pitchFamily="18" charset="0"/>
                <a:cs typeface="Times New Roman" pitchFamily="18" charset="0"/>
              </a:rPr>
              <a:t>is a process in which a user is directed to </a:t>
            </a:r>
            <a:r>
              <a:rPr lang="en-US" sz="3200" dirty="0">
                <a:solidFill>
                  <a:srgbClr val="FF0000"/>
                </a:solidFill>
                <a:latin typeface="Times New Roman" pitchFamily="18" charset="0"/>
                <a:cs typeface="Times New Roman" pitchFamily="18" charset="0"/>
              </a:rPr>
              <a:t>different pages based on their action or request</a:t>
            </a:r>
            <a:r>
              <a:rPr lang="en-US" sz="3200" dirty="0">
                <a:latin typeface="Times New Roman" pitchFamily="18" charset="0"/>
                <a:cs typeface="Times New Roman" pitchFamily="18" charset="0"/>
              </a:rPr>
              <a:t>. ReactJS Router is mainly used for developing </a:t>
            </a:r>
            <a:r>
              <a:rPr lang="en-US" sz="3200" dirty="0">
                <a:solidFill>
                  <a:srgbClr val="FF0000"/>
                </a:solidFill>
                <a:latin typeface="Times New Roman" pitchFamily="18" charset="0"/>
                <a:cs typeface="Times New Roman" pitchFamily="18" charset="0"/>
              </a:rPr>
              <a:t>Single Page Web Applications.</a:t>
            </a:r>
          </a:p>
          <a:p>
            <a:pPr algn="just">
              <a:buFont typeface="Wingdings" pitchFamily="2" charset="2"/>
              <a:buChar char="Ø"/>
            </a:pPr>
            <a:r>
              <a:rPr lang="en-US" sz="3200" dirty="0">
                <a:latin typeface="Times New Roman" pitchFamily="18" charset="0"/>
                <a:cs typeface="Times New Roman" pitchFamily="18" charset="0"/>
              </a:rPr>
              <a:t>When a user types a specific </a:t>
            </a:r>
            <a:r>
              <a:rPr lang="en-US" sz="3200" dirty="0">
                <a:solidFill>
                  <a:srgbClr val="FF0000"/>
                </a:solidFill>
                <a:latin typeface="Times New Roman" pitchFamily="18" charset="0"/>
                <a:cs typeface="Times New Roman" pitchFamily="18" charset="0"/>
              </a:rPr>
              <a:t>URL into the browser</a:t>
            </a:r>
            <a:r>
              <a:rPr lang="en-US" sz="3200" dirty="0">
                <a:latin typeface="Times New Roman" pitchFamily="18" charset="0"/>
                <a:cs typeface="Times New Roman" pitchFamily="18" charset="0"/>
              </a:rPr>
              <a:t>, and if this </a:t>
            </a:r>
            <a:r>
              <a:rPr lang="en-US" sz="3200" dirty="0">
                <a:solidFill>
                  <a:srgbClr val="FF0000"/>
                </a:solidFill>
                <a:latin typeface="Times New Roman" pitchFamily="18" charset="0"/>
                <a:cs typeface="Times New Roman" pitchFamily="18" charset="0"/>
              </a:rPr>
              <a:t>URL path matches any 'route' inside the router file</a:t>
            </a:r>
            <a:r>
              <a:rPr lang="en-US" sz="3200" dirty="0">
                <a:latin typeface="Times New Roman" pitchFamily="18" charset="0"/>
                <a:cs typeface="Times New Roman" pitchFamily="18" charset="0"/>
              </a:rPr>
              <a:t>, the user will be </a:t>
            </a:r>
            <a:r>
              <a:rPr lang="en-US" sz="3200" dirty="0">
                <a:solidFill>
                  <a:srgbClr val="FF0000"/>
                </a:solidFill>
                <a:latin typeface="Times New Roman" pitchFamily="18" charset="0"/>
                <a:cs typeface="Times New Roman" pitchFamily="18" charset="0"/>
              </a:rPr>
              <a:t>redirected to that particular route.</a:t>
            </a:r>
          </a:p>
          <a:p>
            <a:pPr algn="just">
              <a:buFont typeface="Wingdings" pitchFamily="2" charset="2"/>
              <a:buChar char="Ø"/>
            </a:pPr>
            <a:endParaRPr lang="en-US" sz="3200" dirty="0">
              <a:solidFill>
                <a:srgbClr val="FF000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4C3AD6C-2B14-79A6-13F3-1294A67EF785}"/>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590D3C73-475B-DEE4-23E0-5C0B4189E0B3}"/>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E38E4C42-FA3C-0BDA-6BC3-B91A3FE177A4}"/>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0654332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E04B-2DDA-0C24-A8FA-9EC44889DCEF}"/>
              </a:ext>
            </a:extLst>
          </p:cNvPr>
          <p:cNvSpPr>
            <a:spLocks noGrp="1"/>
          </p:cNvSpPr>
          <p:nvPr>
            <p:ph type="title"/>
          </p:nvPr>
        </p:nvSpPr>
        <p:spPr>
          <a:solidFill>
            <a:schemeClr val="accent1">
              <a:lumMod val="20000"/>
              <a:lumOff val="80000"/>
            </a:schemeClr>
          </a:solidFill>
        </p:spPr>
        <p:txBody>
          <a:bodyPr/>
          <a:lstStyle/>
          <a:p>
            <a:r>
              <a:rPr lang="en-US" b="1" dirty="0">
                <a:latin typeface="Times New Roman" pitchFamily="18" charset="0"/>
                <a:cs typeface="Times New Roman" pitchFamily="18" charset="0"/>
              </a:rPr>
              <a:t>Need of React Router:</a:t>
            </a:r>
            <a:br>
              <a:rPr lang="en-US" b="1" dirty="0">
                <a:latin typeface="Times New Roman" pitchFamily="18" charset="0"/>
                <a:cs typeface="Times New Roman" pitchFamily="18" charset="0"/>
              </a:rPr>
            </a:br>
            <a:endParaRPr lang="en-US" b="1" dirty="0"/>
          </a:p>
        </p:txBody>
      </p:sp>
      <p:sp>
        <p:nvSpPr>
          <p:cNvPr id="3" name="Content Placeholder 2">
            <a:extLst>
              <a:ext uri="{FF2B5EF4-FFF2-40B4-BE49-F238E27FC236}">
                <a16:creationId xmlns:a16="http://schemas.microsoft.com/office/drawing/2014/main" id="{808319A7-EBC6-47DE-990B-992B5D11AFC5}"/>
              </a:ext>
            </a:extLst>
          </p:cNvPr>
          <p:cNvSpPr>
            <a:spLocks noGrp="1"/>
          </p:cNvSpPr>
          <p:nvPr>
            <p:ph idx="1"/>
          </p:nvPr>
        </p:nvSpPr>
        <p:spPr/>
        <p:txBody>
          <a:bodyPr/>
          <a:lstStyle/>
          <a:p>
            <a:pPr algn="just"/>
            <a:r>
              <a:rPr lang="en-US" dirty="0">
                <a:latin typeface="Times New Roman" pitchFamily="18" charset="0"/>
                <a:cs typeface="Times New Roman" pitchFamily="18" charset="0"/>
              </a:rPr>
              <a:t>React Router plays an important role to display </a:t>
            </a:r>
            <a:r>
              <a:rPr lang="en-US" dirty="0">
                <a:solidFill>
                  <a:srgbClr val="FF0000"/>
                </a:solidFill>
                <a:latin typeface="Times New Roman" pitchFamily="18" charset="0"/>
                <a:cs typeface="Times New Roman" pitchFamily="18" charset="0"/>
              </a:rPr>
              <a:t>multiple views </a:t>
            </a:r>
            <a:r>
              <a:rPr lang="en-US" dirty="0">
                <a:latin typeface="Times New Roman" pitchFamily="18" charset="0"/>
                <a:cs typeface="Times New Roman" pitchFamily="18" charset="0"/>
              </a:rPr>
              <a:t>in a </a:t>
            </a:r>
            <a:r>
              <a:rPr lang="en-US" dirty="0">
                <a:solidFill>
                  <a:srgbClr val="FF0000"/>
                </a:solidFill>
                <a:latin typeface="Times New Roman" pitchFamily="18" charset="0"/>
                <a:cs typeface="Times New Roman" pitchFamily="18" charset="0"/>
              </a:rPr>
              <a:t>single page application</a:t>
            </a:r>
            <a:r>
              <a:rPr lang="en-US" dirty="0">
                <a:latin typeface="Times New Roman" pitchFamily="18" charset="0"/>
                <a:cs typeface="Times New Roman" pitchFamily="18" charset="0"/>
              </a:rPr>
              <a:t>. Without React Router, it is not possible to display multiple views in React applications. </a:t>
            </a:r>
          </a:p>
          <a:p>
            <a:pPr marL="0" indent="0"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Most of the social media websites like </a:t>
            </a:r>
            <a:r>
              <a:rPr lang="en-US" dirty="0">
                <a:solidFill>
                  <a:srgbClr val="FF0000"/>
                </a:solidFill>
                <a:latin typeface="Times New Roman" pitchFamily="18" charset="0"/>
                <a:cs typeface="Times New Roman" pitchFamily="18" charset="0"/>
              </a:rPr>
              <a:t>Facebook, Instagram </a:t>
            </a:r>
            <a:r>
              <a:rPr lang="en-US" dirty="0">
                <a:latin typeface="Times New Roman" pitchFamily="18" charset="0"/>
                <a:cs typeface="Times New Roman" pitchFamily="18" charset="0"/>
              </a:rPr>
              <a:t>uses React Router for rendering </a:t>
            </a:r>
            <a:r>
              <a:rPr lang="en-US" dirty="0">
                <a:solidFill>
                  <a:srgbClr val="FF0000"/>
                </a:solidFill>
                <a:latin typeface="Times New Roman" pitchFamily="18" charset="0"/>
                <a:cs typeface="Times New Roman" pitchFamily="18" charset="0"/>
              </a:rPr>
              <a:t>multiple views.</a:t>
            </a:r>
          </a:p>
          <a:p>
            <a:endParaRPr lang="en-US" dirty="0"/>
          </a:p>
        </p:txBody>
      </p:sp>
      <p:sp>
        <p:nvSpPr>
          <p:cNvPr id="4" name="Date Placeholder 3">
            <a:extLst>
              <a:ext uri="{FF2B5EF4-FFF2-40B4-BE49-F238E27FC236}">
                <a16:creationId xmlns:a16="http://schemas.microsoft.com/office/drawing/2014/main" id="{A1FE9252-38F9-C84D-E8AE-93C193DD16AA}"/>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EB1FC80E-9D99-06BE-7D51-E2845D9EC333}"/>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028AFBFC-0FEA-4D11-8ABA-B3BCDC090F17}"/>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2206815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6257"/>
          </a:xfrm>
          <a:solidFill>
            <a:schemeClr val="accent1">
              <a:lumMod val="40000"/>
              <a:lumOff val="60000"/>
            </a:schemeClr>
          </a:solidFill>
        </p:spPr>
        <p:txBody>
          <a:bodyPr>
            <a:normAutofit fontScale="90000"/>
          </a:bodyPr>
          <a:lstStyle/>
          <a:p>
            <a:r>
              <a:rPr lang="en-US" b="1" dirty="0">
                <a:latin typeface="Times New Roman" pitchFamily="18" charset="0"/>
                <a:cs typeface="Times New Roman" pitchFamily="18" charset="0"/>
              </a:rPr>
              <a:t>React Router Installation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59326" y="883516"/>
            <a:ext cx="12032673" cy="3175866"/>
          </a:xfrm>
        </p:spPr>
        <p:txBody>
          <a:bodyPr/>
          <a:lstStyle/>
          <a:p>
            <a:pPr marL="0" indent="0">
              <a:buNone/>
            </a:pPr>
            <a:r>
              <a:rPr lang="en-US" dirty="0">
                <a:latin typeface="Times New Roman" pitchFamily="18" charset="0"/>
                <a:cs typeface="Times New Roman" pitchFamily="18" charset="0"/>
              </a:rPr>
              <a:t>React contains three different packages for routing. These are:</a:t>
            </a:r>
          </a:p>
          <a:p>
            <a:pPr marL="0" indent="0">
              <a:buNone/>
            </a:pPr>
            <a:endParaRPr lang="en-US" dirty="0">
              <a:latin typeface="Times New Roman" pitchFamily="18" charset="0"/>
              <a:cs typeface="Times New Roman" pitchFamily="18" charset="0"/>
            </a:endParaRPr>
          </a:p>
          <a:p>
            <a:pPr marL="514350" indent="-514350" algn="just">
              <a:buFont typeface="+mj-lt"/>
              <a:buAutoNum type="arabicPeriod"/>
            </a:pPr>
            <a:r>
              <a:rPr lang="en-US" b="1" dirty="0">
                <a:latin typeface="Times New Roman" pitchFamily="18" charset="0"/>
                <a:cs typeface="Times New Roman" pitchFamily="18" charset="0"/>
              </a:rPr>
              <a:t>react-router:</a:t>
            </a:r>
            <a:r>
              <a:rPr lang="en-US" dirty="0">
                <a:latin typeface="Times New Roman" pitchFamily="18" charset="0"/>
                <a:cs typeface="Times New Roman" pitchFamily="18" charset="0"/>
              </a:rPr>
              <a:t> It provides the </a:t>
            </a:r>
            <a:r>
              <a:rPr lang="en-US" dirty="0">
                <a:solidFill>
                  <a:srgbClr val="FF0000"/>
                </a:solidFill>
                <a:latin typeface="Times New Roman" pitchFamily="18" charset="0"/>
                <a:cs typeface="Times New Roman" pitchFamily="18" charset="0"/>
              </a:rPr>
              <a:t>core routing components </a:t>
            </a:r>
            <a:r>
              <a:rPr lang="en-US" dirty="0">
                <a:latin typeface="Times New Roman" pitchFamily="18" charset="0"/>
                <a:cs typeface="Times New Roman" pitchFamily="18" charset="0"/>
              </a:rPr>
              <a:t>and functions for the React Router applications.</a:t>
            </a:r>
          </a:p>
          <a:p>
            <a:pPr marL="514350" indent="-514350" algn="just">
              <a:buFont typeface="+mj-lt"/>
              <a:buAutoNum type="arabicPeriod"/>
            </a:pPr>
            <a:r>
              <a:rPr lang="en-US" b="1" dirty="0">
                <a:latin typeface="Times New Roman" pitchFamily="18" charset="0"/>
                <a:cs typeface="Times New Roman" pitchFamily="18" charset="0"/>
              </a:rPr>
              <a:t>react-router-native:</a:t>
            </a:r>
            <a:r>
              <a:rPr lang="en-US" dirty="0">
                <a:latin typeface="Times New Roman" pitchFamily="18" charset="0"/>
                <a:cs typeface="Times New Roman" pitchFamily="18" charset="0"/>
              </a:rPr>
              <a:t> It is used for </a:t>
            </a:r>
            <a:r>
              <a:rPr lang="en-US" dirty="0">
                <a:solidFill>
                  <a:srgbClr val="FF0000"/>
                </a:solidFill>
                <a:latin typeface="Times New Roman" pitchFamily="18" charset="0"/>
                <a:cs typeface="Times New Roman" pitchFamily="18" charset="0"/>
              </a:rPr>
              <a:t>mobile applications.</a:t>
            </a:r>
          </a:p>
          <a:p>
            <a:pPr marL="514350" indent="-514350" algn="just">
              <a:buFont typeface="+mj-lt"/>
              <a:buAutoNum type="arabicPeriod"/>
            </a:pPr>
            <a:r>
              <a:rPr lang="en-US" b="1" dirty="0">
                <a:latin typeface="Times New Roman" pitchFamily="18" charset="0"/>
                <a:cs typeface="Times New Roman" pitchFamily="18" charset="0"/>
              </a:rPr>
              <a:t>react-router-</a:t>
            </a:r>
            <a:r>
              <a:rPr lang="en-US" b="1" dirty="0" err="1">
                <a:latin typeface="Times New Roman" pitchFamily="18" charset="0"/>
                <a:cs typeface="Times New Roman" pitchFamily="18" charset="0"/>
              </a:rPr>
              <a:t>dom</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It is used for </a:t>
            </a:r>
            <a:r>
              <a:rPr lang="en-US" dirty="0">
                <a:solidFill>
                  <a:srgbClr val="FF0000"/>
                </a:solidFill>
                <a:latin typeface="Times New Roman" pitchFamily="18" charset="0"/>
                <a:cs typeface="Times New Roman" pitchFamily="18" charset="0"/>
              </a:rPr>
              <a:t>web applications design.</a:t>
            </a:r>
          </a:p>
          <a:p>
            <a:pPr marL="0" indent="0">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285317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6257"/>
          </a:xfrm>
          <a:solidFill>
            <a:schemeClr val="accent1">
              <a:lumMod val="40000"/>
              <a:lumOff val="60000"/>
            </a:schemeClr>
          </a:solidFill>
        </p:spPr>
        <p:txBody>
          <a:bodyPr>
            <a:normAutofit fontScale="90000"/>
          </a:bodyPr>
          <a:lstStyle/>
          <a:p>
            <a:r>
              <a:rPr lang="en-US" b="1" dirty="0">
                <a:latin typeface="Times New Roman" pitchFamily="18" charset="0"/>
                <a:cs typeface="Times New Roman" pitchFamily="18" charset="0"/>
              </a:rPr>
              <a:t>React Router Installation</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59327" y="1119044"/>
            <a:ext cx="12032673" cy="2677102"/>
          </a:xfrm>
        </p:spPr>
        <p:txBody>
          <a:bodyPr>
            <a:normAutofit lnSpcReduction="10000"/>
          </a:bodyPr>
          <a:lstStyle/>
          <a:p>
            <a:pPr>
              <a:buFont typeface="Wingdings" pitchFamily="2" charset="2"/>
              <a:buChar char="Ø"/>
            </a:pPr>
            <a:r>
              <a:rPr lang="en-US" dirty="0">
                <a:latin typeface="Times New Roman" pitchFamily="18" charset="0"/>
                <a:cs typeface="Times New Roman" pitchFamily="18" charset="0"/>
              </a:rPr>
              <a:t>It is not possible to install react-router directly in your application.</a:t>
            </a:r>
          </a:p>
          <a:p>
            <a:pPr marL="0" indent="0">
              <a:buNone/>
            </a:pPr>
            <a:r>
              <a:rPr lang="en-US" dirty="0">
                <a:latin typeface="Times New Roman" pitchFamily="18" charset="0"/>
                <a:cs typeface="Times New Roman" pitchFamily="18" charset="0"/>
              </a:rPr>
              <a:t> </a:t>
            </a:r>
          </a:p>
          <a:p>
            <a:pPr>
              <a:buFont typeface="Wingdings" pitchFamily="2" charset="2"/>
              <a:buChar char="Ø"/>
            </a:pPr>
            <a:r>
              <a:rPr lang="en-US" dirty="0">
                <a:latin typeface="Times New Roman" pitchFamily="18" charset="0"/>
                <a:cs typeface="Times New Roman" pitchFamily="18" charset="0"/>
              </a:rPr>
              <a:t>To use react routing, first, you need to install react-router-</a:t>
            </a:r>
            <a:r>
              <a:rPr lang="en-US" dirty="0" err="1">
                <a:latin typeface="Times New Roman" pitchFamily="18" charset="0"/>
                <a:cs typeface="Times New Roman" pitchFamily="18" charset="0"/>
              </a:rPr>
              <a:t>dom</a:t>
            </a:r>
            <a:r>
              <a:rPr lang="en-US" dirty="0">
                <a:latin typeface="Times New Roman" pitchFamily="18" charset="0"/>
                <a:cs typeface="Times New Roman" pitchFamily="18" charset="0"/>
              </a:rPr>
              <a:t> modules in your application.</a:t>
            </a:r>
          </a:p>
          <a:p>
            <a:pPr marL="0" indent="0">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The below command is used to install react router dom.</a:t>
            </a:r>
          </a:p>
          <a:p>
            <a:pPr>
              <a:buFont typeface="Wingdings" pitchFamily="2" charset="2"/>
              <a:buChar char="Ø"/>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27</a:t>
            </a:fld>
            <a:endParaRPr lang="en-US" dirty="0"/>
          </a:p>
        </p:txBody>
      </p:sp>
      <p:sp>
        <p:nvSpPr>
          <p:cNvPr id="7" name="Rectangle 6"/>
          <p:cNvSpPr/>
          <p:nvPr/>
        </p:nvSpPr>
        <p:spPr>
          <a:xfrm>
            <a:off x="3393307" y="4352697"/>
            <a:ext cx="5161862" cy="461665"/>
          </a:xfrm>
          <a:prstGeom prst="rect">
            <a:avLst/>
          </a:prstGeom>
          <a:solidFill>
            <a:srgbClr val="FFC000"/>
          </a:solidFill>
        </p:spPr>
        <p:txBody>
          <a:bodyPr wrap="none">
            <a:spAutoFit/>
          </a:bodyPr>
          <a:lstStyle/>
          <a:p>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npm</a:t>
            </a:r>
            <a:r>
              <a:rPr lang="en-US" sz="2400" b="1" dirty="0">
                <a:latin typeface="Times New Roman" pitchFamily="18" charset="0"/>
                <a:cs typeface="Times New Roman" pitchFamily="18" charset="0"/>
              </a:rPr>
              <a:t> install react-router-</a:t>
            </a:r>
            <a:r>
              <a:rPr lang="en-US" sz="2400" b="1" dirty="0" err="1">
                <a:latin typeface="Times New Roman" pitchFamily="18" charset="0"/>
                <a:cs typeface="Times New Roman" pitchFamily="18" charset="0"/>
              </a:rPr>
              <a:t>dom</a:t>
            </a:r>
            <a:r>
              <a:rPr lang="en-US" sz="2400" b="1" dirty="0">
                <a:latin typeface="Times New Roman" pitchFamily="18" charset="0"/>
                <a:cs typeface="Times New Roman" pitchFamily="18" charset="0"/>
              </a:rPr>
              <a:t> --save </a:t>
            </a:r>
            <a:endParaRPr lang="en-IN" sz="2400" b="1" dirty="0">
              <a:latin typeface="Times New Roman" pitchFamily="18" charset="0"/>
              <a:cs typeface="Times New Roman" pitchFamily="18" charset="0"/>
            </a:endParaRPr>
          </a:p>
        </p:txBody>
      </p:sp>
    </p:spTree>
    <p:extLst>
      <p:ext uri="{BB962C8B-B14F-4D97-AF65-F5344CB8AC3E}">
        <p14:creationId xmlns:p14="http://schemas.microsoft.com/office/powerpoint/2010/main" val="4118752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46257"/>
          </a:xfrm>
          <a:solidFill>
            <a:schemeClr val="accent1">
              <a:lumMod val="40000"/>
              <a:lumOff val="60000"/>
            </a:schemeClr>
          </a:solidFill>
        </p:spPr>
        <p:txBody>
          <a:bodyPr>
            <a:normAutofit fontScale="90000"/>
          </a:bodyPr>
          <a:lstStyle/>
          <a:p>
            <a:r>
              <a:rPr lang="en-US" b="1" dirty="0">
                <a:latin typeface="Times New Roman" pitchFamily="18" charset="0"/>
                <a:cs typeface="Times New Roman" pitchFamily="18" charset="0"/>
              </a:rPr>
              <a:t>Components in React Router</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59327" y="1119044"/>
            <a:ext cx="12032673" cy="2677102"/>
          </a:xfrm>
        </p:spPr>
        <p:txBody>
          <a:bodyPr>
            <a:normAutofit/>
          </a:bodyPr>
          <a:lstStyle/>
          <a:p>
            <a:pPr marL="0" indent="0">
              <a:buNone/>
            </a:pPr>
            <a:r>
              <a:rPr lang="en-US" dirty="0">
                <a:latin typeface="Times New Roman" pitchFamily="18" charset="0"/>
                <a:cs typeface="Times New Roman" pitchFamily="18" charset="0"/>
              </a:rPr>
              <a:t>There are two types of router components:</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BrowserRouter</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It is used for handling the dynamic URL.</a:t>
            </a:r>
          </a:p>
          <a:p>
            <a:pPr marL="0" indent="0">
              <a:buNone/>
            </a:pPr>
            <a:endParaRPr lang="en-US" dirty="0">
              <a:latin typeface="Times New Roman" pitchFamily="18" charset="0"/>
              <a:cs typeface="Times New Roman" pitchFamily="18" charset="0"/>
            </a:endParaRPr>
          </a:p>
          <a:p>
            <a:pPr marL="0" indent="0">
              <a:buNone/>
            </a:pPr>
            <a:r>
              <a:rPr lang="en-US" b="1" dirty="0">
                <a:latin typeface="Times New Roman" pitchFamily="18" charset="0"/>
                <a:cs typeface="Times New Roman" pitchFamily="18" charset="0"/>
              </a:rPr>
              <a:t>&lt;</a:t>
            </a:r>
            <a:r>
              <a:rPr lang="en-US" b="1" dirty="0" err="1">
                <a:latin typeface="Times New Roman" pitchFamily="18" charset="0"/>
                <a:cs typeface="Times New Roman" pitchFamily="18" charset="0"/>
              </a:rPr>
              <a:t>HashRouter</a:t>
            </a:r>
            <a:r>
              <a:rPr lang="en-US" b="1" dirty="0">
                <a:latin typeface="Times New Roman" pitchFamily="18" charset="0"/>
                <a:cs typeface="Times New Roman" pitchFamily="18" charset="0"/>
              </a:rPr>
              <a:t>&gt;:</a:t>
            </a:r>
            <a:r>
              <a:rPr lang="en-US" dirty="0">
                <a:latin typeface="Times New Roman" pitchFamily="18" charset="0"/>
                <a:cs typeface="Times New Roman" pitchFamily="18" charset="0"/>
              </a:rPr>
              <a:t> It is used for handling the static request.</a:t>
            </a:r>
          </a:p>
          <a:p>
            <a:pPr marL="0" indent="0">
              <a:buNone/>
            </a:pPr>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31285673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72214-8BC9-F450-108F-2D1E90EFF0FF}"/>
              </a:ext>
            </a:extLst>
          </p:cNvPr>
          <p:cNvSpPr>
            <a:spLocks noGrp="1"/>
          </p:cNvSpPr>
          <p:nvPr>
            <p:ph idx="1"/>
          </p:nvPr>
        </p:nvSpPr>
        <p:spPr>
          <a:xfrm>
            <a:off x="838200" y="837228"/>
            <a:ext cx="10515600" cy="526641"/>
          </a:xfrm>
        </p:spPr>
        <p:txBody>
          <a:bodyPr/>
          <a:lstStyle/>
          <a:p>
            <a:pPr marL="0" indent="0">
              <a:buNone/>
            </a:pPr>
            <a:r>
              <a:rPr lang="en-US" dirty="0"/>
              <a:t>Step 1:</a:t>
            </a:r>
            <a:r>
              <a:rPr lang="en-US" b="1" dirty="0">
                <a:solidFill>
                  <a:srgbClr val="FF0000"/>
                </a:solidFill>
              </a:rPr>
              <a:t>npm install react-router-</a:t>
            </a:r>
            <a:r>
              <a:rPr lang="en-US" b="1" dirty="0" err="1">
                <a:solidFill>
                  <a:srgbClr val="FF0000"/>
                </a:solidFill>
              </a:rPr>
              <a:t>dom</a:t>
            </a:r>
            <a:r>
              <a:rPr lang="en-US" b="1" dirty="0">
                <a:solidFill>
                  <a:srgbClr val="FF0000"/>
                </a:solidFill>
              </a:rPr>
              <a:t>  </a:t>
            </a:r>
            <a:r>
              <a:rPr lang="en-US" dirty="0"/>
              <a:t>in terminal</a:t>
            </a:r>
          </a:p>
          <a:p>
            <a:endParaRPr lang="en-US" dirty="0"/>
          </a:p>
        </p:txBody>
      </p:sp>
      <p:sp>
        <p:nvSpPr>
          <p:cNvPr id="4" name="Date Placeholder 3">
            <a:extLst>
              <a:ext uri="{FF2B5EF4-FFF2-40B4-BE49-F238E27FC236}">
                <a16:creationId xmlns:a16="http://schemas.microsoft.com/office/drawing/2014/main" id="{2408DCD4-576D-EECA-2B2F-A183C4A19FAE}"/>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2B6C2833-D0F8-91A5-1E82-9C8E6FCA9083}"/>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907D6969-FBE7-DB68-0DE1-F862C1EA2C1F}"/>
              </a:ext>
            </a:extLst>
          </p:cNvPr>
          <p:cNvSpPr>
            <a:spLocks noGrp="1"/>
          </p:cNvSpPr>
          <p:nvPr>
            <p:ph type="sldNum" sz="quarter" idx="12"/>
          </p:nvPr>
        </p:nvSpPr>
        <p:spPr/>
        <p:txBody>
          <a:bodyPr/>
          <a:lstStyle/>
          <a:p>
            <a:fld id="{4FAB73BC-B049-4115-A692-8D63A059BFB8}" type="slidenum">
              <a:rPr lang="en-US" smtClean="0"/>
              <a:t>29</a:t>
            </a:fld>
            <a:endParaRPr lang="en-US" dirty="0"/>
          </a:p>
        </p:txBody>
      </p:sp>
      <p:pic>
        <p:nvPicPr>
          <p:cNvPr id="9" name="Picture 8">
            <a:extLst>
              <a:ext uri="{FF2B5EF4-FFF2-40B4-BE49-F238E27FC236}">
                <a16:creationId xmlns:a16="http://schemas.microsoft.com/office/drawing/2014/main" id="{9E15005B-3CFA-FA04-0BE5-D33D5975E4BB}"/>
              </a:ext>
            </a:extLst>
          </p:cNvPr>
          <p:cNvPicPr>
            <a:picLocks noChangeAspect="1"/>
          </p:cNvPicPr>
          <p:nvPr/>
        </p:nvPicPr>
        <p:blipFill>
          <a:blip r:embed="rId2"/>
          <a:stretch>
            <a:fillRect/>
          </a:stretch>
        </p:blipFill>
        <p:spPr>
          <a:xfrm>
            <a:off x="1472710" y="1745964"/>
            <a:ext cx="8703678" cy="4792948"/>
          </a:xfrm>
          <a:prstGeom prst="rect">
            <a:avLst/>
          </a:prstGeom>
        </p:spPr>
      </p:pic>
    </p:spTree>
    <p:extLst>
      <p:ext uri="{BB962C8B-B14F-4D97-AF65-F5344CB8AC3E}">
        <p14:creationId xmlns:p14="http://schemas.microsoft.com/office/powerpoint/2010/main" val="4010994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AD6460-AB8B-A7D0-A01A-9CF108439DAC}"/>
              </a:ext>
            </a:extLst>
          </p:cNvPr>
          <p:cNvSpPr/>
          <p:nvPr/>
        </p:nvSpPr>
        <p:spPr>
          <a:xfrm>
            <a:off x="0" y="1245491"/>
            <a:ext cx="12191999" cy="5612509"/>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D397A10-0F5E-0E33-CB55-D982ACDABFB9}"/>
              </a:ext>
            </a:extLst>
          </p:cNvPr>
          <p:cNvSpPr txBox="1"/>
          <p:nvPr/>
        </p:nvSpPr>
        <p:spPr>
          <a:xfrm>
            <a:off x="0" y="-42824"/>
            <a:ext cx="12192000" cy="1325563"/>
          </a:xfrm>
          <a:prstGeom prst="rect">
            <a:avLst/>
          </a:prstGeom>
          <a:solidFill>
            <a:schemeClr val="accent6">
              <a:lumMod val="60000"/>
              <a:lumOff val="40000"/>
            </a:schemeClr>
          </a:solidFill>
          <a:ln>
            <a:solidFill>
              <a:schemeClr val="tx1"/>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4A2D6415-B835-F945-8690-F3D92A90E1F4}"/>
              </a:ext>
            </a:extLst>
          </p:cNvPr>
          <p:cNvSpPr>
            <a:spLocks noGrp="1"/>
          </p:cNvSpPr>
          <p:nvPr>
            <p:ph type="title"/>
          </p:nvPr>
        </p:nvSpPr>
        <p:spPr>
          <a:xfrm>
            <a:off x="187036" y="-42824"/>
            <a:ext cx="10515600" cy="1325563"/>
          </a:xfrm>
        </p:spPr>
        <p:txBody>
          <a:bodyPr/>
          <a:lstStyle/>
          <a:p>
            <a:pPr algn="ctr"/>
            <a:r>
              <a:rPr lang="en-US" b="1" dirty="0">
                <a:latin typeface="Times New Roman" panose="02020603050405020304" pitchFamily="18" charset="0"/>
                <a:cs typeface="Times New Roman" panose="02020603050405020304" pitchFamily="18" charset="0"/>
              </a:rPr>
              <a:t>Syllabus-UNIT II</a:t>
            </a:r>
          </a:p>
        </p:txBody>
      </p:sp>
      <p:sp>
        <p:nvSpPr>
          <p:cNvPr id="3" name="Content Placeholder 2">
            <a:extLst>
              <a:ext uri="{FF2B5EF4-FFF2-40B4-BE49-F238E27FC236}">
                <a16:creationId xmlns:a16="http://schemas.microsoft.com/office/drawing/2014/main" id="{1A770E7F-5270-EEC5-190E-4977F7A8409E}"/>
              </a:ext>
            </a:extLst>
          </p:cNvPr>
          <p:cNvSpPr>
            <a:spLocks noGrp="1"/>
          </p:cNvSpPr>
          <p:nvPr>
            <p:ph idx="1"/>
          </p:nvPr>
        </p:nvSpPr>
        <p:spPr>
          <a:xfrm>
            <a:off x="548735" y="1282738"/>
            <a:ext cx="11165044" cy="5575261"/>
          </a:xfrm>
        </p:spPr>
        <p:txBody>
          <a:bodyPr>
            <a:normAutofit fontScale="92500" lnSpcReduction="20000"/>
          </a:bodyPr>
          <a:lstStyle/>
          <a:p>
            <a:pPr marL="457200" indent="-457200">
              <a:buFont typeface="+mj-lt"/>
              <a:buAutoNum type="arabicPeriod"/>
            </a:pPr>
            <a:r>
              <a:rPr lang="en-US" sz="2400" dirty="0">
                <a:latin typeface="Times New Roman" pitchFamily="18" charset="0"/>
                <a:cs typeface="Times New Roman" pitchFamily="18" charset="0"/>
              </a:rPr>
              <a:t>React Events, </a:t>
            </a:r>
          </a:p>
          <a:p>
            <a:pPr marL="457200" indent="-457200">
              <a:buFont typeface="+mj-lt"/>
              <a:buAutoNum type="arabicPeriod"/>
            </a:pPr>
            <a:r>
              <a:rPr lang="en-US" sz="2400" dirty="0">
                <a:latin typeface="Times New Roman" pitchFamily="18" charset="0"/>
                <a:cs typeface="Times New Roman" pitchFamily="18" charset="0"/>
              </a:rPr>
              <a:t>React Lists, </a:t>
            </a:r>
          </a:p>
          <a:p>
            <a:pPr marL="457200" indent="-457200">
              <a:buFont typeface="+mj-lt"/>
              <a:buAutoNum type="arabicPeriod"/>
            </a:pPr>
            <a:r>
              <a:rPr lang="en-US" sz="2400" dirty="0">
                <a:latin typeface="Times New Roman" pitchFamily="18" charset="0"/>
                <a:cs typeface="Times New Roman" pitchFamily="18" charset="0"/>
              </a:rPr>
              <a:t>React Keys, </a:t>
            </a:r>
          </a:p>
          <a:p>
            <a:pPr marL="457200" indent="-457200">
              <a:buFont typeface="+mj-lt"/>
              <a:buAutoNum type="arabicPeriod"/>
            </a:pPr>
            <a:r>
              <a:rPr lang="en-US" sz="2400" dirty="0">
                <a:latin typeface="Times New Roman" pitchFamily="18" charset="0"/>
                <a:cs typeface="Times New Roman" pitchFamily="18" charset="0"/>
              </a:rPr>
              <a:t>React Refs, </a:t>
            </a:r>
          </a:p>
          <a:p>
            <a:pPr marL="457200" indent="-457200">
              <a:buFont typeface="+mj-lt"/>
              <a:buAutoNum type="arabicPeriod"/>
            </a:pPr>
            <a:r>
              <a:rPr lang="en-US" sz="2400" dirty="0">
                <a:latin typeface="Times New Roman" pitchFamily="18" charset="0"/>
                <a:cs typeface="Times New Roman" pitchFamily="18" charset="0"/>
              </a:rPr>
              <a:t>React Fragments, </a:t>
            </a:r>
          </a:p>
          <a:p>
            <a:pPr marL="457200" indent="-457200">
              <a:buFont typeface="+mj-lt"/>
              <a:buAutoNum type="arabicPeriod"/>
            </a:pPr>
            <a:r>
              <a:rPr lang="en-US" sz="2400" dirty="0">
                <a:latin typeface="Times New Roman" pitchFamily="18" charset="0"/>
                <a:cs typeface="Times New Roman" pitchFamily="18" charset="0"/>
              </a:rPr>
              <a:t>React Router, </a:t>
            </a:r>
          </a:p>
          <a:p>
            <a:pPr marL="457200" indent="-457200">
              <a:buFont typeface="+mj-lt"/>
              <a:buAutoNum type="arabicPeriod"/>
            </a:pPr>
            <a:r>
              <a:rPr lang="en-US" sz="2400" dirty="0">
                <a:latin typeface="Times New Roman" pitchFamily="18" charset="0"/>
                <a:cs typeface="Times New Roman" pitchFamily="18" charset="0"/>
              </a:rPr>
              <a:t>React Styling using React Bootstrap, </a:t>
            </a:r>
          </a:p>
          <a:p>
            <a:pPr marL="457200" indent="-457200">
              <a:buFont typeface="+mj-lt"/>
              <a:buAutoNum type="arabicPeriod"/>
            </a:pPr>
            <a:r>
              <a:rPr lang="en-US" sz="2400" dirty="0">
                <a:latin typeface="Times New Roman" pitchFamily="18" charset="0"/>
                <a:cs typeface="Times New Roman" pitchFamily="18" charset="0"/>
              </a:rPr>
              <a:t>React Map, </a:t>
            </a:r>
          </a:p>
          <a:p>
            <a:pPr marL="457200" indent="-457200">
              <a:buFont typeface="+mj-lt"/>
              <a:buAutoNum type="arabicPeriod"/>
            </a:pPr>
            <a:r>
              <a:rPr lang="en-US" sz="2400" dirty="0">
                <a:latin typeface="Times New Roman" pitchFamily="18" charset="0"/>
                <a:cs typeface="Times New Roman" pitchFamily="18" charset="0"/>
              </a:rPr>
              <a:t>React Table </a:t>
            </a:r>
          </a:p>
          <a:p>
            <a:pPr marL="457200" indent="-457200">
              <a:buFont typeface="+mj-lt"/>
              <a:buAutoNum type="arabicPeriod"/>
            </a:pPr>
            <a:r>
              <a:rPr lang="en-US" sz="2400" dirty="0">
                <a:latin typeface="Times New Roman" pitchFamily="18" charset="0"/>
                <a:cs typeface="Times New Roman" pitchFamily="18" charset="0"/>
              </a:rPr>
              <a:t>Higher-Order Components, </a:t>
            </a:r>
          </a:p>
          <a:p>
            <a:pPr marL="457200" indent="-457200">
              <a:buFont typeface="+mj-lt"/>
              <a:buAutoNum type="arabicPeriod"/>
            </a:pPr>
            <a:r>
              <a:rPr lang="en-US" sz="2400" dirty="0">
                <a:latin typeface="Times New Roman" pitchFamily="18" charset="0"/>
                <a:cs typeface="Times New Roman" pitchFamily="18" charset="0"/>
              </a:rPr>
              <a:t>React Code Splitting,</a:t>
            </a:r>
          </a:p>
          <a:p>
            <a:pPr marL="457200" indent="-457200">
              <a:buFont typeface="+mj-lt"/>
              <a:buAutoNum type="arabicPeriod"/>
            </a:pPr>
            <a:r>
              <a:rPr lang="en-US" sz="2400" dirty="0">
                <a:latin typeface="Times New Roman" pitchFamily="18" charset="0"/>
                <a:cs typeface="Times New Roman" pitchFamily="18" charset="0"/>
              </a:rPr>
              <a:t> React Context, </a:t>
            </a:r>
          </a:p>
          <a:p>
            <a:pPr marL="457200" indent="-457200">
              <a:buFont typeface="+mj-lt"/>
              <a:buAutoNum type="arabicPeriod"/>
            </a:pPr>
            <a:r>
              <a:rPr lang="en-US" sz="2400" dirty="0">
                <a:latin typeface="Times New Roman" pitchFamily="18" charset="0"/>
                <a:cs typeface="Times New Roman" pitchFamily="18" charset="0"/>
              </a:rPr>
              <a:t>React Hooks, </a:t>
            </a:r>
          </a:p>
          <a:p>
            <a:pPr marL="457200" indent="-457200">
              <a:buFont typeface="+mj-lt"/>
              <a:buAutoNum type="arabicPeriod"/>
            </a:pPr>
            <a:r>
              <a:rPr lang="en-US" sz="2400" dirty="0">
                <a:latin typeface="Times New Roman" pitchFamily="18" charset="0"/>
                <a:cs typeface="Times New Roman" pitchFamily="18" charset="0"/>
              </a:rPr>
              <a:t>React </a:t>
            </a:r>
            <a:r>
              <a:rPr lang="en-US" sz="2400" dirty="0" err="1">
                <a:latin typeface="Times New Roman" pitchFamily="18" charset="0"/>
                <a:cs typeface="Times New Roman" pitchFamily="18" charset="0"/>
              </a:rPr>
              <a:t>Redux</a:t>
            </a:r>
            <a:r>
              <a:rPr lang="en-US" sz="2400" dirty="0">
                <a:latin typeface="Times New Roman" pitchFamily="18" charset="0"/>
                <a:cs typeface="Times New Roman" pitchFamily="18" charset="0"/>
              </a:rPr>
              <a:t>.</a:t>
            </a:r>
            <a:br>
              <a:rPr lang="en-US" sz="2400" dirty="0"/>
            </a:b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86DAD3-29F6-E32B-AFB7-FD86B00DBE6B}"/>
              </a:ext>
            </a:extLst>
          </p:cNvPr>
          <p:cNvSpPr>
            <a:spLocks noGrp="1"/>
          </p:cNvSpPr>
          <p:nvPr>
            <p:ph type="dt" sz="half" idx="10"/>
          </p:nvPr>
        </p:nvSpPr>
        <p:spPr/>
        <p:txBody>
          <a:bodyPr/>
          <a:lstStyle/>
          <a:p>
            <a:fld id="{3F301FF4-2A39-4E71-A6B8-8F886752D32F}" type="datetime1">
              <a:rPr lang="en-US" smtClean="0"/>
              <a:t>5/19/2024</a:t>
            </a:fld>
            <a:endParaRPr lang="en-US" dirty="0"/>
          </a:p>
        </p:txBody>
      </p:sp>
      <p:sp>
        <p:nvSpPr>
          <p:cNvPr id="5" name="Slide Number Placeholder 4">
            <a:extLst>
              <a:ext uri="{FF2B5EF4-FFF2-40B4-BE49-F238E27FC236}">
                <a16:creationId xmlns:a16="http://schemas.microsoft.com/office/drawing/2014/main" id="{8A8C4478-A953-B457-9D69-84630E4245D0}"/>
              </a:ext>
            </a:extLst>
          </p:cNvPr>
          <p:cNvSpPr>
            <a:spLocks noGrp="1"/>
          </p:cNvSpPr>
          <p:nvPr>
            <p:ph type="sldNum" sz="quarter" idx="12"/>
          </p:nvPr>
        </p:nvSpPr>
        <p:spPr/>
        <p:txBody>
          <a:bodyPr/>
          <a:lstStyle/>
          <a:p>
            <a:fld id="{4FAB73BC-B049-4115-A692-8D63A059BFB8}" type="slidenum">
              <a:rPr lang="en-US" smtClean="0"/>
              <a:t>3</a:t>
            </a:fld>
            <a:endParaRPr lang="en-US" dirty="0"/>
          </a:p>
        </p:txBody>
      </p:sp>
      <p:sp>
        <p:nvSpPr>
          <p:cNvPr id="8" name="Footer Placeholder 7">
            <a:extLst>
              <a:ext uri="{FF2B5EF4-FFF2-40B4-BE49-F238E27FC236}">
                <a16:creationId xmlns:a16="http://schemas.microsoft.com/office/drawing/2014/main" id="{7F0CE5C3-4BB8-3453-D4E1-43A9B5D0F4FC}"/>
              </a:ext>
            </a:extLst>
          </p:cNvPr>
          <p:cNvSpPr>
            <a:spLocks noGrp="1"/>
          </p:cNvSpPr>
          <p:nvPr>
            <p:ph type="ftr" sz="quarter" idx="11"/>
          </p:nvPr>
        </p:nvSpPr>
        <p:spPr/>
        <p:txBody>
          <a:bodyPr/>
          <a:lstStyle/>
          <a:p>
            <a:r>
              <a:rPr lang="en-US"/>
              <a:t>UI Web Development</a:t>
            </a:r>
            <a:endParaRPr lang="en-US" dirty="0"/>
          </a:p>
        </p:txBody>
      </p:sp>
      <p:pic>
        <p:nvPicPr>
          <p:cNvPr id="9" name="Picture 2" descr="C:\Users\EV REDDY\Desktop\MRUniversity\MRU_Logo_Reverse.png">
            <a:extLst>
              <a:ext uri="{FF2B5EF4-FFF2-40B4-BE49-F238E27FC236}">
                <a16:creationId xmlns:a16="http://schemas.microsoft.com/office/drawing/2014/main" id="{F8B17997-E5B6-7917-761C-456EB8E043F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14892" y="86037"/>
            <a:ext cx="1298887" cy="1159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49421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589A4-3965-2A07-655E-736D815A18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FFE3C5-06BB-36BD-125A-E91DD6FF71F7}"/>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B9B81DE-7742-16F5-54F1-8D0D9391AFB9}"/>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8474D520-FDC5-9FA0-3B0D-98A9DEE69DB2}"/>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6262EFC1-9FA6-F7B0-07C8-F873CE711041}"/>
              </a:ext>
            </a:extLst>
          </p:cNvPr>
          <p:cNvSpPr>
            <a:spLocks noGrp="1"/>
          </p:cNvSpPr>
          <p:nvPr>
            <p:ph type="sldNum" sz="quarter" idx="12"/>
          </p:nvPr>
        </p:nvSpPr>
        <p:spPr/>
        <p:txBody>
          <a:bodyPr/>
          <a:lstStyle/>
          <a:p>
            <a:fld id="{4FAB73BC-B049-4115-A692-8D63A059BFB8}" type="slidenum">
              <a:rPr lang="en-US" smtClean="0"/>
              <a:t>30</a:t>
            </a:fld>
            <a:endParaRPr lang="en-US" dirty="0"/>
          </a:p>
        </p:txBody>
      </p:sp>
      <p:pic>
        <p:nvPicPr>
          <p:cNvPr id="8" name="Picture 7">
            <a:extLst>
              <a:ext uri="{FF2B5EF4-FFF2-40B4-BE49-F238E27FC236}">
                <a16:creationId xmlns:a16="http://schemas.microsoft.com/office/drawing/2014/main" id="{FBC78FF2-6D79-0CFB-CAA8-894BCA37F206}"/>
              </a:ext>
            </a:extLst>
          </p:cNvPr>
          <p:cNvPicPr>
            <a:picLocks noChangeAspect="1"/>
          </p:cNvPicPr>
          <p:nvPr/>
        </p:nvPicPr>
        <p:blipFill>
          <a:blip r:embed="rId2"/>
          <a:stretch>
            <a:fillRect/>
          </a:stretch>
        </p:blipFill>
        <p:spPr>
          <a:xfrm>
            <a:off x="3326765" y="885470"/>
            <a:ext cx="7950835" cy="5230474"/>
          </a:xfrm>
          <a:prstGeom prst="rect">
            <a:avLst/>
          </a:prstGeom>
        </p:spPr>
      </p:pic>
      <p:pic>
        <p:nvPicPr>
          <p:cNvPr id="10" name="Picture 9">
            <a:extLst>
              <a:ext uri="{FF2B5EF4-FFF2-40B4-BE49-F238E27FC236}">
                <a16:creationId xmlns:a16="http://schemas.microsoft.com/office/drawing/2014/main" id="{984F0F26-E8A3-A29E-B661-6D82EB30F58B}"/>
              </a:ext>
            </a:extLst>
          </p:cNvPr>
          <p:cNvPicPr>
            <a:picLocks noChangeAspect="1"/>
          </p:cNvPicPr>
          <p:nvPr/>
        </p:nvPicPr>
        <p:blipFill>
          <a:blip r:embed="rId3"/>
          <a:stretch>
            <a:fillRect/>
          </a:stretch>
        </p:blipFill>
        <p:spPr>
          <a:xfrm>
            <a:off x="838199" y="885470"/>
            <a:ext cx="2488565" cy="5087060"/>
          </a:xfrm>
          <a:prstGeom prst="rect">
            <a:avLst/>
          </a:prstGeom>
        </p:spPr>
      </p:pic>
      <p:sp>
        <p:nvSpPr>
          <p:cNvPr id="14" name="TextBox 13">
            <a:extLst>
              <a:ext uri="{FF2B5EF4-FFF2-40B4-BE49-F238E27FC236}">
                <a16:creationId xmlns:a16="http://schemas.microsoft.com/office/drawing/2014/main" id="{3A501BF7-33E4-44DB-EA69-99440EC7C04E}"/>
              </a:ext>
            </a:extLst>
          </p:cNvPr>
          <p:cNvSpPr txBox="1"/>
          <p:nvPr/>
        </p:nvSpPr>
        <p:spPr>
          <a:xfrm>
            <a:off x="9158068" y="647955"/>
            <a:ext cx="2743199" cy="1815882"/>
          </a:xfrm>
          <a:prstGeom prst="rect">
            <a:avLst/>
          </a:prstGeom>
          <a:solidFill>
            <a:schemeClr val="accent2">
              <a:lumMod val="60000"/>
              <a:lumOff val="40000"/>
            </a:schemeClr>
          </a:solidFill>
        </p:spPr>
        <p:txBody>
          <a:bodyPr wrap="square" rtlCol="0">
            <a:spAutoFit/>
          </a:bodyPr>
          <a:lstStyle/>
          <a:p>
            <a:pPr algn="just"/>
            <a:r>
              <a:rPr lang="en-US" sz="2800" b="1" dirty="0" err="1">
                <a:latin typeface="Times New Roman" panose="02020603050405020304" pitchFamily="18" charset="0"/>
                <a:ea typeface="Tahoma" panose="020B0604030504040204" pitchFamily="34" charset="0"/>
                <a:cs typeface="Times New Roman" panose="02020603050405020304" pitchFamily="18" charset="0"/>
              </a:rPr>
              <a:t>Check:</a:t>
            </a:r>
            <a:r>
              <a:rPr lang="en-US" sz="2800" dirty="0" err="1">
                <a:latin typeface="Times New Roman" panose="02020603050405020304" pitchFamily="18" charset="0"/>
                <a:ea typeface="Tahoma" panose="020B0604030504040204" pitchFamily="34" charset="0"/>
                <a:cs typeface="Times New Roman" panose="02020603050405020304" pitchFamily="18" charset="0"/>
              </a:rPr>
              <a:t>React</a:t>
            </a:r>
            <a:r>
              <a:rPr lang="en-US" sz="2800" dirty="0">
                <a:latin typeface="Times New Roman" panose="02020603050405020304" pitchFamily="18" charset="0"/>
                <a:ea typeface="Tahoma" panose="020B0604030504040204" pitchFamily="34" charset="0"/>
                <a:cs typeface="Times New Roman" panose="02020603050405020304" pitchFamily="18" charset="0"/>
              </a:rPr>
              <a:t> router is installed</a:t>
            </a:r>
          </a:p>
          <a:p>
            <a:pPr algn="just"/>
            <a:r>
              <a:rPr lang="en-US" sz="2800" dirty="0">
                <a:latin typeface="Times New Roman" panose="02020603050405020304" pitchFamily="18" charset="0"/>
                <a:ea typeface="Tahoma" panose="020B0604030504040204" pitchFamily="34" charset="0"/>
                <a:cs typeface="Times New Roman" panose="02020603050405020304" pitchFamily="18" charset="0"/>
              </a:rPr>
              <a:t>In </a:t>
            </a:r>
            <a:r>
              <a:rPr lang="en-US" sz="2800" b="1" dirty="0" err="1">
                <a:latin typeface="Times New Roman" panose="02020603050405020304" pitchFamily="18" charset="0"/>
                <a:ea typeface="Tahoma" panose="020B0604030504040204" pitchFamily="34" charset="0"/>
                <a:cs typeface="Times New Roman" panose="02020603050405020304" pitchFamily="18" charset="0"/>
              </a:rPr>
              <a:t>depecdencis-package.json</a:t>
            </a:r>
            <a:r>
              <a:rPr lang="en-US" sz="2800" b="1" dirty="0">
                <a:latin typeface="Times New Roman" panose="02020603050405020304" pitchFamily="18" charset="0"/>
                <a:ea typeface="Tahoma" panose="020B0604030504040204" pitchFamily="34" charset="0"/>
                <a:cs typeface="Times New Roman" panose="02020603050405020304" pitchFamily="18" charset="0"/>
              </a:rPr>
              <a:t> </a:t>
            </a:r>
          </a:p>
        </p:txBody>
      </p:sp>
    </p:spTree>
    <p:extLst>
      <p:ext uri="{BB962C8B-B14F-4D97-AF65-F5344CB8AC3E}">
        <p14:creationId xmlns:p14="http://schemas.microsoft.com/office/powerpoint/2010/main" val="489107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1B307A5-D1D0-0767-ADF5-B369831FDFBE}"/>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FC97A39A-4ED9-A9B1-9775-898817AF5013}"/>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9CD8FDB6-FEDB-992D-889B-C2FC9F700B92}"/>
              </a:ext>
            </a:extLst>
          </p:cNvPr>
          <p:cNvSpPr>
            <a:spLocks noGrp="1"/>
          </p:cNvSpPr>
          <p:nvPr>
            <p:ph type="sldNum" sz="quarter" idx="12"/>
          </p:nvPr>
        </p:nvSpPr>
        <p:spPr/>
        <p:txBody>
          <a:bodyPr/>
          <a:lstStyle/>
          <a:p>
            <a:fld id="{4FAB73BC-B049-4115-A692-8D63A059BFB8}" type="slidenum">
              <a:rPr lang="en-US" smtClean="0"/>
              <a:t>31</a:t>
            </a:fld>
            <a:endParaRPr lang="en-US" dirty="0"/>
          </a:p>
        </p:txBody>
      </p:sp>
      <p:sp>
        <p:nvSpPr>
          <p:cNvPr id="8" name="TextBox 7">
            <a:extLst>
              <a:ext uri="{FF2B5EF4-FFF2-40B4-BE49-F238E27FC236}">
                <a16:creationId xmlns:a16="http://schemas.microsoft.com/office/drawing/2014/main" id="{02651BFA-C42C-80A6-F15E-330E24B8A176}"/>
              </a:ext>
            </a:extLst>
          </p:cNvPr>
          <p:cNvSpPr txBox="1"/>
          <p:nvPr/>
        </p:nvSpPr>
        <p:spPr>
          <a:xfrm>
            <a:off x="838200" y="1288872"/>
            <a:ext cx="9972368" cy="3970318"/>
          </a:xfrm>
          <a:prstGeom prst="rect">
            <a:avLst/>
          </a:prstGeom>
          <a:noFill/>
        </p:spPr>
        <p:txBody>
          <a:bodyPr wrap="square">
            <a:spAutoFit/>
          </a:bodyPr>
          <a:lstStyle/>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'react'</a:t>
            </a:r>
            <a:r>
              <a:rPr lang="en-US" b="0" dirty="0">
                <a:solidFill>
                  <a:srgbClr val="292929"/>
                </a:solidFill>
                <a:effectLst/>
                <a:latin typeface="Consolas" panose="020B0609020204030204" pitchFamily="49" charset="0"/>
              </a:rPr>
              <a:t>;</a:t>
            </a: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ReactDOM</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'react-</a:t>
            </a:r>
            <a:r>
              <a:rPr lang="en-US" b="0" dirty="0" err="1">
                <a:solidFill>
                  <a:srgbClr val="0F4A85"/>
                </a:solidFill>
                <a:effectLst/>
                <a:latin typeface="Consolas" panose="020B0609020204030204" pitchFamily="49" charset="0"/>
              </a:rPr>
              <a:t>dom</a:t>
            </a:r>
            <a:r>
              <a:rPr lang="en-US" b="0" dirty="0">
                <a:solidFill>
                  <a:srgbClr val="0F4A85"/>
                </a:solidFill>
                <a:effectLst/>
                <a:latin typeface="Consolas" panose="020B0609020204030204" pitchFamily="49" charset="0"/>
              </a:rPr>
              <a:t>/client'</a:t>
            </a:r>
            <a:r>
              <a:rPr lang="en-US" b="0" dirty="0">
                <a:solidFill>
                  <a:srgbClr val="292929"/>
                </a:solidFill>
                <a:effectLst/>
                <a:latin typeface="Consolas" panose="020B0609020204030204" pitchFamily="49" charset="0"/>
              </a:rPr>
              <a:t>;</a:t>
            </a: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'./index.css'</a:t>
            </a:r>
            <a:r>
              <a:rPr lang="en-US" b="0" dirty="0">
                <a:solidFill>
                  <a:srgbClr val="292929"/>
                </a:solidFill>
                <a:effectLst/>
                <a:latin typeface="Consolas" panose="020B0609020204030204" pitchFamily="49" charset="0"/>
              </a:rPr>
              <a:t>;</a:t>
            </a: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App</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'./App'</a:t>
            </a:r>
            <a:r>
              <a:rPr lang="en-US" b="0" dirty="0">
                <a:solidFill>
                  <a:srgbClr val="292929"/>
                </a:solidFill>
                <a:effectLst/>
                <a:latin typeface="Consolas" panose="020B0609020204030204" pitchFamily="49" charset="0"/>
              </a:rPr>
              <a:t>;</a:t>
            </a: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reportWebVitals</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a:t>
            </a:r>
            <a:r>
              <a:rPr lang="en-US" b="0" dirty="0" err="1">
                <a:solidFill>
                  <a:srgbClr val="0F4A85"/>
                </a:solidFill>
                <a:effectLst/>
                <a:latin typeface="Consolas" panose="020B0609020204030204" pitchFamily="49" charset="0"/>
              </a:rPr>
              <a:t>reportWebVitals</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a:t>
            </a:r>
          </a:p>
          <a:p>
            <a:br>
              <a:rPr lang="en-US" b="0" dirty="0">
                <a:solidFill>
                  <a:srgbClr val="292929"/>
                </a:solidFill>
                <a:effectLst/>
                <a:latin typeface="Consolas" panose="020B0609020204030204" pitchFamily="49" charset="0"/>
              </a:rPr>
            </a:br>
            <a:r>
              <a:rPr lang="en-US" b="0" dirty="0">
                <a:solidFill>
                  <a:srgbClr val="0F4A85"/>
                </a:solidFill>
                <a:effectLst/>
                <a:latin typeface="Consolas" panose="020B0609020204030204" pitchFamily="49" charset="0"/>
              </a:rPr>
              <a:t>const</a:t>
            </a:r>
            <a:r>
              <a:rPr lang="en-US" b="0" dirty="0">
                <a:solidFill>
                  <a:srgbClr val="292929"/>
                </a:solidFill>
                <a:effectLst/>
                <a:latin typeface="Consolas" panose="020B0609020204030204" pitchFamily="49" charset="0"/>
              </a:rPr>
              <a:t> </a:t>
            </a:r>
            <a:r>
              <a:rPr lang="en-US" b="0" dirty="0">
                <a:solidFill>
                  <a:srgbClr val="02715D"/>
                </a:solidFill>
                <a:effectLst/>
                <a:latin typeface="Consolas" panose="020B0609020204030204" pitchFamily="49" charset="0"/>
              </a:rPr>
              <a:t>root</a:t>
            </a:r>
            <a:r>
              <a:rPr lang="en-US" b="0" dirty="0">
                <a:solidFill>
                  <a:srgbClr val="292929"/>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err="1">
                <a:solidFill>
                  <a:srgbClr val="001080"/>
                </a:solidFill>
                <a:effectLst/>
                <a:latin typeface="Consolas" panose="020B0609020204030204" pitchFamily="49" charset="0"/>
              </a:rPr>
              <a:t>ReactDOM</a:t>
            </a:r>
            <a:r>
              <a:rPr lang="en-US" b="0" dirty="0" err="1">
                <a:solidFill>
                  <a:srgbClr val="292929"/>
                </a:solidFill>
                <a:effectLst/>
                <a:latin typeface="Consolas" panose="020B0609020204030204" pitchFamily="49" charset="0"/>
              </a:rPr>
              <a:t>.</a:t>
            </a:r>
            <a:r>
              <a:rPr lang="en-US" b="0" dirty="0" err="1">
                <a:solidFill>
                  <a:srgbClr val="5E2CBC"/>
                </a:solidFill>
                <a:effectLst/>
                <a:latin typeface="Consolas" panose="020B0609020204030204" pitchFamily="49" charset="0"/>
              </a:rPr>
              <a:t>createRoot</a:t>
            </a:r>
            <a:r>
              <a:rPr lang="en-US" b="0" dirty="0">
                <a:solidFill>
                  <a:srgbClr val="292929"/>
                </a:solidFill>
                <a:effectLst/>
                <a:latin typeface="Consolas" panose="020B0609020204030204" pitchFamily="49" charset="0"/>
              </a:rPr>
              <a:t>(</a:t>
            </a:r>
            <a:r>
              <a:rPr lang="en-US" b="0" dirty="0" err="1">
                <a:solidFill>
                  <a:srgbClr val="001080"/>
                </a:solidFill>
                <a:effectLst/>
                <a:latin typeface="Consolas" panose="020B0609020204030204" pitchFamily="49" charset="0"/>
              </a:rPr>
              <a:t>document</a:t>
            </a:r>
            <a:r>
              <a:rPr lang="en-US" b="0" dirty="0" err="1">
                <a:solidFill>
                  <a:srgbClr val="292929"/>
                </a:solidFill>
                <a:effectLst/>
                <a:latin typeface="Consolas" panose="020B0609020204030204" pitchFamily="49" charset="0"/>
              </a:rPr>
              <a:t>.</a:t>
            </a:r>
            <a:r>
              <a:rPr lang="en-US" b="0" dirty="0" err="1">
                <a:solidFill>
                  <a:srgbClr val="5E2CBC"/>
                </a:solidFill>
                <a:effectLst/>
                <a:latin typeface="Consolas" panose="020B0609020204030204" pitchFamily="49" charset="0"/>
              </a:rPr>
              <a:t>getElementById</a:t>
            </a:r>
            <a:r>
              <a:rPr lang="en-US" b="0" dirty="0">
                <a:solidFill>
                  <a:srgbClr val="292929"/>
                </a:solidFill>
                <a:effectLst/>
                <a:latin typeface="Consolas" panose="020B0609020204030204" pitchFamily="49" charset="0"/>
              </a:rPr>
              <a:t>(</a:t>
            </a:r>
            <a:r>
              <a:rPr lang="en-US" b="0" dirty="0">
                <a:solidFill>
                  <a:srgbClr val="0F4A85"/>
                </a:solidFill>
                <a:effectLst/>
                <a:latin typeface="Consolas" panose="020B0609020204030204" pitchFamily="49" charset="0"/>
              </a:rPr>
              <a:t>'root'</a:t>
            </a:r>
            <a:r>
              <a:rPr lang="en-US" b="0" dirty="0">
                <a:solidFill>
                  <a:srgbClr val="292929"/>
                </a:solidFill>
                <a:effectLst/>
                <a:latin typeface="Consolas" panose="020B0609020204030204" pitchFamily="49" charset="0"/>
              </a:rPr>
              <a:t>));</a:t>
            </a:r>
          </a:p>
          <a:p>
            <a:r>
              <a:rPr lang="en-US" b="0" dirty="0" err="1">
                <a:solidFill>
                  <a:srgbClr val="001080"/>
                </a:solidFill>
                <a:effectLst/>
                <a:latin typeface="Consolas" panose="020B0609020204030204" pitchFamily="49" charset="0"/>
              </a:rPr>
              <a:t>root</a:t>
            </a:r>
            <a:r>
              <a:rPr lang="en-US" b="0" dirty="0" err="1">
                <a:solidFill>
                  <a:srgbClr val="292929"/>
                </a:solidFill>
                <a:effectLst/>
                <a:latin typeface="Consolas" panose="020B0609020204030204" pitchFamily="49" charset="0"/>
              </a:rPr>
              <a:t>.</a:t>
            </a:r>
            <a:r>
              <a:rPr lang="en-US" b="0" dirty="0" err="1">
                <a:solidFill>
                  <a:srgbClr val="5E2CBC"/>
                </a:solidFill>
                <a:effectLst/>
                <a:latin typeface="Consolas" panose="020B0609020204030204" pitchFamily="49" charset="0"/>
              </a:rPr>
              <a:t>render</a:t>
            </a:r>
            <a:r>
              <a:rPr lang="en-US" b="0" dirty="0">
                <a:solidFill>
                  <a:srgbClr val="292929"/>
                </a:solidFill>
                <a:effectLst/>
                <a:latin typeface="Consolas" panose="020B0609020204030204" pitchFamily="49" charset="0"/>
              </a:rPr>
              <a:t>(</a:t>
            </a: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err="1">
                <a:solidFill>
                  <a:srgbClr val="185E73"/>
                </a:solidFill>
                <a:effectLst/>
                <a:latin typeface="Consolas" panose="020B0609020204030204" pitchFamily="49" charset="0"/>
              </a:rPr>
              <a:t>React.StrictMode</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App</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err="1">
                <a:solidFill>
                  <a:srgbClr val="185E73"/>
                </a:solidFill>
                <a:effectLst/>
                <a:latin typeface="Consolas" panose="020B0609020204030204" pitchFamily="49" charset="0"/>
              </a:rPr>
              <a:t>React.StrictMode</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a:t>
            </a:r>
          </a:p>
          <a:p>
            <a:br>
              <a:rPr lang="en-US" b="0" dirty="0">
                <a:solidFill>
                  <a:srgbClr val="292929"/>
                </a:solidFill>
                <a:effectLst/>
                <a:latin typeface="Consolas" panose="020B0609020204030204" pitchFamily="49" charset="0"/>
              </a:rPr>
            </a:br>
            <a:endParaRPr lang="en-US" b="0" dirty="0">
              <a:solidFill>
                <a:srgbClr val="292929"/>
              </a:solidFill>
              <a:effectLst/>
              <a:latin typeface="Consolas" panose="020B0609020204030204" pitchFamily="49" charset="0"/>
            </a:endParaRPr>
          </a:p>
        </p:txBody>
      </p:sp>
      <p:sp>
        <p:nvSpPr>
          <p:cNvPr id="9" name="TextBox 8">
            <a:extLst>
              <a:ext uri="{FF2B5EF4-FFF2-40B4-BE49-F238E27FC236}">
                <a16:creationId xmlns:a16="http://schemas.microsoft.com/office/drawing/2014/main" id="{9F69B5DE-BDE9-A0CA-C306-368788A30B9E}"/>
              </a:ext>
            </a:extLst>
          </p:cNvPr>
          <p:cNvSpPr txBox="1"/>
          <p:nvPr/>
        </p:nvSpPr>
        <p:spPr>
          <a:xfrm>
            <a:off x="498987" y="136525"/>
            <a:ext cx="11194026" cy="584775"/>
          </a:xfrm>
          <a:prstGeom prst="rect">
            <a:avLst/>
          </a:prstGeom>
          <a:solidFill>
            <a:schemeClr val="tx2">
              <a:lumMod val="20000"/>
              <a:lumOff val="80000"/>
            </a:schemeClr>
          </a:solidFill>
        </p:spPr>
        <p:txBody>
          <a:bodyPr wrap="square" rtlCol="0">
            <a:spAutoFit/>
          </a:bodyPr>
          <a:lstStyle/>
          <a:p>
            <a:r>
              <a:rPr lang="en-US" sz="3200" b="1" dirty="0"/>
              <a:t>Index.js file-already existing file in the react</a:t>
            </a:r>
          </a:p>
        </p:txBody>
      </p:sp>
    </p:spTree>
    <p:extLst>
      <p:ext uri="{BB962C8B-B14F-4D97-AF65-F5344CB8AC3E}">
        <p14:creationId xmlns:p14="http://schemas.microsoft.com/office/powerpoint/2010/main" val="4168239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F3573-349E-DA18-3527-A1C583D1FB90}"/>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B5F7334-D533-78E1-1D35-EC61BEF79A63}"/>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76178861-794F-476A-8C78-47189104BEE1}"/>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028F94D3-0A73-E6F3-7C16-8F8C668E363A}"/>
              </a:ext>
            </a:extLst>
          </p:cNvPr>
          <p:cNvSpPr>
            <a:spLocks noGrp="1"/>
          </p:cNvSpPr>
          <p:nvPr>
            <p:ph type="sldNum" sz="quarter" idx="12"/>
          </p:nvPr>
        </p:nvSpPr>
        <p:spPr/>
        <p:txBody>
          <a:bodyPr/>
          <a:lstStyle/>
          <a:p>
            <a:fld id="{4FAB73BC-B049-4115-A692-8D63A059BFB8}" type="slidenum">
              <a:rPr lang="en-US" smtClean="0"/>
              <a:t>32</a:t>
            </a:fld>
            <a:endParaRPr lang="en-US" dirty="0"/>
          </a:p>
        </p:txBody>
      </p:sp>
      <p:sp>
        <p:nvSpPr>
          <p:cNvPr id="8" name="TextBox 7">
            <a:extLst>
              <a:ext uri="{FF2B5EF4-FFF2-40B4-BE49-F238E27FC236}">
                <a16:creationId xmlns:a16="http://schemas.microsoft.com/office/drawing/2014/main" id="{72E0CAE9-DE5C-C89C-9F40-9CFC273AACC9}"/>
              </a:ext>
            </a:extLst>
          </p:cNvPr>
          <p:cNvSpPr txBox="1"/>
          <p:nvPr/>
        </p:nvSpPr>
        <p:spPr>
          <a:xfrm>
            <a:off x="705465" y="861169"/>
            <a:ext cx="10429567" cy="6124754"/>
          </a:xfrm>
          <a:prstGeom prst="rect">
            <a:avLst/>
          </a:prstGeom>
          <a:noFill/>
        </p:spPr>
        <p:txBody>
          <a:bodyPr wrap="square">
            <a:spAutoFit/>
          </a:bodyPr>
          <a:lstStyle/>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React</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from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'react'</a:t>
            </a:r>
            <a:r>
              <a:rPr lang="en-US" sz="2400" b="0" dirty="0">
                <a:solidFill>
                  <a:srgbClr val="292929"/>
                </a:solidFill>
                <a:effectLst/>
                <a:latin typeface="Consolas" panose="020B0609020204030204" pitchFamily="49" charset="0"/>
              </a:rPr>
              <a:t>;</a:t>
            </a:r>
          </a:p>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ReactDOM</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from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'react-</a:t>
            </a:r>
            <a:r>
              <a:rPr lang="en-US" sz="2400" b="0" dirty="0" err="1">
                <a:solidFill>
                  <a:srgbClr val="0F4A85"/>
                </a:solidFill>
                <a:effectLst/>
                <a:latin typeface="Consolas" panose="020B0609020204030204" pitchFamily="49" charset="0"/>
              </a:rPr>
              <a:t>dom</a:t>
            </a:r>
            <a:r>
              <a:rPr lang="en-US" sz="2400" b="0" dirty="0">
                <a:solidFill>
                  <a:srgbClr val="0F4A85"/>
                </a:solidFill>
                <a:effectLst/>
                <a:latin typeface="Consolas" panose="020B0609020204030204" pitchFamily="49" charset="0"/>
              </a:rPr>
              <a:t>/client'</a:t>
            </a:r>
            <a:r>
              <a:rPr lang="en-US" sz="2400" b="0" dirty="0">
                <a:solidFill>
                  <a:srgbClr val="292929"/>
                </a:solidFill>
                <a:effectLst/>
                <a:latin typeface="Consolas" panose="020B0609020204030204" pitchFamily="49" charset="0"/>
              </a:rPr>
              <a:t>;</a:t>
            </a:r>
          </a:p>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'./index.css'</a:t>
            </a:r>
            <a:r>
              <a:rPr lang="en-US" sz="2400" b="0" dirty="0">
                <a:solidFill>
                  <a:srgbClr val="292929"/>
                </a:solidFill>
                <a:effectLst/>
                <a:latin typeface="Consolas" panose="020B0609020204030204" pitchFamily="49" charset="0"/>
              </a:rPr>
              <a:t>;</a:t>
            </a:r>
          </a:p>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App</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from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'./App'</a:t>
            </a:r>
            <a:r>
              <a:rPr lang="en-US" sz="2400" b="0" dirty="0">
                <a:solidFill>
                  <a:srgbClr val="292929"/>
                </a:solidFill>
                <a:effectLst/>
                <a:latin typeface="Consolas" panose="020B0609020204030204" pitchFamily="49" charset="0"/>
              </a:rPr>
              <a:t>;</a:t>
            </a:r>
          </a:p>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reportWebVitals</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from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a:t>
            </a:r>
            <a:r>
              <a:rPr lang="en-US" sz="2400" b="0" dirty="0" err="1">
                <a:solidFill>
                  <a:srgbClr val="0F4A85"/>
                </a:solidFill>
                <a:effectLst/>
                <a:latin typeface="Consolas" panose="020B0609020204030204" pitchFamily="49" charset="0"/>
              </a:rPr>
              <a:t>reportWebVitals</a:t>
            </a:r>
            <a:r>
              <a:rPr lang="en-US" sz="2400" b="0" dirty="0">
                <a:solidFill>
                  <a:srgbClr val="0F4A85"/>
                </a:solidFill>
                <a:effectLst/>
                <a:latin typeface="Consolas" panose="020B0609020204030204" pitchFamily="49" charset="0"/>
              </a:rPr>
              <a:t>’</a:t>
            </a:r>
            <a:r>
              <a:rPr lang="en-US" sz="2400" b="0" dirty="0">
                <a:solidFill>
                  <a:srgbClr val="292929"/>
                </a:solidFill>
                <a:effectLst/>
                <a:latin typeface="Consolas" panose="020B0609020204030204" pitchFamily="49" charset="0"/>
              </a:rPr>
              <a:t>;</a:t>
            </a:r>
          </a:p>
          <a:p>
            <a:r>
              <a:rPr lang="en-US" sz="3200" b="1" i="0" dirty="0">
                <a:solidFill>
                  <a:srgbClr val="FF0000"/>
                </a:solidFill>
                <a:effectLst/>
                <a:highlight>
                  <a:srgbClr val="FFFF00"/>
                </a:highlight>
                <a:latin typeface="ui-monospace"/>
              </a:rPr>
              <a:t>import { </a:t>
            </a:r>
            <a:r>
              <a:rPr lang="en-US" sz="3200" b="1" i="0" dirty="0" err="1">
                <a:solidFill>
                  <a:srgbClr val="FF0000"/>
                </a:solidFill>
                <a:effectLst/>
                <a:highlight>
                  <a:srgbClr val="FFFF00"/>
                </a:highlight>
                <a:latin typeface="ui-monospace"/>
              </a:rPr>
              <a:t>BrowserRouter</a:t>
            </a:r>
            <a:r>
              <a:rPr lang="en-US" sz="3200" b="1" i="0" dirty="0">
                <a:solidFill>
                  <a:srgbClr val="FF0000"/>
                </a:solidFill>
                <a:effectLst/>
                <a:highlight>
                  <a:srgbClr val="FFFF00"/>
                </a:highlight>
                <a:latin typeface="ui-monospace"/>
              </a:rPr>
              <a:t> } from "react-router-</a:t>
            </a:r>
            <a:r>
              <a:rPr lang="en-US" sz="3200" b="1" i="0" dirty="0" err="1">
                <a:solidFill>
                  <a:srgbClr val="FF0000"/>
                </a:solidFill>
                <a:effectLst/>
                <a:highlight>
                  <a:srgbClr val="FFFF00"/>
                </a:highlight>
                <a:latin typeface="ui-monospace"/>
              </a:rPr>
              <a:t>dom</a:t>
            </a:r>
            <a:r>
              <a:rPr lang="en-US" sz="3200" b="1" i="0" dirty="0">
                <a:solidFill>
                  <a:srgbClr val="FF0000"/>
                </a:solidFill>
                <a:effectLst/>
                <a:highlight>
                  <a:srgbClr val="FFFF00"/>
                </a:highlight>
                <a:latin typeface="ui-monospace"/>
              </a:rPr>
              <a:t>";</a:t>
            </a:r>
            <a:endParaRPr lang="en-US" sz="3200" b="1" dirty="0">
              <a:solidFill>
                <a:srgbClr val="FF0000"/>
              </a:solidFill>
              <a:effectLst/>
              <a:highlight>
                <a:srgbClr val="FFFF00"/>
              </a:highlight>
              <a:latin typeface="Consolas" panose="020B0609020204030204" pitchFamily="49" charset="0"/>
            </a:endParaRPr>
          </a:p>
          <a:p>
            <a:br>
              <a:rPr lang="en-US" sz="2400" b="0" dirty="0">
                <a:solidFill>
                  <a:srgbClr val="292929"/>
                </a:solidFill>
                <a:effectLst/>
                <a:latin typeface="Consolas" panose="020B0609020204030204" pitchFamily="49" charset="0"/>
              </a:rPr>
            </a:br>
            <a:r>
              <a:rPr lang="en-US" sz="2400" b="0" dirty="0">
                <a:solidFill>
                  <a:srgbClr val="0F4A85"/>
                </a:solidFill>
                <a:effectLst/>
                <a:latin typeface="Consolas" panose="020B0609020204030204" pitchFamily="49" charset="0"/>
              </a:rPr>
              <a:t>const</a:t>
            </a:r>
            <a:r>
              <a:rPr lang="en-US" sz="2400" b="0" dirty="0">
                <a:solidFill>
                  <a:srgbClr val="292929"/>
                </a:solidFill>
                <a:effectLst/>
                <a:latin typeface="Consolas" panose="020B0609020204030204" pitchFamily="49" charset="0"/>
              </a:rPr>
              <a:t> </a:t>
            </a:r>
            <a:r>
              <a:rPr lang="en-US" sz="2400" b="0" dirty="0">
                <a:solidFill>
                  <a:srgbClr val="02715D"/>
                </a:solidFill>
                <a:effectLst/>
                <a:latin typeface="Consolas" panose="020B0609020204030204" pitchFamily="49" charset="0"/>
              </a:rPr>
              <a:t>root</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ReactDOM</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createRoot</a:t>
            </a:r>
            <a:r>
              <a:rPr lang="en-US" sz="2400" b="0" dirty="0">
                <a:solidFill>
                  <a:srgbClr val="292929"/>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document</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getElementById</a:t>
            </a:r>
            <a:r>
              <a:rPr lang="en-US" sz="2400" b="0" dirty="0">
                <a:solidFill>
                  <a:srgbClr val="292929"/>
                </a:solidFill>
                <a:effectLst/>
                <a:latin typeface="Consolas" panose="020B0609020204030204" pitchFamily="49" charset="0"/>
              </a:rPr>
              <a:t>(</a:t>
            </a:r>
            <a:r>
              <a:rPr lang="en-US" sz="2400" b="0" dirty="0">
                <a:solidFill>
                  <a:srgbClr val="0F4A85"/>
                </a:solidFill>
                <a:effectLst/>
                <a:latin typeface="Consolas" panose="020B0609020204030204" pitchFamily="49" charset="0"/>
              </a:rPr>
              <a:t>'root'</a:t>
            </a:r>
            <a:r>
              <a:rPr lang="en-US" sz="2400" b="0" dirty="0">
                <a:solidFill>
                  <a:srgbClr val="292929"/>
                </a:solidFill>
                <a:effectLst/>
                <a:latin typeface="Consolas" panose="020B0609020204030204" pitchFamily="49" charset="0"/>
              </a:rPr>
              <a:t>));</a:t>
            </a:r>
          </a:p>
          <a:p>
            <a:r>
              <a:rPr lang="en-US" sz="2400" b="0" dirty="0" err="1">
                <a:solidFill>
                  <a:srgbClr val="001080"/>
                </a:solidFill>
                <a:effectLst/>
                <a:latin typeface="Consolas" panose="020B0609020204030204" pitchFamily="49" charset="0"/>
              </a:rPr>
              <a:t>root</a:t>
            </a:r>
            <a:r>
              <a:rPr lang="en-US" sz="2400" b="0" dirty="0" err="1">
                <a:solidFill>
                  <a:srgbClr val="292929"/>
                </a:solidFill>
                <a:effectLst/>
                <a:latin typeface="Consolas" panose="020B0609020204030204" pitchFamily="49" charset="0"/>
              </a:rPr>
              <a:t>.</a:t>
            </a:r>
            <a:r>
              <a:rPr lang="en-US" sz="2400" b="0" dirty="0" err="1">
                <a:solidFill>
                  <a:srgbClr val="5E2CBC"/>
                </a:solidFill>
                <a:effectLst/>
                <a:latin typeface="Consolas" panose="020B0609020204030204" pitchFamily="49" charset="0"/>
              </a:rPr>
              <a:t>render</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a:t>
            </a:r>
            <a:r>
              <a:rPr lang="en-US" sz="2400" b="1" i="0" dirty="0">
                <a:solidFill>
                  <a:srgbClr val="FF0000"/>
                </a:solidFill>
                <a:effectLst/>
                <a:highlight>
                  <a:srgbClr val="FFFF00"/>
                </a:highlight>
                <a:latin typeface="ui-monospace"/>
              </a:rPr>
              <a:t> </a:t>
            </a:r>
            <a:r>
              <a:rPr lang="en-US" sz="2400" b="1" i="0" dirty="0" err="1">
                <a:solidFill>
                  <a:srgbClr val="FF0000"/>
                </a:solidFill>
                <a:effectLst/>
                <a:highlight>
                  <a:srgbClr val="FFFF00"/>
                </a:highlight>
                <a:latin typeface="ui-monospace"/>
              </a:rPr>
              <a:t>BrowserRouter</a:t>
            </a:r>
            <a:r>
              <a:rPr lang="en-US" sz="2400" b="1" i="0" dirty="0">
                <a:solidFill>
                  <a:srgbClr val="FF0000"/>
                </a:solidFill>
                <a:effectLst/>
                <a:highlight>
                  <a:srgbClr val="FFFF00"/>
                </a:highlight>
                <a:latin typeface="ui-monospace"/>
              </a:rPr>
              <a:t> </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a:t>
            </a:r>
            <a:r>
              <a:rPr lang="en-US" sz="2400" b="0" dirty="0">
                <a:solidFill>
                  <a:srgbClr val="185E73"/>
                </a:solidFill>
                <a:effectLst/>
                <a:latin typeface="Consolas" panose="020B0609020204030204" pitchFamily="49" charset="0"/>
              </a:rPr>
              <a:t>App</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a:t>
            </a:r>
            <a:r>
              <a:rPr lang="en-US" sz="2400" b="1" i="0" dirty="0">
                <a:solidFill>
                  <a:srgbClr val="FF0000"/>
                </a:solidFill>
                <a:effectLst/>
                <a:highlight>
                  <a:srgbClr val="FFFF00"/>
                </a:highlight>
                <a:latin typeface="ui-monospace"/>
              </a:rPr>
              <a:t> </a:t>
            </a:r>
            <a:r>
              <a:rPr lang="en-US" sz="2400" b="1" i="0" dirty="0" err="1">
                <a:solidFill>
                  <a:srgbClr val="FF0000"/>
                </a:solidFill>
                <a:effectLst/>
                <a:highlight>
                  <a:srgbClr val="FFFF00"/>
                </a:highlight>
                <a:latin typeface="ui-monospace"/>
              </a:rPr>
              <a:t>BrowserRouter</a:t>
            </a:r>
            <a:r>
              <a:rPr lang="en-US" sz="2400" b="1" i="0" dirty="0">
                <a:solidFill>
                  <a:srgbClr val="FF0000"/>
                </a:solidFill>
                <a:effectLst/>
                <a:highlight>
                  <a:srgbClr val="FFFF00"/>
                </a:highlight>
                <a:latin typeface="ui-monospace"/>
              </a:rPr>
              <a:t> </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a:t>
            </a:r>
          </a:p>
          <a:p>
            <a:br>
              <a:rPr lang="en-US" sz="2400" b="0" dirty="0">
                <a:solidFill>
                  <a:srgbClr val="292929"/>
                </a:solidFill>
                <a:effectLst/>
                <a:latin typeface="Consolas" panose="020B0609020204030204" pitchFamily="49" charset="0"/>
              </a:rPr>
            </a:br>
            <a:endParaRPr lang="en-US" sz="2400" b="0" dirty="0">
              <a:solidFill>
                <a:srgbClr val="292929"/>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1957243-6A3B-060D-2D2C-F76BD8D19B37}"/>
              </a:ext>
            </a:extLst>
          </p:cNvPr>
          <p:cNvSpPr txBox="1"/>
          <p:nvPr/>
        </p:nvSpPr>
        <p:spPr>
          <a:xfrm>
            <a:off x="498987" y="136525"/>
            <a:ext cx="11194026" cy="584775"/>
          </a:xfrm>
          <a:prstGeom prst="rect">
            <a:avLst/>
          </a:prstGeom>
          <a:solidFill>
            <a:schemeClr val="tx2">
              <a:lumMod val="20000"/>
              <a:lumOff val="80000"/>
            </a:schemeClr>
          </a:solidFill>
        </p:spPr>
        <p:txBody>
          <a:bodyPr wrap="square" rtlCol="0">
            <a:spAutoFit/>
          </a:bodyPr>
          <a:lstStyle/>
          <a:p>
            <a:r>
              <a:rPr lang="en-US" sz="3200" b="1" dirty="0"/>
              <a:t>In Index.js file include</a:t>
            </a:r>
          </a:p>
        </p:txBody>
      </p:sp>
    </p:spTree>
    <p:extLst>
      <p:ext uri="{BB962C8B-B14F-4D97-AF65-F5344CB8AC3E}">
        <p14:creationId xmlns:p14="http://schemas.microsoft.com/office/powerpoint/2010/main" val="2084951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68D9-F75A-6751-283B-DA0225952659}"/>
              </a:ext>
            </a:extLst>
          </p:cNvPr>
          <p:cNvSpPr>
            <a:spLocks noGrp="1"/>
          </p:cNvSpPr>
          <p:nvPr>
            <p:ph type="title"/>
          </p:nvPr>
        </p:nvSpPr>
        <p:spPr>
          <a:xfrm>
            <a:off x="0" y="43656"/>
            <a:ext cx="12192000" cy="544513"/>
          </a:xfrm>
          <a:solidFill>
            <a:schemeClr val="accent1">
              <a:lumMod val="20000"/>
              <a:lumOff val="80000"/>
            </a:schemeClr>
          </a:solidFill>
        </p:spPr>
        <p:txBody>
          <a:bodyPr>
            <a:normAutofit fontScale="90000"/>
          </a:bodyPr>
          <a:lstStyle/>
          <a:p>
            <a:r>
              <a:rPr lang="en-US" b="1" dirty="0"/>
              <a:t>APP.js</a:t>
            </a:r>
          </a:p>
        </p:txBody>
      </p:sp>
      <p:sp>
        <p:nvSpPr>
          <p:cNvPr id="4" name="Date Placeholder 3">
            <a:extLst>
              <a:ext uri="{FF2B5EF4-FFF2-40B4-BE49-F238E27FC236}">
                <a16:creationId xmlns:a16="http://schemas.microsoft.com/office/drawing/2014/main" id="{55369C56-8255-523B-287C-D178BAEEF4D0}"/>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9F3FBC4F-7962-2E1A-A9F3-B7522B1FFA5B}"/>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C7FE9C12-D5C0-05AE-FE8A-814FA2BC465C}"/>
              </a:ext>
            </a:extLst>
          </p:cNvPr>
          <p:cNvSpPr>
            <a:spLocks noGrp="1"/>
          </p:cNvSpPr>
          <p:nvPr>
            <p:ph type="sldNum" sz="quarter" idx="12"/>
          </p:nvPr>
        </p:nvSpPr>
        <p:spPr/>
        <p:txBody>
          <a:bodyPr/>
          <a:lstStyle/>
          <a:p>
            <a:fld id="{4FAB73BC-B049-4115-A692-8D63A059BFB8}" type="slidenum">
              <a:rPr lang="en-US" smtClean="0"/>
              <a:t>33</a:t>
            </a:fld>
            <a:endParaRPr lang="en-US" dirty="0"/>
          </a:p>
        </p:txBody>
      </p:sp>
      <p:sp>
        <p:nvSpPr>
          <p:cNvPr id="7" name="TextBox 6">
            <a:extLst>
              <a:ext uri="{FF2B5EF4-FFF2-40B4-BE49-F238E27FC236}">
                <a16:creationId xmlns:a16="http://schemas.microsoft.com/office/drawing/2014/main" id="{C0457EE8-AE5A-C280-FE57-FD003F1A56DA}"/>
              </a:ext>
            </a:extLst>
          </p:cNvPr>
          <p:cNvSpPr txBox="1"/>
          <p:nvPr/>
        </p:nvSpPr>
        <p:spPr>
          <a:xfrm>
            <a:off x="2809567" y="629602"/>
            <a:ext cx="8266471" cy="5909310"/>
          </a:xfrm>
          <a:prstGeom prst="rect">
            <a:avLst/>
          </a:prstGeom>
          <a:noFill/>
        </p:spPr>
        <p:txBody>
          <a:bodyPr wrap="square">
            <a:spAutoFit/>
          </a:bodyPr>
          <a:lstStyle/>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 </a:t>
            </a:r>
            <a:r>
              <a:rPr lang="en-US" b="0" dirty="0">
                <a:solidFill>
                  <a:srgbClr val="001080"/>
                </a:solidFill>
                <a:effectLst/>
                <a:latin typeface="Consolas" panose="020B0609020204030204" pitchFamily="49" charset="0"/>
              </a:rPr>
              <a:t>Routes</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Route</a:t>
            </a:r>
            <a:r>
              <a:rPr lang="en-US" b="0" dirty="0">
                <a:solidFill>
                  <a:srgbClr val="292929"/>
                </a:solidFill>
                <a:effectLst/>
                <a:latin typeface="Consolas" panose="020B0609020204030204" pitchFamily="49" charset="0"/>
              </a:rPr>
              <a:t> }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"react-router-</a:t>
            </a:r>
            <a:r>
              <a:rPr lang="en-US" b="0" dirty="0" err="1">
                <a:solidFill>
                  <a:srgbClr val="0F4A85"/>
                </a:solidFill>
                <a:effectLst/>
                <a:latin typeface="Consolas" panose="020B0609020204030204" pitchFamily="49" charset="0"/>
              </a:rPr>
              <a:t>dom</a:t>
            </a:r>
            <a:r>
              <a:rPr lang="en-US" b="0" dirty="0">
                <a:solidFill>
                  <a:srgbClr val="0F4A85"/>
                </a:solidFill>
                <a:effectLst/>
                <a:latin typeface="Consolas" panose="020B0609020204030204" pitchFamily="49" charset="0"/>
              </a:rPr>
              <a:t>"</a:t>
            </a:r>
            <a:endParaRPr lang="en-US" b="0" dirty="0">
              <a:solidFill>
                <a:srgbClr val="292929"/>
              </a:solidFill>
              <a:effectLst/>
              <a:latin typeface="Consolas" panose="020B0609020204030204" pitchFamily="49" charset="0"/>
            </a:endParaRP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Home</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"./home"</a:t>
            </a:r>
            <a:endParaRPr lang="en-US" b="0" dirty="0">
              <a:solidFill>
                <a:srgbClr val="292929"/>
              </a:solidFill>
              <a:effectLst/>
              <a:latin typeface="Consolas" panose="020B0609020204030204" pitchFamily="49" charset="0"/>
            </a:endParaRP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About</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"./about"</a:t>
            </a:r>
            <a:endParaRPr lang="en-US" b="0" dirty="0">
              <a:solidFill>
                <a:srgbClr val="292929"/>
              </a:solidFill>
              <a:effectLst/>
              <a:latin typeface="Consolas" panose="020B0609020204030204" pitchFamily="49" charset="0"/>
            </a:endParaRP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Contact</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"./contact"</a:t>
            </a:r>
            <a:endParaRPr lang="en-US" b="0" dirty="0">
              <a:solidFill>
                <a:srgbClr val="292929"/>
              </a:solidFill>
              <a:effectLst/>
              <a:latin typeface="Consolas" panose="020B0609020204030204" pitchFamily="49" charset="0"/>
            </a:endParaRPr>
          </a:p>
          <a:p>
            <a:r>
              <a:rPr lang="en-US" b="0" dirty="0">
                <a:solidFill>
                  <a:srgbClr val="B5200D"/>
                </a:solidFill>
                <a:effectLst/>
                <a:latin typeface="Consolas" panose="020B0609020204030204" pitchFamily="49" charset="0"/>
              </a:rPr>
              <a:t>import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Nav</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from</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"./nav"</a:t>
            </a:r>
            <a:endParaRPr lang="en-US" b="0" dirty="0">
              <a:solidFill>
                <a:srgbClr val="292929"/>
              </a:solidFill>
              <a:effectLst/>
              <a:latin typeface="Consolas" panose="020B0609020204030204" pitchFamily="49" charset="0"/>
            </a:endParaRPr>
          </a:p>
          <a:p>
            <a:br>
              <a:rPr lang="en-US" b="0" dirty="0">
                <a:solidFill>
                  <a:srgbClr val="292929"/>
                </a:solidFill>
                <a:effectLst/>
                <a:latin typeface="Consolas" panose="020B0609020204030204" pitchFamily="49" charset="0"/>
              </a:rPr>
            </a:br>
            <a:r>
              <a:rPr lang="en-US" b="0" dirty="0">
                <a:solidFill>
                  <a:srgbClr val="0F4A85"/>
                </a:solidFill>
                <a:effectLst/>
                <a:latin typeface="Consolas" panose="020B0609020204030204" pitchFamily="49" charset="0"/>
              </a:rPr>
              <a:t>function</a:t>
            </a:r>
            <a:r>
              <a:rPr lang="en-US" b="0" dirty="0">
                <a:solidFill>
                  <a:srgbClr val="292929"/>
                </a:solidFill>
                <a:effectLst/>
                <a:latin typeface="Consolas" panose="020B0609020204030204" pitchFamily="49" charset="0"/>
              </a:rPr>
              <a:t> </a:t>
            </a:r>
            <a:r>
              <a:rPr lang="en-US" b="0" dirty="0">
                <a:solidFill>
                  <a:srgbClr val="5E2CBC"/>
                </a:solidFill>
                <a:effectLst/>
                <a:latin typeface="Consolas" panose="020B0609020204030204" pitchFamily="49" charset="0"/>
              </a:rPr>
              <a:t>App</a:t>
            </a:r>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return</a:t>
            </a:r>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&lt;div&gt;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&lt;h1&gt;&lt;center&gt;</a:t>
            </a:r>
            <a:r>
              <a:rPr lang="en-US" b="0" dirty="0">
                <a:solidFill>
                  <a:srgbClr val="292929"/>
                </a:solidFill>
                <a:effectLst/>
                <a:latin typeface="Consolas" panose="020B0609020204030204" pitchFamily="49" charset="0"/>
              </a:rPr>
              <a:t>MALLA REDDY UNIVERSITY</a:t>
            </a:r>
            <a:r>
              <a:rPr lang="en-US" b="0" dirty="0">
                <a:solidFill>
                  <a:srgbClr val="0F4A85"/>
                </a:solidFill>
                <a:effectLst/>
                <a:latin typeface="Consolas" panose="020B0609020204030204" pitchFamily="49" charset="0"/>
              </a:rPr>
              <a:t>&lt;/center&gt;&lt;/h1&gt;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Nav</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Routes</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Route</a:t>
            </a:r>
            <a:r>
              <a:rPr lang="en-US" b="0" dirty="0">
                <a:solidFill>
                  <a:srgbClr val="292929"/>
                </a:solidFill>
                <a:effectLst/>
                <a:latin typeface="Consolas" panose="020B0609020204030204" pitchFamily="49" charset="0"/>
              </a:rPr>
              <a:t> </a:t>
            </a:r>
            <a:r>
              <a:rPr lang="en-US" b="0" dirty="0">
                <a:solidFill>
                  <a:srgbClr val="264F78"/>
                </a:solidFill>
                <a:effectLst/>
                <a:latin typeface="Consolas" panose="020B0609020204030204" pitchFamily="49" charset="0"/>
              </a:rPr>
              <a:t>path</a:t>
            </a:r>
            <a:r>
              <a:rPr lang="en-US" b="0" dirty="0">
                <a:solidFill>
                  <a:srgbClr val="000000"/>
                </a:solidFill>
                <a:effectLst/>
                <a:latin typeface="Consolas" panose="020B0609020204030204" pitchFamily="49" charset="0"/>
              </a:rPr>
              <a:t>=</a:t>
            </a:r>
            <a:r>
              <a:rPr lang="en-US" b="0" dirty="0">
                <a:solidFill>
                  <a:srgbClr val="0F4A85"/>
                </a:solidFill>
                <a:effectLst/>
                <a:latin typeface="Consolas" panose="020B0609020204030204" pitchFamily="49" charset="0"/>
              </a:rPr>
              <a:t>“home"</a:t>
            </a:r>
            <a:r>
              <a:rPr lang="en-US" b="0" dirty="0">
                <a:solidFill>
                  <a:srgbClr val="292929"/>
                </a:solidFill>
                <a:effectLst/>
                <a:latin typeface="Consolas" panose="020B0609020204030204" pitchFamily="49" charset="0"/>
              </a:rPr>
              <a:t> </a:t>
            </a:r>
            <a:r>
              <a:rPr lang="en-US" b="0" dirty="0">
                <a:solidFill>
                  <a:srgbClr val="264F78"/>
                </a:solidFill>
                <a:effectLst/>
                <a:latin typeface="Consolas" panose="020B0609020204030204" pitchFamily="49" charset="0"/>
              </a:rPr>
              <a:t>element</a:t>
            </a:r>
            <a:r>
              <a:rPr lang="en-US" b="0" dirty="0">
                <a:solidFill>
                  <a:srgbClr val="000000"/>
                </a:solidFill>
                <a:effectLst/>
                <a:latin typeface="Consolas" panose="020B0609020204030204" pitchFamily="49" charset="0"/>
              </a:rPr>
              <a:t>=</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Home</a:t>
            </a:r>
            <a:r>
              <a:rPr lang="en-US" b="0" dirty="0">
                <a:solidFill>
                  <a:srgbClr val="0F4A85"/>
                </a:solidFill>
                <a:effectLst/>
                <a:latin typeface="Consolas" panose="020B0609020204030204" pitchFamily="49" charset="0"/>
              </a:rPr>
              <a:t>/&gt;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Route</a:t>
            </a:r>
            <a:r>
              <a:rPr lang="en-US" b="0" dirty="0">
                <a:solidFill>
                  <a:srgbClr val="292929"/>
                </a:solidFill>
                <a:effectLst/>
                <a:latin typeface="Consolas" panose="020B0609020204030204" pitchFamily="49" charset="0"/>
              </a:rPr>
              <a:t> </a:t>
            </a:r>
            <a:r>
              <a:rPr lang="en-US" b="0" dirty="0">
                <a:solidFill>
                  <a:srgbClr val="264F78"/>
                </a:solidFill>
                <a:effectLst/>
                <a:latin typeface="Consolas" panose="020B0609020204030204" pitchFamily="49" charset="0"/>
              </a:rPr>
              <a:t>path</a:t>
            </a:r>
            <a:r>
              <a:rPr lang="en-US" b="0" dirty="0">
                <a:solidFill>
                  <a:srgbClr val="000000"/>
                </a:solidFill>
                <a:effectLst/>
                <a:latin typeface="Consolas" panose="020B0609020204030204" pitchFamily="49" charset="0"/>
              </a:rPr>
              <a:t>=</a:t>
            </a:r>
            <a:r>
              <a:rPr lang="en-US" b="0" dirty="0">
                <a:solidFill>
                  <a:srgbClr val="0F4A85"/>
                </a:solidFill>
                <a:effectLst/>
                <a:latin typeface="Consolas" panose="020B0609020204030204" pitchFamily="49" charset="0"/>
              </a:rPr>
              <a:t>"about"</a:t>
            </a:r>
            <a:r>
              <a:rPr lang="en-US" b="0" dirty="0">
                <a:solidFill>
                  <a:srgbClr val="292929"/>
                </a:solidFill>
                <a:effectLst/>
                <a:latin typeface="Consolas" panose="020B0609020204030204" pitchFamily="49" charset="0"/>
              </a:rPr>
              <a:t> </a:t>
            </a:r>
            <a:r>
              <a:rPr lang="en-US" b="0" dirty="0">
                <a:solidFill>
                  <a:srgbClr val="264F78"/>
                </a:solidFill>
                <a:effectLst/>
                <a:latin typeface="Consolas" panose="020B0609020204030204" pitchFamily="49" charset="0"/>
              </a:rPr>
              <a:t>element</a:t>
            </a:r>
            <a:r>
              <a:rPr lang="en-US" b="0" dirty="0">
                <a:solidFill>
                  <a:srgbClr val="000000"/>
                </a:solidFill>
                <a:effectLst/>
                <a:latin typeface="Consolas" panose="020B0609020204030204" pitchFamily="49" charset="0"/>
              </a:rPr>
              <a:t>=</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About</a:t>
            </a:r>
            <a:r>
              <a:rPr lang="en-US" b="0" dirty="0">
                <a:solidFill>
                  <a:srgbClr val="0F4A85"/>
                </a:solidFill>
                <a:effectLst/>
                <a:latin typeface="Consolas" panose="020B0609020204030204" pitchFamily="49" charset="0"/>
              </a:rPr>
              <a:t>/&gt;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Route</a:t>
            </a:r>
            <a:r>
              <a:rPr lang="en-US" b="0" dirty="0">
                <a:solidFill>
                  <a:srgbClr val="292929"/>
                </a:solidFill>
                <a:effectLst/>
                <a:latin typeface="Consolas" panose="020B0609020204030204" pitchFamily="49" charset="0"/>
              </a:rPr>
              <a:t> </a:t>
            </a:r>
            <a:r>
              <a:rPr lang="en-US" b="0" dirty="0">
                <a:solidFill>
                  <a:srgbClr val="264F78"/>
                </a:solidFill>
                <a:effectLst/>
                <a:latin typeface="Consolas" panose="020B0609020204030204" pitchFamily="49" charset="0"/>
              </a:rPr>
              <a:t>path</a:t>
            </a:r>
            <a:r>
              <a:rPr lang="en-US" b="0" dirty="0">
                <a:solidFill>
                  <a:srgbClr val="000000"/>
                </a:solidFill>
                <a:effectLst/>
                <a:latin typeface="Consolas" panose="020B0609020204030204" pitchFamily="49" charset="0"/>
              </a:rPr>
              <a:t>=</a:t>
            </a:r>
            <a:r>
              <a:rPr lang="en-US" b="0" dirty="0">
                <a:solidFill>
                  <a:srgbClr val="0F4A85"/>
                </a:solidFill>
                <a:effectLst/>
                <a:latin typeface="Consolas" panose="020B0609020204030204" pitchFamily="49" charset="0"/>
              </a:rPr>
              <a:t>"contact"</a:t>
            </a:r>
            <a:r>
              <a:rPr lang="en-US" b="0" dirty="0">
                <a:solidFill>
                  <a:srgbClr val="292929"/>
                </a:solidFill>
                <a:effectLst/>
                <a:latin typeface="Consolas" panose="020B0609020204030204" pitchFamily="49" charset="0"/>
              </a:rPr>
              <a:t> </a:t>
            </a:r>
            <a:r>
              <a:rPr lang="en-US" b="0" dirty="0">
                <a:solidFill>
                  <a:srgbClr val="264F78"/>
                </a:solidFill>
                <a:effectLst/>
                <a:latin typeface="Consolas" panose="020B0609020204030204" pitchFamily="49" charset="0"/>
              </a:rPr>
              <a:t>element</a:t>
            </a:r>
            <a:r>
              <a:rPr lang="en-US" b="0" dirty="0">
                <a:solidFill>
                  <a:srgbClr val="000000"/>
                </a:solidFill>
                <a:effectLst/>
                <a:latin typeface="Consolas" panose="020B0609020204030204" pitchFamily="49" charset="0"/>
              </a:rPr>
              <a:t>=</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Contact</a:t>
            </a:r>
            <a:r>
              <a:rPr lang="en-US" b="0" dirty="0">
                <a:solidFill>
                  <a:srgbClr val="0F4A85"/>
                </a:solidFill>
                <a:effectLst/>
                <a:latin typeface="Consolas" panose="020B0609020204030204" pitchFamily="49" charset="0"/>
              </a:rPr>
              <a:t>/&gt;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a:t>
            </a:r>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a:t>
            </a:r>
            <a:r>
              <a:rPr lang="en-US" b="0" dirty="0">
                <a:solidFill>
                  <a:srgbClr val="185E73"/>
                </a:solidFill>
                <a:effectLst/>
                <a:latin typeface="Consolas" panose="020B0609020204030204" pitchFamily="49" charset="0"/>
              </a:rPr>
              <a:t>Routes</a:t>
            </a:r>
            <a:r>
              <a:rPr lang="en-US" b="0" dirty="0">
                <a:solidFill>
                  <a:srgbClr val="0F4A85"/>
                </a:solidFill>
                <a:effectLst/>
                <a:latin typeface="Consolas" panose="020B0609020204030204" pitchFamily="49" charset="0"/>
              </a:rPr>
              <a:t>&gt;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r>
              <a:rPr lang="en-US" b="0" dirty="0">
                <a:solidFill>
                  <a:srgbClr val="0F4A85"/>
                </a:solidFill>
                <a:effectLst/>
                <a:latin typeface="Consolas" panose="020B0609020204030204" pitchFamily="49" charset="0"/>
              </a:rPr>
              <a:t>&lt;/div&gt;</a:t>
            </a:r>
            <a:endParaRPr lang="en-US" b="0" dirty="0">
              <a:solidFill>
                <a:srgbClr val="292929"/>
              </a:solidFill>
              <a:effectLst/>
              <a:latin typeface="Consolas" panose="020B0609020204030204" pitchFamily="49" charset="0"/>
            </a:endParaRPr>
          </a:p>
          <a:p>
            <a:r>
              <a:rPr lang="en-US" b="0" dirty="0">
                <a:solidFill>
                  <a:srgbClr val="292929"/>
                </a:solidFill>
                <a:effectLst/>
                <a:latin typeface="Consolas" panose="020B0609020204030204" pitchFamily="49" charset="0"/>
              </a:rPr>
              <a:t>  )</a:t>
            </a:r>
          </a:p>
          <a:p>
            <a:r>
              <a:rPr lang="en-US" b="0" dirty="0">
                <a:solidFill>
                  <a:srgbClr val="292929"/>
                </a:solidFill>
                <a:effectLst/>
                <a:latin typeface="Consolas" panose="020B0609020204030204" pitchFamily="49" charset="0"/>
              </a:rPr>
              <a:t>}</a:t>
            </a:r>
          </a:p>
          <a:p>
            <a:br>
              <a:rPr lang="en-US" b="0" dirty="0">
                <a:solidFill>
                  <a:srgbClr val="292929"/>
                </a:solidFill>
                <a:effectLst/>
                <a:latin typeface="Consolas" panose="020B0609020204030204" pitchFamily="49" charset="0"/>
              </a:rPr>
            </a:br>
            <a:r>
              <a:rPr lang="en-US" b="0" dirty="0">
                <a:solidFill>
                  <a:srgbClr val="B5200D"/>
                </a:solidFill>
                <a:effectLst/>
                <a:latin typeface="Consolas" panose="020B0609020204030204" pitchFamily="49" charset="0"/>
              </a:rPr>
              <a:t>export</a:t>
            </a:r>
            <a:r>
              <a:rPr lang="en-US" b="0" dirty="0">
                <a:solidFill>
                  <a:srgbClr val="292929"/>
                </a:solidFill>
                <a:effectLst/>
                <a:latin typeface="Consolas" panose="020B0609020204030204" pitchFamily="49" charset="0"/>
              </a:rPr>
              <a:t> </a:t>
            </a:r>
            <a:r>
              <a:rPr lang="en-US" b="0" dirty="0">
                <a:solidFill>
                  <a:srgbClr val="B5200D"/>
                </a:solidFill>
                <a:effectLst/>
                <a:latin typeface="Consolas" panose="020B0609020204030204" pitchFamily="49" charset="0"/>
              </a:rPr>
              <a:t>default</a:t>
            </a:r>
            <a:r>
              <a:rPr lang="en-US" b="0" dirty="0">
                <a:solidFill>
                  <a:srgbClr val="292929"/>
                </a:solidFill>
                <a:effectLst/>
                <a:latin typeface="Consolas" panose="020B0609020204030204" pitchFamily="49" charset="0"/>
              </a:rPr>
              <a:t> </a:t>
            </a:r>
            <a:r>
              <a:rPr lang="en-US" b="0" dirty="0">
                <a:solidFill>
                  <a:srgbClr val="001080"/>
                </a:solidFill>
                <a:effectLst/>
                <a:latin typeface="Consolas" panose="020B0609020204030204" pitchFamily="49" charset="0"/>
              </a:rPr>
              <a:t>App</a:t>
            </a:r>
            <a:endParaRPr lang="en-US"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26760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3E2B-EADD-ACA2-ADF6-40081D0EF43E}"/>
              </a:ext>
            </a:extLst>
          </p:cNvPr>
          <p:cNvSpPr>
            <a:spLocks noGrp="1"/>
          </p:cNvSpPr>
          <p:nvPr>
            <p:ph type="title"/>
          </p:nvPr>
        </p:nvSpPr>
        <p:spPr>
          <a:xfrm>
            <a:off x="189271" y="87991"/>
            <a:ext cx="10974028" cy="711506"/>
          </a:xfrm>
          <a:solidFill>
            <a:schemeClr val="accent1">
              <a:lumMod val="20000"/>
              <a:lumOff val="80000"/>
            </a:schemeClr>
          </a:solidFill>
        </p:spPr>
        <p:txBody>
          <a:bodyPr>
            <a:normAutofit/>
          </a:bodyPr>
          <a:lstStyle/>
          <a:p>
            <a:r>
              <a:rPr lang="en-US" b="1" dirty="0"/>
              <a:t>about.js</a:t>
            </a:r>
          </a:p>
        </p:txBody>
      </p:sp>
      <p:sp>
        <p:nvSpPr>
          <p:cNvPr id="4" name="Date Placeholder 3">
            <a:extLst>
              <a:ext uri="{FF2B5EF4-FFF2-40B4-BE49-F238E27FC236}">
                <a16:creationId xmlns:a16="http://schemas.microsoft.com/office/drawing/2014/main" id="{A67A0035-E51F-A5FE-07C2-FA578991260A}"/>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28BA27B0-2E68-D9D3-6A25-D37065FF27C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943F2BD1-421B-7A37-E57E-1481CAE7BDE8}"/>
              </a:ext>
            </a:extLst>
          </p:cNvPr>
          <p:cNvSpPr>
            <a:spLocks noGrp="1"/>
          </p:cNvSpPr>
          <p:nvPr>
            <p:ph type="sldNum" sz="quarter" idx="12"/>
          </p:nvPr>
        </p:nvSpPr>
        <p:spPr/>
        <p:txBody>
          <a:bodyPr/>
          <a:lstStyle/>
          <a:p>
            <a:fld id="{4FAB73BC-B049-4115-A692-8D63A059BFB8}" type="slidenum">
              <a:rPr lang="en-US" smtClean="0"/>
              <a:t>34</a:t>
            </a:fld>
            <a:endParaRPr lang="en-US" dirty="0"/>
          </a:p>
        </p:txBody>
      </p:sp>
      <p:sp>
        <p:nvSpPr>
          <p:cNvPr id="8" name="TextBox 7">
            <a:extLst>
              <a:ext uri="{FF2B5EF4-FFF2-40B4-BE49-F238E27FC236}">
                <a16:creationId xmlns:a16="http://schemas.microsoft.com/office/drawing/2014/main" id="{29F49509-2A81-6473-FF1D-87B48F70B5DA}"/>
              </a:ext>
            </a:extLst>
          </p:cNvPr>
          <p:cNvSpPr txBox="1"/>
          <p:nvPr/>
        </p:nvSpPr>
        <p:spPr>
          <a:xfrm>
            <a:off x="379771" y="960013"/>
            <a:ext cx="11432457" cy="5324535"/>
          </a:xfrm>
          <a:prstGeom prst="rect">
            <a:avLst/>
          </a:prstGeom>
          <a:noFill/>
        </p:spPr>
        <p:txBody>
          <a:bodyPr wrap="square">
            <a:spAutoFit/>
          </a:bodyPr>
          <a:lstStyle/>
          <a:p>
            <a:r>
              <a:rPr lang="en-US" sz="2000" b="1" dirty="0">
                <a:solidFill>
                  <a:srgbClr val="B5200D"/>
                </a:solidFill>
                <a:effectLst/>
                <a:latin typeface="Consolas" panose="020B0609020204030204" pitchFamily="49" charset="0"/>
              </a:rPr>
              <a:t>import</a:t>
            </a:r>
            <a:r>
              <a:rPr lang="en-US" sz="2000" b="1" dirty="0">
                <a:solidFill>
                  <a:srgbClr val="292929"/>
                </a:solidFill>
                <a:effectLst/>
                <a:latin typeface="Consolas" panose="020B0609020204030204" pitchFamily="49" charset="0"/>
              </a:rPr>
              <a:t> </a:t>
            </a:r>
            <a:r>
              <a:rPr lang="en-US" sz="2000" b="1" dirty="0">
                <a:solidFill>
                  <a:srgbClr val="001080"/>
                </a:solidFill>
                <a:effectLst/>
                <a:latin typeface="Consolas" panose="020B0609020204030204" pitchFamily="49" charset="0"/>
              </a:rPr>
              <a:t>React</a:t>
            </a:r>
            <a:r>
              <a:rPr lang="en-US" sz="2000" b="1" dirty="0">
                <a:solidFill>
                  <a:srgbClr val="292929"/>
                </a:solidFill>
                <a:effectLst/>
                <a:latin typeface="Consolas" panose="020B0609020204030204" pitchFamily="49" charset="0"/>
              </a:rPr>
              <a:t> </a:t>
            </a:r>
            <a:r>
              <a:rPr lang="en-US" sz="2000" b="1" dirty="0">
                <a:solidFill>
                  <a:srgbClr val="B5200D"/>
                </a:solidFill>
                <a:effectLst/>
                <a:latin typeface="Consolas" panose="020B0609020204030204" pitchFamily="49" charset="0"/>
              </a:rPr>
              <a:t>from</a:t>
            </a:r>
            <a:r>
              <a:rPr lang="en-US" sz="2000" b="1" dirty="0">
                <a:solidFill>
                  <a:srgbClr val="292929"/>
                </a:solidFill>
                <a:effectLst/>
                <a:latin typeface="Consolas" panose="020B0609020204030204" pitchFamily="49" charset="0"/>
              </a:rPr>
              <a:t> </a:t>
            </a:r>
            <a:r>
              <a:rPr lang="en-US" sz="2000" b="1" dirty="0">
                <a:solidFill>
                  <a:srgbClr val="0F4A85"/>
                </a:solidFill>
                <a:effectLst/>
                <a:latin typeface="Consolas" panose="020B0609020204030204" pitchFamily="49" charset="0"/>
              </a:rPr>
              <a:t>'react'</a:t>
            </a:r>
            <a:br>
              <a:rPr lang="en-US" sz="2000" b="1" dirty="0">
                <a:solidFill>
                  <a:srgbClr val="292929"/>
                </a:solidFill>
                <a:effectLst/>
                <a:latin typeface="Consolas" panose="020B0609020204030204" pitchFamily="49" charset="0"/>
              </a:rPr>
            </a:br>
            <a:r>
              <a:rPr lang="en-US" sz="2000" b="1" dirty="0">
                <a:solidFill>
                  <a:srgbClr val="0F4A85"/>
                </a:solidFill>
                <a:effectLst/>
                <a:latin typeface="Consolas" panose="020B0609020204030204" pitchFamily="49" charset="0"/>
              </a:rPr>
              <a:t>function</a:t>
            </a:r>
            <a:r>
              <a:rPr lang="en-US" sz="2000" b="1" dirty="0">
                <a:solidFill>
                  <a:srgbClr val="292929"/>
                </a:solidFill>
                <a:effectLst/>
                <a:latin typeface="Consolas" panose="020B0609020204030204" pitchFamily="49" charset="0"/>
              </a:rPr>
              <a:t> </a:t>
            </a:r>
            <a:r>
              <a:rPr lang="en-US" sz="2000" b="1" dirty="0">
                <a:solidFill>
                  <a:srgbClr val="5E2CBC"/>
                </a:solidFill>
                <a:effectLst/>
                <a:latin typeface="Consolas" panose="020B0609020204030204" pitchFamily="49" charset="0"/>
              </a:rPr>
              <a:t>about</a:t>
            </a:r>
            <a:r>
              <a:rPr lang="en-US" sz="2000" b="1" dirty="0">
                <a:solidFill>
                  <a:srgbClr val="292929"/>
                </a:solidFill>
                <a:effectLst/>
                <a:latin typeface="Consolas" panose="020B0609020204030204" pitchFamily="49" charset="0"/>
              </a:rPr>
              <a:t>() {</a:t>
            </a:r>
          </a:p>
          <a:p>
            <a:r>
              <a:rPr lang="en-US" sz="2000" b="1" dirty="0">
                <a:solidFill>
                  <a:srgbClr val="292929"/>
                </a:solidFill>
                <a:effectLst/>
                <a:latin typeface="Consolas" panose="020B0609020204030204" pitchFamily="49" charset="0"/>
              </a:rPr>
              <a:t>    </a:t>
            </a:r>
            <a:r>
              <a:rPr lang="en-US" sz="2000" b="1" dirty="0">
                <a:solidFill>
                  <a:srgbClr val="B5200D"/>
                </a:solidFill>
                <a:effectLst/>
                <a:latin typeface="Consolas" panose="020B0609020204030204" pitchFamily="49" charset="0"/>
              </a:rPr>
              <a:t>return</a:t>
            </a:r>
            <a:r>
              <a:rPr lang="en-US" sz="2000" b="1" dirty="0">
                <a:solidFill>
                  <a:srgbClr val="292929"/>
                </a:solidFill>
                <a:effectLst/>
                <a:latin typeface="Consolas" panose="020B0609020204030204" pitchFamily="49" charset="0"/>
              </a:rPr>
              <a:t> (</a:t>
            </a:r>
          </a:p>
          <a:p>
            <a:r>
              <a:rPr lang="en-US" sz="2000" b="1" dirty="0">
                <a:solidFill>
                  <a:srgbClr val="292929"/>
                </a:solidFill>
                <a:effectLst/>
                <a:latin typeface="Consolas" panose="020B0609020204030204" pitchFamily="49" charset="0"/>
              </a:rPr>
              <a:t>     </a:t>
            </a:r>
            <a:r>
              <a:rPr lang="en-US" sz="2000" b="1" dirty="0">
                <a:solidFill>
                  <a:srgbClr val="0F4A85"/>
                </a:solidFill>
                <a:effectLst/>
                <a:latin typeface="Consolas" panose="020B0609020204030204" pitchFamily="49" charset="0"/>
              </a:rPr>
              <a:t>&lt;div&gt;</a:t>
            </a:r>
            <a:endParaRPr lang="en-US" sz="2000" b="1"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&lt;h2&gt;</a:t>
            </a:r>
            <a:r>
              <a:rPr lang="en-US" sz="2000" b="0" dirty="0">
                <a:solidFill>
                  <a:srgbClr val="292929"/>
                </a:solidFill>
                <a:effectLst/>
                <a:latin typeface="Consolas" panose="020B0609020204030204" pitchFamily="49" charset="0"/>
              </a:rPr>
              <a:t>Malla Reddy University, Hyderabad (As per Telangana State Private Universities  Act  No. 13  of  2020,  Higher  Education  (UE)  Department dt. 15.6.2020) was established in the year 2020 through the State Legislature Council of Telangana, Govt. of Telangana. It is offering industry-focused </a:t>
            </a:r>
            <a:r>
              <a:rPr lang="en-US" sz="2000" b="0" dirty="0" err="1">
                <a:solidFill>
                  <a:srgbClr val="292929"/>
                </a:solidFill>
                <a:effectLst/>
                <a:latin typeface="Consolas" panose="020B0609020204030204" pitchFamily="49" charset="0"/>
              </a:rPr>
              <a:t>specialised</a:t>
            </a:r>
            <a:r>
              <a:rPr lang="en-US" sz="2000" b="0" dirty="0">
                <a:solidFill>
                  <a:srgbClr val="292929"/>
                </a:solidFill>
                <a:effectLst/>
                <a:latin typeface="Consolas" panose="020B0609020204030204" pitchFamily="49" charset="0"/>
              </a:rPr>
              <a:t> Undergraduate and Postgraduate courses with the aim of providing Quality Higher Education on par with International standards. It persistently seeks and adopts innovative methods to improve the quality of higher education on a consistent basis. </a:t>
            </a:r>
            <a:r>
              <a:rPr lang="en-US" sz="2000" b="0" dirty="0">
                <a:solidFill>
                  <a:srgbClr val="0F4A85"/>
                </a:solidFill>
                <a:effectLst/>
                <a:latin typeface="Consolas" panose="020B0609020204030204" pitchFamily="49" charset="0"/>
              </a:rPr>
              <a:t>&lt;/h2&gt;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1" dirty="0">
                <a:solidFill>
                  <a:srgbClr val="0F4A85"/>
                </a:solidFill>
                <a:effectLst/>
                <a:latin typeface="Consolas" panose="020B0609020204030204" pitchFamily="49" charset="0"/>
              </a:rPr>
              <a:t>&lt;/div&gt;</a:t>
            </a:r>
            <a:endParaRPr lang="en-US" sz="2000" b="1" dirty="0">
              <a:solidFill>
                <a:srgbClr val="292929"/>
              </a:solidFill>
              <a:effectLst/>
              <a:latin typeface="Consolas" panose="020B0609020204030204" pitchFamily="49" charset="0"/>
            </a:endParaRPr>
          </a:p>
          <a:p>
            <a:r>
              <a:rPr lang="en-US" sz="2000" b="1" dirty="0">
                <a:solidFill>
                  <a:srgbClr val="292929"/>
                </a:solidFill>
                <a:effectLst/>
                <a:latin typeface="Consolas" panose="020B0609020204030204" pitchFamily="49" charset="0"/>
              </a:rPr>
              <a:t>    )</a:t>
            </a:r>
          </a:p>
          <a:p>
            <a:r>
              <a:rPr lang="en-US" sz="2000" b="1" dirty="0">
                <a:solidFill>
                  <a:srgbClr val="292929"/>
                </a:solidFill>
                <a:effectLst/>
                <a:latin typeface="Consolas" panose="020B0609020204030204" pitchFamily="49" charset="0"/>
              </a:rPr>
              <a:t>}</a:t>
            </a:r>
          </a:p>
          <a:p>
            <a:br>
              <a:rPr lang="en-US" sz="2000" b="1" dirty="0">
                <a:solidFill>
                  <a:srgbClr val="292929"/>
                </a:solidFill>
                <a:effectLst/>
                <a:latin typeface="Consolas" panose="020B0609020204030204" pitchFamily="49" charset="0"/>
              </a:rPr>
            </a:br>
            <a:r>
              <a:rPr lang="en-US" sz="2000" b="1" dirty="0">
                <a:solidFill>
                  <a:srgbClr val="B5200D"/>
                </a:solidFill>
                <a:effectLst/>
                <a:latin typeface="Consolas" panose="020B0609020204030204" pitchFamily="49" charset="0"/>
              </a:rPr>
              <a:t>export</a:t>
            </a:r>
            <a:r>
              <a:rPr lang="en-US" sz="2000" b="1" dirty="0">
                <a:solidFill>
                  <a:srgbClr val="292929"/>
                </a:solidFill>
                <a:effectLst/>
                <a:latin typeface="Consolas" panose="020B0609020204030204" pitchFamily="49" charset="0"/>
              </a:rPr>
              <a:t> </a:t>
            </a:r>
            <a:r>
              <a:rPr lang="en-US" sz="2000" b="1" dirty="0">
                <a:solidFill>
                  <a:srgbClr val="B5200D"/>
                </a:solidFill>
                <a:effectLst/>
                <a:latin typeface="Consolas" panose="020B0609020204030204" pitchFamily="49" charset="0"/>
              </a:rPr>
              <a:t>default</a:t>
            </a:r>
            <a:r>
              <a:rPr lang="en-US" sz="2000" b="1" dirty="0">
                <a:solidFill>
                  <a:srgbClr val="292929"/>
                </a:solidFill>
                <a:effectLst/>
                <a:latin typeface="Consolas" panose="020B0609020204030204" pitchFamily="49" charset="0"/>
              </a:rPr>
              <a:t> </a:t>
            </a:r>
            <a:r>
              <a:rPr lang="en-US" sz="2000" b="1" dirty="0">
                <a:solidFill>
                  <a:srgbClr val="001080"/>
                </a:solidFill>
                <a:effectLst/>
                <a:latin typeface="Consolas" panose="020B0609020204030204" pitchFamily="49" charset="0"/>
              </a:rPr>
              <a:t>about</a:t>
            </a:r>
            <a:endParaRPr lang="en-US" sz="2000" b="1"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3395234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39A152-DC25-EE38-B834-E05CBABEE063}"/>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B8B59892-5BE8-3D26-B1D9-68529ECC4A29}"/>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DB2DAE7E-1D18-AF4A-0B53-42DD38C1E204}"/>
              </a:ext>
            </a:extLst>
          </p:cNvPr>
          <p:cNvSpPr>
            <a:spLocks noGrp="1"/>
          </p:cNvSpPr>
          <p:nvPr>
            <p:ph type="sldNum" sz="quarter" idx="12"/>
          </p:nvPr>
        </p:nvSpPr>
        <p:spPr/>
        <p:txBody>
          <a:bodyPr/>
          <a:lstStyle/>
          <a:p>
            <a:fld id="{4FAB73BC-B049-4115-A692-8D63A059BFB8}" type="slidenum">
              <a:rPr lang="en-US" smtClean="0"/>
              <a:t>35</a:t>
            </a:fld>
            <a:endParaRPr lang="en-US" dirty="0"/>
          </a:p>
        </p:txBody>
      </p:sp>
      <p:sp>
        <p:nvSpPr>
          <p:cNvPr id="8" name="TextBox 7">
            <a:extLst>
              <a:ext uri="{FF2B5EF4-FFF2-40B4-BE49-F238E27FC236}">
                <a16:creationId xmlns:a16="http://schemas.microsoft.com/office/drawing/2014/main" id="{F6C7B6FA-F2EC-7921-C802-4B99A4B2C70B}"/>
              </a:ext>
            </a:extLst>
          </p:cNvPr>
          <p:cNvSpPr txBox="1"/>
          <p:nvPr/>
        </p:nvSpPr>
        <p:spPr>
          <a:xfrm>
            <a:off x="275303" y="1061224"/>
            <a:ext cx="11916697" cy="5016758"/>
          </a:xfrm>
          <a:prstGeom prst="rect">
            <a:avLst/>
          </a:prstGeom>
          <a:noFill/>
        </p:spPr>
        <p:txBody>
          <a:bodyPr wrap="square">
            <a:spAutoFit/>
          </a:bodyPr>
          <a:lstStyle/>
          <a:p>
            <a:r>
              <a:rPr lang="en-US" sz="2000" dirty="0">
                <a:solidFill>
                  <a:srgbClr val="B5200D"/>
                </a:solidFill>
                <a:latin typeface="Consolas" panose="020B0609020204030204" pitchFamily="49" charset="0"/>
              </a:rPr>
              <a:t>import React from 'react'</a:t>
            </a:r>
            <a:br>
              <a:rPr lang="en-US" sz="2000" b="0" dirty="0">
                <a:solidFill>
                  <a:srgbClr val="292929"/>
                </a:solidFill>
                <a:effectLst/>
                <a:latin typeface="Consolas" panose="020B0609020204030204" pitchFamily="49" charset="0"/>
              </a:rPr>
            </a:br>
            <a:r>
              <a:rPr lang="en-US" sz="2000" b="0" dirty="0">
                <a:solidFill>
                  <a:srgbClr val="0F4A85"/>
                </a:solidFill>
                <a:effectLst/>
                <a:latin typeface="Consolas" panose="020B0609020204030204" pitchFamily="49" charset="0"/>
              </a:rPr>
              <a:t>function</a:t>
            </a:r>
            <a:r>
              <a:rPr lang="en-US" sz="2000" b="0" dirty="0">
                <a:solidFill>
                  <a:srgbClr val="292929"/>
                </a:solidFill>
                <a:effectLst/>
                <a:latin typeface="Consolas" panose="020B0609020204030204" pitchFamily="49" charset="0"/>
              </a:rPr>
              <a:t> </a:t>
            </a:r>
            <a:r>
              <a:rPr lang="en-US" sz="2000" b="0" dirty="0">
                <a:solidFill>
                  <a:srgbClr val="5E2CBC"/>
                </a:solidFill>
                <a:effectLst/>
                <a:latin typeface="Consolas" panose="020B0609020204030204" pitchFamily="49" charset="0"/>
              </a:rPr>
              <a:t>Home</a:t>
            </a:r>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  </a:t>
            </a:r>
            <a:r>
              <a:rPr lang="en-US" sz="2000" b="0" dirty="0">
                <a:solidFill>
                  <a:srgbClr val="B5200D"/>
                </a:solidFill>
                <a:effectLst/>
                <a:latin typeface="Consolas" panose="020B0609020204030204" pitchFamily="49" charset="0"/>
              </a:rPr>
              <a:t>return</a:t>
            </a:r>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&lt;div&gt;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&lt;h1&gt;</a:t>
            </a:r>
            <a:r>
              <a:rPr lang="en-US" sz="2000" b="0" dirty="0">
                <a:solidFill>
                  <a:srgbClr val="292929"/>
                </a:solidFill>
                <a:effectLst/>
                <a:latin typeface="Consolas" panose="020B0609020204030204" pitchFamily="49" charset="0"/>
              </a:rPr>
              <a:t>PROGRAMMES OFFERED</a:t>
            </a:r>
            <a:r>
              <a:rPr lang="en-US" sz="2000" b="0" dirty="0">
                <a:solidFill>
                  <a:srgbClr val="0F4A85"/>
                </a:solidFill>
                <a:effectLst/>
                <a:latin typeface="Consolas" panose="020B0609020204030204" pitchFamily="49" charset="0"/>
              </a:rPr>
              <a:t>&lt;/h1&gt;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&lt;h2&gt;</a:t>
            </a:r>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&lt;li&gt;</a:t>
            </a:r>
            <a:r>
              <a:rPr lang="en-US" sz="2000" b="0" dirty="0">
                <a:solidFill>
                  <a:srgbClr val="292929"/>
                </a:solidFill>
                <a:effectLst/>
                <a:latin typeface="Consolas" panose="020B0609020204030204" pitchFamily="49" charset="0"/>
              </a:rPr>
              <a:t>School </a:t>
            </a:r>
            <a:r>
              <a:rPr lang="en-US" sz="2000" b="0" dirty="0" err="1">
                <a:solidFill>
                  <a:srgbClr val="292929"/>
                </a:solidFill>
                <a:effectLst/>
                <a:latin typeface="Consolas" panose="020B0609020204030204" pitchFamily="49" charset="0"/>
              </a:rPr>
              <a:t>ofEngineering</a:t>
            </a:r>
            <a:r>
              <a:rPr lang="en-US" sz="2000" b="0" dirty="0">
                <a:solidFill>
                  <a:srgbClr val="0F4A85"/>
                </a:solidFill>
                <a:effectLst/>
                <a:latin typeface="Consolas" panose="020B0609020204030204" pitchFamily="49" charset="0"/>
              </a:rPr>
              <a:t>&lt;/li&gt;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&lt;li&gt;</a:t>
            </a:r>
            <a:r>
              <a:rPr lang="en-US" sz="2000" b="0" dirty="0">
                <a:solidFill>
                  <a:srgbClr val="292929"/>
                </a:solidFill>
                <a:effectLst/>
                <a:latin typeface="Consolas" panose="020B0609020204030204" pitchFamily="49" charset="0"/>
              </a:rPr>
              <a:t>School of Agricultural Sciences</a:t>
            </a:r>
            <a:r>
              <a:rPr lang="en-US" sz="2000" b="0" dirty="0">
                <a:solidFill>
                  <a:srgbClr val="0F4A85"/>
                </a:solidFill>
                <a:effectLst/>
                <a:latin typeface="Consolas" panose="020B0609020204030204" pitchFamily="49" charset="0"/>
              </a:rPr>
              <a:t>&lt;/li&gt;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&lt;li&gt;</a:t>
            </a:r>
            <a:r>
              <a:rPr lang="en-US" sz="2000" b="0" dirty="0">
                <a:solidFill>
                  <a:srgbClr val="292929"/>
                </a:solidFill>
                <a:effectLst/>
                <a:latin typeface="Consolas" panose="020B0609020204030204" pitchFamily="49" charset="0"/>
              </a:rPr>
              <a:t>School of Allied Healthcare Sciences</a:t>
            </a:r>
            <a:r>
              <a:rPr lang="en-US" sz="2000" b="0" dirty="0">
                <a:solidFill>
                  <a:srgbClr val="0F4A85"/>
                </a:solidFill>
                <a:effectLst/>
                <a:latin typeface="Consolas" panose="020B0609020204030204" pitchFamily="49" charset="0"/>
              </a:rPr>
              <a:t>&lt;/li&gt;</a:t>
            </a:r>
            <a:endParaRPr lang="en-US" sz="2000" b="0" dirty="0">
              <a:solidFill>
                <a:srgbClr val="292929"/>
              </a:solidFill>
              <a:effectLst/>
              <a:latin typeface="Consolas" panose="020B0609020204030204" pitchFamily="49" charset="0"/>
            </a:endParaRPr>
          </a:p>
          <a:p>
            <a:r>
              <a:rPr lang="en-US" sz="2000" b="0" dirty="0">
                <a:solidFill>
                  <a:srgbClr val="0F4A85"/>
                </a:solidFill>
                <a:effectLst/>
                <a:latin typeface="Consolas" panose="020B0609020204030204" pitchFamily="49" charset="0"/>
              </a:rPr>
              <a:t>	  &lt;li&gt;</a:t>
            </a:r>
            <a:r>
              <a:rPr lang="en-US" sz="2000" b="0" dirty="0">
                <a:solidFill>
                  <a:srgbClr val="292929"/>
                </a:solidFill>
                <a:effectLst/>
                <a:latin typeface="Consolas" panose="020B0609020204030204" pitchFamily="49" charset="0"/>
              </a:rPr>
              <a:t>School of Management</a:t>
            </a:r>
            <a:r>
              <a:rPr lang="en-US" sz="2000" b="0" dirty="0">
                <a:solidFill>
                  <a:srgbClr val="0F4A85"/>
                </a:solidFill>
                <a:effectLst/>
                <a:latin typeface="Consolas" panose="020B0609020204030204" pitchFamily="49" charset="0"/>
              </a:rPr>
              <a:t>&lt;/li&gt;</a:t>
            </a:r>
            <a:endParaRPr lang="en-US" sz="2000" b="0" dirty="0">
              <a:solidFill>
                <a:srgbClr val="292929"/>
              </a:solidFill>
              <a:effectLst/>
              <a:latin typeface="Consolas" panose="020B0609020204030204" pitchFamily="49" charset="0"/>
            </a:endParaRPr>
          </a:p>
          <a:p>
            <a:r>
              <a:rPr lang="en-US" sz="2000" b="0" dirty="0">
                <a:solidFill>
                  <a:srgbClr val="0F4A85"/>
                </a:solidFill>
                <a:effectLst/>
                <a:latin typeface="Consolas" panose="020B0609020204030204" pitchFamily="49" charset="0"/>
              </a:rPr>
              <a:t>        &lt;li&gt;</a:t>
            </a:r>
            <a:r>
              <a:rPr lang="en-US" sz="2000" b="0" dirty="0">
                <a:solidFill>
                  <a:srgbClr val="292929"/>
                </a:solidFill>
                <a:effectLst/>
                <a:latin typeface="Consolas" panose="020B0609020204030204" pitchFamily="49" charset="0"/>
              </a:rPr>
              <a:t>School of Sciences</a:t>
            </a:r>
            <a:r>
              <a:rPr lang="en-US" sz="2000" b="0" dirty="0">
                <a:solidFill>
                  <a:srgbClr val="0F4A85"/>
                </a:solidFill>
                <a:effectLst/>
                <a:latin typeface="Consolas" panose="020B0609020204030204" pitchFamily="49" charset="0"/>
              </a:rPr>
              <a:t>&lt;/li&gt;</a:t>
            </a:r>
            <a:endParaRPr lang="en-US" sz="2000" b="0" dirty="0">
              <a:solidFill>
                <a:srgbClr val="292929"/>
              </a:solidFill>
              <a:effectLst/>
              <a:latin typeface="Consolas" panose="020B0609020204030204" pitchFamily="49" charset="0"/>
            </a:endParaRPr>
          </a:p>
          <a:p>
            <a:r>
              <a:rPr lang="en-US" sz="2000" b="0" dirty="0">
                <a:solidFill>
                  <a:srgbClr val="0F4A85"/>
                </a:solidFill>
                <a:effectLst/>
                <a:latin typeface="Consolas" panose="020B0609020204030204" pitchFamily="49" charset="0"/>
              </a:rPr>
              <a:t>         &lt;li&gt;</a:t>
            </a:r>
            <a:r>
              <a:rPr lang="en-US" sz="2000" b="0" dirty="0">
                <a:solidFill>
                  <a:srgbClr val="292929"/>
                </a:solidFill>
                <a:effectLst/>
                <a:latin typeface="Consolas" panose="020B0609020204030204" pitchFamily="49" charset="0"/>
              </a:rPr>
              <a:t>School of Commerce &amp; Arts</a:t>
            </a:r>
            <a:r>
              <a:rPr lang="en-US" sz="2000" b="0" dirty="0">
                <a:solidFill>
                  <a:srgbClr val="0F4A85"/>
                </a:solidFill>
                <a:effectLst/>
                <a:latin typeface="Consolas" panose="020B0609020204030204" pitchFamily="49" charset="0"/>
              </a:rPr>
              <a:t>&lt;/li&gt;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&lt;/h2&gt;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r>
              <a:rPr lang="en-US" sz="2000" b="0" dirty="0">
                <a:solidFill>
                  <a:srgbClr val="0F4A85"/>
                </a:solidFill>
                <a:effectLst/>
                <a:latin typeface="Consolas" panose="020B0609020204030204" pitchFamily="49" charset="0"/>
              </a:rPr>
              <a:t>&lt;/div&gt;</a:t>
            </a:r>
            <a:endParaRPr lang="en-US" sz="2000" b="0" dirty="0">
              <a:solidFill>
                <a:srgbClr val="292929"/>
              </a:solidFill>
              <a:effectLst/>
              <a:latin typeface="Consolas" panose="020B0609020204030204" pitchFamily="49" charset="0"/>
            </a:endParaRPr>
          </a:p>
          <a:p>
            <a:r>
              <a:rPr lang="en-US" sz="2000" b="0" dirty="0">
                <a:solidFill>
                  <a:srgbClr val="292929"/>
                </a:solidFill>
                <a:effectLst/>
                <a:latin typeface="Consolas" panose="020B0609020204030204" pitchFamily="49" charset="0"/>
              </a:rPr>
              <a:t>  );</a:t>
            </a:r>
          </a:p>
          <a:p>
            <a:r>
              <a:rPr lang="en-US" sz="2000" b="0" dirty="0">
                <a:solidFill>
                  <a:srgbClr val="292929"/>
                </a:solidFill>
                <a:effectLst/>
                <a:latin typeface="Consolas" panose="020B0609020204030204" pitchFamily="49" charset="0"/>
              </a:rPr>
              <a:t>}</a:t>
            </a:r>
            <a:br>
              <a:rPr lang="en-US" sz="2000" b="0" dirty="0">
                <a:solidFill>
                  <a:srgbClr val="292929"/>
                </a:solidFill>
                <a:effectLst/>
                <a:latin typeface="Consolas" panose="020B0609020204030204" pitchFamily="49" charset="0"/>
              </a:rPr>
            </a:br>
            <a:r>
              <a:rPr lang="en-US" sz="2000" b="0" dirty="0">
                <a:solidFill>
                  <a:srgbClr val="B5200D"/>
                </a:solidFill>
                <a:effectLst/>
                <a:latin typeface="Consolas" panose="020B0609020204030204" pitchFamily="49" charset="0"/>
              </a:rPr>
              <a:t>export</a:t>
            </a:r>
            <a:r>
              <a:rPr lang="en-US" sz="2000" b="0" dirty="0">
                <a:solidFill>
                  <a:srgbClr val="292929"/>
                </a:solidFill>
                <a:effectLst/>
                <a:latin typeface="Consolas" panose="020B0609020204030204" pitchFamily="49" charset="0"/>
              </a:rPr>
              <a:t> </a:t>
            </a:r>
            <a:r>
              <a:rPr lang="en-US" sz="2000" b="0" dirty="0">
                <a:solidFill>
                  <a:srgbClr val="B5200D"/>
                </a:solidFill>
                <a:effectLst/>
                <a:latin typeface="Consolas" panose="020B0609020204030204" pitchFamily="49" charset="0"/>
              </a:rPr>
              <a:t>default</a:t>
            </a:r>
            <a:r>
              <a:rPr lang="en-US" sz="2000" b="0" dirty="0">
                <a:solidFill>
                  <a:srgbClr val="292929"/>
                </a:solidFill>
                <a:effectLst/>
                <a:latin typeface="Consolas" panose="020B0609020204030204" pitchFamily="49" charset="0"/>
              </a:rPr>
              <a:t> </a:t>
            </a:r>
            <a:r>
              <a:rPr lang="en-US" sz="2000" b="0" dirty="0">
                <a:solidFill>
                  <a:srgbClr val="001080"/>
                </a:solidFill>
                <a:effectLst/>
                <a:latin typeface="Consolas" panose="020B0609020204030204" pitchFamily="49" charset="0"/>
              </a:rPr>
              <a:t>Home</a:t>
            </a:r>
            <a:r>
              <a:rPr lang="en-US" sz="2000" b="0" dirty="0">
                <a:solidFill>
                  <a:srgbClr val="292929"/>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4C10E8F8-9DF2-48A9-958B-B3EBA746BDB2}"/>
              </a:ext>
            </a:extLst>
          </p:cNvPr>
          <p:cNvSpPr txBox="1"/>
          <p:nvPr/>
        </p:nvSpPr>
        <p:spPr>
          <a:xfrm>
            <a:off x="132737" y="136525"/>
            <a:ext cx="11916696" cy="646331"/>
          </a:xfrm>
          <a:prstGeom prst="rect">
            <a:avLst/>
          </a:prstGeom>
          <a:solidFill>
            <a:schemeClr val="accent1">
              <a:lumMod val="20000"/>
              <a:lumOff val="80000"/>
            </a:schemeClr>
          </a:solidFill>
        </p:spPr>
        <p:txBody>
          <a:bodyPr wrap="square" rtlCol="0">
            <a:spAutoFit/>
          </a:bodyPr>
          <a:lstStyle/>
          <a:p>
            <a:r>
              <a:rPr lang="en-US" sz="3600" b="1" dirty="0">
                <a:latin typeface="Times New Roman" panose="02020603050405020304" pitchFamily="18" charset="0"/>
                <a:cs typeface="Times New Roman" panose="02020603050405020304" pitchFamily="18" charset="0"/>
              </a:rPr>
              <a:t>home.js</a:t>
            </a:r>
          </a:p>
        </p:txBody>
      </p:sp>
    </p:spTree>
    <p:extLst>
      <p:ext uri="{BB962C8B-B14F-4D97-AF65-F5344CB8AC3E}">
        <p14:creationId xmlns:p14="http://schemas.microsoft.com/office/powerpoint/2010/main" val="3024582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28B9D-0DD7-00A5-CDE6-13A584C554F0}"/>
              </a:ext>
            </a:extLst>
          </p:cNvPr>
          <p:cNvSpPr>
            <a:spLocks noGrp="1"/>
          </p:cNvSpPr>
          <p:nvPr>
            <p:ph type="title"/>
          </p:nvPr>
        </p:nvSpPr>
        <p:spPr>
          <a:xfrm>
            <a:off x="838200" y="8325"/>
            <a:ext cx="10515600" cy="711507"/>
          </a:xfrm>
          <a:solidFill>
            <a:schemeClr val="accent1">
              <a:lumMod val="20000"/>
              <a:lumOff val="80000"/>
            </a:schemeClr>
          </a:solidFill>
        </p:spPr>
        <p:txBody>
          <a:bodyPr/>
          <a:lstStyle/>
          <a:p>
            <a:r>
              <a:rPr lang="en-US" b="1" dirty="0">
                <a:latin typeface="Times New Roman" panose="02020603050405020304" pitchFamily="18" charset="0"/>
                <a:cs typeface="Times New Roman" panose="02020603050405020304" pitchFamily="18" charset="0"/>
              </a:rPr>
              <a:t>contact.js</a:t>
            </a:r>
          </a:p>
        </p:txBody>
      </p:sp>
      <p:sp>
        <p:nvSpPr>
          <p:cNvPr id="4" name="Date Placeholder 3">
            <a:extLst>
              <a:ext uri="{FF2B5EF4-FFF2-40B4-BE49-F238E27FC236}">
                <a16:creationId xmlns:a16="http://schemas.microsoft.com/office/drawing/2014/main" id="{D969E5AC-C671-9ED8-1B19-76D1AB6A25AF}"/>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A7DEDDE8-EC42-1707-750E-E49B2E2DCE98}"/>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4B7C7E92-6EFB-AC9F-D140-0F37A382D74D}"/>
              </a:ext>
            </a:extLst>
          </p:cNvPr>
          <p:cNvSpPr>
            <a:spLocks noGrp="1"/>
          </p:cNvSpPr>
          <p:nvPr>
            <p:ph type="sldNum" sz="quarter" idx="12"/>
          </p:nvPr>
        </p:nvSpPr>
        <p:spPr/>
        <p:txBody>
          <a:bodyPr/>
          <a:lstStyle/>
          <a:p>
            <a:fld id="{4FAB73BC-B049-4115-A692-8D63A059BFB8}" type="slidenum">
              <a:rPr lang="en-US" smtClean="0"/>
              <a:t>36</a:t>
            </a:fld>
            <a:endParaRPr lang="en-US" dirty="0"/>
          </a:p>
        </p:txBody>
      </p:sp>
      <p:sp>
        <p:nvSpPr>
          <p:cNvPr id="8" name="TextBox 7">
            <a:extLst>
              <a:ext uri="{FF2B5EF4-FFF2-40B4-BE49-F238E27FC236}">
                <a16:creationId xmlns:a16="http://schemas.microsoft.com/office/drawing/2014/main" id="{3BECC06F-6956-EE22-DDE0-62BAE36E6E5E}"/>
              </a:ext>
            </a:extLst>
          </p:cNvPr>
          <p:cNvSpPr txBox="1"/>
          <p:nvPr/>
        </p:nvSpPr>
        <p:spPr>
          <a:xfrm>
            <a:off x="1317523" y="856357"/>
            <a:ext cx="9556954" cy="6001643"/>
          </a:xfrm>
          <a:prstGeom prst="rect">
            <a:avLst/>
          </a:prstGeom>
          <a:noFill/>
        </p:spPr>
        <p:txBody>
          <a:bodyPr wrap="square">
            <a:spAutoFit/>
          </a:bodyPr>
          <a:lstStyle/>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React</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from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'react'</a:t>
            </a:r>
            <a:br>
              <a:rPr lang="en-US" sz="2400" b="0" dirty="0">
                <a:solidFill>
                  <a:srgbClr val="292929"/>
                </a:solidFill>
                <a:effectLst/>
                <a:latin typeface="Consolas" panose="020B0609020204030204" pitchFamily="49" charset="0"/>
              </a:rPr>
            </a:br>
            <a:r>
              <a:rPr lang="en-US" sz="2400" b="0" dirty="0">
                <a:solidFill>
                  <a:srgbClr val="0F4A85"/>
                </a:solidFill>
                <a:effectLst/>
                <a:latin typeface="Consolas" panose="020B0609020204030204" pitchFamily="49" charset="0"/>
              </a:rPr>
              <a:t>function</a:t>
            </a:r>
            <a:r>
              <a:rPr lang="en-US" sz="2400" b="0" dirty="0">
                <a:solidFill>
                  <a:srgbClr val="292929"/>
                </a:solidFill>
                <a:effectLst/>
                <a:latin typeface="Consolas" panose="020B0609020204030204" pitchFamily="49" charset="0"/>
              </a:rPr>
              <a:t> </a:t>
            </a:r>
            <a:r>
              <a:rPr lang="en-US" sz="2400" b="0" dirty="0">
                <a:solidFill>
                  <a:srgbClr val="5E2CBC"/>
                </a:solidFill>
                <a:effectLst/>
                <a:latin typeface="Consolas" panose="020B0609020204030204" pitchFamily="49" charset="0"/>
              </a:rPr>
              <a:t>Contact</a:t>
            </a:r>
            <a:r>
              <a:rPr lang="en-US" sz="2400" b="0" dirty="0">
                <a:solidFill>
                  <a:srgbClr val="292929"/>
                </a:solidFill>
                <a:effectLst/>
                <a:latin typeface="Consolas" panose="020B0609020204030204" pitchFamily="49" charset="0"/>
              </a:rPr>
              <a:t>() {</a:t>
            </a:r>
          </a:p>
          <a:p>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return</a:t>
            </a:r>
            <a:r>
              <a:rPr lang="en-US" sz="2400" b="0" dirty="0">
                <a:solidFill>
                  <a:srgbClr val="292929"/>
                </a:solidFill>
                <a:effectLst/>
                <a:latin typeface="Consolas" panose="020B0609020204030204" pitchFamily="49" charset="0"/>
              </a:rPr>
              <a:t> (</a:t>
            </a: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&lt;div&gt;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&lt;h1&gt;</a:t>
            </a:r>
            <a:r>
              <a:rPr lang="en-US" sz="2400" b="0" dirty="0" err="1">
                <a:solidFill>
                  <a:srgbClr val="292929"/>
                </a:solidFill>
                <a:effectLst/>
                <a:latin typeface="Consolas" panose="020B0609020204030204" pitchFamily="49" charset="0"/>
              </a:rPr>
              <a:t>Maisammaguda</a:t>
            </a:r>
            <a:r>
              <a:rPr lang="en-US" sz="2400" b="0" dirty="0">
                <a:solidFill>
                  <a:srgbClr val="292929"/>
                </a:solidFill>
                <a:effectLst/>
                <a:latin typeface="Consolas" panose="020B0609020204030204" pitchFamily="49" charset="0"/>
              </a:rPr>
              <a:t>, </a:t>
            </a:r>
            <a:r>
              <a:rPr lang="en-US" sz="2400" b="0" dirty="0" err="1">
                <a:solidFill>
                  <a:srgbClr val="292929"/>
                </a:solidFill>
                <a:effectLst/>
                <a:latin typeface="Consolas" panose="020B0609020204030204" pitchFamily="49" charset="0"/>
              </a:rPr>
              <a:t>Dulapally</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Hyderabad, Telangana 500100</a:t>
            </a:r>
            <a:r>
              <a:rPr lang="en-US" sz="2400" b="0" dirty="0">
                <a:solidFill>
                  <a:srgbClr val="0F4A85"/>
                </a:solidFill>
                <a:effectLst/>
                <a:latin typeface="Consolas" panose="020B0609020204030204" pitchFamily="49" charset="0"/>
              </a:rPr>
              <a:t>&lt;</a:t>
            </a:r>
            <a:r>
              <a:rPr lang="en-US" sz="2400" b="0" dirty="0" err="1">
                <a:solidFill>
                  <a:srgbClr val="0F4A85"/>
                </a:solidFill>
                <a:effectLst/>
                <a:latin typeface="Consolas" panose="020B0609020204030204" pitchFamily="49" charset="0"/>
              </a:rPr>
              <a:t>br</a:t>
            </a:r>
            <a:r>
              <a:rPr lang="en-US" sz="2400" b="0" dirty="0">
                <a:solidFill>
                  <a:srgbClr val="0F4A85"/>
                </a:solidFill>
                <a:effectLst/>
                <a:latin typeface="Consolas" panose="020B0609020204030204" pitchFamily="49" charset="0"/>
              </a:rPr>
              <a:t>&gt;&lt;/</a:t>
            </a:r>
            <a:r>
              <a:rPr lang="en-US" sz="2400" b="0" dirty="0" err="1">
                <a:solidFill>
                  <a:srgbClr val="0F4A85"/>
                </a:solidFill>
                <a:effectLst/>
                <a:latin typeface="Consolas" panose="020B0609020204030204" pitchFamily="49" charset="0"/>
              </a:rPr>
              <a:t>br</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Phone: 94971-94971, 91778-78365</a:t>
            </a:r>
            <a:r>
              <a:rPr lang="en-US" sz="2400" b="0" dirty="0">
                <a:solidFill>
                  <a:srgbClr val="0F4A85"/>
                </a:solidFill>
                <a:effectLst/>
                <a:latin typeface="Consolas" panose="020B0609020204030204" pitchFamily="49" charset="0"/>
              </a:rPr>
              <a:t>&lt;</a:t>
            </a:r>
            <a:r>
              <a:rPr lang="en-US" sz="2400" b="0" dirty="0" err="1">
                <a:solidFill>
                  <a:srgbClr val="0F4A85"/>
                </a:solidFill>
                <a:effectLst/>
                <a:latin typeface="Consolas" panose="020B0609020204030204" pitchFamily="49" charset="0"/>
              </a:rPr>
              <a:t>br</a:t>
            </a:r>
            <a:r>
              <a:rPr lang="en-US" sz="2400" b="0" dirty="0">
                <a:solidFill>
                  <a:srgbClr val="0F4A85"/>
                </a:solidFill>
                <a:effectLst/>
                <a:latin typeface="Consolas" panose="020B0609020204030204" pitchFamily="49" charset="0"/>
              </a:rPr>
              <a:t>&gt;&lt;/</a:t>
            </a:r>
            <a:r>
              <a:rPr lang="en-US" sz="2400" b="0" dirty="0" err="1">
                <a:solidFill>
                  <a:srgbClr val="0F4A85"/>
                </a:solidFill>
                <a:effectLst/>
                <a:latin typeface="Consolas" panose="020B0609020204030204" pitchFamily="49" charset="0"/>
              </a:rPr>
              <a:t>br</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info@mallareddyuniversity.ac.in</a:t>
            </a:r>
            <a:r>
              <a:rPr lang="en-US" sz="2400" b="0" dirty="0">
                <a:solidFill>
                  <a:srgbClr val="0F4A85"/>
                </a:solidFill>
                <a:effectLst/>
                <a:latin typeface="Consolas" panose="020B0609020204030204" pitchFamily="49" charset="0"/>
              </a:rPr>
              <a:t>&lt;</a:t>
            </a:r>
            <a:r>
              <a:rPr lang="en-US" sz="2400" b="0" dirty="0" err="1">
                <a:solidFill>
                  <a:srgbClr val="0F4A85"/>
                </a:solidFill>
                <a:effectLst/>
                <a:latin typeface="Consolas" panose="020B0609020204030204" pitchFamily="49" charset="0"/>
              </a:rPr>
              <a:t>br</a:t>
            </a:r>
            <a:r>
              <a:rPr lang="en-US" sz="2400" b="0" dirty="0">
                <a:solidFill>
                  <a:srgbClr val="0F4A85"/>
                </a:solidFill>
                <a:effectLst/>
                <a:latin typeface="Consolas" panose="020B0609020204030204" pitchFamily="49" charset="0"/>
              </a:rPr>
              <a:t>&gt;&lt;/</a:t>
            </a:r>
            <a:r>
              <a:rPr lang="en-US" sz="2400" b="0" dirty="0" err="1">
                <a:solidFill>
                  <a:srgbClr val="0F4A85"/>
                </a:solidFill>
                <a:effectLst/>
                <a:latin typeface="Consolas" panose="020B0609020204030204" pitchFamily="49" charset="0"/>
              </a:rPr>
              <a:t>br</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admissions@mallareddyuniversity.ac.in</a:t>
            </a:r>
            <a:r>
              <a:rPr lang="en-US" sz="2400" b="0" dirty="0">
                <a:solidFill>
                  <a:srgbClr val="0F4A85"/>
                </a:solidFill>
                <a:effectLst/>
                <a:latin typeface="Consolas" panose="020B0609020204030204" pitchFamily="49" charset="0"/>
              </a:rPr>
              <a:t>&lt;/h1&gt;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&lt;/div&gt;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p>
          <a:p>
            <a:r>
              <a:rPr lang="en-US" sz="2400" b="0" dirty="0">
                <a:solidFill>
                  <a:srgbClr val="292929"/>
                </a:solidFill>
                <a:effectLst/>
                <a:latin typeface="Consolas" panose="020B0609020204030204" pitchFamily="49" charset="0"/>
              </a:rPr>
              <a:t>}</a:t>
            </a:r>
          </a:p>
          <a:p>
            <a:br>
              <a:rPr lang="en-US" sz="2400" b="0" dirty="0">
                <a:solidFill>
                  <a:srgbClr val="292929"/>
                </a:solidFill>
                <a:effectLst/>
                <a:latin typeface="Consolas" panose="020B0609020204030204" pitchFamily="49" charset="0"/>
              </a:rPr>
            </a:br>
            <a:r>
              <a:rPr lang="en-US" sz="2400" b="0" dirty="0">
                <a:solidFill>
                  <a:srgbClr val="B5200D"/>
                </a:solidFill>
                <a:effectLst/>
                <a:latin typeface="Consolas" panose="020B0609020204030204" pitchFamily="49" charset="0"/>
              </a:rPr>
              <a:t>export</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default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Contact</a:t>
            </a:r>
            <a:endParaRPr lang="en-US" sz="2400" b="0" dirty="0">
              <a:solidFill>
                <a:srgbClr val="292929"/>
              </a:solidFill>
              <a:effectLst/>
              <a:latin typeface="Consolas" panose="020B0609020204030204" pitchFamily="49" charset="0"/>
            </a:endParaRPr>
          </a:p>
          <a:p>
            <a:br>
              <a:rPr lang="en-US" sz="2400" b="0" dirty="0">
                <a:solidFill>
                  <a:srgbClr val="292929"/>
                </a:solidFill>
                <a:effectLst/>
                <a:latin typeface="Consolas" panose="020B0609020204030204" pitchFamily="49" charset="0"/>
              </a:rPr>
            </a:br>
            <a:endParaRPr lang="en-US" sz="2400" b="0" dirty="0">
              <a:solidFill>
                <a:srgbClr val="292929"/>
              </a:solidFill>
              <a:effectLst/>
              <a:latin typeface="Consolas" panose="020B0609020204030204" pitchFamily="49" charset="0"/>
            </a:endParaRPr>
          </a:p>
        </p:txBody>
      </p:sp>
    </p:spTree>
    <p:extLst>
      <p:ext uri="{BB962C8B-B14F-4D97-AF65-F5344CB8AC3E}">
        <p14:creationId xmlns:p14="http://schemas.microsoft.com/office/powerpoint/2010/main" val="1892256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6C71-96D9-4A90-6C85-B49D893BC867}"/>
              </a:ext>
            </a:extLst>
          </p:cNvPr>
          <p:cNvSpPr>
            <a:spLocks noGrp="1"/>
          </p:cNvSpPr>
          <p:nvPr>
            <p:ph type="title"/>
          </p:nvPr>
        </p:nvSpPr>
        <p:spPr>
          <a:xfrm>
            <a:off x="838200" y="136525"/>
            <a:ext cx="10515600" cy="534527"/>
          </a:xfrm>
          <a:solidFill>
            <a:schemeClr val="accent1">
              <a:lumMod val="20000"/>
              <a:lumOff val="80000"/>
            </a:schemeClr>
          </a:solidFill>
        </p:spPr>
        <p:txBody>
          <a:bodyPr>
            <a:normAutofit fontScale="90000"/>
          </a:bodyPr>
          <a:lstStyle/>
          <a:p>
            <a:r>
              <a:rPr lang="en-US" b="1" dirty="0"/>
              <a:t>nav.js</a:t>
            </a:r>
          </a:p>
        </p:txBody>
      </p:sp>
      <p:sp>
        <p:nvSpPr>
          <p:cNvPr id="4" name="Date Placeholder 3">
            <a:extLst>
              <a:ext uri="{FF2B5EF4-FFF2-40B4-BE49-F238E27FC236}">
                <a16:creationId xmlns:a16="http://schemas.microsoft.com/office/drawing/2014/main" id="{BB929D33-46B4-BC61-35E7-C0D83D6D1EB2}"/>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4C48FBD7-80E4-3F11-AE29-9615F121C3A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B1431FED-09B7-4CDB-CD21-4B05DFE65D66}"/>
              </a:ext>
            </a:extLst>
          </p:cNvPr>
          <p:cNvSpPr>
            <a:spLocks noGrp="1"/>
          </p:cNvSpPr>
          <p:nvPr>
            <p:ph type="sldNum" sz="quarter" idx="12"/>
          </p:nvPr>
        </p:nvSpPr>
        <p:spPr/>
        <p:txBody>
          <a:bodyPr/>
          <a:lstStyle/>
          <a:p>
            <a:fld id="{4FAB73BC-B049-4115-A692-8D63A059BFB8}" type="slidenum">
              <a:rPr lang="en-US" smtClean="0"/>
              <a:t>37</a:t>
            </a:fld>
            <a:endParaRPr lang="en-US" dirty="0"/>
          </a:p>
        </p:txBody>
      </p:sp>
      <p:sp>
        <p:nvSpPr>
          <p:cNvPr id="8" name="TextBox 7">
            <a:extLst>
              <a:ext uri="{FF2B5EF4-FFF2-40B4-BE49-F238E27FC236}">
                <a16:creationId xmlns:a16="http://schemas.microsoft.com/office/drawing/2014/main" id="{29FAA87B-5685-E514-DB06-16BFCF8D8B62}"/>
              </a:ext>
            </a:extLst>
          </p:cNvPr>
          <p:cNvSpPr txBox="1"/>
          <p:nvPr/>
        </p:nvSpPr>
        <p:spPr>
          <a:xfrm>
            <a:off x="1310148" y="882211"/>
            <a:ext cx="10208342" cy="5262979"/>
          </a:xfrm>
          <a:prstGeom prst="rect">
            <a:avLst/>
          </a:prstGeom>
          <a:noFill/>
        </p:spPr>
        <p:txBody>
          <a:bodyPr wrap="square">
            <a:spAutoFit/>
          </a:bodyPr>
          <a:lstStyle/>
          <a:p>
            <a:r>
              <a:rPr lang="en-US" sz="2400" b="0" dirty="0">
                <a:solidFill>
                  <a:srgbClr val="B5200D"/>
                </a:solidFill>
                <a:effectLst/>
                <a:latin typeface="Consolas" panose="020B0609020204030204" pitchFamily="49" charset="0"/>
              </a:rPr>
              <a:t>import</a:t>
            </a:r>
            <a:r>
              <a:rPr lang="en-US" sz="2400" b="0" dirty="0">
                <a:solidFill>
                  <a:srgbClr val="292929"/>
                </a:solidFill>
                <a:effectLst/>
                <a:latin typeface="Consolas" panose="020B0609020204030204" pitchFamily="49" charset="0"/>
              </a:rPr>
              <a:t> { </a:t>
            </a:r>
            <a:r>
              <a:rPr lang="en-US" sz="2400" b="0" dirty="0">
                <a:solidFill>
                  <a:srgbClr val="001080"/>
                </a:solidFill>
                <a:effectLst/>
                <a:latin typeface="Consolas" panose="020B0609020204030204" pitchFamily="49" charset="0"/>
              </a:rPr>
              <a:t>Link</a:t>
            </a:r>
            <a:r>
              <a:rPr lang="en-US" sz="2400" b="0" dirty="0">
                <a:solidFill>
                  <a:srgbClr val="292929"/>
                </a:solidFill>
                <a:effectLst/>
                <a:latin typeface="Consolas" panose="020B0609020204030204" pitchFamily="49" charset="0"/>
              </a:rPr>
              <a:t> } </a:t>
            </a:r>
            <a:r>
              <a:rPr lang="en-US" sz="2400" b="0" dirty="0">
                <a:solidFill>
                  <a:srgbClr val="B5200D"/>
                </a:solidFill>
                <a:effectLst/>
                <a:latin typeface="Consolas" panose="020B0609020204030204" pitchFamily="49" charset="0"/>
              </a:rPr>
              <a:t>from</a:t>
            </a:r>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'react-router-</a:t>
            </a:r>
            <a:r>
              <a:rPr lang="en-US" sz="2400" b="0" dirty="0" err="1">
                <a:solidFill>
                  <a:srgbClr val="0F4A85"/>
                </a:solidFill>
                <a:effectLst/>
                <a:latin typeface="Consolas" panose="020B0609020204030204" pitchFamily="49" charset="0"/>
              </a:rPr>
              <a:t>dom</a:t>
            </a:r>
            <a:r>
              <a:rPr lang="en-US" sz="2400" b="0" dirty="0">
                <a:solidFill>
                  <a:srgbClr val="0F4A85"/>
                </a:solidFill>
                <a:effectLst/>
                <a:latin typeface="Consolas" panose="020B0609020204030204" pitchFamily="49" charset="0"/>
              </a:rPr>
              <a:t>'</a:t>
            </a:r>
            <a:endParaRPr lang="en-US" sz="2400" b="0" dirty="0">
              <a:solidFill>
                <a:srgbClr val="292929"/>
              </a:solidFill>
              <a:effectLst/>
              <a:latin typeface="Consolas" panose="020B0609020204030204" pitchFamily="49" charset="0"/>
            </a:endParaRPr>
          </a:p>
          <a:p>
            <a:r>
              <a:rPr lang="en-US" sz="2400" b="0" dirty="0">
                <a:solidFill>
                  <a:srgbClr val="0F4A85"/>
                </a:solidFill>
                <a:effectLst/>
                <a:latin typeface="Consolas" panose="020B0609020204030204" pitchFamily="49" charset="0"/>
              </a:rPr>
              <a:t>const</a:t>
            </a:r>
            <a:r>
              <a:rPr lang="en-US" sz="2400" b="0" dirty="0">
                <a:solidFill>
                  <a:srgbClr val="292929"/>
                </a:solidFill>
                <a:effectLst/>
                <a:latin typeface="Consolas" panose="020B0609020204030204" pitchFamily="49" charset="0"/>
              </a:rPr>
              <a:t> </a:t>
            </a:r>
            <a:r>
              <a:rPr lang="en-US" sz="2400" b="0" dirty="0">
                <a:solidFill>
                  <a:srgbClr val="5E2CBC"/>
                </a:solidFill>
                <a:effectLst/>
                <a:latin typeface="Consolas" panose="020B0609020204030204" pitchFamily="49" charset="0"/>
              </a:rPr>
              <a:t>Nav</a:t>
            </a:r>
            <a:r>
              <a:rPr lang="en-US" sz="2400" b="0" dirty="0">
                <a:solidFill>
                  <a:srgbClr val="292929"/>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292929"/>
                </a:solidFill>
                <a:effectLst/>
                <a:latin typeface="Consolas" panose="020B0609020204030204" pitchFamily="49" charset="0"/>
              </a:rPr>
              <a:t> () </a:t>
            </a:r>
            <a:r>
              <a:rPr lang="en-US" sz="2400" b="0" dirty="0">
                <a:solidFill>
                  <a:srgbClr val="0F4A85"/>
                </a:solidFill>
                <a:effectLst/>
                <a:latin typeface="Consolas" panose="020B0609020204030204" pitchFamily="49" charset="0"/>
              </a:rPr>
              <a:t>=&gt;</a:t>
            </a:r>
            <a:r>
              <a:rPr lang="en-US" sz="2400" b="0" dirty="0">
                <a:solidFill>
                  <a:srgbClr val="292929"/>
                </a:solidFill>
                <a:effectLst/>
                <a:latin typeface="Consolas" panose="020B0609020204030204" pitchFamily="49" charset="0"/>
              </a:rPr>
              <a:t> {</a:t>
            </a:r>
          </a:p>
          <a:p>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return</a:t>
            </a:r>
            <a:r>
              <a:rPr lang="en-US" sz="2400" b="0" dirty="0">
                <a:solidFill>
                  <a:srgbClr val="292929"/>
                </a:solidFill>
                <a:effectLst/>
                <a:latin typeface="Consolas" panose="020B0609020204030204" pitchFamily="49" charset="0"/>
              </a:rPr>
              <a:t>(</a:t>
            </a: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&lt;nav&gt;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a:t>
            </a:r>
            <a:r>
              <a:rPr lang="en-US" sz="2400" b="0" dirty="0" err="1">
                <a:solidFill>
                  <a:srgbClr val="0F4A85"/>
                </a:solidFill>
                <a:effectLst/>
                <a:latin typeface="Consolas" panose="020B0609020204030204" pitchFamily="49" charset="0"/>
              </a:rPr>
              <a:t>ul</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&lt;li&gt;&lt;</a:t>
            </a:r>
            <a:r>
              <a:rPr lang="en-US" sz="2400" b="0" dirty="0">
                <a:solidFill>
                  <a:srgbClr val="185E73"/>
                </a:solidFill>
                <a:effectLst/>
                <a:latin typeface="Consolas" panose="020B0609020204030204" pitchFamily="49" charset="0"/>
              </a:rPr>
              <a:t>Link</a:t>
            </a:r>
            <a:r>
              <a:rPr lang="en-US" sz="2400" b="0" dirty="0">
                <a:solidFill>
                  <a:srgbClr val="292929"/>
                </a:solidFill>
                <a:effectLst/>
                <a:latin typeface="Consolas" panose="020B0609020204030204" pitchFamily="49" charset="0"/>
              </a:rPr>
              <a:t> </a:t>
            </a:r>
            <a:r>
              <a:rPr lang="en-US" sz="2400" b="0" dirty="0">
                <a:solidFill>
                  <a:srgbClr val="264F78"/>
                </a:solidFill>
                <a:effectLst/>
                <a:latin typeface="Consolas" panose="020B0609020204030204" pitchFamily="49" charset="0"/>
              </a:rPr>
              <a:t>to</a:t>
            </a:r>
            <a:r>
              <a:rPr lang="en-US" sz="2400" b="0" dirty="0">
                <a:solidFill>
                  <a:srgbClr val="000000"/>
                </a:solidFill>
                <a:effectLst/>
                <a:latin typeface="Consolas" panose="020B0609020204030204" pitchFamily="49" charset="0"/>
              </a:rPr>
              <a:t>=</a:t>
            </a:r>
            <a:r>
              <a:rPr lang="en-US" sz="2400" b="0" dirty="0">
                <a:solidFill>
                  <a:srgbClr val="0F4A85"/>
                </a:solidFill>
                <a:effectLst/>
                <a:latin typeface="Consolas" panose="020B0609020204030204" pitchFamily="49" charset="0"/>
              </a:rPr>
              <a:t>"/home"&gt;</a:t>
            </a:r>
            <a:r>
              <a:rPr lang="en-US" sz="2400" b="0" dirty="0">
                <a:solidFill>
                  <a:srgbClr val="292929"/>
                </a:solidFill>
                <a:effectLst/>
                <a:latin typeface="Consolas" panose="020B0609020204030204" pitchFamily="49" charset="0"/>
              </a:rPr>
              <a:t>Home</a:t>
            </a:r>
            <a:r>
              <a:rPr lang="en-US" sz="2400" b="0" dirty="0">
                <a:solidFill>
                  <a:srgbClr val="0F4A85"/>
                </a:solidFill>
                <a:effectLst/>
                <a:latin typeface="Consolas" panose="020B0609020204030204" pitchFamily="49" charset="0"/>
              </a:rPr>
              <a:t>&lt;/</a:t>
            </a:r>
            <a:r>
              <a:rPr lang="en-US" sz="2400" b="0" dirty="0">
                <a:solidFill>
                  <a:srgbClr val="185E73"/>
                </a:solidFill>
                <a:effectLst/>
                <a:latin typeface="Consolas" panose="020B0609020204030204" pitchFamily="49" charset="0"/>
              </a:rPr>
              <a:t>Link</a:t>
            </a:r>
            <a:r>
              <a:rPr lang="en-US" sz="2400" b="0" dirty="0">
                <a:solidFill>
                  <a:srgbClr val="0F4A85"/>
                </a:solidFill>
                <a:effectLst/>
                <a:latin typeface="Consolas" panose="020B0609020204030204" pitchFamily="49" charset="0"/>
              </a:rPr>
              <a:t>&gt;&lt;/li&gt;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&lt;li&gt;&lt;</a:t>
            </a:r>
            <a:r>
              <a:rPr lang="en-US" sz="2400" b="0" dirty="0">
                <a:solidFill>
                  <a:srgbClr val="185E73"/>
                </a:solidFill>
                <a:effectLst/>
                <a:latin typeface="Consolas" panose="020B0609020204030204" pitchFamily="49" charset="0"/>
              </a:rPr>
              <a:t>Link</a:t>
            </a:r>
            <a:r>
              <a:rPr lang="en-US" sz="2400" b="0" dirty="0">
                <a:solidFill>
                  <a:srgbClr val="292929"/>
                </a:solidFill>
                <a:effectLst/>
                <a:latin typeface="Consolas" panose="020B0609020204030204" pitchFamily="49" charset="0"/>
              </a:rPr>
              <a:t> </a:t>
            </a:r>
            <a:r>
              <a:rPr lang="en-US" sz="2400" b="0" dirty="0">
                <a:solidFill>
                  <a:srgbClr val="264F78"/>
                </a:solidFill>
                <a:effectLst/>
                <a:latin typeface="Consolas" panose="020B0609020204030204" pitchFamily="49" charset="0"/>
              </a:rPr>
              <a:t>to</a:t>
            </a:r>
            <a:r>
              <a:rPr lang="en-US" sz="2400" b="0" dirty="0">
                <a:solidFill>
                  <a:srgbClr val="000000"/>
                </a:solidFill>
                <a:effectLst/>
                <a:latin typeface="Consolas" panose="020B0609020204030204" pitchFamily="49" charset="0"/>
              </a:rPr>
              <a:t>=</a:t>
            </a:r>
            <a:r>
              <a:rPr lang="en-US" sz="2400" b="0" dirty="0">
                <a:solidFill>
                  <a:srgbClr val="0F4A85"/>
                </a:solidFill>
                <a:effectLst/>
                <a:latin typeface="Consolas" panose="020B0609020204030204" pitchFamily="49" charset="0"/>
              </a:rPr>
              <a:t>"/about"&gt;</a:t>
            </a:r>
            <a:r>
              <a:rPr lang="en-US" sz="2400" b="0" dirty="0">
                <a:solidFill>
                  <a:srgbClr val="292929"/>
                </a:solidFill>
                <a:effectLst/>
                <a:latin typeface="Consolas" panose="020B0609020204030204" pitchFamily="49" charset="0"/>
              </a:rPr>
              <a:t>About</a:t>
            </a:r>
            <a:r>
              <a:rPr lang="en-US" sz="2400" b="0" dirty="0">
                <a:solidFill>
                  <a:srgbClr val="0F4A85"/>
                </a:solidFill>
                <a:effectLst/>
                <a:latin typeface="Consolas" panose="020B0609020204030204" pitchFamily="49" charset="0"/>
              </a:rPr>
              <a:t>&lt;/</a:t>
            </a:r>
            <a:r>
              <a:rPr lang="en-US" sz="2400" b="0" dirty="0">
                <a:solidFill>
                  <a:srgbClr val="185E73"/>
                </a:solidFill>
                <a:effectLst/>
                <a:latin typeface="Consolas" panose="020B0609020204030204" pitchFamily="49" charset="0"/>
              </a:rPr>
              <a:t>Link</a:t>
            </a:r>
            <a:r>
              <a:rPr lang="en-US" sz="2400" b="0" dirty="0">
                <a:solidFill>
                  <a:srgbClr val="0F4A85"/>
                </a:solidFill>
                <a:effectLst/>
                <a:latin typeface="Consolas" panose="020B0609020204030204" pitchFamily="49" charset="0"/>
              </a:rPr>
              <a:t>&gt;&lt;/li&gt;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&lt;li&gt;&lt;</a:t>
            </a:r>
            <a:r>
              <a:rPr lang="en-US" sz="2400" b="0" dirty="0">
                <a:solidFill>
                  <a:srgbClr val="185E73"/>
                </a:solidFill>
                <a:effectLst/>
                <a:latin typeface="Consolas" panose="020B0609020204030204" pitchFamily="49" charset="0"/>
              </a:rPr>
              <a:t>Link</a:t>
            </a:r>
            <a:r>
              <a:rPr lang="en-US" sz="2400" b="0" dirty="0">
                <a:solidFill>
                  <a:srgbClr val="292929"/>
                </a:solidFill>
                <a:effectLst/>
                <a:latin typeface="Consolas" panose="020B0609020204030204" pitchFamily="49" charset="0"/>
              </a:rPr>
              <a:t> </a:t>
            </a:r>
            <a:r>
              <a:rPr lang="en-US" sz="2400" b="0" dirty="0">
                <a:solidFill>
                  <a:srgbClr val="264F78"/>
                </a:solidFill>
                <a:effectLst/>
                <a:latin typeface="Consolas" panose="020B0609020204030204" pitchFamily="49" charset="0"/>
              </a:rPr>
              <a:t>to</a:t>
            </a:r>
            <a:r>
              <a:rPr lang="en-US" sz="2400" b="0" dirty="0">
                <a:solidFill>
                  <a:srgbClr val="000000"/>
                </a:solidFill>
                <a:effectLst/>
                <a:latin typeface="Consolas" panose="020B0609020204030204" pitchFamily="49" charset="0"/>
              </a:rPr>
              <a:t>=</a:t>
            </a:r>
            <a:r>
              <a:rPr lang="en-US" sz="2400" b="0" dirty="0">
                <a:solidFill>
                  <a:srgbClr val="0F4A85"/>
                </a:solidFill>
                <a:effectLst/>
                <a:latin typeface="Consolas" panose="020B0609020204030204" pitchFamily="49" charset="0"/>
              </a:rPr>
              <a:t>"/contact"&gt;</a:t>
            </a:r>
            <a:r>
              <a:rPr lang="en-US" sz="2400" b="0" dirty="0">
                <a:solidFill>
                  <a:srgbClr val="292929"/>
                </a:solidFill>
                <a:effectLst/>
                <a:latin typeface="Consolas" panose="020B0609020204030204" pitchFamily="49" charset="0"/>
              </a:rPr>
              <a:t>Contact</a:t>
            </a:r>
            <a:r>
              <a:rPr lang="en-US" sz="2400" b="0" dirty="0">
                <a:solidFill>
                  <a:srgbClr val="0F4A85"/>
                </a:solidFill>
                <a:effectLst/>
                <a:latin typeface="Consolas" panose="020B0609020204030204" pitchFamily="49" charset="0"/>
              </a:rPr>
              <a:t>&lt;/</a:t>
            </a:r>
            <a:r>
              <a:rPr lang="en-US" sz="2400" b="0" dirty="0">
                <a:solidFill>
                  <a:srgbClr val="185E73"/>
                </a:solidFill>
                <a:effectLst/>
                <a:latin typeface="Consolas" panose="020B0609020204030204" pitchFamily="49" charset="0"/>
              </a:rPr>
              <a:t>Link</a:t>
            </a:r>
            <a:r>
              <a:rPr lang="en-US" sz="2400" b="0" dirty="0">
                <a:solidFill>
                  <a:srgbClr val="0F4A85"/>
                </a:solidFill>
                <a:effectLst/>
                <a:latin typeface="Consolas" panose="020B0609020204030204" pitchFamily="49" charset="0"/>
              </a:rPr>
              <a:t>&gt;&lt;/li&gt;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a:t>
            </a:r>
            <a:r>
              <a:rPr lang="en-US" sz="2400" b="0" dirty="0" err="1">
                <a:solidFill>
                  <a:srgbClr val="0F4A85"/>
                </a:solidFill>
                <a:effectLst/>
                <a:latin typeface="Consolas" panose="020B0609020204030204" pitchFamily="49" charset="0"/>
              </a:rPr>
              <a:t>ul</a:t>
            </a:r>
            <a:r>
              <a:rPr lang="en-US" sz="2400" b="0" dirty="0">
                <a:solidFill>
                  <a:srgbClr val="0F4A85"/>
                </a:solidFill>
                <a:effectLst/>
                <a:latin typeface="Consolas" panose="020B0609020204030204" pitchFamily="49" charset="0"/>
              </a:rPr>
              <a:t>&gt;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a:t>
            </a:r>
            <a:r>
              <a:rPr lang="en-US" sz="2400" b="0" dirty="0">
                <a:solidFill>
                  <a:srgbClr val="0F4A85"/>
                </a:solidFill>
                <a:effectLst/>
                <a:latin typeface="Consolas" panose="020B0609020204030204" pitchFamily="49" charset="0"/>
              </a:rPr>
              <a:t>&lt;/nav&gt;</a:t>
            </a:r>
            <a:endParaRPr lang="en-US" sz="2400" b="0" dirty="0">
              <a:solidFill>
                <a:srgbClr val="292929"/>
              </a:solidFill>
              <a:effectLst/>
              <a:latin typeface="Consolas" panose="020B0609020204030204" pitchFamily="49" charset="0"/>
            </a:endParaRPr>
          </a:p>
          <a:p>
            <a:r>
              <a:rPr lang="en-US" sz="2400" b="0" dirty="0">
                <a:solidFill>
                  <a:srgbClr val="292929"/>
                </a:solidFill>
                <a:effectLst/>
                <a:latin typeface="Consolas" panose="020B0609020204030204" pitchFamily="49" charset="0"/>
              </a:rPr>
              <a:t>    )    </a:t>
            </a:r>
          </a:p>
          <a:p>
            <a:r>
              <a:rPr lang="en-US" sz="2400" b="0" dirty="0">
                <a:solidFill>
                  <a:srgbClr val="292929"/>
                </a:solidFill>
                <a:effectLst/>
                <a:latin typeface="Consolas" panose="020B0609020204030204" pitchFamily="49" charset="0"/>
              </a:rPr>
              <a:t>}</a:t>
            </a:r>
          </a:p>
          <a:p>
            <a:br>
              <a:rPr lang="en-US" sz="2400" b="0" dirty="0">
                <a:solidFill>
                  <a:srgbClr val="292929"/>
                </a:solidFill>
                <a:effectLst/>
                <a:latin typeface="Consolas" panose="020B0609020204030204" pitchFamily="49" charset="0"/>
              </a:rPr>
            </a:br>
            <a:r>
              <a:rPr lang="en-US" sz="2400" b="0" dirty="0">
                <a:solidFill>
                  <a:srgbClr val="B5200D"/>
                </a:solidFill>
                <a:effectLst/>
                <a:latin typeface="Consolas" panose="020B0609020204030204" pitchFamily="49" charset="0"/>
              </a:rPr>
              <a:t>export</a:t>
            </a:r>
            <a:r>
              <a:rPr lang="en-US" sz="2400" b="0" dirty="0">
                <a:solidFill>
                  <a:srgbClr val="292929"/>
                </a:solidFill>
                <a:effectLst/>
                <a:latin typeface="Consolas" panose="020B0609020204030204" pitchFamily="49" charset="0"/>
              </a:rPr>
              <a:t> </a:t>
            </a:r>
            <a:r>
              <a:rPr lang="en-US" sz="2400" b="0" dirty="0">
                <a:solidFill>
                  <a:srgbClr val="B5200D"/>
                </a:solidFill>
                <a:effectLst/>
                <a:latin typeface="Consolas" panose="020B0609020204030204" pitchFamily="49" charset="0"/>
              </a:rPr>
              <a:t>default</a:t>
            </a:r>
            <a:r>
              <a:rPr lang="en-US" sz="2400" b="0" dirty="0">
                <a:solidFill>
                  <a:srgbClr val="292929"/>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Nav</a:t>
            </a:r>
            <a:r>
              <a:rPr lang="en-US" sz="2400" b="0" dirty="0">
                <a:solidFill>
                  <a:srgbClr val="292929"/>
                </a:solidFill>
                <a:effectLst/>
                <a:latin typeface="Consolas" panose="020B0609020204030204" pitchFamily="49" charset="0"/>
              </a:rPr>
              <a:t>;</a:t>
            </a:r>
          </a:p>
        </p:txBody>
      </p:sp>
    </p:spTree>
    <p:extLst>
      <p:ext uri="{BB962C8B-B14F-4D97-AF65-F5344CB8AC3E}">
        <p14:creationId xmlns:p14="http://schemas.microsoft.com/office/powerpoint/2010/main" val="761873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38</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306" y="332510"/>
            <a:ext cx="11606476" cy="612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66776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39</a:t>
            </a:fld>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944" y="405679"/>
            <a:ext cx="11845317" cy="5731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5009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0679-718D-BEAD-5BD0-EFE1E435D246}"/>
              </a:ext>
            </a:extLst>
          </p:cNvPr>
          <p:cNvSpPr>
            <a:spLocks noGrp="1"/>
          </p:cNvSpPr>
          <p:nvPr>
            <p:ph type="title"/>
          </p:nvPr>
        </p:nvSpPr>
        <p:spPr>
          <a:xfrm>
            <a:off x="838200" y="207470"/>
            <a:ext cx="10515600" cy="1325563"/>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Events</a:t>
            </a:r>
          </a:p>
        </p:txBody>
      </p:sp>
      <p:sp>
        <p:nvSpPr>
          <p:cNvPr id="3" name="Content Placeholder 2">
            <a:extLst>
              <a:ext uri="{FF2B5EF4-FFF2-40B4-BE49-F238E27FC236}">
                <a16:creationId xmlns:a16="http://schemas.microsoft.com/office/drawing/2014/main" id="{4A7F9836-387F-25A8-3B39-49B8F06DC6C4}"/>
              </a:ext>
            </a:extLst>
          </p:cNvPr>
          <p:cNvSpPr>
            <a:spLocks noGrp="1"/>
          </p:cNvSpPr>
          <p:nvPr>
            <p:ph idx="1"/>
          </p:nvPr>
        </p:nvSpPr>
        <p:spPr>
          <a:xfrm>
            <a:off x="838199" y="1825625"/>
            <a:ext cx="10771909" cy="2510848"/>
          </a:xfrm>
        </p:spPr>
        <p:txBody>
          <a:bodyPr>
            <a:normAutofit fontScale="77500" lnSpcReduction="20000"/>
          </a:bodyPr>
          <a:lstStyle/>
          <a:p>
            <a:pPr algn="just">
              <a:buFont typeface="Wingdings" pitchFamily="2" charset="2"/>
              <a:buChar char="Ø"/>
            </a:pPr>
            <a:r>
              <a:rPr lang="en-US" sz="3200" dirty="0">
                <a:latin typeface="Times New Roman" pitchFamily="18" charset="0"/>
                <a:cs typeface="Times New Roman" pitchFamily="18" charset="0"/>
              </a:rPr>
              <a:t>An event is an action that could be triggered as a result of the user action or system generated event. For example, a mouse click, loading of a web page, pressing a key, window resizes, and other interactions are called events.</a:t>
            </a:r>
          </a:p>
          <a:p>
            <a:pPr algn="just"/>
            <a:endParaRPr lang="en-US" sz="3200" dirty="0">
              <a:latin typeface="Times New Roman" pitchFamily="18" charset="0"/>
              <a:cs typeface="Times New Roman" pitchFamily="18" charset="0"/>
            </a:endParaRPr>
          </a:p>
          <a:p>
            <a:pPr algn="just">
              <a:buFont typeface="Wingdings" pitchFamily="2" charset="2"/>
              <a:buChar char="Ø"/>
            </a:pPr>
            <a:r>
              <a:rPr lang="en-US" sz="3200" dirty="0">
                <a:latin typeface="Times New Roman" pitchFamily="18" charset="0"/>
                <a:cs typeface="Times New Roman" pitchFamily="18" charset="0"/>
              </a:rPr>
              <a:t>React has its own event handling system which is very similar to handling events on DOM elements. </a:t>
            </a:r>
            <a:r>
              <a:rPr lang="en-US" sz="3200" b="1" dirty="0">
                <a:solidFill>
                  <a:srgbClr val="FF0000"/>
                </a:solidFill>
                <a:latin typeface="Times New Roman" pitchFamily="18" charset="0"/>
                <a:cs typeface="Times New Roman" pitchFamily="18" charset="0"/>
              </a:rPr>
              <a:t>The react event handling system is known as Synthetic Events.</a:t>
            </a:r>
            <a:r>
              <a:rPr lang="en-US" sz="3200" dirty="0">
                <a:latin typeface="Times New Roman" pitchFamily="18" charset="0"/>
                <a:cs typeface="Times New Roman" pitchFamily="18" charset="0"/>
              </a:rPr>
              <a:t> The synthetic event is a cross-browser wrapper of the browser's native event</a:t>
            </a:r>
            <a:r>
              <a:rPr lang="en-US" sz="3200" dirty="0"/>
              <a:t>.</a:t>
            </a:r>
          </a:p>
          <a:p>
            <a:pPr marL="0" indent="0" algn="just">
              <a:buNone/>
            </a:pPr>
            <a:endParaRPr lang="en-US" sz="3200" dirty="0">
              <a:solidFill>
                <a:srgbClr val="1A1A1A"/>
              </a:solidFill>
              <a:latin typeface="Times New Roman" panose="02020603050405020304" pitchFamily="18" charset="0"/>
              <a:cs typeface="Times New Roman" panose="02020603050405020304" pitchFamily="18" charset="0"/>
            </a:endParaRPr>
          </a:p>
        </p:txBody>
      </p:sp>
      <p:pic>
        <p:nvPicPr>
          <p:cNvPr id="4" name="Picture 2" descr="React Events"/>
          <p:cNvPicPr>
            <a:picLocks noChangeAspect="1" noChangeArrowheads="1"/>
          </p:cNvPicPr>
          <p:nvPr/>
        </p:nvPicPr>
        <p:blipFill>
          <a:blip r:embed="rId2"/>
          <a:srcRect/>
          <a:stretch>
            <a:fillRect/>
          </a:stretch>
        </p:blipFill>
        <p:spPr bwMode="auto">
          <a:xfrm>
            <a:off x="2109465" y="4248999"/>
            <a:ext cx="7858180" cy="2428892"/>
          </a:xfrm>
          <a:prstGeom prst="rect">
            <a:avLst/>
          </a:prstGeom>
          <a:noFill/>
        </p:spPr>
      </p:pic>
    </p:spTree>
    <p:extLst>
      <p:ext uri="{BB962C8B-B14F-4D97-AF65-F5344CB8AC3E}">
        <p14:creationId xmlns:p14="http://schemas.microsoft.com/office/powerpoint/2010/main" val="4087316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5DE1-5A53-B9EF-B6CC-07F5B299C403}"/>
              </a:ext>
            </a:extLst>
          </p:cNvPr>
          <p:cNvSpPr>
            <a:spLocks noGrp="1"/>
          </p:cNvSpPr>
          <p:nvPr>
            <p:ph type="title"/>
          </p:nvPr>
        </p:nvSpPr>
        <p:spPr>
          <a:xfrm>
            <a:off x="0" y="136525"/>
            <a:ext cx="11353800" cy="814746"/>
          </a:xfrm>
          <a:solidFill>
            <a:schemeClr val="accent1">
              <a:lumMod val="20000"/>
              <a:lumOff val="80000"/>
            </a:schemeClr>
          </a:solidFill>
        </p:spPr>
        <p:txBody>
          <a:bodyPr>
            <a:normAutofit fontScale="90000"/>
          </a:bodyPr>
          <a:lstStyle/>
          <a:p>
            <a:br>
              <a:rPr lang="en-US" sz="4400" b="1" dirty="0">
                <a:latin typeface="Times New Roman" pitchFamily="18" charset="0"/>
                <a:cs typeface="Times New Roman" pitchFamily="18" charset="0"/>
              </a:rPr>
            </a:br>
            <a:r>
              <a:rPr lang="en-US" sz="4400" b="1" dirty="0">
                <a:latin typeface="Times New Roman" pitchFamily="18" charset="0"/>
                <a:cs typeface="Times New Roman" pitchFamily="18" charset="0"/>
              </a:rPr>
              <a:t>React Styling using React Bootstrap</a:t>
            </a:r>
            <a:br>
              <a:rPr lang="en-US" sz="4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09F0139B-99CA-0054-135B-60F327522176}"/>
              </a:ext>
            </a:extLst>
          </p:cNvPr>
          <p:cNvSpPr>
            <a:spLocks noGrp="1"/>
          </p:cNvSpPr>
          <p:nvPr>
            <p:ph idx="1"/>
          </p:nvPr>
        </p:nvSpPr>
        <p:spPr>
          <a:xfrm>
            <a:off x="675968" y="1478141"/>
            <a:ext cx="10515600" cy="4351338"/>
          </a:xfrm>
        </p:spPr>
        <p:txBody>
          <a:bodyPr/>
          <a:lstStyle/>
          <a:p>
            <a:pPr algn="just"/>
            <a:r>
              <a:rPr lang="en-US" b="0" i="0" dirty="0">
                <a:solidFill>
                  <a:srgbClr val="001D35"/>
                </a:solidFill>
                <a:effectLst/>
                <a:latin typeface="Times New Roman" panose="02020603050405020304" pitchFamily="18" charset="0"/>
                <a:cs typeface="Times New Roman" panose="02020603050405020304" pitchFamily="18" charset="0"/>
              </a:rPr>
              <a:t>React-Bootstrap is a </a:t>
            </a:r>
            <a:r>
              <a:rPr lang="en-US" b="0" i="0" dirty="0">
                <a:solidFill>
                  <a:srgbClr val="FF0000"/>
                </a:solidFill>
                <a:effectLst/>
                <a:latin typeface="Times New Roman" panose="02020603050405020304" pitchFamily="18" charset="0"/>
                <a:cs typeface="Times New Roman" panose="02020603050405020304" pitchFamily="18" charset="0"/>
              </a:rPr>
              <a:t>front-end UI component library </a:t>
            </a:r>
            <a:r>
              <a:rPr lang="en-US" b="0" i="0" dirty="0">
                <a:solidFill>
                  <a:srgbClr val="001D35"/>
                </a:solidFill>
                <a:effectLst/>
                <a:latin typeface="Times New Roman" panose="02020603050405020304" pitchFamily="18" charset="0"/>
                <a:cs typeface="Times New Roman" panose="02020603050405020304" pitchFamily="18" charset="0"/>
              </a:rPr>
              <a:t>built with React. It is used to build </a:t>
            </a:r>
            <a:r>
              <a:rPr lang="en-US" b="0" i="0" dirty="0">
                <a:solidFill>
                  <a:srgbClr val="FF0000"/>
                </a:solidFill>
                <a:effectLst/>
                <a:latin typeface="Times New Roman" panose="02020603050405020304" pitchFamily="18" charset="0"/>
                <a:cs typeface="Times New Roman" panose="02020603050405020304" pitchFamily="18" charset="0"/>
              </a:rPr>
              <a:t>responsive, mobile-first projects on the web</a:t>
            </a:r>
            <a:r>
              <a:rPr lang="en-US" b="0" i="0" dirty="0">
                <a:solidFill>
                  <a:srgbClr val="001D35"/>
                </a:solidFill>
                <a:effectLst/>
                <a:latin typeface="Times New Roman" panose="02020603050405020304" pitchFamily="18" charset="0"/>
                <a:cs typeface="Times New Roman" panose="02020603050405020304" pitchFamily="18" charset="0"/>
              </a:rPr>
              <a:t>.</a:t>
            </a:r>
          </a:p>
          <a:p>
            <a:pPr algn="just"/>
            <a:r>
              <a:rPr lang="en-US" b="0" i="0" dirty="0">
                <a:solidFill>
                  <a:srgbClr val="001D35"/>
                </a:solidFill>
                <a:effectLst/>
                <a:latin typeface="Times New Roman" panose="02020603050405020304" pitchFamily="18" charset="0"/>
                <a:cs typeface="Times New Roman" panose="02020603050405020304" pitchFamily="18" charset="0"/>
              </a:rPr>
              <a:t>React-Bootstrap provides a </a:t>
            </a:r>
            <a:r>
              <a:rPr lang="en-US" b="0" i="0" dirty="0">
                <a:solidFill>
                  <a:srgbClr val="FF0000"/>
                </a:solidFill>
                <a:effectLst/>
                <a:latin typeface="Times New Roman" panose="02020603050405020304" pitchFamily="18" charset="0"/>
                <a:cs typeface="Times New Roman" panose="02020603050405020304" pitchFamily="18" charset="0"/>
              </a:rPr>
              <a:t>wide range of components</a:t>
            </a:r>
            <a:r>
              <a:rPr lang="en-US" b="0" i="0" dirty="0">
                <a:solidFill>
                  <a:srgbClr val="001D35"/>
                </a:solidFill>
                <a:effectLst/>
                <a:latin typeface="Times New Roman" panose="02020603050405020304" pitchFamily="18" charset="0"/>
                <a:cs typeface="Times New Roman" panose="02020603050405020304" pitchFamily="18" charset="0"/>
              </a:rPr>
              <a:t>, including </a:t>
            </a:r>
            <a:r>
              <a:rPr lang="en-US" b="0" i="0" dirty="0">
                <a:solidFill>
                  <a:srgbClr val="FF0000"/>
                </a:solidFill>
                <a:effectLst/>
                <a:latin typeface="Times New Roman" panose="02020603050405020304" pitchFamily="18" charset="0"/>
                <a:cs typeface="Times New Roman" panose="02020603050405020304" pitchFamily="18" charset="0"/>
              </a:rPr>
              <a:t>buttons, navbars, tabs, cards, and modals</a:t>
            </a:r>
            <a:r>
              <a:rPr lang="en-US" b="0" i="0" dirty="0">
                <a:solidFill>
                  <a:srgbClr val="001D35"/>
                </a:solidFill>
                <a:effectLst/>
                <a:latin typeface="Times New Roman" panose="02020603050405020304" pitchFamily="18" charset="0"/>
                <a:cs typeface="Times New Roman" panose="02020603050405020304" pitchFamily="18" charset="0"/>
              </a:rPr>
              <a:t>. </a:t>
            </a:r>
          </a:p>
          <a:p>
            <a:pPr algn="just"/>
            <a:r>
              <a:rPr lang="en-US" b="0" i="0" dirty="0">
                <a:solidFill>
                  <a:srgbClr val="001D35"/>
                </a:solidFill>
                <a:effectLst/>
                <a:latin typeface="Times New Roman" panose="02020603050405020304" pitchFamily="18" charset="0"/>
                <a:cs typeface="Times New Roman" panose="02020603050405020304" pitchFamily="18" charset="0"/>
              </a:rPr>
              <a:t>It also provides </a:t>
            </a:r>
            <a:r>
              <a:rPr lang="en-US" b="0" i="0" dirty="0">
                <a:solidFill>
                  <a:srgbClr val="FF0000"/>
                </a:solidFill>
                <a:effectLst/>
                <a:latin typeface="Times New Roman" panose="02020603050405020304" pitchFamily="18" charset="0"/>
                <a:cs typeface="Times New Roman" panose="02020603050405020304" pitchFamily="18" charset="0"/>
              </a:rPr>
              <a:t>a number of layout components</a:t>
            </a:r>
            <a:r>
              <a:rPr lang="en-US" b="0" i="0" dirty="0">
                <a:solidFill>
                  <a:srgbClr val="001D35"/>
                </a:solidFill>
                <a:effectLst/>
                <a:latin typeface="Times New Roman" panose="02020603050405020304" pitchFamily="18" charset="0"/>
                <a:cs typeface="Times New Roman" panose="02020603050405020304" pitchFamily="18" charset="0"/>
              </a:rPr>
              <a:t>, such as grids and containers.</a:t>
            </a:r>
          </a:p>
          <a:p>
            <a:pPr algn="just"/>
            <a:r>
              <a:rPr lang="en-US" b="0" i="0" dirty="0">
                <a:solidFill>
                  <a:srgbClr val="001D35"/>
                </a:solidFill>
                <a:effectLst/>
                <a:latin typeface="Times New Roman" panose="02020603050405020304" pitchFamily="18" charset="0"/>
                <a:cs typeface="Times New Roman" panose="02020603050405020304" pitchFamily="18" charset="0"/>
              </a:rPr>
              <a:t>React-Bootstrap is easy to use and well-documented. It is a popular choice for building React applications, and it is used by companies like </a:t>
            </a:r>
            <a:r>
              <a:rPr lang="en-US" b="0" i="0" dirty="0">
                <a:solidFill>
                  <a:srgbClr val="FF0000"/>
                </a:solidFill>
                <a:effectLst/>
                <a:latin typeface="Times New Roman" panose="02020603050405020304" pitchFamily="18" charset="0"/>
                <a:cs typeface="Times New Roman" panose="02020603050405020304" pitchFamily="18" charset="0"/>
              </a:rPr>
              <a:t>Facebook, Twitter, and Airbnb.</a:t>
            </a:r>
          </a:p>
          <a:p>
            <a:pPr algn="just"/>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486A255-ADEA-EC30-255E-4DC2AF34937A}"/>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72D58524-A837-8406-1BC6-DD959E575796}"/>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730F9F00-44C6-4B2F-1E5D-D08C9B13830E}"/>
              </a:ext>
            </a:extLst>
          </p:cNvPr>
          <p:cNvSpPr>
            <a:spLocks noGrp="1"/>
          </p:cNvSpPr>
          <p:nvPr>
            <p:ph type="sldNum" sz="quarter" idx="12"/>
          </p:nvPr>
        </p:nvSpPr>
        <p:spPr/>
        <p:txBody>
          <a:bodyPr/>
          <a:lstStyle/>
          <a:p>
            <a:fld id="{4FAB73BC-B049-4115-A692-8D63A059BFB8}" type="slidenum">
              <a:rPr lang="en-US" smtClean="0"/>
              <a:t>40</a:t>
            </a:fld>
            <a:endParaRPr lang="en-US" dirty="0"/>
          </a:p>
        </p:txBody>
      </p:sp>
    </p:spTree>
    <p:extLst>
      <p:ext uri="{BB962C8B-B14F-4D97-AF65-F5344CB8AC3E}">
        <p14:creationId xmlns:p14="http://schemas.microsoft.com/office/powerpoint/2010/main" val="110564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ED39F-5D35-8BDD-47FF-FEFEE76D39BD}"/>
              </a:ext>
            </a:extLst>
          </p:cNvPr>
          <p:cNvSpPr>
            <a:spLocks noGrp="1"/>
          </p:cNvSpPr>
          <p:nvPr>
            <p:ph idx="1"/>
          </p:nvPr>
        </p:nvSpPr>
        <p:spPr>
          <a:xfrm>
            <a:off x="267483" y="817920"/>
            <a:ext cx="10515600" cy="5380550"/>
          </a:xfrm>
        </p:spPr>
        <p:txBody>
          <a:bodyPr/>
          <a:lstStyle/>
          <a:p>
            <a:pPr marL="0" indent="0">
              <a:buNone/>
            </a:pPr>
            <a:r>
              <a:rPr lang="en-US" dirty="0">
                <a:latin typeface="Times New Roman" pitchFamily="18" charset="0"/>
                <a:cs typeface="Times New Roman" pitchFamily="18" charset="0"/>
              </a:rPr>
              <a:t>Bootstrap can be added to  the React app in several ways. </a:t>
            </a:r>
          </a:p>
          <a:p>
            <a:pPr marL="0" indent="0">
              <a:buNone/>
            </a:pPr>
            <a:endParaRPr lang="en-US" dirty="0">
              <a:latin typeface="Times New Roman" pitchFamily="18" charset="0"/>
              <a:cs typeface="Times New Roman" pitchFamily="18" charset="0"/>
            </a:endParaRPr>
          </a:p>
          <a:p>
            <a:pPr marL="0" indent="0">
              <a:buNone/>
            </a:pPr>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three</a:t>
            </a:r>
            <a:r>
              <a:rPr lang="en-US" sz="2800" dirty="0">
                <a:latin typeface="Times New Roman" pitchFamily="18" charset="0"/>
                <a:cs typeface="Times New Roman" pitchFamily="18" charset="0"/>
              </a:rPr>
              <a:t> most common ways are given below:</a:t>
            </a:r>
          </a:p>
          <a:p>
            <a:pPr marL="0" indent="0" algn="just">
              <a:buNone/>
            </a:pPr>
            <a:endParaRPr lang="en-US" sz="2800" dirty="0">
              <a:latin typeface="Times New Roman" pitchFamily="18" charset="0"/>
              <a:cs typeface="Times New Roman" pitchFamily="18" charset="0"/>
            </a:endParaRPr>
          </a:p>
          <a:p>
            <a:pPr marL="514350" indent="-514350" algn="just">
              <a:buFont typeface="+mj-lt"/>
              <a:buAutoNum type="arabicPeriod"/>
            </a:pPr>
            <a:r>
              <a:rPr lang="en-US" sz="2800" dirty="0">
                <a:latin typeface="Times New Roman" pitchFamily="18" charset="0"/>
                <a:cs typeface="Times New Roman" pitchFamily="18" charset="0"/>
              </a:rPr>
              <a:t>Using the Bootstrap CDN</a:t>
            </a:r>
          </a:p>
          <a:p>
            <a:pPr marL="514350" indent="-514350" algn="just">
              <a:buFont typeface="+mj-lt"/>
              <a:buAutoNum type="arabicPeriod"/>
            </a:pPr>
            <a:r>
              <a:rPr lang="en-US" sz="2800" dirty="0">
                <a:latin typeface="Times New Roman" pitchFamily="18" charset="0"/>
                <a:cs typeface="Times New Roman" pitchFamily="18" charset="0"/>
              </a:rPr>
              <a:t>Bootstrap as Dependency</a:t>
            </a:r>
          </a:p>
          <a:p>
            <a:pPr marL="514350" indent="-514350" algn="just">
              <a:buFont typeface="+mj-lt"/>
              <a:buAutoNum type="arabicPeriod"/>
            </a:pPr>
            <a:r>
              <a:rPr lang="en-US" sz="2800" dirty="0">
                <a:latin typeface="Times New Roman" pitchFamily="18" charset="0"/>
                <a:cs typeface="Times New Roman" pitchFamily="18" charset="0"/>
              </a:rPr>
              <a:t>React Bootstrap Package</a:t>
            </a:r>
          </a:p>
          <a:p>
            <a:endParaRPr lang="en-US"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84059EC-3CDE-0449-357D-6FBFCA18568B}"/>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B7FC0FDD-F367-3EB5-680F-19F93AE328EC}"/>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7B24D108-2E69-8E2F-C40D-7059FCDB1513}"/>
              </a:ext>
            </a:extLst>
          </p:cNvPr>
          <p:cNvSpPr>
            <a:spLocks noGrp="1"/>
          </p:cNvSpPr>
          <p:nvPr>
            <p:ph type="sldNum" sz="quarter" idx="12"/>
          </p:nvPr>
        </p:nvSpPr>
        <p:spPr/>
        <p:txBody>
          <a:bodyPr/>
          <a:lstStyle/>
          <a:p>
            <a:fld id="{4FAB73BC-B049-4115-A692-8D63A059BFB8}" type="slidenum">
              <a:rPr lang="en-US" smtClean="0"/>
              <a:t>41</a:t>
            </a:fld>
            <a:endParaRPr lang="en-US" dirty="0"/>
          </a:p>
        </p:txBody>
      </p:sp>
      <p:sp>
        <p:nvSpPr>
          <p:cNvPr id="7" name="TextBox 6">
            <a:extLst>
              <a:ext uri="{FF2B5EF4-FFF2-40B4-BE49-F238E27FC236}">
                <a16:creationId xmlns:a16="http://schemas.microsoft.com/office/drawing/2014/main" id="{77203D49-23A6-AFE7-B281-C7A6FE67056D}"/>
              </a:ext>
            </a:extLst>
          </p:cNvPr>
          <p:cNvSpPr txBox="1"/>
          <p:nvPr/>
        </p:nvSpPr>
        <p:spPr>
          <a:xfrm>
            <a:off x="0" y="38869"/>
            <a:ext cx="12191999" cy="584775"/>
          </a:xfrm>
          <a:prstGeom prst="rect">
            <a:avLst/>
          </a:prstGeom>
          <a:solidFill>
            <a:schemeClr val="accent1">
              <a:lumMod val="20000"/>
              <a:lumOff val="80000"/>
            </a:schemeClr>
          </a:solidFill>
        </p:spPr>
        <p:txBody>
          <a:bodyPr wrap="square" rtlCol="0">
            <a:spAutoFit/>
          </a:bodyPr>
          <a:lstStyle/>
          <a:p>
            <a:r>
              <a:rPr lang="en-US" sz="3200" b="1" i="0" dirty="0">
                <a:effectLst/>
                <a:latin typeface="Times New Roman" panose="02020603050405020304" pitchFamily="18" charset="0"/>
                <a:cs typeface="Times New Roman" panose="02020603050405020304" pitchFamily="18" charset="0"/>
              </a:rPr>
              <a:t>Adding Bootstrap for React</a:t>
            </a:r>
            <a:endParaRPr lang="en-US"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657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D476-137B-37EB-E8B2-373E0E14930F}"/>
              </a:ext>
            </a:extLst>
          </p:cNvPr>
          <p:cNvSpPr>
            <a:spLocks noGrp="1"/>
          </p:cNvSpPr>
          <p:nvPr>
            <p:ph type="title"/>
          </p:nvPr>
        </p:nvSpPr>
        <p:spPr>
          <a:xfrm>
            <a:off x="103239" y="70159"/>
            <a:ext cx="11250561" cy="726256"/>
          </a:xfrm>
          <a:solidFill>
            <a:schemeClr val="accent1">
              <a:lumMod val="20000"/>
              <a:lumOff val="80000"/>
            </a:schemeClr>
          </a:solidFill>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1. Using the Bootstrap CDN</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E62A69-1882-3C91-5ABC-42A1B8867DEE}"/>
              </a:ext>
            </a:extLst>
          </p:cNvPr>
          <p:cNvSpPr>
            <a:spLocks noGrp="1"/>
          </p:cNvSpPr>
          <p:nvPr>
            <p:ph idx="1"/>
          </p:nvPr>
        </p:nvSpPr>
        <p:spPr>
          <a:xfrm>
            <a:off x="661219" y="1397922"/>
            <a:ext cx="10515600" cy="1428405"/>
          </a:xfrm>
        </p:spPr>
        <p:txBody>
          <a:bodyPr/>
          <a:lstStyle/>
          <a:p>
            <a:r>
              <a:rPr lang="en-US" b="0" i="0" dirty="0">
                <a:effectLst/>
                <a:latin typeface="Times New Roman" panose="02020603050405020304" pitchFamily="18" charset="0"/>
                <a:cs typeface="Times New Roman" panose="02020603050405020304" pitchFamily="18" charset="0"/>
              </a:rPr>
              <a:t>There is no need to install or download Bootstrap. </a:t>
            </a:r>
          </a:p>
          <a:p>
            <a:r>
              <a:rPr lang="en-US" b="0" i="0" dirty="0">
                <a:effectLst/>
                <a:latin typeface="Times New Roman" panose="02020603050405020304" pitchFamily="18" charset="0"/>
                <a:cs typeface="Times New Roman" panose="02020603050405020304" pitchFamily="18" charset="0"/>
              </a:rPr>
              <a:t>We can simply put an </a:t>
            </a:r>
            <a:r>
              <a:rPr lang="en-US" b="1" i="0" dirty="0">
                <a:effectLst/>
                <a:latin typeface="Times New Roman" panose="02020603050405020304" pitchFamily="18" charset="0"/>
                <a:cs typeface="Times New Roman" panose="02020603050405020304" pitchFamily="18" charset="0"/>
              </a:rPr>
              <a:t>&lt;link&gt;</a:t>
            </a:r>
            <a:r>
              <a:rPr lang="en-US" b="0" i="0" dirty="0">
                <a:effectLst/>
                <a:latin typeface="Times New Roman" panose="02020603050405020304" pitchFamily="18" charset="0"/>
                <a:cs typeface="Times New Roman" panose="02020603050405020304" pitchFamily="18" charset="0"/>
              </a:rPr>
              <a:t> into the </a:t>
            </a:r>
            <a:r>
              <a:rPr lang="en-US" b="1" i="0" dirty="0">
                <a:effectLst/>
                <a:latin typeface="Times New Roman" panose="02020603050405020304" pitchFamily="18" charset="0"/>
                <a:cs typeface="Times New Roman" panose="02020603050405020304" pitchFamily="18" charset="0"/>
              </a:rPr>
              <a:t>&lt;head&gt;</a:t>
            </a:r>
            <a:r>
              <a:rPr lang="en-US" b="0" i="0" dirty="0">
                <a:effectLst/>
                <a:latin typeface="Times New Roman" panose="02020603050405020304" pitchFamily="18" charset="0"/>
                <a:cs typeface="Times New Roman" panose="02020603050405020304" pitchFamily="18" charset="0"/>
              </a:rPr>
              <a:t> section of the </a:t>
            </a:r>
            <a:r>
              <a:rPr lang="en-US" b="1" i="0" dirty="0">
                <a:effectLst/>
                <a:latin typeface="Times New Roman" panose="02020603050405020304" pitchFamily="18" charset="0"/>
                <a:cs typeface="Times New Roman" panose="02020603050405020304" pitchFamily="18" charset="0"/>
              </a:rPr>
              <a:t>index.html</a:t>
            </a:r>
            <a:r>
              <a:rPr lang="en-US" b="0" i="0" dirty="0">
                <a:effectLst/>
                <a:latin typeface="Times New Roman" panose="02020603050405020304" pitchFamily="18" charset="0"/>
                <a:cs typeface="Times New Roman" panose="02020603050405020304" pitchFamily="18" charset="0"/>
              </a:rPr>
              <a:t> file of the React app as shown in the following snippet.</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8052DC9-A9FD-BC81-115A-B850C5394D5B}"/>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51C6464E-6DA2-FC2F-32EB-AAE6027A84CA}"/>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F20C8918-6AFC-9B89-C614-9B571D2A1D31}"/>
              </a:ext>
            </a:extLst>
          </p:cNvPr>
          <p:cNvSpPr>
            <a:spLocks noGrp="1"/>
          </p:cNvSpPr>
          <p:nvPr>
            <p:ph type="sldNum" sz="quarter" idx="12"/>
          </p:nvPr>
        </p:nvSpPr>
        <p:spPr/>
        <p:txBody>
          <a:bodyPr/>
          <a:lstStyle/>
          <a:p>
            <a:fld id="{4FAB73BC-B049-4115-A692-8D63A059BFB8}" type="slidenum">
              <a:rPr lang="en-US" smtClean="0"/>
              <a:t>42</a:t>
            </a:fld>
            <a:endParaRPr lang="en-US" dirty="0"/>
          </a:p>
        </p:txBody>
      </p:sp>
      <p:sp>
        <p:nvSpPr>
          <p:cNvPr id="7" name="Rectangle 6"/>
          <p:cNvSpPr/>
          <p:nvPr/>
        </p:nvSpPr>
        <p:spPr>
          <a:xfrm>
            <a:off x="471055" y="3429001"/>
            <a:ext cx="11208327" cy="1200329"/>
          </a:xfrm>
          <a:prstGeom prst="rect">
            <a:avLst/>
          </a:prstGeom>
          <a:solidFill>
            <a:srgbClr val="FFC000"/>
          </a:solidFill>
        </p:spPr>
        <p:txBody>
          <a:bodyPr wrap="square">
            <a:spAutoFit/>
          </a:bodyPr>
          <a:lstStyle/>
          <a:p>
            <a:r>
              <a:rPr lang="en-IN" sz="2400" dirty="0"/>
              <a:t>&lt;link </a:t>
            </a:r>
            <a:r>
              <a:rPr lang="en-IN" sz="2400" dirty="0" err="1"/>
              <a:t>rel</a:t>
            </a:r>
            <a:r>
              <a:rPr lang="en-IN" sz="2400" dirty="0"/>
              <a:t>="</a:t>
            </a:r>
            <a:r>
              <a:rPr lang="en-IN" sz="2400" dirty="0" err="1"/>
              <a:t>stylesheet</a:t>
            </a:r>
            <a:r>
              <a:rPr lang="en-IN" sz="2400" dirty="0"/>
              <a:t>" </a:t>
            </a:r>
            <a:r>
              <a:rPr lang="en-IN" sz="2400" dirty="0" err="1"/>
              <a:t>href</a:t>
            </a:r>
            <a:r>
              <a:rPr lang="en-IN" sz="2400" dirty="0"/>
              <a:t>="https://stackpath.bootstrapcdn.com/bootstrap/4.3.1/</a:t>
            </a:r>
            <a:r>
              <a:rPr lang="en-IN" sz="2400" dirty="0" err="1"/>
              <a:t>css</a:t>
            </a:r>
            <a:r>
              <a:rPr lang="en-IN" sz="2400" dirty="0"/>
              <a:t>/bootstrap.min.css" integrity="sha384ggOyR0iXCbMQv3Xipma34MD+dH/1fQ784/j6cY/iJTQUOhcWr7x9JvoRxT2MZw1T" </a:t>
            </a:r>
            <a:r>
              <a:rPr lang="en-IN" sz="2400" dirty="0" err="1"/>
              <a:t>crossorigin</a:t>
            </a:r>
            <a:r>
              <a:rPr lang="en-IN" sz="2400" dirty="0"/>
              <a:t>="anonymous"&gt;  </a:t>
            </a:r>
          </a:p>
        </p:txBody>
      </p:sp>
    </p:spTree>
    <p:extLst>
      <p:ext uri="{BB962C8B-B14F-4D97-AF65-F5344CB8AC3E}">
        <p14:creationId xmlns:p14="http://schemas.microsoft.com/office/powerpoint/2010/main" val="39524321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BC97-26AC-B3E4-E22D-52C116797150}"/>
              </a:ext>
            </a:extLst>
          </p:cNvPr>
          <p:cNvSpPr>
            <a:spLocks noGrp="1"/>
          </p:cNvSpPr>
          <p:nvPr>
            <p:ph type="title"/>
          </p:nvPr>
        </p:nvSpPr>
        <p:spPr>
          <a:xfrm>
            <a:off x="838200" y="365126"/>
            <a:ext cx="10515600" cy="814746"/>
          </a:xfrm>
          <a:solidFill>
            <a:schemeClr val="accent1">
              <a:lumMod val="20000"/>
              <a:lumOff val="80000"/>
            </a:schemeClr>
          </a:solidFill>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2. Bootstrap as Dependency</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8DF305-AAEE-285A-C934-2CD6A6FBE241}"/>
              </a:ext>
            </a:extLst>
          </p:cNvPr>
          <p:cNvSpPr>
            <a:spLocks noGrp="1"/>
          </p:cNvSpPr>
          <p:nvPr>
            <p:ph idx="1"/>
          </p:nvPr>
        </p:nvSpPr>
        <p:spPr>
          <a:xfrm>
            <a:off x="838200" y="1445342"/>
            <a:ext cx="10515600" cy="4731621"/>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If we are using a build tool or a module bundler such as </a:t>
            </a:r>
            <a:r>
              <a:rPr lang="en-US" b="0" i="0" dirty="0">
                <a:solidFill>
                  <a:srgbClr val="FF0000"/>
                </a:solidFill>
                <a:effectLst/>
                <a:latin typeface="Times New Roman" panose="02020603050405020304" pitchFamily="18" charset="0"/>
                <a:cs typeface="Times New Roman" panose="02020603050405020304" pitchFamily="18" charset="0"/>
              </a:rPr>
              <a:t>Webpack, </a:t>
            </a:r>
            <a:r>
              <a:rPr lang="en-US" b="0" i="0" dirty="0">
                <a:solidFill>
                  <a:srgbClr val="333333"/>
                </a:solidFill>
                <a:effectLst/>
                <a:latin typeface="Times New Roman" panose="02020603050405020304" pitchFamily="18" charset="0"/>
                <a:cs typeface="Times New Roman" panose="02020603050405020304" pitchFamily="18" charset="0"/>
              </a:rPr>
              <a:t>then importing </a:t>
            </a:r>
            <a:r>
              <a:rPr lang="en-US" b="0" i="0" dirty="0">
                <a:solidFill>
                  <a:srgbClr val="FF0000"/>
                </a:solidFill>
                <a:effectLst/>
                <a:latin typeface="Times New Roman" panose="02020603050405020304" pitchFamily="18" charset="0"/>
                <a:cs typeface="Times New Roman" panose="02020603050405020304" pitchFamily="18" charset="0"/>
              </a:rPr>
              <a:t>Bootstrap as dependency </a:t>
            </a:r>
            <a:r>
              <a:rPr lang="en-US" b="0" i="0" dirty="0">
                <a:solidFill>
                  <a:srgbClr val="333333"/>
                </a:solidFill>
                <a:effectLst/>
                <a:latin typeface="Times New Roman" panose="02020603050405020304" pitchFamily="18" charset="0"/>
                <a:cs typeface="Times New Roman" panose="02020603050405020304" pitchFamily="18" charset="0"/>
              </a:rPr>
              <a:t>is the preferred option for adding Bootstrap to the React application.</a:t>
            </a:r>
          </a:p>
          <a:p>
            <a:pPr algn="just"/>
            <a:r>
              <a:rPr lang="en-US" b="0" i="0" dirty="0">
                <a:solidFill>
                  <a:srgbClr val="333333"/>
                </a:solidFill>
                <a:effectLst/>
                <a:latin typeface="Times New Roman" panose="02020603050405020304" pitchFamily="18" charset="0"/>
                <a:cs typeface="Times New Roman" panose="02020603050405020304" pitchFamily="18" charset="0"/>
              </a:rPr>
              <a:t>We can install Bootstrap as a dependency for the React app. </a:t>
            </a:r>
          </a:p>
          <a:p>
            <a:pPr algn="just"/>
            <a:r>
              <a:rPr lang="en-US" b="0" i="0" dirty="0">
                <a:solidFill>
                  <a:srgbClr val="333333"/>
                </a:solidFill>
                <a:effectLst/>
                <a:latin typeface="Times New Roman" panose="02020603050405020304" pitchFamily="18" charset="0"/>
                <a:cs typeface="Times New Roman" panose="02020603050405020304" pitchFamily="18" charset="0"/>
              </a:rPr>
              <a:t>To install the Bootstrap, run the following commands in the terminal window.</a:t>
            </a:r>
          </a:p>
          <a:p>
            <a:pPr marL="0" indent="0" algn="just">
              <a:buNone/>
            </a:pP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4442FAF-6695-E579-1251-305F1619EE90}"/>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F9A1F193-2717-0426-462C-BE038FF74B5A}"/>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2659BDAB-9B86-FD72-A8C0-D6200DD3FE02}"/>
              </a:ext>
            </a:extLst>
          </p:cNvPr>
          <p:cNvSpPr>
            <a:spLocks noGrp="1"/>
          </p:cNvSpPr>
          <p:nvPr>
            <p:ph type="sldNum" sz="quarter" idx="12"/>
          </p:nvPr>
        </p:nvSpPr>
        <p:spPr/>
        <p:txBody>
          <a:bodyPr/>
          <a:lstStyle/>
          <a:p>
            <a:fld id="{4FAB73BC-B049-4115-A692-8D63A059BFB8}" type="slidenum">
              <a:rPr lang="en-US" smtClean="0"/>
              <a:t>43</a:t>
            </a:fld>
            <a:endParaRPr lang="en-US" dirty="0"/>
          </a:p>
        </p:txBody>
      </p:sp>
      <p:sp>
        <p:nvSpPr>
          <p:cNvPr id="8" name="TextBox 7">
            <a:extLst>
              <a:ext uri="{FF2B5EF4-FFF2-40B4-BE49-F238E27FC236}">
                <a16:creationId xmlns:a16="http://schemas.microsoft.com/office/drawing/2014/main" id="{B2F87F6D-E581-4BF5-4EBF-3A5B41AE5502}"/>
              </a:ext>
            </a:extLst>
          </p:cNvPr>
          <p:cNvSpPr txBox="1"/>
          <p:nvPr/>
        </p:nvSpPr>
        <p:spPr>
          <a:xfrm>
            <a:off x="4058153" y="4122174"/>
            <a:ext cx="4684065" cy="584775"/>
          </a:xfrm>
          <a:prstGeom prst="rect">
            <a:avLst/>
          </a:prstGeom>
          <a:solidFill>
            <a:schemeClr val="accent2">
              <a:lumMod val="40000"/>
              <a:lumOff val="60000"/>
            </a:schemeClr>
          </a:solidFill>
        </p:spPr>
        <p:txBody>
          <a:bodyPr wrap="square">
            <a:spAutoFit/>
          </a:bodyPr>
          <a:lstStyle/>
          <a:p>
            <a:pPr algn="ctr"/>
            <a:r>
              <a:rPr lang="en-US" sz="3200" b="0" i="0" dirty="0">
                <a:solidFill>
                  <a:srgbClr val="000000"/>
                </a:solidFill>
                <a:effectLst/>
                <a:latin typeface="Times New Roman" panose="02020603050405020304" pitchFamily="18" charset="0"/>
                <a:cs typeface="Times New Roman" panose="02020603050405020304" pitchFamily="18" charset="0"/>
              </a:rPr>
              <a:t> </a:t>
            </a:r>
            <a:r>
              <a:rPr lang="en-US" sz="3200" b="0" i="0" dirty="0" err="1">
                <a:solidFill>
                  <a:srgbClr val="000000"/>
                </a:solidFill>
                <a:effectLst/>
                <a:latin typeface="Times New Roman" panose="02020603050405020304" pitchFamily="18" charset="0"/>
                <a:cs typeface="Times New Roman" panose="02020603050405020304" pitchFamily="18" charset="0"/>
              </a:rPr>
              <a:t>npm</a:t>
            </a:r>
            <a:r>
              <a:rPr lang="en-US" sz="3200" b="0" i="0" dirty="0">
                <a:solidFill>
                  <a:srgbClr val="000000"/>
                </a:solidFill>
                <a:effectLst/>
                <a:latin typeface="Times New Roman" panose="02020603050405020304" pitchFamily="18" charset="0"/>
                <a:cs typeface="Times New Roman" panose="02020603050405020304" pitchFamily="18" charset="0"/>
              </a:rPr>
              <a:t> install bootstrap   </a:t>
            </a:r>
          </a:p>
        </p:txBody>
      </p:sp>
    </p:spTree>
    <p:extLst>
      <p:ext uri="{BB962C8B-B14F-4D97-AF65-F5344CB8AC3E}">
        <p14:creationId xmlns:p14="http://schemas.microsoft.com/office/powerpoint/2010/main" val="3724536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60FE-6D26-29A7-F9B4-6C9C634CB0A7}"/>
              </a:ext>
            </a:extLst>
          </p:cNvPr>
          <p:cNvSpPr>
            <a:spLocks noGrp="1"/>
          </p:cNvSpPr>
          <p:nvPr>
            <p:ph type="title"/>
          </p:nvPr>
        </p:nvSpPr>
        <p:spPr>
          <a:xfrm>
            <a:off x="838200" y="365126"/>
            <a:ext cx="10515600" cy="799998"/>
          </a:xfrm>
          <a:solidFill>
            <a:schemeClr val="accent1">
              <a:lumMod val="20000"/>
              <a:lumOff val="80000"/>
            </a:schemeClr>
          </a:solidFill>
        </p:spPr>
        <p:txBody>
          <a:bodyPr>
            <a:normAutofit/>
          </a:bodyPr>
          <a:lstStyle/>
          <a:p>
            <a:r>
              <a:rPr lang="en-US" b="1" i="0" dirty="0">
                <a:effectLst/>
                <a:latin typeface="Times New Roman" panose="02020603050405020304" pitchFamily="18" charset="0"/>
                <a:cs typeface="Times New Roman" panose="02020603050405020304" pitchFamily="18" charset="0"/>
              </a:rPr>
              <a:t>3.React Bootstrap Package</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19A1BF-8AB9-BAE7-2DED-9A4F5638D306}"/>
              </a:ext>
            </a:extLst>
          </p:cNvPr>
          <p:cNvSpPr>
            <a:spLocks noGrp="1"/>
          </p:cNvSpPr>
          <p:nvPr>
            <p:ph idx="1"/>
          </p:nvPr>
        </p:nvSpPr>
        <p:spPr>
          <a:xfrm>
            <a:off x="838200" y="1460499"/>
            <a:ext cx="10515600" cy="4763319"/>
          </a:xfrm>
        </p:spPr>
        <p:txBody>
          <a:bodyPr>
            <a:normAutofit/>
          </a:bodyPr>
          <a:lstStyle/>
          <a:p>
            <a:pPr marL="0" indent="0">
              <a:buNone/>
            </a:pPr>
            <a:r>
              <a:rPr lang="en-US" b="0" i="0" dirty="0">
                <a:solidFill>
                  <a:srgbClr val="333333"/>
                </a:solidFill>
                <a:effectLst/>
                <a:latin typeface="Times New Roman" panose="02020603050405020304" pitchFamily="18" charset="0"/>
                <a:cs typeface="Times New Roman" panose="02020603050405020304" pitchFamily="18" charset="0"/>
              </a:rPr>
              <a:t>The </a:t>
            </a:r>
            <a:r>
              <a:rPr lang="en-US" b="1" i="0" dirty="0">
                <a:solidFill>
                  <a:srgbClr val="333333"/>
                </a:solidFill>
                <a:effectLst/>
                <a:latin typeface="Times New Roman" panose="02020603050405020304" pitchFamily="18" charset="0"/>
                <a:cs typeface="Times New Roman" panose="02020603050405020304" pitchFamily="18" charset="0"/>
              </a:rPr>
              <a:t>two</a:t>
            </a:r>
            <a:r>
              <a:rPr lang="en-US" b="0" i="0" dirty="0">
                <a:solidFill>
                  <a:srgbClr val="333333"/>
                </a:solidFill>
                <a:effectLst/>
                <a:latin typeface="Times New Roman" panose="02020603050405020304" pitchFamily="18" charset="0"/>
                <a:cs typeface="Times New Roman" panose="02020603050405020304" pitchFamily="18" charset="0"/>
              </a:rPr>
              <a:t> most popular Bootstrap packages are:</a:t>
            </a:r>
          </a:p>
          <a:p>
            <a:pPr marL="0" indent="0" algn="just">
              <a:buNone/>
            </a:pPr>
            <a:r>
              <a:rPr lang="en-US" b="1" i="0" dirty="0">
                <a:solidFill>
                  <a:srgbClr val="000000"/>
                </a:solidFill>
                <a:effectLst/>
                <a:latin typeface="Times New Roman" panose="02020603050405020304" pitchFamily="18" charset="0"/>
                <a:cs typeface="Times New Roman" panose="02020603050405020304" pitchFamily="18" charset="0"/>
              </a:rPr>
              <a:t>1.react-bootstrap:</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a:r>
              <a:rPr lang="en-US" b="0" i="0" dirty="0">
                <a:solidFill>
                  <a:srgbClr val="000000"/>
                </a:solidFill>
                <a:effectLst/>
                <a:latin typeface="Times New Roman" panose="02020603050405020304" pitchFamily="18" charset="0"/>
                <a:cs typeface="Times New Roman" panose="02020603050405020304" pitchFamily="18" charset="0"/>
              </a:rPr>
              <a:t>It is a complete re-implementation of the Bootstrap components as React components.</a:t>
            </a:r>
          </a:p>
          <a:p>
            <a:pPr algn="just"/>
            <a:r>
              <a:rPr lang="en-US" b="0" i="0" dirty="0">
                <a:solidFill>
                  <a:srgbClr val="000000"/>
                </a:solidFill>
                <a:effectLst/>
                <a:latin typeface="Times New Roman" panose="02020603050405020304" pitchFamily="18" charset="0"/>
                <a:cs typeface="Times New Roman" panose="02020603050405020304" pitchFamily="18" charset="0"/>
              </a:rPr>
              <a:t> It </a:t>
            </a:r>
            <a:r>
              <a:rPr lang="en-US" b="0" i="0" dirty="0">
                <a:solidFill>
                  <a:srgbClr val="FF0000"/>
                </a:solidFill>
                <a:effectLst/>
                <a:latin typeface="Times New Roman" panose="02020603050405020304" pitchFamily="18" charset="0"/>
                <a:cs typeface="Times New Roman" panose="02020603050405020304" pitchFamily="18" charset="0"/>
              </a:rPr>
              <a:t>does not need any dependencies like bootstrap.js or jQuery</a:t>
            </a:r>
            <a:r>
              <a:rPr lang="en-US" b="0" i="0" dirty="0">
                <a:solidFill>
                  <a:srgbClr val="000000"/>
                </a:solidFill>
                <a:effectLst/>
                <a:latin typeface="Times New Roman" panose="02020603050405020304" pitchFamily="18" charset="0"/>
                <a:cs typeface="Times New Roman" panose="02020603050405020304" pitchFamily="18" charset="0"/>
              </a:rPr>
              <a:t>. </a:t>
            </a:r>
          </a:p>
          <a:p>
            <a:pPr algn="just"/>
            <a:r>
              <a:rPr lang="en-US" b="0" i="0" dirty="0">
                <a:solidFill>
                  <a:srgbClr val="000000"/>
                </a:solidFill>
                <a:effectLst/>
                <a:latin typeface="Times New Roman" panose="02020603050405020304" pitchFamily="18" charset="0"/>
                <a:cs typeface="Times New Roman" panose="02020603050405020304" pitchFamily="18" charset="0"/>
              </a:rPr>
              <a:t>If the </a:t>
            </a:r>
            <a:r>
              <a:rPr lang="en-US" b="0" i="0" dirty="0">
                <a:solidFill>
                  <a:srgbClr val="FF0000"/>
                </a:solidFill>
                <a:effectLst/>
                <a:latin typeface="Times New Roman" panose="02020603050405020304" pitchFamily="18" charset="0"/>
                <a:cs typeface="Times New Roman" panose="02020603050405020304" pitchFamily="18" charset="0"/>
              </a:rPr>
              <a:t>React setup and React-Bootstrap installed, we have everything which we need.</a:t>
            </a:r>
          </a:p>
          <a:p>
            <a:pPr marL="0" indent="0" algn="just">
              <a:buNone/>
            </a:pPr>
            <a:endParaRPr lang="en-US"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9175952-3D6C-5433-7023-78D3A2E36D83}"/>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858745C0-0B8C-CB1A-C299-BA3F75DEBE3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9BF5E309-1C26-02FF-D36C-DC71C52B7E99}"/>
              </a:ext>
            </a:extLst>
          </p:cNvPr>
          <p:cNvSpPr>
            <a:spLocks noGrp="1"/>
          </p:cNvSpPr>
          <p:nvPr>
            <p:ph type="sldNum" sz="quarter" idx="12"/>
          </p:nvPr>
        </p:nvSpPr>
        <p:spPr/>
        <p:txBody>
          <a:bodyPr/>
          <a:lstStyle/>
          <a:p>
            <a:fld id="{4FAB73BC-B049-4115-A692-8D63A059BFB8}" type="slidenum">
              <a:rPr lang="en-US" smtClean="0"/>
              <a:t>44</a:t>
            </a:fld>
            <a:endParaRPr lang="en-US" dirty="0"/>
          </a:p>
        </p:txBody>
      </p:sp>
    </p:spTree>
    <p:extLst>
      <p:ext uri="{BB962C8B-B14F-4D97-AF65-F5344CB8AC3E}">
        <p14:creationId xmlns:p14="http://schemas.microsoft.com/office/powerpoint/2010/main" val="3462973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FFEA4D-8C19-BC01-149C-F33E0E380D22}"/>
              </a:ext>
            </a:extLst>
          </p:cNvPr>
          <p:cNvSpPr>
            <a:spLocks noGrp="1"/>
          </p:cNvSpPr>
          <p:nvPr>
            <p:ph idx="1"/>
          </p:nvPr>
        </p:nvSpPr>
        <p:spPr>
          <a:xfrm>
            <a:off x="838200" y="1209368"/>
            <a:ext cx="10515600" cy="4967595"/>
          </a:xfrm>
        </p:spPr>
        <p:txBody>
          <a:bodyPr/>
          <a:lstStyle/>
          <a:p>
            <a:pPr marL="0" indent="0" algn="just">
              <a:buNone/>
            </a:pPr>
            <a:r>
              <a:rPr lang="en-US" b="1" dirty="0">
                <a:solidFill>
                  <a:srgbClr val="000000"/>
                </a:solidFill>
                <a:latin typeface="Times New Roman" panose="02020603050405020304" pitchFamily="18" charset="0"/>
                <a:cs typeface="Times New Roman" panose="02020603050405020304" pitchFamily="18" charset="0"/>
              </a:rPr>
              <a:t>2.reactstrap: </a:t>
            </a:r>
          </a:p>
          <a:p>
            <a:pPr algn="just"/>
            <a:r>
              <a:rPr lang="en-US" dirty="0">
                <a:solidFill>
                  <a:srgbClr val="000000"/>
                </a:solidFill>
                <a:latin typeface="Times New Roman" panose="02020603050405020304" pitchFamily="18" charset="0"/>
                <a:cs typeface="Times New Roman" panose="02020603050405020304" pitchFamily="18" charset="0"/>
              </a:rPr>
              <a:t>It is a library which contains </a:t>
            </a:r>
            <a:r>
              <a:rPr lang="en-US" dirty="0">
                <a:solidFill>
                  <a:srgbClr val="FF0000"/>
                </a:solidFill>
                <a:latin typeface="Times New Roman" panose="02020603050405020304" pitchFamily="18" charset="0"/>
                <a:cs typeface="Times New Roman" panose="02020603050405020304" pitchFamily="18" charset="0"/>
              </a:rPr>
              <a:t>React Bootstrap 4 components </a:t>
            </a:r>
            <a:r>
              <a:rPr lang="en-US" dirty="0">
                <a:solidFill>
                  <a:srgbClr val="000000"/>
                </a:solidFill>
                <a:latin typeface="Times New Roman" panose="02020603050405020304" pitchFamily="18" charset="0"/>
                <a:cs typeface="Times New Roman" panose="02020603050405020304" pitchFamily="18" charset="0"/>
              </a:rPr>
              <a:t>that favor composition and control. </a:t>
            </a:r>
          </a:p>
          <a:p>
            <a:pPr algn="just"/>
            <a:r>
              <a:rPr lang="en-US" dirty="0">
                <a:solidFill>
                  <a:srgbClr val="000000"/>
                </a:solidFill>
                <a:latin typeface="Times New Roman" panose="02020603050405020304" pitchFamily="18" charset="0"/>
                <a:cs typeface="Times New Roman" panose="02020603050405020304" pitchFamily="18" charset="0"/>
              </a:rPr>
              <a:t>It </a:t>
            </a:r>
            <a:r>
              <a:rPr lang="en-US" dirty="0">
                <a:solidFill>
                  <a:srgbClr val="FF0000"/>
                </a:solidFill>
                <a:latin typeface="Times New Roman" panose="02020603050405020304" pitchFamily="18" charset="0"/>
                <a:cs typeface="Times New Roman" panose="02020603050405020304" pitchFamily="18" charset="0"/>
              </a:rPr>
              <a:t>does not depend on jQuery or Bootstrap JavaScript</a:t>
            </a:r>
            <a:r>
              <a:rPr lang="en-US" dirty="0">
                <a:solidFill>
                  <a:srgbClr val="000000"/>
                </a:solidFill>
                <a:latin typeface="Times New Roman" panose="02020603050405020304" pitchFamily="18" charset="0"/>
                <a:cs typeface="Times New Roman" panose="02020603050405020304" pitchFamily="18" charset="0"/>
              </a:rPr>
              <a:t>. </a:t>
            </a:r>
          </a:p>
          <a:p>
            <a:pPr algn="just"/>
            <a:r>
              <a:rPr lang="en-US" dirty="0">
                <a:solidFill>
                  <a:srgbClr val="000000"/>
                </a:solidFill>
                <a:latin typeface="Times New Roman" panose="02020603050405020304" pitchFamily="18" charset="0"/>
                <a:cs typeface="Times New Roman" panose="02020603050405020304" pitchFamily="18" charset="0"/>
              </a:rPr>
              <a:t>However, </a:t>
            </a:r>
            <a:r>
              <a:rPr lang="en-US" dirty="0">
                <a:solidFill>
                  <a:srgbClr val="FF0000"/>
                </a:solidFill>
                <a:latin typeface="Times New Roman" panose="02020603050405020304" pitchFamily="18" charset="0"/>
                <a:cs typeface="Times New Roman" panose="02020603050405020304" pitchFamily="18" charset="0"/>
              </a:rPr>
              <a:t>react-popper is needed </a:t>
            </a:r>
            <a:r>
              <a:rPr lang="en-US" dirty="0">
                <a:solidFill>
                  <a:srgbClr val="000000"/>
                </a:solidFill>
                <a:latin typeface="Times New Roman" panose="02020603050405020304" pitchFamily="18" charset="0"/>
                <a:cs typeface="Times New Roman" panose="02020603050405020304" pitchFamily="18" charset="0"/>
              </a:rPr>
              <a:t>for advanced positioning of content such as </a:t>
            </a:r>
            <a:r>
              <a:rPr lang="en-US" dirty="0">
                <a:solidFill>
                  <a:srgbClr val="FF0000"/>
                </a:solidFill>
                <a:latin typeface="Times New Roman" panose="02020603050405020304" pitchFamily="18" charset="0"/>
                <a:cs typeface="Times New Roman" panose="02020603050405020304" pitchFamily="18" charset="0"/>
              </a:rPr>
              <a:t>Tooltips, Popovers, and auto-flipping Dropdowns.</a:t>
            </a:r>
          </a:p>
          <a:p>
            <a:endParaRPr lang="en-US" dirty="0"/>
          </a:p>
        </p:txBody>
      </p:sp>
      <p:sp>
        <p:nvSpPr>
          <p:cNvPr id="4" name="Date Placeholder 3">
            <a:extLst>
              <a:ext uri="{FF2B5EF4-FFF2-40B4-BE49-F238E27FC236}">
                <a16:creationId xmlns:a16="http://schemas.microsoft.com/office/drawing/2014/main" id="{4DFA006D-D7F2-A43C-3072-C136F6DF0A29}"/>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1CD169F2-4096-8683-967D-6F8CC210DD29}"/>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CC29908B-E8F4-C47E-5922-9DDAB57973F0}"/>
              </a:ext>
            </a:extLst>
          </p:cNvPr>
          <p:cNvSpPr>
            <a:spLocks noGrp="1"/>
          </p:cNvSpPr>
          <p:nvPr>
            <p:ph type="sldNum" sz="quarter" idx="12"/>
          </p:nvPr>
        </p:nvSpPr>
        <p:spPr/>
        <p:txBody>
          <a:bodyPr/>
          <a:lstStyle/>
          <a:p>
            <a:fld id="{4FAB73BC-B049-4115-A692-8D63A059BFB8}" type="slidenum">
              <a:rPr lang="en-US" smtClean="0"/>
              <a:t>45</a:t>
            </a:fld>
            <a:endParaRPr lang="en-US" dirty="0"/>
          </a:p>
        </p:txBody>
      </p:sp>
    </p:spTree>
    <p:extLst>
      <p:ext uri="{BB962C8B-B14F-4D97-AF65-F5344CB8AC3E}">
        <p14:creationId xmlns:p14="http://schemas.microsoft.com/office/powerpoint/2010/main" val="2841538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CFB8-9EB8-F783-FD5C-69CDDFEB242D}"/>
              </a:ext>
            </a:extLst>
          </p:cNvPr>
          <p:cNvSpPr>
            <a:spLocks noGrp="1"/>
          </p:cNvSpPr>
          <p:nvPr>
            <p:ph type="title"/>
          </p:nvPr>
        </p:nvSpPr>
        <p:spPr>
          <a:xfrm>
            <a:off x="838200" y="365126"/>
            <a:ext cx="10515600" cy="741004"/>
          </a:xfrm>
          <a:solidFill>
            <a:schemeClr val="accent1">
              <a:lumMod val="20000"/>
              <a:lumOff val="80000"/>
            </a:schemeClr>
          </a:solidFill>
        </p:spPr>
        <p:txBody>
          <a:bodyPr/>
          <a:lstStyle/>
          <a:p>
            <a:r>
              <a:rPr lang="en-US" b="1" dirty="0">
                <a:latin typeface="Times New Roman" panose="02020603050405020304" pitchFamily="18" charset="0"/>
                <a:cs typeface="Times New Roman" panose="02020603050405020304" pitchFamily="18" charset="0"/>
              </a:rPr>
              <a:t>Installation</a:t>
            </a:r>
          </a:p>
        </p:txBody>
      </p:sp>
      <p:sp>
        <p:nvSpPr>
          <p:cNvPr id="3" name="Content Placeholder 2">
            <a:extLst>
              <a:ext uri="{FF2B5EF4-FFF2-40B4-BE49-F238E27FC236}">
                <a16:creationId xmlns:a16="http://schemas.microsoft.com/office/drawing/2014/main" id="{CA06810D-97ED-342A-78C2-916DFAC0F7A8}"/>
              </a:ext>
            </a:extLst>
          </p:cNvPr>
          <p:cNvSpPr>
            <a:spLocks noGrp="1"/>
          </p:cNvSpPr>
          <p:nvPr>
            <p:ph idx="1"/>
          </p:nvPr>
        </p:nvSpPr>
        <p:spPr/>
        <p:txBody>
          <a:bodyPr/>
          <a:lstStyle/>
          <a:p>
            <a:pPr marL="0" indent="0">
              <a:buNone/>
            </a:pPr>
            <a:endParaRPr lang="en-US" dirty="0"/>
          </a:p>
          <a:p>
            <a:pPr marL="0" indent="0" algn="just">
              <a:buNone/>
            </a:pPr>
            <a:r>
              <a:rPr lang="en-US" sz="2800" dirty="0">
                <a:latin typeface="Times New Roman" pitchFamily="18" charset="0"/>
                <a:cs typeface="Times New Roman" pitchFamily="18" charset="0"/>
              </a:rPr>
              <a:t>After creating the React app, the best way to install Bootstrap is via the </a:t>
            </a:r>
            <a:r>
              <a:rPr lang="en-US" sz="2800" dirty="0" err="1">
                <a:latin typeface="Times New Roman" pitchFamily="18" charset="0"/>
                <a:cs typeface="Times New Roman" pitchFamily="18" charset="0"/>
              </a:rPr>
              <a:t>npm</a:t>
            </a:r>
            <a:r>
              <a:rPr lang="en-US" sz="2800" dirty="0">
                <a:latin typeface="Times New Roman" pitchFamily="18" charset="0"/>
                <a:cs typeface="Times New Roman" pitchFamily="18" charset="0"/>
              </a:rPr>
              <a:t> package. To install Bootstrap, navigate to the React app folder, (c:/Users/MRUH/</a:t>
            </a:r>
            <a:r>
              <a:rPr lang="en-US" sz="2800" dirty="0" err="1">
                <a:latin typeface="Times New Roman" pitchFamily="18" charset="0"/>
                <a:cs typeface="Times New Roman" pitchFamily="18" charset="0"/>
              </a:rPr>
              <a:t>myfolder</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myapp</a:t>
            </a:r>
            <a:r>
              <a:rPr lang="en-US" sz="2800" dirty="0">
                <a:latin typeface="Times New Roman" pitchFamily="18" charset="0"/>
                <a:cs typeface="Times New Roman" pitchFamily="18" charset="0"/>
              </a:rPr>
              <a:t>&gt;)and run the following command.</a:t>
            </a:r>
          </a:p>
          <a:p>
            <a:pPr marL="0" indent="0" algn="just">
              <a:buNone/>
            </a:pPr>
            <a:r>
              <a:rPr lang="en-US" sz="2800" dirty="0">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a:t>
            </a:r>
            <a:r>
              <a:rPr lang="en-US" sz="2800" b="1" dirty="0" err="1">
                <a:solidFill>
                  <a:srgbClr val="FF0000"/>
                </a:solidFill>
                <a:latin typeface="Times New Roman" pitchFamily="18" charset="0"/>
                <a:cs typeface="Times New Roman" pitchFamily="18" charset="0"/>
              </a:rPr>
              <a:t>npm</a:t>
            </a:r>
            <a:r>
              <a:rPr lang="en-US" sz="2800" b="1" dirty="0">
                <a:solidFill>
                  <a:srgbClr val="FF0000"/>
                </a:solidFill>
                <a:latin typeface="Times New Roman" pitchFamily="18" charset="0"/>
                <a:cs typeface="Times New Roman" pitchFamily="18" charset="0"/>
              </a:rPr>
              <a:t> install react-bootstrap </a:t>
            </a:r>
          </a:p>
          <a:p>
            <a:endParaRPr lang="en-US" dirty="0"/>
          </a:p>
        </p:txBody>
      </p:sp>
      <p:sp>
        <p:nvSpPr>
          <p:cNvPr id="4" name="Date Placeholder 3">
            <a:extLst>
              <a:ext uri="{FF2B5EF4-FFF2-40B4-BE49-F238E27FC236}">
                <a16:creationId xmlns:a16="http://schemas.microsoft.com/office/drawing/2014/main" id="{BA8AE732-9DC7-BC3B-4021-EDDEF540C2B3}"/>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B501EB86-D6B6-A752-1B5F-1D7276B84059}"/>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AADB52FC-0AF1-2BE3-1C58-0E0BA21CD0E3}"/>
              </a:ext>
            </a:extLst>
          </p:cNvPr>
          <p:cNvSpPr>
            <a:spLocks noGrp="1"/>
          </p:cNvSpPr>
          <p:nvPr>
            <p:ph type="sldNum" sz="quarter" idx="12"/>
          </p:nvPr>
        </p:nvSpPr>
        <p:spPr/>
        <p:txBody>
          <a:bodyPr/>
          <a:lstStyle/>
          <a:p>
            <a:fld id="{4FAB73BC-B049-4115-A692-8D63A059BFB8}" type="slidenum">
              <a:rPr lang="en-US" smtClean="0"/>
              <a:t>46</a:t>
            </a:fld>
            <a:endParaRPr lang="en-US" dirty="0"/>
          </a:p>
        </p:txBody>
      </p:sp>
    </p:spTree>
    <p:extLst>
      <p:ext uri="{BB962C8B-B14F-4D97-AF65-F5344CB8AC3E}">
        <p14:creationId xmlns:p14="http://schemas.microsoft.com/office/powerpoint/2010/main" val="25245879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090F8-2780-D436-7096-123ADC101803}"/>
              </a:ext>
            </a:extLst>
          </p:cNvPr>
          <p:cNvSpPr>
            <a:spLocks noGrp="1"/>
          </p:cNvSpPr>
          <p:nvPr>
            <p:ph type="title"/>
          </p:nvPr>
        </p:nvSpPr>
        <p:spPr>
          <a:xfrm>
            <a:off x="838200" y="365125"/>
            <a:ext cx="10515600" cy="460785"/>
          </a:xfrm>
        </p:spPr>
        <p:txBody>
          <a:bodyPr>
            <a:noAutofit/>
          </a:bodyPr>
          <a:lstStyle/>
          <a:p>
            <a:r>
              <a:rPr lang="en-US" sz="3200" dirty="0">
                <a:latin typeface="Times New Roman" panose="02020603050405020304" pitchFamily="18" charset="0"/>
                <a:cs typeface="Times New Roman" panose="02020603050405020304" pitchFamily="18" charset="0"/>
              </a:rPr>
              <a:t>In </a:t>
            </a:r>
            <a:r>
              <a:rPr lang="en-US" sz="3200" dirty="0" err="1">
                <a:latin typeface="Times New Roman" panose="02020603050405020304" pitchFamily="18" charset="0"/>
                <a:cs typeface="Times New Roman" panose="02020603050405020304" pitchFamily="18" charset="0"/>
              </a:rPr>
              <a:t>package.json</a:t>
            </a:r>
            <a:r>
              <a:rPr lang="en-US" sz="3200" dirty="0">
                <a:latin typeface="Times New Roman" panose="02020603050405020304" pitchFamily="18" charset="0"/>
                <a:cs typeface="Times New Roman" panose="02020603050405020304" pitchFamily="18" charset="0"/>
              </a:rPr>
              <a:t> bootstrap module is installed </a:t>
            </a:r>
          </a:p>
        </p:txBody>
      </p:sp>
      <p:sp>
        <p:nvSpPr>
          <p:cNvPr id="3" name="Content Placeholder 2">
            <a:extLst>
              <a:ext uri="{FF2B5EF4-FFF2-40B4-BE49-F238E27FC236}">
                <a16:creationId xmlns:a16="http://schemas.microsoft.com/office/drawing/2014/main" id="{BB6588A5-20B2-F376-1A12-5B44E27CCED8}"/>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1375A5CE-8512-8250-CDFB-EB7015F583AE}"/>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F1B4D557-B961-59E0-5E82-5FCB7B25647C}"/>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E139D95E-0516-05B8-C52C-F517D0A5668F}"/>
              </a:ext>
            </a:extLst>
          </p:cNvPr>
          <p:cNvSpPr>
            <a:spLocks noGrp="1"/>
          </p:cNvSpPr>
          <p:nvPr>
            <p:ph type="sldNum" sz="quarter" idx="12"/>
          </p:nvPr>
        </p:nvSpPr>
        <p:spPr/>
        <p:txBody>
          <a:bodyPr/>
          <a:lstStyle/>
          <a:p>
            <a:fld id="{4FAB73BC-B049-4115-A692-8D63A059BFB8}" type="slidenum">
              <a:rPr lang="en-US" smtClean="0"/>
              <a:t>47</a:t>
            </a:fld>
            <a:endParaRPr lang="en-US" dirty="0"/>
          </a:p>
        </p:txBody>
      </p:sp>
      <p:pic>
        <p:nvPicPr>
          <p:cNvPr id="8" name="Picture 7">
            <a:extLst>
              <a:ext uri="{FF2B5EF4-FFF2-40B4-BE49-F238E27FC236}">
                <a16:creationId xmlns:a16="http://schemas.microsoft.com/office/drawing/2014/main" id="{F6429EBD-73A0-FB60-8527-4B2075EF4CBD}"/>
              </a:ext>
            </a:extLst>
          </p:cNvPr>
          <p:cNvPicPr>
            <a:picLocks noChangeAspect="1"/>
          </p:cNvPicPr>
          <p:nvPr/>
        </p:nvPicPr>
        <p:blipFill>
          <a:blip r:embed="rId2"/>
          <a:stretch>
            <a:fillRect/>
          </a:stretch>
        </p:blipFill>
        <p:spPr>
          <a:xfrm>
            <a:off x="494167" y="1051083"/>
            <a:ext cx="8116433" cy="5125165"/>
          </a:xfrm>
          <a:prstGeom prst="rect">
            <a:avLst/>
          </a:prstGeom>
        </p:spPr>
      </p:pic>
      <p:sp>
        <p:nvSpPr>
          <p:cNvPr id="12" name="TextBox 11">
            <a:extLst>
              <a:ext uri="{FF2B5EF4-FFF2-40B4-BE49-F238E27FC236}">
                <a16:creationId xmlns:a16="http://schemas.microsoft.com/office/drawing/2014/main" id="{5111522C-0F20-6081-0937-E3062CDA33B1}"/>
              </a:ext>
            </a:extLst>
          </p:cNvPr>
          <p:cNvSpPr txBox="1"/>
          <p:nvPr/>
        </p:nvSpPr>
        <p:spPr>
          <a:xfrm>
            <a:off x="9098430" y="1366896"/>
            <a:ext cx="2599403" cy="2246769"/>
          </a:xfrm>
          <a:prstGeom prst="rect">
            <a:avLst/>
          </a:prstGeom>
          <a:solidFill>
            <a:srgbClr val="FFFF00"/>
          </a:solidFill>
        </p:spPr>
        <p:txBody>
          <a:bodyPr wrap="square">
            <a:spAutoFit/>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Now, React Bootstrap is successfully installed in our project.</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7302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4282-FA9E-D6F8-D776-89F24EBC2428}"/>
              </a:ext>
            </a:extLst>
          </p:cNvPr>
          <p:cNvSpPr>
            <a:spLocks noGrp="1"/>
          </p:cNvSpPr>
          <p:nvPr>
            <p:ph type="title"/>
          </p:nvPr>
        </p:nvSpPr>
        <p:spPr>
          <a:xfrm>
            <a:off x="838200" y="365126"/>
            <a:ext cx="10515600" cy="741004"/>
          </a:xfrm>
          <a:solidFill>
            <a:schemeClr val="accent1">
              <a:lumMod val="20000"/>
              <a:lumOff val="80000"/>
            </a:schemeClr>
          </a:solidFill>
        </p:spPr>
        <p:txBody>
          <a:bodyPr>
            <a:normAutofit/>
          </a:bodyPr>
          <a:lstStyle/>
          <a:p>
            <a:r>
              <a:rPr lang="en-US" sz="3600" b="1" i="0" dirty="0">
                <a:effectLst/>
                <a:latin typeface="Times New Roman" panose="02020603050405020304" pitchFamily="18" charset="0"/>
                <a:cs typeface="Times New Roman" panose="02020603050405020304" pitchFamily="18" charset="0"/>
              </a:rPr>
              <a:t>Adding Stylesheets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6B2A55-AB03-1A06-C58B-55701BB59380}"/>
              </a:ext>
            </a:extLst>
          </p:cNvPr>
          <p:cNvSpPr>
            <a:spLocks noGrp="1"/>
          </p:cNvSpPr>
          <p:nvPr>
            <p:ph idx="1"/>
          </p:nvPr>
        </p:nvSpPr>
        <p:spPr>
          <a:xfrm>
            <a:off x="838200" y="1253331"/>
            <a:ext cx="10515600" cy="4351338"/>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The React Bootstrap component </a:t>
            </a:r>
            <a:r>
              <a:rPr lang="en-US" b="0" i="0" dirty="0">
                <a:solidFill>
                  <a:srgbClr val="FF0000"/>
                </a:solidFill>
                <a:effectLst/>
                <a:latin typeface="Times New Roman" panose="02020603050405020304" pitchFamily="18" charset="0"/>
                <a:cs typeface="Times New Roman" panose="02020603050405020304" pitchFamily="18" charset="0"/>
              </a:rPr>
              <a:t>does not contain styles </a:t>
            </a:r>
            <a:r>
              <a:rPr lang="en-US" b="0" i="0" dirty="0">
                <a:solidFill>
                  <a:srgbClr val="333333"/>
                </a:solidFill>
                <a:effectLst/>
                <a:latin typeface="Times New Roman" panose="02020603050405020304" pitchFamily="18" charset="0"/>
                <a:cs typeface="Times New Roman" panose="02020603050405020304" pitchFamily="18" charset="0"/>
              </a:rPr>
              <a:t>to provide them; we have to add the bootstrap stylesheets to our application. </a:t>
            </a:r>
          </a:p>
          <a:p>
            <a:pPr algn="just"/>
            <a:r>
              <a:rPr lang="en-US" b="0" i="0" dirty="0">
                <a:solidFill>
                  <a:srgbClr val="333333"/>
                </a:solidFill>
                <a:effectLst/>
                <a:latin typeface="Times New Roman" panose="02020603050405020304" pitchFamily="18" charset="0"/>
                <a:cs typeface="Times New Roman" panose="02020603050405020304" pitchFamily="18" charset="0"/>
              </a:rPr>
              <a:t>To add the stylesheets, </a:t>
            </a:r>
            <a:r>
              <a:rPr lang="en-US" b="0" i="0" dirty="0">
                <a:solidFill>
                  <a:srgbClr val="FF0000"/>
                </a:solidFill>
                <a:effectLst/>
                <a:latin typeface="Times New Roman" panose="02020603050405020304" pitchFamily="18" charset="0"/>
                <a:cs typeface="Times New Roman" panose="02020603050405020304" pitchFamily="18" charset="0"/>
              </a:rPr>
              <a:t>import them into your </a:t>
            </a:r>
            <a:r>
              <a:rPr lang="en-US" b="1" i="0" dirty="0">
                <a:solidFill>
                  <a:srgbClr val="FF0000"/>
                </a:solidFill>
                <a:effectLst/>
                <a:latin typeface="Times New Roman" panose="02020603050405020304" pitchFamily="18" charset="0"/>
                <a:cs typeface="Times New Roman" panose="02020603050405020304" pitchFamily="18" charset="0"/>
              </a:rPr>
              <a:t>app.js</a:t>
            </a:r>
            <a:r>
              <a:rPr lang="en-US" b="0" i="0" dirty="0">
                <a:solidFill>
                  <a:srgbClr val="FF0000"/>
                </a:solidFill>
                <a:effectLst/>
                <a:latin typeface="Times New Roman" panose="02020603050405020304" pitchFamily="18" charset="0"/>
                <a:cs typeface="Times New Roman" panose="02020603050405020304" pitchFamily="18" charset="0"/>
              </a:rPr>
              <a:t> or </a:t>
            </a:r>
            <a:r>
              <a:rPr lang="en-US" b="1" i="0" dirty="0">
                <a:solidFill>
                  <a:srgbClr val="FF0000"/>
                </a:solidFill>
                <a:effectLst/>
                <a:latin typeface="Times New Roman" panose="02020603050405020304" pitchFamily="18" charset="0"/>
                <a:cs typeface="Times New Roman" panose="02020603050405020304" pitchFamily="18" charset="0"/>
              </a:rPr>
              <a:t>index.js</a:t>
            </a:r>
            <a:r>
              <a:rPr lang="en-US" b="0" i="0" dirty="0">
                <a:solidFill>
                  <a:srgbClr val="FF0000"/>
                </a:solidFill>
                <a:effectLst/>
                <a:latin typeface="Times New Roman" panose="02020603050405020304" pitchFamily="18" charset="0"/>
                <a:cs typeface="Times New Roman" panose="02020603050405020304" pitchFamily="18" charset="0"/>
              </a:rPr>
              <a:t> file.</a:t>
            </a:r>
            <a:r>
              <a:rPr lang="en-US" b="0" i="0" dirty="0">
                <a:solidFill>
                  <a:srgbClr val="333333"/>
                </a:solidFill>
                <a:effectLst/>
                <a:latin typeface="Times New Roman" panose="02020603050405020304" pitchFamily="18" charset="0"/>
                <a:cs typeface="Times New Roman" panose="02020603050405020304" pitchFamily="18" charset="0"/>
              </a:rPr>
              <a:t> To import the CSS file, include the following line in the import section (top) of the file:</a:t>
            </a:r>
          </a:p>
          <a:p>
            <a:pPr marL="0" indent="0" algn="just">
              <a:buNone/>
            </a:pPr>
            <a:endParaRPr lang="en-US" dirty="0"/>
          </a:p>
        </p:txBody>
      </p:sp>
      <p:sp>
        <p:nvSpPr>
          <p:cNvPr id="4" name="Date Placeholder 3">
            <a:extLst>
              <a:ext uri="{FF2B5EF4-FFF2-40B4-BE49-F238E27FC236}">
                <a16:creationId xmlns:a16="http://schemas.microsoft.com/office/drawing/2014/main" id="{0E35F6CB-8658-0C4E-370F-2DD6351185BF}"/>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D8309354-87AF-7011-A08E-A337F8DEF010}"/>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FBA46A2F-90E5-9286-C67B-3F899B8740A0}"/>
              </a:ext>
            </a:extLst>
          </p:cNvPr>
          <p:cNvSpPr>
            <a:spLocks noGrp="1"/>
          </p:cNvSpPr>
          <p:nvPr>
            <p:ph type="sldNum" sz="quarter" idx="12"/>
          </p:nvPr>
        </p:nvSpPr>
        <p:spPr/>
        <p:txBody>
          <a:bodyPr/>
          <a:lstStyle/>
          <a:p>
            <a:fld id="{4FAB73BC-B049-4115-A692-8D63A059BFB8}" type="slidenum">
              <a:rPr lang="en-US" smtClean="0"/>
              <a:t>48</a:t>
            </a:fld>
            <a:endParaRPr lang="en-US" dirty="0"/>
          </a:p>
        </p:txBody>
      </p:sp>
      <p:sp>
        <p:nvSpPr>
          <p:cNvPr id="8" name="TextBox 7">
            <a:extLst>
              <a:ext uri="{FF2B5EF4-FFF2-40B4-BE49-F238E27FC236}">
                <a16:creationId xmlns:a16="http://schemas.microsoft.com/office/drawing/2014/main" id="{E3BD1B06-D65B-8311-C305-163A4741BBC0}"/>
              </a:ext>
            </a:extLst>
          </p:cNvPr>
          <p:cNvSpPr txBox="1"/>
          <p:nvPr/>
        </p:nvSpPr>
        <p:spPr>
          <a:xfrm>
            <a:off x="2931242" y="3554050"/>
            <a:ext cx="6863922" cy="461665"/>
          </a:xfrm>
          <a:prstGeom prst="rect">
            <a:avLst/>
          </a:prstGeom>
          <a:solidFill>
            <a:schemeClr val="accent4">
              <a:lumMod val="20000"/>
              <a:lumOff val="80000"/>
            </a:schemeClr>
          </a:solidFill>
        </p:spPr>
        <p:txBody>
          <a:bodyPr wrap="square">
            <a:spAutoFit/>
          </a:bodyPr>
          <a:lstStyle/>
          <a:p>
            <a:pPr algn="just"/>
            <a:r>
              <a:rPr lang="en-US" sz="2400" b="1" dirty="0">
                <a:solidFill>
                  <a:srgbClr val="006699"/>
                </a:solidFill>
                <a:latin typeface="inter-regular"/>
              </a:rPr>
              <a:t>i</a:t>
            </a:r>
            <a:r>
              <a:rPr lang="en-US" sz="2400" b="1" i="0" dirty="0">
                <a:solidFill>
                  <a:srgbClr val="006699"/>
                </a:solidFill>
                <a:effectLst/>
                <a:latin typeface="inter-regular"/>
              </a:rPr>
              <a:t>mport</a:t>
            </a:r>
            <a:r>
              <a:rPr lang="en-US" sz="2400" b="0" i="0" dirty="0">
                <a:solidFill>
                  <a:srgbClr val="000000"/>
                </a:solidFill>
                <a:effectLst/>
                <a:latin typeface="inter-regular"/>
              </a:rPr>
              <a:t> </a:t>
            </a:r>
            <a:r>
              <a:rPr lang="en-US" sz="2400" b="0" i="0" dirty="0">
                <a:solidFill>
                  <a:srgbClr val="0000FF"/>
                </a:solidFill>
                <a:effectLst/>
                <a:latin typeface="inter-regular"/>
              </a:rPr>
              <a:t>'bootstrap/</a:t>
            </a:r>
            <a:r>
              <a:rPr lang="en-US" sz="2400" b="0" i="0" dirty="0" err="1">
                <a:solidFill>
                  <a:srgbClr val="0000FF"/>
                </a:solidFill>
                <a:effectLst/>
                <a:latin typeface="inter-regular"/>
              </a:rPr>
              <a:t>dist</a:t>
            </a:r>
            <a:r>
              <a:rPr lang="en-US" sz="2400" b="0" i="0" dirty="0">
                <a:solidFill>
                  <a:srgbClr val="0000FF"/>
                </a:solidFill>
                <a:effectLst/>
                <a:latin typeface="inter-regular"/>
              </a:rPr>
              <a:t>/</a:t>
            </a:r>
            <a:r>
              <a:rPr lang="en-US" sz="2400" b="0" i="0" dirty="0" err="1">
                <a:solidFill>
                  <a:srgbClr val="0000FF"/>
                </a:solidFill>
                <a:effectLst/>
                <a:latin typeface="inter-regular"/>
              </a:rPr>
              <a:t>css</a:t>
            </a:r>
            <a:r>
              <a:rPr lang="en-US" sz="2400" b="0" i="0" dirty="0">
                <a:solidFill>
                  <a:srgbClr val="0000FF"/>
                </a:solidFill>
                <a:effectLst/>
                <a:latin typeface="inter-regular"/>
              </a:rPr>
              <a:t>/bootstrap.min.css'</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2793167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505030"/>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Example- Bootstrap</a:t>
            </a:r>
          </a:p>
        </p:txBody>
      </p:sp>
      <p:sp>
        <p:nvSpPr>
          <p:cNvPr id="4" name="Date Placeholder 3">
            <a:extLst>
              <a:ext uri="{FF2B5EF4-FFF2-40B4-BE49-F238E27FC236}">
                <a16:creationId xmlns:a16="http://schemas.microsoft.com/office/drawing/2014/main" id="{C0D1DDBC-EF9A-EED7-F1E8-DEF686D31256}"/>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D996A529-D84D-657F-79D6-9FFAA53A195E}"/>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F14CEEDC-0143-C673-5502-06A97B52649E}"/>
              </a:ext>
            </a:extLst>
          </p:cNvPr>
          <p:cNvSpPr>
            <a:spLocks noGrp="1"/>
          </p:cNvSpPr>
          <p:nvPr>
            <p:ph type="sldNum" sz="quarter" idx="12"/>
          </p:nvPr>
        </p:nvSpPr>
        <p:spPr/>
        <p:txBody>
          <a:bodyPr/>
          <a:lstStyle/>
          <a:p>
            <a:fld id="{4FAB73BC-B049-4115-A692-8D63A059BFB8}" type="slidenum">
              <a:rPr lang="en-US" smtClean="0"/>
              <a:t>49</a:t>
            </a:fld>
            <a:endParaRPr lang="en-US" dirty="0"/>
          </a:p>
        </p:txBody>
      </p:sp>
      <p:sp>
        <p:nvSpPr>
          <p:cNvPr id="7" name="Rectangle 6"/>
          <p:cNvSpPr/>
          <p:nvPr/>
        </p:nvSpPr>
        <p:spPr>
          <a:xfrm>
            <a:off x="-2" y="525963"/>
            <a:ext cx="11499273" cy="6247864"/>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F4A85"/>
                </a:solidFill>
                <a:latin typeface="Consolas"/>
              </a:rPr>
              <a:t>'bootstrap/</a:t>
            </a:r>
            <a:r>
              <a:rPr lang="en-IN" sz="2000" dirty="0" err="1">
                <a:solidFill>
                  <a:srgbClr val="0F4A85"/>
                </a:solidFill>
                <a:latin typeface="Consolas"/>
              </a:rPr>
              <a:t>dist</a:t>
            </a:r>
            <a:r>
              <a:rPr lang="en-IN" sz="2000" dirty="0">
                <a:solidFill>
                  <a:srgbClr val="0F4A85"/>
                </a:solidFill>
                <a:latin typeface="Consolas"/>
              </a:rPr>
              <a:t>/</a:t>
            </a:r>
            <a:r>
              <a:rPr lang="en-IN" sz="2000" dirty="0" err="1">
                <a:solidFill>
                  <a:srgbClr val="0F4A85"/>
                </a:solidFill>
                <a:latin typeface="Consolas"/>
              </a:rPr>
              <a:t>css</a:t>
            </a:r>
            <a:r>
              <a:rPr lang="en-IN" sz="2000" dirty="0">
                <a:solidFill>
                  <a:srgbClr val="0F4A85"/>
                </a:solidFill>
                <a:latin typeface="Consolas"/>
              </a:rPr>
              <a:t>/bootstrap.min.css'</a:t>
            </a:r>
            <a:r>
              <a:rPr lang="en-IN" sz="2000" dirty="0">
                <a:solidFill>
                  <a:srgbClr val="292929"/>
                </a:solidFill>
                <a:latin typeface="Consolas"/>
              </a:rPr>
              <a:t>; </a:t>
            </a:r>
          </a:p>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Button</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'react-bootstrap'</a:t>
            </a:r>
            <a:endParaRPr lang="en-IN" sz="2000" dirty="0">
              <a:solidFill>
                <a:srgbClr val="292929"/>
              </a:solidFill>
              <a:latin typeface="Consolas"/>
            </a:endParaRPr>
          </a:p>
          <a:p>
            <a:r>
              <a:rPr lang="en-IN" sz="2000" dirty="0" err="1">
                <a:solidFill>
                  <a:srgbClr val="0F4A85"/>
                </a:solidFill>
                <a:latin typeface="Consolas"/>
              </a:rPr>
              <a:t>var</a:t>
            </a:r>
            <a:r>
              <a:rPr lang="en-IN" sz="2000" dirty="0">
                <a:solidFill>
                  <a:srgbClr val="292929"/>
                </a:solidFill>
                <a:latin typeface="Consolas"/>
              </a:rPr>
              <a:t> </a:t>
            </a:r>
            <a:r>
              <a:rPr lang="en-IN" sz="2000" dirty="0" err="1">
                <a:solidFill>
                  <a:srgbClr val="001080"/>
                </a:solidFill>
                <a:latin typeface="Consolas"/>
              </a:rPr>
              <a:t>myStyle</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 </a:t>
            </a:r>
          </a:p>
          <a:p>
            <a:r>
              <a:rPr lang="en-IN" sz="2000" dirty="0">
                <a:solidFill>
                  <a:srgbClr val="292929"/>
                </a:solidFill>
                <a:latin typeface="Consolas"/>
              </a:rPr>
              <a:t>  </a:t>
            </a:r>
            <a:r>
              <a:rPr lang="en-IN" sz="2000" dirty="0" err="1">
                <a:solidFill>
                  <a:srgbClr val="001080"/>
                </a:solidFill>
                <a:latin typeface="Consolas"/>
              </a:rPr>
              <a:t>textAlign</a:t>
            </a:r>
            <a:r>
              <a:rPr lang="en-IN" sz="2000" dirty="0">
                <a:solidFill>
                  <a:srgbClr val="001080"/>
                </a:solidFill>
                <a:latin typeface="Consolas"/>
              </a:rPr>
              <a:t>:</a:t>
            </a:r>
            <a:r>
              <a:rPr lang="en-IN" sz="2000" dirty="0">
                <a:solidFill>
                  <a:srgbClr val="0F4A85"/>
                </a:solidFill>
                <a:latin typeface="Consolas"/>
              </a:rPr>
              <a:t>'</a:t>
            </a:r>
            <a:r>
              <a:rPr lang="en-IN" sz="2000" dirty="0" err="1">
                <a:solidFill>
                  <a:srgbClr val="0F4A85"/>
                </a:solidFill>
                <a:latin typeface="Consolas"/>
              </a:rPr>
              <a:t>center</a:t>
            </a:r>
            <a:r>
              <a:rPr lang="en-IN" sz="2000" dirty="0">
                <a:solidFill>
                  <a:srgbClr val="0F4A85"/>
                </a:solidFill>
                <a:latin typeface="Consolas"/>
              </a:rPr>
              <a:t>'</a:t>
            </a:r>
            <a:r>
              <a:rPr lang="en-IN" sz="2000" dirty="0">
                <a:solidFill>
                  <a:srgbClr val="292929"/>
                </a:solidFill>
                <a:latin typeface="Consolas"/>
              </a:rPr>
              <a:t>, </a:t>
            </a:r>
          </a:p>
          <a:p>
            <a:r>
              <a:rPr lang="en-IN" sz="2000" dirty="0">
                <a:solidFill>
                  <a:srgbClr val="292929"/>
                </a:solidFill>
                <a:latin typeface="Consolas"/>
              </a:rPr>
              <a:t>  </a:t>
            </a:r>
            <a:r>
              <a:rPr lang="en-IN" sz="2000" dirty="0" err="1">
                <a:solidFill>
                  <a:srgbClr val="001080"/>
                </a:solidFill>
                <a:latin typeface="Consolas"/>
              </a:rPr>
              <a:t>fontFamily</a:t>
            </a:r>
            <a:r>
              <a:rPr lang="en-IN" sz="2000" dirty="0">
                <a:solidFill>
                  <a:srgbClr val="001080"/>
                </a:solidFill>
                <a:latin typeface="Consolas"/>
              </a:rPr>
              <a:t>:</a:t>
            </a:r>
            <a:r>
              <a:rPr lang="en-IN" sz="2000" dirty="0">
                <a:solidFill>
                  <a:srgbClr val="292929"/>
                </a:solidFill>
                <a:latin typeface="Consolas"/>
              </a:rPr>
              <a:t> </a:t>
            </a:r>
            <a:r>
              <a:rPr lang="en-IN" sz="2000" dirty="0">
                <a:solidFill>
                  <a:srgbClr val="0F4A85"/>
                </a:solidFill>
                <a:latin typeface="Consolas"/>
              </a:rPr>
              <a:t>'Courier'</a:t>
            </a:r>
            <a:r>
              <a:rPr lang="en-IN" sz="2000" dirty="0">
                <a:solidFill>
                  <a:srgbClr val="292929"/>
                </a:solidFill>
                <a:latin typeface="Consolas"/>
              </a:rPr>
              <a:t>, </a:t>
            </a:r>
          </a:p>
          <a:p>
            <a:r>
              <a:rPr lang="en-IN" sz="2000" dirty="0">
                <a:solidFill>
                  <a:srgbClr val="292929"/>
                </a:solidFill>
                <a:latin typeface="Consolas"/>
              </a:rPr>
              <a:t>    } </a:t>
            </a:r>
          </a:p>
          <a:p>
            <a:r>
              <a:rPr lang="en-IN" sz="2000" dirty="0">
                <a:solidFill>
                  <a:srgbClr val="292929"/>
                </a:solidFill>
                <a:latin typeface="Consolas"/>
              </a:rPr>
              <a:t>  </a:t>
            </a:r>
          </a:p>
          <a:p>
            <a:r>
              <a:rPr lang="en-IN" sz="2000" dirty="0">
                <a:solidFill>
                  <a:srgbClr val="0F4A85"/>
                </a:solidFill>
                <a:latin typeface="Consolas"/>
              </a:rPr>
              <a:t>function</a:t>
            </a:r>
            <a:r>
              <a:rPr lang="en-IN" sz="2000" dirty="0">
                <a:solidFill>
                  <a:srgbClr val="292929"/>
                </a:solidFill>
                <a:latin typeface="Consolas"/>
              </a:rPr>
              <a:t> </a:t>
            </a:r>
            <a:r>
              <a:rPr lang="en-IN" sz="2000" dirty="0">
                <a:solidFill>
                  <a:srgbClr val="5E2CBC"/>
                </a:solidFill>
                <a:latin typeface="Consolas"/>
              </a:rPr>
              <a:t>App</a:t>
            </a:r>
            <a:r>
              <a:rPr lang="en-IN" sz="2000" dirty="0">
                <a:solidFill>
                  <a:srgbClr val="292929"/>
                </a:solidFill>
                <a:latin typeface="Consolas"/>
              </a:rPr>
              <a:t>() { </a:t>
            </a:r>
          </a:p>
          <a:p>
            <a:r>
              <a:rPr lang="en-IN" sz="2000" dirty="0">
                <a:solidFill>
                  <a:srgbClr val="B5200D"/>
                </a:solidFill>
                <a:latin typeface="Consolas"/>
              </a:rPr>
              <a:t>return</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0F4A85"/>
                </a:solidFill>
                <a:latin typeface="Consolas"/>
              </a:rPr>
              <a:t>&lt;div</a:t>
            </a:r>
            <a:r>
              <a:rPr lang="en-IN" sz="2000" dirty="0">
                <a:solidFill>
                  <a:srgbClr val="292929"/>
                </a:solidFill>
                <a:latin typeface="Consolas"/>
              </a:rPr>
              <a:t> </a:t>
            </a:r>
            <a:r>
              <a:rPr lang="en-IN" sz="2000" dirty="0" err="1">
                <a:solidFill>
                  <a:srgbClr val="264F78"/>
                </a:solidFill>
                <a:latin typeface="Consolas"/>
              </a:rPr>
              <a:t>className</a:t>
            </a:r>
            <a:r>
              <a:rPr lang="en-IN" sz="2000" dirty="0">
                <a:solidFill>
                  <a:srgbClr val="000000"/>
                </a:solidFill>
                <a:latin typeface="Consolas"/>
              </a:rPr>
              <a:t>=</a:t>
            </a:r>
            <a:r>
              <a:rPr lang="en-IN" sz="2000" dirty="0">
                <a:solidFill>
                  <a:srgbClr val="0F4A85"/>
                </a:solidFill>
                <a:latin typeface="Consolas"/>
              </a:rPr>
              <a:t>"App"</a:t>
            </a:r>
            <a:r>
              <a:rPr lang="en-IN" sz="2000" dirty="0">
                <a:solidFill>
                  <a:srgbClr val="292929"/>
                </a:solidFill>
                <a:latin typeface="Consolas"/>
              </a:rPr>
              <a:t> </a:t>
            </a:r>
            <a:r>
              <a:rPr lang="en-IN" sz="2000" dirty="0">
                <a:solidFill>
                  <a:srgbClr val="264F78"/>
                </a:solidFill>
                <a:latin typeface="Consolas"/>
              </a:rPr>
              <a:t>style</a:t>
            </a:r>
            <a:r>
              <a:rPr lang="en-IN" sz="2000" dirty="0">
                <a:solidFill>
                  <a:srgbClr val="000000"/>
                </a:solidFill>
                <a:latin typeface="Consolas"/>
              </a:rPr>
              <a:t>=</a:t>
            </a:r>
            <a:r>
              <a:rPr lang="en-IN" sz="2000" dirty="0">
                <a:solidFill>
                  <a:srgbClr val="0F4A85"/>
                </a:solidFill>
                <a:latin typeface="Consolas"/>
              </a:rPr>
              <a:t>{</a:t>
            </a:r>
            <a:r>
              <a:rPr lang="en-IN" sz="2000" dirty="0" err="1">
                <a:solidFill>
                  <a:srgbClr val="001080"/>
                </a:solidFill>
                <a:latin typeface="Consolas"/>
              </a:rPr>
              <a:t>myStyle</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0F4A85"/>
                </a:solidFill>
                <a:latin typeface="Consolas"/>
              </a:rPr>
              <a:t>&lt;h1&gt;</a:t>
            </a:r>
            <a:r>
              <a:rPr lang="en-IN" sz="2000" dirty="0">
                <a:solidFill>
                  <a:srgbClr val="292929"/>
                </a:solidFill>
                <a:latin typeface="Consolas"/>
              </a:rPr>
              <a:t>MALLA REDDY UNIVERSITY</a:t>
            </a:r>
            <a:r>
              <a:rPr lang="en-IN" sz="2000" dirty="0">
                <a:solidFill>
                  <a:srgbClr val="0F4A85"/>
                </a:solidFill>
                <a:latin typeface="Consolas"/>
              </a:rPr>
              <a:t>&lt;/h1&gt;</a:t>
            </a:r>
            <a:endParaRPr lang="en-IN" sz="2000" dirty="0">
              <a:solidFill>
                <a:srgbClr val="292929"/>
              </a:solidFill>
              <a:latin typeface="Consolas"/>
            </a:endParaRPr>
          </a:p>
          <a:p>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292929"/>
                </a:solidFill>
                <a:latin typeface="Consolas"/>
              </a:rPr>
              <a:t> </a:t>
            </a:r>
            <a:r>
              <a:rPr lang="en-IN" sz="2000" dirty="0" err="1">
                <a:solidFill>
                  <a:srgbClr val="264F78"/>
                </a:solidFill>
                <a:latin typeface="Consolas"/>
              </a:rPr>
              <a:t>className</a:t>
            </a:r>
            <a:r>
              <a:rPr lang="en-IN" sz="2000" dirty="0">
                <a:solidFill>
                  <a:srgbClr val="000000"/>
                </a:solidFill>
                <a:latin typeface="Consolas"/>
              </a:rPr>
              <a:t>=</a:t>
            </a:r>
            <a:r>
              <a:rPr lang="en-IN" sz="2000" dirty="0">
                <a:solidFill>
                  <a:srgbClr val="0F4A85"/>
                </a:solidFill>
                <a:latin typeface="Consolas"/>
              </a:rPr>
              <a:t>'m-5'</a:t>
            </a:r>
            <a:r>
              <a:rPr lang="en-IN" sz="2000" dirty="0">
                <a:solidFill>
                  <a:srgbClr val="292929"/>
                </a:solidFill>
                <a:latin typeface="Consolas"/>
              </a:rPr>
              <a:t> </a:t>
            </a:r>
            <a:r>
              <a:rPr lang="en-IN" sz="2000" dirty="0">
                <a:solidFill>
                  <a:srgbClr val="264F78"/>
                </a:solidFill>
                <a:latin typeface="Consolas"/>
              </a:rPr>
              <a:t>variant</a:t>
            </a:r>
            <a:r>
              <a:rPr lang="en-IN" sz="2000" dirty="0">
                <a:solidFill>
                  <a:srgbClr val="000000"/>
                </a:solidFill>
                <a:latin typeface="Consolas"/>
              </a:rPr>
              <a:t>=</a:t>
            </a:r>
            <a:r>
              <a:rPr lang="en-IN" sz="2000" dirty="0">
                <a:solidFill>
                  <a:srgbClr val="0F4A85"/>
                </a:solidFill>
                <a:latin typeface="Consolas"/>
              </a:rPr>
              <a:t>"primary"&gt;</a:t>
            </a:r>
            <a:r>
              <a:rPr lang="en-IN" sz="2000" dirty="0">
                <a:solidFill>
                  <a:srgbClr val="292929"/>
                </a:solidFill>
                <a:latin typeface="Consolas"/>
              </a:rPr>
              <a:t>HOME</a:t>
            </a:r>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292929"/>
                </a:solidFill>
                <a:latin typeface="Consolas"/>
              </a:rPr>
              <a:t> </a:t>
            </a:r>
            <a:r>
              <a:rPr lang="en-IN" sz="2000" dirty="0" err="1">
                <a:solidFill>
                  <a:srgbClr val="264F78"/>
                </a:solidFill>
                <a:latin typeface="Consolas"/>
              </a:rPr>
              <a:t>className</a:t>
            </a:r>
            <a:r>
              <a:rPr lang="en-IN" sz="2000" dirty="0">
                <a:solidFill>
                  <a:srgbClr val="000000"/>
                </a:solidFill>
                <a:latin typeface="Consolas"/>
              </a:rPr>
              <a:t>=</a:t>
            </a:r>
            <a:r>
              <a:rPr lang="en-IN" sz="2000" dirty="0">
                <a:solidFill>
                  <a:srgbClr val="0F4A85"/>
                </a:solidFill>
                <a:latin typeface="Consolas"/>
              </a:rPr>
              <a:t>'m-5'</a:t>
            </a:r>
            <a:r>
              <a:rPr lang="en-IN" sz="2000" dirty="0">
                <a:solidFill>
                  <a:srgbClr val="292929"/>
                </a:solidFill>
                <a:latin typeface="Consolas"/>
              </a:rPr>
              <a:t> </a:t>
            </a:r>
            <a:r>
              <a:rPr lang="en-IN" sz="2000" dirty="0">
                <a:solidFill>
                  <a:srgbClr val="264F78"/>
                </a:solidFill>
                <a:latin typeface="Consolas"/>
              </a:rPr>
              <a:t>variant</a:t>
            </a:r>
            <a:r>
              <a:rPr lang="en-IN" sz="2000" dirty="0">
                <a:solidFill>
                  <a:srgbClr val="000000"/>
                </a:solidFill>
                <a:latin typeface="Consolas"/>
              </a:rPr>
              <a:t>=</a:t>
            </a:r>
            <a:r>
              <a:rPr lang="en-IN" sz="2000" dirty="0">
                <a:solidFill>
                  <a:srgbClr val="0F4A85"/>
                </a:solidFill>
                <a:latin typeface="Consolas"/>
              </a:rPr>
              <a:t>"secondary"&gt;</a:t>
            </a:r>
            <a:r>
              <a:rPr lang="en-IN" sz="2000" dirty="0">
                <a:solidFill>
                  <a:srgbClr val="292929"/>
                </a:solidFill>
                <a:latin typeface="Consolas"/>
              </a:rPr>
              <a:t>ABOUT US</a:t>
            </a:r>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292929"/>
                </a:solidFill>
                <a:latin typeface="Consolas"/>
              </a:rPr>
              <a:t> </a:t>
            </a:r>
            <a:r>
              <a:rPr lang="en-IN" sz="2000" dirty="0" err="1">
                <a:solidFill>
                  <a:srgbClr val="264F78"/>
                </a:solidFill>
                <a:latin typeface="Consolas"/>
              </a:rPr>
              <a:t>className</a:t>
            </a:r>
            <a:r>
              <a:rPr lang="en-IN" sz="2000" dirty="0">
                <a:solidFill>
                  <a:srgbClr val="000000"/>
                </a:solidFill>
                <a:latin typeface="Consolas"/>
              </a:rPr>
              <a:t>=</a:t>
            </a:r>
            <a:r>
              <a:rPr lang="en-IN" sz="2000" dirty="0">
                <a:solidFill>
                  <a:srgbClr val="0F4A85"/>
                </a:solidFill>
                <a:latin typeface="Consolas"/>
              </a:rPr>
              <a:t>'m-5'</a:t>
            </a:r>
            <a:r>
              <a:rPr lang="en-IN" sz="2000" dirty="0">
                <a:solidFill>
                  <a:srgbClr val="292929"/>
                </a:solidFill>
                <a:latin typeface="Consolas"/>
              </a:rPr>
              <a:t> </a:t>
            </a:r>
            <a:r>
              <a:rPr lang="en-IN" sz="2000" dirty="0">
                <a:solidFill>
                  <a:srgbClr val="264F78"/>
                </a:solidFill>
                <a:latin typeface="Consolas"/>
              </a:rPr>
              <a:t>variant</a:t>
            </a:r>
            <a:r>
              <a:rPr lang="en-IN" sz="2000" dirty="0">
                <a:solidFill>
                  <a:srgbClr val="000000"/>
                </a:solidFill>
                <a:latin typeface="Consolas"/>
              </a:rPr>
              <a:t>=</a:t>
            </a:r>
            <a:r>
              <a:rPr lang="en-IN" sz="2000" dirty="0">
                <a:solidFill>
                  <a:srgbClr val="0F4A85"/>
                </a:solidFill>
                <a:latin typeface="Consolas"/>
              </a:rPr>
              <a:t>"success"&gt;</a:t>
            </a:r>
            <a:r>
              <a:rPr lang="en-IN" sz="2000" dirty="0">
                <a:solidFill>
                  <a:srgbClr val="292929"/>
                </a:solidFill>
                <a:latin typeface="Consolas"/>
              </a:rPr>
              <a:t>CONTACT</a:t>
            </a:r>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292929"/>
                </a:solidFill>
                <a:latin typeface="Consolas"/>
              </a:rPr>
              <a:t> </a:t>
            </a:r>
            <a:r>
              <a:rPr lang="en-IN" sz="2000" dirty="0" err="1">
                <a:solidFill>
                  <a:srgbClr val="264F78"/>
                </a:solidFill>
                <a:latin typeface="Consolas"/>
              </a:rPr>
              <a:t>className</a:t>
            </a:r>
            <a:r>
              <a:rPr lang="en-IN" sz="2000" dirty="0">
                <a:solidFill>
                  <a:srgbClr val="000000"/>
                </a:solidFill>
                <a:latin typeface="Consolas"/>
              </a:rPr>
              <a:t>=</a:t>
            </a:r>
            <a:r>
              <a:rPr lang="en-IN" sz="2000" dirty="0">
                <a:solidFill>
                  <a:srgbClr val="0F4A85"/>
                </a:solidFill>
                <a:latin typeface="Consolas"/>
              </a:rPr>
              <a:t>'m-5'</a:t>
            </a:r>
            <a:r>
              <a:rPr lang="en-IN" sz="2000" dirty="0">
                <a:solidFill>
                  <a:srgbClr val="292929"/>
                </a:solidFill>
                <a:latin typeface="Consolas"/>
              </a:rPr>
              <a:t> </a:t>
            </a:r>
            <a:r>
              <a:rPr lang="en-IN" sz="2000" dirty="0">
                <a:solidFill>
                  <a:srgbClr val="264F78"/>
                </a:solidFill>
                <a:latin typeface="Consolas"/>
              </a:rPr>
              <a:t>variant</a:t>
            </a:r>
            <a:r>
              <a:rPr lang="en-IN" sz="2000" dirty="0">
                <a:solidFill>
                  <a:srgbClr val="000000"/>
                </a:solidFill>
                <a:latin typeface="Consolas"/>
              </a:rPr>
              <a:t>=</a:t>
            </a:r>
            <a:r>
              <a:rPr lang="en-IN" sz="2000" dirty="0">
                <a:solidFill>
                  <a:srgbClr val="0F4A85"/>
                </a:solidFill>
                <a:latin typeface="Consolas"/>
              </a:rPr>
              <a:t>"danger"&gt;</a:t>
            </a:r>
            <a:r>
              <a:rPr lang="en-IN" sz="2000" dirty="0">
                <a:solidFill>
                  <a:srgbClr val="292929"/>
                </a:solidFill>
                <a:latin typeface="Consolas"/>
              </a:rPr>
              <a:t>GALLARY</a:t>
            </a:r>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292929"/>
                </a:solidFill>
                <a:latin typeface="Consolas"/>
              </a:rPr>
              <a:t> </a:t>
            </a:r>
            <a:r>
              <a:rPr lang="en-IN" sz="2000" dirty="0" err="1">
                <a:solidFill>
                  <a:srgbClr val="264F78"/>
                </a:solidFill>
                <a:latin typeface="Consolas"/>
              </a:rPr>
              <a:t>className</a:t>
            </a:r>
            <a:r>
              <a:rPr lang="en-IN" sz="2000" dirty="0">
                <a:solidFill>
                  <a:srgbClr val="000000"/>
                </a:solidFill>
                <a:latin typeface="Consolas"/>
              </a:rPr>
              <a:t>=</a:t>
            </a:r>
            <a:r>
              <a:rPr lang="en-IN" sz="2000" dirty="0">
                <a:solidFill>
                  <a:srgbClr val="0F4A85"/>
                </a:solidFill>
                <a:latin typeface="Consolas"/>
              </a:rPr>
              <a:t>'m-5'</a:t>
            </a:r>
            <a:r>
              <a:rPr lang="en-IN" sz="2000" dirty="0">
                <a:solidFill>
                  <a:srgbClr val="292929"/>
                </a:solidFill>
                <a:latin typeface="Consolas"/>
              </a:rPr>
              <a:t> </a:t>
            </a:r>
            <a:r>
              <a:rPr lang="en-IN" sz="2000" dirty="0">
                <a:solidFill>
                  <a:srgbClr val="264F78"/>
                </a:solidFill>
                <a:latin typeface="Consolas"/>
              </a:rPr>
              <a:t>variant</a:t>
            </a:r>
            <a:r>
              <a:rPr lang="en-IN" sz="2000" dirty="0">
                <a:solidFill>
                  <a:srgbClr val="000000"/>
                </a:solidFill>
                <a:latin typeface="Consolas"/>
              </a:rPr>
              <a:t>=</a:t>
            </a:r>
            <a:r>
              <a:rPr lang="en-IN" sz="2000" dirty="0">
                <a:solidFill>
                  <a:srgbClr val="0F4A85"/>
                </a:solidFill>
                <a:latin typeface="Consolas"/>
              </a:rPr>
              <a:t>"primary"&gt;</a:t>
            </a:r>
            <a:r>
              <a:rPr lang="en-IN" sz="2000" dirty="0">
                <a:solidFill>
                  <a:srgbClr val="292929"/>
                </a:solidFill>
                <a:latin typeface="Consolas"/>
              </a:rPr>
              <a:t>NEWS</a:t>
            </a:r>
            <a:r>
              <a:rPr lang="en-IN" sz="2000" dirty="0">
                <a:solidFill>
                  <a:srgbClr val="0F4A85"/>
                </a:solidFill>
                <a:latin typeface="Consolas"/>
              </a:rPr>
              <a:t>&lt;/</a:t>
            </a:r>
            <a:r>
              <a:rPr lang="en-IN" sz="2000" dirty="0">
                <a:solidFill>
                  <a:srgbClr val="185E73"/>
                </a:solidFill>
                <a:latin typeface="Consolas"/>
              </a:rPr>
              <a:t>Button</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 </a:t>
            </a:r>
          </a:p>
          <a:p>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a:solidFill>
                  <a:srgbClr val="001080"/>
                </a:solidFill>
                <a:latin typeface="Consolas"/>
              </a:rPr>
              <a:t>App</a:t>
            </a:r>
            <a:r>
              <a:rPr lang="en-IN" sz="2000" dirty="0">
                <a:solidFill>
                  <a:srgbClr val="292929"/>
                </a:solidFill>
                <a:latin typeface="Consolas"/>
              </a:rPr>
              <a:t>; </a:t>
            </a:r>
            <a:endParaRPr lang="en-IN" sz="2000" b="0" dirty="0">
              <a:solidFill>
                <a:srgbClr val="292929"/>
              </a:solidFill>
              <a:effectLst/>
              <a:latin typeface="Consolas"/>
            </a:endParaRPr>
          </a:p>
        </p:txBody>
      </p:sp>
    </p:spTree>
    <p:extLst>
      <p:ext uri="{BB962C8B-B14F-4D97-AF65-F5344CB8AC3E}">
        <p14:creationId xmlns:p14="http://schemas.microsoft.com/office/powerpoint/2010/main" val="1395045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Events</a:t>
            </a:r>
          </a:p>
        </p:txBody>
      </p:sp>
      <p:sp>
        <p:nvSpPr>
          <p:cNvPr id="3" name="Content Placeholder 2">
            <a:extLst>
              <a:ext uri="{FF2B5EF4-FFF2-40B4-BE49-F238E27FC236}">
                <a16:creationId xmlns:a16="http://schemas.microsoft.com/office/drawing/2014/main" id="{4A7F9836-387F-25A8-3B39-49B8F06DC6C4}"/>
              </a:ext>
            </a:extLst>
          </p:cNvPr>
          <p:cNvSpPr>
            <a:spLocks noGrp="1"/>
          </p:cNvSpPr>
          <p:nvPr>
            <p:ph idx="1"/>
          </p:nvPr>
        </p:nvSpPr>
        <p:spPr>
          <a:xfrm>
            <a:off x="187036" y="980497"/>
            <a:ext cx="11859490" cy="2372302"/>
          </a:xfrm>
        </p:spPr>
        <p:txBody>
          <a:bodyPr>
            <a:noAutofit/>
          </a:bodyPr>
          <a:lstStyle/>
          <a:p>
            <a:pPr marL="0" lvl="0" indent="0" algn="just" defTabSz="1219200">
              <a:lnSpc>
                <a:spcPct val="100000"/>
              </a:lnSpc>
              <a:spcBef>
                <a:spcPts val="0"/>
              </a:spcBef>
              <a:buNone/>
            </a:pPr>
            <a:r>
              <a:rPr lang="en-US" sz="2400" dirty="0">
                <a:solidFill>
                  <a:prstClr val="black"/>
                </a:solidFill>
                <a:latin typeface="Times New Roman" pitchFamily="18" charset="0"/>
                <a:cs typeface="Times New Roman" pitchFamily="18" charset="0"/>
              </a:rPr>
              <a:t>Handling events with react have some syntactic differences from handling events on DOM. </a:t>
            </a:r>
          </a:p>
          <a:p>
            <a:pPr marL="0" lvl="0" indent="0" algn="just" defTabSz="1219200">
              <a:lnSpc>
                <a:spcPct val="100000"/>
              </a:lnSpc>
              <a:spcBef>
                <a:spcPts val="0"/>
              </a:spcBef>
              <a:buNone/>
            </a:pPr>
            <a:endParaRPr lang="en-US" sz="2400" dirty="0">
              <a:solidFill>
                <a:prstClr val="black"/>
              </a:solidFill>
              <a:latin typeface="Times New Roman" pitchFamily="18" charset="0"/>
              <a:cs typeface="Times New Roman" pitchFamily="18" charset="0"/>
            </a:endParaRPr>
          </a:p>
          <a:p>
            <a:pPr marL="0" lvl="0" indent="0" algn="just" defTabSz="1219200">
              <a:lnSpc>
                <a:spcPct val="100000"/>
              </a:lnSpc>
              <a:spcBef>
                <a:spcPts val="0"/>
              </a:spcBef>
              <a:buNone/>
            </a:pPr>
            <a:r>
              <a:rPr lang="en-US" sz="2400" dirty="0">
                <a:solidFill>
                  <a:prstClr val="black"/>
                </a:solidFill>
                <a:latin typeface="Times New Roman" pitchFamily="18" charset="0"/>
                <a:cs typeface="Times New Roman" pitchFamily="18" charset="0"/>
              </a:rPr>
              <a:t>These are:</a:t>
            </a:r>
          </a:p>
          <a:p>
            <a:pPr marL="457200" lvl="0" indent="-457200" algn="just" defTabSz="1219200">
              <a:lnSpc>
                <a:spcPct val="100000"/>
              </a:lnSpc>
              <a:spcBef>
                <a:spcPts val="0"/>
              </a:spcBef>
              <a:buFont typeface="+mj-lt"/>
              <a:buAutoNum type="arabicPeriod"/>
            </a:pPr>
            <a:r>
              <a:rPr lang="en-US" sz="2400" dirty="0">
                <a:solidFill>
                  <a:prstClr val="black"/>
                </a:solidFill>
                <a:latin typeface="Times New Roman" pitchFamily="18" charset="0"/>
                <a:cs typeface="Times New Roman" pitchFamily="18" charset="0"/>
              </a:rPr>
              <a:t>React events are named as </a:t>
            </a:r>
            <a:r>
              <a:rPr lang="en-US" sz="2400" b="1" dirty="0" err="1">
                <a:solidFill>
                  <a:prstClr val="black"/>
                </a:solidFill>
                <a:latin typeface="Times New Roman" pitchFamily="18" charset="0"/>
                <a:cs typeface="Times New Roman" pitchFamily="18" charset="0"/>
              </a:rPr>
              <a:t>camelCase</a:t>
            </a:r>
            <a:r>
              <a:rPr lang="en-US" sz="2400" dirty="0">
                <a:solidFill>
                  <a:prstClr val="black"/>
                </a:solidFill>
                <a:latin typeface="Times New Roman" pitchFamily="18" charset="0"/>
                <a:cs typeface="Times New Roman" pitchFamily="18" charset="0"/>
              </a:rPr>
              <a:t> instead of </a:t>
            </a:r>
            <a:r>
              <a:rPr lang="en-US" sz="2400" b="1" dirty="0">
                <a:solidFill>
                  <a:prstClr val="black"/>
                </a:solidFill>
                <a:latin typeface="Times New Roman" pitchFamily="18" charset="0"/>
                <a:cs typeface="Times New Roman" pitchFamily="18" charset="0"/>
              </a:rPr>
              <a:t>lowercase</a:t>
            </a:r>
            <a:r>
              <a:rPr lang="en-US" sz="2400" dirty="0">
                <a:solidFill>
                  <a:prstClr val="black"/>
                </a:solidFill>
                <a:latin typeface="Times New Roman" pitchFamily="18" charset="0"/>
                <a:cs typeface="Times New Roman" pitchFamily="18" charset="0"/>
              </a:rPr>
              <a:t>. </a:t>
            </a:r>
          </a:p>
          <a:p>
            <a:pPr marL="0" lvl="0" indent="0" algn="just" defTabSz="1219200">
              <a:lnSpc>
                <a:spcPct val="100000"/>
              </a:lnSpc>
              <a:spcBef>
                <a:spcPts val="0"/>
              </a:spcBef>
              <a:buNone/>
            </a:pPr>
            <a:r>
              <a:rPr lang="en-US" sz="2400" b="1" dirty="0">
                <a:solidFill>
                  <a:srgbClr val="FF0000"/>
                </a:solidFill>
                <a:latin typeface="Times New Roman" pitchFamily="18" charset="0"/>
                <a:cs typeface="Times New Roman" pitchFamily="18" charset="0"/>
              </a:rPr>
              <a:t>(</a:t>
            </a:r>
            <a:r>
              <a:rPr lang="en-US" sz="2400" b="1" dirty="0" err="1">
                <a:solidFill>
                  <a:srgbClr val="FF0000"/>
                </a:solidFill>
                <a:latin typeface="Times New Roman" pitchFamily="18" charset="0"/>
                <a:cs typeface="Times New Roman" pitchFamily="18" charset="0"/>
              </a:rPr>
              <a:t>Eg</a:t>
            </a:r>
            <a:r>
              <a:rPr lang="en-US" sz="2400" b="1" dirty="0">
                <a:solidFill>
                  <a:srgbClr val="FF0000"/>
                </a:solidFill>
                <a:latin typeface="Times New Roman" pitchFamily="18" charset="0"/>
                <a:cs typeface="Times New Roman" pitchFamily="18" charset="0"/>
              </a:rPr>
              <a:t>.:</a:t>
            </a:r>
            <a:r>
              <a:rPr lang="en-IN" sz="2400" b="1" dirty="0" err="1">
                <a:solidFill>
                  <a:srgbClr val="FF0000"/>
                </a:solidFill>
                <a:latin typeface="Times New Roman" pitchFamily="18" charset="0"/>
                <a:cs typeface="Times New Roman" pitchFamily="18" charset="0"/>
              </a:rPr>
              <a:t>onClick</a:t>
            </a:r>
            <a:r>
              <a:rPr lang="en-IN" sz="2400" b="1" dirty="0">
                <a:solidFill>
                  <a:srgbClr val="FF0000"/>
                </a:solidFill>
                <a:latin typeface="Times New Roman" pitchFamily="18" charset="0"/>
                <a:cs typeface="Times New Roman" pitchFamily="18" charset="0"/>
              </a:rPr>
              <a:t> instead of </a:t>
            </a:r>
            <a:r>
              <a:rPr lang="en-IN" sz="2400" b="1" dirty="0" err="1">
                <a:solidFill>
                  <a:srgbClr val="FF0000"/>
                </a:solidFill>
                <a:latin typeface="Times New Roman" pitchFamily="18" charset="0"/>
                <a:cs typeface="Times New Roman" pitchFamily="18" charset="0"/>
              </a:rPr>
              <a:t>onclick</a:t>
            </a:r>
            <a:r>
              <a:rPr lang="en-IN" sz="2400" b="1" dirty="0">
                <a:solidFill>
                  <a:srgbClr val="FF0000"/>
                </a:solidFill>
                <a:latin typeface="Times New Roman" pitchFamily="18" charset="0"/>
                <a:cs typeface="Times New Roman" pitchFamily="18" charset="0"/>
              </a:rPr>
              <a:t>)</a:t>
            </a:r>
            <a:endParaRPr lang="en-US" sz="2400" b="1" dirty="0">
              <a:solidFill>
                <a:srgbClr val="FF0000"/>
              </a:solidFill>
              <a:latin typeface="Times New Roman" pitchFamily="18" charset="0"/>
              <a:cs typeface="Times New Roman" pitchFamily="18" charset="0"/>
            </a:endParaRPr>
          </a:p>
          <a:p>
            <a:pPr marL="0" lvl="0" indent="0" algn="just" defTabSz="1219200">
              <a:lnSpc>
                <a:spcPct val="100000"/>
              </a:lnSpc>
              <a:spcBef>
                <a:spcPts val="0"/>
              </a:spcBef>
              <a:buNone/>
            </a:pPr>
            <a:r>
              <a:rPr lang="en-US" sz="2400" dirty="0">
                <a:solidFill>
                  <a:prstClr val="black"/>
                </a:solidFill>
                <a:latin typeface="Times New Roman" pitchFamily="18" charset="0"/>
                <a:cs typeface="Times New Roman" pitchFamily="18" charset="0"/>
              </a:rPr>
              <a:t>2. With JSX, a function is passed as the </a:t>
            </a:r>
            <a:r>
              <a:rPr lang="en-US" sz="2400" b="1" dirty="0">
                <a:solidFill>
                  <a:prstClr val="black"/>
                </a:solidFill>
                <a:latin typeface="Times New Roman" pitchFamily="18" charset="0"/>
                <a:cs typeface="Times New Roman" pitchFamily="18" charset="0"/>
              </a:rPr>
              <a:t>event handler</a:t>
            </a:r>
            <a:r>
              <a:rPr lang="en-US" sz="2400" dirty="0">
                <a:solidFill>
                  <a:prstClr val="black"/>
                </a:solidFill>
                <a:latin typeface="Times New Roman" pitchFamily="18" charset="0"/>
                <a:cs typeface="Times New Roman" pitchFamily="18" charset="0"/>
              </a:rPr>
              <a:t> instead of a </a:t>
            </a:r>
            <a:r>
              <a:rPr lang="en-US" sz="2400" b="1" dirty="0">
                <a:solidFill>
                  <a:prstClr val="black"/>
                </a:solidFill>
                <a:latin typeface="Times New Roman" pitchFamily="18" charset="0"/>
                <a:cs typeface="Times New Roman" pitchFamily="18" charset="0"/>
              </a:rPr>
              <a:t>string</a:t>
            </a:r>
            <a:r>
              <a:rPr lang="en-US" sz="2400" dirty="0">
                <a:solidFill>
                  <a:prstClr val="black"/>
                </a:solidFill>
                <a:latin typeface="Times New Roman" pitchFamily="18" charset="0"/>
                <a:cs typeface="Times New Roman" pitchFamily="18" charset="0"/>
              </a:rPr>
              <a:t>. </a:t>
            </a:r>
          </a:p>
          <a:p>
            <a:pPr marL="0" lvl="0" indent="0" algn="just" defTabSz="1219200">
              <a:lnSpc>
                <a:spcPct val="100000"/>
              </a:lnSpc>
              <a:spcBef>
                <a:spcPts val="0"/>
              </a:spcBef>
              <a:buNone/>
            </a:pPr>
            <a:endParaRPr lang="en-US" sz="2400" dirty="0">
              <a:solidFill>
                <a:prstClr val="black"/>
              </a:solidFill>
              <a:latin typeface="Times New Roman" pitchFamily="18" charset="0"/>
              <a:cs typeface="Times New Roman" pitchFamily="18" charset="0"/>
            </a:endParaRPr>
          </a:p>
          <a:p>
            <a:pPr marL="0" lvl="0" indent="0" defTabSz="1219200">
              <a:lnSpc>
                <a:spcPct val="100000"/>
              </a:lnSpc>
              <a:spcBef>
                <a:spcPts val="0"/>
              </a:spcBef>
              <a:buNone/>
            </a:pPr>
            <a:endParaRPr lang="en-US" sz="2400" dirty="0">
              <a:solidFill>
                <a:prstClr val="black"/>
              </a:solidFill>
              <a:latin typeface="Times New Roman" pitchFamily="18" charset="0"/>
              <a:cs typeface="Times New Roman" pitchFamily="18" charset="0"/>
            </a:endParaRPr>
          </a:p>
          <a:p>
            <a:pPr marL="0" indent="0" algn="just">
              <a:buNone/>
            </a:pPr>
            <a:endParaRPr lang="en-US" sz="2400" dirty="0">
              <a:solidFill>
                <a:srgbClr val="1A1A1A"/>
              </a:solidFill>
              <a:latin typeface="Times New Roman" panose="02020603050405020304" pitchFamily="18" charset="0"/>
              <a:cs typeface="Times New Roman" panose="02020603050405020304" pitchFamily="18" charset="0"/>
            </a:endParaRPr>
          </a:p>
        </p:txBody>
      </p:sp>
      <p:sp>
        <p:nvSpPr>
          <p:cNvPr id="5" name="Rectangle 4"/>
          <p:cNvSpPr/>
          <p:nvPr/>
        </p:nvSpPr>
        <p:spPr>
          <a:xfrm>
            <a:off x="110836" y="4774087"/>
            <a:ext cx="11111346" cy="1323439"/>
          </a:xfrm>
          <a:prstGeom prst="rect">
            <a:avLst/>
          </a:prstGeom>
          <a:solidFill>
            <a:srgbClr val="FFC000"/>
          </a:solidFill>
        </p:spPr>
        <p:txBody>
          <a:bodyPr wrap="square">
            <a:spAutoFit/>
          </a:bodyPr>
          <a:lstStyle/>
          <a:p>
            <a:pPr lvl="0" defTabSz="1219200"/>
            <a:r>
              <a:rPr lang="en-US" sz="2000" b="1" dirty="0">
                <a:solidFill>
                  <a:prstClr val="black"/>
                </a:solidFill>
                <a:latin typeface="Times New Roman" pitchFamily="18" charset="0"/>
                <a:cs typeface="Times New Roman" pitchFamily="18" charset="0"/>
              </a:rPr>
              <a:t>Event declaration in React:</a:t>
            </a:r>
          </a:p>
          <a:p>
            <a:pPr marL="342900" lvl="0" indent="-342900" defTabSz="1219200">
              <a:buFont typeface="Wingdings" pitchFamily="2" charset="2"/>
              <a:buChar char="Ø"/>
            </a:pPr>
            <a:r>
              <a:rPr lang="en-US" sz="2000" b="1" dirty="0">
                <a:solidFill>
                  <a:prstClr val="black"/>
                </a:solidFill>
                <a:latin typeface="Times New Roman" pitchFamily="18" charset="0"/>
                <a:cs typeface="Times New Roman" pitchFamily="18" charset="0"/>
              </a:rPr>
              <a:t>In Functional Component:</a:t>
            </a:r>
            <a:r>
              <a:rPr lang="en-US" sz="2000" b="1" dirty="0">
                <a:solidFill>
                  <a:srgbClr val="FF0000"/>
                </a:solidFill>
                <a:latin typeface="Times New Roman" pitchFamily="18" charset="0"/>
                <a:cs typeface="Times New Roman" pitchFamily="18" charset="0"/>
              </a:rPr>
              <a:t>&lt;button </a:t>
            </a:r>
            <a:r>
              <a:rPr lang="en-US" sz="2000" b="1" dirty="0" err="1">
                <a:solidFill>
                  <a:srgbClr val="FF0000"/>
                </a:solidFill>
                <a:latin typeface="Times New Roman" pitchFamily="18" charset="0"/>
                <a:cs typeface="Times New Roman" pitchFamily="18" charset="0"/>
              </a:rPr>
              <a:t>onClick</a:t>
            </a:r>
            <a:r>
              <a:rPr lang="en-US" sz="2000" b="1" dirty="0">
                <a:solidFill>
                  <a:srgbClr val="FF0000"/>
                </a:solidFill>
                <a:latin typeface="Times New Roman" pitchFamily="18" charset="0"/>
                <a:cs typeface="Times New Roman" pitchFamily="18" charset="0"/>
              </a:rPr>
              <a:t>={</a:t>
            </a:r>
            <a:r>
              <a:rPr lang="en-US" sz="2000" b="1" dirty="0" err="1">
                <a:solidFill>
                  <a:srgbClr val="FF0000"/>
                </a:solidFill>
                <a:latin typeface="Times New Roman" pitchFamily="18" charset="0"/>
                <a:cs typeface="Times New Roman" pitchFamily="18" charset="0"/>
              </a:rPr>
              <a:t>showMessage</a:t>
            </a:r>
            <a:r>
              <a:rPr lang="en-US" sz="2000" b="1" dirty="0">
                <a:solidFill>
                  <a:srgbClr val="FF0000"/>
                </a:solidFill>
                <a:latin typeface="Times New Roman" pitchFamily="18" charset="0"/>
                <a:cs typeface="Times New Roman" pitchFamily="18" charset="0"/>
              </a:rPr>
              <a:t>}&gt;  Hello MRU &lt;/button&gt;</a:t>
            </a:r>
            <a:r>
              <a:rPr lang="en-US" sz="2000" dirty="0">
                <a:solidFill>
                  <a:prstClr val="black"/>
                </a:solidFill>
                <a:latin typeface="Times New Roman" pitchFamily="18" charset="0"/>
                <a:cs typeface="Times New Roman" pitchFamily="18" charset="0"/>
              </a:rPr>
              <a:t> </a:t>
            </a:r>
          </a:p>
          <a:p>
            <a:pPr lvl="0" defTabSz="1219200"/>
            <a:endParaRPr lang="en-US" sz="2000" b="1" dirty="0">
              <a:solidFill>
                <a:srgbClr val="FF0000"/>
              </a:solidFill>
              <a:latin typeface="Times New Roman" pitchFamily="18" charset="0"/>
              <a:cs typeface="Times New Roman" pitchFamily="18" charset="0"/>
            </a:endParaRPr>
          </a:p>
          <a:p>
            <a:pPr marL="342900" lvl="0" indent="-342900" defTabSz="1219200">
              <a:buFont typeface="Wingdings" pitchFamily="2" charset="2"/>
              <a:buChar char="Ø"/>
            </a:pPr>
            <a:r>
              <a:rPr lang="en-IN" sz="2000" b="1" dirty="0">
                <a:latin typeface="Times New Roman" pitchFamily="18" charset="0"/>
                <a:cs typeface="Times New Roman" pitchFamily="18" charset="0"/>
              </a:rPr>
              <a:t>In Class Based Component: </a:t>
            </a:r>
            <a:r>
              <a:rPr lang="en-IN" sz="2000" b="1" dirty="0">
                <a:solidFill>
                  <a:srgbClr val="FF0000"/>
                </a:solidFill>
                <a:latin typeface="Times New Roman" pitchFamily="18" charset="0"/>
                <a:cs typeface="Times New Roman" pitchFamily="18" charset="0"/>
              </a:rPr>
              <a:t>&lt;button </a:t>
            </a:r>
            <a:r>
              <a:rPr lang="en-IN" sz="2000" b="1" dirty="0" err="1">
                <a:solidFill>
                  <a:srgbClr val="FF0000"/>
                </a:solidFill>
                <a:latin typeface="Times New Roman" pitchFamily="18" charset="0"/>
                <a:cs typeface="Times New Roman" pitchFamily="18" charset="0"/>
              </a:rPr>
              <a:t>onClick</a:t>
            </a:r>
            <a:r>
              <a:rPr lang="en-IN" sz="2000" b="1" dirty="0">
                <a:solidFill>
                  <a:srgbClr val="FF0000"/>
                </a:solidFill>
                <a:latin typeface="Times New Roman" pitchFamily="18" charset="0"/>
                <a:cs typeface="Times New Roman" pitchFamily="18" charset="0"/>
              </a:rPr>
              <a:t>={</a:t>
            </a:r>
            <a:r>
              <a:rPr lang="en-IN" sz="2000" b="1" dirty="0" err="1">
                <a:solidFill>
                  <a:srgbClr val="FF0000"/>
                </a:solidFill>
                <a:latin typeface="Times New Roman" pitchFamily="18" charset="0"/>
                <a:cs typeface="Times New Roman" pitchFamily="18" charset="0"/>
              </a:rPr>
              <a:t>this.showMessage</a:t>
            </a:r>
            <a:r>
              <a:rPr lang="en-IN" sz="2000" b="1" dirty="0">
                <a:solidFill>
                  <a:srgbClr val="FF0000"/>
                </a:solidFill>
                <a:latin typeface="Times New Roman" pitchFamily="18" charset="0"/>
                <a:cs typeface="Times New Roman" pitchFamily="18" charset="0"/>
              </a:rPr>
              <a:t>}&gt;Hello MRU&lt;/button&gt;</a:t>
            </a:r>
            <a:r>
              <a:rPr lang="en-US" sz="2000" b="1" dirty="0">
                <a:solidFill>
                  <a:srgbClr val="FF0000"/>
                </a:solidFill>
                <a:latin typeface="Times New Roman" pitchFamily="18" charset="0"/>
                <a:cs typeface="Times New Roman" pitchFamily="18" charset="0"/>
              </a:rPr>
              <a:t> </a:t>
            </a:r>
          </a:p>
        </p:txBody>
      </p:sp>
      <p:sp>
        <p:nvSpPr>
          <p:cNvPr id="6" name="Rectangle 5"/>
          <p:cNvSpPr/>
          <p:nvPr/>
        </p:nvSpPr>
        <p:spPr>
          <a:xfrm>
            <a:off x="187036" y="3544046"/>
            <a:ext cx="7619999" cy="1015663"/>
          </a:xfrm>
          <a:prstGeom prst="rect">
            <a:avLst/>
          </a:prstGeom>
          <a:solidFill>
            <a:srgbClr val="FFC000"/>
          </a:solidFill>
        </p:spPr>
        <p:txBody>
          <a:bodyPr wrap="square">
            <a:spAutoFit/>
          </a:bodyPr>
          <a:lstStyle/>
          <a:p>
            <a:pPr marL="457200" lvl="0" indent="-457200" algn="just" defTabSz="1219200">
              <a:lnSpc>
                <a:spcPct val="100000"/>
              </a:lnSpc>
              <a:spcBef>
                <a:spcPts val="0"/>
              </a:spcBef>
              <a:buNone/>
            </a:pPr>
            <a:r>
              <a:rPr lang="en-US" sz="2000" b="1" dirty="0">
                <a:solidFill>
                  <a:prstClr val="black"/>
                </a:solidFill>
                <a:latin typeface="Times New Roman" pitchFamily="18" charset="0"/>
                <a:cs typeface="Times New Roman" pitchFamily="18" charset="0"/>
              </a:rPr>
              <a:t>Event declaration in plain HTML:</a:t>
            </a:r>
          </a:p>
          <a:p>
            <a:pPr marL="457200" lvl="0" indent="-457200" algn="just" defTabSz="1219200">
              <a:lnSpc>
                <a:spcPct val="100000"/>
              </a:lnSpc>
              <a:spcBef>
                <a:spcPts val="0"/>
              </a:spcBef>
              <a:buNone/>
            </a:pPr>
            <a:endParaRPr lang="en-US" sz="2000" b="1" dirty="0">
              <a:solidFill>
                <a:srgbClr val="FF0000"/>
              </a:solidFill>
              <a:latin typeface="Times New Roman" pitchFamily="18" charset="0"/>
              <a:cs typeface="Times New Roman" pitchFamily="18" charset="0"/>
            </a:endParaRPr>
          </a:p>
          <a:p>
            <a:pPr lvl="0" defTabSz="1219200"/>
            <a:r>
              <a:rPr lang="en-US" sz="2000" b="1" dirty="0">
                <a:solidFill>
                  <a:srgbClr val="FF0000"/>
                </a:solidFill>
                <a:latin typeface="Times New Roman" pitchFamily="18" charset="0"/>
                <a:cs typeface="Times New Roman" pitchFamily="18" charset="0"/>
              </a:rPr>
              <a:t>&lt;button </a:t>
            </a:r>
            <a:r>
              <a:rPr lang="en-US" sz="2000" b="1" dirty="0" err="1">
                <a:solidFill>
                  <a:srgbClr val="FF0000"/>
                </a:solidFill>
                <a:latin typeface="Times New Roman" pitchFamily="18" charset="0"/>
                <a:cs typeface="Times New Roman" pitchFamily="18" charset="0"/>
              </a:rPr>
              <a:t>onclick</a:t>
            </a:r>
            <a:r>
              <a:rPr lang="en-US" sz="2000" b="1" dirty="0">
                <a:solidFill>
                  <a:srgbClr val="FF0000"/>
                </a:solidFill>
                <a:latin typeface="Times New Roman" pitchFamily="18" charset="0"/>
                <a:cs typeface="Times New Roman" pitchFamily="18" charset="0"/>
              </a:rPr>
              <a:t>="</a:t>
            </a:r>
            <a:r>
              <a:rPr lang="en-US" sz="2000" b="1" dirty="0" err="1">
                <a:solidFill>
                  <a:srgbClr val="FF0000"/>
                </a:solidFill>
                <a:latin typeface="Times New Roman" pitchFamily="18" charset="0"/>
                <a:cs typeface="Times New Roman" pitchFamily="18" charset="0"/>
              </a:rPr>
              <a:t>showMessage</a:t>
            </a:r>
            <a:r>
              <a:rPr lang="en-US" sz="2000" b="1" dirty="0">
                <a:solidFill>
                  <a:srgbClr val="FF0000"/>
                </a:solidFill>
                <a:latin typeface="Times New Roman" pitchFamily="18" charset="0"/>
                <a:cs typeface="Times New Roman" pitchFamily="18" charset="0"/>
              </a:rPr>
              <a:t>()"&gt;  Hello MRU &lt;/button&gt;</a:t>
            </a:r>
            <a:r>
              <a:rPr lang="en-US" sz="2000" dirty="0">
                <a:solidFill>
                  <a:prstClr val="black"/>
                </a:solidFill>
                <a:latin typeface="Times New Roman" pitchFamily="18" charset="0"/>
                <a:cs typeface="Times New Roman" pitchFamily="18" charset="0"/>
              </a:rPr>
              <a:t>  </a:t>
            </a:r>
          </a:p>
        </p:txBody>
      </p:sp>
    </p:spTree>
    <p:extLst>
      <p:ext uri="{BB962C8B-B14F-4D97-AF65-F5344CB8AC3E}">
        <p14:creationId xmlns:p14="http://schemas.microsoft.com/office/powerpoint/2010/main" val="41574853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50</a:t>
            </a:fld>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19314"/>
            <a:ext cx="12183159" cy="2452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505030"/>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Example- Bootstrap-OUTPUT</a:t>
            </a:r>
          </a:p>
        </p:txBody>
      </p:sp>
    </p:spTree>
    <p:extLst>
      <p:ext uri="{BB962C8B-B14F-4D97-AF65-F5344CB8AC3E}">
        <p14:creationId xmlns:p14="http://schemas.microsoft.com/office/powerpoint/2010/main" val="2792833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51</a:t>
            </a:fld>
            <a:endParaRPr lang="en-US" dirty="0"/>
          </a:p>
        </p:txBody>
      </p:sp>
      <p:sp>
        <p:nvSpPr>
          <p:cNvPr id="8"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Map</a:t>
            </a:r>
          </a:p>
        </p:txBody>
      </p:sp>
      <p:sp>
        <p:nvSpPr>
          <p:cNvPr id="3" name="Rectangle 2"/>
          <p:cNvSpPr/>
          <p:nvPr/>
        </p:nvSpPr>
        <p:spPr>
          <a:xfrm>
            <a:off x="0" y="1111056"/>
            <a:ext cx="12192000" cy="4524315"/>
          </a:xfrm>
          <a:prstGeom prst="rect">
            <a:avLst/>
          </a:prstGeom>
        </p:spPr>
        <p:txBody>
          <a:bodyPr wrap="square">
            <a:spAutoFit/>
          </a:bodyPr>
          <a:lstStyle/>
          <a:p>
            <a:pPr marL="342900" indent="-342900" algn="just">
              <a:buFont typeface="Wingdings" pitchFamily="2" charset="2"/>
              <a:buChar char="Ø"/>
            </a:pPr>
            <a:r>
              <a:rPr lang="en-US" sz="2400" dirty="0">
                <a:latin typeface="Times New Roman" pitchFamily="18" charset="0"/>
                <a:cs typeface="Times New Roman" pitchFamily="18" charset="0"/>
              </a:rPr>
              <a:t>A map is a data collection type where data is stored in the form of pairs. </a:t>
            </a:r>
          </a:p>
          <a:p>
            <a:pPr marL="342900" indent="-342900" algn="just">
              <a:buFont typeface="Wingdings" pitchFamily="2" charset="2"/>
              <a:buChar char="Ø"/>
            </a:pPr>
            <a:r>
              <a:rPr lang="en-US" sz="2400" dirty="0">
                <a:latin typeface="Times New Roman" pitchFamily="18" charset="0"/>
                <a:cs typeface="Times New Roman" pitchFamily="18" charset="0"/>
              </a:rPr>
              <a:t>It contains a unique key. The value stored in the map must be mapped to the key. </a:t>
            </a:r>
          </a:p>
          <a:p>
            <a:pPr marL="342900" indent="-342900" algn="just">
              <a:buFont typeface="Wingdings" pitchFamily="2" charset="2"/>
              <a:buChar char="Ø"/>
            </a:pPr>
            <a:r>
              <a:rPr lang="en-US" sz="2400" dirty="0">
                <a:latin typeface="Times New Roman" pitchFamily="18" charset="0"/>
                <a:cs typeface="Times New Roman" pitchFamily="18" charset="0"/>
              </a:rPr>
              <a:t>We cannot store a duplicate pair in the map(). It is because of the uniqueness of each stored key. It is mainly used for fast searching and looking up data.</a:t>
            </a:r>
          </a:p>
          <a:p>
            <a:pPr marL="342900" indent="-342900" algn="just">
              <a:buFont typeface="Wingdings" pitchFamily="2" charset="2"/>
              <a:buChar char="Ø"/>
            </a:pPr>
            <a:endParaRPr lang="en-US" sz="2400" dirty="0">
              <a:latin typeface="Times New Roman" pitchFamily="18" charset="0"/>
              <a:cs typeface="Times New Roman" pitchFamily="18" charset="0"/>
            </a:endParaRPr>
          </a:p>
          <a:p>
            <a:pPr marL="342900" indent="-342900" algn="just">
              <a:buFont typeface="Wingdings" pitchFamily="2" charset="2"/>
              <a:buChar char="Ø"/>
            </a:pPr>
            <a:r>
              <a:rPr lang="en-US" sz="2400" dirty="0">
                <a:latin typeface="Times New Roman" pitchFamily="18" charset="0"/>
                <a:cs typeface="Times New Roman" pitchFamily="18" charset="0"/>
              </a:rPr>
              <a:t>The map() method </a:t>
            </a:r>
            <a:r>
              <a:rPr lang="en-US" sz="2400" b="1" dirty="0">
                <a:solidFill>
                  <a:srgbClr val="FF0000"/>
                </a:solidFill>
                <a:latin typeface="Times New Roman" pitchFamily="18" charset="0"/>
                <a:cs typeface="Times New Roman" pitchFamily="18" charset="0"/>
              </a:rPr>
              <a:t>creates a new array </a:t>
            </a:r>
            <a:r>
              <a:rPr lang="en-US" sz="2400" dirty="0">
                <a:latin typeface="Times New Roman" pitchFamily="18" charset="0"/>
                <a:cs typeface="Times New Roman" pitchFamily="18" charset="0"/>
              </a:rPr>
              <a:t>by calling a provided function on every element in the calling array.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React, the map method is used to :</a:t>
            </a:r>
          </a:p>
          <a:p>
            <a:pPr algn="just"/>
            <a:endParaRPr lang="en-US" sz="2400" dirty="0">
              <a:latin typeface="Times New Roman" pitchFamily="18" charset="0"/>
              <a:cs typeface="Times New Roman" pitchFamily="18" charset="0"/>
            </a:endParaRPr>
          </a:p>
          <a:p>
            <a:pPr marL="457200" indent="-457200" algn="just">
              <a:buFont typeface="+mj-lt"/>
              <a:buAutoNum type="arabicPeriod"/>
            </a:pPr>
            <a:r>
              <a:rPr lang="en-US" sz="2400" dirty="0">
                <a:latin typeface="Times New Roman" pitchFamily="18" charset="0"/>
                <a:cs typeface="Times New Roman" pitchFamily="18" charset="0"/>
              </a:rPr>
              <a:t>Traversing the list element.</a:t>
            </a:r>
          </a:p>
          <a:p>
            <a:pPr marL="457200" indent="-457200" algn="just">
              <a:buFont typeface="+mj-lt"/>
              <a:buAutoNum type="arabicPeriod"/>
            </a:pPr>
            <a:r>
              <a:rPr lang="en-US" sz="2400" dirty="0">
                <a:latin typeface="Times New Roman" pitchFamily="18" charset="0"/>
                <a:cs typeface="Times New Roman" pitchFamily="18" charset="0"/>
              </a:rPr>
              <a:t>Traversing the list element with keys.</a:t>
            </a:r>
            <a:endParaRPr lang="en-IN" sz="2400" dirty="0">
              <a:latin typeface="Times New Roman" pitchFamily="18" charset="0"/>
              <a:cs typeface="Times New Roman" pitchFamily="18" charset="0"/>
            </a:endParaRPr>
          </a:p>
        </p:txBody>
      </p:sp>
      <p:sp>
        <p:nvSpPr>
          <p:cNvPr id="9" name="Rectangle 8"/>
          <p:cNvSpPr/>
          <p:nvPr/>
        </p:nvSpPr>
        <p:spPr>
          <a:xfrm>
            <a:off x="5375563" y="3812554"/>
            <a:ext cx="6608618" cy="2308324"/>
          </a:xfrm>
          <a:prstGeom prst="rect">
            <a:avLst/>
          </a:prstGeom>
          <a:solidFill>
            <a:srgbClr val="FFC000"/>
          </a:solidFill>
        </p:spPr>
        <p:txBody>
          <a:bodyPr wrap="square">
            <a:spAutoFit/>
          </a:bodyPr>
          <a:lstStyle/>
          <a:p>
            <a:r>
              <a:rPr lang="en-US" sz="2400" b="1" dirty="0">
                <a:latin typeface="Times New Roman" pitchFamily="18" charset="0"/>
                <a:cs typeface="Times New Roman" pitchFamily="18" charset="0"/>
              </a:rPr>
              <a:t>Example:</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numbers = [1, 2, 3, 4, 5];   </a:t>
            </a:r>
          </a:p>
          <a:p>
            <a:r>
              <a:rPr lang="en-US" sz="2400" dirty="0" err="1">
                <a:latin typeface="Times New Roman" pitchFamily="18" charset="0"/>
                <a:cs typeface="Times New Roman" pitchFamily="18" charset="0"/>
              </a:rPr>
              <a:t>const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doubleValue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numbers.map</a:t>
            </a:r>
            <a:r>
              <a:rPr lang="en-US" sz="2400" dirty="0">
                <a:latin typeface="Times New Roman" pitchFamily="18" charset="0"/>
                <a:cs typeface="Times New Roman" pitchFamily="18" charset="0"/>
              </a:rPr>
              <a:t>((number)=&gt;{   </a:t>
            </a:r>
          </a:p>
          <a:p>
            <a:r>
              <a:rPr lang="en-US" sz="2400" dirty="0">
                <a:latin typeface="Times New Roman" pitchFamily="18" charset="0"/>
                <a:cs typeface="Times New Roman" pitchFamily="18" charset="0"/>
              </a:rPr>
              <a:t>    return (number * 2);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console.log(</a:t>
            </a:r>
            <a:r>
              <a:rPr lang="en-US" sz="2400" dirty="0" err="1">
                <a:latin typeface="Times New Roman" pitchFamily="18" charset="0"/>
                <a:cs typeface="Times New Roman" pitchFamily="18" charset="0"/>
              </a:rPr>
              <a:t>doubleValue</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67697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435" y="1257588"/>
            <a:ext cx="11533910" cy="947977"/>
          </a:xfrm>
        </p:spPr>
        <p:txBody>
          <a:bodyPr/>
          <a:lstStyle/>
          <a:p>
            <a:pPr marL="0" indent="0" algn="just">
              <a:buNone/>
            </a:pPr>
            <a:r>
              <a:rPr lang="en-US" dirty="0">
                <a:latin typeface="Times New Roman" pitchFamily="18" charset="0"/>
                <a:cs typeface="Times New Roman" pitchFamily="18" charset="0"/>
              </a:rPr>
              <a:t>A table is an arrangement which organizes information into rows and columns. It is used to store and display data in a structured format.</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52</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Table</a:t>
            </a:r>
          </a:p>
        </p:txBody>
      </p:sp>
      <p:sp>
        <p:nvSpPr>
          <p:cNvPr id="8" name="Rectangle 7"/>
          <p:cNvSpPr/>
          <p:nvPr/>
        </p:nvSpPr>
        <p:spPr>
          <a:xfrm>
            <a:off x="415636" y="2205565"/>
            <a:ext cx="10141528" cy="4401205"/>
          </a:xfrm>
          <a:prstGeom prst="rect">
            <a:avLst/>
          </a:prstGeom>
        </p:spPr>
        <p:txBody>
          <a:bodyPr wrap="square">
            <a:spAutoFit/>
          </a:bodyPr>
          <a:lstStyle/>
          <a:p>
            <a:r>
              <a:rPr lang="en-US" sz="2800" b="1" dirty="0">
                <a:solidFill>
                  <a:srgbClr val="FF0000"/>
                </a:solidFill>
                <a:latin typeface="Times New Roman" pitchFamily="18" charset="0"/>
                <a:cs typeface="Times New Roman" pitchFamily="18" charset="0"/>
              </a:rPr>
              <a:t>Features: </a:t>
            </a:r>
          </a:p>
          <a:p>
            <a:pPr marL="457200" indent="-457200">
              <a:lnSpc>
                <a:spcPct val="150000"/>
              </a:lnSpc>
              <a:buFont typeface="+mj-lt"/>
              <a:buAutoNum type="arabicPeriod"/>
            </a:pPr>
            <a:r>
              <a:rPr lang="en-US" sz="2400" dirty="0">
                <a:latin typeface="Times New Roman" pitchFamily="18" charset="0"/>
                <a:cs typeface="Times New Roman" pitchFamily="18" charset="0"/>
              </a:rPr>
              <a:t>It is lightweight at 11kb (and only need 2kb more for styles).</a:t>
            </a:r>
          </a:p>
          <a:p>
            <a:pPr marL="457200" indent="-457200">
              <a:lnSpc>
                <a:spcPct val="150000"/>
              </a:lnSpc>
              <a:buFont typeface="+mj-lt"/>
              <a:buAutoNum type="arabicPeriod"/>
            </a:pPr>
            <a:r>
              <a:rPr lang="en-US" sz="2400" dirty="0">
                <a:latin typeface="Times New Roman" pitchFamily="18" charset="0"/>
                <a:cs typeface="Times New Roman" pitchFamily="18" charset="0"/>
              </a:rPr>
              <a:t>It is fully customizable (JSX, templates, state, styles, callbacks).</a:t>
            </a:r>
          </a:p>
          <a:p>
            <a:pPr marL="457200" indent="-457200">
              <a:lnSpc>
                <a:spcPct val="150000"/>
              </a:lnSpc>
              <a:buFont typeface="+mj-lt"/>
              <a:buAutoNum type="arabicPeriod"/>
            </a:pPr>
            <a:r>
              <a:rPr lang="en-US" sz="2400" dirty="0">
                <a:latin typeface="Times New Roman" pitchFamily="18" charset="0"/>
                <a:cs typeface="Times New Roman" pitchFamily="18" charset="0"/>
              </a:rPr>
              <a:t>It is fully controllable via optional props and callbacks.</a:t>
            </a:r>
          </a:p>
          <a:p>
            <a:pPr marL="457200" indent="-457200">
              <a:lnSpc>
                <a:spcPct val="150000"/>
              </a:lnSpc>
              <a:buFont typeface="+mj-lt"/>
              <a:buAutoNum type="arabicPeriod"/>
            </a:pPr>
            <a:r>
              <a:rPr lang="en-US" sz="2400" dirty="0">
                <a:latin typeface="Times New Roman" pitchFamily="18" charset="0"/>
                <a:cs typeface="Times New Roman" pitchFamily="18" charset="0"/>
              </a:rPr>
              <a:t>It has client-side &amp; Server-side pagination.</a:t>
            </a:r>
          </a:p>
          <a:p>
            <a:pPr marL="457200" indent="-457200">
              <a:lnSpc>
                <a:spcPct val="150000"/>
              </a:lnSpc>
              <a:buFont typeface="+mj-lt"/>
              <a:buAutoNum type="arabicPeriod"/>
            </a:pPr>
            <a:r>
              <a:rPr lang="en-US" sz="2400" dirty="0">
                <a:latin typeface="Times New Roman" pitchFamily="18" charset="0"/>
                <a:cs typeface="Times New Roman" pitchFamily="18" charset="0"/>
              </a:rPr>
              <a:t>It has filters.</a:t>
            </a:r>
          </a:p>
          <a:p>
            <a:pPr marL="457200" indent="-457200">
              <a:lnSpc>
                <a:spcPct val="150000"/>
              </a:lnSpc>
              <a:buFont typeface="+mj-lt"/>
              <a:buAutoNum type="arabicPeriod"/>
            </a:pPr>
            <a:r>
              <a:rPr lang="en-US" sz="2400" dirty="0">
                <a:latin typeface="Times New Roman" pitchFamily="18" charset="0"/>
                <a:cs typeface="Times New Roman" pitchFamily="18" charset="0"/>
              </a:rPr>
              <a:t>Pivoting &amp; Aggregation</a:t>
            </a:r>
          </a:p>
          <a:p>
            <a:pPr marL="457200" indent="-457200">
              <a:lnSpc>
                <a:spcPct val="150000"/>
              </a:lnSpc>
              <a:buFont typeface="+mj-lt"/>
              <a:buAutoNum type="arabicPeriod"/>
            </a:pPr>
            <a:r>
              <a:rPr lang="en-US" sz="2400" dirty="0">
                <a:latin typeface="Times New Roman" pitchFamily="18" charset="0"/>
                <a:cs typeface="Times New Roman" pitchFamily="18" charset="0"/>
              </a:rPr>
              <a:t>Minimal design &amp; easily </a:t>
            </a:r>
            <a:r>
              <a:rPr lang="en-US" sz="2400" dirty="0" err="1">
                <a:latin typeface="Times New Roman" pitchFamily="18" charset="0"/>
                <a:cs typeface="Times New Roman" pitchFamily="18" charset="0"/>
              </a:rPr>
              <a:t>themeable</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901415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05188"/>
            <a:ext cx="12192000" cy="5752812"/>
          </a:xfrm>
        </p:spPr>
        <p:txBody>
          <a:bodyPr>
            <a:noAutofit/>
          </a:bodyPr>
          <a:lstStyle/>
          <a:p>
            <a:pPr marL="0" indent="0">
              <a:buNone/>
            </a:pPr>
            <a:r>
              <a:rPr lang="en-US" sz="2400" b="1" dirty="0">
                <a:latin typeface="Times New Roman" pitchFamily="18" charset="0"/>
                <a:cs typeface="Times New Roman" pitchFamily="18" charset="0"/>
              </a:rPr>
              <a:t>React Table (now </a:t>
            </a:r>
            <a:r>
              <a:rPr lang="en-US" sz="2400" b="1" dirty="0" err="1">
                <a:latin typeface="Times New Roman" pitchFamily="18" charset="0"/>
                <a:cs typeface="Times New Roman" pitchFamily="18" charset="0"/>
              </a:rPr>
              <a:t>TanStack</a:t>
            </a:r>
            <a:r>
              <a:rPr lang="en-US" sz="2400" b="1" dirty="0">
                <a:latin typeface="Times New Roman" pitchFamily="18" charset="0"/>
                <a:cs typeface="Times New Roman" pitchFamily="18" charset="0"/>
              </a:rPr>
              <a:t> Table)</a:t>
            </a:r>
            <a:r>
              <a:rPr lang="en-US" sz="2400" dirty="0">
                <a:latin typeface="Times New Roman" pitchFamily="18" charset="0"/>
                <a:cs typeface="Times New Roman" pitchFamily="18" charset="0"/>
              </a:rPr>
              <a:t> is a popular open-source library for building tables and </a:t>
            </a:r>
            <a:r>
              <a:rPr lang="en-US" sz="2400" dirty="0" err="1">
                <a:latin typeface="Times New Roman" pitchFamily="18" charset="0"/>
                <a:cs typeface="Times New Roman" pitchFamily="18" charset="0"/>
              </a:rPr>
              <a:t>datagrids</a:t>
            </a:r>
            <a:r>
              <a:rPr lang="en-US" sz="2400" dirty="0">
                <a:latin typeface="Times New Roman" pitchFamily="18" charset="0"/>
                <a:cs typeface="Times New Roman" pitchFamily="18" charset="0"/>
              </a:rPr>
              <a:t> in React applications. It provides a flexible and </a:t>
            </a:r>
            <a:r>
              <a:rPr lang="en-US" sz="2400" dirty="0" err="1">
                <a:latin typeface="Times New Roman" pitchFamily="18" charset="0"/>
                <a:cs typeface="Times New Roman" pitchFamily="18" charset="0"/>
              </a:rPr>
              <a:t>performant</a:t>
            </a:r>
            <a:r>
              <a:rPr lang="en-US" sz="2400" dirty="0">
                <a:latin typeface="Times New Roman" pitchFamily="18" charset="0"/>
                <a:cs typeface="Times New Roman" pitchFamily="18" charset="0"/>
              </a:rPr>
              <a:t> foundation for creating interactive and visually appealing tables with features like:</a:t>
            </a:r>
          </a:p>
          <a:p>
            <a:pPr marL="0" indent="0">
              <a:buNone/>
            </a:pPr>
            <a:r>
              <a:rPr lang="en-US" sz="2400" b="1" dirty="0">
                <a:solidFill>
                  <a:srgbClr val="FF0000"/>
                </a:solidFill>
                <a:latin typeface="Times New Roman" pitchFamily="18" charset="0"/>
                <a:cs typeface="Times New Roman" pitchFamily="18" charset="0"/>
              </a:rPr>
              <a:t>Core Functionalities:</a:t>
            </a:r>
            <a:endParaRPr lang="en-US" sz="2400" dirty="0">
              <a:solidFill>
                <a:srgbClr val="FF0000"/>
              </a:solidFill>
              <a:latin typeface="Times New Roman" pitchFamily="18" charset="0"/>
              <a:cs typeface="Times New Roman" pitchFamily="18" charset="0"/>
            </a:endParaRPr>
          </a:p>
          <a:p>
            <a:r>
              <a:rPr lang="en-US" sz="2400" b="1" dirty="0">
                <a:latin typeface="Times New Roman" pitchFamily="18" charset="0"/>
                <a:cs typeface="Times New Roman" pitchFamily="18" charset="0"/>
              </a:rPr>
              <a:t>Sorting:</a:t>
            </a:r>
            <a:r>
              <a:rPr lang="en-US" sz="2400" dirty="0">
                <a:latin typeface="Times New Roman" pitchFamily="18" charset="0"/>
                <a:cs typeface="Times New Roman" pitchFamily="18" charset="0"/>
              </a:rPr>
              <a:t> Allows users to sort data by clicking on column headers.</a:t>
            </a:r>
          </a:p>
          <a:p>
            <a:r>
              <a:rPr lang="en-US" sz="2400" b="1" dirty="0">
                <a:latin typeface="Times New Roman" pitchFamily="18" charset="0"/>
                <a:cs typeface="Times New Roman" pitchFamily="18" charset="0"/>
              </a:rPr>
              <a:t>Filtering:</a:t>
            </a:r>
            <a:r>
              <a:rPr lang="en-US" sz="2400" dirty="0">
                <a:latin typeface="Times New Roman" pitchFamily="18" charset="0"/>
                <a:cs typeface="Times New Roman" pitchFamily="18" charset="0"/>
              </a:rPr>
              <a:t> Enables users to search and filter data based on specific criteria.</a:t>
            </a:r>
          </a:p>
          <a:p>
            <a:r>
              <a:rPr lang="en-US" sz="2400" b="1" dirty="0">
                <a:latin typeface="Times New Roman" pitchFamily="18" charset="0"/>
                <a:cs typeface="Times New Roman" pitchFamily="18" charset="0"/>
              </a:rPr>
              <a:t>Pagination:</a:t>
            </a:r>
            <a:r>
              <a:rPr lang="en-US" sz="2400" dirty="0">
                <a:latin typeface="Times New Roman" pitchFamily="18" charset="0"/>
                <a:cs typeface="Times New Roman" pitchFamily="18" charset="0"/>
              </a:rPr>
              <a:t> Facilitates managing large datasets by displaying data in smaller, manageable portions with navigation for browsing through pages.</a:t>
            </a:r>
          </a:p>
          <a:p>
            <a:pPr marL="0" indent="0">
              <a:buNone/>
            </a:pPr>
            <a:r>
              <a:rPr lang="en-US" sz="2400" b="1" dirty="0">
                <a:solidFill>
                  <a:srgbClr val="FF0000"/>
                </a:solidFill>
                <a:latin typeface="Times New Roman" pitchFamily="18" charset="0"/>
                <a:cs typeface="Times New Roman" pitchFamily="18" charset="0"/>
              </a:rPr>
              <a:t>Additional Capabilities: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Virtualization:</a:t>
            </a:r>
            <a:r>
              <a:rPr lang="en-US" sz="2400" dirty="0">
                <a:latin typeface="Times New Roman" pitchFamily="18" charset="0"/>
                <a:cs typeface="Times New Roman" pitchFamily="18" charset="0"/>
              </a:rPr>
              <a:t> Enhances performance by rendering only visible rows, improving scrolling experience for large datasets.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Customizable:</a:t>
            </a:r>
            <a:r>
              <a:rPr lang="en-US" sz="2400" dirty="0">
                <a:latin typeface="Times New Roman" pitchFamily="18" charset="0"/>
                <a:cs typeface="Times New Roman" pitchFamily="18" charset="0"/>
              </a:rPr>
              <a:t> Offers flexibility to tailor the table's appearance and behavior to your specific needs through hooks and options.</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Headless:</a:t>
            </a:r>
            <a:r>
              <a:rPr lang="en-US" sz="2400" dirty="0">
                <a:latin typeface="Times New Roman" pitchFamily="18" charset="0"/>
                <a:cs typeface="Times New Roman" pitchFamily="18" charset="0"/>
              </a:rPr>
              <a:t> Does not enforce a specific UI or styles, allowing you to control the look and feel of the table through custom CSS or design systems.</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pPr marL="0" indent="0">
              <a:buNone/>
            </a:pPr>
            <a:endParaRPr lang="en-IN" sz="2400" dirty="0"/>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53</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Table</a:t>
            </a:r>
          </a:p>
        </p:txBody>
      </p:sp>
    </p:spTree>
    <p:extLst>
      <p:ext uri="{BB962C8B-B14F-4D97-AF65-F5344CB8AC3E}">
        <p14:creationId xmlns:p14="http://schemas.microsoft.com/office/powerpoint/2010/main" val="2362034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54</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Table- Installation</a:t>
            </a:r>
          </a:p>
        </p:txBody>
      </p:sp>
      <p:sp>
        <p:nvSpPr>
          <p:cNvPr id="9" name="TextBox 8"/>
          <p:cNvSpPr txBox="1"/>
          <p:nvPr/>
        </p:nvSpPr>
        <p:spPr>
          <a:xfrm>
            <a:off x="124691" y="1219199"/>
            <a:ext cx="9102436" cy="1200329"/>
          </a:xfrm>
          <a:prstGeom prst="rect">
            <a:avLst/>
          </a:prstGeom>
          <a:solidFill>
            <a:srgbClr val="92D050"/>
          </a:solidFill>
        </p:spPr>
        <p:txBody>
          <a:bodyPr wrap="square" rtlCol="0">
            <a:spAutoFit/>
          </a:bodyPr>
          <a:lstStyle/>
          <a:p>
            <a:r>
              <a:rPr lang="en-US" sz="2400" dirty="0">
                <a:latin typeface="Times New Roman" pitchFamily="18" charset="0"/>
                <a:cs typeface="Times New Roman" pitchFamily="18" charset="0"/>
              </a:rPr>
              <a:t>Step 1:</a:t>
            </a:r>
          </a:p>
          <a:p>
            <a:r>
              <a:rPr lang="en-US" sz="2400" dirty="0">
                <a:latin typeface="Times New Roman" pitchFamily="18" charset="0"/>
                <a:cs typeface="Times New Roman" pitchFamily="18" charset="0"/>
              </a:rPr>
              <a:t>Type the following command in the Terminal:</a:t>
            </a:r>
          </a:p>
          <a:p>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c:\Users\SOE-III\myfolder\myapp&gt;  </a:t>
            </a:r>
            <a:r>
              <a:rPr lang="en-IN" sz="2400" b="1" dirty="0" err="1">
                <a:solidFill>
                  <a:srgbClr val="FF0000"/>
                </a:solidFill>
                <a:latin typeface="Times New Roman" pitchFamily="18" charset="0"/>
                <a:cs typeface="Times New Roman" pitchFamily="18" charset="0"/>
              </a:rPr>
              <a:t>npm</a:t>
            </a:r>
            <a:r>
              <a:rPr lang="en-IN" sz="2400" b="1" dirty="0">
                <a:solidFill>
                  <a:srgbClr val="FF0000"/>
                </a:solidFill>
                <a:latin typeface="Times New Roman" pitchFamily="18" charset="0"/>
                <a:cs typeface="Times New Roman" pitchFamily="18" charset="0"/>
              </a:rPr>
              <a:t> install react-table</a:t>
            </a:r>
            <a:r>
              <a:rPr lang="en-IN" sz="2400" dirty="0">
                <a:solidFill>
                  <a:srgbClr val="FF0000"/>
                </a:solidFill>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621" y="2496416"/>
            <a:ext cx="4706216" cy="2139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0" y="4821380"/>
            <a:ext cx="9559636" cy="1938992"/>
          </a:xfrm>
          <a:prstGeom prst="rect">
            <a:avLst/>
          </a:prstGeom>
          <a:solidFill>
            <a:srgbClr val="92D050"/>
          </a:solidFill>
        </p:spPr>
        <p:txBody>
          <a:bodyPr wrap="square" rtlCol="0">
            <a:spAutoFit/>
          </a:bodyPr>
          <a:lstStyle/>
          <a:p>
            <a:r>
              <a:rPr lang="en-US" sz="2400" dirty="0">
                <a:latin typeface="Times New Roman" pitchFamily="18" charset="0"/>
                <a:cs typeface="Times New Roman" pitchFamily="18" charset="0"/>
              </a:rPr>
              <a:t>Step 2:  import the react-table into the react component. To do this, add the following statement to the App.js file:</a:t>
            </a:r>
          </a:p>
          <a:p>
            <a:endParaRPr lang="en-IN" sz="2400" b="1" dirty="0"/>
          </a:p>
          <a:p>
            <a:r>
              <a:rPr lang="en-IN" sz="2400" b="1" dirty="0">
                <a:solidFill>
                  <a:srgbClr val="FF0000"/>
                </a:solidFill>
              </a:rPr>
              <a:t>import </a:t>
            </a:r>
            <a:r>
              <a:rPr lang="en-IN" sz="2400" b="1" dirty="0" err="1">
                <a:solidFill>
                  <a:srgbClr val="FF0000"/>
                </a:solidFill>
              </a:rPr>
              <a:t>ReactTable</a:t>
            </a:r>
            <a:r>
              <a:rPr lang="en-IN" sz="2400" b="1" dirty="0">
                <a:solidFill>
                  <a:srgbClr val="FF0000"/>
                </a:solidFill>
              </a:rPr>
              <a:t> from "react-table"; </a:t>
            </a:r>
            <a:r>
              <a:rPr lang="en-US" sz="2400" b="1" dirty="0">
                <a:solidFill>
                  <a:srgbClr val="FF0000"/>
                </a:solidFill>
                <a:latin typeface="Times New Roman" pitchFamily="18" charset="0"/>
                <a:cs typeface="Times New Roman" pitchFamily="18" charset="0"/>
              </a:rPr>
              <a:t> </a:t>
            </a: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35302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55</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Table- Example</a:t>
            </a:r>
          </a:p>
        </p:txBody>
      </p:sp>
      <p:sp>
        <p:nvSpPr>
          <p:cNvPr id="9" name="Rectangle 8"/>
          <p:cNvSpPr/>
          <p:nvPr/>
        </p:nvSpPr>
        <p:spPr>
          <a:xfrm>
            <a:off x="0" y="1739526"/>
            <a:ext cx="4793673" cy="5078313"/>
          </a:xfrm>
          <a:prstGeom prst="rect">
            <a:avLst/>
          </a:prstGeom>
          <a:solidFill>
            <a:schemeClr val="accent2">
              <a:lumMod val="60000"/>
              <a:lumOff val="40000"/>
            </a:schemeClr>
          </a:solidFill>
        </p:spPr>
        <p:txBody>
          <a:bodyPr wrap="square">
            <a:spAutoFit/>
          </a:bodyPr>
          <a:lstStyle/>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  </a:t>
            </a:r>
          </a:p>
          <a:p>
            <a:r>
              <a:rPr lang="en-IN" dirty="0">
                <a:solidFill>
                  <a:srgbClr val="B5200D"/>
                </a:solidFill>
                <a:latin typeface="Consolas"/>
              </a:rPr>
              <a:t>import</a:t>
            </a:r>
            <a:r>
              <a:rPr lang="en-IN" dirty="0">
                <a:solidFill>
                  <a:srgbClr val="292929"/>
                </a:solidFill>
                <a:latin typeface="Consolas"/>
              </a:rPr>
              <a:t> </a:t>
            </a:r>
            <a:r>
              <a:rPr lang="en-IN" dirty="0">
                <a:solidFill>
                  <a:srgbClr val="0F4A85"/>
                </a:solidFill>
                <a:latin typeface="Consolas"/>
              </a:rPr>
              <a:t>'./App.css'</a:t>
            </a:r>
            <a:r>
              <a:rPr lang="en-IN" dirty="0">
                <a:solidFill>
                  <a:srgbClr val="292929"/>
                </a:solidFill>
                <a:latin typeface="Consolas"/>
              </a:rPr>
              <a:t> </a:t>
            </a:r>
          </a:p>
          <a:p>
            <a:r>
              <a:rPr lang="en-IN" dirty="0">
                <a:solidFill>
                  <a:srgbClr val="292929"/>
                </a:solidFill>
                <a:latin typeface="Consolas"/>
              </a:rPr>
              <a:t> </a:t>
            </a:r>
          </a:p>
          <a:p>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App</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&lt;div</a:t>
            </a:r>
            <a:r>
              <a:rPr lang="en-IN" dirty="0">
                <a:solidFill>
                  <a:srgbClr val="292929"/>
                </a:solidFill>
                <a:latin typeface="Consolas"/>
              </a:rPr>
              <a:t> </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&lt;h1&gt;</a:t>
            </a:r>
            <a:r>
              <a:rPr lang="en-IN" dirty="0">
                <a:solidFill>
                  <a:srgbClr val="292929"/>
                </a:solidFill>
                <a:latin typeface="Consolas"/>
              </a:rPr>
              <a:t>Table using React</a:t>
            </a:r>
            <a:r>
              <a:rPr lang="en-IN" dirty="0">
                <a:solidFill>
                  <a:srgbClr val="0F4A85"/>
                </a:solidFill>
                <a:latin typeface="Consolas"/>
              </a:rPr>
              <a:t>&lt;/h1&gt;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&lt;table&gt;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th</a:t>
            </a:r>
            <a:r>
              <a:rPr lang="en-IN" dirty="0">
                <a:solidFill>
                  <a:srgbClr val="0F4A85"/>
                </a:solidFill>
                <a:latin typeface="Consolas"/>
              </a:rPr>
              <a:t>&gt;</a:t>
            </a:r>
            <a:r>
              <a:rPr lang="en-IN" dirty="0">
                <a:solidFill>
                  <a:srgbClr val="292929"/>
                </a:solidFill>
                <a:latin typeface="Consolas"/>
              </a:rPr>
              <a:t>Name</a:t>
            </a:r>
            <a:r>
              <a:rPr lang="en-IN" dirty="0">
                <a:solidFill>
                  <a:srgbClr val="0F4A85"/>
                </a:solidFill>
                <a:latin typeface="Consolas"/>
              </a:rPr>
              <a:t>&lt;/</a:t>
            </a:r>
            <a:r>
              <a:rPr lang="en-IN" dirty="0" err="1">
                <a:solidFill>
                  <a:srgbClr val="0F4A85"/>
                </a:solidFill>
                <a:latin typeface="Consolas"/>
              </a:rPr>
              <a:t>th</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th</a:t>
            </a:r>
            <a:r>
              <a:rPr lang="en-IN" dirty="0">
                <a:solidFill>
                  <a:srgbClr val="0F4A85"/>
                </a:solidFill>
                <a:latin typeface="Consolas"/>
              </a:rPr>
              <a:t>&gt;</a:t>
            </a:r>
            <a:r>
              <a:rPr lang="en-IN" dirty="0">
                <a:solidFill>
                  <a:srgbClr val="292929"/>
                </a:solidFill>
                <a:latin typeface="Consolas"/>
              </a:rPr>
              <a:t>Age</a:t>
            </a:r>
            <a:r>
              <a:rPr lang="en-IN" dirty="0">
                <a:solidFill>
                  <a:srgbClr val="0F4A85"/>
                </a:solidFill>
                <a:latin typeface="Consolas"/>
              </a:rPr>
              <a:t>&lt;/</a:t>
            </a:r>
            <a:r>
              <a:rPr lang="en-IN" dirty="0" err="1">
                <a:solidFill>
                  <a:srgbClr val="0F4A85"/>
                </a:solidFill>
                <a:latin typeface="Consolas"/>
              </a:rPr>
              <a:t>th</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th</a:t>
            </a:r>
            <a:r>
              <a:rPr lang="en-IN" dirty="0">
                <a:solidFill>
                  <a:srgbClr val="0F4A85"/>
                </a:solidFill>
                <a:latin typeface="Consolas"/>
              </a:rPr>
              <a:t>&gt;</a:t>
            </a:r>
            <a:r>
              <a:rPr lang="en-IN" dirty="0">
                <a:solidFill>
                  <a:srgbClr val="292929"/>
                </a:solidFill>
                <a:latin typeface="Consolas"/>
              </a:rPr>
              <a:t>Gender</a:t>
            </a:r>
            <a:r>
              <a:rPr lang="en-IN" dirty="0">
                <a:solidFill>
                  <a:srgbClr val="0F4A85"/>
                </a:solidFill>
                <a:latin typeface="Consolas"/>
              </a:rPr>
              <a:t>&lt;/</a:t>
            </a:r>
            <a:r>
              <a:rPr lang="en-IN" dirty="0" err="1">
                <a:solidFill>
                  <a:srgbClr val="0F4A85"/>
                </a:solidFill>
                <a:latin typeface="Consolas"/>
              </a:rPr>
              <a:t>th</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err="1">
                <a:solidFill>
                  <a:srgbClr val="292929"/>
                </a:solidFill>
                <a:latin typeface="Consolas"/>
              </a:rPr>
              <a:t>Anish</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a:solidFill>
                  <a:srgbClr val="292929"/>
                </a:solidFill>
                <a:latin typeface="Consolas"/>
              </a:rPr>
              <a:t>19</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a:solidFill>
                  <a:srgbClr val="292929"/>
                </a:solidFill>
                <a:latin typeface="Consolas"/>
              </a:rPr>
              <a:t>Male</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r>
              <a:rPr lang="en-IN" dirty="0">
                <a:solidFill>
                  <a:srgbClr val="292929"/>
                </a:solidFill>
                <a:latin typeface="Consolas"/>
              </a:rPr>
              <a:t>           </a:t>
            </a:r>
            <a:endParaRPr lang="en-IN" b="0" dirty="0">
              <a:solidFill>
                <a:srgbClr val="292929"/>
              </a:solidFill>
              <a:effectLst/>
              <a:latin typeface="Consolas"/>
            </a:endParaRPr>
          </a:p>
        </p:txBody>
      </p:sp>
      <p:sp>
        <p:nvSpPr>
          <p:cNvPr id="10" name="Rectangle 9"/>
          <p:cNvSpPr/>
          <p:nvPr/>
        </p:nvSpPr>
        <p:spPr>
          <a:xfrm>
            <a:off x="5444837" y="1779687"/>
            <a:ext cx="6096000" cy="5078313"/>
          </a:xfrm>
          <a:prstGeom prst="rect">
            <a:avLst/>
          </a:prstGeom>
          <a:solidFill>
            <a:schemeClr val="accent2">
              <a:lumMod val="60000"/>
              <a:lumOff val="40000"/>
            </a:schemeClr>
          </a:solidFill>
        </p:spPr>
        <p:txBody>
          <a:bodyPr>
            <a:spAutoFit/>
          </a:bodyPr>
          <a:lstStyle/>
          <a:p>
            <a:r>
              <a:rPr lang="en-IN" dirty="0">
                <a:solidFill>
                  <a:srgbClr val="0F4A85"/>
                </a:solidFill>
                <a:latin typeface="Consolas"/>
              </a:rPr>
              <a:t>	    </a:t>
            </a:r>
          </a:p>
          <a:p>
            <a:r>
              <a:rPr lang="en-IN" dirty="0">
                <a:solidFill>
                  <a:srgbClr val="0F4A85"/>
                </a:solidFill>
                <a:latin typeface="Consolas"/>
              </a:rPr>
              <a:t>		&lt;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err="1">
                <a:solidFill>
                  <a:srgbClr val="292929"/>
                </a:solidFill>
                <a:latin typeface="Consolas"/>
              </a:rPr>
              <a:t>Megha</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a:solidFill>
                  <a:srgbClr val="292929"/>
                </a:solidFill>
                <a:latin typeface="Consolas"/>
              </a:rPr>
              <a:t>19</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a:solidFill>
                  <a:srgbClr val="292929"/>
                </a:solidFill>
                <a:latin typeface="Consolas"/>
              </a:rPr>
              <a:t>Female</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err="1">
                <a:solidFill>
                  <a:srgbClr val="292929"/>
                </a:solidFill>
                <a:latin typeface="Consolas"/>
              </a:rPr>
              <a:t>Subham</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a:solidFill>
                  <a:srgbClr val="292929"/>
                </a:solidFill>
                <a:latin typeface="Consolas"/>
              </a:rPr>
              <a:t>25</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&lt;td&gt;</a:t>
            </a:r>
            <a:r>
              <a:rPr lang="en-IN" dirty="0">
                <a:solidFill>
                  <a:srgbClr val="292929"/>
                </a:solidFill>
                <a:latin typeface="Consolas"/>
              </a:rPr>
              <a:t>Male</a:t>
            </a:r>
            <a:r>
              <a:rPr lang="en-IN" dirty="0">
                <a:solidFill>
                  <a:srgbClr val="0F4A85"/>
                </a:solidFill>
                <a:latin typeface="Consolas"/>
              </a:rPr>
              <a:t>&lt;/td&gt;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0F4A85"/>
                </a:solidFill>
                <a:latin typeface="Consolas"/>
              </a:rPr>
              <a:t>tr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&lt;/table&gt;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r>
              <a:rPr lang="en-IN" dirty="0">
                <a:solidFill>
                  <a:srgbClr val="292929"/>
                </a:solidFill>
                <a:latin typeface="Consolas"/>
              </a:rPr>
              <a:t>;</a:t>
            </a:r>
          </a:p>
          <a:p>
            <a:endParaRPr lang="en-IN" dirty="0">
              <a:solidFill>
                <a:srgbClr val="292929"/>
              </a:solidFill>
              <a:latin typeface="Consolas"/>
            </a:endParaRPr>
          </a:p>
        </p:txBody>
      </p:sp>
      <p:sp>
        <p:nvSpPr>
          <p:cNvPr id="11" name="TextBox 10"/>
          <p:cNvSpPr txBox="1"/>
          <p:nvPr/>
        </p:nvSpPr>
        <p:spPr>
          <a:xfrm>
            <a:off x="263236" y="1101090"/>
            <a:ext cx="3491345" cy="461665"/>
          </a:xfrm>
          <a:prstGeom prst="rect">
            <a:avLst/>
          </a:prstGeom>
          <a:solidFill>
            <a:srgbClr val="FFC000"/>
          </a:solidFill>
        </p:spPr>
        <p:txBody>
          <a:bodyPr wrap="square" rtlCol="0">
            <a:spAutoFit/>
          </a:bodyPr>
          <a:lstStyle/>
          <a:p>
            <a:r>
              <a:rPr lang="en-US" sz="2400" dirty="0"/>
              <a:t>App.js File</a:t>
            </a:r>
            <a:endParaRPr lang="en-IN" sz="2400" dirty="0"/>
          </a:p>
        </p:txBody>
      </p:sp>
    </p:spTree>
    <p:extLst>
      <p:ext uri="{BB962C8B-B14F-4D97-AF65-F5344CB8AC3E}">
        <p14:creationId xmlns:p14="http://schemas.microsoft.com/office/powerpoint/2010/main" val="3841458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56</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Table- Example</a:t>
            </a:r>
          </a:p>
        </p:txBody>
      </p:sp>
      <p:sp>
        <p:nvSpPr>
          <p:cNvPr id="9" name="Rectangle 8"/>
          <p:cNvSpPr/>
          <p:nvPr/>
        </p:nvSpPr>
        <p:spPr>
          <a:xfrm>
            <a:off x="96982" y="2252144"/>
            <a:ext cx="6733309" cy="3477875"/>
          </a:xfrm>
          <a:prstGeom prst="rect">
            <a:avLst/>
          </a:prstGeom>
          <a:solidFill>
            <a:schemeClr val="accent2">
              <a:lumMod val="60000"/>
              <a:lumOff val="40000"/>
            </a:schemeClr>
          </a:solidFill>
        </p:spPr>
        <p:txBody>
          <a:bodyPr wrap="square">
            <a:spAutoFit/>
          </a:bodyPr>
          <a:lstStyle/>
          <a:p>
            <a:r>
              <a:rPr lang="en-IN" sz="2000" dirty="0">
                <a:solidFill>
                  <a:srgbClr val="0F4A85"/>
                </a:solidFill>
                <a:latin typeface="Consolas"/>
              </a:rPr>
              <a:t>table</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264F78"/>
                </a:solidFill>
                <a:latin typeface="Consolas"/>
              </a:rPr>
              <a:t>border</a:t>
            </a:r>
            <a:r>
              <a:rPr lang="en-IN" sz="2000" dirty="0">
                <a:solidFill>
                  <a:srgbClr val="292929"/>
                </a:solidFill>
                <a:latin typeface="Consolas"/>
              </a:rPr>
              <a:t>: </a:t>
            </a:r>
            <a:r>
              <a:rPr lang="en-IN" sz="2000" dirty="0">
                <a:solidFill>
                  <a:srgbClr val="096D48"/>
                </a:solidFill>
                <a:latin typeface="Consolas"/>
              </a:rPr>
              <a:t>5px</a:t>
            </a:r>
            <a:r>
              <a:rPr lang="en-IN" sz="2000" dirty="0">
                <a:solidFill>
                  <a:srgbClr val="292929"/>
                </a:solidFill>
                <a:latin typeface="Consolas"/>
              </a:rPr>
              <a:t> </a:t>
            </a:r>
            <a:r>
              <a:rPr lang="en-IN" sz="2000" dirty="0">
                <a:solidFill>
                  <a:srgbClr val="0451A5"/>
                </a:solidFill>
                <a:latin typeface="Consolas"/>
              </a:rPr>
              <a:t>solid</a:t>
            </a:r>
            <a:r>
              <a:rPr lang="en-IN" sz="2000" dirty="0">
                <a:solidFill>
                  <a:srgbClr val="292929"/>
                </a:solidFill>
                <a:latin typeface="Consolas"/>
              </a:rPr>
              <a:t> </a:t>
            </a:r>
            <a:r>
              <a:rPr lang="en-IN" sz="2000" dirty="0" err="1">
                <a:solidFill>
                  <a:srgbClr val="0451A5"/>
                </a:solidFill>
                <a:latin typeface="Consolas"/>
              </a:rPr>
              <a:t>forestgreen</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264F78"/>
                </a:solidFill>
                <a:latin typeface="Consolas"/>
              </a:rPr>
              <a:t>width</a:t>
            </a:r>
            <a:r>
              <a:rPr lang="en-IN" sz="2000" dirty="0">
                <a:solidFill>
                  <a:srgbClr val="292929"/>
                </a:solidFill>
                <a:latin typeface="Consolas"/>
              </a:rPr>
              <a:t>: </a:t>
            </a:r>
            <a:r>
              <a:rPr lang="en-IN" sz="2000" dirty="0">
                <a:solidFill>
                  <a:srgbClr val="096D48"/>
                </a:solidFill>
                <a:latin typeface="Consolas"/>
              </a:rPr>
              <a:t>800px</a:t>
            </a:r>
            <a:r>
              <a:rPr lang="en-IN" sz="2000" dirty="0">
                <a:solidFill>
                  <a:srgbClr val="292929"/>
                </a:solidFill>
                <a:latin typeface="Consolas"/>
              </a:rPr>
              <a:t>;</a:t>
            </a:r>
          </a:p>
          <a:p>
            <a:r>
              <a:rPr lang="en-IN" sz="2000" dirty="0">
                <a:solidFill>
                  <a:srgbClr val="292929"/>
                </a:solidFill>
                <a:latin typeface="Consolas"/>
              </a:rPr>
              <a:t>  </a:t>
            </a:r>
            <a:r>
              <a:rPr lang="en-IN" sz="2000" dirty="0">
                <a:solidFill>
                  <a:srgbClr val="264F78"/>
                </a:solidFill>
                <a:latin typeface="Consolas"/>
              </a:rPr>
              <a:t>height</a:t>
            </a:r>
            <a:r>
              <a:rPr lang="en-IN" sz="2000" dirty="0">
                <a:solidFill>
                  <a:srgbClr val="292929"/>
                </a:solidFill>
                <a:latin typeface="Consolas"/>
              </a:rPr>
              <a:t>: </a:t>
            </a:r>
            <a:r>
              <a:rPr lang="en-IN" sz="2000" dirty="0">
                <a:solidFill>
                  <a:srgbClr val="096D48"/>
                </a:solidFill>
                <a:latin typeface="Consolas"/>
              </a:rPr>
              <a:t>200px</a:t>
            </a:r>
            <a:r>
              <a:rPr lang="en-IN" sz="2000" dirty="0">
                <a:solidFill>
                  <a:srgbClr val="292929"/>
                </a:solidFill>
                <a:latin typeface="Consolas"/>
              </a:rPr>
              <a:t>;</a:t>
            </a:r>
          </a:p>
          <a:p>
            <a:r>
              <a:rPr lang="en-IN" sz="2000" dirty="0">
                <a:solidFill>
                  <a:srgbClr val="292929"/>
                </a:solidFill>
                <a:latin typeface="Consolas"/>
              </a:rPr>
              <a:t>}</a:t>
            </a:r>
          </a:p>
          <a:p>
            <a:br>
              <a:rPr lang="en-IN" sz="2000" dirty="0">
                <a:solidFill>
                  <a:srgbClr val="292929"/>
                </a:solidFill>
                <a:latin typeface="Consolas"/>
              </a:rPr>
            </a:br>
            <a:r>
              <a:rPr lang="en-IN" sz="2000" dirty="0" err="1">
                <a:solidFill>
                  <a:srgbClr val="0F4A85"/>
                </a:solidFill>
                <a:latin typeface="Consolas"/>
              </a:rPr>
              <a:t>th</a:t>
            </a:r>
            <a:r>
              <a:rPr lang="en-IN" sz="2000" dirty="0" err="1">
                <a:solidFill>
                  <a:srgbClr val="292929"/>
                </a:solidFill>
                <a:latin typeface="Consolas"/>
              </a:rPr>
              <a:t>,</a:t>
            </a:r>
            <a:r>
              <a:rPr lang="en-IN" sz="2000" dirty="0" err="1">
                <a:solidFill>
                  <a:srgbClr val="0F4A85"/>
                </a:solidFill>
                <a:latin typeface="Consolas"/>
              </a:rPr>
              <a:t>td</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264F78"/>
                </a:solidFill>
                <a:latin typeface="Consolas"/>
              </a:rPr>
              <a:t>border</a:t>
            </a:r>
            <a:r>
              <a:rPr lang="en-IN" sz="2000" dirty="0">
                <a:solidFill>
                  <a:srgbClr val="292929"/>
                </a:solidFill>
                <a:latin typeface="Consolas"/>
              </a:rPr>
              <a:t>: </a:t>
            </a:r>
            <a:r>
              <a:rPr lang="en-IN" sz="2000" dirty="0">
                <a:solidFill>
                  <a:srgbClr val="096D48"/>
                </a:solidFill>
                <a:latin typeface="Consolas"/>
              </a:rPr>
              <a:t>1px</a:t>
            </a:r>
            <a:r>
              <a:rPr lang="en-IN" sz="2000" dirty="0">
                <a:solidFill>
                  <a:srgbClr val="292929"/>
                </a:solidFill>
                <a:latin typeface="Consolas"/>
              </a:rPr>
              <a:t> </a:t>
            </a:r>
            <a:r>
              <a:rPr lang="en-IN" sz="2000" dirty="0">
                <a:solidFill>
                  <a:srgbClr val="0451A5"/>
                </a:solidFill>
                <a:latin typeface="Consolas"/>
              </a:rPr>
              <a:t>solid</a:t>
            </a:r>
            <a:r>
              <a:rPr lang="en-IN" sz="2000" dirty="0">
                <a:solidFill>
                  <a:srgbClr val="292929"/>
                </a:solidFill>
                <a:latin typeface="Consolas"/>
              </a:rPr>
              <a:t> </a:t>
            </a:r>
            <a:r>
              <a:rPr lang="en-IN" sz="2000" dirty="0" err="1">
                <a:solidFill>
                  <a:srgbClr val="5E2CBC"/>
                </a:solidFill>
                <a:latin typeface="Consolas"/>
              </a:rPr>
              <a:t>rgb</a:t>
            </a:r>
            <a:r>
              <a:rPr lang="en-IN" sz="2000" dirty="0">
                <a:solidFill>
                  <a:srgbClr val="292929"/>
                </a:solidFill>
                <a:latin typeface="Consolas"/>
              </a:rPr>
              <a:t>(</a:t>
            </a:r>
            <a:r>
              <a:rPr lang="en-IN" sz="2000" dirty="0">
                <a:solidFill>
                  <a:srgbClr val="096D48"/>
                </a:solidFill>
                <a:latin typeface="Consolas"/>
              </a:rPr>
              <a:t>19</a:t>
            </a:r>
            <a:r>
              <a:rPr lang="en-IN" sz="2000" dirty="0">
                <a:solidFill>
                  <a:srgbClr val="292929"/>
                </a:solidFill>
                <a:latin typeface="Consolas"/>
              </a:rPr>
              <a:t>, </a:t>
            </a:r>
            <a:r>
              <a:rPr lang="en-IN" sz="2000" dirty="0">
                <a:solidFill>
                  <a:srgbClr val="096D48"/>
                </a:solidFill>
                <a:latin typeface="Consolas"/>
              </a:rPr>
              <a:t>20</a:t>
            </a:r>
            <a:r>
              <a:rPr lang="en-IN" sz="2000" dirty="0">
                <a:solidFill>
                  <a:srgbClr val="292929"/>
                </a:solidFill>
                <a:latin typeface="Consolas"/>
              </a:rPr>
              <a:t>, </a:t>
            </a:r>
            <a:r>
              <a:rPr lang="en-IN" sz="2000" dirty="0">
                <a:solidFill>
                  <a:srgbClr val="096D48"/>
                </a:solidFill>
                <a:latin typeface="Consolas"/>
              </a:rPr>
              <a:t>19</a:t>
            </a:r>
            <a:r>
              <a:rPr lang="en-IN" sz="2000" dirty="0">
                <a:solidFill>
                  <a:srgbClr val="292929"/>
                </a:solidFill>
                <a:latin typeface="Consolas"/>
              </a:rPr>
              <a:t>);</a:t>
            </a:r>
          </a:p>
          <a:p>
            <a:r>
              <a:rPr lang="en-IN" sz="2000" dirty="0">
                <a:solidFill>
                  <a:srgbClr val="292929"/>
                </a:solidFill>
                <a:latin typeface="Consolas"/>
              </a:rPr>
              <a:t>  </a:t>
            </a:r>
          </a:p>
          <a:p>
            <a:r>
              <a:rPr lang="en-IN" sz="2000" dirty="0">
                <a:solidFill>
                  <a:srgbClr val="292929"/>
                </a:solidFill>
                <a:latin typeface="Consolas"/>
              </a:rPr>
              <a:t>}</a:t>
            </a:r>
          </a:p>
          <a:p>
            <a:r>
              <a:rPr lang="en-IN" sz="2000" dirty="0">
                <a:solidFill>
                  <a:srgbClr val="292929"/>
                </a:solidFill>
                <a:latin typeface="Consolas"/>
              </a:rPr>
              <a:t>   </a:t>
            </a:r>
            <a:endParaRPr lang="en-IN" sz="2000" b="0" dirty="0">
              <a:solidFill>
                <a:srgbClr val="292929"/>
              </a:solidFill>
              <a:effectLst/>
              <a:latin typeface="Consolas"/>
            </a:endParaRPr>
          </a:p>
        </p:txBody>
      </p:sp>
      <p:sp>
        <p:nvSpPr>
          <p:cNvPr id="11" name="TextBox 10"/>
          <p:cNvSpPr txBox="1"/>
          <p:nvPr/>
        </p:nvSpPr>
        <p:spPr>
          <a:xfrm>
            <a:off x="263236" y="1331922"/>
            <a:ext cx="3491345" cy="461665"/>
          </a:xfrm>
          <a:prstGeom prst="rect">
            <a:avLst/>
          </a:prstGeom>
          <a:solidFill>
            <a:srgbClr val="FFC000"/>
          </a:solidFill>
        </p:spPr>
        <p:txBody>
          <a:bodyPr wrap="square" rtlCol="0">
            <a:spAutoFit/>
          </a:bodyPr>
          <a:lstStyle/>
          <a:p>
            <a:r>
              <a:rPr lang="en-US" sz="2400" dirty="0"/>
              <a:t>App.css File</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054" y="3261879"/>
            <a:ext cx="77724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73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57</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Higher-Order Components (HOC)</a:t>
            </a:r>
          </a:p>
        </p:txBody>
      </p:sp>
      <p:sp>
        <p:nvSpPr>
          <p:cNvPr id="3" name="Rectangle 2"/>
          <p:cNvSpPr/>
          <p:nvPr/>
        </p:nvSpPr>
        <p:spPr>
          <a:xfrm>
            <a:off x="124691" y="1318644"/>
            <a:ext cx="11776364" cy="3970318"/>
          </a:xfrm>
          <a:prstGeom prst="rect">
            <a:avLst/>
          </a:prstGeom>
        </p:spPr>
        <p:txBody>
          <a:bodyPr wrap="square">
            <a:spAutoFit/>
          </a:bodyPr>
          <a:lstStyle/>
          <a:p>
            <a:pPr marL="342900" indent="-342900">
              <a:lnSpc>
                <a:spcPct val="150000"/>
              </a:lnSpc>
              <a:buFont typeface="Wingdings" pitchFamily="2" charset="2"/>
              <a:buChar char="Ø"/>
            </a:pPr>
            <a:r>
              <a:rPr lang="en-US" sz="2400" dirty="0">
                <a:latin typeface="Times New Roman" pitchFamily="18" charset="0"/>
                <a:cs typeface="Times New Roman" pitchFamily="18" charset="0"/>
              </a:rPr>
              <a:t>It is also known as HOC. In React, HOC is an advanced technique for reusing component logic. </a:t>
            </a:r>
          </a:p>
          <a:p>
            <a:pPr marL="342900" indent="-342900" algn="just">
              <a:lnSpc>
                <a:spcPct val="150000"/>
              </a:lnSpc>
              <a:buFont typeface="Wingdings" pitchFamily="2" charset="2"/>
              <a:buChar char="Ø"/>
            </a:pPr>
            <a:r>
              <a:rPr lang="en-US" sz="2400" b="1" dirty="0">
                <a:solidFill>
                  <a:srgbClr val="FF0000"/>
                </a:solidFill>
                <a:latin typeface="Times New Roman" pitchFamily="18" charset="0"/>
                <a:cs typeface="Times New Roman" pitchFamily="18" charset="0"/>
              </a:rPr>
              <a:t>It is a component that takes another component as input and returns a new component with extra features added to the original component.</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A higher order component function accepts another function as an argument. </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The main goal of this is to decompose the component logic into simpler and smaller functions that can be reused as you need.</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5186114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58</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Higher-Order Components (HOC)-Example</a:t>
            </a:r>
          </a:p>
        </p:txBody>
      </p:sp>
      <p:sp>
        <p:nvSpPr>
          <p:cNvPr id="9" name="TextBox 8"/>
          <p:cNvSpPr txBox="1"/>
          <p:nvPr/>
        </p:nvSpPr>
        <p:spPr>
          <a:xfrm>
            <a:off x="0" y="4211919"/>
            <a:ext cx="5223164" cy="1938992"/>
          </a:xfrm>
          <a:prstGeom prst="rect">
            <a:avLst/>
          </a:prstGeom>
          <a:solidFill>
            <a:srgbClr val="FFC000"/>
          </a:solidFill>
        </p:spPr>
        <p:txBody>
          <a:bodyPr wrap="square" rtlCol="0">
            <a:spAutoFit/>
          </a:bodyPr>
          <a:lstStyle/>
          <a:p>
            <a:r>
              <a:rPr lang="en-US" sz="2400" b="1" dirty="0">
                <a:solidFill>
                  <a:srgbClr val="FF0000"/>
                </a:solidFill>
                <a:latin typeface="Times New Roman" pitchFamily="18" charset="0"/>
                <a:cs typeface="Times New Roman" pitchFamily="18" charset="0"/>
              </a:rPr>
              <a:t>Example: </a:t>
            </a:r>
          </a:p>
          <a:p>
            <a:r>
              <a:rPr lang="en-US" sz="2400" dirty="0">
                <a:latin typeface="Times New Roman" pitchFamily="18" charset="0"/>
                <a:cs typeface="Times New Roman" pitchFamily="18" charset="0"/>
              </a:rPr>
              <a:t>function </a:t>
            </a:r>
            <a:r>
              <a:rPr lang="en-US" sz="2400" dirty="0">
                <a:solidFill>
                  <a:srgbClr val="FF0000"/>
                </a:solidFill>
                <a:latin typeface="Times New Roman" pitchFamily="18" charset="0"/>
                <a:cs typeface="Times New Roman" pitchFamily="18" charset="0"/>
              </a:rPr>
              <a:t>example</a:t>
            </a:r>
            <a:r>
              <a:rPr lang="en-US" sz="2400" dirty="0">
                <a:latin typeface="Times New Roman" pitchFamily="18" charset="0"/>
                <a:cs typeface="Times New Roman" pitchFamily="18" charset="0"/>
              </a:rPr>
              <a:t>(props) {</a:t>
            </a:r>
          </a:p>
          <a:p>
            <a:r>
              <a:rPr lang="en-US" sz="2400" dirty="0">
                <a:latin typeface="Times New Roman" pitchFamily="18" charset="0"/>
                <a:cs typeface="Times New Roman" pitchFamily="18" charset="0"/>
              </a:rPr>
              <a:t>return (</a:t>
            </a:r>
          </a:p>
          <a:p>
            <a:r>
              <a:rPr lang="en-US" sz="2400" dirty="0">
                <a:latin typeface="Times New Roman" pitchFamily="18" charset="0"/>
                <a:cs typeface="Times New Roman" pitchFamily="18" charset="0"/>
              </a:rPr>
              <a:t>&lt;p&gt; Hello {props.name} &lt;/p&gt;</a:t>
            </a:r>
          </a:p>
          <a:p>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8" name="TextBox 7"/>
          <p:cNvSpPr txBox="1"/>
          <p:nvPr/>
        </p:nvSpPr>
        <p:spPr>
          <a:xfrm>
            <a:off x="6428507" y="3859801"/>
            <a:ext cx="5638801" cy="1569660"/>
          </a:xfrm>
          <a:prstGeom prst="rect">
            <a:avLst/>
          </a:prstGeom>
          <a:solidFill>
            <a:srgbClr val="FFC000"/>
          </a:solidFill>
        </p:spPr>
        <p:txBody>
          <a:bodyPr wrap="square" rtlCol="0">
            <a:spAutoFit/>
          </a:bodyPr>
          <a:lstStyle/>
          <a:p>
            <a:r>
              <a:rPr lang="en-US" sz="2400" dirty="0">
                <a:latin typeface="Times New Roman" pitchFamily="18" charset="0"/>
                <a:cs typeface="Times New Roman" pitchFamily="18" charset="0"/>
              </a:rPr>
              <a:t>function </a:t>
            </a:r>
            <a:r>
              <a:rPr lang="en-US" sz="2400" dirty="0">
                <a:solidFill>
                  <a:srgbClr val="FF0000"/>
                </a:solidFill>
                <a:latin typeface="Times New Roman" pitchFamily="18" charset="0"/>
                <a:cs typeface="Times New Roman" pitchFamily="18" charset="0"/>
              </a:rPr>
              <a:t>App</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return (</a:t>
            </a:r>
          </a:p>
          <a:p>
            <a:r>
              <a:rPr lang="en-US" sz="2400" dirty="0">
                <a:latin typeface="Times New Roman" pitchFamily="18" charset="0"/>
                <a:cs typeface="Times New Roman" pitchFamily="18" charset="0"/>
              </a:rPr>
              <a:t>&lt;p&gt;</a:t>
            </a:r>
            <a:r>
              <a:rPr lang="en-US" sz="2400" dirty="0">
                <a:solidFill>
                  <a:srgbClr val="FF0000"/>
                </a:solidFill>
                <a:latin typeface="Times New Roman" pitchFamily="18" charset="0"/>
                <a:cs typeface="Times New Roman" pitchFamily="18" charset="0"/>
              </a:rPr>
              <a:t>example</a:t>
            </a:r>
            <a:r>
              <a:rPr lang="en-US" sz="2400" dirty="0">
                <a:latin typeface="Times New Roman" pitchFamily="18" charset="0"/>
                <a:cs typeface="Times New Roman" pitchFamily="18" charset="0"/>
              </a:rPr>
              <a:t> name =“John”&lt;/p&gt;</a:t>
            </a:r>
          </a:p>
          <a:p>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10" name="TextBox 9"/>
          <p:cNvSpPr txBox="1"/>
          <p:nvPr/>
        </p:nvSpPr>
        <p:spPr>
          <a:xfrm>
            <a:off x="6553197" y="1025232"/>
            <a:ext cx="5638801" cy="1938992"/>
          </a:xfrm>
          <a:prstGeom prst="rect">
            <a:avLst/>
          </a:prstGeom>
          <a:solidFill>
            <a:srgbClr val="FFC000"/>
          </a:solidFill>
        </p:spPr>
        <p:txBody>
          <a:bodyPr wrap="square" rtlCol="0">
            <a:spAutoFit/>
          </a:bodyPr>
          <a:lstStyle/>
          <a:p>
            <a:r>
              <a:rPr lang="en-US" sz="2400" dirty="0">
                <a:latin typeface="Times New Roman" pitchFamily="18" charset="0"/>
                <a:cs typeface="Times New Roman" pitchFamily="18" charset="0"/>
              </a:rPr>
              <a:t>function </a:t>
            </a:r>
            <a:r>
              <a:rPr lang="en-US" sz="2400" dirty="0">
                <a:solidFill>
                  <a:srgbClr val="FF0000"/>
                </a:solidFill>
                <a:latin typeface="Times New Roman" pitchFamily="18" charset="0"/>
                <a:cs typeface="Times New Roman" pitchFamily="18" charset="0"/>
              </a:rPr>
              <a:t>High</a:t>
            </a:r>
            <a:r>
              <a:rPr lang="en-US" sz="2400" dirty="0">
                <a:latin typeface="Times New Roman" pitchFamily="18" charset="0"/>
                <a:cs typeface="Times New Roman" pitchFamily="18" charset="0"/>
              </a:rPr>
              <a:t>(example) {</a:t>
            </a:r>
          </a:p>
          <a:p>
            <a:r>
              <a:rPr lang="en-US" sz="2400" dirty="0">
                <a:latin typeface="Times New Roman" pitchFamily="18" charset="0"/>
                <a:cs typeface="Times New Roman" pitchFamily="18" charset="0"/>
              </a:rPr>
              <a:t>return (props) =&gt; {</a:t>
            </a:r>
          </a:p>
          <a:p>
            <a:r>
              <a:rPr lang="en-US" sz="2400" dirty="0">
                <a:latin typeface="Times New Roman" pitchFamily="18" charset="0"/>
                <a:cs typeface="Times New Roman" pitchFamily="18" charset="0"/>
              </a:rPr>
              <a:t>Return &lt;</a:t>
            </a:r>
            <a:r>
              <a:rPr lang="en-US" sz="2400" dirty="0">
                <a:solidFill>
                  <a:srgbClr val="FF0000"/>
                </a:solidFill>
                <a:latin typeface="Times New Roman" pitchFamily="18" charset="0"/>
                <a:cs typeface="Times New Roman" pitchFamily="18" charset="0"/>
              </a:rPr>
              <a:t>example</a:t>
            </a:r>
            <a:r>
              <a:rPr lang="en-US" sz="2400" dirty="0">
                <a:latin typeface="Times New Roman" pitchFamily="18" charset="0"/>
                <a:cs typeface="Times New Roman" pitchFamily="18" charset="0"/>
              </a:rPr>
              <a:t> {… props}/&gt;</a:t>
            </a:r>
          </a:p>
          <a:p>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2" name="TextBox 1"/>
          <p:cNvSpPr txBox="1"/>
          <p:nvPr/>
        </p:nvSpPr>
        <p:spPr>
          <a:xfrm>
            <a:off x="207818" y="1149927"/>
            <a:ext cx="6095999" cy="2677656"/>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A function is said to be Higher Order Component if:</a:t>
            </a:r>
          </a:p>
          <a:p>
            <a:pPr algn="just"/>
            <a:endParaRPr lang="en-US" sz="2400" dirty="0">
              <a:latin typeface="Times New Roman" pitchFamily="18" charset="0"/>
              <a:cs typeface="Times New Roman" pitchFamily="18" charset="0"/>
            </a:endParaRPr>
          </a:p>
          <a:p>
            <a:pPr marL="342900" indent="-342900" algn="just">
              <a:buFont typeface="Wingdings" pitchFamily="2" charset="2"/>
              <a:buChar char="Ø"/>
            </a:pPr>
            <a:r>
              <a:rPr lang="en-US" sz="2400" b="1" dirty="0">
                <a:solidFill>
                  <a:srgbClr val="FF0000"/>
                </a:solidFill>
                <a:latin typeface="Times New Roman" pitchFamily="18" charset="0"/>
                <a:cs typeface="Times New Roman" pitchFamily="18" charset="0"/>
              </a:rPr>
              <a:t>Case 1: </a:t>
            </a:r>
            <a:r>
              <a:rPr lang="en-US" sz="2400" dirty="0">
                <a:latin typeface="Times New Roman" pitchFamily="18" charset="0"/>
                <a:cs typeface="Times New Roman" pitchFamily="18" charset="0"/>
              </a:rPr>
              <a:t>If another function is called into this function or</a:t>
            </a:r>
          </a:p>
          <a:p>
            <a:pPr marL="342900" indent="-342900" algn="just">
              <a:buFont typeface="Wingdings" pitchFamily="2" charset="2"/>
              <a:buChar char="Ø"/>
            </a:pPr>
            <a:r>
              <a:rPr lang="en-US" sz="2400" b="1" dirty="0">
                <a:solidFill>
                  <a:srgbClr val="FF0000"/>
                </a:solidFill>
                <a:latin typeface="Times New Roman" pitchFamily="18" charset="0"/>
                <a:cs typeface="Times New Roman" pitchFamily="18" charset="0"/>
              </a:rPr>
              <a:t>Case-2: </a:t>
            </a:r>
            <a:r>
              <a:rPr lang="en-US" sz="2400" dirty="0">
                <a:latin typeface="Times New Roman" pitchFamily="18" charset="0"/>
                <a:cs typeface="Times New Roman" pitchFamily="18" charset="0"/>
              </a:rPr>
              <a:t>If another function is returned from this function </a:t>
            </a:r>
            <a:endParaRPr lang="en-IN" sz="2400" dirty="0">
              <a:latin typeface="Times New Roman" pitchFamily="18" charset="0"/>
              <a:cs typeface="Times New Roman" pitchFamily="18" charset="0"/>
            </a:endParaRPr>
          </a:p>
        </p:txBody>
      </p:sp>
      <p:sp>
        <p:nvSpPr>
          <p:cNvPr id="3" name="TextBox 2"/>
          <p:cNvSpPr txBox="1"/>
          <p:nvPr/>
        </p:nvSpPr>
        <p:spPr>
          <a:xfrm>
            <a:off x="6303817" y="2987421"/>
            <a:ext cx="5888183" cy="707886"/>
          </a:xfrm>
          <a:prstGeom prst="rect">
            <a:avLst/>
          </a:prstGeom>
          <a:noFill/>
        </p:spPr>
        <p:txBody>
          <a:bodyPr wrap="square" rtlCol="0">
            <a:spAutoFit/>
          </a:bodyPr>
          <a:lstStyle/>
          <a:p>
            <a:pPr algn="just"/>
            <a:r>
              <a:rPr lang="en-US" sz="2000" dirty="0">
                <a:solidFill>
                  <a:srgbClr val="FF0000"/>
                </a:solidFill>
                <a:latin typeface="Times New Roman" pitchFamily="18" charset="0"/>
                <a:cs typeface="Times New Roman" pitchFamily="18" charset="0"/>
              </a:rPr>
              <a:t>Case1 </a:t>
            </a:r>
            <a:r>
              <a:rPr lang="en-US" sz="2000" dirty="0" err="1">
                <a:solidFill>
                  <a:srgbClr val="FF0000"/>
                </a:solidFill>
                <a:latin typeface="Times New Roman" pitchFamily="18" charset="0"/>
                <a:cs typeface="Times New Roman" pitchFamily="18" charset="0"/>
              </a:rPr>
              <a:t>eg</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Function </a:t>
            </a:r>
            <a:r>
              <a:rPr lang="en-US" sz="2000" dirty="0">
                <a:solidFill>
                  <a:srgbClr val="FF0000"/>
                </a:solidFill>
                <a:latin typeface="Times New Roman" pitchFamily="18" charset="0"/>
                <a:cs typeface="Times New Roman" pitchFamily="18" charset="0"/>
              </a:rPr>
              <a:t>example </a:t>
            </a:r>
            <a:r>
              <a:rPr lang="en-US" sz="2000" dirty="0">
                <a:latin typeface="Times New Roman" pitchFamily="18" charset="0"/>
                <a:cs typeface="Times New Roman" pitchFamily="18" charset="0"/>
              </a:rPr>
              <a:t>is called into the function </a:t>
            </a:r>
            <a:r>
              <a:rPr lang="en-US" sz="2000" dirty="0">
                <a:solidFill>
                  <a:srgbClr val="FF0000"/>
                </a:solidFill>
                <a:latin typeface="Times New Roman" pitchFamily="18" charset="0"/>
                <a:cs typeface="Times New Roman" pitchFamily="18" charset="0"/>
              </a:rPr>
              <a:t>High. </a:t>
            </a:r>
            <a:r>
              <a:rPr lang="en-US" sz="2000" dirty="0">
                <a:latin typeface="Times New Roman" pitchFamily="18" charset="0"/>
                <a:cs typeface="Times New Roman" pitchFamily="18" charset="0"/>
              </a:rPr>
              <a:t>Therefore, </a:t>
            </a:r>
            <a:r>
              <a:rPr lang="en-US" sz="2000" b="1" dirty="0">
                <a:solidFill>
                  <a:srgbClr val="FF0000"/>
                </a:solidFill>
                <a:latin typeface="Times New Roman" pitchFamily="18" charset="0"/>
                <a:cs typeface="Times New Roman" pitchFamily="18" charset="0"/>
              </a:rPr>
              <a:t>High </a:t>
            </a:r>
            <a:r>
              <a:rPr lang="en-US" sz="2000" dirty="0">
                <a:latin typeface="Times New Roman" pitchFamily="18" charset="0"/>
                <a:cs typeface="Times New Roman" pitchFamily="18" charset="0"/>
              </a:rPr>
              <a:t>is called HOC</a:t>
            </a:r>
            <a:endParaRPr lang="en-IN" sz="2000" dirty="0">
              <a:latin typeface="Times New Roman" pitchFamily="18" charset="0"/>
              <a:cs typeface="Times New Roman" pitchFamily="18" charset="0"/>
            </a:endParaRPr>
          </a:p>
        </p:txBody>
      </p:sp>
      <p:sp>
        <p:nvSpPr>
          <p:cNvPr id="11" name="TextBox 10"/>
          <p:cNvSpPr txBox="1"/>
          <p:nvPr/>
        </p:nvSpPr>
        <p:spPr>
          <a:xfrm>
            <a:off x="6761017" y="5456663"/>
            <a:ext cx="4544291" cy="707886"/>
          </a:xfrm>
          <a:prstGeom prst="rect">
            <a:avLst/>
          </a:prstGeom>
          <a:noFill/>
        </p:spPr>
        <p:txBody>
          <a:bodyPr wrap="square" rtlCol="0">
            <a:spAutoFit/>
          </a:bodyPr>
          <a:lstStyle/>
          <a:p>
            <a:pPr algn="just"/>
            <a:r>
              <a:rPr lang="en-US" sz="2000" dirty="0">
                <a:solidFill>
                  <a:srgbClr val="FF0000"/>
                </a:solidFill>
                <a:latin typeface="Times New Roman" pitchFamily="18" charset="0"/>
                <a:cs typeface="Times New Roman" pitchFamily="18" charset="0"/>
              </a:rPr>
              <a:t>Case2 </a:t>
            </a:r>
            <a:r>
              <a:rPr lang="en-US" sz="2000" dirty="0" err="1">
                <a:solidFill>
                  <a:srgbClr val="FF0000"/>
                </a:solidFill>
                <a:latin typeface="Times New Roman" pitchFamily="18" charset="0"/>
                <a:cs typeface="Times New Roman" pitchFamily="18" charset="0"/>
              </a:rPr>
              <a:t>eg</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Function </a:t>
            </a:r>
            <a:r>
              <a:rPr lang="en-US" sz="2000" dirty="0">
                <a:solidFill>
                  <a:srgbClr val="FF0000"/>
                </a:solidFill>
                <a:latin typeface="Times New Roman" pitchFamily="18" charset="0"/>
                <a:cs typeface="Times New Roman" pitchFamily="18" charset="0"/>
              </a:rPr>
              <a:t>example </a:t>
            </a:r>
            <a:r>
              <a:rPr lang="en-US" sz="2000" dirty="0">
                <a:latin typeface="Times New Roman" pitchFamily="18" charset="0"/>
                <a:cs typeface="Times New Roman" pitchFamily="18" charset="0"/>
              </a:rPr>
              <a:t>is returned from </a:t>
            </a:r>
            <a:r>
              <a:rPr lang="en-US" sz="2000" dirty="0">
                <a:solidFill>
                  <a:srgbClr val="FF0000"/>
                </a:solidFill>
                <a:latin typeface="Times New Roman" pitchFamily="18" charset="0"/>
                <a:cs typeface="Times New Roman" pitchFamily="18" charset="0"/>
              </a:rPr>
              <a:t>App</a:t>
            </a:r>
            <a:r>
              <a:rPr lang="en-US" sz="2000" dirty="0">
                <a:latin typeface="Times New Roman" pitchFamily="18" charset="0"/>
                <a:cs typeface="Times New Roman" pitchFamily="18" charset="0"/>
              </a:rPr>
              <a:t> function. Hence, App is HOC</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40091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982" y="365125"/>
            <a:ext cx="11901054" cy="1325563"/>
          </a:xfrm>
        </p:spPr>
        <p:txBody>
          <a:bodyPr/>
          <a:lstStyle/>
          <a:p>
            <a:r>
              <a:rPr lang="en-US" dirty="0">
                <a:latin typeface="Times New Roman" pitchFamily="18" charset="0"/>
                <a:cs typeface="Times New Roman" pitchFamily="18" charset="0"/>
              </a:rPr>
              <a:t>Example-HOC</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01782" y="1825625"/>
            <a:ext cx="10952018" cy="4351338"/>
          </a:xfrm>
          <a:solidFill>
            <a:schemeClr val="accent3">
              <a:lumMod val="40000"/>
              <a:lumOff val="60000"/>
            </a:schemeClr>
          </a:solidFill>
        </p:spPr>
        <p:txBody>
          <a:bodyPr>
            <a:normAutofit lnSpcReduction="10000"/>
          </a:bodyPr>
          <a:lstStyle/>
          <a:p>
            <a:pPr marL="0" indent="0">
              <a:buNone/>
            </a:pPr>
            <a:r>
              <a:rPr lang="en-US" b="1" dirty="0">
                <a:solidFill>
                  <a:srgbClr val="FF0000"/>
                </a:solidFill>
                <a:latin typeface="Times New Roman" pitchFamily="18" charset="0"/>
                <a:cs typeface="Times New Roman" pitchFamily="18" charset="0"/>
              </a:rPr>
              <a:t>//Function Creation  </a:t>
            </a:r>
          </a:p>
          <a:p>
            <a:pPr marL="0" indent="0">
              <a:buNone/>
            </a:pPr>
            <a:r>
              <a:rPr lang="en-US" dirty="0">
                <a:latin typeface="Times New Roman" pitchFamily="18" charset="0"/>
                <a:cs typeface="Times New Roman" pitchFamily="18" charset="0"/>
              </a:rPr>
              <a:t>function add (a, b) {  </a:t>
            </a:r>
          </a:p>
          <a:p>
            <a:pPr marL="0" indent="0">
              <a:buNone/>
            </a:pPr>
            <a:r>
              <a:rPr lang="en-US" dirty="0">
                <a:latin typeface="Times New Roman" pitchFamily="18" charset="0"/>
                <a:cs typeface="Times New Roman" pitchFamily="18" charset="0"/>
              </a:rPr>
              <a:t>  return a + b  </a:t>
            </a:r>
          </a:p>
          <a:p>
            <a:pPr marL="0" indent="0">
              <a:buNone/>
            </a:pPr>
            <a:r>
              <a:rPr lang="en-US" dirty="0">
                <a:latin typeface="Times New Roman" pitchFamily="18" charset="0"/>
                <a:cs typeface="Times New Roman" pitchFamily="18" charset="0"/>
              </a:rPr>
              <a:t>}  </a:t>
            </a:r>
          </a:p>
          <a:p>
            <a:pPr marL="0" indent="0">
              <a:buNone/>
            </a:pPr>
            <a:r>
              <a:rPr lang="en-US" b="1" dirty="0">
                <a:solidFill>
                  <a:srgbClr val="0070C0"/>
                </a:solidFill>
                <a:latin typeface="Times New Roman" pitchFamily="18" charset="0"/>
                <a:cs typeface="Times New Roman" pitchFamily="18" charset="0"/>
              </a:rPr>
              <a:t>function </a:t>
            </a:r>
            <a:r>
              <a:rPr lang="en-US" b="1" dirty="0" err="1">
                <a:solidFill>
                  <a:srgbClr val="0070C0"/>
                </a:solidFill>
                <a:latin typeface="Times New Roman" pitchFamily="18" charset="0"/>
                <a:cs typeface="Times New Roman" pitchFamily="18" charset="0"/>
              </a:rPr>
              <a:t>higherOrder</a:t>
            </a:r>
            <a:r>
              <a:rPr lang="en-US" b="1" dirty="0">
                <a:solidFill>
                  <a:srgbClr val="0070C0"/>
                </a:solidFill>
                <a:latin typeface="Times New Roman" pitchFamily="18" charset="0"/>
                <a:cs typeface="Times New Roman" pitchFamily="18" charset="0"/>
              </a:rPr>
              <a:t>(a, </a:t>
            </a:r>
            <a:r>
              <a:rPr lang="en-US" b="1" dirty="0" err="1">
                <a:solidFill>
                  <a:srgbClr val="0070C0"/>
                </a:solidFill>
                <a:latin typeface="Times New Roman" pitchFamily="18" charset="0"/>
                <a:cs typeface="Times New Roman" pitchFamily="18" charset="0"/>
              </a:rPr>
              <a:t>addReference</a:t>
            </a:r>
            <a:r>
              <a:rPr lang="en-US" b="1" dirty="0">
                <a:solidFill>
                  <a:srgbClr val="0070C0"/>
                </a:solidFill>
                <a:latin typeface="Times New Roman" pitchFamily="18" charset="0"/>
                <a:cs typeface="Times New Roman" pitchFamily="18" charset="0"/>
              </a:rPr>
              <a:t>) {  </a:t>
            </a:r>
          </a:p>
          <a:p>
            <a:pPr marL="0" indent="0">
              <a:buNone/>
            </a:pPr>
            <a:r>
              <a:rPr lang="en-US" b="1" dirty="0">
                <a:solidFill>
                  <a:srgbClr val="0070C0"/>
                </a:solidFill>
                <a:latin typeface="Times New Roman" pitchFamily="18" charset="0"/>
                <a:cs typeface="Times New Roman" pitchFamily="18" charset="0"/>
              </a:rPr>
              <a:t>  return </a:t>
            </a:r>
            <a:r>
              <a:rPr lang="en-US" b="1" dirty="0" err="1">
                <a:solidFill>
                  <a:srgbClr val="0070C0"/>
                </a:solidFill>
                <a:latin typeface="Times New Roman" pitchFamily="18" charset="0"/>
                <a:cs typeface="Times New Roman" pitchFamily="18" charset="0"/>
              </a:rPr>
              <a:t>addReference</a:t>
            </a:r>
            <a:r>
              <a:rPr lang="en-US" b="1" dirty="0">
                <a:solidFill>
                  <a:srgbClr val="0070C0"/>
                </a:solidFill>
                <a:latin typeface="Times New Roman" pitchFamily="18" charset="0"/>
                <a:cs typeface="Times New Roman" pitchFamily="18" charset="0"/>
              </a:rPr>
              <a:t>(a, 20)  </a:t>
            </a:r>
          </a:p>
          <a:p>
            <a:pPr marL="0" indent="0">
              <a:buNone/>
            </a:pPr>
            <a:r>
              <a:rPr lang="en-US" b="1" dirty="0">
                <a:solidFill>
                  <a:srgbClr val="0070C0"/>
                </a:solidFill>
                <a:latin typeface="Times New Roman" pitchFamily="18" charset="0"/>
                <a:cs typeface="Times New Roman" pitchFamily="18" charset="0"/>
              </a:rPr>
              <a:t>}  </a:t>
            </a:r>
          </a:p>
          <a:p>
            <a:pPr marL="0" indent="0">
              <a:buNone/>
            </a:pPr>
            <a:r>
              <a:rPr lang="en-US" b="1" dirty="0">
                <a:solidFill>
                  <a:srgbClr val="FF0000"/>
                </a:solidFill>
                <a:latin typeface="Times New Roman" pitchFamily="18" charset="0"/>
                <a:cs typeface="Times New Roman" pitchFamily="18" charset="0"/>
              </a:rPr>
              <a:t>//Function call  </a:t>
            </a:r>
          </a:p>
          <a:p>
            <a:pPr marL="0" indent="0">
              <a:buNone/>
            </a:pPr>
            <a:r>
              <a:rPr lang="en-US" dirty="0" err="1">
                <a:latin typeface="Times New Roman" pitchFamily="18" charset="0"/>
                <a:cs typeface="Times New Roman" pitchFamily="18" charset="0"/>
              </a:rPr>
              <a:t>higherOrder</a:t>
            </a:r>
            <a:r>
              <a:rPr lang="en-US" dirty="0">
                <a:latin typeface="Times New Roman" pitchFamily="18" charset="0"/>
                <a:cs typeface="Times New Roman" pitchFamily="18" charset="0"/>
              </a:rPr>
              <a:t>(30, add) // 50 </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59</a:t>
            </a:fld>
            <a:endParaRPr lang="en-US" dirty="0"/>
          </a:p>
        </p:txBody>
      </p:sp>
    </p:spTree>
    <p:extLst>
      <p:ext uri="{BB962C8B-B14F-4D97-AF65-F5344CB8AC3E}">
        <p14:creationId xmlns:p14="http://schemas.microsoft.com/office/powerpoint/2010/main" val="305751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6</a:t>
            </a:fld>
            <a:endParaRPr lang="en-US" dirty="0"/>
          </a:p>
        </p:txBody>
      </p:sp>
      <p:sp>
        <p:nvSpPr>
          <p:cNvPr id="8" name="Rectangle 7"/>
          <p:cNvSpPr/>
          <p:nvPr/>
        </p:nvSpPr>
        <p:spPr>
          <a:xfrm>
            <a:off x="138546" y="1083808"/>
            <a:ext cx="11208327" cy="5016758"/>
          </a:xfrm>
          <a:prstGeom prst="rect">
            <a:avLst/>
          </a:prstGeom>
        </p:spPr>
        <p:txBody>
          <a:bodyPr wrap="square">
            <a:spAutoFit/>
          </a:bodyPr>
          <a:lstStyle/>
          <a:p>
            <a:r>
              <a:rPr lang="en-IN" sz="2000" b="1" dirty="0">
                <a:solidFill>
                  <a:srgbClr val="B5200D"/>
                </a:solidFill>
                <a:latin typeface="Consolas"/>
              </a:rPr>
              <a:t>import</a:t>
            </a:r>
            <a:r>
              <a:rPr lang="en-IN" sz="2000" b="1" dirty="0">
                <a:solidFill>
                  <a:srgbClr val="292929"/>
                </a:solidFill>
                <a:latin typeface="Consolas"/>
              </a:rPr>
              <a:t> </a:t>
            </a:r>
            <a:r>
              <a:rPr lang="en-IN" sz="2000" b="1" dirty="0">
                <a:solidFill>
                  <a:srgbClr val="001080"/>
                </a:solidFill>
                <a:latin typeface="Consolas"/>
              </a:rPr>
              <a:t>React</a:t>
            </a:r>
            <a:r>
              <a:rPr lang="en-IN" sz="2000" b="1" dirty="0">
                <a:solidFill>
                  <a:srgbClr val="292929"/>
                </a:solidFill>
                <a:latin typeface="Consolas"/>
              </a:rPr>
              <a:t> </a:t>
            </a:r>
            <a:r>
              <a:rPr lang="en-IN" sz="2000" b="1" dirty="0">
                <a:solidFill>
                  <a:srgbClr val="B5200D"/>
                </a:solidFill>
                <a:latin typeface="Consolas"/>
              </a:rPr>
              <a:t>from</a:t>
            </a:r>
            <a:r>
              <a:rPr lang="en-IN" sz="2000" b="1" dirty="0">
                <a:solidFill>
                  <a:srgbClr val="292929"/>
                </a:solidFill>
                <a:latin typeface="Consolas"/>
              </a:rPr>
              <a:t> </a:t>
            </a:r>
            <a:r>
              <a:rPr lang="en-IN" sz="2000" b="1" dirty="0">
                <a:solidFill>
                  <a:srgbClr val="0F4A85"/>
                </a:solidFill>
                <a:latin typeface="Consolas"/>
              </a:rPr>
              <a:t>'react'</a:t>
            </a:r>
            <a:r>
              <a:rPr lang="en-IN" sz="2000" b="1" dirty="0">
                <a:solidFill>
                  <a:srgbClr val="292929"/>
                </a:solidFill>
                <a:latin typeface="Consolas"/>
              </a:rPr>
              <a:t>;</a:t>
            </a:r>
          </a:p>
          <a:p>
            <a:r>
              <a:rPr lang="en-IN" sz="2000" b="1" dirty="0">
                <a:solidFill>
                  <a:srgbClr val="0F4A85"/>
                </a:solidFill>
                <a:latin typeface="Consolas"/>
              </a:rPr>
              <a:t>function</a:t>
            </a:r>
            <a:r>
              <a:rPr lang="en-IN" sz="2000" b="1" dirty="0">
                <a:solidFill>
                  <a:srgbClr val="292929"/>
                </a:solidFill>
                <a:latin typeface="Consolas"/>
              </a:rPr>
              <a:t> </a:t>
            </a:r>
            <a:r>
              <a:rPr lang="en-IN" sz="2000" b="1" dirty="0">
                <a:solidFill>
                  <a:srgbClr val="5E2CBC"/>
                </a:solidFill>
                <a:latin typeface="Consolas"/>
              </a:rPr>
              <a:t>event</a:t>
            </a:r>
            <a:r>
              <a:rPr lang="en-IN" sz="2000" b="1" dirty="0">
                <a:solidFill>
                  <a:srgbClr val="292929"/>
                </a:solidFill>
                <a:latin typeface="Consolas"/>
              </a:rPr>
              <a:t>() {</a:t>
            </a:r>
          </a:p>
          <a:p>
            <a:r>
              <a:rPr lang="en-IN" sz="2000" b="1" dirty="0">
                <a:solidFill>
                  <a:srgbClr val="292929"/>
                </a:solidFill>
                <a:latin typeface="Consolas"/>
              </a:rPr>
              <a:t>  </a:t>
            </a:r>
            <a:r>
              <a:rPr lang="en-IN" sz="2000" b="1" dirty="0" err="1">
                <a:solidFill>
                  <a:srgbClr val="0F4A85"/>
                </a:solidFill>
                <a:latin typeface="Consolas"/>
              </a:rPr>
              <a:t>const</a:t>
            </a:r>
            <a:r>
              <a:rPr lang="en-IN" sz="2000" b="1" dirty="0">
                <a:solidFill>
                  <a:srgbClr val="292929"/>
                </a:solidFill>
                <a:latin typeface="Consolas"/>
              </a:rPr>
              <a:t> </a:t>
            </a:r>
            <a:r>
              <a:rPr lang="en-IN" sz="2000" b="1" dirty="0" err="1">
                <a:solidFill>
                  <a:srgbClr val="5E2CBC"/>
                </a:solidFill>
                <a:latin typeface="Consolas"/>
              </a:rPr>
              <a:t>alertBox</a:t>
            </a:r>
            <a:r>
              <a:rPr lang="en-IN" sz="2000" b="1" dirty="0">
                <a:solidFill>
                  <a:srgbClr val="292929"/>
                </a:solidFill>
                <a:latin typeface="Consolas"/>
              </a:rPr>
              <a:t> </a:t>
            </a:r>
            <a:r>
              <a:rPr lang="en-IN" sz="2000" b="1" dirty="0">
                <a:solidFill>
                  <a:srgbClr val="000000"/>
                </a:solidFill>
                <a:latin typeface="Consolas"/>
              </a:rPr>
              <a:t>=</a:t>
            </a:r>
            <a:r>
              <a:rPr lang="en-IN" sz="2000" b="1" dirty="0">
                <a:solidFill>
                  <a:srgbClr val="292929"/>
                </a:solidFill>
                <a:latin typeface="Consolas"/>
              </a:rPr>
              <a:t> () </a:t>
            </a:r>
            <a:r>
              <a:rPr lang="en-IN" sz="2000" b="1" dirty="0">
                <a:solidFill>
                  <a:srgbClr val="0F4A85"/>
                </a:solidFill>
                <a:latin typeface="Consolas"/>
              </a:rPr>
              <a:t>=&gt;</a:t>
            </a:r>
            <a:r>
              <a:rPr lang="en-IN" sz="2000" b="1" dirty="0">
                <a:solidFill>
                  <a:srgbClr val="292929"/>
                </a:solidFill>
                <a:latin typeface="Consolas"/>
              </a:rPr>
              <a:t> {</a:t>
            </a:r>
          </a:p>
          <a:p>
            <a:r>
              <a:rPr lang="en-IN" sz="2000" b="1" dirty="0">
                <a:solidFill>
                  <a:srgbClr val="292929"/>
                </a:solidFill>
                <a:latin typeface="Consolas"/>
              </a:rPr>
              <a:t>    </a:t>
            </a:r>
            <a:r>
              <a:rPr lang="en-IN" sz="2000" b="1" dirty="0">
                <a:solidFill>
                  <a:srgbClr val="5E2CBC"/>
                </a:solidFill>
                <a:latin typeface="Consolas"/>
              </a:rPr>
              <a:t>alert</a:t>
            </a:r>
            <a:r>
              <a:rPr lang="en-IN" sz="2000" b="1" dirty="0">
                <a:solidFill>
                  <a:srgbClr val="292929"/>
                </a:solidFill>
                <a:latin typeface="Consolas"/>
              </a:rPr>
              <a:t>(</a:t>
            </a:r>
            <a:r>
              <a:rPr lang="en-IN" sz="2000" b="1" dirty="0">
                <a:solidFill>
                  <a:srgbClr val="0F4A85"/>
                </a:solidFill>
                <a:latin typeface="Consolas"/>
              </a:rPr>
              <a:t>"Welcome to React Event !"</a:t>
            </a:r>
            <a:r>
              <a:rPr lang="en-IN" sz="2000" b="1" dirty="0">
                <a:solidFill>
                  <a:srgbClr val="292929"/>
                </a:solidFill>
                <a:latin typeface="Consolas"/>
              </a:rPr>
              <a:t>);</a:t>
            </a:r>
          </a:p>
          <a:p>
            <a:r>
              <a:rPr lang="en-IN" sz="2000" b="1" dirty="0">
                <a:solidFill>
                  <a:srgbClr val="292929"/>
                </a:solidFill>
                <a:latin typeface="Consolas"/>
              </a:rPr>
              <a:t>  }</a:t>
            </a:r>
          </a:p>
          <a:p>
            <a:br>
              <a:rPr lang="en-IN" sz="2000" b="1" dirty="0">
                <a:solidFill>
                  <a:srgbClr val="292929"/>
                </a:solidFill>
                <a:latin typeface="Consolas"/>
              </a:rPr>
            </a:br>
            <a:r>
              <a:rPr lang="en-IN" sz="2000" b="1" dirty="0">
                <a:solidFill>
                  <a:srgbClr val="292929"/>
                </a:solidFill>
                <a:latin typeface="Consolas"/>
              </a:rPr>
              <a:t>  </a:t>
            </a:r>
            <a:r>
              <a:rPr lang="en-IN" sz="2000" b="1" dirty="0">
                <a:solidFill>
                  <a:srgbClr val="B5200D"/>
                </a:solidFill>
                <a:latin typeface="Consolas"/>
              </a:rPr>
              <a:t>return</a:t>
            </a:r>
            <a:r>
              <a:rPr lang="en-IN" sz="2000" b="1" dirty="0">
                <a:solidFill>
                  <a:srgbClr val="292929"/>
                </a:solidFill>
                <a:latin typeface="Consolas"/>
              </a:rPr>
              <a:t> (</a:t>
            </a:r>
          </a:p>
          <a:p>
            <a:r>
              <a:rPr lang="en-IN" sz="2000" b="1" dirty="0">
                <a:solidFill>
                  <a:srgbClr val="292929"/>
                </a:solidFill>
                <a:latin typeface="Consolas"/>
              </a:rPr>
              <a:t>    </a:t>
            </a:r>
            <a:r>
              <a:rPr lang="en-IN" sz="2000" b="1" dirty="0">
                <a:solidFill>
                  <a:srgbClr val="0F4A85"/>
                </a:solidFill>
                <a:latin typeface="Consolas"/>
              </a:rPr>
              <a:t>&lt;div&gt;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&lt;h1&gt;</a:t>
            </a:r>
            <a:r>
              <a:rPr lang="en-IN" sz="2000" b="1" dirty="0">
                <a:solidFill>
                  <a:srgbClr val="292929"/>
                </a:solidFill>
                <a:latin typeface="Consolas"/>
              </a:rPr>
              <a:t>React Event</a:t>
            </a:r>
            <a:r>
              <a:rPr lang="en-IN" sz="2000" b="1" dirty="0">
                <a:solidFill>
                  <a:srgbClr val="0F4A85"/>
                </a:solidFill>
                <a:latin typeface="Consolas"/>
              </a:rPr>
              <a:t>&lt;/h1&gt;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&lt;h3&gt;</a:t>
            </a:r>
            <a:r>
              <a:rPr lang="en-IN" sz="2000" b="1" dirty="0">
                <a:solidFill>
                  <a:srgbClr val="292929"/>
                </a:solidFill>
                <a:latin typeface="Consolas"/>
              </a:rPr>
              <a:t>This Example explains </a:t>
            </a:r>
            <a:r>
              <a:rPr lang="en-IN" sz="2000" b="1" dirty="0" err="1">
                <a:solidFill>
                  <a:srgbClr val="292929"/>
                </a:solidFill>
                <a:latin typeface="Consolas"/>
              </a:rPr>
              <a:t>onlick</a:t>
            </a:r>
            <a:r>
              <a:rPr lang="en-IN" sz="2000" b="1" dirty="0">
                <a:solidFill>
                  <a:srgbClr val="292929"/>
                </a:solidFill>
                <a:latin typeface="Consolas"/>
              </a:rPr>
              <a:t> event in React</a:t>
            </a:r>
            <a:r>
              <a:rPr lang="en-IN" sz="2000" b="1" dirty="0">
                <a:solidFill>
                  <a:srgbClr val="0F4A85"/>
                </a:solidFill>
                <a:latin typeface="Consolas"/>
              </a:rPr>
              <a:t>&lt;/h3&gt;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&lt;button</a:t>
            </a:r>
            <a:r>
              <a:rPr lang="en-IN" sz="2000" b="1" dirty="0">
                <a:solidFill>
                  <a:srgbClr val="292929"/>
                </a:solidFill>
                <a:latin typeface="Consolas"/>
              </a:rPr>
              <a:t> </a:t>
            </a:r>
            <a:r>
              <a:rPr lang="en-IN" sz="2000" b="1" dirty="0" err="1">
                <a:solidFill>
                  <a:srgbClr val="264F78"/>
                </a:solidFill>
                <a:latin typeface="Consolas"/>
              </a:rPr>
              <a:t>onClick</a:t>
            </a:r>
            <a:r>
              <a:rPr lang="en-IN" sz="2000" b="1" dirty="0">
                <a:solidFill>
                  <a:srgbClr val="000000"/>
                </a:solidFill>
                <a:latin typeface="Consolas"/>
              </a:rPr>
              <a:t>=</a:t>
            </a:r>
            <a:r>
              <a:rPr lang="en-IN" sz="2000" b="1" dirty="0">
                <a:solidFill>
                  <a:srgbClr val="0F4A85"/>
                </a:solidFill>
                <a:latin typeface="Consolas"/>
              </a:rPr>
              <a:t>{</a:t>
            </a:r>
            <a:r>
              <a:rPr lang="en-IN" sz="2000" b="1" dirty="0" err="1">
                <a:solidFill>
                  <a:srgbClr val="001080"/>
                </a:solidFill>
                <a:latin typeface="Consolas"/>
              </a:rPr>
              <a:t>alertBox</a:t>
            </a:r>
            <a:r>
              <a:rPr lang="en-IN" sz="2000" b="1" dirty="0">
                <a:solidFill>
                  <a:srgbClr val="0F4A85"/>
                </a:solidFill>
                <a:latin typeface="Consolas"/>
              </a:rPr>
              <a:t>}&gt;</a:t>
            </a:r>
            <a:r>
              <a:rPr lang="en-IN" sz="2000" b="1" dirty="0">
                <a:solidFill>
                  <a:srgbClr val="292929"/>
                </a:solidFill>
                <a:latin typeface="Consolas"/>
              </a:rPr>
              <a:t>Click Here</a:t>
            </a:r>
            <a:r>
              <a:rPr lang="en-IN" sz="2000" b="1" dirty="0">
                <a:solidFill>
                  <a:srgbClr val="0F4A85"/>
                </a:solidFill>
                <a:latin typeface="Consolas"/>
              </a:rPr>
              <a:t>&lt;/button&gt;</a:t>
            </a:r>
            <a:endParaRPr lang="en-IN" sz="2000" b="1" dirty="0">
              <a:solidFill>
                <a:srgbClr val="292929"/>
              </a:solidFill>
              <a:latin typeface="Consolas"/>
            </a:endParaRPr>
          </a:p>
          <a:p>
            <a:r>
              <a:rPr lang="en-IN" sz="2000" b="1" dirty="0">
                <a:solidFill>
                  <a:srgbClr val="292929"/>
                </a:solidFill>
                <a:latin typeface="Consolas"/>
              </a:rPr>
              <a:t>    </a:t>
            </a:r>
            <a:r>
              <a:rPr lang="en-IN" sz="2000" b="1" dirty="0">
                <a:solidFill>
                  <a:srgbClr val="0F4A85"/>
                </a:solidFill>
                <a:latin typeface="Consolas"/>
              </a:rPr>
              <a:t>&lt;/div&gt;</a:t>
            </a:r>
            <a:endParaRPr lang="en-IN" sz="2000" b="1" dirty="0">
              <a:solidFill>
                <a:srgbClr val="292929"/>
              </a:solidFill>
              <a:latin typeface="Consolas"/>
            </a:endParaRPr>
          </a:p>
          <a:p>
            <a:r>
              <a:rPr lang="en-IN" sz="2000" b="1" dirty="0">
                <a:solidFill>
                  <a:srgbClr val="292929"/>
                </a:solidFill>
                <a:latin typeface="Consolas"/>
              </a:rPr>
              <a:t>  );</a:t>
            </a:r>
          </a:p>
          <a:p>
            <a:r>
              <a:rPr lang="en-IN" sz="2000" b="1" dirty="0">
                <a:solidFill>
                  <a:srgbClr val="292929"/>
                </a:solidFill>
                <a:latin typeface="Consolas"/>
              </a:rPr>
              <a:t>}</a:t>
            </a:r>
          </a:p>
          <a:p>
            <a:br>
              <a:rPr lang="en-IN" sz="2000" b="1" dirty="0">
                <a:solidFill>
                  <a:srgbClr val="292929"/>
                </a:solidFill>
                <a:latin typeface="Consolas"/>
              </a:rPr>
            </a:br>
            <a:r>
              <a:rPr lang="en-IN" sz="2000" b="1" dirty="0">
                <a:solidFill>
                  <a:srgbClr val="B5200D"/>
                </a:solidFill>
                <a:latin typeface="Consolas"/>
              </a:rPr>
              <a:t>export</a:t>
            </a:r>
            <a:r>
              <a:rPr lang="en-IN" sz="2000" b="1" dirty="0">
                <a:solidFill>
                  <a:srgbClr val="292929"/>
                </a:solidFill>
                <a:latin typeface="Consolas"/>
              </a:rPr>
              <a:t> </a:t>
            </a:r>
            <a:r>
              <a:rPr lang="en-IN" sz="2000" b="1" dirty="0">
                <a:solidFill>
                  <a:srgbClr val="B5200D"/>
                </a:solidFill>
                <a:latin typeface="Consolas"/>
              </a:rPr>
              <a:t>default</a:t>
            </a:r>
            <a:r>
              <a:rPr lang="en-IN" sz="2000" b="1" dirty="0">
                <a:solidFill>
                  <a:srgbClr val="292929"/>
                </a:solidFill>
                <a:latin typeface="Consolas"/>
              </a:rPr>
              <a:t> </a:t>
            </a:r>
            <a:r>
              <a:rPr lang="en-IN" sz="2000" b="1" dirty="0">
                <a:solidFill>
                  <a:srgbClr val="001080"/>
                </a:solidFill>
                <a:latin typeface="Consolas"/>
              </a:rPr>
              <a:t>event</a:t>
            </a:r>
            <a:r>
              <a:rPr lang="en-IN" sz="2000" b="1" dirty="0">
                <a:solidFill>
                  <a:srgbClr val="292929"/>
                </a:solidFill>
                <a:latin typeface="Consolas"/>
              </a:rPr>
              <a:t>; </a:t>
            </a:r>
            <a:endParaRPr lang="en-IN" sz="2000" b="1" dirty="0">
              <a:solidFill>
                <a:srgbClr val="292929"/>
              </a:solidFill>
              <a:effectLst/>
              <a:latin typeface="Consolas"/>
            </a:endParaRPr>
          </a:p>
        </p:txBody>
      </p:sp>
      <p:sp>
        <p:nvSpPr>
          <p:cNvPr id="9"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Events-Example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46" y="3439787"/>
            <a:ext cx="11843337" cy="326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5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60</a:t>
            </a:fld>
            <a:endParaRPr lang="en-US" dirty="0"/>
          </a:p>
        </p:txBody>
      </p:sp>
      <p:sp>
        <p:nvSpPr>
          <p:cNvPr id="8" name="Rectangle 7"/>
          <p:cNvSpPr/>
          <p:nvPr/>
        </p:nvSpPr>
        <p:spPr>
          <a:xfrm>
            <a:off x="96982" y="34797"/>
            <a:ext cx="5237018" cy="5909310"/>
          </a:xfrm>
          <a:prstGeom prst="rect">
            <a:avLst/>
          </a:prstGeom>
        </p:spPr>
        <p:txBody>
          <a:bodyPr wrap="square">
            <a:spAutoFit/>
          </a:bodyPr>
          <a:lstStyle/>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AuthCheck</a:t>
            </a:r>
            <a:r>
              <a:rPr lang="en-IN" dirty="0">
                <a:solidFill>
                  <a:srgbClr val="292929"/>
                </a:solidFill>
                <a:latin typeface="Consolas"/>
              </a:rPr>
              <a:t>(</a:t>
            </a:r>
            <a:r>
              <a:rPr lang="en-IN" dirty="0">
                <a:solidFill>
                  <a:srgbClr val="001080"/>
                </a:solidFill>
                <a:latin typeface="Consolas"/>
              </a:rPr>
              <a:t>Comp</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let</a:t>
            </a:r>
            <a:r>
              <a:rPr lang="en-IN" dirty="0">
                <a:solidFill>
                  <a:srgbClr val="292929"/>
                </a:solidFill>
                <a:latin typeface="Consolas"/>
              </a:rPr>
              <a:t> </a:t>
            </a:r>
            <a:r>
              <a:rPr lang="en-IN" dirty="0">
                <a:solidFill>
                  <a:srgbClr val="001080"/>
                </a:solidFill>
                <a:latin typeface="Consolas"/>
              </a:rPr>
              <a:t>authenticated</a:t>
            </a:r>
            <a:r>
              <a:rPr lang="en-IN" dirty="0">
                <a:solidFill>
                  <a:srgbClr val="000000"/>
                </a:solidFill>
                <a:latin typeface="Consolas"/>
              </a:rPr>
              <a:t>=</a:t>
            </a:r>
            <a:r>
              <a:rPr lang="en-IN" dirty="0">
                <a:solidFill>
                  <a:srgbClr val="0F4A85"/>
                </a:solidFill>
                <a:latin typeface="Consolas"/>
              </a:rPr>
              <a:t>true</a:t>
            </a:r>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r>
              <a:rPr lang="en-IN" dirty="0" err="1">
                <a:solidFill>
                  <a:srgbClr val="292929"/>
                </a:solidFill>
                <a:latin typeface="Consolas"/>
              </a:rPr>
              <a:t>abc</a:t>
            </a:r>
            <a:r>
              <a:rPr lang="en-IN" dirty="0">
                <a:solidFill>
                  <a:srgbClr val="292929"/>
                </a:solidFill>
                <a:latin typeface="Consolas"/>
              </a:rPr>
              <a:t>) </a:t>
            </a:r>
            <a:r>
              <a:rPr lang="en-IN" dirty="0">
                <a:solidFill>
                  <a:srgbClr val="0F4A85"/>
                </a:solidFill>
                <a:latin typeface="Consolas"/>
              </a:rPr>
              <a:t>=&gt;</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if</a:t>
            </a:r>
            <a:r>
              <a:rPr lang="en-IN" dirty="0">
                <a:solidFill>
                  <a:srgbClr val="292929"/>
                </a:solidFill>
                <a:latin typeface="Consolas"/>
              </a:rPr>
              <a:t>(</a:t>
            </a:r>
            <a:r>
              <a:rPr lang="en-IN" dirty="0">
                <a:solidFill>
                  <a:srgbClr val="001080"/>
                </a:solidFill>
                <a:latin typeface="Consolas"/>
              </a:rPr>
              <a:t>authenticated</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 </a:t>
            </a:r>
            <a:r>
              <a:rPr lang="en-IN" dirty="0">
                <a:solidFill>
                  <a:srgbClr val="0F4A85"/>
                </a:solidFill>
                <a:latin typeface="Consolas"/>
              </a:rPr>
              <a:t>&lt;</a:t>
            </a:r>
            <a:r>
              <a:rPr lang="en-IN" dirty="0">
                <a:solidFill>
                  <a:srgbClr val="185E73"/>
                </a:solidFill>
                <a:latin typeface="Consolas"/>
              </a:rPr>
              <a:t>Comp</a:t>
            </a:r>
            <a:r>
              <a:rPr lang="en-IN" dirty="0">
                <a:solidFill>
                  <a:srgbClr val="292929"/>
                </a:solidFill>
                <a:latin typeface="Consolas"/>
              </a:rPr>
              <a:t> </a:t>
            </a:r>
            <a:r>
              <a:rPr lang="en-IN" dirty="0">
                <a:solidFill>
                  <a:srgbClr val="0F4A85"/>
                </a:solidFill>
                <a:latin typeface="Consolas"/>
              </a:rPr>
              <a:t>{</a:t>
            </a:r>
            <a:r>
              <a:rPr lang="en-IN" dirty="0">
                <a:solidFill>
                  <a:srgbClr val="000000"/>
                </a:solidFill>
                <a:latin typeface="Consolas"/>
              </a:rPr>
              <a:t>...</a:t>
            </a:r>
            <a:r>
              <a:rPr lang="en-IN" dirty="0" err="1">
                <a:solidFill>
                  <a:srgbClr val="001080"/>
                </a:solidFill>
                <a:latin typeface="Consolas"/>
              </a:rPr>
              <a:t>abc</a:t>
            </a:r>
            <a:r>
              <a:rPr lang="en-IN" dirty="0">
                <a:solidFill>
                  <a:srgbClr val="0F4A85"/>
                </a:solidFill>
                <a:latin typeface="Consolas"/>
              </a:rPr>
              <a:t>}</a:t>
            </a:r>
            <a:r>
              <a:rPr lang="en-IN" dirty="0">
                <a:solidFill>
                  <a:srgbClr val="292929"/>
                </a:solidFill>
                <a:latin typeface="Consolas"/>
              </a:rPr>
              <a:t> </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else</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 </a:t>
            </a:r>
            <a:r>
              <a:rPr lang="en-IN" dirty="0">
                <a:solidFill>
                  <a:srgbClr val="0F4A85"/>
                </a:solidFill>
                <a:latin typeface="Consolas"/>
              </a:rPr>
              <a:t>&lt;</a:t>
            </a:r>
            <a:r>
              <a:rPr lang="en-IN" dirty="0">
                <a:solidFill>
                  <a:srgbClr val="185E73"/>
                </a:solidFill>
                <a:latin typeface="Consolas"/>
              </a:rPr>
              <a:t>Login</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User</a:t>
            </a:r>
            <a:r>
              <a:rPr lang="en-IN" dirty="0">
                <a:solidFill>
                  <a:srgbClr val="292929"/>
                </a:solidFill>
                <a:latin typeface="Consolas"/>
              </a:rPr>
              <a:t>(</a:t>
            </a:r>
            <a:r>
              <a:rPr lang="en-IN" dirty="0">
                <a:solidFill>
                  <a:srgbClr val="001080"/>
                </a:solidFill>
                <a:latin typeface="Consolas"/>
              </a:rPr>
              <a:t>x</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0F4A85"/>
                </a:solidFill>
                <a:latin typeface="Consolas"/>
              </a:rPr>
              <a:t>&lt;div&gt;</a:t>
            </a:r>
            <a:endParaRPr lang="en-IN" dirty="0">
              <a:solidFill>
                <a:srgbClr val="292929"/>
              </a:solidFill>
              <a:latin typeface="Consolas"/>
            </a:endParaRPr>
          </a:p>
          <a:p>
            <a:r>
              <a:rPr lang="en-IN" dirty="0">
                <a:solidFill>
                  <a:srgbClr val="0F4A85"/>
                </a:solidFill>
                <a:latin typeface="Consolas"/>
              </a:rPr>
              <a:t>&lt;h1&gt;</a:t>
            </a:r>
            <a:r>
              <a:rPr lang="en-IN" dirty="0">
                <a:solidFill>
                  <a:srgbClr val="292929"/>
                </a:solidFill>
                <a:latin typeface="Consolas"/>
              </a:rPr>
              <a:t> This is User Component</a:t>
            </a:r>
            <a:r>
              <a:rPr lang="en-IN" dirty="0">
                <a:solidFill>
                  <a:srgbClr val="0F4A85"/>
                </a:solidFill>
                <a:latin typeface="Consolas"/>
              </a:rPr>
              <a:t>&lt;/h1&gt;</a:t>
            </a:r>
            <a:endParaRPr lang="en-IN" dirty="0">
              <a:solidFill>
                <a:srgbClr val="292929"/>
              </a:solidFill>
              <a:latin typeface="Consolas"/>
            </a:endParaRPr>
          </a:p>
          <a:p>
            <a:r>
              <a:rPr lang="en-IN" dirty="0">
                <a:solidFill>
                  <a:srgbClr val="0F4A85"/>
                </a:solidFill>
                <a:latin typeface="Consolas"/>
              </a:rPr>
              <a:t>&lt;h2&gt;</a:t>
            </a:r>
            <a:r>
              <a:rPr lang="en-IN" dirty="0">
                <a:solidFill>
                  <a:srgbClr val="292929"/>
                </a:solidFill>
                <a:latin typeface="Consolas"/>
              </a:rPr>
              <a:t> Hello </a:t>
            </a:r>
            <a:r>
              <a:rPr lang="en-IN" dirty="0">
                <a:solidFill>
                  <a:srgbClr val="0F4A85"/>
                </a:solidFill>
                <a:latin typeface="Consolas"/>
              </a:rPr>
              <a:t>{</a:t>
            </a:r>
            <a:r>
              <a:rPr lang="en-IN" dirty="0" err="1">
                <a:solidFill>
                  <a:srgbClr val="001080"/>
                </a:solidFill>
                <a:latin typeface="Consolas"/>
              </a:rPr>
              <a:t>x</a:t>
            </a:r>
            <a:r>
              <a:rPr lang="en-IN" dirty="0" err="1">
                <a:solidFill>
                  <a:srgbClr val="292929"/>
                </a:solidFill>
                <a:latin typeface="Consolas"/>
              </a:rPr>
              <a:t>.</a:t>
            </a:r>
            <a:r>
              <a:rPr lang="en-IN" dirty="0" err="1">
                <a:solidFill>
                  <a:srgbClr val="001080"/>
                </a:solidFill>
                <a:latin typeface="Consolas"/>
              </a:rPr>
              <a:t>username</a:t>
            </a:r>
            <a:r>
              <a:rPr lang="en-IN" dirty="0">
                <a:solidFill>
                  <a:srgbClr val="0F4A85"/>
                </a:solidFill>
                <a:latin typeface="Consolas"/>
              </a:rPr>
              <a:t>}&lt;/h2&gt;</a:t>
            </a:r>
            <a:endParaRPr lang="en-IN" dirty="0">
              <a:solidFill>
                <a:srgbClr val="292929"/>
              </a:solidFill>
              <a:latin typeface="Consolas"/>
            </a:endParaRPr>
          </a:p>
          <a:p>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p:txBody>
      </p:sp>
      <p:sp>
        <p:nvSpPr>
          <p:cNvPr id="9" name="Rectangle 8"/>
          <p:cNvSpPr/>
          <p:nvPr/>
        </p:nvSpPr>
        <p:spPr>
          <a:xfrm>
            <a:off x="6096000" y="3061"/>
            <a:ext cx="6096000" cy="4524315"/>
          </a:xfrm>
          <a:prstGeom prst="rect">
            <a:avLst/>
          </a:prstGeom>
        </p:spPr>
        <p:txBody>
          <a:bodyPr>
            <a:spAutoFit/>
          </a:bodyPr>
          <a:lstStyle/>
          <a:p>
            <a:br>
              <a:rPr lang="en-IN" dirty="0">
                <a:solidFill>
                  <a:srgbClr val="292929"/>
                </a:solidFill>
                <a:latin typeface="Consolas"/>
              </a:rPr>
            </a:br>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Login</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&lt;h1&gt;</a:t>
            </a:r>
            <a:r>
              <a:rPr lang="en-IN" dirty="0">
                <a:solidFill>
                  <a:srgbClr val="292929"/>
                </a:solidFill>
                <a:latin typeface="Consolas"/>
              </a:rPr>
              <a:t> This is Login Component </a:t>
            </a:r>
            <a:r>
              <a:rPr lang="en-IN" dirty="0">
                <a:solidFill>
                  <a:srgbClr val="0F4A85"/>
                </a:solidFill>
                <a:latin typeface="Consolas"/>
              </a:rPr>
              <a:t>&lt;/h1&gt;</a:t>
            </a:r>
            <a:r>
              <a:rPr lang="en-IN" dirty="0">
                <a:solidFill>
                  <a:srgbClr val="292929"/>
                </a:solidFill>
                <a:latin typeface="Consolas"/>
              </a:rPr>
              <a:t>  </a:t>
            </a:r>
          </a:p>
          <a:p>
            <a:r>
              <a:rPr lang="en-IN" dirty="0">
                <a:solidFill>
                  <a:srgbClr val="292929"/>
                </a:solidFill>
                <a:latin typeface="Consolas"/>
              </a:rPr>
              <a:t>    ) </a:t>
            </a:r>
          </a:p>
          <a:p>
            <a:r>
              <a:rPr lang="en-IN" dirty="0">
                <a:solidFill>
                  <a:srgbClr val="292929"/>
                </a:solidFill>
                <a:latin typeface="Consolas"/>
              </a:rPr>
              <a:t>}</a:t>
            </a:r>
          </a:p>
          <a:p>
            <a:br>
              <a:rPr lang="en-IN" dirty="0">
                <a:solidFill>
                  <a:srgbClr val="292929"/>
                </a:solidFill>
                <a:latin typeface="Consolas"/>
              </a:rPr>
            </a:br>
            <a:r>
              <a:rPr lang="en-IN" dirty="0" err="1">
                <a:solidFill>
                  <a:srgbClr val="0F4A85"/>
                </a:solidFill>
                <a:latin typeface="Consolas"/>
              </a:rPr>
              <a:t>const</a:t>
            </a:r>
            <a:r>
              <a:rPr lang="en-IN" dirty="0">
                <a:solidFill>
                  <a:srgbClr val="292929"/>
                </a:solidFill>
                <a:latin typeface="Consolas"/>
              </a:rPr>
              <a:t> </a:t>
            </a:r>
            <a:r>
              <a:rPr lang="en-IN" dirty="0" err="1">
                <a:solidFill>
                  <a:srgbClr val="02715D"/>
                </a:solidFill>
                <a:latin typeface="Consolas"/>
              </a:rPr>
              <a:t>AuthChecked</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err="1">
                <a:solidFill>
                  <a:srgbClr val="5E2CBC"/>
                </a:solidFill>
                <a:latin typeface="Consolas"/>
              </a:rPr>
              <a:t>AuthCheck</a:t>
            </a:r>
            <a:r>
              <a:rPr lang="en-IN" dirty="0">
                <a:solidFill>
                  <a:srgbClr val="292929"/>
                </a:solidFill>
                <a:latin typeface="Consolas"/>
              </a:rPr>
              <a:t>(</a:t>
            </a:r>
            <a:r>
              <a:rPr lang="en-IN" dirty="0">
                <a:solidFill>
                  <a:srgbClr val="001080"/>
                </a:solidFill>
                <a:latin typeface="Consolas"/>
              </a:rPr>
              <a:t>User</a:t>
            </a:r>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App</a:t>
            </a:r>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AuthChecked</a:t>
            </a:r>
            <a:r>
              <a:rPr lang="en-IN" dirty="0">
                <a:solidFill>
                  <a:srgbClr val="292929"/>
                </a:solidFill>
                <a:latin typeface="Consolas"/>
              </a:rPr>
              <a:t> </a:t>
            </a:r>
            <a:r>
              <a:rPr lang="en-IN" dirty="0">
                <a:solidFill>
                  <a:srgbClr val="264F78"/>
                </a:solidFill>
                <a:latin typeface="Consolas"/>
              </a:rPr>
              <a:t>username</a:t>
            </a:r>
            <a:r>
              <a:rPr lang="en-IN" dirty="0">
                <a:solidFill>
                  <a:srgbClr val="000000"/>
                </a:solidFill>
                <a:latin typeface="Consolas"/>
              </a:rPr>
              <a:t>=</a:t>
            </a:r>
            <a:r>
              <a:rPr lang="en-IN" dirty="0">
                <a:solidFill>
                  <a:srgbClr val="0F4A85"/>
                </a:solidFill>
                <a:latin typeface="Consolas"/>
              </a:rPr>
              <a:t>{"John"}/&gt;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br>
              <a:rPr lang="en-IN" dirty="0">
                <a:solidFill>
                  <a:srgbClr val="292929"/>
                </a:solidFill>
                <a:latin typeface="Consolas"/>
              </a:rPr>
            </a:b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r>
              <a:rPr lang="en-IN" dirty="0">
                <a:solidFill>
                  <a:srgbClr val="292929"/>
                </a:solidFill>
                <a:latin typeface="Consolas"/>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8455" y="4603576"/>
            <a:ext cx="3941618" cy="213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40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61</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Higher-Order Components (HOC)-Example</a:t>
            </a:r>
          </a:p>
        </p:txBody>
      </p:sp>
      <p:sp>
        <p:nvSpPr>
          <p:cNvPr id="8" name="Rectangle 7"/>
          <p:cNvSpPr/>
          <p:nvPr/>
        </p:nvSpPr>
        <p:spPr>
          <a:xfrm>
            <a:off x="471054" y="1998069"/>
            <a:ext cx="8118764" cy="4708981"/>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React</a:t>
            </a:r>
            <a:r>
              <a:rPr lang="en-IN" sz="2000" dirty="0">
                <a:solidFill>
                  <a:srgbClr val="292929"/>
                </a:solidFill>
                <a:latin typeface="Consolas"/>
              </a:rPr>
              <a:t>, {</a:t>
            </a:r>
            <a:r>
              <a:rPr lang="en-IN" sz="2000" dirty="0">
                <a:solidFill>
                  <a:srgbClr val="001080"/>
                </a:solidFill>
                <a:latin typeface="Consolas"/>
              </a:rPr>
              <a:t>Component</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0F4A85"/>
                </a:solidFill>
                <a:latin typeface="Consolas"/>
              </a:rPr>
              <a:t>function</a:t>
            </a:r>
            <a:r>
              <a:rPr lang="en-IN" sz="2000" dirty="0">
                <a:solidFill>
                  <a:srgbClr val="292929"/>
                </a:solidFill>
                <a:latin typeface="Consolas"/>
              </a:rPr>
              <a:t> </a:t>
            </a:r>
            <a:r>
              <a:rPr lang="en-IN" sz="2000" dirty="0">
                <a:solidFill>
                  <a:srgbClr val="5E2CBC"/>
                </a:solidFill>
                <a:latin typeface="Consolas"/>
              </a:rPr>
              <a:t>Hoc </a:t>
            </a:r>
            <a:r>
              <a:rPr lang="en-IN" sz="2000" dirty="0">
                <a:solidFill>
                  <a:srgbClr val="292929"/>
                </a:solidFill>
                <a:latin typeface="Consolas"/>
              </a:rPr>
              <a:t>(</a:t>
            </a:r>
            <a:r>
              <a:rPr lang="en-IN" sz="2000" dirty="0" err="1">
                <a:solidFill>
                  <a:srgbClr val="001080"/>
                </a:solidFill>
                <a:latin typeface="Consolas"/>
              </a:rPr>
              <a:t>HocComponent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a:t>
            </a:r>
            <a:r>
              <a:rPr lang="en-IN" sz="2000" dirty="0">
                <a:solidFill>
                  <a:srgbClr val="0F4A85"/>
                </a:solidFill>
                <a:latin typeface="Consolas"/>
              </a:rPr>
              <a:t>class</a:t>
            </a:r>
            <a:r>
              <a:rPr lang="en-IN" sz="2000" dirty="0">
                <a:solidFill>
                  <a:srgbClr val="292929"/>
                </a:solidFill>
                <a:latin typeface="Consolas"/>
              </a:rPr>
              <a:t> </a:t>
            </a:r>
            <a:r>
              <a:rPr lang="en-IN" sz="2000" dirty="0">
                <a:solidFill>
                  <a:srgbClr val="0F4A85"/>
                </a:solidFill>
                <a:latin typeface="Consolas"/>
              </a:rPr>
              <a:t>extends</a:t>
            </a:r>
            <a:r>
              <a:rPr lang="en-IN" sz="2000" dirty="0">
                <a:solidFill>
                  <a:srgbClr val="292929"/>
                </a:solidFill>
                <a:latin typeface="Consolas"/>
              </a:rPr>
              <a:t> </a:t>
            </a:r>
            <a:r>
              <a:rPr lang="en-IN" sz="2000" dirty="0">
                <a:solidFill>
                  <a:srgbClr val="185E73"/>
                </a:solidFill>
                <a:latin typeface="Consolas"/>
              </a:rPr>
              <a:t>Component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5E2CBC"/>
                </a:solidFill>
                <a:latin typeface="Consolas"/>
              </a:rPr>
              <a:t>render</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a:t>
            </a:r>
            <a:r>
              <a:rPr lang="en-IN" sz="2000" dirty="0" err="1">
                <a:solidFill>
                  <a:srgbClr val="185E73"/>
                </a:solidFill>
                <a:latin typeface="Consolas"/>
              </a:rPr>
              <a:t>HocComponent</a:t>
            </a:r>
            <a:r>
              <a:rPr lang="en-IN" sz="2000" dirty="0">
                <a:solidFill>
                  <a:srgbClr val="185E73"/>
                </a:solidFill>
                <a:latin typeface="Consolas"/>
              </a:rPr>
              <a:t>/</a:t>
            </a:r>
            <a:r>
              <a:rPr lang="en-IN" sz="2000" dirty="0">
                <a:solidFill>
                  <a:srgbClr val="0F4A85"/>
                </a:solidFill>
                <a:latin typeface="Consolas"/>
              </a:rPr>
              <a:t>&gt;</a:t>
            </a:r>
          </a:p>
          <a:p>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  </a:t>
            </a:r>
          </a:p>
          <a:p>
            <a:r>
              <a:rPr lang="en-IN" sz="2000" dirty="0">
                <a:solidFill>
                  <a:srgbClr val="292929"/>
                </a:solidFill>
                <a:latin typeface="Consolas"/>
              </a:rPr>
              <a:t>        }  </a:t>
            </a:r>
          </a:p>
          <a:p>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B5200D"/>
                </a:solidFill>
                <a:latin typeface="Consolas"/>
              </a:rPr>
              <a:t> 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a:solidFill>
                  <a:srgbClr val="5E2CBC"/>
                </a:solidFill>
                <a:latin typeface="Consolas"/>
              </a:rPr>
              <a:t>Hoc </a:t>
            </a:r>
            <a:endParaRPr lang="en-IN" sz="2000" b="0" dirty="0">
              <a:solidFill>
                <a:srgbClr val="292929"/>
              </a:solidFill>
              <a:effectLst/>
              <a:latin typeface="Consolas"/>
            </a:endParaRPr>
          </a:p>
        </p:txBody>
      </p:sp>
      <p:sp>
        <p:nvSpPr>
          <p:cNvPr id="9" name="TextBox 8"/>
          <p:cNvSpPr txBox="1"/>
          <p:nvPr/>
        </p:nvSpPr>
        <p:spPr>
          <a:xfrm>
            <a:off x="277090" y="1140767"/>
            <a:ext cx="3713019" cy="461665"/>
          </a:xfrm>
          <a:prstGeom prst="rect">
            <a:avLst/>
          </a:prstGeom>
          <a:solidFill>
            <a:srgbClr val="FFC000"/>
          </a:solidFill>
        </p:spPr>
        <p:txBody>
          <a:bodyPr wrap="square" rtlCol="0">
            <a:spAutoFit/>
          </a:bodyPr>
          <a:lstStyle/>
          <a:p>
            <a:r>
              <a:rPr lang="en-US" sz="2400" dirty="0">
                <a:latin typeface="Times New Roman" pitchFamily="18" charset="0"/>
                <a:cs typeface="Times New Roman" pitchFamily="18" charset="0"/>
              </a:rPr>
              <a:t>HOC.js File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906265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62</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Higher-Order Components (HOC)-Example</a:t>
            </a:r>
          </a:p>
        </p:txBody>
      </p:sp>
      <p:sp>
        <p:nvSpPr>
          <p:cNvPr id="8" name="Rectangle 7"/>
          <p:cNvSpPr/>
          <p:nvPr/>
        </p:nvSpPr>
        <p:spPr>
          <a:xfrm>
            <a:off x="0" y="1748687"/>
            <a:ext cx="11914910" cy="5016758"/>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React</a:t>
            </a:r>
            <a:r>
              <a:rPr lang="en-IN" sz="2000" dirty="0">
                <a:solidFill>
                  <a:srgbClr val="292929"/>
                </a:solidFill>
                <a:latin typeface="Consolas"/>
              </a:rPr>
              <a:t>, { </a:t>
            </a:r>
            <a:r>
              <a:rPr lang="en-IN" sz="2000" dirty="0">
                <a:solidFill>
                  <a:srgbClr val="001080"/>
                </a:solidFill>
                <a:latin typeface="Consolas"/>
              </a:rPr>
              <a:t>Component</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a:t>
            </a:r>
            <a:r>
              <a:rPr lang="en-IN" sz="2000" dirty="0">
                <a:solidFill>
                  <a:srgbClr val="292929"/>
                </a:solidFill>
                <a:latin typeface="Consolas"/>
              </a:rPr>
              <a:t>;  </a:t>
            </a:r>
          </a:p>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HOC</a:t>
            </a:r>
            <a:r>
              <a:rPr lang="en-IN" sz="2000" dirty="0">
                <a:solidFill>
                  <a:srgbClr val="292929"/>
                </a:solidFill>
                <a:latin typeface="Consolas"/>
              </a:rPr>
              <a:t>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'./HOC'</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0F4A85"/>
                </a:solidFill>
                <a:latin typeface="Consolas"/>
              </a:rPr>
              <a:t>class</a:t>
            </a:r>
            <a:r>
              <a:rPr lang="en-IN" sz="2000" dirty="0">
                <a:solidFill>
                  <a:srgbClr val="292929"/>
                </a:solidFill>
                <a:latin typeface="Consolas"/>
              </a:rPr>
              <a:t> </a:t>
            </a:r>
            <a:r>
              <a:rPr lang="en-IN" sz="2000" dirty="0">
                <a:solidFill>
                  <a:srgbClr val="185E73"/>
                </a:solidFill>
                <a:latin typeface="Consolas"/>
              </a:rPr>
              <a:t>App</a:t>
            </a:r>
            <a:r>
              <a:rPr lang="en-IN" sz="2000" dirty="0">
                <a:solidFill>
                  <a:srgbClr val="292929"/>
                </a:solidFill>
                <a:latin typeface="Consolas"/>
              </a:rPr>
              <a:t> </a:t>
            </a:r>
            <a:r>
              <a:rPr lang="en-IN" sz="2000" dirty="0">
                <a:solidFill>
                  <a:srgbClr val="0F4A85"/>
                </a:solidFill>
                <a:latin typeface="Consolas"/>
              </a:rPr>
              <a:t>extends</a:t>
            </a:r>
            <a:r>
              <a:rPr lang="en-IN" sz="2000" dirty="0">
                <a:solidFill>
                  <a:srgbClr val="292929"/>
                </a:solidFill>
                <a:latin typeface="Consolas"/>
              </a:rPr>
              <a:t> </a:t>
            </a:r>
            <a:r>
              <a:rPr lang="en-IN" sz="2000" dirty="0">
                <a:solidFill>
                  <a:srgbClr val="185E73"/>
                </a:solidFill>
                <a:latin typeface="Consolas"/>
              </a:rPr>
              <a:t>Component</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5E2CBC"/>
                </a:solidFill>
                <a:latin typeface="Consolas"/>
              </a:rPr>
              <a:t>render</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&lt;h2&gt;</a:t>
            </a:r>
            <a:r>
              <a:rPr lang="en-IN" sz="2000" dirty="0">
                <a:solidFill>
                  <a:srgbClr val="292929"/>
                </a:solidFill>
                <a:latin typeface="Consolas"/>
              </a:rPr>
              <a:t>HOC Example</a:t>
            </a:r>
            <a:r>
              <a:rPr lang="en-IN" sz="2000" dirty="0">
                <a:solidFill>
                  <a:srgbClr val="0F4A85"/>
                </a:solidFill>
                <a:latin typeface="Consolas"/>
              </a:rPr>
              <a:t>&lt;/h2&gt;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&lt;h3&gt;</a:t>
            </a:r>
            <a:r>
              <a:rPr lang="en-IN" sz="2000" dirty="0">
                <a:solidFill>
                  <a:srgbClr val="292929"/>
                </a:solidFill>
                <a:latin typeface="Consolas"/>
              </a:rPr>
              <a:t>HOC is a component that takes another component as input and returns a new component with extra features added to the original component</a:t>
            </a:r>
            <a:r>
              <a:rPr lang="en-IN" sz="2000" dirty="0">
                <a:solidFill>
                  <a:srgbClr val="0F4A85"/>
                </a:solidFill>
                <a:latin typeface="Consolas"/>
              </a:rPr>
              <a:t>&lt;/h3&gt;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  </a:t>
            </a:r>
          </a:p>
          <a:p>
            <a:r>
              <a:rPr lang="en-IN" sz="2000" dirty="0">
                <a:solidFill>
                  <a:srgbClr val="292929"/>
                </a:solidFill>
                <a:latin typeface="Consolas"/>
              </a:rPr>
              <a:t>  }  </a:t>
            </a:r>
          </a:p>
          <a:p>
            <a:r>
              <a:rPr lang="en-IN" sz="2000" dirty="0">
                <a:solidFill>
                  <a:srgbClr val="292929"/>
                </a:solidFill>
                <a:latin typeface="Consolas"/>
              </a:rPr>
              <a:t>}  </a:t>
            </a:r>
          </a:p>
          <a:p>
            <a:r>
              <a:rPr lang="en-IN" sz="2000" dirty="0">
                <a:solidFill>
                  <a:srgbClr val="001080"/>
                </a:solidFill>
                <a:latin typeface="Consolas"/>
              </a:rPr>
              <a:t>App</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5E2CBC"/>
                </a:solidFill>
                <a:latin typeface="Consolas"/>
              </a:rPr>
              <a:t>HOC</a:t>
            </a:r>
            <a:r>
              <a:rPr lang="en-IN" sz="2000" dirty="0">
                <a:solidFill>
                  <a:srgbClr val="292929"/>
                </a:solidFill>
                <a:latin typeface="Consolas"/>
              </a:rPr>
              <a:t>(</a:t>
            </a:r>
            <a:r>
              <a:rPr lang="en-IN" sz="2000" dirty="0">
                <a:solidFill>
                  <a:srgbClr val="001080"/>
                </a:solidFill>
                <a:latin typeface="Consolas"/>
              </a:rPr>
              <a:t>App</a:t>
            </a:r>
            <a:r>
              <a:rPr lang="en-IN" sz="2000" dirty="0">
                <a:solidFill>
                  <a:srgbClr val="292929"/>
                </a:solidFill>
                <a:latin typeface="Consolas"/>
              </a:rPr>
              <a:t>);  </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a:solidFill>
                  <a:srgbClr val="001080"/>
                </a:solidFill>
                <a:latin typeface="Consolas"/>
              </a:rPr>
              <a:t>App</a:t>
            </a:r>
            <a:r>
              <a:rPr lang="en-IN" sz="2000" dirty="0">
                <a:solidFill>
                  <a:srgbClr val="292929"/>
                </a:solidFill>
                <a:latin typeface="Consolas"/>
              </a:rPr>
              <a:t>;</a:t>
            </a:r>
            <a:endParaRPr lang="en-IN" sz="2000" b="0" dirty="0">
              <a:solidFill>
                <a:srgbClr val="292929"/>
              </a:solidFill>
              <a:effectLst/>
              <a:latin typeface="Consolas"/>
            </a:endParaRPr>
          </a:p>
        </p:txBody>
      </p:sp>
      <p:sp>
        <p:nvSpPr>
          <p:cNvPr id="9" name="TextBox 8"/>
          <p:cNvSpPr txBox="1"/>
          <p:nvPr/>
        </p:nvSpPr>
        <p:spPr>
          <a:xfrm>
            <a:off x="277090" y="1140767"/>
            <a:ext cx="3713019" cy="461665"/>
          </a:xfrm>
          <a:prstGeom prst="rect">
            <a:avLst/>
          </a:prstGeom>
          <a:solidFill>
            <a:srgbClr val="FFC000"/>
          </a:solidFill>
        </p:spPr>
        <p:txBody>
          <a:bodyPr wrap="square" rtlCol="0">
            <a:spAutoFit/>
          </a:bodyPr>
          <a:lstStyle/>
          <a:p>
            <a:r>
              <a:rPr lang="en-US" sz="2400" dirty="0">
                <a:latin typeface="Times New Roman" pitchFamily="18" charset="0"/>
                <a:cs typeface="Times New Roman" pitchFamily="18" charset="0"/>
              </a:rPr>
              <a:t>App.js File</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5268" y="5257295"/>
            <a:ext cx="9526732" cy="15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035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257588"/>
            <a:ext cx="11596254" cy="4351338"/>
          </a:xfrm>
        </p:spPr>
        <p:txBody>
          <a:bodyPr/>
          <a:lstStyle/>
          <a:p>
            <a:pPr>
              <a:buFont typeface="Wingdings" pitchFamily="2" charset="2"/>
              <a:buChar char="Ø"/>
            </a:pPr>
            <a:r>
              <a:rPr lang="en-US" dirty="0">
                <a:latin typeface="Times New Roman" pitchFamily="18" charset="0"/>
                <a:cs typeface="Times New Roman" pitchFamily="18" charset="0"/>
              </a:rPr>
              <a:t>The React app bundles their files using tools like </a:t>
            </a:r>
            <a:r>
              <a:rPr lang="en-US" dirty="0" err="1">
                <a:latin typeface="Times New Roman" pitchFamily="18" charset="0"/>
                <a:cs typeface="Times New Roman" pitchFamily="18" charset="0"/>
              </a:rPr>
              <a:t>Webpack</a:t>
            </a:r>
            <a:r>
              <a:rPr lang="en-US" dirty="0">
                <a:latin typeface="Times New Roman" pitchFamily="18" charset="0"/>
                <a:cs typeface="Times New Roman" pitchFamily="18" charset="0"/>
              </a:rPr>
              <a:t> or </a:t>
            </a:r>
            <a:r>
              <a:rPr lang="en-US" dirty="0" err="1">
                <a:latin typeface="Times New Roman" pitchFamily="18" charset="0"/>
                <a:cs typeface="Times New Roman" pitchFamily="18" charset="0"/>
              </a:rPr>
              <a:t>Browserfy</a:t>
            </a:r>
            <a:r>
              <a:rPr lang="en-US" dirty="0">
                <a:latin typeface="Times New Roman" pitchFamily="18" charset="0"/>
                <a:cs typeface="Times New Roman" pitchFamily="18" charset="0"/>
              </a:rPr>
              <a:t>. </a:t>
            </a:r>
          </a:p>
          <a:p>
            <a:pPr>
              <a:buFont typeface="Wingdings" pitchFamily="2" charset="2"/>
              <a:buChar char="Ø"/>
            </a:pPr>
            <a:r>
              <a:rPr lang="en-US" b="1" dirty="0">
                <a:solidFill>
                  <a:srgbClr val="FF0000"/>
                </a:solidFill>
                <a:latin typeface="Times New Roman" pitchFamily="18" charset="0"/>
                <a:cs typeface="Times New Roman" pitchFamily="18" charset="0"/>
              </a:rPr>
              <a:t>Bundling</a:t>
            </a:r>
            <a:r>
              <a:rPr lang="en-US" dirty="0">
                <a:latin typeface="Times New Roman" pitchFamily="18" charset="0"/>
                <a:cs typeface="Times New Roman" pitchFamily="18" charset="0"/>
              </a:rPr>
              <a:t> is a process in which  multiple files are merged  into a single file, which is called a </a:t>
            </a:r>
            <a:r>
              <a:rPr lang="en-US" b="1" dirty="0">
                <a:solidFill>
                  <a:srgbClr val="FF0000"/>
                </a:solidFill>
                <a:latin typeface="Times New Roman" pitchFamily="18" charset="0"/>
                <a:cs typeface="Times New Roman" pitchFamily="18" charset="0"/>
              </a:rPr>
              <a:t>bundle. </a:t>
            </a:r>
          </a:p>
          <a:p>
            <a:pPr>
              <a:buFont typeface="Wingdings" pitchFamily="2" charset="2"/>
              <a:buChar char="Ø"/>
            </a:pPr>
            <a:r>
              <a:rPr lang="en-US" dirty="0">
                <a:latin typeface="Times New Roman" pitchFamily="18" charset="0"/>
                <a:cs typeface="Times New Roman" pitchFamily="18" charset="0"/>
              </a:rPr>
              <a:t>The bundle is responsible for loading an entire app at once on the webpage. </a:t>
            </a:r>
          </a:p>
          <a:p>
            <a:pPr>
              <a:buFont typeface="Wingdings" pitchFamily="2" charset="2"/>
              <a:buChar char="Ø"/>
            </a:pPr>
            <a:r>
              <a:rPr lang="en-US" b="1" dirty="0">
                <a:solidFill>
                  <a:srgbClr val="FF0000"/>
                </a:solidFill>
                <a:latin typeface="Times New Roman" pitchFamily="18" charset="0"/>
                <a:cs typeface="Times New Roman" pitchFamily="18" charset="0"/>
              </a:rPr>
              <a:t>Code-Splitting</a:t>
            </a:r>
            <a:r>
              <a:rPr lang="en-US" dirty="0">
                <a:latin typeface="Times New Roman" pitchFamily="18" charset="0"/>
                <a:cs typeface="Times New Roman" pitchFamily="18" charset="0"/>
              </a:rPr>
              <a:t> is a feature supported by </a:t>
            </a:r>
            <a:r>
              <a:rPr lang="en-US" dirty="0" err="1">
                <a:latin typeface="Times New Roman" pitchFamily="18" charset="0"/>
                <a:cs typeface="Times New Roman" pitchFamily="18" charset="0"/>
              </a:rPr>
              <a:t>Webpack</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Browserify</a:t>
            </a:r>
            <a:r>
              <a:rPr lang="en-US" dirty="0">
                <a:latin typeface="Times New Roman" pitchFamily="18" charset="0"/>
                <a:cs typeface="Times New Roman" pitchFamily="18" charset="0"/>
              </a:rPr>
              <a:t>, which can create multiple bundles that can be dynamically loaded at runtime.</a:t>
            </a:r>
          </a:p>
          <a:p>
            <a:pPr>
              <a:buFont typeface="Wingdings" pitchFamily="2" charset="2"/>
              <a:buChar char="Ø"/>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Code splitting uses </a:t>
            </a:r>
            <a:r>
              <a:rPr lang="en-US" b="1" dirty="0" err="1">
                <a:solidFill>
                  <a:srgbClr val="FF0000"/>
                </a:solidFill>
                <a:latin typeface="Times New Roman" pitchFamily="18" charset="0"/>
                <a:cs typeface="Times New Roman" pitchFamily="18" charset="0"/>
              </a:rPr>
              <a:t>React.lazy</a:t>
            </a:r>
            <a:r>
              <a:rPr lang="en-US" b="1" dirty="0">
                <a:solidFill>
                  <a:srgbClr val="FF0000"/>
                </a:solidFill>
                <a:latin typeface="Times New Roman" pitchFamily="18" charset="0"/>
                <a:cs typeface="Times New Roman" pitchFamily="18" charset="0"/>
              </a:rPr>
              <a:t> and Suspense tool/library</a:t>
            </a:r>
            <a:r>
              <a:rPr lang="en-US" dirty="0">
                <a:latin typeface="Times New Roman" pitchFamily="18" charset="0"/>
                <a:cs typeface="Times New Roman" pitchFamily="18" charset="0"/>
              </a:rPr>
              <a:t>, which helps to load a dependency lazily and </a:t>
            </a:r>
            <a:r>
              <a:rPr lang="en-US" b="1" dirty="0">
                <a:solidFill>
                  <a:srgbClr val="0070C0"/>
                </a:solidFill>
                <a:latin typeface="Times New Roman" pitchFamily="18" charset="0"/>
                <a:cs typeface="Times New Roman" pitchFamily="18" charset="0"/>
              </a:rPr>
              <a:t>only load it when needed </a:t>
            </a:r>
            <a:r>
              <a:rPr lang="en-US" dirty="0">
                <a:latin typeface="Times New Roman" pitchFamily="18" charset="0"/>
                <a:cs typeface="Times New Roman" pitchFamily="18" charset="0"/>
              </a:rPr>
              <a:t>by the user.</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63</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React Code Splitting</a:t>
            </a:r>
          </a:p>
        </p:txBody>
      </p:sp>
    </p:spTree>
    <p:extLst>
      <p:ext uri="{BB962C8B-B14F-4D97-AF65-F5344CB8AC3E}">
        <p14:creationId xmlns:p14="http://schemas.microsoft.com/office/powerpoint/2010/main" val="28717242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257588"/>
            <a:ext cx="11596254" cy="2261467"/>
          </a:xfrm>
        </p:spPr>
        <p:txBody>
          <a:bodyPr>
            <a:normAutofit lnSpcReduction="10000"/>
          </a:bodyPr>
          <a:lstStyle/>
          <a:p>
            <a:pPr algn="just">
              <a:buFont typeface="Wingdings" pitchFamily="2" charset="2"/>
              <a:buChar char="Ø"/>
            </a:pPr>
            <a:r>
              <a:rPr lang="en-US" dirty="0">
                <a:latin typeface="Times New Roman" pitchFamily="18" charset="0"/>
                <a:cs typeface="Times New Roman" pitchFamily="18" charset="0"/>
              </a:rPr>
              <a:t>When building large-scale applications, the JavaScript bundle can become quite large, which can impact the load time of the application. </a:t>
            </a:r>
          </a:p>
          <a:p>
            <a:pPr algn="just">
              <a:buFont typeface="Wingdings" pitchFamily="2" charset="2"/>
              <a:buChar char="Ø"/>
            </a:pPr>
            <a:r>
              <a:rPr lang="en-US" dirty="0">
                <a:latin typeface="Times New Roman" pitchFamily="18" charset="0"/>
                <a:cs typeface="Times New Roman" pitchFamily="18" charset="0"/>
              </a:rPr>
              <a:t>Code splitting is a technique where we split our code into various bundles which can then be loaded on demand or in parallel. </a:t>
            </a:r>
          </a:p>
          <a:p>
            <a:pPr algn="just">
              <a:buFont typeface="Wingdings" pitchFamily="2" charset="2"/>
              <a:buChar char="Ø"/>
            </a:pPr>
            <a:r>
              <a:rPr lang="en-US" dirty="0">
                <a:latin typeface="Times New Roman" pitchFamily="18" charset="0"/>
                <a:cs typeface="Times New Roman" pitchFamily="18" charset="0"/>
              </a:rPr>
              <a:t>This can significantly reduce the load time of our application.</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64</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Why Do We Need Code Splitting?</a:t>
            </a:r>
          </a:p>
        </p:txBody>
      </p:sp>
    </p:spTree>
    <p:extLst>
      <p:ext uri="{BB962C8B-B14F-4D97-AF65-F5344CB8AC3E}">
        <p14:creationId xmlns:p14="http://schemas.microsoft.com/office/powerpoint/2010/main" val="10602878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257588"/>
            <a:ext cx="11596254" cy="2261467"/>
          </a:xfrm>
        </p:spPr>
        <p:txBody>
          <a:bodyPr>
            <a:normAutofit/>
          </a:bodyPr>
          <a:lstStyle/>
          <a:p>
            <a:pPr algn="just">
              <a:buFont typeface="Wingdings" pitchFamily="2" charset="2"/>
              <a:buChar char="Ø"/>
            </a:pPr>
            <a:r>
              <a:rPr lang="en-US" b="1" dirty="0" err="1">
                <a:solidFill>
                  <a:srgbClr val="FF0000"/>
                </a:solidFill>
                <a:latin typeface="Times New Roman" pitchFamily="18" charset="0"/>
                <a:cs typeface="Times New Roman" pitchFamily="18" charset="0"/>
              </a:rPr>
              <a:t>React.lazy</a:t>
            </a:r>
            <a:r>
              <a:rPr lang="en-US" dirty="0">
                <a:latin typeface="Times New Roman" pitchFamily="18" charset="0"/>
                <a:cs typeface="Times New Roman" pitchFamily="18" charset="0"/>
              </a:rPr>
              <a:t> is a function that lets you render a dynamic import as a regular react component. </a:t>
            </a:r>
          </a:p>
          <a:p>
            <a:pPr algn="just">
              <a:buFont typeface="Wingdings" pitchFamily="2" charset="2"/>
              <a:buChar char="Ø"/>
            </a:pPr>
            <a:r>
              <a:rPr lang="en-US" dirty="0">
                <a:latin typeface="Times New Roman" pitchFamily="18" charset="0"/>
                <a:cs typeface="Times New Roman" pitchFamily="18" charset="0"/>
              </a:rPr>
              <a:t>It makes it possible to load components lazily, which can be very useful for reducing the size of the initial JavaScript bundle that the user's browser has to download and parse.</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65</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err="1">
                <a:latin typeface="Times New Roman" panose="02020603050405020304" pitchFamily="18" charset="0"/>
                <a:cs typeface="Times New Roman" panose="02020603050405020304" pitchFamily="18" charset="0"/>
              </a:rPr>
              <a:t>React.lazy</a:t>
            </a:r>
            <a:endParaRPr lang="en-US" b="1" dirty="0">
              <a:latin typeface="Times New Roman" panose="02020603050405020304" pitchFamily="18" charset="0"/>
              <a:cs typeface="Times New Roman" panose="02020603050405020304" pitchFamily="18" charset="0"/>
            </a:endParaRPr>
          </a:p>
        </p:txBody>
      </p:sp>
      <p:sp>
        <p:nvSpPr>
          <p:cNvPr id="8" name="Rectangle 7"/>
          <p:cNvSpPr/>
          <p:nvPr/>
        </p:nvSpPr>
        <p:spPr>
          <a:xfrm>
            <a:off x="423381" y="3491345"/>
            <a:ext cx="6202339" cy="1015663"/>
          </a:xfrm>
          <a:prstGeom prst="rect">
            <a:avLst/>
          </a:prstGeom>
          <a:solidFill>
            <a:srgbClr val="FFC000"/>
          </a:solidFill>
        </p:spPr>
        <p:txBody>
          <a:bodyPr wrap="none">
            <a:spAutoFit/>
          </a:bodyPr>
          <a:lstStyle/>
          <a:p>
            <a:r>
              <a:rPr lang="en-US" sz="2000" b="1" dirty="0">
                <a:solidFill>
                  <a:srgbClr val="FF0000"/>
                </a:solidFill>
                <a:latin typeface="Times New Roman" pitchFamily="18" charset="0"/>
                <a:cs typeface="Times New Roman" pitchFamily="18" charset="0"/>
              </a:rPr>
              <a:t>Without using </a:t>
            </a:r>
            <a:r>
              <a:rPr lang="en-US" sz="2000" b="1" dirty="0" err="1">
                <a:solidFill>
                  <a:srgbClr val="FF0000"/>
                </a:solidFill>
                <a:latin typeface="Times New Roman" pitchFamily="18" charset="0"/>
                <a:cs typeface="Times New Roman" pitchFamily="18" charset="0"/>
              </a:rPr>
              <a:t>React.lazy</a:t>
            </a:r>
            <a:r>
              <a:rPr lang="en-US" sz="2000" b="1" dirty="0">
                <a:solidFill>
                  <a:srgbClr val="FF0000"/>
                </a:solidFill>
                <a:latin typeface="Times New Roman" pitchFamily="18" charset="0"/>
                <a:cs typeface="Times New Roman" pitchFamily="18" charset="0"/>
              </a:rPr>
              <a:t> function:</a:t>
            </a:r>
          </a:p>
          <a:p>
            <a:endParaRPr lang="en-IN" sz="2000" b="1" dirty="0">
              <a:solidFill>
                <a:srgbClr val="006699"/>
              </a:solidFill>
              <a:latin typeface="Times New Roman" pitchFamily="18" charset="0"/>
              <a:cs typeface="Times New Roman" pitchFamily="18" charset="0"/>
            </a:endParaRPr>
          </a:p>
          <a:p>
            <a:r>
              <a:rPr lang="en-IN" sz="2000" b="1" dirty="0">
                <a:solidFill>
                  <a:srgbClr val="006699"/>
                </a:solidFill>
                <a:latin typeface="Times New Roman" pitchFamily="18" charset="0"/>
                <a:cs typeface="Times New Roman" pitchFamily="18" charset="0"/>
              </a:rPr>
              <a:t>import</a:t>
            </a:r>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ExampleComponent</a:t>
            </a:r>
            <a:r>
              <a:rPr lang="en-IN" sz="2000" dirty="0">
                <a:solidFill>
                  <a:srgbClr val="000000"/>
                </a:solidFill>
                <a:latin typeface="Times New Roman" pitchFamily="18" charset="0"/>
                <a:cs typeface="Times New Roman" pitchFamily="18" charset="0"/>
              </a:rPr>
              <a:t> from </a:t>
            </a:r>
            <a:r>
              <a:rPr lang="en-IN" sz="2000" dirty="0">
                <a:solidFill>
                  <a:srgbClr val="0000FF"/>
                </a:solidFill>
                <a:latin typeface="Times New Roman" pitchFamily="18" charset="0"/>
                <a:cs typeface="Times New Roman" pitchFamily="18" charset="0"/>
              </a:rPr>
              <a:t>'./</a:t>
            </a:r>
            <a:r>
              <a:rPr lang="en-IN" sz="2000" dirty="0" err="1">
                <a:solidFill>
                  <a:srgbClr val="0000FF"/>
                </a:solidFill>
                <a:latin typeface="Times New Roman" pitchFamily="18" charset="0"/>
                <a:cs typeface="Times New Roman" pitchFamily="18" charset="0"/>
              </a:rPr>
              <a:t>ExampleComponent</a:t>
            </a:r>
            <a:r>
              <a:rPr lang="en-IN" sz="2000" dirty="0">
                <a:solidFill>
                  <a:srgbClr val="0000FF"/>
                </a:solidFill>
                <a:latin typeface="Times New Roman" pitchFamily="18" charset="0"/>
                <a:cs typeface="Times New Roman" pitchFamily="18" charset="0"/>
              </a:rPr>
              <a:t>'</a:t>
            </a:r>
            <a:r>
              <a:rPr lang="en-IN" sz="2000" dirty="0">
                <a:solidFill>
                  <a:srgbClr val="000000"/>
                </a:solidFill>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9" name="Rectangle 8"/>
          <p:cNvSpPr/>
          <p:nvPr/>
        </p:nvSpPr>
        <p:spPr>
          <a:xfrm>
            <a:off x="423380" y="4973782"/>
            <a:ext cx="8483413" cy="1323439"/>
          </a:xfrm>
          <a:prstGeom prst="rect">
            <a:avLst/>
          </a:prstGeom>
          <a:solidFill>
            <a:srgbClr val="FFC000"/>
          </a:solidFill>
        </p:spPr>
        <p:txBody>
          <a:bodyPr wrap="none">
            <a:spAutoFit/>
          </a:bodyPr>
          <a:lstStyle/>
          <a:p>
            <a:r>
              <a:rPr lang="en-US" sz="2000" b="1" dirty="0">
                <a:solidFill>
                  <a:srgbClr val="FF0000"/>
                </a:solidFill>
                <a:latin typeface="Times New Roman" pitchFamily="18" charset="0"/>
                <a:cs typeface="Times New Roman" pitchFamily="18" charset="0"/>
              </a:rPr>
              <a:t>Using </a:t>
            </a:r>
            <a:r>
              <a:rPr lang="en-US" sz="2000" b="1" dirty="0" err="1">
                <a:solidFill>
                  <a:srgbClr val="FF0000"/>
                </a:solidFill>
                <a:latin typeface="Times New Roman" pitchFamily="18" charset="0"/>
                <a:cs typeface="Times New Roman" pitchFamily="18" charset="0"/>
              </a:rPr>
              <a:t>React.lazy</a:t>
            </a:r>
            <a:r>
              <a:rPr lang="en-US" sz="2000" b="1" dirty="0">
                <a:solidFill>
                  <a:srgbClr val="FF0000"/>
                </a:solidFill>
                <a:latin typeface="Times New Roman" pitchFamily="18" charset="0"/>
                <a:cs typeface="Times New Roman" pitchFamily="18" charset="0"/>
              </a:rPr>
              <a:t> function:</a:t>
            </a:r>
          </a:p>
          <a:p>
            <a:pPr algn="just"/>
            <a:endParaRPr lang="en-IN" sz="2000" b="1" dirty="0">
              <a:solidFill>
                <a:srgbClr val="006699"/>
              </a:solidFill>
              <a:latin typeface="Times New Roman" pitchFamily="18" charset="0"/>
              <a:cs typeface="Times New Roman" pitchFamily="18" charset="0"/>
            </a:endParaRPr>
          </a:p>
          <a:p>
            <a:pPr algn="just"/>
            <a:r>
              <a:rPr lang="en-IN" sz="2000" b="1" dirty="0" err="1">
                <a:solidFill>
                  <a:srgbClr val="006699"/>
                </a:solidFill>
                <a:latin typeface="Times New Roman" pitchFamily="18" charset="0"/>
                <a:cs typeface="Times New Roman" pitchFamily="18" charset="0"/>
              </a:rPr>
              <a:t>const</a:t>
            </a:r>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ExampleComponent</a:t>
            </a:r>
            <a:r>
              <a:rPr lang="en-IN" sz="2000" dirty="0">
                <a:solidFill>
                  <a:srgbClr val="000000"/>
                </a:solidFill>
                <a:latin typeface="Times New Roman" pitchFamily="18" charset="0"/>
                <a:cs typeface="Times New Roman" pitchFamily="18" charset="0"/>
              </a:rPr>
              <a:t> = </a:t>
            </a:r>
            <a:r>
              <a:rPr lang="en-IN" sz="2000" dirty="0" err="1">
                <a:solidFill>
                  <a:srgbClr val="000000"/>
                </a:solidFill>
                <a:latin typeface="Times New Roman" pitchFamily="18" charset="0"/>
                <a:cs typeface="Times New Roman" pitchFamily="18" charset="0"/>
              </a:rPr>
              <a:t>React.lazy</a:t>
            </a:r>
            <a:r>
              <a:rPr lang="en-IN" sz="2000" dirty="0">
                <a:solidFill>
                  <a:srgbClr val="000000"/>
                </a:solidFill>
                <a:latin typeface="Times New Roman" pitchFamily="18" charset="0"/>
                <a:cs typeface="Times New Roman" pitchFamily="18" charset="0"/>
              </a:rPr>
              <a:t>(() =&gt; </a:t>
            </a:r>
            <a:r>
              <a:rPr lang="en-IN" sz="2000" b="1" dirty="0">
                <a:solidFill>
                  <a:srgbClr val="006699"/>
                </a:solidFill>
                <a:latin typeface="Times New Roman" pitchFamily="18" charset="0"/>
                <a:cs typeface="Times New Roman" pitchFamily="18" charset="0"/>
              </a:rPr>
              <a:t>import</a:t>
            </a:r>
            <a:r>
              <a:rPr lang="en-IN" sz="2000" dirty="0">
                <a:solidFill>
                  <a:srgbClr val="000000"/>
                </a:solidFill>
                <a:latin typeface="Times New Roman" pitchFamily="18" charset="0"/>
                <a:cs typeface="Times New Roman" pitchFamily="18" charset="0"/>
              </a:rPr>
              <a:t>(</a:t>
            </a:r>
            <a:r>
              <a:rPr lang="en-IN" sz="2000" dirty="0">
                <a:solidFill>
                  <a:srgbClr val="0000FF"/>
                </a:solidFill>
                <a:latin typeface="Times New Roman" pitchFamily="18" charset="0"/>
                <a:cs typeface="Times New Roman" pitchFamily="18" charset="0"/>
              </a:rPr>
              <a:t>'./</a:t>
            </a:r>
            <a:r>
              <a:rPr lang="en-IN" sz="2000" dirty="0" err="1">
                <a:solidFill>
                  <a:srgbClr val="0000FF"/>
                </a:solidFill>
                <a:latin typeface="Times New Roman" pitchFamily="18" charset="0"/>
                <a:cs typeface="Times New Roman" pitchFamily="18" charset="0"/>
              </a:rPr>
              <a:t>ExampleComponent</a:t>
            </a:r>
            <a:r>
              <a:rPr lang="en-IN" sz="2000" dirty="0">
                <a:solidFill>
                  <a:srgbClr val="0000FF"/>
                </a:solidFill>
                <a:latin typeface="Times New Roman" pitchFamily="18" charset="0"/>
                <a:cs typeface="Times New Roman" pitchFamily="18" charset="0"/>
              </a:rPr>
              <a:t>'</a:t>
            </a:r>
            <a:r>
              <a:rPr lang="en-IN" sz="2000" dirty="0">
                <a:solidFill>
                  <a:srgbClr val="000000"/>
                </a:solidFill>
                <a:latin typeface="Times New Roman" pitchFamily="18" charset="0"/>
                <a:cs typeface="Times New Roman" pitchFamily="18" charset="0"/>
              </a:rPr>
              <a:t>));  </a:t>
            </a:r>
          </a:p>
          <a:p>
            <a:r>
              <a:rPr lang="en-IN" sz="2000" dirty="0">
                <a:solidFill>
                  <a:srgbClr val="000000"/>
                </a:solidFill>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27812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9382" y="1257588"/>
            <a:ext cx="11596254" cy="903721"/>
          </a:xfrm>
        </p:spPr>
        <p:txBody>
          <a:bodyPr>
            <a:normAutofit/>
          </a:bodyPr>
          <a:lstStyle/>
          <a:p>
            <a:pPr algn="just">
              <a:buFont typeface="Wingdings" pitchFamily="2" charset="2"/>
              <a:buChar char="Ø"/>
            </a:pPr>
            <a:r>
              <a:rPr lang="en-US" dirty="0">
                <a:solidFill>
                  <a:srgbClr val="333333"/>
                </a:solidFill>
                <a:latin typeface="inter-regular"/>
              </a:rPr>
              <a:t> the &lt;suspense&gt; component is responsible for handling the output when the lazy component is fetched and rendered.</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66</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1066800"/>
          </a:xfrm>
          <a:solidFill>
            <a:schemeClr val="accent1">
              <a:lumMod val="40000"/>
              <a:lumOff val="60000"/>
            </a:schemeClr>
          </a:solidFill>
        </p:spPr>
        <p:txBody>
          <a:bodyPr>
            <a:normAutofit/>
          </a:bodyPr>
          <a:lstStyle/>
          <a:p>
            <a:r>
              <a:rPr lang="en-US" b="1" dirty="0">
                <a:latin typeface="Times New Roman" panose="02020603050405020304" pitchFamily="18" charset="0"/>
                <a:cs typeface="Times New Roman" panose="02020603050405020304" pitchFamily="18" charset="0"/>
              </a:rPr>
              <a:t>&lt;suspense&gt;</a:t>
            </a:r>
          </a:p>
        </p:txBody>
      </p:sp>
      <p:sp>
        <p:nvSpPr>
          <p:cNvPr id="9" name="Rectangle 8"/>
          <p:cNvSpPr/>
          <p:nvPr/>
        </p:nvSpPr>
        <p:spPr>
          <a:xfrm>
            <a:off x="374072" y="2455131"/>
            <a:ext cx="8562109" cy="3477875"/>
          </a:xfrm>
          <a:prstGeom prst="rect">
            <a:avLst/>
          </a:prstGeom>
        </p:spPr>
        <p:txBody>
          <a:bodyPr wrap="square">
            <a:spAutoFit/>
          </a:bodyPr>
          <a:lstStyle/>
          <a:p>
            <a:r>
              <a:rPr lang="en-IN" sz="2000" dirty="0" err="1">
                <a:latin typeface="Times New Roman" pitchFamily="18" charset="0"/>
                <a:cs typeface="Times New Roman" pitchFamily="18" charset="0"/>
              </a:rPr>
              <a:t>const</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ExampleComponent</a:t>
            </a:r>
            <a:r>
              <a:rPr lang="en-IN" sz="2000" dirty="0">
                <a:latin typeface="Times New Roman" pitchFamily="18" charset="0"/>
                <a:cs typeface="Times New Roman" pitchFamily="18" charset="0"/>
              </a:rPr>
              <a:t> = </a:t>
            </a:r>
            <a:r>
              <a:rPr lang="en-IN" sz="2000" dirty="0" err="1">
                <a:latin typeface="Times New Roman" pitchFamily="18" charset="0"/>
                <a:cs typeface="Times New Roman" pitchFamily="18" charset="0"/>
              </a:rPr>
              <a:t>React.lazy</a:t>
            </a:r>
            <a:r>
              <a:rPr lang="en-IN" sz="2000" dirty="0">
                <a:latin typeface="Times New Roman" pitchFamily="18" charset="0"/>
                <a:cs typeface="Times New Roman" pitchFamily="18" charset="0"/>
              </a:rPr>
              <a:t>(() =&gt; import('./ </a:t>
            </a:r>
            <a:r>
              <a:rPr lang="en-IN" sz="2000" dirty="0" err="1">
                <a:latin typeface="Times New Roman" pitchFamily="18" charset="0"/>
                <a:cs typeface="Times New Roman" pitchFamily="18" charset="0"/>
              </a:rPr>
              <a:t>ExampleComponent</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function </a:t>
            </a:r>
            <a:r>
              <a:rPr lang="en-IN" sz="2000" dirty="0" err="1">
                <a:latin typeface="Times New Roman" pitchFamily="18" charset="0"/>
                <a:cs typeface="Times New Roman" pitchFamily="18" charset="0"/>
              </a:rPr>
              <a:t>MyComponent</a:t>
            </a:r>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return (  </a:t>
            </a:r>
          </a:p>
          <a:p>
            <a:r>
              <a:rPr lang="en-IN" sz="2000" dirty="0">
                <a:latin typeface="Times New Roman" pitchFamily="18" charset="0"/>
                <a:cs typeface="Times New Roman" pitchFamily="18" charset="0"/>
              </a:rPr>
              <a:t>    &lt;div&gt;  </a:t>
            </a:r>
          </a:p>
          <a:p>
            <a:r>
              <a:rPr lang="en-IN" sz="2000" dirty="0">
                <a:latin typeface="Times New Roman" pitchFamily="18" charset="0"/>
                <a:cs typeface="Times New Roman" pitchFamily="18" charset="0"/>
              </a:rPr>
              <a:t>      &lt;Suspense </a:t>
            </a:r>
            <a:r>
              <a:rPr lang="en-IN" sz="2000" dirty="0" err="1">
                <a:latin typeface="Times New Roman" pitchFamily="18" charset="0"/>
                <a:cs typeface="Times New Roman" pitchFamily="18" charset="0"/>
              </a:rPr>
              <a:t>fallback</a:t>
            </a:r>
            <a:r>
              <a:rPr lang="en-IN" sz="2000" dirty="0">
                <a:latin typeface="Times New Roman" pitchFamily="18" charset="0"/>
                <a:cs typeface="Times New Roman" pitchFamily="18" charset="0"/>
              </a:rPr>
              <a:t>={&lt;div&gt;Loading...&lt;/div&gt;}&gt;  </a:t>
            </a:r>
          </a:p>
          <a:p>
            <a:r>
              <a:rPr lang="en-IN" sz="2000" dirty="0">
                <a:latin typeface="Times New Roman" pitchFamily="18" charset="0"/>
                <a:cs typeface="Times New Roman" pitchFamily="18" charset="0"/>
              </a:rPr>
              <a:t>        &lt;</a:t>
            </a:r>
            <a:r>
              <a:rPr lang="en-IN" sz="2000" dirty="0" err="1">
                <a:latin typeface="Times New Roman" pitchFamily="18" charset="0"/>
                <a:cs typeface="Times New Roman" pitchFamily="18" charset="0"/>
              </a:rPr>
              <a:t>ExampleComponent</a:t>
            </a:r>
            <a:r>
              <a:rPr lang="en-IN" sz="2000" dirty="0">
                <a:latin typeface="Times New Roman" pitchFamily="18" charset="0"/>
                <a:cs typeface="Times New Roman" pitchFamily="18" charset="0"/>
              </a:rPr>
              <a:t> /&gt;  </a:t>
            </a:r>
          </a:p>
          <a:p>
            <a:r>
              <a:rPr lang="en-IN" sz="2000" dirty="0">
                <a:latin typeface="Times New Roman" pitchFamily="18" charset="0"/>
                <a:cs typeface="Times New Roman" pitchFamily="18" charset="0"/>
              </a:rPr>
              <a:t>      &lt;/Suspense&gt;  </a:t>
            </a:r>
          </a:p>
          <a:p>
            <a:r>
              <a:rPr lang="en-IN" sz="2000" dirty="0">
                <a:latin typeface="Times New Roman" pitchFamily="18" charset="0"/>
                <a:cs typeface="Times New Roman" pitchFamily="18" charset="0"/>
              </a:rPr>
              <a:t>    &lt;/div&gt;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
        <p:nvSpPr>
          <p:cNvPr id="10" name="Rectangle 9"/>
          <p:cNvSpPr/>
          <p:nvPr/>
        </p:nvSpPr>
        <p:spPr>
          <a:xfrm>
            <a:off x="5888181" y="4574509"/>
            <a:ext cx="6096000" cy="1938992"/>
          </a:xfrm>
          <a:prstGeom prst="rect">
            <a:avLst/>
          </a:prstGeom>
          <a:solidFill>
            <a:srgbClr val="00B0F0"/>
          </a:solidFill>
        </p:spPr>
        <p:txBody>
          <a:bodyPr>
            <a:spAutoFit/>
          </a:bodyPr>
          <a:lstStyle/>
          <a:p>
            <a:pPr algn="just"/>
            <a:r>
              <a:rPr lang="en-US" sz="2000" b="1" dirty="0">
                <a:latin typeface="Times New Roman" pitchFamily="18" charset="0"/>
                <a:cs typeface="Times New Roman" pitchFamily="18" charset="0"/>
              </a:rPr>
              <a:t>NOTE:</a:t>
            </a:r>
          </a:p>
          <a:p>
            <a:pPr marL="342900" indent="-342900" algn="just">
              <a:buFont typeface="Wingdings" pitchFamily="2" charset="2"/>
              <a:buChar char="Ø"/>
            </a:pPr>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fallback</a:t>
            </a:r>
            <a:r>
              <a:rPr lang="en-US" sz="2000" dirty="0">
                <a:latin typeface="Times New Roman" pitchFamily="18" charset="0"/>
                <a:cs typeface="Times New Roman" pitchFamily="18" charset="0"/>
              </a:rPr>
              <a:t> prop accepts the React elements which you want to render while waiting for the component to load. </a:t>
            </a:r>
          </a:p>
          <a:p>
            <a:pPr marL="342900" indent="-342900" algn="just">
              <a:buFont typeface="Wingdings" pitchFamily="2" charset="2"/>
              <a:buChar char="Ø"/>
            </a:pPr>
            <a:r>
              <a:rPr lang="en-US" sz="2000" dirty="0">
                <a:latin typeface="Times New Roman" pitchFamily="18" charset="0"/>
                <a:cs typeface="Times New Roman" pitchFamily="18" charset="0"/>
              </a:rPr>
              <a:t>We can combine multiple lazy components with a single Suspense component.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227812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67</a:t>
            </a:fld>
            <a:endParaRPr lang="en-US" dirty="0"/>
          </a:p>
        </p:txBody>
      </p:sp>
      <p:sp>
        <p:nvSpPr>
          <p:cNvPr id="7" name="Rectangle 6"/>
          <p:cNvSpPr/>
          <p:nvPr/>
        </p:nvSpPr>
        <p:spPr>
          <a:xfrm>
            <a:off x="290945" y="1582802"/>
            <a:ext cx="11319163" cy="4524315"/>
          </a:xfrm>
          <a:prstGeom prst="rect">
            <a:avLst/>
          </a:prstGeom>
          <a:solidFill>
            <a:schemeClr val="accent3">
              <a:lumMod val="20000"/>
              <a:lumOff val="80000"/>
            </a:schemeClr>
          </a:solidFill>
        </p:spPr>
        <p:txBody>
          <a:bodyPr wrap="square">
            <a:spAutoFit/>
          </a:bodyPr>
          <a:lstStyle/>
          <a:p>
            <a:r>
              <a:rPr lang="en-US" dirty="0">
                <a:solidFill>
                  <a:srgbClr val="B5200D"/>
                </a:solidFill>
                <a:latin typeface="Consolas"/>
              </a:rPr>
              <a:t>import</a:t>
            </a:r>
            <a:r>
              <a:rPr lang="en-US" dirty="0">
                <a:solidFill>
                  <a:srgbClr val="292929"/>
                </a:solidFill>
                <a:latin typeface="Consolas"/>
              </a:rPr>
              <a:t> </a:t>
            </a:r>
            <a:r>
              <a:rPr lang="en-US" dirty="0">
                <a:solidFill>
                  <a:srgbClr val="001080"/>
                </a:solidFill>
                <a:latin typeface="Consolas"/>
              </a:rPr>
              <a:t>React</a:t>
            </a:r>
            <a:r>
              <a:rPr lang="en-US" dirty="0">
                <a:solidFill>
                  <a:srgbClr val="292929"/>
                </a:solidFill>
                <a:latin typeface="Consolas"/>
              </a:rPr>
              <a:t> </a:t>
            </a:r>
            <a:r>
              <a:rPr lang="en-US" dirty="0">
                <a:solidFill>
                  <a:srgbClr val="B5200D"/>
                </a:solidFill>
                <a:latin typeface="Consolas"/>
              </a:rPr>
              <a:t>from</a:t>
            </a:r>
            <a:r>
              <a:rPr lang="en-US" dirty="0">
                <a:solidFill>
                  <a:srgbClr val="292929"/>
                </a:solidFill>
                <a:latin typeface="Consolas"/>
              </a:rPr>
              <a:t> </a:t>
            </a:r>
            <a:r>
              <a:rPr lang="en-US" dirty="0">
                <a:solidFill>
                  <a:srgbClr val="0F4A85"/>
                </a:solidFill>
                <a:latin typeface="Consolas"/>
              </a:rPr>
              <a:t>'react'</a:t>
            </a:r>
            <a:endParaRPr lang="en-US" dirty="0">
              <a:solidFill>
                <a:srgbClr val="292929"/>
              </a:solidFill>
              <a:latin typeface="Consolas"/>
            </a:endParaRPr>
          </a:p>
          <a:p>
            <a:br>
              <a:rPr lang="en-US" dirty="0">
                <a:solidFill>
                  <a:srgbClr val="292929"/>
                </a:solidFill>
                <a:latin typeface="Consolas"/>
              </a:rPr>
            </a:br>
            <a:r>
              <a:rPr lang="en-US" dirty="0">
                <a:solidFill>
                  <a:srgbClr val="0F4A85"/>
                </a:solidFill>
                <a:latin typeface="Consolas"/>
              </a:rPr>
              <a:t>function</a:t>
            </a:r>
            <a:r>
              <a:rPr lang="en-US" dirty="0">
                <a:solidFill>
                  <a:srgbClr val="292929"/>
                </a:solidFill>
                <a:latin typeface="Consolas"/>
              </a:rPr>
              <a:t> </a:t>
            </a:r>
            <a:r>
              <a:rPr lang="en-US" dirty="0">
                <a:solidFill>
                  <a:srgbClr val="5E2CBC"/>
                </a:solidFill>
                <a:latin typeface="Consolas"/>
              </a:rPr>
              <a:t>about</a:t>
            </a:r>
            <a:r>
              <a:rPr lang="en-US" dirty="0">
                <a:solidFill>
                  <a:srgbClr val="292929"/>
                </a:solidFill>
                <a:latin typeface="Consolas"/>
              </a:rPr>
              <a:t>() {</a:t>
            </a:r>
          </a:p>
          <a:p>
            <a:r>
              <a:rPr lang="en-US" dirty="0">
                <a:solidFill>
                  <a:srgbClr val="292929"/>
                </a:solidFill>
                <a:latin typeface="Consolas"/>
              </a:rPr>
              <a:t>        </a:t>
            </a:r>
            <a:r>
              <a:rPr lang="en-US" dirty="0">
                <a:solidFill>
                  <a:srgbClr val="B5200D"/>
                </a:solidFill>
                <a:latin typeface="Consolas"/>
              </a:rPr>
              <a:t>return</a:t>
            </a:r>
            <a:r>
              <a:rPr lang="en-US" dirty="0">
                <a:solidFill>
                  <a:srgbClr val="292929"/>
                </a:solidFill>
                <a:latin typeface="Consolas"/>
              </a:rPr>
              <a:t> (</a:t>
            </a:r>
          </a:p>
          <a:p>
            <a:r>
              <a:rPr lang="en-US" dirty="0">
                <a:solidFill>
                  <a:srgbClr val="292929"/>
                </a:solidFill>
                <a:latin typeface="Consolas"/>
              </a:rPr>
              <a:t>         </a:t>
            </a:r>
            <a:r>
              <a:rPr lang="en-US" dirty="0">
                <a:solidFill>
                  <a:srgbClr val="0F4A85"/>
                </a:solidFill>
                <a:latin typeface="Consolas"/>
              </a:rPr>
              <a:t>&lt;div&gt;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&lt;h2&gt;</a:t>
            </a:r>
            <a:r>
              <a:rPr lang="en-US" dirty="0" err="1">
                <a:solidFill>
                  <a:srgbClr val="292929"/>
                </a:solidFill>
                <a:latin typeface="Consolas"/>
              </a:rPr>
              <a:t>Malla</a:t>
            </a:r>
            <a:r>
              <a:rPr lang="en-US" dirty="0">
                <a:solidFill>
                  <a:srgbClr val="292929"/>
                </a:solidFill>
                <a:latin typeface="Consolas"/>
              </a:rPr>
              <a:t> Reddy University, Hyderabad (As per </a:t>
            </a:r>
            <a:r>
              <a:rPr lang="en-US" dirty="0" err="1">
                <a:solidFill>
                  <a:srgbClr val="292929"/>
                </a:solidFill>
                <a:latin typeface="Consolas"/>
              </a:rPr>
              <a:t>Telangana</a:t>
            </a:r>
            <a:r>
              <a:rPr lang="en-US" dirty="0">
                <a:solidFill>
                  <a:srgbClr val="292929"/>
                </a:solidFill>
                <a:latin typeface="Consolas"/>
              </a:rPr>
              <a:t> State Private Universities  Act  No. 13  of  2020,  Higher  Education  (UE)  Department </a:t>
            </a:r>
            <a:r>
              <a:rPr lang="en-US" dirty="0" err="1">
                <a:solidFill>
                  <a:srgbClr val="292929"/>
                </a:solidFill>
                <a:latin typeface="Consolas"/>
              </a:rPr>
              <a:t>dt.</a:t>
            </a:r>
            <a:r>
              <a:rPr lang="en-US" dirty="0">
                <a:solidFill>
                  <a:srgbClr val="292929"/>
                </a:solidFill>
                <a:latin typeface="Consolas"/>
              </a:rPr>
              <a:t> 15.6.2020) was established in the year 2020 through the State Legislature Council of </a:t>
            </a:r>
            <a:r>
              <a:rPr lang="en-US" dirty="0" err="1">
                <a:solidFill>
                  <a:srgbClr val="292929"/>
                </a:solidFill>
                <a:latin typeface="Consolas"/>
              </a:rPr>
              <a:t>Telangana</a:t>
            </a:r>
            <a:r>
              <a:rPr lang="en-US" dirty="0">
                <a:solidFill>
                  <a:srgbClr val="292929"/>
                </a:solidFill>
                <a:latin typeface="Consolas"/>
              </a:rPr>
              <a:t>, Govt. of </a:t>
            </a:r>
            <a:r>
              <a:rPr lang="en-US" dirty="0" err="1">
                <a:solidFill>
                  <a:srgbClr val="292929"/>
                </a:solidFill>
                <a:latin typeface="Consolas"/>
              </a:rPr>
              <a:t>Telangana</a:t>
            </a:r>
            <a:r>
              <a:rPr lang="en-US" dirty="0">
                <a:solidFill>
                  <a:srgbClr val="292929"/>
                </a:solidFill>
                <a:latin typeface="Consolas"/>
              </a:rPr>
              <a:t>. It is offering industry-focused </a:t>
            </a:r>
            <a:r>
              <a:rPr lang="en-US" dirty="0" err="1">
                <a:solidFill>
                  <a:srgbClr val="292929"/>
                </a:solidFill>
                <a:latin typeface="Consolas"/>
              </a:rPr>
              <a:t>specialised</a:t>
            </a:r>
            <a:r>
              <a:rPr lang="en-US" dirty="0">
                <a:solidFill>
                  <a:srgbClr val="292929"/>
                </a:solidFill>
                <a:latin typeface="Consolas"/>
              </a:rPr>
              <a:t> Undergraduate and Postgraduate courses with the aim of providing Quality Higher Education on par with International standards. It persistently seeks and adopts innovative methods to improve the quality of higher education on a consistent basis. </a:t>
            </a:r>
            <a:r>
              <a:rPr lang="en-US" dirty="0">
                <a:solidFill>
                  <a:srgbClr val="0F4A85"/>
                </a:solidFill>
                <a:latin typeface="Consolas"/>
              </a:rPr>
              <a:t>&lt;/h2&gt;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&lt;/div&gt;</a:t>
            </a:r>
            <a:endParaRPr lang="en-US" dirty="0">
              <a:solidFill>
                <a:srgbClr val="292929"/>
              </a:solidFill>
              <a:latin typeface="Consolas"/>
            </a:endParaRPr>
          </a:p>
          <a:p>
            <a:r>
              <a:rPr lang="en-US" dirty="0">
                <a:solidFill>
                  <a:srgbClr val="292929"/>
                </a:solidFill>
                <a:latin typeface="Consolas"/>
              </a:rPr>
              <a:t>        )</a:t>
            </a:r>
          </a:p>
          <a:p>
            <a:r>
              <a:rPr lang="en-US" dirty="0">
                <a:solidFill>
                  <a:srgbClr val="292929"/>
                </a:solidFill>
                <a:latin typeface="Consolas"/>
              </a:rPr>
              <a:t>    }</a:t>
            </a:r>
          </a:p>
          <a:p>
            <a:r>
              <a:rPr lang="en-US" dirty="0">
                <a:solidFill>
                  <a:srgbClr val="292929"/>
                </a:solidFill>
                <a:latin typeface="Consolas"/>
              </a:rPr>
              <a:t>    </a:t>
            </a:r>
            <a:r>
              <a:rPr lang="en-US" dirty="0">
                <a:solidFill>
                  <a:srgbClr val="B5200D"/>
                </a:solidFill>
                <a:latin typeface="Consolas"/>
              </a:rPr>
              <a:t>export</a:t>
            </a:r>
            <a:r>
              <a:rPr lang="en-US" dirty="0">
                <a:solidFill>
                  <a:srgbClr val="292929"/>
                </a:solidFill>
                <a:latin typeface="Consolas"/>
              </a:rPr>
              <a:t> </a:t>
            </a:r>
            <a:r>
              <a:rPr lang="en-US" dirty="0">
                <a:solidFill>
                  <a:srgbClr val="B5200D"/>
                </a:solidFill>
                <a:latin typeface="Consolas"/>
              </a:rPr>
              <a:t>default</a:t>
            </a:r>
            <a:r>
              <a:rPr lang="en-US" dirty="0">
                <a:solidFill>
                  <a:srgbClr val="292929"/>
                </a:solidFill>
                <a:latin typeface="Consolas"/>
              </a:rPr>
              <a:t> </a:t>
            </a:r>
            <a:r>
              <a:rPr lang="en-US" dirty="0">
                <a:solidFill>
                  <a:srgbClr val="001080"/>
                </a:solidFill>
                <a:latin typeface="Consolas"/>
              </a:rPr>
              <a:t>about</a:t>
            </a:r>
            <a:endParaRPr lang="en-US" b="0" dirty="0">
              <a:solidFill>
                <a:srgbClr val="292929"/>
              </a:solidFill>
              <a:effectLst/>
              <a:latin typeface="Consolas"/>
            </a:endParaRPr>
          </a:p>
        </p:txBody>
      </p:sp>
      <p:sp>
        <p:nvSpPr>
          <p:cNvPr id="8" name="TextBox 7"/>
          <p:cNvSpPr txBox="1"/>
          <p:nvPr/>
        </p:nvSpPr>
        <p:spPr>
          <a:xfrm>
            <a:off x="96983" y="840570"/>
            <a:ext cx="1496291" cy="369332"/>
          </a:xfrm>
          <a:prstGeom prst="rect">
            <a:avLst/>
          </a:prstGeom>
          <a:solidFill>
            <a:srgbClr val="FFC000"/>
          </a:solidFill>
        </p:spPr>
        <p:txBody>
          <a:bodyPr wrap="square" rtlCol="0">
            <a:spAutoFit/>
          </a:bodyPr>
          <a:lstStyle/>
          <a:p>
            <a:r>
              <a:rPr lang="en-US" dirty="0"/>
              <a:t>about.js file:</a:t>
            </a:r>
            <a:endParaRPr lang="en-IN" dirty="0"/>
          </a:p>
        </p:txBody>
      </p:sp>
      <p:sp>
        <p:nvSpPr>
          <p:cNvPr id="9"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Example-Code Splitting</a:t>
            </a:r>
          </a:p>
        </p:txBody>
      </p:sp>
    </p:spTree>
    <p:extLst>
      <p:ext uri="{BB962C8B-B14F-4D97-AF65-F5344CB8AC3E}">
        <p14:creationId xmlns:p14="http://schemas.microsoft.com/office/powerpoint/2010/main" val="37944792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68</a:t>
            </a:fld>
            <a:endParaRPr lang="en-US" dirty="0"/>
          </a:p>
        </p:txBody>
      </p:sp>
      <p:sp>
        <p:nvSpPr>
          <p:cNvPr id="7" name="Rectangle 6"/>
          <p:cNvSpPr/>
          <p:nvPr/>
        </p:nvSpPr>
        <p:spPr>
          <a:xfrm>
            <a:off x="290945" y="1582802"/>
            <a:ext cx="11319163" cy="4801314"/>
          </a:xfrm>
          <a:prstGeom prst="rect">
            <a:avLst/>
          </a:prstGeom>
          <a:solidFill>
            <a:schemeClr val="accent3">
              <a:lumMod val="20000"/>
              <a:lumOff val="80000"/>
            </a:schemeClr>
          </a:solidFill>
        </p:spPr>
        <p:txBody>
          <a:bodyPr wrap="square">
            <a:spAutoFit/>
          </a:bodyPr>
          <a:lstStyle/>
          <a:p>
            <a:r>
              <a:rPr lang="en-US" dirty="0">
                <a:solidFill>
                  <a:srgbClr val="B5200D"/>
                </a:solidFill>
                <a:latin typeface="Consolas"/>
              </a:rPr>
              <a:t>import</a:t>
            </a:r>
            <a:r>
              <a:rPr lang="en-US" dirty="0">
                <a:solidFill>
                  <a:srgbClr val="292929"/>
                </a:solidFill>
                <a:latin typeface="Consolas"/>
              </a:rPr>
              <a:t> </a:t>
            </a:r>
            <a:r>
              <a:rPr lang="en-US" dirty="0">
                <a:solidFill>
                  <a:srgbClr val="001080"/>
                </a:solidFill>
                <a:latin typeface="Consolas"/>
              </a:rPr>
              <a:t>React</a:t>
            </a:r>
            <a:r>
              <a:rPr lang="en-US" dirty="0">
                <a:solidFill>
                  <a:srgbClr val="292929"/>
                </a:solidFill>
                <a:latin typeface="Consolas"/>
              </a:rPr>
              <a:t> </a:t>
            </a:r>
            <a:r>
              <a:rPr lang="en-US" dirty="0">
                <a:solidFill>
                  <a:srgbClr val="B5200D"/>
                </a:solidFill>
                <a:latin typeface="Consolas"/>
              </a:rPr>
              <a:t>from</a:t>
            </a:r>
            <a:r>
              <a:rPr lang="en-US" dirty="0">
                <a:solidFill>
                  <a:srgbClr val="292929"/>
                </a:solidFill>
                <a:latin typeface="Consolas"/>
              </a:rPr>
              <a:t> </a:t>
            </a:r>
            <a:r>
              <a:rPr lang="en-US" dirty="0">
                <a:solidFill>
                  <a:srgbClr val="0F4A85"/>
                </a:solidFill>
                <a:latin typeface="Consolas"/>
              </a:rPr>
              <a:t>'react'</a:t>
            </a:r>
            <a:endParaRPr lang="en-US" dirty="0">
              <a:solidFill>
                <a:srgbClr val="292929"/>
              </a:solidFill>
              <a:latin typeface="Consolas"/>
            </a:endParaRPr>
          </a:p>
          <a:p>
            <a:br>
              <a:rPr lang="en-US" dirty="0">
                <a:solidFill>
                  <a:srgbClr val="292929"/>
                </a:solidFill>
                <a:latin typeface="Consolas"/>
              </a:rPr>
            </a:br>
            <a:r>
              <a:rPr lang="en-US" dirty="0">
                <a:solidFill>
                  <a:srgbClr val="0F4A85"/>
                </a:solidFill>
                <a:latin typeface="Consolas"/>
              </a:rPr>
              <a:t>function</a:t>
            </a:r>
            <a:r>
              <a:rPr lang="en-US" dirty="0">
                <a:solidFill>
                  <a:srgbClr val="292929"/>
                </a:solidFill>
                <a:latin typeface="Consolas"/>
              </a:rPr>
              <a:t> </a:t>
            </a:r>
            <a:r>
              <a:rPr lang="en-US" dirty="0">
                <a:solidFill>
                  <a:srgbClr val="5E2CBC"/>
                </a:solidFill>
                <a:latin typeface="Consolas"/>
              </a:rPr>
              <a:t>Home</a:t>
            </a:r>
            <a:r>
              <a:rPr lang="en-US" dirty="0">
                <a:solidFill>
                  <a:srgbClr val="292929"/>
                </a:solidFill>
                <a:latin typeface="Consolas"/>
              </a:rPr>
              <a:t>() {</a:t>
            </a:r>
          </a:p>
          <a:p>
            <a:r>
              <a:rPr lang="en-US" dirty="0">
                <a:solidFill>
                  <a:srgbClr val="292929"/>
                </a:solidFill>
                <a:latin typeface="Consolas"/>
              </a:rPr>
              <a:t>      </a:t>
            </a:r>
            <a:r>
              <a:rPr lang="en-US" dirty="0">
                <a:solidFill>
                  <a:srgbClr val="B5200D"/>
                </a:solidFill>
                <a:latin typeface="Consolas"/>
              </a:rPr>
              <a:t>return</a:t>
            </a:r>
            <a:r>
              <a:rPr lang="en-US" dirty="0">
                <a:solidFill>
                  <a:srgbClr val="292929"/>
                </a:solidFill>
                <a:latin typeface="Consolas"/>
              </a:rPr>
              <a:t> (</a:t>
            </a:r>
          </a:p>
          <a:p>
            <a:r>
              <a:rPr lang="en-US" dirty="0">
                <a:solidFill>
                  <a:srgbClr val="292929"/>
                </a:solidFill>
                <a:latin typeface="Consolas"/>
              </a:rPr>
              <a:t>        </a:t>
            </a:r>
            <a:r>
              <a:rPr lang="en-US" dirty="0">
                <a:solidFill>
                  <a:srgbClr val="0F4A85"/>
                </a:solidFill>
                <a:latin typeface="Consolas"/>
              </a:rPr>
              <a:t>&lt;div&gt;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&lt;h1&gt;</a:t>
            </a:r>
            <a:r>
              <a:rPr lang="en-US" dirty="0">
                <a:solidFill>
                  <a:srgbClr val="292929"/>
                </a:solidFill>
                <a:latin typeface="Consolas"/>
              </a:rPr>
              <a:t>PROGRAMMES OFFERED</a:t>
            </a:r>
            <a:r>
              <a:rPr lang="en-US" dirty="0">
                <a:solidFill>
                  <a:srgbClr val="0F4A85"/>
                </a:solidFill>
                <a:latin typeface="Consolas"/>
              </a:rPr>
              <a:t>&lt;/h1&gt;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&lt;h2&gt;</a:t>
            </a:r>
            <a:r>
              <a:rPr lang="en-US" dirty="0">
                <a:solidFill>
                  <a:srgbClr val="292929"/>
                </a:solidFill>
                <a:latin typeface="Consolas"/>
              </a:rPr>
              <a:t> </a:t>
            </a:r>
            <a:r>
              <a:rPr lang="en-US" dirty="0">
                <a:solidFill>
                  <a:srgbClr val="0F4A85"/>
                </a:solidFill>
                <a:latin typeface="Consolas"/>
              </a:rPr>
              <a:t>&lt;li&gt;</a:t>
            </a:r>
            <a:r>
              <a:rPr lang="en-US" dirty="0">
                <a:solidFill>
                  <a:srgbClr val="292929"/>
                </a:solidFill>
                <a:latin typeface="Consolas"/>
              </a:rPr>
              <a:t>School </a:t>
            </a:r>
            <a:r>
              <a:rPr lang="en-US" dirty="0" err="1">
                <a:solidFill>
                  <a:srgbClr val="292929"/>
                </a:solidFill>
                <a:latin typeface="Consolas"/>
              </a:rPr>
              <a:t>ofEngineering</a:t>
            </a:r>
            <a:r>
              <a:rPr lang="en-US" dirty="0">
                <a:solidFill>
                  <a:srgbClr val="0F4A85"/>
                </a:solidFill>
                <a:latin typeface="Consolas"/>
              </a:rPr>
              <a:t>&lt;/li&gt;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&lt;li&gt;</a:t>
            </a:r>
            <a:r>
              <a:rPr lang="en-US" dirty="0">
                <a:solidFill>
                  <a:srgbClr val="292929"/>
                </a:solidFill>
                <a:latin typeface="Consolas"/>
              </a:rPr>
              <a:t>School of Agricultural Sciences</a:t>
            </a:r>
            <a:r>
              <a:rPr lang="en-US" dirty="0">
                <a:solidFill>
                  <a:srgbClr val="0F4A85"/>
                </a:solidFill>
                <a:latin typeface="Consolas"/>
              </a:rPr>
              <a:t>&lt;/li&gt;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&lt;li&gt;</a:t>
            </a:r>
            <a:r>
              <a:rPr lang="en-US" dirty="0">
                <a:solidFill>
                  <a:srgbClr val="292929"/>
                </a:solidFill>
                <a:latin typeface="Consolas"/>
              </a:rPr>
              <a:t>School of Allied Healthcare Sciences</a:t>
            </a:r>
            <a:r>
              <a:rPr lang="en-US" dirty="0">
                <a:solidFill>
                  <a:srgbClr val="0F4A85"/>
                </a:solidFill>
                <a:latin typeface="Consolas"/>
              </a:rPr>
              <a:t>&lt;/li&gt;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&lt;li&gt;</a:t>
            </a:r>
            <a:r>
              <a:rPr lang="en-US" dirty="0">
                <a:solidFill>
                  <a:srgbClr val="292929"/>
                </a:solidFill>
                <a:latin typeface="Consolas"/>
              </a:rPr>
              <a:t>School of Management</a:t>
            </a:r>
            <a:r>
              <a:rPr lang="en-US" dirty="0">
                <a:solidFill>
                  <a:srgbClr val="0F4A85"/>
                </a:solidFill>
                <a:latin typeface="Consolas"/>
              </a:rPr>
              <a:t>&lt;/li&gt;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&lt;li&gt;</a:t>
            </a:r>
            <a:r>
              <a:rPr lang="en-US" dirty="0">
                <a:solidFill>
                  <a:srgbClr val="292929"/>
                </a:solidFill>
                <a:latin typeface="Consolas"/>
              </a:rPr>
              <a:t>School of Sciences</a:t>
            </a:r>
            <a:r>
              <a:rPr lang="en-US" dirty="0">
                <a:solidFill>
                  <a:srgbClr val="0F4A85"/>
                </a:solidFill>
                <a:latin typeface="Consolas"/>
              </a:rPr>
              <a:t>&lt;/li&gt;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&lt;li&gt;</a:t>
            </a:r>
            <a:r>
              <a:rPr lang="en-US" dirty="0">
                <a:solidFill>
                  <a:srgbClr val="292929"/>
                </a:solidFill>
                <a:latin typeface="Consolas"/>
              </a:rPr>
              <a:t>School of Commerce &amp; Arts</a:t>
            </a:r>
            <a:r>
              <a:rPr lang="en-US" dirty="0">
                <a:solidFill>
                  <a:srgbClr val="0F4A85"/>
                </a:solidFill>
                <a:latin typeface="Consolas"/>
              </a:rPr>
              <a:t>&lt;/li&gt;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&lt;/h2&gt;</a:t>
            </a:r>
            <a:endParaRPr lang="en-US" dirty="0">
              <a:solidFill>
                <a:srgbClr val="292929"/>
              </a:solidFill>
              <a:latin typeface="Consolas"/>
            </a:endParaRPr>
          </a:p>
          <a:p>
            <a:r>
              <a:rPr lang="en-US" dirty="0">
                <a:solidFill>
                  <a:srgbClr val="292929"/>
                </a:solidFill>
                <a:latin typeface="Consolas"/>
              </a:rPr>
              <a:t>        </a:t>
            </a:r>
            <a:r>
              <a:rPr lang="en-US" dirty="0">
                <a:solidFill>
                  <a:srgbClr val="0F4A85"/>
                </a:solidFill>
                <a:latin typeface="Consolas"/>
              </a:rPr>
              <a:t>&lt;/div&gt;</a:t>
            </a:r>
            <a:endParaRPr lang="en-US" dirty="0">
              <a:solidFill>
                <a:srgbClr val="292929"/>
              </a:solidFill>
              <a:latin typeface="Consolas"/>
            </a:endParaRPr>
          </a:p>
          <a:p>
            <a:r>
              <a:rPr lang="en-US" dirty="0">
                <a:solidFill>
                  <a:srgbClr val="292929"/>
                </a:solidFill>
                <a:latin typeface="Consolas"/>
              </a:rPr>
              <a:t>      );</a:t>
            </a:r>
          </a:p>
          <a:p>
            <a:r>
              <a:rPr lang="en-US" dirty="0">
                <a:solidFill>
                  <a:srgbClr val="292929"/>
                </a:solidFill>
                <a:latin typeface="Consolas"/>
              </a:rPr>
              <a:t>    }</a:t>
            </a:r>
          </a:p>
          <a:p>
            <a:r>
              <a:rPr lang="en-US" dirty="0">
                <a:solidFill>
                  <a:srgbClr val="292929"/>
                </a:solidFill>
                <a:latin typeface="Consolas"/>
              </a:rPr>
              <a:t>    </a:t>
            </a:r>
            <a:r>
              <a:rPr lang="en-US" dirty="0">
                <a:solidFill>
                  <a:srgbClr val="B5200D"/>
                </a:solidFill>
                <a:latin typeface="Consolas"/>
              </a:rPr>
              <a:t>export</a:t>
            </a:r>
            <a:r>
              <a:rPr lang="en-US" dirty="0">
                <a:solidFill>
                  <a:srgbClr val="292929"/>
                </a:solidFill>
                <a:latin typeface="Consolas"/>
              </a:rPr>
              <a:t> </a:t>
            </a:r>
            <a:r>
              <a:rPr lang="en-US" dirty="0">
                <a:solidFill>
                  <a:srgbClr val="B5200D"/>
                </a:solidFill>
                <a:latin typeface="Consolas"/>
              </a:rPr>
              <a:t>default</a:t>
            </a:r>
            <a:r>
              <a:rPr lang="en-US" dirty="0">
                <a:solidFill>
                  <a:srgbClr val="292929"/>
                </a:solidFill>
                <a:latin typeface="Consolas"/>
              </a:rPr>
              <a:t> </a:t>
            </a:r>
            <a:r>
              <a:rPr lang="en-US" dirty="0">
                <a:solidFill>
                  <a:srgbClr val="001080"/>
                </a:solidFill>
                <a:latin typeface="Consolas"/>
              </a:rPr>
              <a:t>Home</a:t>
            </a:r>
            <a:r>
              <a:rPr lang="en-US" dirty="0">
                <a:solidFill>
                  <a:srgbClr val="292929"/>
                </a:solidFill>
                <a:latin typeface="Consolas"/>
              </a:rPr>
              <a:t>;</a:t>
            </a:r>
            <a:endParaRPr lang="en-US" b="0" dirty="0">
              <a:solidFill>
                <a:srgbClr val="292929"/>
              </a:solidFill>
              <a:effectLst/>
              <a:latin typeface="Consolas"/>
            </a:endParaRPr>
          </a:p>
        </p:txBody>
      </p:sp>
      <p:sp>
        <p:nvSpPr>
          <p:cNvPr id="8" name="TextBox 7"/>
          <p:cNvSpPr txBox="1"/>
          <p:nvPr/>
        </p:nvSpPr>
        <p:spPr>
          <a:xfrm>
            <a:off x="96983" y="840570"/>
            <a:ext cx="1496291" cy="369332"/>
          </a:xfrm>
          <a:prstGeom prst="rect">
            <a:avLst/>
          </a:prstGeom>
          <a:solidFill>
            <a:srgbClr val="FFC000"/>
          </a:solidFill>
        </p:spPr>
        <p:txBody>
          <a:bodyPr wrap="square" rtlCol="0">
            <a:spAutoFit/>
          </a:bodyPr>
          <a:lstStyle/>
          <a:p>
            <a:r>
              <a:rPr lang="en-US" dirty="0"/>
              <a:t>home.js file:</a:t>
            </a:r>
            <a:endParaRPr lang="en-IN" dirty="0"/>
          </a:p>
        </p:txBody>
      </p:sp>
      <p:sp>
        <p:nvSpPr>
          <p:cNvPr id="9"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Example-Code Splitting</a:t>
            </a:r>
          </a:p>
        </p:txBody>
      </p:sp>
    </p:spTree>
    <p:extLst>
      <p:ext uri="{BB962C8B-B14F-4D97-AF65-F5344CB8AC3E}">
        <p14:creationId xmlns:p14="http://schemas.microsoft.com/office/powerpoint/2010/main" val="35573150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69</a:t>
            </a:fld>
            <a:endParaRPr lang="en-US" dirty="0"/>
          </a:p>
        </p:txBody>
      </p:sp>
      <p:sp>
        <p:nvSpPr>
          <p:cNvPr id="7" name="Rectangle 6"/>
          <p:cNvSpPr/>
          <p:nvPr/>
        </p:nvSpPr>
        <p:spPr>
          <a:xfrm>
            <a:off x="96983" y="1240995"/>
            <a:ext cx="11748653" cy="5632311"/>
          </a:xfrm>
          <a:prstGeom prst="rect">
            <a:avLst/>
          </a:prstGeom>
          <a:solidFill>
            <a:schemeClr val="accent3">
              <a:lumMod val="20000"/>
              <a:lumOff val="80000"/>
            </a:schemeClr>
          </a:solidFill>
        </p:spPr>
        <p:txBody>
          <a:bodyPr wrap="square">
            <a:spAutoFit/>
          </a:bodyPr>
          <a:lstStyle/>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err="1">
                <a:solidFill>
                  <a:srgbClr val="001080"/>
                </a:solidFill>
                <a:latin typeface="Consolas"/>
              </a:rPr>
              <a:t>useState</a:t>
            </a:r>
            <a:r>
              <a:rPr lang="en-IN" dirty="0">
                <a:solidFill>
                  <a:srgbClr val="292929"/>
                </a:solidFill>
                <a:latin typeface="Consolas"/>
              </a:rPr>
              <a:t>, </a:t>
            </a:r>
            <a:r>
              <a:rPr lang="en-IN" dirty="0">
                <a:solidFill>
                  <a:srgbClr val="001080"/>
                </a:solidFill>
                <a:latin typeface="Consolas"/>
              </a:rPr>
              <a:t>lazy</a:t>
            </a:r>
            <a:r>
              <a:rPr lang="en-IN" dirty="0">
                <a:solidFill>
                  <a:srgbClr val="292929"/>
                </a:solidFill>
                <a:latin typeface="Consolas"/>
              </a:rPr>
              <a:t>, </a:t>
            </a:r>
            <a:r>
              <a:rPr lang="en-IN" dirty="0">
                <a:solidFill>
                  <a:srgbClr val="001080"/>
                </a:solidFill>
                <a:latin typeface="Consolas"/>
              </a:rPr>
              <a:t>Suspense</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err="1">
                <a:solidFill>
                  <a:srgbClr val="0F4A85"/>
                </a:solidFill>
                <a:latin typeface="Consolas"/>
              </a:rPr>
              <a:t>const</a:t>
            </a:r>
            <a:r>
              <a:rPr lang="en-IN" dirty="0">
                <a:solidFill>
                  <a:srgbClr val="292929"/>
                </a:solidFill>
                <a:latin typeface="Consolas"/>
              </a:rPr>
              <a:t> </a:t>
            </a:r>
            <a:r>
              <a:rPr lang="en-IN" dirty="0">
                <a:solidFill>
                  <a:srgbClr val="02715D"/>
                </a:solidFill>
                <a:latin typeface="Consolas"/>
              </a:rPr>
              <a:t>About</a:t>
            </a:r>
            <a:r>
              <a:rPr lang="en-IN" dirty="0">
                <a:solidFill>
                  <a:srgbClr val="000000"/>
                </a:solidFill>
                <a:latin typeface="Consolas"/>
              </a:rPr>
              <a:t>=</a:t>
            </a:r>
            <a:r>
              <a:rPr lang="en-IN" dirty="0">
                <a:solidFill>
                  <a:srgbClr val="5E2CBC"/>
                </a:solidFill>
                <a:latin typeface="Consolas"/>
              </a:rPr>
              <a:t>lazy</a:t>
            </a:r>
            <a:r>
              <a:rPr lang="en-IN" dirty="0">
                <a:solidFill>
                  <a:srgbClr val="292929"/>
                </a:solidFill>
                <a:latin typeface="Consolas"/>
              </a:rPr>
              <a:t>(() </a:t>
            </a:r>
            <a:r>
              <a:rPr lang="en-IN" dirty="0">
                <a:solidFill>
                  <a:srgbClr val="0F4A85"/>
                </a:solidFill>
                <a:latin typeface="Consolas"/>
              </a:rPr>
              <a:t>=&gt;</a:t>
            </a:r>
            <a:r>
              <a:rPr lang="en-IN" dirty="0">
                <a:solidFill>
                  <a:srgbClr val="292929"/>
                </a:solidFill>
                <a:latin typeface="Consolas"/>
              </a:rPr>
              <a:t> </a:t>
            </a:r>
            <a:r>
              <a:rPr lang="en-IN" dirty="0">
                <a:solidFill>
                  <a:srgbClr val="0F4A85"/>
                </a:solidFill>
                <a:latin typeface="Consolas"/>
              </a:rPr>
              <a:t>import</a:t>
            </a:r>
            <a:r>
              <a:rPr lang="en-IN" dirty="0">
                <a:solidFill>
                  <a:srgbClr val="292929"/>
                </a:solidFill>
                <a:latin typeface="Consolas"/>
              </a:rPr>
              <a:t>(</a:t>
            </a:r>
            <a:r>
              <a:rPr lang="en-IN" dirty="0">
                <a:solidFill>
                  <a:srgbClr val="0F4A85"/>
                </a:solidFill>
                <a:latin typeface="Consolas"/>
              </a:rPr>
              <a:t>'./about'</a:t>
            </a:r>
            <a:r>
              <a:rPr lang="en-IN" dirty="0">
                <a:solidFill>
                  <a:srgbClr val="292929"/>
                </a:solidFill>
                <a:latin typeface="Consolas"/>
              </a:rPr>
              <a:t>));</a:t>
            </a:r>
          </a:p>
          <a:p>
            <a:r>
              <a:rPr lang="en-IN" dirty="0" err="1">
                <a:solidFill>
                  <a:srgbClr val="0F4A85"/>
                </a:solidFill>
                <a:latin typeface="Consolas"/>
              </a:rPr>
              <a:t>const</a:t>
            </a:r>
            <a:r>
              <a:rPr lang="en-IN" dirty="0">
                <a:solidFill>
                  <a:srgbClr val="292929"/>
                </a:solidFill>
                <a:latin typeface="Consolas"/>
              </a:rPr>
              <a:t> </a:t>
            </a:r>
            <a:r>
              <a:rPr lang="en-IN" dirty="0">
                <a:solidFill>
                  <a:srgbClr val="02715D"/>
                </a:solidFill>
                <a:latin typeface="Consolas"/>
              </a:rPr>
              <a:t>Home</a:t>
            </a:r>
            <a:r>
              <a:rPr lang="en-IN" dirty="0">
                <a:solidFill>
                  <a:srgbClr val="000000"/>
                </a:solidFill>
                <a:latin typeface="Consolas"/>
              </a:rPr>
              <a:t>=</a:t>
            </a:r>
            <a:r>
              <a:rPr lang="en-IN" dirty="0">
                <a:solidFill>
                  <a:srgbClr val="5E2CBC"/>
                </a:solidFill>
                <a:latin typeface="Consolas"/>
              </a:rPr>
              <a:t>lazy</a:t>
            </a:r>
            <a:r>
              <a:rPr lang="en-IN" dirty="0">
                <a:solidFill>
                  <a:srgbClr val="292929"/>
                </a:solidFill>
                <a:latin typeface="Consolas"/>
              </a:rPr>
              <a:t>(() </a:t>
            </a:r>
            <a:r>
              <a:rPr lang="en-IN" dirty="0">
                <a:solidFill>
                  <a:srgbClr val="0F4A85"/>
                </a:solidFill>
                <a:latin typeface="Consolas"/>
              </a:rPr>
              <a:t>=&gt;</a:t>
            </a:r>
            <a:r>
              <a:rPr lang="en-IN" dirty="0">
                <a:solidFill>
                  <a:srgbClr val="292929"/>
                </a:solidFill>
                <a:latin typeface="Consolas"/>
              </a:rPr>
              <a:t> </a:t>
            </a:r>
            <a:r>
              <a:rPr lang="en-IN" dirty="0">
                <a:solidFill>
                  <a:srgbClr val="0F4A85"/>
                </a:solidFill>
                <a:latin typeface="Consolas"/>
              </a:rPr>
              <a:t>import</a:t>
            </a:r>
            <a:r>
              <a:rPr lang="en-IN" dirty="0">
                <a:solidFill>
                  <a:srgbClr val="292929"/>
                </a:solidFill>
                <a:latin typeface="Consolas"/>
              </a:rPr>
              <a:t>(</a:t>
            </a:r>
            <a:r>
              <a:rPr lang="en-IN" dirty="0">
                <a:solidFill>
                  <a:srgbClr val="0F4A85"/>
                </a:solidFill>
                <a:latin typeface="Consolas"/>
              </a:rPr>
              <a:t>'./home'</a:t>
            </a:r>
            <a:r>
              <a:rPr lang="en-IN" dirty="0">
                <a:solidFill>
                  <a:srgbClr val="292929"/>
                </a:solidFill>
                <a:latin typeface="Consolas"/>
              </a:rPr>
              <a:t>));</a:t>
            </a:r>
            <a:br>
              <a:rPr lang="en-IN" dirty="0">
                <a:solidFill>
                  <a:srgbClr val="292929"/>
                </a:solidFill>
                <a:latin typeface="Consolas"/>
              </a:rPr>
            </a:br>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Selection</a:t>
            </a:r>
            <a:r>
              <a:rPr lang="en-IN" dirty="0">
                <a:solidFill>
                  <a:srgbClr val="292929"/>
                </a:solidFill>
                <a:latin typeface="Consolas"/>
              </a:rPr>
              <a:t>() {</a:t>
            </a:r>
          </a:p>
          <a:p>
            <a:r>
              <a:rPr lang="en-IN" dirty="0">
                <a:solidFill>
                  <a:srgbClr val="292929"/>
                </a:solidFill>
                <a:latin typeface="Consolas"/>
              </a:rPr>
              <a:t>    </a:t>
            </a:r>
            <a:r>
              <a:rPr lang="en-IN" dirty="0" err="1">
                <a:solidFill>
                  <a:srgbClr val="0F4A85"/>
                </a:solidFill>
                <a:latin typeface="Consolas"/>
              </a:rPr>
              <a:t>const</a:t>
            </a:r>
            <a:r>
              <a:rPr lang="en-IN" dirty="0">
                <a:solidFill>
                  <a:srgbClr val="292929"/>
                </a:solidFill>
                <a:latin typeface="Consolas"/>
              </a:rPr>
              <a:t> [</a:t>
            </a:r>
            <a:r>
              <a:rPr lang="en-IN" dirty="0" err="1">
                <a:solidFill>
                  <a:srgbClr val="02715D"/>
                </a:solidFill>
                <a:latin typeface="Consolas"/>
              </a:rPr>
              <a:t>selectedTab</a:t>
            </a:r>
            <a:r>
              <a:rPr lang="en-IN" dirty="0" err="1">
                <a:solidFill>
                  <a:srgbClr val="292929"/>
                </a:solidFill>
                <a:latin typeface="Consolas"/>
              </a:rPr>
              <a:t>,</a:t>
            </a:r>
            <a:r>
              <a:rPr lang="en-IN" dirty="0" err="1">
                <a:solidFill>
                  <a:srgbClr val="02715D"/>
                </a:solidFill>
                <a:latin typeface="Consolas"/>
              </a:rPr>
              <a:t>setSelectedTab</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err="1">
                <a:solidFill>
                  <a:srgbClr val="5E2CBC"/>
                </a:solidFill>
                <a:latin typeface="Consolas"/>
              </a:rPr>
              <a:t>useState</a:t>
            </a:r>
            <a:r>
              <a:rPr lang="en-IN" dirty="0">
                <a:solidFill>
                  <a:srgbClr val="292929"/>
                </a:solidFill>
                <a:latin typeface="Consolas"/>
              </a:rPr>
              <a:t>(</a:t>
            </a:r>
            <a:r>
              <a:rPr lang="en-IN" dirty="0">
                <a:solidFill>
                  <a:srgbClr val="0F4A85"/>
                </a:solidFill>
                <a:latin typeface="Consolas"/>
              </a:rPr>
              <a:t>''</a:t>
            </a:r>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&lt;button</a:t>
            </a:r>
            <a:r>
              <a:rPr lang="en-IN" dirty="0">
                <a:solidFill>
                  <a:srgbClr val="292929"/>
                </a:solidFill>
                <a:latin typeface="Consolas"/>
              </a:rPr>
              <a:t> </a:t>
            </a:r>
            <a:r>
              <a:rPr lang="en-IN" dirty="0" err="1">
                <a:solidFill>
                  <a:srgbClr val="264F78"/>
                </a:solidFill>
                <a:latin typeface="Consolas"/>
              </a:rPr>
              <a:t>onClick</a:t>
            </a:r>
            <a:r>
              <a:rPr lang="en-IN" dirty="0">
                <a:solidFill>
                  <a:srgbClr val="000000"/>
                </a:solidFill>
                <a:latin typeface="Consolas"/>
              </a:rPr>
              <a:t>=</a:t>
            </a:r>
            <a:r>
              <a:rPr lang="en-IN" dirty="0">
                <a:solidFill>
                  <a:srgbClr val="0F4A85"/>
                </a:solidFill>
                <a:latin typeface="Consolas"/>
              </a:rPr>
              <a:t>{</a:t>
            </a:r>
            <a:r>
              <a:rPr lang="en-IN" dirty="0">
                <a:solidFill>
                  <a:srgbClr val="292929"/>
                </a:solidFill>
                <a:latin typeface="Consolas"/>
              </a:rPr>
              <a:t> () </a:t>
            </a:r>
            <a:r>
              <a:rPr lang="en-IN" dirty="0">
                <a:solidFill>
                  <a:srgbClr val="0F4A85"/>
                </a:solidFill>
                <a:latin typeface="Consolas"/>
              </a:rPr>
              <a:t>=&gt;</a:t>
            </a:r>
            <a:r>
              <a:rPr lang="en-IN" dirty="0">
                <a:solidFill>
                  <a:srgbClr val="292929"/>
                </a:solidFill>
                <a:latin typeface="Consolas"/>
              </a:rPr>
              <a:t> </a:t>
            </a:r>
            <a:r>
              <a:rPr lang="en-IN" dirty="0" err="1">
                <a:solidFill>
                  <a:srgbClr val="5E2CBC"/>
                </a:solidFill>
                <a:latin typeface="Consolas"/>
              </a:rPr>
              <a:t>setSelectedTab</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homeTab</a:t>
            </a:r>
            <a:r>
              <a:rPr lang="en-IN" dirty="0">
                <a:solidFill>
                  <a:srgbClr val="0F4A85"/>
                </a:solidFill>
                <a:latin typeface="Consolas"/>
              </a:rPr>
              <a:t>'</a:t>
            </a:r>
            <a:r>
              <a:rPr lang="en-IN" dirty="0">
                <a:solidFill>
                  <a:srgbClr val="292929"/>
                </a:solidFill>
                <a:latin typeface="Consolas"/>
              </a:rPr>
              <a:t>)</a:t>
            </a:r>
            <a:r>
              <a:rPr lang="en-IN" dirty="0">
                <a:solidFill>
                  <a:srgbClr val="0F4A85"/>
                </a:solidFill>
                <a:latin typeface="Consolas"/>
              </a:rPr>
              <a:t>}&gt;</a:t>
            </a:r>
            <a:r>
              <a:rPr lang="en-IN" dirty="0">
                <a:solidFill>
                  <a:srgbClr val="292929"/>
                </a:solidFill>
                <a:latin typeface="Consolas"/>
              </a:rPr>
              <a:t> Home</a:t>
            </a:r>
            <a:r>
              <a:rPr lang="en-IN" dirty="0">
                <a:solidFill>
                  <a:srgbClr val="0F4A85"/>
                </a:solidFill>
                <a:latin typeface="Consolas"/>
              </a:rPr>
              <a:t>&lt;/button&gt;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&lt;button</a:t>
            </a:r>
            <a:r>
              <a:rPr lang="en-IN" dirty="0">
                <a:solidFill>
                  <a:srgbClr val="292929"/>
                </a:solidFill>
                <a:latin typeface="Consolas"/>
              </a:rPr>
              <a:t> </a:t>
            </a:r>
            <a:r>
              <a:rPr lang="en-IN" dirty="0" err="1">
                <a:solidFill>
                  <a:srgbClr val="264F78"/>
                </a:solidFill>
                <a:latin typeface="Consolas"/>
              </a:rPr>
              <a:t>onClick</a:t>
            </a:r>
            <a:r>
              <a:rPr lang="en-IN" dirty="0">
                <a:solidFill>
                  <a:srgbClr val="000000"/>
                </a:solidFill>
                <a:latin typeface="Consolas"/>
              </a:rPr>
              <a:t>=</a:t>
            </a:r>
            <a:r>
              <a:rPr lang="en-IN" dirty="0">
                <a:solidFill>
                  <a:srgbClr val="0F4A85"/>
                </a:solidFill>
                <a:latin typeface="Consolas"/>
              </a:rPr>
              <a:t>{</a:t>
            </a:r>
            <a:r>
              <a:rPr lang="en-IN" dirty="0">
                <a:solidFill>
                  <a:srgbClr val="292929"/>
                </a:solidFill>
                <a:latin typeface="Consolas"/>
              </a:rPr>
              <a:t> () </a:t>
            </a:r>
            <a:r>
              <a:rPr lang="en-IN" dirty="0">
                <a:solidFill>
                  <a:srgbClr val="0F4A85"/>
                </a:solidFill>
                <a:latin typeface="Consolas"/>
              </a:rPr>
              <a:t>=&gt;</a:t>
            </a:r>
            <a:r>
              <a:rPr lang="en-IN" dirty="0">
                <a:solidFill>
                  <a:srgbClr val="292929"/>
                </a:solidFill>
                <a:latin typeface="Consolas"/>
              </a:rPr>
              <a:t> </a:t>
            </a:r>
            <a:r>
              <a:rPr lang="en-IN" dirty="0" err="1">
                <a:solidFill>
                  <a:srgbClr val="5E2CBC"/>
                </a:solidFill>
                <a:latin typeface="Consolas"/>
              </a:rPr>
              <a:t>setSelectedTab</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aboutTab</a:t>
            </a:r>
            <a:r>
              <a:rPr lang="en-IN" dirty="0">
                <a:solidFill>
                  <a:srgbClr val="0F4A85"/>
                </a:solidFill>
                <a:latin typeface="Consolas"/>
              </a:rPr>
              <a:t>'</a:t>
            </a:r>
            <a:r>
              <a:rPr lang="en-IN" dirty="0">
                <a:solidFill>
                  <a:srgbClr val="292929"/>
                </a:solidFill>
                <a:latin typeface="Consolas"/>
              </a:rPr>
              <a:t>)</a:t>
            </a:r>
            <a:r>
              <a:rPr lang="en-IN" dirty="0">
                <a:solidFill>
                  <a:srgbClr val="0F4A85"/>
                </a:solidFill>
                <a:latin typeface="Consolas"/>
              </a:rPr>
              <a:t>}&gt;</a:t>
            </a:r>
            <a:r>
              <a:rPr lang="en-IN" dirty="0">
                <a:solidFill>
                  <a:srgbClr val="292929"/>
                </a:solidFill>
                <a:latin typeface="Consolas"/>
              </a:rPr>
              <a:t> About</a:t>
            </a:r>
            <a:r>
              <a:rPr lang="en-IN" dirty="0">
                <a:solidFill>
                  <a:srgbClr val="0F4A85"/>
                </a:solidFill>
                <a:latin typeface="Consolas"/>
              </a:rPr>
              <a:t>&lt;/button&gt;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a:solidFill>
                  <a:srgbClr val="185E73"/>
                </a:solidFill>
                <a:latin typeface="Consolas"/>
              </a:rPr>
              <a:t>Suspense</a:t>
            </a:r>
            <a:r>
              <a:rPr lang="en-IN" dirty="0">
                <a:solidFill>
                  <a:srgbClr val="292929"/>
                </a:solidFill>
                <a:latin typeface="Consolas"/>
              </a:rPr>
              <a:t> </a:t>
            </a:r>
            <a:r>
              <a:rPr lang="en-IN" dirty="0" err="1">
                <a:solidFill>
                  <a:srgbClr val="264F78"/>
                </a:solidFill>
                <a:latin typeface="Consolas"/>
              </a:rPr>
              <a:t>fallback</a:t>
            </a:r>
            <a:r>
              <a:rPr lang="en-IN" dirty="0">
                <a:solidFill>
                  <a:srgbClr val="000000"/>
                </a:solidFill>
                <a:latin typeface="Consolas"/>
              </a:rPr>
              <a:t>=</a:t>
            </a:r>
            <a:r>
              <a:rPr lang="en-IN" dirty="0">
                <a:solidFill>
                  <a:srgbClr val="0F4A85"/>
                </a:solidFill>
                <a:latin typeface="Consolas"/>
              </a:rPr>
              <a:t>{&lt;div&gt;</a:t>
            </a:r>
            <a:r>
              <a:rPr lang="en-IN" dirty="0">
                <a:solidFill>
                  <a:srgbClr val="292929"/>
                </a:solidFill>
                <a:latin typeface="Consolas"/>
              </a:rPr>
              <a:t> Loading....</a:t>
            </a:r>
            <a:r>
              <a:rPr lang="en-IN" dirty="0">
                <a:solidFill>
                  <a:srgbClr val="0F4A85"/>
                </a:solidFill>
                <a:latin typeface="Consolas"/>
              </a:rPr>
              <a:t>&lt;/div&gt;}&gt;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a:t>
            </a:r>
            <a:r>
              <a:rPr lang="en-IN" dirty="0" err="1">
                <a:solidFill>
                  <a:srgbClr val="001080"/>
                </a:solidFill>
                <a:latin typeface="Consolas"/>
              </a:rPr>
              <a:t>selectedTab</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homeTab</a:t>
            </a:r>
            <a:r>
              <a:rPr lang="en-IN" dirty="0">
                <a:solidFill>
                  <a:srgbClr val="0F4A85"/>
                </a:solidFill>
                <a:latin typeface="Consolas"/>
              </a:rPr>
              <a:t>'</a:t>
            </a:r>
            <a:r>
              <a:rPr lang="en-IN" dirty="0">
                <a:solidFill>
                  <a:srgbClr val="292929"/>
                </a:solidFill>
                <a:latin typeface="Consolas"/>
              </a:rPr>
              <a:t> </a:t>
            </a:r>
            <a:r>
              <a:rPr lang="en-IN" dirty="0">
                <a:solidFill>
                  <a:srgbClr val="000000"/>
                </a:solidFill>
                <a:latin typeface="Consolas"/>
              </a:rPr>
              <a:t>&amp;&amp;</a:t>
            </a:r>
            <a:r>
              <a:rPr lang="en-IN" dirty="0">
                <a:solidFill>
                  <a:srgbClr val="292929"/>
                </a:solidFill>
                <a:latin typeface="Consolas"/>
              </a:rPr>
              <a:t> </a:t>
            </a:r>
            <a:r>
              <a:rPr lang="en-IN" dirty="0">
                <a:solidFill>
                  <a:srgbClr val="0F4A85"/>
                </a:solidFill>
                <a:latin typeface="Consolas"/>
              </a:rPr>
              <a:t>&lt;</a:t>
            </a:r>
            <a:r>
              <a:rPr lang="en-IN" dirty="0">
                <a:solidFill>
                  <a:srgbClr val="185E73"/>
                </a:solidFill>
                <a:latin typeface="Consolas"/>
              </a:rPr>
              <a:t>Home</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a:t>
            </a:r>
            <a:r>
              <a:rPr lang="en-IN" dirty="0" err="1">
                <a:solidFill>
                  <a:srgbClr val="001080"/>
                </a:solidFill>
                <a:latin typeface="Consolas"/>
              </a:rPr>
              <a:t>selectedTab</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aboutTab</a:t>
            </a:r>
            <a:r>
              <a:rPr lang="en-IN" dirty="0">
                <a:solidFill>
                  <a:srgbClr val="0F4A85"/>
                </a:solidFill>
                <a:latin typeface="Consolas"/>
              </a:rPr>
              <a:t>'</a:t>
            </a:r>
            <a:r>
              <a:rPr lang="en-IN" dirty="0">
                <a:solidFill>
                  <a:srgbClr val="292929"/>
                </a:solidFill>
                <a:latin typeface="Consolas"/>
              </a:rPr>
              <a:t> </a:t>
            </a:r>
            <a:r>
              <a:rPr lang="en-IN" dirty="0">
                <a:solidFill>
                  <a:srgbClr val="000000"/>
                </a:solidFill>
                <a:latin typeface="Consolas"/>
              </a:rPr>
              <a:t>&amp;&amp;</a:t>
            </a:r>
            <a:r>
              <a:rPr lang="en-IN" dirty="0">
                <a:solidFill>
                  <a:srgbClr val="292929"/>
                </a:solidFill>
                <a:latin typeface="Consolas"/>
              </a:rPr>
              <a:t> </a:t>
            </a:r>
            <a:r>
              <a:rPr lang="en-IN" dirty="0">
                <a:solidFill>
                  <a:srgbClr val="0F4A85"/>
                </a:solidFill>
                <a:latin typeface="Consolas"/>
              </a:rPr>
              <a:t>&lt;</a:t>
            </a:r>
            <a:r>
              <a:rPr lang="en-IN" dirty="0">
                <a:solidFill>
                  <a:srgbClr val="185E73"/>
                </a:solidFill>
                <a:latin typeface="Consolas"/>
              </a:rPr>
              <a:t>About</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a:solidFill>
                  <a:srgbClr val="185E73"/>
                </a:solidFill>
                <a:latin typeface="Consolas"/>
              </a:rPr>
              <a:t>Suspense</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Selection</a:t>
            </a:r>
            <a:r>
              <a:rPr lang="en-IN" dirty="0">
                <a:solidFill>
                  <a:srgbClr val="292929"/>
                </a:solidFill>
                <a:latin typeface="Consolas"/>
              </a:rPr>
              <a:t>;</a:t>
            </a:r>
          </a:p>
          <a:p>
            <a:r>
              <a:rPr lang="en-IN" dirty="0">
                <a:solidFill>
                  <a:srgbClr val="292929"/>
                </a:solidFill>
                <a:latin typeface="Consolas"/>
              </a:rPr>
              <a:t>    </a:t>
            </a:r>
            <a:endParaRPr lang="en-IN" b="0" dirty="0">
              <a:solidFill>
                <a:srgbClr val="292929"/>
              </a:solidFill>
              <a:effectLst/>
              <a:latin typeface="Consolas"/>
            </a:endParaRPr>
          </a:p>
        </p:txBody>
      </p:sp>
      <p:sp>
        <p:nvSpPr>
          <p:cNvPr id="8" name="TextBox 7"/>
          <p:cNvSpPr txBox="1"/>
          <p:nvPr/>
        </p:nvSpPr>
        <p:spPr>
          <a:xfrm>
            <a:off x="96983" y="840570"/>
            <a:ext cx="1496291" cy="369332"/>
          </a:xfrm>
          <a:prstGeom prst="rect">
            <a:avLst/>
          </a:prstGeom>
          <a:solidFill>
            <a:srgbClr val="FFC000"/>
          </a:solidFill>
        </p:spPr>
        <p:txBody>
          <a:bodyPr wrap="square" rtlCol="0">
            <a:spAutoFit/>
          </a:bodyPr>
          <a:lstStyle/>
          <a:p>
            <a:r>
              <a:rPr lang="en-US" dirty="0"/>
              <a:t>check.js file:</a:t>
            </a:r>
            <a:endParaRPr lang="en-IN" dirty="0"/>
          </a:p>
        </p:txBody>
      </p:sp>
      <p:sp>
        <p:nvSpPr>
          <p:cNvPr id="9"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Example-Code Splitting</a:t>
            </a:r>
          </a:p>
        </p:txBody>
      </p:sp>
    </p:spTree>
    <p:extLst>
      <p:ext uri="{BB962C8B-B14F-4D97-AF65-F5344CB8AC3E}">
        <p14:creationId xmlns:p14="http://schemas.microsoft.com/office/powerpoint/2010/main" val="218983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09" y="966643"/>
            <a:ext cx="11776362" cy="1827418"/>
          </a:xfrm>
        </p:spPr>
        <p:txBody>
          <a:bodyPr/>
          <a:lstStyle/>
          <a:p>
            <a:pPr marL="0" indent="0" algn="just">
              <a:buNone/>
            </a:pPr>
            <a:r>
              <a:rPr lang="en-US" dirty="0">
                <a:latin typeface="Times New Roman" pitchFamily="18" charset="0"/>
                <a:cs typeface="Times New Roman" pitchFamily="18" charset="0"/>
              </a:rPr>
              <a:t>In react, we cannot return </a:t>
            </a:r>
            <a:r>
              <a:rPr lang="en-US" b="1" dirty="0">
                <a:latin typeface="Times New Roman" pitchFamily="18" charset="0"/>
                <a:cs typeface="Times New Roman" pitchFamily="18" charset="0"/>
              </a:rPr>
              <a:t>false</a:t>
            </a:r>
            <a:r>
              <a:rPr lang="en-US" dirty="0">
                <a:latin typeface="Times New Roman" pitchFamily="18" charset="0"/>
                <a:cs typeface="Times New Roman" pitchFamily="18" charset="0"/>
              </a:rPr>
              <a:t> to prevent the </a:t>
            </a:r>
            <a:r>
              <a:rPr lang="en-US" b="1" dirty="0">
                <a:latin typeface="Times New Roman" pitchFamily="18" charset="0"/>
                <a:cs typeface="Times New Roman" pitchFamily="18" charset="0"/>
              </a:rPr>
              <a:t>default</a:t>
            </a:r>
            <a:r>
              <a:rPr lang="en-US" dirty="0">
                <a:latin typeface="Times New Roman" pitchFamily="18" charset="0"/>
                <a:cs typeface="Times New Roman" pitchFamily="18" charset="0"/>
              </a:rPr>
              <a:t> behavior. We must call </a:t>
            </a:r>
            <a:r>
              <a:rPr lang="en-US" b="1" dirty="0" err="1">
                <a:latin typeface="Times New Roman" pitchFamily="18" charset="0"/>
                <a:cs typeface="Times New Roman" pitchFamily="18" charset="0"/>
              </a:rPr>
              <a:t>preventDefault</a:t>
            </a:r>
            <a:r>
              <a:rPr lang="en-US" dirty="0">
                <a:latin typeface="Times New Roman" pitchFamily="18" charset="0"/>
                <a:cs typeface="Times New Roman" pitchFamily="18" charset="0"/>
              </a:rPr>
              <a:t> event explicitly to prevent the default behavior. </a:t>
            </a:r>
          </a:p>
          <a:p>
            <a:pPr algn="just">
              <a:buFont typeface="Wingdings" pitchFamily="2" charset="2"/>
              <a:buChar char="Ø"/>
            </a:pPr>
            <a:r>
              <a:rPr lang="en-US" dirty="0">
                <a:latin typeface="Times New Roman" pitchFamily="18" charset="0"/>
                <a:cs typeface="Times New Roman" pitchFamily="18" charset="0"/>
              </a:rPr>
              <a:t> For example: </a:t>
            </a:r>
            <a:r>
              <a:rPr lang="en-US" b="1" dirty="0">
                <a:solidFill>
                  <a:srgbClr val="FF0000"/>
                </a:solidFill>
                <a:latin typeface="Times New Roman" pitchFamily="18" charset="0"/>
                <a:cs typeface="Times New Roman" pitchFamily="18" charset="0"/>
              </a:rPr>
              <a:t>In plain HTML</a:t>
            </a:r>
            <a:r>
              <a:rPr lang="en-US" dirty="0">
                <a:latin typeface="Times New Roman" pitchFamily="18" charset="0"/>
                <a:cs typeface="Times New Roman" pitchFamily="18" charset="0"/>
              </a:rPr>
              <a:t>, to prevent the default link behavior of opening a new page, we can write:</a:t>
            </a:r>
            <a:endParaRPr lang="en-IN" dirty="0"/>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a:t>
            </a:fld>
            <a:endParaRPr lang="en-US" dirty="0"/>
          </a:p>
        </p:txBody>
      </p:sp>
      <p:sp>
        <p:nvSpPr>
          <p:cNvPr id="7" name="TextBox 6"/>
          <p:cNvSpPr txBox="1"/>
          <p:nvPr/>
        </p:nvSpPr>
        <p:spPr>
          <a:xfrm>
            <a:off x="249381" y="2794061"/>
            <a:ext cx="11540837" cy="461665"/>
          </a:xfrm>
          <a:prstGeom prst="rect">
            <a:avLst/>
          </a:prstGeom>
          <a:solidFill>
            <a:srgbClr val="FFC000"/>
          </a:solidFill>
        </p:spPr>
        <p:txBody>
          <a:bodyPr wrap="square" rtlCol="0">
            <a:spAutoFit/>
          </a:bodyPr>
          <a:lstStyle/>
          <a:p>
            <a:r>
              <a:rPr lang="en-US" sz="2400" dirty="0">
                <a:latin typeface="Times New Roman" pitchFamily="18" charset="0"/>
                <a:cs typeface="Times New Roman" pitchFamily="18" charset="0"/>
              </a:rPr>
              <a:t>&lt;a </a:t>
            </a:r>
            <a:r>
              <a:rPr lang="en-US" sz="2400" dirty="0" err="1">
                <a:latin typeface="Times New Roman" pitchFamily="18" charset="0"/>
                <a:cs typeface="Times New Roman" pitchFamily="18" charset="0"/>
              </a:rPr>
              <a:t>href</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="console.log('You had clicked a Link.'); return false"&gt; </a:t>
            </a:r>
            <a:r>
              <a:rPr lang="en-US" sz="2400" dirty="0" err="1">
                <a:latin typeface="Times New Roman" pitchFamily="18" charset="0"/>
                <a:cs typeface="Times New Roman" pitchFamily="18" charset="0"/>
              </a:rPr>
              <a:t>Click_Me</a:t>
            </a:r>
            <a:r>
              <a:rPr lang="en-US" sz="2400" dirty="0">
                <a:latin typeface="Times New Roman" pitchFamily="18" charset="0"/>
                <a:cs typeface="Times New Roman" pitchFamily="18" charset="0"/>
              </a:rPr>
              <a:t>  &lt;/a&gt; </a:t>
            </a:r>
            <a:endParaRPr lang="en-IN" sz="2400" dirty="0"/>
          </a:p>
        </p:txBody>
      </p:sp>
      <p:sp>
        <p:nvSpPr>
          <p:cNvPr id="8"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Events</a:t>
            </a:r>
          </a:p>
        </p:txBody>
      </p:sp>
      <p:sp>
        <p:nvSpPr>
          <p:cNvPr id="9" name="Rectangle 8"/>
          <p:cNvSpPr/>
          <p:nvPr/>
        </p:nvSpPr>
        <p:spPr>
          <a:xfrm>
            <a:off x="0" y="3494176"/>
            <a:ext cx="12081164" cy="3046988"/>
          </a:xfrm>
          <a:prstGeom prst="rect">
            <a:avLst/>
          </a:prstGeom>
        </p:spPr>
        <p:txBody>
          <a:bodyPr wrap="square">
            <a:spAutoFit/>
          </a:bodyPr>
          <a:lstStyle/>
          <a:p>
            <a:pPr algn="just"/>
            <a:r>
              <a:rPr lang="en-US" sz="2400" dirty="0">
                <a:latin typeface="Times New Roman" pitchFamily="18" charset="0"/>
                <a:cs typeface="Times New Roman" pitchFamily="18" charset="0"/>
              </a:rPr>
              <a:t>In React, we can write it as:</a:t>
            </a:r>
          </a:p>
          <a:p>
            <a:pPr algn="just"/>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ActionLink</a:t>
            </a:r>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    function </a:t>
            </a:r>
            <a:r>
              <a:rPr lang="en-US" sz="2400" dirty="0" err="1">
                <a:latin typeface="Times New Roman" pitchFamily="18" charset="0"/>
                <a:cs typeface="Times New Roman" pitchFamily="18" charset="0"/>
              </a:rPr>
              <a:t>handleClick</a:t>
            </a:r>
            <a:r>
              <a:rPr lang="en-US" sz="2400" dirty="0">
                <a:latin typeface="Times New Roman" pitchFamily="18" charset="0"/>
                <a:cs typeface="Times New Roman" pitchFamily="18" charset="0"/>
              </a:rPr>
              <a:t>(e) {  </a:t>
            </a:r>
          </a:p>
          <a:p>
            <a:r>
              <a:rPr lang="en-US" sz="2400" dirty="0">
                <a:latin typeface="Times New Roman" pitchFamily="18" charset="0"/>
                <a:cs typeface="Times New Roman" pitchFamily="18" charset="0"/>
              </a:rPr>
              <a:t>        </a:t>
            </a:r>
            <a:r>
              <a:rPr lang="en-US" sz="2400" b="1" dirty="0" err="1">
                <a:solidFill>
                  <a:srgbClr val="FF0000"/>
                </a:solidFill>
                <a:latin typeface="Times New Roman" pitchFamily="18" charset="0"/>
                <a:cs typeface="Times New Roman" pitchFamily="18" charset="0"/>
              </a:rPr>
              <a:t>e.preventDefault</a:t>
            </a:r>
            <a:r>
              <a:rPr lang="en-US" sz="2400" b="1" dirty="0">
                <a:solidFill>
                  <a:srgbClr val="FF0000"/>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console.log('You had clicked a Link.');  </a:t>
            </a:r>
          </a:p>
          <a:p>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    </a:t>
            </a:r>
            <a:endParaRPr lang="en-IN" sz="2400" dirty="0"/>
          </a:p>
        </p:txBody>
      </p:sp>
    </p:spTree>
    <p:extLst>
      <p:ext uri="{BB962C8B-B14F-4D97-AF65-F5344CB8AC3E}">
        <p14:creationId xmlns:p14="http://schemas.microsoft.com/office/powerpoint/2010/main" val="2649540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70</a:t>
            </a:fld>
            <a:endParaRPr lang="en-US" dirty="0"/>
          </a:p>
        </p:txBody>
      </p:sp>
      <p:sp>
        <p:nvSpPr>
          <p:cNvPr id="7" name="Rectangle 6"/>
          <p:cNvSpPr/>
          <p:nvPr/>
        </p:nvSpPr>
        <p:spPr>
          <a:xfrm>
            <a:off x="0" y="1615068"/>
            <a:ext cx="11748653" cy="4524315"/>
          </a:xfrm>
          <a:prstGeom prst="rect">
            <a:avLst/>
          </a:prstGeom>
          <a:solidFill>
            <a:schemeClr val="accent3">
              <a:lumMod val="20000"/>
              <a:lumOff val="80000"/>
            </a:schemeClr>
          </a:solidFill>
        </p:spPr>
        <p:txBody>
          <a:bodyPr wrap="square">
            <a:spAutoFit/>
          </a:bodyPr>
          <a:lstStyle/>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001080"/>
                </a:solidFill>
                <a:latin typeface="Consolas"/>
              </a:rPr>
              <a:t>Component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Selection</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'./check.js'</a:t>
            </a:r>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class</a:t>
            </a:r>
            <a:r>
              <a:rPr lang="en-IN" dirty="0">
                <a:solidFill>
                  <a:srgbClr val="292929"/>
                </a:solidFill>
                <a:latin typeface="Consolas"/>
              </a:rPr>
              <a:t> </a:t>
            </a:r>
            <a:r>
              <a:rPr lang="en-IN" dirty="0">
                <a:solidFill>
                  <a:srgbClr val="185E73"/>
                </a:solidFill>
                <a:latin typeface="Consolas"/>
              </a:rPr>
              <a:t>App</a:t>
            </a:r>
            <a:r>
              <a:rPr lang="en-IN" dirty="0">
                <a:solidFill>
                  <a:srgbClr val="292929"/>
                </a:solidFill>
                <a:latin typeface="Consolas"/>
              </a:rPr>
              <a:t> </a:t>
            </a:r>
            <a:r>
              <a:rPr lang="en-IN" dirty="0">
                <a:solidFill>
                  <a:srgbClr val="0F4A85"/>
                </a:solidFill>
                <a:latin typeface="Consolas"/>
              </a:rPr>
              <a:t>extends</a:t>
            </a:r>
            <a:r>
              <a:rPr lang="en-IN" dirty="0">
                <a:solidFill>
                  <a:srgbClr val="292929"/>
                </a:solidFill>
                <a:latin typeface="Consolas"/>
              </a:rPr>
              <a:t> </a:t>
            </a:r>
            <a:r>
              <a:rPr lang="en-IN" dirty="0">
                <a:solidFill>
                  <a:srgbClr val="185E73"/>
                </a:solidFill>
                <a:latin typeface="Consolas"/>
              </a:rPr>
              <a:t>Component</a:t>
            </a:r>
            <a:r>
              <a:rPr lang="en-IN" dirty="0">
                <a:solidFill>
                  <a:srgbClr val="292929"/>
                </a:solidFill>
                <a:latin typeface="Consolas"/>
              </a:rPr>
              <a:t> {</a:t>
            </a:r>
          </a:p>
          <a:p>
            <a:r>
              <a:rPr lang="en-IN" dirty="0">
                <a:solidFill>
                  <a:srgbClr val="292929"/>
                </a:solidFill>
                <a:latin typeface="Consolas"/>
              </a:rPr>
              <a:t>    </a:t>
            </a:r>
            <a:r>
              <a:rPr lang="en-IN" dirty="0">
                <a:solidFill>
                  <a:srgbClr val="5E2CBC"/>
                </a:solidFill>
                <a:latin typeface="Consolas"/>
              </a:rPr>
              <a:t>render</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a:solidFill>
                  <a:srgbClr val="292929"/>
                </a:solidFill>
                <a:latin typeface="Consolas"/>
              </a:rPr>
              <a:t> </a:t>
            </a:r>
            <a:r>
              <a:rPr lang="en-IN" dirty="0">
                <a:solidFill>
                  <a:srgbClr val="185E73"/>
                </a:solidFill>
                <a:latin typeface="Consolas"/>
              </a:rPr>
              <a:t>Selection</a:t>
            </a:r>
            <a:r>
              <a:rPr lang="en-IN" dirty="0">
                <a:solidFill>
                  <a:srgbClr val="292929"/>
                </a:solidFill>
                <a:latin typeface="Consolas"/>
              </a:rPr>
              <a:t> </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a:t>
            </a:r>
          </a:p>
          <a:p>
            <a:br>
              <a:rPr lang="en-IN" dirty="0">
                <a:solidFill>
                  <a:srgbClr val="292929"/>
                </a:solidFill>
                <a:latin typeface="Consolas"/>
              </a:rPr>
            </a:b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r>
              <a:rPr lang="en-IN" dirty="0">
                <a:solidFill>
                  <a:srgbClr val="292929"/>
                </a:solidFill>
                <a:latin typeface="Consolas"/>
              </a:rPr>
              <a:t>;    </a:t>
            </a:r>
            <a:endParaRPr lang="en-IN" b="0" dirty="0">
              <a:solidFill>
                <a:srgbClr val="292929"/>
              </a:solidFill>
              <a:effectLst/>
              <a:latin typeface="Consolas"/>
            </a:endParaRPr>
          </a:p>
        </p:txBody>
      </p:sp>
      <p:sp>
        <p:nvSpPr>
          <p:cNvPr id="8" name="TextBox 7"/>
          <p:cNvSpPr txBox="1"/>
          <p:nvPr/>
        </p:nvSpPr>
        <p:spPr>
          <a:xfrm>
            <a:off x="96983" y="840570"/>
            <a:ext cx="1496291" cy="369332"/>
          </a:xfrm>
          <a:prstGeom prst="rect">
            <a:avLst/>
          </a:prstGeom>
          <a:solidFill>
            <a:srgbClr val="FFC000"/>
          </a:solidFill>
        </p:spPr>
        <p:txBody>
          <a:bodyPr wrap="square" rtlCol="0">
            <a:spAutoFit/>
          </a:bodyPr>
          <a:lstStyle/>
          <a:p>
            <a:r>
              <a:rPr lang="en-US" dirty="0"/>
              <a:t>app.js file:</a:t>
            </a:r>
            <a:endParaRPr lang="en-IN" dirty="0"/>
          </a:p>
        </p:txBody>
      </p:sp>
      <p:sp>
        <p:nvSpPr>
          <p:cNvPr id="9"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Example-Code Splitting</a:t>
            </a:r>
          </a:p>
        </p:txBody>
      </p:sp>
    </p:spTree>
    <p:extLst>
      <p:ext uri="{BB962C8B-B14F-4D97-AF65-F5344CB8AC3E}">
        <p14:creationId xmlns:p14="http://schemas.microsoft.com/office/powerpoint/2010/main" val="8523410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24" y="1967344"/>
            <a:ext cx="10483755" cy="3241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90624" y="374073"/>
            <a:ext cx="3918140" cy="646331"/>
          </a:xfrm>
          <a:prstGeom prst="rect">
            <a:avLst/>
          </a:prstGeom>
          <a:noFill/>
        </p:spPr>
        <p:txBody>
          <a:bodyPr wrap="square" rtlCol="0">
            <a:spAutoFit/>
          </a:bodyPr>
          <a:lstStyle/>
          <a:p>
            <a:r>
              <a:rPr lang="en-US" sz="3600" b="1" dirty="0">
                <a:latin typeface="Times New Roman" pitchFamily="18" charset="0"/>
                <a:cs typeface="Times New Roman" pitchFamily="18" charset="0"/>
              </a:rPr>
              <a:t>OUTPUT: </a:t>
            </a:r>
            <a:endParaRPr lang="en-IN"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8738173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18223"/>
            <a:ext cx="11003346" cy="5375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862945" y="3200400"/>
            <a:ext cx="1828800" cy="130232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939636" y="5957455"/>
            <a:ext cx="9673309" cy="461665"/>
          </a:xfrm>
          <a:prstGeom prst="rect">
            <a:avLst/>
          </a:prstGeom>
          <a:noFill/>
        </p:spPr>
        <p:txBody>
          <a:bodyPr wrap="square" rtlCol="0">
            <a:spAutoFit/>
          </a:bodyPr>
          <a:lstStyle/>
          <a:p>
            <a:r>
              <a:rPr lang="en-US" sz="2400" dirty="0"/>
              <a:t>Only these 5 files are rendered before the buttons are pressed</a:t>
            </a:r>
            <a:endParaRPr lang="en-IN" sz="2400" dirty="0"/>
          </a:p>
        </p:txBody>
      </p:sp>
      <p:cxnSp>
        <p:nvCxnSpPr>
          <p:cNvPr id="10" name="Straight Arrow Connector 9"/>
          <p:cNvCxnSpPr/>
          <p:nvPr/>
        </p:nvCxnSpPr>
        <p:spPr>
          <a:xfrm flipH="1">
            <a:off x="3657600" y="3851563"/>
            <a:ext cx="1205345" cy="210589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66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73</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083" y="174048"/>
            <a:ext cx="1105852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5403273" y="2618509"/>
            <a:ext cx="1731818" cy="11222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1316181" y="6008132"/>
            <a:ext cx="9282545" cy="400110"/>
          </a:xfrm>
          <a:prstGeom prst="rect">
            <a:avLst/>
          </a:prstGeom>
          <a:solidFill>
            <a:srgbClr val="FFC000"/>
          </a:solidFill>
        </p:spPr>
        <p:txBody>
          <a:bodyPr wrap="square" rtlCol="0">
            <a:spAutoFit/>
          </a:bodyPr>
          <a:lstStyle/>
          <a:p>
            <a:r>
              <a:rPr lang="en-US" sz="2000" dirty="0"/>
              <a:t>When the user clicks on Home Button, home.js file is added to the existing list</a:t>
            </a:r>
            <a:endParaRPr lang="en-IN" sz="2000" dirty="0"/>
          </a:p>
        </p:txBody>
      </p:sp>
      <p:cxnSp>
        <p:nvCxnSpPr>
          <p:cNvPr id="14" name="Straight Arrow Connector 13"/>
          <p:cNvCxnSpPr/>
          <p:nvPr/>
        </p:nvCxnSpPr>
        <p:spPr>
          <a:xfrm flipH="1">
            <a:off x="4197927" y="3179618"/>
            <a:ext cx="1205346" cy="272848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283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74</a:t>
            </a:fld>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638" y="257175"/>
            <a:ext cx="11134725" cy="63436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652655" y="2715491"/>
            <a:ext cx="1801090" cy="1302327"/>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80109" y="6386945"/>
            <a:ext cx="7744692" cy="400110"/>
          </a:xfrm>
          <a:prstGeom prst="rect">
            <a:avLst/>
          </a:prstGeom>
          <a:solidFill>
            <a:srgbClr val="FFC000"/>
          </a:solidFill>
        </p:spPr>
        <p:txBody>
          <a:bodyPr wrap="square" rtlCol="0">
            <a:spAutoFit/>
          </a:bodyPr>
          <a:lstStyle/>
          <a:p>
            <a:r>
              <a:rPr lang="en-US" sz="2000" dirty="0">
                <a:latin typeface="Times New Roman" pitchFamily="18" charset="0"/>
                <a:cs typeface="Times New Roman" pitchFamily="18" charset="0"/>
              </a:rPr>
              <a:t>Now, when the user clicks on the about button, about.js  file is rendered.</a:t>
            </a:r>
            <a:endParaRPr lang="en-IN" sz="2000" dirty="0">
              <a:latin typeface="Times New Roman" pitchFamily="18" charset="0"/>
              <a:cs typeface="Times New Roman" pitchFamily="18" charset="0"/>
            </a:endParaRPr>
          </a:p>
        </p:txBody>
      </p:sp>
      <p:cxnSp>
        <p:nvCxnSpPr>
          <p:cNvPr id="10" name="Straight Arrow Connector 9"/>
          <p:cNvCxnSpPr/>
          <p:nvPr/>
        </p:nvCxnSpPr>
        <p:spPr>
          <a:xfrm flipH="1">
            <a:off x="5126182" y="3429000"/>
            <a:ext cx="526473" cy="291638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110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599" y="828098"/>
            <a:ext cx="11035145" cy="2552411"/>
          </a:xfrm>
        </p:spPr>
        <p:txBody>
          <a:bodyPr/>
          <a:lstStyle/>
          <a:p>
            <a:pPr marL="0" indent="0" algn="just">
              <a:buNone/>
            </a:pPr>
            <a:r>
              <a:rPr lang="en-US" dirty="0">
                <a:latin typeface="Times New Roman" pitchFamily="18" charset="0"/>
                <a:cs typeface="Times New Roman" pitchFamily="18" charset="0"/>
              </a:rPr>
              <a:t>Context allows passing data through the component tree without passing props down manually at every level.</a:t>
            </a:r>
          </a:p>
          <a:p>
            <a:pPr marL="0" indent="0" algn="just">
              <a:buNone/>
            </a:pPr>
            <a:endParaRPr lang="en-US" dirty="0">
              <a:latin typeface="Times New Roman" pitchFamily="18" charset="0"/>
              <a:cs typeface="Times New Roman" pitchFamily="18" charset="0"/>
            </a:endParaRPr>
          </a:p>
          <a:p>
            <a:pPr marL="0" indent="0" algn="just">
              <a:buNone/>
            </a:pPr>
            <a:r>
              <a:rPr lang="en-US" dirty="0">
                <a:latin typeface="Times New Roman" pitchFamily="18" charset="0"/>
                <a:cs typeface="Times New Roman" pitchFamily="18" charset="0"/>
              </a:rPr>
              <a:t>Context provides a way to pass values between components without explicitly passing a prop through every level of the component tree.</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75</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Context</a:t>
            </a:r>
          </a:p>
        </p:txBody>
      </p:sp>
      <p:sp>
        <p:nvSpPr>
          <p:cNvPr id="2" name="Rectangle 1"/>
          <p:cNvSpPr/>
          <p:nvPr/>
        </p:nvSpPr>
        <p:spPr>
          <a:xfrm>
            <a:off x="346362" y="4228284"/>
            <a:ext cx="11430001" cy="1569660"/>
          </a:xfrm>
          <a:prstGeom prst="rect">
            <a:avLst/>
          </a:prstGeom>
        </p:spPr>
        <p:txBody>
          <a:bodyPr wrap="square">
            <a:spAutoFit/>
          </a:bodyPr>
          <a:lstStyle/>
          <a:p>
            <a:r>
              <a:rPr lang="en-US" sz="2400" dirty="0">
                <a:latin typeface="Times New Roman" pitchFamily="18" charset="0"/>
                <a:cs typeface="Times New Roman" pitchFamily="18" charset="0"/>
              </a:rPr>
              <a:t>There are two main steps to use the React context into the React application:</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Setup a </a:t>
            </a:r>
            <a:r>
              <a:rPr lang="en-US" sz="2400" b="1" dirty="0">
                <a:solidFill>
                  <a:srgbClr val="FF0000"/>
                </a:solidFill>
                <a:latin typeface="Times New Roman" pitchFamily="18" charset="0"/>
                <a:cs typeface="Times New Roman" pitchFamily="18" charset="0"/>
              </a:rPr>
              <a:t>context provider </a:t>
            </a:r>
            <a:r>
              <a:rPr lang="en-US" sz="2400" dirty="0">
                <a:latin typeface="Times New Roman" pitchFamily="18" charset="0"/>
                <a:cs typeface="Times New Roman" pitchFamily="18" charset="0"/>
              </a:rPr>
              <a:t>and define the data which you want to store.</a:t>
            </a:r>
          </a:p>
          <a:p>
            <a:pPr marL="342900" indent="-342900">
              <a:lnSpc>
                <a:spcPct val="150000"/>
              </a:lnSpc>
              <a:buFont typeface="Wingdings" pitchFamily="2" charset="2"/>
              <a:buChar char="Ø"/>
            </a:pPr>
            <a:r>
              <a:rPr lang="en-US" sz="2400" dirty="0">
                <a:latin typeface="Times New Roman" pitchFamily="18" charset="0"/>
                <a:cs typeface="Times New Roman" pitchFamily="18" charset="0"/>
              </a:rPr>
              <a:t>Use a </a:t>
            </a:r>
            <a:r>
              <a:rPr lang="en-US" sz="2400" b="1" dirty="0">
                <a:solidFill>
                  <a:srgbClr val="FF0000"/>
                </a:solidFill>
                <a:latin typeface="Times New Roman" pitchFamily="18" charset="0"/>
                <a:cs typeface="Times New Roman" pitchFamily="18" charset="0"/>
              </a:rPr>
              <a:t>context consumer </a:t>
            </a:r>
            <a:r>
              <a:rPr lang="en-US" sz="2400" dirty="0">
                <a:latin typeface="Times New Roman" pitchFamily="18" charset="0"/>
                <a:cs typeface="Times New Roman" pitchFamily="18" charset="0"/>
              </a:rPr>
              <a:t>whenever you need the data from the store</a:t>
            </a:r>
          </a:p>
        </p:txBody>
      </p:sp>
      <p:sp>
        <p:nvSpPr>
          <p:cNvPr id="8" name="Title 1">
            <a:extLst>
              <a:ext uri="{FF2B5EF4-FFF2-40B4-BE49-F238E27FC236}">
                <a16:creationId xmlns:a16="http://schemas.microsoft.com/office/drawing/2014/main" id="{67192DA1-6FE7-E41D-68BF-BEAE6D5F5AF5}"/>
              </a:ext>
            </a:extLst>
          </p:cNvPr>
          <p:cNvSpPr txBox="1">
            <a:spLocks/>
          </p:cNvSpPr>
          <p:nvPr/>
        </p:nvSpPr>
        <p:spPr>
          <a:xfrm>
            <a:off x="0" y="3380509"/>
            <a:ext cx="12192000" cy="665018"/>
          </a:xfrm>
          <a:prstGeom prst="rect">
            <a:avLst/>
          </a:prstGeom>
          <a:solidFill>
            <a:schemeClr val="accent1">
              <a:lumMod val="40000"/>
              <a:lumOff val="60000"/>
            </a:schemeClr>
          </a:solidFill>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How to use Context ?</a:t>
            </a:r>
          </a:p>
        </p:txBody>
      </p:sp>
    </p:spTree>
    <p:extLst>
      <p:ext uri="{BB962C8B-B14F-4D97-AF65-F5344CB8AC3E}">
        <p14:creationId xmlns:p14="http://schemas.microsoft.com/office/powerpoint/2010/main" val="38724360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98026" y="714189"/>
            <a:ext cx="6916883" cy="5889770"/>
          </a:xfrm>
        </p:spPr>
        <p:txBody>
          <a:bodyPr>
            <a:noAutofit/>
          </a:bodyPr>
          <a:lstStyle/>
          <a:p>
            <a:pPr algn="just">
              <a:lnSpc>
                <a:spcPct val="170000"/>
              </a:lnSpc>
              <a:buFont typeface="Wingdings" pitchFamily="2" charset="2"/>
              <a:buChar char="Ø"/>
            </a:pPr>
            <a:r>
              <a:rPr lang="en-US" sz="2000" dirty="0">
                <a:latin typeface="Times New Roman" pitchFamily="18" charset="0"/>
                <a:cs typeface="Times New Roman" pitchFamily="18" charset="0"/>
              </a:rPr>
              <a:t>To pass the data from parent component to </a:t>
            </a:r>
            <a:r>
              <a:rPr lang="en-US" sz="2000" dirty="0" err="1">
                <a:latin typeface="Times New Roman" pitchFamily="18" charset="0"/>
                <a:cs typeface="Times New Roman" pitchFamily="18" charset="0"/>
              </a:rPr>
              <a:t>ChildC</a:t>
            </a:r>
            <a:r>
              <a:rPr lang="en-US" sz="2000" dirty="0">
                <a:latin typeface="Times New Roman" pitchFamily="18" charset="0"/>
                <a:cs typeface="Times New Roman" pitchFamily="18" charset="0"/>
              </a:rPr>
              <a:t> component , first its has to be passed to </a:t>
            </a:r>
            <a:r>
              <a:rPr lang="en-US" sz="2000" dirty="0" err="1">
                <a:latin typeface="Times New Roman" pitchFamily="18" charset="0"/>
                <a:cs typeface="Times New Roman" pitchFamily="18" charset="0"/>
              </a:rPr>
              <a:t>ChildA</a:t>
            </a:r>
            <a:r>
              <a:rPr lang="en-US" sz="2000" dirty="0">
                <a:latin typeface="Times New Roman" pitchFamily="18" charset="0"/>
                <a:cs typeface="Times New Roman" pitchFamily="18" charset="0"/>
              </a:rPr>
              <a:t> then to </a:t>
            </a:r>
            <a:r>
              <a:rPr lang="en-US" sz="2000" dirty="0" err="1">
                <a:latin typeface="Times New Roman" pitchFamily="18" charset="0"/>
                <a:cs typeface="Times New Roman" pitchFamily="18" charset="0"/>
              </a:rPr>
              <a:t>ChildB</a:t>
            </a:r>
            <a:r>
              <a:rPr lang="en-US" sz="2000" dirty="0">
                <a:latin typeface="Times New Roman" pitchFamily="18" charset="0"/>
                <a:cs typeface="Times New Roman" pitchFamily="18" charset="0"/>
              </a:rPr>
              <a:t> and then to </a:t>
            </a:r>
            <a:r>
              <a:rPr lang="en-US" sz="2000" dirty="0" err="1">
                <a:latin typeface="Times New Roman" pitchFamily="18" charset="0"/>
                <a:cs typeface="Times New Roman" pitchFamily="18" charset="0"/>
              </a:rPr>
              <a:t>ChildC</a:t>
            </a:r>
            <a:r>
              <a:rPr lang="en-US" sz="2000" dirty="0">
                <a:latin typeface="Times New Roman" pitchFamily="18" charset="0"/>
                <a:cs typeface="Times New Roman" pitchFamily="18" charset="0"/>
              </a:rPr>
              <a:t> component.</a:t>
            </a:r>
          </a:p>
          <a:p>
            <a:pPr algn="just">
              <a:lnSpc>
                <a:spcPct val="170000"/>
              </a:lnSpc>
              <a:buFont typeface="Wingdings" pitchFamily="2" charset="2"/>
              <a:buChar char="Ø"/>
            </a:pPr>
            <a:r>
              <a:rPr lang="en-US" sz="2000" dirty="0">
                <a:latin typeface="Times New Roman" pitchFamily="18" charset="0"/>
                <a:cs typeface="Times New Roman" pitchFamily="18" charset="0"/>
              </a:rPr>
              <a:t>React Context allows us to directly pass the data from the parent component any child component directly.</a:t>
            </a:r>
          </a:p>
          <a:p>
            <a:pPr algn="just">
              <a:lnSpc>
                <a:spcPct val="170000"/>
              </a:lnSpc>
              <a:buFont typeface="Wingdings" pitchFamily="2" charset="2"/>
              <a:buChar char="Ø"/>
            </a:pPr>
            <a:r>
              <a:rPr lang="en-US" sz="2000" dirty="0">
                <a:latin typeface="Times New Roman" pitchFamily="18" charset="0"/>
                <a:cs typeface="Times New Roman" pitchFamily="18" charset="0"/>
              </a:rPr>
              <a:t>For this, we need to have the following:</a:t>
            </a:r>
          </a:p>
          <a:p>
            <a:pPr marL="457200" indent="-457200" algn="just">
              <a:lnSpc>
                <a:spcPct val="170000"/>
              </a:lnSpc>
              <a:buFont typeface="+mj-lt"/>
              <a:buAutoNum type="alphaLcPeriod"/>
            </a:pPr>
            <a:r>
              <a:rPr lang="en-US" sz="2000" dirty="0">
                <a:latin typeface="Times New Roman" pitchFamily="18" charset="0"/>
                <a:cs typeface="Times New Roman" pitchFamily="18" charset="0"/>
              </a:rPr>
              <a:t>Data </a:t>
            </a:r>
          </a:p>
          <a:p>
            <a:pPr marL="457200" indent="-457200" algn="just">
              <a:lnSpc>
                <a:spcPct val="170000"/>
              </a:lnSpc>
              <a:buFont typeface="+mj-lt"/>
              <a:buAutoNum type="alphaLcPeriod"/>
            </a:pPr>
            <a:r>
              <a:rPr lang="en-US" sz="2000" dirty="0">
                <a:latin typeface="Times New Roman" pitchFamily="18" charset="0"/>
                <a:cs typeface="Times New Roman" pitchFamily="18" charset="0"/>
              </a:rPr>
              <a:t>Provider (component which will pass the data)</a:t>
            </a:r>
          </a:p>
          <a:p>
            <a:pPr marL="457200" indent="-457200" algn="just">
              <a:lnSpc>
                <a:spcPct val="170000"/>
              </a:lnSpc>
              <a:buFont typeface="+mj-lt"/>
              <a:buAutoNum type="alphaLcPeriod"/>
            </a:pPr>
            <a:r>
              <a:rPr lang="en-US" sz="2000" dirty="0">
                <a:latin typeface="Times New Roman" pitchFamily="18" charset="0"/>
                <a:cs typeface="Times New Roman" pitchFamily="18" charset="0"/>
              </a:rPr>
              <a:t>Consumer (component which will receive the data)</a:t>
            </a: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76</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Context</a:t>
            </a:r>
          </a:p>
        </p:txBody>
      </p:sp>
      <p:grpSp>
        <p:nvGrpSpPr>
          <p:cNvPr id="17" name="Group 16"/>
          <p:cNvGrpSpPr/>
          <p:nvPr/>
        </p:nvGrpSpPr>
        <p:grpSpPr>
          <a:xfrm>
            <a:off x="751610" y="928255"/>
            <a:ext cx="2989117" cy="4554474"/>
            <a:chOff x="4907973" y="928255"/>
            <a:chExt cx="1419477" cy="3508052"/>
          </a:xfrm>
        </p:grpSpPr>
        <p:sp>
          <p:nvSpPr>
            <p:cNvPr id="9" name="TextBox 8"/>
            <p:cNvSpPr txBox="1"/>
            <p:nvPr/>
          </p:nvSpPr>
          <p:spPr>
            <a:xfrm>
              <a:off x="4907973" y="928255"/>
              <a:ext cx="1329424" cy="403007"/>
            </a:xfrm>
            <a:prstGeom prst="rect">
              <a:avLst/>
            </a:prstGeom>
            <a:noFill/>
            <a:ln>
              <a:solidFill>
                <a:schemeClr val="tx1"/>
              </a:solidFill>
            </a:ln>
          </p:spPr>
          <p:txBody>
            <a:bodyPr wrap="square" rtlCol="0">
              <a:spAutoFit/>
            </a:bodyPr>
            <a:lstStyle/>
            <a:p>
              <a:pPr algn="ctr"/>
              <a:r>
                <a:rPr lang="en-US" sz="2800" dirty="0">
                  <a:latin typeface="Times New Roman" pitchFamily="18" charset="0"/>
                  <a:cs typeface="Times New Roman" pitchFamily="18" charset="0"/>
                </a:rPr>
                <a:t>Parent</a:t>
              </a:r>
              <a:endParaRPr lang="en-IN" sz="2800" dirty="0">
                <a:latin typeface="Times New Roman" pitchFamily="18" charset="0"/>
                <a:cs typeface="Times New Roman" pitchFamily="18" charset="0"/>
              </a:endParaRPr>
            </a:p>
          </p:txBody>
        </p:sp>
        <p:sp>
          <p:nvSpPr>
            <p:cNvPr id="10" name="TextBox 9"/>
            <p:cNvSpPr txBox="1"/>
            <p:nvPr/>
          </p:nvSpPr>
          <p:spPr>
            <a:xfrm>
              <a:off x="4907973" y="1885844"/>
              <a:ext cx="1329424" cy="403007"/>
            </a:xfrm>
            <a:prstGeom prst="rect">
              <a:avLst/>
            </a:prstGeom>
            <a:noFill/>
            <a:ln>
              <a:solidFill>
                <a:schemeClr val="tx1"/>
              </a:solidFill>
            </a:ln>
          </p:spPr>
          <p:txBody>
            <a:bodyPr wrap="square" rtlCol="0">
              <a:spAutoFit/>
            </a:bodyPr>
            <a:lstStyle/>
            <a:p>
              <a:pPr algn="ctr"/>
              <a:r>
                <a:rPr lang="en-US" sz="2800" dirty="0" err="1">
                  <a:latin typeface="Times New Roman" pitchFamily="18" charset="0"/>
                  <a:cs typeface="Times New Roman" pitchFamily="18" charset="0"/>
                </a:rPr>
                <a:t>ChildA</a:t>
              </a:r>
              <a:endParaRPr lang="en-IN" sz="2800" dirty="0">
                <a:latin typeface="Times New Roman" pitchFamily="18" charset="0"/>
                <a:cs typeface="Times New Roman" pitchFamily="18" charset="0"/>
              </a:endParaRPr>
            </a:p>
          </p:txBody>
        </p:sp>
        <p:sp>
          <p:nvSpPr>
            <p:cNvPr id="11" name="TextBox 10"/>
            <p:cNvSpPr txBox="1"/>
            <p:nvPr/>
          </p:nvSpPr>
          <p:spPr>
            <a:xfrm>
              <a:off x="4998026" y="2924936"/>
              <a:ext cx="1329424" cy="403007"/>
            </a:xfrm>
            <a:prstGeom prst="rect">
              <a:avLst/>
            </a:prstGeom>
            <a:noFill/>
            <a:ln>
              <a:solidFill>
                <a:schemeClr val="tx1"/>
              </a:solidFill>
            </a:ln>
          </p:spPr>
          <p:txBody>
            <a:bodyPr wrap="square" rtlCol="0">
              <a:spAutoFit/>
            </a:bodyPr>
            <a:lstStyle/>
            <a:p>
              <a:pPr algn="ctr"/>
              <a:r>
                <a:rPr lang="en-US" sz="2800" dirty="0" err="1">
                  <a:latin typeface="Times New Roman" pitchFamily="18" charset="0"/>
                  <a:cs typeface="Times New Roman" pitchFamily="18" charset="0"/>
                </a:rPr>
                <a:t>ChildB</a:t>
              </a:r>
              <a:endParaRPr lang="en-IN" sz="2800" dirty="0">
                <a:latin typeface="Times New Roman" pitchFamily="18" charset="0"/>
                <a:cs typeface="Times New Roman" pitchFamily="18" charset="0"/>
              </a:endParaRPr>
            </a:p>
          </p:txBody>
        </p:sp>
        <p:sp>
          <p:nvSpPr>
            <p:cNvPr id="12" name="TextBox 11"/>
            <p:cNvSpPr txBox="1"/>
            <p:nvPr/>
          </p:nvSpPr>
          <p:spPr>
            <a:xfrm>
              <a:off x="4998026" y="4033300"/>
              <a:ext cx="1329424" cy="403007"/>
            </a:xfrm>
            <a:prstGeom prst="rect">
              <a:avLst/>
            </a:prstGeom>
            <a:noFill/>
            <a:ln>
              <a:solidFill>
                <a:schemeClr val="tx1"/>
              </a:solidFill>
            </a:ln>
          </p:spPr>
          <p:txBody>
            <a:bodyPr wrap="square" rtlCol="0">
              <a:spAutoFit/>
            </a:bodyPr>
            <a:lstStyle/>
            <a:p>
              <a:pPr algn="ctr"/>
              <a:r>
                <a:rPr lang="en-US" sz="2800" dirty="0" err="1">
                  <a:latin typeface="Times New Roman" pitchFamily="18" charset="0"/>
                  <a:cs typeface="Times New Roman" pitchFamily="18" charset="0"/>
                </a:rPr>
                <a:t>ChildC</a:t>
              </a:r>
              <a:endParaRPr lang="en-IN" sz="2800" dirty="0">
                <a:latin typeface="Times New Roman" pitchFamily="18" charset="0"/>
                <a:cs typeface="Times New Roman" pitchFamily="18" charset="0"/>
              </a:endParaRPr>
            </a:p>
          </p:txBody>
        </p:sp>
        <p:sp>
          <p:nvSpPr>
            <p:cNvPr id="14" name="Down Arrow 13"/>
            <p:cNvSpPr/>
            <p:nvPr/>
          </p:nvSpPr>
          <p:spPr>
            <a:xfrm>
              <a:off x="5403277" y="1451475"/>
              <a:ext cx="304794" cy="434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Down Arrow 14"/>
            <p:cNvSpPr/>
            <p:nvPr/>
          </p:nvSpPr>
          <p:spPr>
            <a:xfrm>
              <a:off x="5441372" y="2441262"/>
              <a:ext cx="304794" cy="4836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Down Arrow 15"/>
            <p:cNvSpPr/>
            <p:nvPr/>
          </p:nvSpPr>
          <p:spPr>
            <a:xfrm>
              <a:off x="5441372" y="3448156"/>
              <a:ext cx="304794" cy="585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8997799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77</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Context – Example without using Context</a:t>
            </a:r>
          </a:p>
        </p:txBody>
      </p:sp>
      <p:sp>
        <p:nvSpPr>
          <p:cNvPr id="19" name="Rectangle 18"/>
          <p:cNvSpPr/>
          <p:nvPr/>
        </p:nvSpPr>
        <p:spPr>
          <a:xfrm>
            <a:off x="401782" y="978309"/>
            <a:ext cx="4641273" cy="4001095"/>
          </a:xfrm>
          <a:prstGeom prst="rect">
            <a:avLst/>
          </a:prstGeom>
          <a:solidFill>
            <a:srgbClr val="FFC000"/>
          </a:solidFill>
        </p:spPr>
        <p:txBody>
          <a:bodyPr wrap="square">
            <a:spAutoFit/>
          </a:bodyPr>
          <a:lstStyle/>
          <a:p>
            <a:r>
              <a:rPr lang="en-US" b="1" dirty="0">
                <a:solidFill>
                  <a:srgbClr val="0070C0"/>
                </a:solidFill>
                <a:latin typeface="Consolas"/>
              </a:rPr>
              <a:t>App.js File:</a:t>
            </a:r>
            <a:endParaRPr lang="en-IN" b="1" dirty="0">
              <a:solidFill>
                <a:srgbClr val="0070C0"/>
              </a:solidFill>
              <a:latin typeface="Consolas"/>
            </a:endParaRPr>
          </a:p>
          <a:p>
            <a:endParaRPr lang="en-IN" dirty="0">
              <a:solidFill>
                <a:srgbClr val="B5200D"/>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err="1">
                <a:solidFill>
                  <a:srgbClr val="001080"/>
                </a:solidFill>
                <a:latin typeface="Consolas"/>
              </a:rPr>
              <a:t>ChildA</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childA</a:t>
            </a:r>
            <a:r>
              <a:rPr lang="en-IN" dirty="0">
                <a:solidFill>
                  <a:srgbClr val="0F4A85"/>
                </a:solidFill>
                <a:latin typeface="Consolas"/>
              </a:rPr>
              <a: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App</a:t>
            </a:r>
            <a:r>
              <a:rPr lang="en-IN" dirty="0">
                <a:solidFill>
                  <a:srgbClr val="292929"/>
                </a:solidFill>
                <a:latin typeface="Consolas"/>
              </a:rPr>
              <a:t>(){</a:t>
            </a:r>
          </a:p>
          <a:p>
            <a:r>
              <a:rPr lang="en-IN" dirty="0">
                <a:solidFill>
                  <a:srgbClr val="292929"/>
                </a:solidFill>
                <a:latin typeface="Consolas"/>
              </a:rPr>
              <a:t>    </a:t>
            </a:r>
            <a:r>
              <a:rPr lang="en-IN" dirty="0" err="1">
                <a:solidFill>
                  <a:srgbClr val="0F4A85"/>
                </a:solidFill>
                <a:latin typeface="Consolas"/>
              </a:rPr>
              <a:t>const</a:t>
            </a:r>
            <a:r>
              <a:rPr lang="en-IN" dirty="0">
                <a:solidFill>
                  <a:srgbClr val="292929"/>
                </a:solidFill>
                <a:latin typeface="Consolas"/>
              </a:rPr>
              <a:t> </a:t>
            </a:r>
            <a:r>
              <a:rPr lang="en-IN" dirty="0">
                <a:solidFill>
                  <a:srgbClr val="02715D"/>
                </a:solidFill>
                <a:latin typeface="Consolas"/>
              </a:rPr>
              <a:t>name</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0F4A85"/>
                </a:solidFill>
                <a:latin typeface="Consolas"/>
              </a:rPr>
              <a:t>"MRUH"</a:t>
            </a:r>
            <a:endParaRPr lang="en-IN" dirty="0">
              <a:solidFill>
                <a:srgbClr val="292929"/>
              </a:solidFill>
              <a:latin typeface="Consolas"/>
            </a:endParaRP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ChildA</a:t>
            </a:r>
            <a:r>
              <a:rPr lang="en-IN" dirty="0">
                <a:solidFill>
                  <a:srgbClr val="292929"/>
                </a:solidFill>
                <a:latin typeface="Consolas"/>
              </a:rPr>
              <a:t> </a:t>
            </a:r>
            <a:r>
              <a:rPr lang="en-IN" dirty="0">
                <a:solidFill>
                  <a:srgbClr val="264F78"/>
                </a:solidFill>
                <a:latin typeface="Consolas"/>
              </a:rPr>
              <a:t>name</a:t>
            </a:r>
            <a:r>
              <a:rPr lang="en-IN" dirty="0">
                <a:solidFill>
                  <a:srgbClr val="292929"/>
                </a:solidFill>
                <a:latin typeface="Consolas"/>
              </a:rPr>
              <a:t> </a:t>
            </a:r>
            <a:r>
              <a:rPr lang="en-IN" dirty="0">
                <a:solidFill>
                  <a:srgbClr val="000000"/>
                </a:solidFill>
                <a:latin typeface="Consolas"/>
              </a:rPr>
              <a:t>=</a:t>
            </a:r>
            <a:r>
              <a:rPr lang="en-IN" dirty="0">
                <a:solidFill>
                  <a:srgbClr val="0F4A85"/>
                </a:solidFill>
                <a:latin typeface="Consolas"/>
              </a:rPr>
              <a:t>{</a:t>
            </a:r>
            <a:r>
              <a:rPr lang="en-IN" dirty="0">
                <a:solidFill>
                  <a:srgbClr val="001080"/>
                </a:solidFill>
                <a:latin typeface="Consolas"/>
              </a:rPr>
              <a:t>name</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r>
              <a:rPr lang="en-IN" dirty="0">
                <a:solidFill>
                  <a:srgbClr val="292929"/>
                </a:solidFill>
                <a:latin typeface="Consolas"/>
              </a:rPr>
              <a:t>; </a:t>
            </a:r>
            <a:endParaRPr lang="en-IN" b="0" dirty="0">
              <a:solidFill>
                <a:srgbClr val="292929"/>
              </a:solidFill>
              <a:effectLst/>
              <a:latin typeface="Consolas"/>
            </a:endParaRPr>
          </a:p>
        </p:txBody>
      </p:sp>
      <p:sp>
        <p:nvSpPr>
          <p:cNvPr id="8" name="Rectangle 7"/>
          <p:cNvSpPr/>
          <p:nvPr/>
        </p:nvSpPr>
        <p:spPr>
          <a:xfrm>
            <a:off x="6761019" y="1036557"/>
            <a:ext cx="4475018" cy="3693319"/>
          </a:xfrm>
          <a:prstGeom prst="rect">
            <a:avLst/>
          </a:prstGeom>
          <a:solidFill>
            <a:srgbClr val="FFC000"/>
          </a:solidFill>
        </p:spPr>
        <p:txBody>
          <a:bodyPr wrap="square">
            <a:spAutoFit/>
          </a:bodyPr>
          <a:lstStyle/>
          <a:p>
            <a:r>
              <a:rPr lang="en-US" sz="2000" b="1" dirty="0">
                <a:solidFill>
                  <a:srgbClr val="0070C0"/>
                </a:solidFill>
                <a:latin typeface="Consolas"/>
              </a:rPr>
              <a:t>childA.js File:</a:t>
            </a:r>
            <a:endParaRPr lang="en-IN" sz="2000" b="1" dirty="0">
              <a:solidFill>
                <a:srgbClr val="0070C0"/>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err="1">
                <a:solidFill>
                  <a:srgbClr val="001080"/>
                </a:solidFill>
                <a:latin typeface="Consolas"/>
              </a:rPr>
              <a:t>ChildB</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childB</a:t>
            </a:r>
            <a:r>
              <a:rPr lang="en-IN" dirty="0">
                <a:solidFill>
                  <a:srgbClr val="0F4A85"/>
                </a:solidFill>
                <a:latin typeface="Consolas"/>
              </a:rPr>
              <a: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ChildA</a:t>
            </a:r>
            <a:r>
              <a:rPr lang="en-IN" dirty="0">
                <a:solidFill>
                  <a:srgbClr val="292929"/>
                </a:solidFill>
                <a:latin typeface="Consolas"/>
              </a:rPr>
              <a:t>({</a:t>
            </a:r>
            <a:r>
              <a:rPr lang="en-IN" dirty="0">
                <a:solidFill>
                  <a:srgbClr val="001080"/>
                </a:solidFill>
                <a:latin typeface="Consolas"/>
              </a:rPr>
              <a:t>name</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ChildB</a:t>
            </a:r>
            <a:r>
              <a:rPr lang="en-IN" dirty="0">
                <a:solidFill>
                  <a:srgbClr val="292929"/>
                </a:solidFill>
                <a:latin typeface="Consolas"/>
              </a:rPr>
              <a:t> </a:t>
            </a:r>
            <a:r>
              <a:rPr lang="en-IN" dirty="0">
                <a:solidFill>
                  <a:srgbClr val="264F78"/>
                </a:solidFill>
                <a:latin typeface="Consolas"/>
              </a:rPr>
              <a:t>name</a:t>
            </a:r>
            <a:r>
              <a:rPr lang="en-IN" dirty="0">
                <a:solidFill>
                  <a:srgbClr val="292929"/>
                </a:solidFill>
                <a:latin typeface="Consolas"/>
              </a:rPr>
              <a:t> </a:t>
            </a:r>
            <a:r>
              <a:rPr lang="en-IN" dirty="0">
                <a:solidFill>
                  <a:srgbClr val="000000"/>
                </a:solidFill>
                <a:latin typeface="Consolas"/>
              </a:rPr>
              <a:t>=</a:t>
            </a:r>
            <a:r>
              <a:rPr lang="en-IN" dirty="0">
                <a:solidFill>
                  <a:srgbClr val="0F4A85"/>
                </a:solidFill>
                <a:latin typeface="Consolas"/>
              </a:rPr>
              <a:t>{</a:t>
            </a:r>
            <a:r>
              <a:rPr lang="en-IN" dirty="0">
                <a:solidFill>
                  <a:srgbClr val="001080"/>
                </a:solidFill>
                <a:latin typeface="Consolas"/>
              </a:rPr>
              <a:t>name</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err="1">
                <a:solidFill>
                  <a:srgbClr val="001080"/>
                </a:solidFill>
                <a:latin typeface="Consolas"/>
              </a:rPr>
              <a:t>ChildA</a:t>
            </a:r>
            <a:r>
              <a:rPr lang="en-IN" dirty="0">
                <a:solidFill>
                  <a:srgbClr val="292929"/>
                </a:solidFill>
                <a:latin typeface="Consolas"/>
              </a:rPr>
              <a:t>; </a:t>
            </a:r>
            <a:endParaRPr lang="en-IN" b="0" dirty="0">
              <a:solidFill>
                <a:srgbClr val="292929"/>
              </a:solidFill>
              <a:effectLst/>
              <a:latin typeface="Consolas"/>
            </a:endParaRPr>
          </a:p>
        </p:txBody>
      </p:sp>
    </p:spTree>
    <p:extLst>
      <p:ext uri="{BB962C8B-B14F-4D97-AF65-F5344CB8AC3E}">
        <p14:creationId xmlns:p14="http://schemas.microsoft.com/office/powerpoint/2010/main" val="21700615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78</a:t>
            </a:fld>
            <a:endParaRPr lang="en-US" dirty="0"/>
          </a:p>
        </p:txBody>
      </p:sp>
      <p:sp>
        <p:nvSpPr>
          <p:cNvPr id="19" name="Rectangle 18"/>
          <p:cNvSpPr/>
          <p:nvPr/>
        </p:nvSpPr>
        <p:spPr>
          <a:xfrm>
            <a:off x="789709" y="1222031"/>
            <a:ext cx="4641273" cy="4001095"/>
          </a:xfrm>
          <a:prstGeom prst="rect">
            <a:avLst/>
          </a:prstGeom>
          <a:solidFill>
            <a:srgbClr val="FFC000"/>
          </a:solidFill>
        </p:spPr>
        <p:txBody>
          <a:bodyPr wrap="square">
            <a:spAutoFit/>
          </a:bodyPr>
          <a:lstStyle/>
          <a:p>
            <a:r>
              <a:rPr lang="en-US" b="1" dirty="0">
                <a:solidFill>
                  <a:srgbClr val="0070C0"/>
                </a:solidFill>
                <a:latin typeface="Consolas"/>
              </a:rPr>
              <a:t>childB.js File:</a:t>
            </a:r>
            <a:endParaRPr lang="en-IN" b="1" dirty="0">
              <a:solidFill>
                <a:srgbClr val="0070C0"/>
              </a:solidFill>
              <a:latin typeface="Consolas"/>
            </a:endParaRPr>
          </a:p>
          <a:p>
            <a:endParaRPr lang="en-IN" dirty="0">
              <a:solidFill>
                <a:srgbClr val="B5200D"/>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err="1">
                <a:solidFill>
                  <a:srgbClr val="001080"/>
                </a:solidFill>
                <a:latin typeface="Consolas"/>
              </a:rPr>
              <a:t>ChildC</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childC</a:t>
            </a:r>
            <a:r>
              <a:rPr lang="en-IN" dirty="0">
                <a:solidFill>
                  <a:srgbClr val="0F4A85"/>
                </a:solidFill>
                <a:latin typeface="Consolas"/>
              </a:rPr>
              <a: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ChildB</a:t>
            </a:r>
            <a:r>
              <a:rPr lang="en-IN" dirty="0">
                <a:solidFill>
                  <a:srgbClr val="292929"/>
                </a:solidFill>
                <a:latin typeface="Consolas"/>
              </a:rPr>
              <a:t>({</a:t>
            </a:r>
            <a:r>
              <a:rPr lang="en-IN" dirty="0">
                <a:solidFill>
                  <a:srgbClr val="001080"/>
                </a:solidFill>
                <a:latin typeface="Consolas"/>
              </a:rPr>
              <a:t>name</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ChildC</a:t>
            </a:r>
            <a:r>
              <a:rPr lang="en-IN" dirty="0">
                <a:solidFill>
                  <a:srgbClr val="292929"/>
                </a:solidFill>
                <a:latin typeface="Consolas"/>
              </a:rPr>
              <a:t> </a:t>
            </a:r>
            <a:r>
              <a:rPr lang="en-IN" dirty="0">
                <a:solidFill>
                  <a:srgbClr val="264F78"/>
                </a:solidFill>
                <a:latin typeface="Consolas"/>
              </a:rPr>
              <a:t>name</a:t>
            </a:r>
            <a:r>
              <a:rPr lang="en-IN" dirty="0">
                <a:solidFill>
                  <a:srgbClr val="292929"/>
                </a:solidFill>
                <a:latin typeface="Consolas"/>
              </a:rPr>
              <a:t> </a:t>
            </a:r>
            <a:r>
              <a:rPr lang="en-IN" dirty="0">
                <a:solidFill>
                  <a:srgbClr val="000000"/>
                </a:solidFill>
                <a:latin typeface="Consolas"/>
              </a:rPr>
              <a:t>=</a:t>
            </a:r>
            <a:r>
              <a:rPr lang="en-IN" dirty="0">
                <a:solidFill>
                  <a:srgbClr val="0F4A85"/>
                </a:solidFill>
                <a:latin typeface="Consolas"/>
              </a:rPr>
              <a:t>{</a:t>
            </a:r>
            <a:r>
              <a:rPr lang="en-IN" dirty="0">
                <a:solidFill>
                  <a:srgbClr val="001080"/>
                </a:solidFill>
                <a:latin typeface="Consolas"/>
              </a:rPr>
              <a:t>name</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err="1">
                <a:solidFill>
                  <a:srgbClr val="001080"/>
                </a:solidFill>
                <a:latin typeface="Consolas"/>
              </a:rPr>
              <a:t>ChildB</a:t>
            </a:r>
            <a:r>
              <a:rPr lang="en-IN" dirty="0">
                <a:solidFill>
                  <a:srgbClr val="292929"/>
                </a:solidFill>
                <a:latin typeface="Consolas"/>
              </a:rPr>
              <a:t>;</a:t>
            </a:r>
            <a:endParaRPr lang="en-IN" b="0" dirty="0">
              <a:solidFill>
                <a:srgbClr val="292929"/>
              </a:solidFill>
              <a:effectLst/>
              <a:latin typeface="Consolas"/>
            </a:endParaRPr>
          </a:p>
        </p:txBody>
      </p:sp>
      <p:sp>
        <p:nvSpPr>
          <p:cNvPr id="20" name="Rectangle 19"/>
          <p:cNvSpPr/>
          <p:nvPr/>
        </p:nvSpPr>
        <p:spPr>
          <a:xfrm>
            <a:off x="6511636" y="1247040"/>
            <a:ext cx="5181599" cy="4001095"/>
          </a:xfrm>
          <a:prstGeom prst="rect">
            <a:avLst/>
          </a:prstGeom>
          <a:solidFill>
            <a:srgbClr val="FFC000"/>
          </a:solidFill>
        </p:spPr>
        <p:txBody>
          <a:bodyPr wrap="square">
            <a:spAutoFit/>
          </a:bodyPr>
          <a:lstStyle/>
          <a:p>
            <a:r>
              <a:rPr lang="en-US" sz="2000" b="1" dirty="0">
                <a:solidFill>
                  <a:srgbClr val="0070C0"/>
                </a:solidFill>
                <a:latin typeface="Consolas"/>
              </a:rPr>
              <a:t>childC.js File:</a:t>
            </a:r>
            <a:endParaRPr lang="en-IN" sz="2000" b="1" dirty="0">
              <a:solidFill>
                <a:srgbClr val="0070C0"/>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ChildC</a:t>
            </a:r>
            <a:r>
              <a:rPr lang="en-IN" dirty="0">
                <a:solidFill>
                  <a:srgbClr val="292929"/>
                </a:solidFill>
                <a:latin typeface="Consolas"/>
              </a:rPr>
              <a:t>({</a:t>
            </a:r>
            <a:r>
              <a:rPr lang="en-IN" dirty="0">
                <a:solidFill>
                  <a:srgbClr val="001080"/>
                </a:solidFill>
                <a:latin typeface="Consolas"/>
              </a:rPr>
              <a:t>name</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&lt;h1&gt;</a:t>
            </a:r>
            <a:r>
              <a:rPr lang="en-IN" dirty="0" err="1">
                <a:solidFill>
                  <a:srgbClr val="292929"/>
                </a:solidFill>
                <a:latin typeface="Consolas"/>
              </a:rPr>
              <a:t>Malla</a:t>
            </a:r>
            <a:r>
              <a:rPr lang="en-IN" dirty="0">
                <a:solidFill>
                  <a:srgbClr val="292929"/>
                </a:solidFill>
                <a:latin typeface="Consolas"/>
              </a:rPr>
              <a:t> Reddy University </a:t>
            </a:r>
            <a:r>
              <a:rPr lang="en-IN" dirty="0">
                <a:solidFill>
                  <a:srgbClr val="0F4A85"/>
                </a:solidFill>
                <a:latin typeface="Consolas"/>
              </a:rPr>
              <a:t>{</a:t>
            </a:r>
            <a:r>
              <a:rPr lang="en-IN" dirty="0">
                <a:solidFill>
                  <a:srgbClr val="001080"/>
                </a:solidFill>
                <a:latin typeface="Consolas"/>
              </a:rPr>
              <a:t>name</a:t>
            </a:r>
            <a:r>
              <a:rPr lang="en-IN" dirty="0">
                <a:solidFill>
                  <a:srgbClr val="0F4A85"/>
                </a:solidFill>
                <a:latin typeface="Consolas"/>
              </a:rPr>
              <a:t>}&lt;/h1&gt;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err="1">
                <a:solidFill>
                  <a:srgbClr val="001080"/>
                </a:solidFill>
                <a:latin typeface="Consolas"/>
              </a:rPr>
              <a:t>ChildC</a:t>
            </a:r>
            <a:r>
              <a:rPr lang="en-IN" dirty="0">
                <a:solidFill>
                  <a:srgbClr val="292929"/>
                </a:solidFill>
                <a:latin typeface="Consolas"/>
              </a:rPr>
              <a:t>;</a:t>
            </a:r>
            <a:endParaRPr lang="en-IN" b="0" dirty="0">
              <a:solidFill>
                <a:srgbClr val="292929"/>
              </a:solidFill>
              <a:effectLst/>
              <a:latin typeface="Consolas"/>
            </a:endParaRPr>
          </a:p>
        </p:txBody>
      </p:sp>
      <p:sp>
        <p:nvSpPr>
          <p:cNvPr id="9"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Context – Example without using Context</a:t>
            </a:r>
          </a:p>
        </p:txBody>
      </p:sp>
    </p:spTree>
    <p:extLst>
      <p:ext uri="{BB962C8B-B14F-4D97-AF65-F5344CB8AC3E}">
        <p14:creationId xmlns:p14="http://schemas.microsoft.com/office/powerpoint/2010/main" val="13785768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b="1" dirty="0">
                <a:latin typeface="Times New Roman" pitchFamily="18" charset="0"/>
                <a:cs typeface="Times New Roman" pitchFamily="18" charset="0"/>
              </a:rPr>
              <a:t>NOTE:</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buFont typeface="Wingdings" pitchFamily="2" charset="2"/>
              <a:buChar char="Ø"/>
            </a:pPr>
            <a:r>
              <a:rPr lang="en-US" dirty="0">
                <a:latin typeface="Times New Roman" pitchFamily="18" charset="0"/>
                <a:cs typeface="Times New Roman" pitchFamily="18" charset="0"/>
              </a:rPr>
              <a:t>In the previous example the data with variable “name” is passed from the parent component i.e., App.js file to </a:t>
            </a:r>
            <a:r>
              <a:rPr lang="en-US" dirty="0" err="1">
                <a:latin typeface="Times New Roman" pitchFamily="18" charset="0"/>
                <a:cs typeface="Times New Roman" pitchFamily="18" charset="0"/>
              </a:rPr>
              <a:t>childA</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Wingdings" pitchFamily="2" charset="2"/>
              </a:rPr>
              <a:t> </a:t>
            </a:r>
            <a:r>
              <a:rPr lang="en-US" dirty="0" err="1">
                <a:latin typeface="Times New Roman" pitchFamily="18" charset="0"/>
                <a:cs typeface="Times New Roman" pitchFamily="18" charset="0"/>
                <a:sym typeface="Wingdings" pitchFamily="2" charset="2"/>
              </a:rPr>
              <a:t>childB</a:t>
            </a:r>
            <a:r>
              <a:rPr lang="en-US" dirty="0">
                <a:latin typeface="Times New Roman" pitchFamily="18" charset="0"/>
                <a:cs typeface="Times New Roman" pitchFamily="18" charset="0"/>
                <a:sym typeface="Wingdings" pitchFamily="2" charset="2"/>
              </a:rPr>
              <a:t>  </a:t>
            </a:r>
            <a:r>
              <a:rPr lang="en-US" dirty="0" err="1">
                <a:latin typeface="Times New Roman" pitchFamily="18" charset="0"/>
                <a:cs typeface="Times New Roman" pitchFamily="18" charset="0"/>
                <a:sym typeface="Wingdings" pitchFamily="2" charset="2"/>
              </a:rPr>
              <a:t>childC</a:t>
            </a:r>
            <a:r>
              <a:rPr lang="en-US" dirty="0">
                <a:latin typeface="Times New Roman" pitchFamily="18" charset="0"/>
                <a:cs typeface="Times New Roman" pitchFamily="18" charset="0"/>
                <a:sym typeface="Wingdings" pitchFamily="2" charset="2"/>
              </a:rPr>
              <a:t>.</a:t>
            </a:r>
          </a:p>
          <a:p>
            <a:pPr algn="just">
              <a:buFont typeface="Wingdings" pitchFamily="2" charset="2"/>
              <a:buChar char="Ø"/>
            </a:pPr>
            <a:endParaRPr lang="en-US" dirty="0">
              <a:latin typeface="Times New Roman" pitchFamily="18" charset="0"/>
              <a:cs typeface="Times New Roman" pitchFamily="18" charset="0"/>
              <a:sym typeface="Wingdings" pitchFamily="2" charset="2"/>
            </a:endParaRPr>
          </a:p>
          <a:p>
            <a:pPr algn="just">
              <a:buFont typeface="Wingdings" pitchFamily="2" charset="2"/>
              <a:buChar char="Ø"/>
            </a:pPr>
            <a:r>
              <a:rPr lang="en-US" dirty="0">
                <a:latin typeface="Times New Roman" pitchFamily="18" charset="0"/>
                <a:cs typeface="Times New Roman" pitchFamily="18" charset="0"/>
                <a:sym typeface="Wingdings" pitchFamily="2" charset="2"/>
              </a:rPr>
              <a:t>But, with the use of React Context we can pass the data directly from App.js component to childC.js component.</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79</a:t>
            </a:fld>
            <a:endParaRPr lang="en-US" dirty="0"/>
          </a:p>
        </p:txBody>
      </p:sp>
    </p:spTree>
    <p:extLst>
      <p:ext uri="{BB962C8B-B14F-4D97-AF65-F5344CB8AC3E}">
        <p14:creationId xmlns:p14="http://schemas.microsoft.com/office/powerpoint/2010/main" val="3144984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a:t>
            </a:fld>
            <a:endParaRPr lang="en-US" dirty="0"/>
          </a:p>
        </p:txBody>
      </p:sp>
      <p:sp>
        <p:nvSpPr>
          <p:cNvPr id="8"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Events- Prevent Default Link</a:t>
            </a:r>
          </a:p>
        </p:txBody>
      </p:sp>
      <p:sp>
        <p:nvSpPr>
          <p:cNvPr id="9" name="Rectangle 8"/>
          <p:cNvSpPr/>
          <p:nvPr/>
        </p:nvSpPr>
        <p:spPr>
          <a:xfrm>
            <a:off x="0" y="889844"/>
            <a:ext cx="12095018" cy="6001643"/>
          </a:xfrm>
          <a:prstGeom prst="rect">
            <a:avLst/>
          </a:prstGeom>
        </p:spPr>
        <p:txBody>
          <a:bodyPr wrap="square">
            <a:spAutoFit/>
          </a:bodyPr>
          <a:lstStyle/>
          <a:p>
            <a:r>
              <a:rPr lang="en-IN" sz="2400" dirty="0">
                <a:solidFill>
                  <a:srgbClr val="B5200D"/>
                </a:solidFill>
                <a:latin typeface="Consolas"/>
              </a:rPr>
              <a:t>import</a:t>
            </a:r>
            <a:r>
              <a:rPr lang="en-IN" sz="2400" dirty="0">
                <a:solidFill>
                  <a:srgbClr val="292929"/>
                </a:solidFill>
                <a:latin typeface="Consolas"/>
              </a:rPr>
              <a:t> </a:t>
            </a:r>
            <a:r>
              <a:rPr lang="en-IN" sz="2400" dirty="0">
                <a:solidFill>
                  <a:srgbClr val="001080"/>
                </a:solidFill>
                <a:latin typeface="Consolas"/>
              </a:rPr>
              <a:t>React</a:t>
            </a:r>
            <a:r>
              <a:rPr lang="en-IN" sz="2400" dirty="0">
                <a:solidFill>
                  <a:srgbClr val="292929"/>
                </a:solidFill>
                <a:latin typeface="Consolas"/>
              </a:rPr>
              <a:t> </a:t>
            </a:r>
            <a:r>
              <a:rPr lang="en-IN" sz="2400" dirty="0">
                <a:solidFill>
                  <a:srgbClr val="B5200D"/>
                </a:solidFill>
                <a:latin typeface="Consolas"/>
              </a:rPr>
              <a:t>from</a:t>
            </a:r>
            <a:r>
              <a:rPr lang="en-IN" sz="2400" dirty="0">
                <a:solidFill>
                  <a:srgbClr val="292929"/>
                </a:solidFill>
                <a:latin typeface="Consolas"/>
              </a:rPr>
              <a:t> </a:t>
            </a:r>
            <a:r>
              <a:rPr lang="en-IN" sz="2400" dirty="0">
                <a:solidFill>
                  <a:srgbClr val="0F4A85"/>
                </a:solidFill>
                <a:latin typeface="Consolas"/>
              </a:rPr>
              <a:t>'react'</a:t>
            </a:r>
            <a:r>
              <a:rPr lang="en-IN" sz="2400" dirty="0">
                <a:solidFill>
                  <a:srgbClr val="292929"/>
                </a:solidFill>
                <a:latin typeface="Consolas"/>
              </a:rPr>
              <a:t>;</a:t>
            </a:r>
          </a:p>
          <a:p>
            <a:br>
              <a:rPr lang="en-IN" sz="2400" dirty="0">
                <a:solidFill>
                  <a:srgbClr val="292929"/>
                </a:solidFill>
                <a:latin typeface="Consolas"/>
              </a:rPr>
            </a:br>
            <a:r>
              <a:rPr lang="en-IN" sz="2400" dirty="0">
                <a:solidFill>
                  <a:srgbClr val="0F4A85"/>
                </a:solidFill>
                <a:latin typeface="Consolas"/>
              </a:rPr>
              <a:t>function</a:t>
            </a:r>
            <a:r>
              <a:rPr lang="en-IN" sz="2400" dirty="0">
                <a:solidFill>
                  <a:srgbClr val="292929"/>
                </a:solidFill>
                <a:latin typeface="Consolas"/>
              </a:rPr>
              <a:t> </a:t>
            </a:r>
            <a:r>
              <a:rPr lang="en-IN" sz="2400" dirty="0" err="1">
                <a:solidFill>
                  <a:srgbClr val="5E2CBC"/>
                </a:solidFill>
                <a:latin typeface="Consolas"/>
              </a:rPr>
              <a:t>ActionLink</a:t>
            </a:r>
            <a:r>
              <a:rPr lang="en-IN" sz="2400" dirty="0">
                <a:solidFill>
                  <a:srgbClr val="292929"/>
                </a:solidFill>
                <a:latin typeface="Consolas"/>
              </a:rPr>
              <a:t>() {</a:t>
            </a:r>
          </a:p>
          <a:p>
            <a:r>
              <a:rPr lang="en-IN" sz="2400" dirty="0">
                <a:solidFill>
                  <a:srgbClr val="292929"/>
                </a:solidFill>
                <a:latin typeface="Consolas"/>
              </a:rPr>
              <a:t>    </a:t>
            </a:r>
            <a:r>
              <a:rPr lang="en-IN" sz="2400" dirty="0">
                <a:solidFill>
                  <a:srgbClr val="0F4A85"/>
                </a:solidFill>
                <a:latin typeface="Consolas"/>
              </a:rPr>
              <a:t>function</a:t>
            </a:r>
            <a:r>
              <a:rPr lang="en-IN" sz="2400" dirty="0">
                <a:solidFill>
                  <a:srgbClr val="292929"/>
                </a:solidFill>
                <a:latin typeface="Consolas"/>
              </a:rPr>
              <a:t> </a:t>
            </a:r>
            <a:r>
              <a:rPr lang="en-IN" sz="2400" dirty="0" err="1">
                <a:solidFill>
                  <a:srgbClr val="5E2CBC"/>
                </a:solidFill>
                <a:latin typeface="Consolas"/>
              </a:rPr>
              <a:t>handleClick</a:t>
            </a:r>
            <a:r>
              <a:rPr lang="en-IN" sz="2400" dirty="0">
                <a:solidFill>
                  <a:srgbClr val="292929"/>
                </a:solidFill>
                <a:latin typeface="Consolas"/>
              </a:rPr>
              <a:t>(</a:t>
            </a:r>
            <a:r>
              <a:rPr lang="en-IN" sz="2400" dirty="0">
                <a:solidFill>
                  <a:srgbClr val="001080"/>
                </a:solidFill>
                <a:latin typeface="Consolas"/>
              </a:rPr>
              <a:t>e</a:t>
            </a:r>
            <a:r>
              <a:rPr lang="en-IN" sz="2400" dirty="0">
                <a:solidFill>
                  <a:srgbClr val="292929"/>
                </a:solidFill>
                <a:latin typeface="Consolas"/>
              </a:rPr>
              <a:t>) {</a:t>
            </a:r>
          </a:p>
          <a:p>
            <a:r>
              <a:rPr lang="en-IN" sz="2400" dirty="0">
                <a:solidFill>
                  <a:srgbClr val="292929"/>
                </a:solidFill>
                <a:latin typeface="Consolas"/>
              </a:rPr>
              <a:t>        </a:t>
            </a:r>
            <a:r>
              <a:rPr lang="en-IN" sz="2400" dirty="0" err="1">
                <a:solidFill>
                  <a:srgbClr val="001080"/>
                </a:solidFill>
                <a:latin typeface="Consolas"/>
              </a:rPr>
              <a:t>e</a:t>
            </a:r>
            <a:r>
              <a:rPr lang="en-IN" sz="2400" dirty="0" err="1">
                <a:solidFill>
                  <a:srgbClr val="292929"/>
                </a:solidFill>
                <a:latin typeface="Consolas"/>
              </a:rPr>
              <a:t>.</a:t>
            </a:r>
            <a:r>
              <a:rPr lang="en-IN" sz="2400" dirty="0" err="1">
                <a:solidFill>
                  <a:srgbClr val="5E2CBC"/>
                </a:solidFill>
                <a:latin typeface="Consolas"/>
              </a:rPr>
              <a:t>preventDefault</a:t>
            </a:r>
            <a:r>
              <a:rPr lang="en-IN" sz="2400" dirty="0">
                <a:solidFill>
                  <a:srgbClr val="292929"/>
                </a:solidFill>
                <a:latin typeface="Consolas"/>
              </a:rPr>
              <a:t>(); </a:t>
            </a:r>
          </a:p>
          <a:p>
            <a:r>
              <a:rPr lang="en-IN" sz="2400" dirty="0">
                <a:solidFill>
                  <a:srgbClr val="292929"/>
                </a:solidFill>
                <a:latin typeface="Consolas"/>
              </a:rPr>
              <a:t>        </a:t>
            </a:r>
            <a:r>
              <a:rPr lang="en-IN" sz="2400" dirty="0">
                <a:solidFill>
                  <a:srgbClr val="001080"/>
                </a:solidFill>
                <a:latin typeface="Consolas"/>
              </a:rPr>
              <a:t>console</a:t>
            </a:r>
            <a:r>
              <a:rPr lang="en-IN" sz="2400" dirty="0">
                <a:solidFill>
                  <a:srgbClr val="292929"/>
                </a:solidFill>
                <a:latin typeface="Consolas"/>
              </a:rPr>
              <a:t>.</a:t>
            </a:r>
            <a:r>
              <a:rPr lang="en-IN" sz="2400" dirty="0">
                <a:solidFill>
                  <a:srgbClr val="5E2CBC"/>
                </a:solidFill>
                <a:latin typeface="Consolas"/>
              </a:rPr>
              <a:t>log</a:t>
            </a:r>
            <a:r>
              <a:rPr lang="en-IN" sz="2400" dirty="0">
                <a:solidFill>
                  <a:srgbClr val="292929"/>
                </a:solidFill>
                <a:latin typeface="Consolas"/>
              </a:rPr>
              <a:t>(</a:t>
            </a:r>
            <a:r>
              <a:rPr lang="en-IN" sz="2400" dirty="0">
                <a:solidFill>
                  <a:srgbClr val="0F4A85"/>
                </a:solidFill>
                <a:latin typeface="Consolas"/>
              </a:rPr>
              <a:t>'You had clicked a Link.'</a:t>
            </a:r>
            <a:r>
              <a:rPr lang="en-IN" sz="2400" dirty="0">
                <a:solidFill>
                  <a:srgbClr val="292929"/>
                </a:solidFill>
                <a:latin typeface="Consolas"/>
              </a:rPr>
              <a:t>);</a:t>
            </a:r>
          </a:p>
          <a:p>
            <a:r>
              <a:rPr lang="en-IN" sz="2400" dirty="0">
                <a:solidFill>
                  <a:srgbClr val="292929"/>
                </a:solidFill>
                <a:latin typeface="Consolas"/>
              </a:rPr>
              <a:t>    } </a:t>
            </a:r>
          </a:p>
          <a:p>
            <a:r>
              <a:rPr lang="en-IN" sz="2400" dirty="0">
                <a:solidFill>
                  <a:srgbClr val="292929"/>
                </a:solidFill>
                <a:latin typeface="Consolas"/>
              </a:rPr>
              <a:t>    </a:t>
            </a:r>
            <a:r>
              <a:rPr lang="en-IN" sz="2400" dirty="0">
                <a:solidFill>
                  <a:srgbClr val="B5200D"/>
                </a:solidFill>
                <a:latin typeface="Consolas"/>
              </a:rPr>
              <a:t>return</a:t>
            </a:r>
            <a:r>
              <a:rPr lang="en-IN" sz="2400" dirty="0">
                <a:solidFill>
                  <a:srgbClr val="292929"/>
                </a:solidFill>
                <a:latin typeface="Consolas"/>
              </a:rPr>
              <a:t> ( </a:t>
            </a:r>
          </a:p>
          <a:p>
            <a:r>
              <a:rPr lang="en-IN" sz="2400" dirty="0">
                <a:solidFill>
                  <a:srgbClr val="0F4A85"/>
                </a:solidFill>
                <a:latin typeface="Consolas"/>
              </a:rPr>
              <a:t>&lt;div&gt;</a:t>
            </a:r>
            <a:endParaRPr lang="en-IN" sz="2400" dirty="0">
              <a:solidFill>
                <a:srgbClr val="292929"/>
              </a:solidFill>
              <a:latin typeface="Consolas"/>
            </a:endParaRPr>
          </a:p>
          <a:p>
            <a:r>
              <a:rPr lang="en-IN" sz="2400" dirty="0">
                <a:solidFill>
                  <a:srgbClr val="0F4A85"/>
                </a:solidFill>
                <a:latin typeface="Consolas"/>
              </a:rPr>
              <a:t>&lt;h1&gt;</a:t>
            </a:r>
            <a:r>
              <a:rPr lang="en-IN" sz="2400" dirty="0">
                <a:solidFill>
                  <a:srgbClr val="292929"/>
                </a:solidFill>
                <a:latin typeface="Consolas"/>
              </a:rPr>
              <a:t> Prevent the default link </a:t>
            </a:r>
            <a:r>
              <a:rPr lang="en-IN" sz="2400" dirty="0" err="1">
                <a:solidFill>
                  <a:srgbClr val="292929"/>
                </a:solidFill>
                <a:latin typeface="Consolas"/>
              </a:rPr>
              <a:t>behavior</a:t>
            </a:r>
            <a:r>
              <a:rPr lang="en-IN" sz="2400" dirty="0">
                <a:solidFill>
                  <a:srgbClr val="292929"/>
                </a:solidFill>
                <a:latin typeface="Consolas"/>
              </a:rPr>
              <a:t> in React        </a:t>
            </a:r>
            <a:r>
              <a:rPr lang="en-IN" sz="2400" dirty="0">
                <a:solidFill>
                  <a:srgbClr val="0F4A85"/>
                </a:solidFill>
                <a:latin typeface="Consolas"/>
              </a:rPr>
              <a:t>&lt;/h1&gt;</a:t>
            </a:r>
            <a:endParaRPr lang="en-IN" sz="2400" dirty="0">
              <a:solidFill>
                <a:srgbClr val="292929"/>
              </a:solidFill>
              <a:latin typeface="Consolas"/>
            </a:endParaRPr>
          </a:p>
          <a:p>
            <a:r>
              <a:rPr lang="en-IN" sz="2400" dirty="0">
                <a:solidFill>
                  <a:srgbClr val="0F4A85"/>
                </a:solidFill>
                <a:latin typeface="Consolas"/>
              </a:rPr>
              <a:t>&lt;button</a:t>
            </a:r>
            <a:r>
              <a:rPr lang="en-IN" sz="2400" dirty="0">
                <a:solidFill>
                  <a:srgbClr val="292929"/>
                </a:solidFill>
                <a:latin typeface="Consolas"/>
              </a:rPr>
              <a:t> </a:t>
            </a:r>
            <a:r>
              <a:rPr lang="en-IN" sz="2400" dirty="0">
                <a:solidFill>
                  <a:srgbClr val="264F78"/>
                </a:solidFill>
                <a:latin typeface="Consolas"/>
              </a:rPr>
              <a:t>type</a:t>
            </a:r>
            <a:r>
              <a:rPr lang="en-IN" sz="2400" dirty="0">
                <a:solidFill>
                  <a:srgbClr val="000000"/>
                </a:solidFill>
                <a:latin typeface="Consolas"/>
              </a:rPr>
              <a:t>=</a:t>
            </a:r>
            <a:r>
              <a:rPr lang="en-IN" sz="2400" dirty="0">
                <a:solidFill>
                  <a:srgbClr val="0F4A85"/>
                </a:solidFill>
                <a:latin typeface="Consolas"/>
              </a:rPr>
              <a:t>"button"</a:t>
            </a:r>
            <a:r>
              <a:rPr lang="en-IN" sz="2400" dirty="0">
                <a:solidFill>
                  <a:srgbClr val="292929"/>
                </a:solidFill>
                <a:latin typeface="Consolas"/>
              </a:rPr>
              <a:t> </a:t>
            </a:r>
            <a:r>
              <a:rPr lang="en-IN" sz="2400" dirty="0" err="1">
                <a:solidFill>
                  <a:srgbClr val="264F78"/>
                </a:solidFill>
                <a:latin typeface="Consolas"/>
              </a:rPr>
              <a:t>onClick</a:t>
            </a:r>
            <a:r>
              <a:rPr lang="en-IN" sz="2400" dirty="0">
                <a:solidFill>
                  <a:srgbClr val="000000"/>
                </a:solidFill>
                <a:latin typeface="Consolas"/>
              </a:rPr>
              <a:t>=</a:t>
            </a:r>
            <a:r>
              <a:rPr lang="en-IN" sz="2400" dirty="0">
                <a:solidFill>
                  <a:srgbClr val="0F4A85"/>
                </a:solidFill>
                <a:latin typeface="Consolas"/>
              </a:rPr>
              <a:t>{</a:t>
            </a:r>
            <a:r>
              <a:rPr lang="en-IN" sz="2400" dirty="0" err="1">
                <a:solidFill>
                  <a:srgbClr val="001080"/>
                </a:solidFill>
                <a:latin typeface="Consolas"/>
              </a:rPr>
              <a:t>handleClick</a:t>
            </a:r>
            <a:r>
              <a:rPr lang="en-IN" sz="2400" dirty="0">
                <a:solidFill>
                  <a:srgbClr val="0F4A85"/>
                </a:solidFill>
                <a:latin typeface="Consolas"/>
              </a:rPr>
              <a:t>}&gt;</a:t>
            </a:r>
            <a:r>
              <a:rPr lang="en-IN" sz="2400" dirty="0">
                <a:solidFill>
                  <a:srgbClr val="292929"/>
                </a:solidFill>
                <a:latin typeface="Consolas"/>
              </a:rPr>
              <a:t>  </a:t>
            </a:r>
            <a:r>
              <a:rPr lang="en-IN" sz="2400" dirty="0" err="1">
                <a:solidFill>
                  <a:srgbClr val="292929"/>
                </a:solidFill>
                <a:latin typeface="Consolas"/>
              </a:rPr>
              <a:t>Click_Me</a:t>
            </a:r>
            <a:r>
              <a:rPr lang="en-IN" sz="2400" dirty="0">
                <a:solidFill>
                  <a:srgbClr val="292929"/>
                </a:solidFill>
                <a:latin typeface="Consolas"/>
              </a:rPr>
              <a:t> </a:t>
            </a:r>
            <a:r>
              <a:rPr lang="en-IN" sz="2400" dirty="0">
                <a:solidFill>
                  <a:srgbClr val="0F4A85"/>
                </a:solidFill>
                <a:latin typeface="Consolas"/>
              </a:rPr>
              <a:t>&lt;/button&gt;</a:t>
            </a:r>
            <a:endParaRPr lang="en-IN" sz="2400" dirty="0">
              <a:solidFill>
                <a:srgbClr val="292929"/>
              </a:solidFill>
              <a:latin typeface="Consolas"/>
            </a:endParaRPr>
          </a:p>
          <a:p>
            <a:r>
              <a:rPr lang="en-IN" sz="2400" dirty="0">
                <a:solidFill>
                  <a:srgbClr val="0F4A85"/>
                </a:solidFill>
                <a:latin typeface="Consolas"/>
              </a:rPr>
              <a:t>&lt;/div&gt;</a:t>
            </a:r>
            <a:r>
              <a:rPr lang="en-IN" sz="2400" dirty="0">
                <a:solidFill>
                  <a:srgbClr val="292929"/>
                </a:solidFill>
                <a:latin typeface="Consolas"/>
              </a:rPr>
              <a:t> </a:t>
            </a:r>
          </a:p>
          <a:p>
            <a:r>
              <a:rPr lang="en-IN" sz="2400" dirty="0">
                <a:solidFill>
                  <a:srgbClr val="292929"/>
                </a:solidFill>
                <a:latin typeface="Consolas"/>
              </a:rPr>
              <a:t> ); </a:t>
            </a:r>
          </a:p>
          <a:p>
            <a:r>
              <a:rPr lang="en-IN" sz="2400" dirty="0">
                <a:solidFill>
                  <a:srgbClr val="292929"/>
                </a:solidFill>
                <a:latin typeface="Consolas"/>
              </a:rPr>
              <a:t>} </a:t>
            </a:r>
          </a:p>
          <a:p>
            <a:br>
              <a:rPr lang="en-IN" sz="2400" dirty="0">
                <a:solidFill>
                  <a:srgbClr val="292929"/>
                </a:solidFill>
                <a:latin typeface="Consolas"/>
              </a:rPr>
            </a:br>
            <a:r>
              <a:rPr lang="en-IN" sz="2400" dirty="0">
                <a:solidFill>
                  <a:srgbClr val="B5200D"/>
                </a:solidFill>
                <a:latin typeface="Consolas"/>
              </a:rPr>
              <a:t>export</a:t>
            </a:r>
            <a:r>
              <a:rPr lang="en-IN" sz="2400" dirty="0">
                <a:solidFill>
                  <a:srgbClr val="292929"/>
                </a:solidFill>
                <a:latin typeface="Consolas"/>
              </a:rPr>
              <a:t> </a:t>
            </a:r>
            <a:r>
              <a:rPr lang="en-IN" sz="2400" dirty="0">
                <a:solidFill>
                  <a:srgbClr val="B5200D"/>
                </a:solidFill>
                <a:latin typeface="Consolas"/>
              </a:rPr>
              <a:t>default</a:t>
            </a:r>
            <a:r>
              <a:rPr lang="en-IN" sz="2400" dirty="0">
                <a:solidFill>
                  <a:srgbClr val="292929"/>
                </a:solidFill>
                <a:latin typeface="Consolas"/>
              </a:rPr>
              <a:t> </a:t>
            </a:r>
            <a:r>
              <a:rPr lang="en-IN" sz="2400" dirty="0" err="1">
                <a:solidFill>
                  <a:srgbClr val="001080"/>
                </a:solidFill>
                <a:latin typeface="Consolas"/>
              </a:rPr>
              <a:t>ActionLink</a:t>
            </a:r>
            <a:r>
              <a:rPr lang="en-IN" sz="2400" dirty="0">
                <a:solidFill>
                  <a:srgbClr val="292929"/>
                </a:solidFill>
                <a:latin typeface="Consolas"/>
              </a:rPr>
              <a:t>; </a:t>
            </a:r>
            <a:endParaRPr lang="en-IN" sz="2400" b="0" dirty="0">
              <a:solidFill>
                <a:srgbClr val="292929"/>
              </a:solidFill>
              <a:effectLst/>
              <a:latin typeface="Consolas"/>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6" y="4059375"/>
            <a:ext cx="12096643" cy="2718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337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80</a:t>
            </a:fld>
            <a:endParaRPr lang="en-US" dirty="0"/>
          </a:p>
        </p:txBody>
      </p:sp>
      <p:sp>
        <p:nvSpPr>
          <p:cNvPr id="19" name="Rectangle 18"/>
          <p:cNvSpPr/>
          <p:nvPr/>
        </p:nvSpPr>
        <p:spPr>
          <a:xfrm>
            <a:off x="6567054" y="1443703"/>
            <a:ext cx="4641273" cy="4001095"/>
          </a:xfrm>
          <a:prstGeom prst="rect">
            <a:avLst/>
          </a:prstGeom>
          <a:solidFill>
            <a:srgbClr val="FFC000"/>
          </a:solidFill>
        </p:spPr>
        <p:txBody>
          <a:bodyPr wrap="square">
            <a:spAutoFit/>
          </a:bodyPr>
          <a:lstStyle/>
          <a:p>
            <a:r>
              <a:rPr lang="en-US" b="1" dirty="0">
                <a:solidFill>
                  <a:srgbClr val="0070C0"/>
                </a:solidFill>
                <a:latin typeface="Consolas"/>
              </a:rPr>
              <a:t>Modified childB.js File:</a:t>
            </a:r>
            <a:endParaRPr lang="en-IN" b="1" dirty="0">
              <a:solidFill>
                <a:srgbClr val="0070C0"/>
              </a:solidFill>
              <a:latin typeface="Consolas"/>
            </a:endParaRPr>
          </a:p>
          <a:p>
            <a:endParaRPr lang="en-IN" dirty="0">
              <a:solidFill>
                <a:srgbClr val="B5200D"/>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err="1">
                <a:solidFill>
                  <a:srgbClr val="001080"/>
                </a:solidFill>
                <a:latin typeface="Consolas"/>
              </a:rPr>
              <a:t>ChildC</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childC</a:t>
            </a:r>
            <a:r>
              <a:rPr lang="en-IN" dirty="0">
                <a:solidFill>
                  <a:srgbClr val="0F4A85"/>
                </a:solidFill>
                <a:latin typeface="Consolas"/>
              </a:rPr>
              <a: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ChildB</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ChildC</a:t>
            </a:r>
            <a:r>
              <a:rPr lang="en-IN" dirty="0">
                <a:solidFill>
                  <a:srgbClr val="185E73"/>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err="1">
                <a:solidFill>
                  <a:srgbClr val="001080"/>
                </a:solidFill>
                <a:latin typeface="Consolas"/>
              </a:rPr>
              <a:t>ChildB</a:t>
            </a:r>
            <a:r>
              <a:rPr lang="en-IN" dirty="0">
                <a:solidFill>
                  <a:srgbClr val="292929"/>
                </a:solidFill>
                <a:latin typeface="Consolas"/>
              </a:rPr>
              <a:t>;</a:t>
            </a:r>
            <a:endParaRPr lang="en-IN" b="0" dirty="0">
              <a:solidFill>
                <a:srgbClr val="292929"/>
              </a:solidFill>
              <a:effectLst/>
              <a:latin typeface="Consolas"/>
            </a:endParaRPr>
          </a:p>
        </p:txBody>
      </p:sp>
      <p:sp>
        <p:nvSpPr>
          <p:cNvPr id="9"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Context – Example using Context</a:t>
            </a:r>
          </a:p>
        </p:txBody>
      </p:sp>
      <p:sp>
        <p:nvSpPr>
          <p:cNvPr id="8" name="Rectangle 7"/>
          <p:cNvSpPr/>
          <p:nvPr/>
        </p:nvSpPr>
        <p:spPr>
          <a:xfrm>
            <a:off x="1011382" y="1597590"/>
            <a:ext cx="4779817" cy="3724096"/>
          </a:xfrm>
          <a:prstGeom prst="rect">
            <a:avLst/>
          </a:prstGeom>
          <a:solidFill>
            <a:srgbClr val="FFC000"/>
          </a:solidFill>
        </p:spPr>
        <p:txBody>
          <a:bodyPr wrap="square">
            <a:spAutoFit/>
          </a:bodyPr>
          <a:lstStyle/>
          <a:p>
            <a:r>
              <a:rPr lang="en-US" sz="2000" b="1" dirty="0">
                <a:solidFill>
                  <a:srgbClr val="0070C0"/>
                </a:solidFill>
                <a:latin typeface="Consolas"/>
              </a:rPr>
              <a:t>Modified childA.js File:</a:t>
            </a:r>
            <a:endParaRPr lang="en-IN" sz="2000" b="1" dirty="0">
              <a:solidFill>
                <a:srgbClr val="0070C0"/>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err="1">
                <a:solidFill>
                  <a:srgbClr val="001080"/>
                </a:solidFill>
                <a:latin typeface="Consolas"/>
              </a:rPr>
              <a:t>ChildB</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childB</a:t>
            </a:r>
            <a:r>
              <a:rPr lang="en-IN" dirty="0">
                <a:solidFill>
                  <a:srgbClr val="0F4A85"/>
                </a:solidFill>
                <a:latin typeface="Consolas"/>
              </a:rPr>
              <a:t>'</a:t>
            </a:r>
            <a:r>
              <a:rPr lang="en-IN" dirty="0">
                <a:solidFill>
                  <a:srgbClr val="292929"/>
                </a:solidFill>
                <a:latin typeface="Consolas"/>
              </a:rPr>
              <a:t>;</a:t>
            </a:r>
          </a:p>
          <a:p>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ChildA</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ChildB</a:t>
            </a:r>
            <a:r>
              <a:rPr lang="en-IN" dirty="0">
                <a:solidFill>
                  <a:srgbClr val="292929"/>
                </a:solidFill>
                <a:latin typeface="Consolas"/>
              </a:rPr>
              <a:t> </a:t>
            </a:r>
            <a:r>
              <a:rPr lang="en-IN" dirty="0">
                <a:solidFill>
                  <a:srgbClr val="264F78"/>
                </a:solidFill>
                <a:latin typeface="Consolas"/>
              </a:rPr>
              <a:t>name</a:t>
            </a:r>
            <a:r>
              <a:rPr lang="en-IN" dirty="0">
                <a:solidFill>
                  <a:srgbClr val="292929"/>
                </a:solidFill>
                <a:latin typeface="Consolas"/>
              </a:rPr>
              <a:t> </a:t>
            </a:r>
            <a:r>
              <a:rPr lang="en-IN" dirty="0">
                <a:solidFill>
                  <a:srgbClr val="000000"/>
                </a:solidFill>
                <a:latin typeface="Consolas"/>
              </a:rPr>
              <a:t>=</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err="1">
                <a:solidFill>
                  <a:srgbClr val="001080"/>
                </a:solidFill>
                <a:latin typeface="Consolas"/>
              </a:rPr>
              <a:t>ChildA</a:t>
            </a:r>
            <a:r>
              <a:rPr lang="en-IN" dirty="0">
                <a:solidFill>
                  <a:srgbClr val="292929"/>
                </a:solidFill>
                <a:latin typeface="Consolas"/>
              </a:rPr>
              <a:t>; </a:t>
            </a:r>
            <a:endParaRPr lang="en-IN" b="0" dirty="0">
              <a:solidFill>
                <a:srgbClr val="292929"/>
              </a:solidFill>
              <a:effectLst/>
              <a:latin typeface="Consolas"/>
            </a:endParaRPr>
          </a:p>
        </p:txBody>
      </p:sp>
    </p:spTree>
    <p:extLst>
      <p:ext uri="{BB962C8B-B14F-4D97-AF65-F5344CB8AC3E}">
        <p14:creationId xmlns:p14="http://schemas.microsoft.com/office/powerpoint/2010/main" val="36597783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81</a:t>
            </a:fld>
            <a:endParaRPr lang="en-US" dirty="0"/>
          </a:p>
        </p:txBody>
      </p:sp>
      <p:sp>
        <p:nvSpPr>
          <p:cNvPr id="7" name="Title 1">
            <a:extLst>
              <a:ext uri="{FF2B5EF4-FFF2-40B4-BE49-F238E27FC236}">
                <a16:creationId xmlns:a16="http://schemas.microsoft.com/office/drawing/2014/main" id="{67192DA1-6FE7-E41D-68BF-BEAE6D5F5AF5}"/>
              </a:ext>
            </a:extLst>
          </p:cNvPr>
          <p:cNvSpPr>
            <a:spLocks noGrp="1"/>
          </p:cNvSpPr>
          <p:nvPr>
            <p:ph type="title"/>
          </p:nvPr>
        </p:nvSpPr>
        <p:spPr>
          <a:xfrm>
            <a:off x="0" y="0"/>
            <a:ext cx="12192000" cy="665018"/>
          </a:xfrm>
          <a:solidFill>
            <a:schemeClr val="accent1">
              <a:lumMod val="40000"/>
              <a:lumOff val="60000"/>
            </a:schemeClr>
          </a:solidFill>
        </p:spPr>
        <p:txBody>
          <a:bodyPr>
            <a:normAutofit fontScale="90000"/>
          </a:bodyPr>
          <a:lstStyle/>
          <a:p>
            <a:r>
              <a:rPr lang="en-US" b="1" dirty="0">
                <a:latin typeface="Times New Roman" panose="02020603050405020304" pitchFamily="18" charset="0"/>
                <a:cs typeface="Times New Roman" panose="02020603050405020304" pitchFamily="18" charset="0"/>
              </a:rPr>
              <a:t>React Context – Example- using Context</a:t>
            </a:r>
          </a:p>
        </p:txBody>
      </p:sp>
      <p:sp>
        <p:nvSpPr>
          <p:cNvPr id="2" name="Rectangle 1"/>
          <p:cNvSpPr/>
          <p:nvPr/>
        </p:nvSpPr>
        <p:spPr>
          <a:xfrm>
            <a:off x="0" y="751206"/>
            <a:ext cx="5514109" cy="5355312"/>
          </a:xfrm>
          <a:prstGeom prst="rect">
            <a:avLst/>
          </a:prstGeom>
          <a:solidFill>
            <a:srgbClr val="FFC000"/>
          </a:solidFill>
        </p:spPr>
        <p:txBody>
          <a:bodyPr wrap="square">
            <a:spAutoFit/>
          </a:bodyPr>
          <a:lstStyle/>
          <a:p>
            <a:r>
              <a:rPr lang="en-US" b="1" u="sng" dirty="0">
                <a:solidFill>
                  <a:srgbClr val="0070C0"/>
                </a:solidFill>
                <a:latin typeface="Consolas"/>
              </a:rPr>
              <a:t>Modified App.js File:</a:t>
            </a:r>
            <a:endParaRPr lang="en-IN" b="1" u="sng" dirty="0">
              <a:solidFill>
                <a:srgbClr val="0070C0"/>
              </a:solidFill>
              <a:latin typeface="Consolas"/>
            </a:endParaRPr>
          </a:p>
          <a:p>
            <a:endParaRPr lang="en-IN"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err="1">
                <a:solidFill>
                  <a:srgbClr val="001080"/>
                </a:solidFill>
                <a:latin typeface="Consolas"/>
              </a:rPr>
              <a:t>createContext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err="1">
                <a:solidFill>
                  <a:srgbClr val="001080"/>
                </a:solidFill>
                <a:latin typeface="Consolas"/>
              </a:rPr>
              <a:t>ChildA</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t>
            </a:r>
            <a:r>
              <a:rPr lang="en-IN" dirty="0" err="1">
                <a:solidFill>
                  <a:srgbClr val="0F4A85"/>
                </a:solidFill>
                <a:latin typeface="Consolas"/>
              </a:rPr>
              <a:t>childA</a:t>
            </a:r>
            <a:r>
              <a:rPr lang="en-IN" dirty="0">
                <a:solidFill>
                  <a:srgbClr val="0F4A85"/>
                </a:solidFill>
                <a:latin typeface="Consolas"/>
              </a:rPr>
              <a:t>'</a:t>
            </a:r>
            <a:r>
              <a:rPr lang="en-IN" dirty="0">
                <a:solidFill>
                  <a:srgbClr val="292929"/>
                </a:solidFill>
                <a:latin typeface="Consolas"/>
              </a:rPr>
              <a:t>;</a:t>
            </a:r>
          </a:p>
          <a:p>
            <a:r>
              <a:rPr lang="en-IN" dirty="0" err="1">
                <a:solidFill>
                  <a:srgbClr val="0F4A85"/>
                </a:solidFill>
                <a:latin typeface="Consolas"/>
              </a:rPr>
              <a:t>const</a:t>
            </a:r>
            <a:r>
              <a:rPr lang="en-IN" dirty="0">
                <a:solidFill>
                  <a:srgbClr val="292929"/>
                </a:solidFill>
                <a:latin typeface="Consolas"/>
              </a:rPr>
              <a:t> </a:t>
            </a:r>
            <a:r>
              <a:rPr lang="en-IN" dirty="0">
                <a:solidFill>
                  <a:srgbClr val="02715D"/>
                </a:solidFill>
                <a:latin typeface="Consolas"/>
              </a:rPr>
              <a:t>data</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err="1">
                <a:solidFill>
                  <a:srgbClr val="5E2CBC"/>
                </a:solidFill>
                <a:latin typeface="Consolas"/>
              </a:rPr>
              <a:t>createContext</a:t>
            </a:r>
            <a:r>
              <a:rPr lang="en-IN" dirty="0">
                <a:solidFill>
                  <a:srgbClr val="292929"/>
                </a:solidFill>
                <a:latin typeface="Consolas"/>
              </a:rPr>
              <a:t>();</a:t>
            </a:r>
          </a:p>
          <a:p>
            <a:br>
              <a:rPr lang="en-IN" dirty="0">
                <a:solidFill>
                  <a:srgbClr val="292929"/>
                </a:solidFill>
                <a:latin typeface="Consolas"/>
              </a:rPr>
            </a:br>
            <a:r>
              <a:rPr lang="en-IN" dirty="0">
                <a:solidFill>
                  <a:srgbClr val="0F4A85"/>
                </a:solidFill>
                <a:latin typeface="Consolas"/>
              </a:rPr>
              <a:t>function</a:t>
            </a:r>
            <a:r>
              <a:rPr lang="en-IN" dirty="0">
                <a:solidFill>
                  <a:srgbClr val="292929"/>
                </a:solidFill>
                <a:latin typeface="Consolas"/>
              </a:rPr>
              <a:t> </a:t>
            </a:r>
            <a:r>
              <a:rPr lang="en-IN" dirty="0">
                <a:solidFill>
                  <a:srgbClr val="5E2CBC"/>
                </a:solidFill>
                <a:latin typeface="Consolas"/>
              </a:rPr>
              <a:t>App</a:t>
            </a:r>
            <a:r>
              <a:rPr lang="en-IN" dirty="0">
                <a:solidFill>
                  <a:srgbClr val="292929"/>
                </a:solidFill>
                <a:latin typeface="Consolas"/>
              </a:rPr>
              <a:t>(){</a:t>
            </a:r>
          </a:p>
          <a:p>
            <a:r>
              <a:rPr lang="en-IN" dirty="0">
                <a:solidFill>
                  <a:srgbClr val="292929"/>
                </a:solidFill>
                <a:latin typeface="Consolas"/>
              </a:rPr>
              <a:t>     </a:t>
            </a:r>
            <a:r>
              <a:rPr lang="en-IN" dirty="0" err="1">
                <a:solidFill>
                  <a:srgbClr val="0F4A85"/>
                </a:solidFill>
                <a:latin typeface="Consolas"/>
              </a:rPr>
              <a:t>const</a:t>
            </a:r>
            <a:r>
              <a:rPr lang="en-IN" dirty="0">
                <a:solidFill>
                  <a:srgbClr val="292929"/>
                </a:solidFill>
                <a:latin typeface="Consolas"/>
              </a:rPr>
              <a:t> </a:t>
            </a:r>
            <a:r>
              <a:rPr lang="en-IN" dirty="0">
                <a:solidFill>
                  <a:srgbClr val="02715D"/>
                </a:solidFill>
                <a:latin typeface="Consolas"/>
              </a:rPr>
              <a:t>name</a:t>
            </a:r>
            <a:r>
              <a:rPr lang="en-IN" dirty="0">
                <a:solidFill>
                  <a:srgbClr val="292929"/>
                </a:solidFill>
                <a:latin typeface="Consolas"/>
              </a:rPr>
              <a:t> </a:t>
            </a:r>
            <a:r>
              <a:rPr lang="en-IN" dirty="0">
                <a:solidFill>
                  <a:srgbClr val="000000"/>
                </a:solidFill>
                <a:latin typeface="Consolas"/>
              </a:rPr>
              <a:t>=</a:t>
            </a:r>
            <a:r>
              <a:rPr lang="en-IN" dirty="0">
                <a:solidFill>
                  <a:srgbClr val="292929"/>
                </a:solidFill>
                <a:latin typeface="Consolas"/>
              </a:rPr>
              <a:t> </a:t>
            </a:r>
            <a:r>
              <a:rPr lang="en-IN" dirty="0">
                <a:solidFill>
                  <a:srgbClr val="0F4A85"/>
                </a:solidFill>
                <a:latin typeface="Consolas"/>
              </a:rPr>
              <a:t>"MRUH"</a:t>
            </a:r>
            <a:endParaRPr lang="en-IN" dirty="0">
              <a:solidFill>
                <a:srgbClr val="292929"/>
              </a:solidFill>
              <a:latin typeface="Consolas"/>
            </a:endParaRP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data.Provider</a:t>
            </a:r>
            <a:r>
              <a:rPr lang="en-IN" dirty="0">
                <a:solidFill>
                  <a:srgbClr val="292929"/>
                </a:solidFill>
                <a:latin typeface="Consolas"/>
              </a:rPr>
              <a:t> </a:t>
            </a:r>
            <a:r>
              <a:rPr lang="en-IN" dirty="0">
                <a:solidFill>
                  <a:srgbClr val="264F78"/>
                </a:solidFill>
                <a:latin typeface="Consolas"/>
              </a:rPr>
              <a:t>value</a:t>
            </a:r>
            <a:r>
              <a:rPr lang="en-IN" dirty="0">
                <a:solidFill>
                  <a:srgbClr val="292929"/>
                </a:solidFill>
                <a:latin typeface="Consolas"/>
              </a:rPr>
              <a:t> </a:t>
            </a:r>
            <a:r>
              <a:rPr lang="en-IN" dirty="0">
                <a:solidFill>
                  <a:srgbClr val="000000"/>
                </a:solidFill>
                <a:latin typeface="Consolas"/>
              </a:rPr>
              <a:t>=</a:t>
            </a:r>
            <a:r>
              <a:rPr lang="en-IN" dirty="0">
                <a:solidFill>
                  <a:srgbClr val="0F4A85"/>
                </a:solidFill>
                <a:latin typeface="Consolas"/>
              </a:rPr>
              <a:t>{</a:t>
            </a:r>
            <a:r>
              <a:rPr lang="en-IN" dirty="0">
                <a:solidFill>
                  <a:srgbClr val="001080"/>
                </a:solidFill>
                <a:latin typeface="Consolas"/>
              </a:rPr>
              <a:t>name</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ChildA</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data.Provider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a:t>
            </a:r>
          </a:p>
          <a:p>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a:solidFill>
                  <a:srgbClr val="001080"/>
                </a:solidFill>
                <a:latin typeface="Consolas"/>
              </a:rPr>
              <a:t>App</a:t>
            </a:r>
            <a:r>
              <a:rPr lang="en-IN" dirty="0">
                <a:solidFill>
                  <a:srgbClr val="292929"/>
                </a:solidFill>
                <a:latin typeface="Consolas"/>
              </a:rPr>
              <a:t>; </a:t>
            </a:r>
          </a:p>
          <a:p>
            <a:r>
              <a:rPr lang="en-IN" dirty="0">
                <a:solidFill>
                  <a:srgbClr val="B5200D"/>
                </a:solidFill>
                <a:latin typeface="Consolas"/>
              </a:rPr>
              <a:t>export</a:t>
            </a:r>
            <a:r>
              <a:rPr lang="en-IN" dirty="0">
                <a:solidFill>
                  <a:srgbClr val="292929"/>
                </a:solidFill>
                <a:latin typeface="Consolas"/>
              </a:rPr>
              <a:t> {</a:t>
            </a:r>
            <a:r>
              <a:rPr lang="en-IN" dirty="0">
                <a:solidFill>
                  <a:srgbClr val="001080"/>
                </a:solidFill>
                <a:latin typeface="Consolas"/>
              </a:rPr>
              <a:t>data</a:t>
            </a:r>
            <a:r>
              <a:rPr lang="en-IN" dirty="0">
                <a:solidFill>
                  <a:srgbClr val="292929"/>
                </a:solidFill>
                <a:latin typeface="Consolas"/>
              </a:rPr>
              <a:t>};</a:t>
            </a:r>
            <a:endParaRPr lang="en-IN" b="0" dirty="0">
              <a:solidFill>
                <a:srgbClr val="292929"/>
              </a:solidFill>
              <a:effectLst/>
              <a:latin typeface="Consolas"/>
            </a:endParaRPr>
          </a:p>
        </p:txBody>
      </p:sp>
      <p:sp>
        <p:nvSpPr>
          <p:cNvPr id="9" name="Rectangle 8"/>
          <p:cNvSpPr/>
          <p:nvPr/>
        </p:nvSpPr>
        <p:spPr>
          <a:xfrm>
            <a:off x="5902036" y="668076"/>
            <a:ext cx="6289964" cy="6186309"/>
          </a:xfrm>
          <a:prstGeom prst="rect">
            <a:avLst/>
          </a:prstGeom>
          <a:solidFill>
            <a:srgbClr val="FFC000"/>
          </a:solidFill>
        </p:spPr>
        <p:txBody>
          <a:bodyPr wrap="square">
            <a:spAutoFit/>
          </a:bodyPr>
          <a:lstStyle/>
          <a:p>
            <a:r>
              <a:rPr lang="en-US" b="1" u="sng" dirty="0">
                <a:solidFill>
                  <a:srgbClr val="0070C0"/>
                </a:solidFill>
                <a:latin typeface="Consolas"/>
              </a:rPr>
              <a:t>Modified childC.js File:</a:t>
            </a:r>
          </a:p>
          <a:p>
            <a:endParaRPr lang="en-IN" u="sng" dirty="0">
              <a:solidFill>
                <a:srgbClr val="B5200D"/>
              </a:solidFill>
              <a:latin typeface="Consolas"/>
            </a:endParaRP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React</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'react'</a:t>
            </a:r>
            <a:r>
              <a:rPr lang="en-IN" dirty="0">
                <a:solidFill>
                  <a:srgbClr val="292929"/>
                </a:solidFill>
                <a:latin typeface="Consolas"/>
              </a:rPr>
              <a:t>;</a:t>
            </a:r>
          </a:p>
          <a:p>
            <a:r>
              <a:rPr lang="en-IN" dirty="0">
                <a:solidFill>
                  <a:srgbClr val="B5200D"/>
                </a:solidFill>
                <a:latin typeface="Consolas"/>
              </a:rPr>
              <a:t>import</a:t>
            </a:r>
            <a:r>
              <a:rPr lang="en-IN" dirty="0">
                <a:solidFill>
                  <a:srgbClr val="292929"/>
                </a:solidFill>
                <a:latin typeface="Consolas"/>
              </a:rPr>
              <a:t> {</a:t>
            </a:r>
            <a:r>
              <a:rPr lang="en-IN" dirty="0">
                <a:solidFill>
                  <a:srgbClr val="001080"/>
                </a:solidFill>
                <a:latin typeface="Consolas"/>
              </a:rPr>
              <a:t>data</a:t>
            </a:r>
            <a:r>
              <a:rPr lang="en-IN" dirty="0">
                <a:solidFill>
                  <a:srgbClr val="292929"/>
                </a:solidFill>
                <a:latin typeface="Consolas"/>
              </a:rPr>
              <a:t>} </a:t>
            </a:r>
            <a:r>
              <a:rPr lang="en-IN" dirty="0">
                <a:solidFill>
                  <a:srgbClr val="B5200D"/>
                </a:solidFill>
                <a:latin typeface="Consolas"/>
              </a:rPr>
              <a:t>from</a:t>
            </a:r>
            <a:r>
              <a:rPr lang="en-IN" dirty="0">
                <a:solidFill>
                  <a:srgbClr val="292929"/>
                </a:solidFill>
                <a:latin typeface="Consolas"/>
              </a:rPr>
              <a:t> </a:t>
            </a:r>
            <a:r>
              <a:rPr lang="en-IN" dirty="0">
                <a:solidFill>
                  <a:srgbClr val="0F4A85"/>
                </a:solidFill>
                <a:latin typeface="Consolas"/>
              </a:rPr>
              <a:t>'./App'</a:t>
            </a:r>
            <a:endParaRPr lang="en-IN" dirty="0">
              <a:solidFill>
                <a:srgbClr val="292929"/>
              </a:solidFill>
              <a:latin typeface="Consolas"/>
            </a:endParaRPr>
          </a:p>
          <a:p>
            <a:r>
              <a:rPr lang="en-IN" dirty="0">
                <a:solidFill>
                  <a:srgbClr val="0F4A85"/>
                </a:solidFill>
                <a:latin typeface="Consolas"/>
              </a:rPr>
              <a:t>function</a:t>
            </a:r>
            <a:r>
              <a:rPr lang="en-IN" dirty="0">
                <a:solidFill>
                  <a:srgbClr val="292929"/>
                </a:solidFill>
                <a:latin typeface="Consolas"/>
              </a:rPr>
              <a:t> </a:t>
            </a:r>
            <a:r>
              <a:rPr lang="en-IN" dirty="0" err="1">
                <a:solidFill>
                  <a:srgbClr val="5E2CBC"/>
                </a:solidFill>
                <a:latin typeface="Consolas"/>
              </a:rPr>
              <a:t>ChildC</a:t>
            </a:r>
            <a:r>
              <a:rPr lang="en-IN" dirty="0">
                <a:solidFill>
                  <a:srgbClr val="292929"/>
                </a:solidFill>
                <a:latin typeface="Consolas"/>
              </a:rPr>
              <a:t>(){</a:t>
            </a: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data.Consumer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r>
              <a:rPr lang="en-IN" dirty="0">
                <a:solidFill>
                  <a:srgbClr val="0F4A85"/>
                </a:solidFill>
                <a:latin typeface="Consolas"/>
              </a:rPr>
              <a:t>{</a:t>
            </a:r>
            <a:endParaRPr lang="en-IN" dirty="0">
              <a:solidFill>
                <a:srgbClr val="292929"/>
              </a:solidFill>
              <a:latin typeface="Consolas"/>
            </a:endParaRPr>
          </a:p>
          <a:p>
            <a:r>
              <a:rPr lang="en-IN" dirty="0">
                <a:solidFill>
                  <a:srgbClr val="292929"/>
                </a:solidFill>
                <a:latin typeface="Consolas"/>
              </a:rPr>
              <a:t>                (</a:t>
            </a:r>
            <a:r>
              <a:rPr lang="en-IN" dirty="0">
                <a:solidFill>
                  <a:srgbClr val="001080"/>
                </a:solidFill>
                <a:latin typeface="Consolas"/>
              </a:rPr>
              <a:t>name</a:t>
            </a:r>
            <a:r>
              <a:rPr lang="en-IN" dirty="0">
                <a:solidFill>
                  <a:srgbClr val="292929"/>
                </a:solidFill>
                <a:latin typeface="Consolas"/>
              </a:rPr>
              <a:t>) </a:t>
            </a:r>
            <a:r>
              <a:rPr lang="en-IN" dirty="0">
                <a:solidFill>
                  <a:srgbClr val="0F4A85"/>
                </a:solidFill>
                <a:latin typeface="Consolas"/>
              </a:rPr>
              <a:t>=&gt;</a:t>
            </a:r>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return</a:t>
            </a:r>
            <a:r>
              <a:rPr lang="en-IN" dirty="0">
                <a:solidFill>
                  <a:srgbClr val="292929"/>
                </a:solidFill>
                <a:latin typeface="Consolas"/>
              </a:rPr>
              <a:t>(</a:t>
            </a:r>
          </a:p>
          <a:p>
            <a:r>
              <a:rPr lang="en-IN" dirty="0">
                <a:solidFill>
                  <a:srgbClr val="292929"/>
                </a:solidFill>
                <a:latin typeface="Consolas"/>
              </a:rPr>
              <a:t>          </a:t>
            </a:r>
            <a:r>
              <a:rPr lang="en-IN" dirty="0">
                <a:solidFill>
                  <a:srgbClr val="0F4A85"/>
                </a:solidFill>
                <a:latin typeface="Consolas"/>
              </a:rPr>
              <a:t>&lt;h1&gt;</a:t>
            </a:r>
            <a:r>
              <a:rPr lang="en-IN" dirty="0">
                <a:solidFill>
                  <a:srgbClr val="292929"/>
                </a:solidFill>
                <a:latin typeface="Consolas"/>
              </a:rPr>
              <a:t>My University name is </a:t>
            </a:r>
            <a:r>
              <a:rPr lang="en-IN" dirty="0">
                <a:solidFill>
                  <a:srgbClr val="0F4A85"/>
                </a:solidFill>
                <a:latin typeface="Consolas"/>
              </a:rPr>
              <a:t>{</a:t>
            </a:r>
            <a:r>
              <a:rPr lang="en-IN" dirty="0">
                <a:solidFill>
                  <a:srgbClr val="001080"/>
                </a:solidFill>
                <a:latin typeface="Consolas"/>
              </a:rPr>
              <a:t>name</a:t>
            </a:r>
            <a:r>
              <a:rPr lang="en-IN" dirty="0">
                <a:solidFill>
                  <a:srgbClr val="0F4A85"/>
                </a:solidFill>
                <a:latin typeface="Consolas"/>
              </a:rPr>
              <a:t>}&lt;/h1&gt;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a:t>
            </a:r>
            <a:r>
              <a:rPr lang="en-IN" dirty="0" err="1">
                <a:solidFill>
                  <a:srgbClr val="185E73"/>
                </a:solidFill>
                <a:latin typeface="Consolas"/>
              </a:rPr>
              <a:t>data.Consumer</a:t>
            </a:r>
            <a:r>
              <a:rPr lang="en-IN" dirty="0">
                <a:solidFill>
                  <a:srgbClr val="0F4A85"/>
                </a:solidFill>
                <a:latin typeface="Consolas"/>
              </a:rPr>
              <a:t>&gt;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0F4A85"/>
                </a:solidFill>
                <a:latin typeface="Consolas"/>
              </a:rPr>
              <a:t>&lt;/div&gt;</a:t>
            </a:r>
            <a:endParaRPr lang="en-IN" dirty="0">
              <a:solidFill>
                <a:srgbClr val="292929"/>
              </a:solidFill>
              <a:latin typeface="Consolas"/>
            </a:endParaRPr>
          </a:p>
          <a:p>
            <a:r>
              <a:rPr lang="en-IN" dirty="0">
                <a:solidFill>
                  <a:srgbClr val="292929"/>
                </a:solidFill>
                <a:latin typeface="Consolas"/>
              </a:rPr>
              <a:t>    );</a:t>
            </a:r>
          </a:p>
          <a:p>
            <a:r>
              <a:rPr lang="en-IN" dirty="0">
                <a:solidFill>
                  <a:srgbClr val="292929"/>
                </a:solidFill>
                <a:latin typeface="Consolas"/>
              </a:rPr>
              <a:t>} </a:t>
            </a:r>
            <a:r>
              <a:rPr lang="en-IN" dirty="0">
                <a:solidFill>
                  <a:srgbClr val="B5200D"/>
                </a:solidFill>
                <a:latin typeface="Consolas"/>
              </a:rPr>
              <a:t>export</a:t>
            </a:r>
            <a:r>
              <a:rPr lang="en-IN" dirty="0">
                <a:solidFill>
                  <a:srgbClr val="292929"/>
                </a:solidFill>
                <a:latin typeface="Consolas"/>
              </a:rPr>
              <a:t> </a:t>
            </a:r>
            <a:r>
              <a:rPr lang="en-IN" dirty="0">
                <a:solidFill>
                  <a:srgbClr val="B5200D"/>
                </a:solidFill>
                <a:latin typeface="Consolas"/>
              </a:rPr>
              <a:t>default</a:t>
            </a:r>
            <a:r>
              <a:rPr lang="en-IN" dirty="0">
                <a:solidFill>
                  <a:srgbClr val="292929"/>
                </a:solidFill>
                <a:latin typeface="Consolas"/>
              </a:rPr>
              <a:t> </a:t>
            </a:r>
            <a:r>
              <a:rPr lang="en-IN" dirty="0" err="1">
                <a:solidFill>
                  <a:srgbClr val="001080"/>
                </a:solidFill>
                <a:latin typeface="Consolas"/>
              </a:rPr>
              <a:t>ChildC</a:t>
            </a:r>
            <a:r>
              <a:rPr lang="en-IN" dirty="0">
                <a:solidFill>
                  <a:srgbClr val="292929"/>
                </a:solidFill>
                <a:latin typeface="Consolas"/>
              </a:rPr>
              <a:t>;</a:t>
            </a:r>
            <a:endParaRPr lang="en-IN" b="0" dirty="0">
              <a:solidFill>
                <a:srgbClr val="292929"/>
              </a:solidFill>
              <a:effectLst/>
              <a:latin typeface="Consolas"/>
            </a:endParaRPr>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1" y="4621525"/>
            <a:ext cx="6096000" cy="21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068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143453"/>
            <a:ext cx="12046527" cy="687820"/>
          </a:xfrm>
          <a:solidFill>
            <a:schemeClr val="accent1">
              <a:lumMod val="60000"/>
              <a:lumOff val="40000"/>
            </a:schemeClr>
          </a:solidFill>
        </p:spPr>
        <p:txBody>
          <a:bodyPr>
            <a:normAutofit fontScale="90000"/>
          </a:bodyPr>
          <a:lstStyle/>
          <a:p>
            <a:r>
              <a:rPr lang="en-US" b="1" dirty="0">
                <a:latin typeface="Times New Roman" pitchFamily="18" charset="0"/>
                <a:cs typeface="Times New Roman" pitchFamily="18" charset="0"/>
              </a:rPr>
              <a:t>React Hooks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03908" y="980498"/>
            <a:ext cx="12088091" cy="1984375"/>
          </a:xfrm>
        </p:spPr>
        <p:txBody>
          <a:bodyPr/>
          <a:lstStyle/>
          <a:p>
            <a:pPr>
              <a:buFont typeface="Wingdings" pitchFamily="2" charset="2"/>
              <a:buChar char="Ø"/>
            </a:pPr>
            <a:r>
              <a:rPr lang="en-US" dirty="0">
                <a:latin typeface="Times New Roman" pitchFamily="18" charset="0"/>
                <a:cs typeface="Times New Roman" pitchFamily="18" charset="0"/>
              </a:rPr>
              <a:t>Hooks are the new feature introduced in the React 16.8 version. </a:t>
            </a:r>
          </a:p>
          <a:p>
            <a:pPr>
              <a:buFont typeface="Wingdings" pitchFamily="2" charset="2"/>
              <a:buChar char="Ø"/>
            </a:pPr>
            <a:r>
              <a:rPr lang="en-US" dirty="0">
                <a:latin typeface="Times New Roman" pitchFamily="18" charset="0"/>
                <a:cs typeface="Times New Roman" pitchFamily="18" charset="0"/>
              </a:rPr>
              <a:t>It allows you to use state and other React features without writing a class.</a:t>
            </a:r>
          </a:p>
          <a:p>
            <a:pPr>
              <a:buFont typeface="Wingdings" pitchFamily="2" charset="2"/>
              <a:buChar char="Ø"/>
            </a:pPr>
            <a:r>
              <a:rPr lang="en-US" dirty="0">
                <a:latin typeface="Times New Roman" pitchFamily="18" charset="0"/>
                <a:cs typeface="Times New Roman" pitchFamily="18" charset="0"/>
              </a:rPr>
              <a:t>It does not work inside classes.</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82</a:t>
            </a:fld>
            <a:endParaRPr lang="en-US" dirty="0"/>
          </a:p>
        </p:txBody>
      </p:sp>
      <p:sp>
        <p:nvSpPr>
          <p:cNvPr id="7" name="Rectangle 6"/>
          <p:cNvSpPr/>
          <p:nvPr/>
        </p:nvSpPr>
        <p:spPr>
          <a:xfrm>
            <a:off x="0" y="3496178"/>
            <a:ext cx="12067309" cy="1384995"/>
          </a:xfrm>
          <a:prstGeom prst="rect">
            <a:avLst/>
          </a:prstGeom>
        </p:spPr>
        <p:txBody>
          <a:bodyPr wrap="square">
            <a:spAutoFit/>
          </a:bodyPr>
          <a:lstStyle/>
          <a:p>
            <a:pPr marL="457200" indent="-457200">
              <a:buFont typeface="Wingdings" pitchFamily="2" charset="2"/>
              <a:buChar char="Ø"/>
            </a:pPr>
            <a:r>
              <a:rPr lang="en-US" sz="2800" dirty="0">
                <a:latin typeface="Times New Roman" pitchFamily="18" charset="0"/>
                <a:cs typeface="Times New Roman" pitchFamily="18" charset="0"/>
              </a:rPr>
              <a:t>If you write a function component, and then you want to add some state to it, previously you do this by converting it to a class. </a:t>
            </a:r>
          </a:p>
          <a:p>
            <a:pPr marL="457200" indent="-457200">
              <a:buFont typeface="Wingdings" pitchFamily="2" charset="2"/>
              <a:buChar char="Ø"/>
            </a:pPr>
            <a:r>
              <a:rPr lang="en-US" sz="2800" dirty="0">
                <a:latin typeface="Times New Roman" pitchFamily="18" charset="0"/>
                <a:cs typeface="Times New Roman" pitchFamily="18" charset="0"/>
              </a:rPr>
              <a:t>But, now you can do it by using a Hook inside the existing function component.</a:t>
            </a:r>
          </a:p>
        </p:txBody>
      </p:sp>
      <p:sp>
        <p:nvSpPr>
          <p:cNvPr id="8" name="Title 1"/>
          <p:cNvSpPr txBox="1">
            <a:spLocks/>
          </p:cNvSpPr>
          <p:nvPr/>
        </p:nvSpPr>
        <p:spPr>
          <a:xfrm>
            <a:off x="0" y="2498725"/>
            <a:ext cx="12046527" cy="687820"/>
          </a:xfrm>
          <a:prstGeom prst="rect">
            <a:avLst/>
          </a:prstGeom>
          <a:solidFill>
            <a:schemeClr val="accent1">
              <a:lumMod val="60000"/>
              <a:lumOff val="40000"/>
            </a:schemeClr>
          </a:solidFill>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Times New Roman" pitchFamily="18" charset="0"/>
                <a:cs typeface="Times New Roman" pitchFamily="18" charset="0"/>
              </a:rPr>
              <a:t>When to use Hooks?</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30346102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143453"/>
            <a:ext cx="12046527" cy="687820"/>
          </a:xfrm>
          <a:solidFill>
            <a:schemeClr val="accent1">
              <a:lumMod val="60000"/>
              <a:lumOff val="40000"/>
            </a:schemeClr>
          </a:solidFill>
        </p:spPr>
        <p:txBody>
          <a:bodyPr>
            <a:normAutofit fontScale="90000"/>
          </a:bodyPr>
          <a:lstStyle/>
          <a:p>
            <a:r>
              <a:rPr lang="en-US" b="1" dirty="0">
                <a:latin typeface="Times New Roman" pitchFamily="18" charset="0"/>
                <a:cs typeface="Times New Roman" pitchFamily="18" charset="0"/>
              </a:rPr>
              <a:t>Rules of Hooks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103908" y="980498"/>
            <a:ext cx="12088091" cy="1984375"/>
          </a:xfrm>
        </p:spPr>
        <p:txBody>
          <a:bodyPr>
            <a:noAutofit/>
          </a:bodyPr>
          <a:lstStyle/>
          <a:p>
            <a:pPr marL="0" indent="0">
              <a:buNone/>
            </a:pPr>
            <a:r>
              <a:rPr lang="en-US" b="1" dirty="0">
                <a:solidFill>
                  <a:srgbClr val="FF0000"/>
                </a:solidFill>
                <a:latin typeface="Times New Roman" pitchFamily="18" charset="0"/>
                <a:cs typeface="Times New Roman" pitchFamily="18" charset="0"/>
              </a:rPr>
              <a:t>1. Only call Hooks at the top level:</a:t>
            </a:r>
          </a:p>
          <a:p>
            <a:pPr marL="0" indent="0">
              <a:buNone/>
            </a:pPr>
            <a:r>
              <a:rPr lang="en-US" dirty="0">
                <a:latin typeface="Times New Roman" pitchFamily="18" charset="0"/>
                <a:cs typeface="Times New Roman" pitchFamily="18" charset="0"/>
              </a:rPr>
              <a:t>Do not call Hooks inside loops, conditions, or nested functions. Hooks should always be used at the top level of the React functions. This rule ensures that Hooks are called in the same order each time a components renders.</a:t>
            </a:r>
          </a:p>
          <a:p>
            <a:pPr marL="0" indent="0">
              <a:buNone/>
            </a:pPr>
            <a:endParaRPr lang="en-US" dirty="0">
              <a:latin typeface="Times New Roman" pitchFamily="18" charset="0"/>
              <a:cs typeface="Times New Roman" pitchFamily="18" charset="0"/>
            </a:endParaRPr>
          </a:p>
          <a:p>
            <a:pPr marL="0" indent="0">
              <a:buNone/>
            </a:pPr>
            <a:r>
              <a:rPr lang="en-US" b="1" dirty="0">
                <a:solidFill>
                  <a:srgbClr val="FF0000"/>
                </a:solidFill>
                <a:latin typeface="Times New Roman" pitchFamily="18" charset="0"/>
                <a:cs typeface="Times New Roman" pitchFamily="18" charset="0"/>
              </a:rPr>
              <a:t>2. Only call Hooks from React functions: </a:t>
            </a:r>
          </a:p>
          <a:p>
            <a:pPr marL="0" indent="0">
              <a:buNone/>
            </a:pPr>
            <a:r>
              <a:rPr lang="en-US" dirty="0">
                <a:latin typeface="Times New Roman" pitchFamily="18" charset="0"/>
                <a:cs typeface="Times New Roman" pitchFamily="18" charset="0"/>
              </a:rPr>
              <a:t>You cannot call Hooks from regular JavaScript functions. Instead, you can call Hooks from React function components. Hooks can also be called from custom Hooks.</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83</a:t>
            </a:fld>
            <a:endParaRPr lang="en-US" dirty="0"/>
          </a:p>
        </p:txBody>
      </p:sp>
      <p:sp>
        <p:nvSpPr>
          <p:cNvPr id="9" name="Rectangle 8"/>
          <p:cNvSpPr/>
          <p:nvPr/>
        </p:nvSpPr>
        <p:spPr>
          <a:xfrm>
            <a:off x="235527" y="5059418"/>
            <a:ext cx="6096000" cy="1323439"/>
          </a:xfrm>
          <a:prstGeom prst="rect">
            <a:avLst/>
          </a:prstGeom>
          <a:solidFill>
            <a:srgbClr val="FFC000"/>
          </a:solidFill>
        </p:spPr>
        <p:txBody>
          <a:bodyPr>
            <a:spAutoFit/>
          </a:bodyPr>
          <a:lstStyle/>
          <a:p>
            <a:pPr algn="just"/>
            <a:r>
              <a:rPr lang="en-US" sz="2000" b="1" dirty="0">
                <a:latin typeface="Times New Roman" pitchFamily="18" charset="0"/>
                <a:cs typeface="Times New Roman" pitchFamily="18" charset="0"/>
              </a:rPr>
              <a:t>Pre-requisites for React Hooks:</a:t>
            </a:r>
          </a:p>
          <a:p>
            <a:pPr marL="457200" indent="-457200" algn="just">
              <a:buFont typeface="+mj-lt"/>
              <a:buAutoNum type="arabicPeriod"/>
            </a:pPr>
            <a:r>
              <a:rPr lang="en-US" sz="2000" dirty="0">
                <a:latin typeface="Times New Roman" pitchFamily="18" charset="0"/>
                <a:cs typeface="Times New Roman" pitchFamily="18" charset="0"/>
              </a:rPr>
              <a:t>Node version 6 or above</a:t>
            </a:r>
          </a:p>
          <a:p>
            <a:pPr marL="457200" indent="-457200" algn="just">
              <a:buFont typeface="+mj-lt"/>
              <a:buAutoNum type="arabicPeriod"/>
            </a:pPr>
            <a:r>
              <a:rPr lang="en-US" sz="2000" dirty="0">
                <a:latin typeface="Times New Roman" pitchFamily="18" charset="0"/>
                <a:cs typeface="Times New Roman" pitchFamily="18" charset="0"/>
              </a:rPr>
              <a:t>NPM version 5.2 or above</a:t>
            </a:r>
          </a:p>
          <a:p>
            <a:pPr marL="457200" indent="-457200" algn="just">
              <a:buFont typeface="+mj-lt"/>
              <a:buAutoNum type="arabicPeriod"/>
            </a:pPr>
            <a:r>
              <a:rPr lang="en-US" sz="2000" dirty="0">
                <a:latin typeface="Times New Roman" pitchFamily="18" charset="0"/>
                <a:cs typeface="Times New Roman" pitchFamily="18" charset="0"/>
              </a:rPr>
              <a:t>Create-react-app tool for running the React App</a:t>
            </a:r>
            <a:endParaRPr lang="en-IN" sz="2000" dirty="0"/>
          </a:p>
        </p:txBody>
      </p:sp>
    </p:spTree>
    <p:extLst>
      <p:ext uri="{BB962C8B-B14F-4D97-AF65-F5344CB8AC3E}">
        <p14:creationId xmlns:p14="http://schemas.microsoft.com/office/powerpoint/2010/main" val="26822794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473" y="143453"/>
            <a:ext cx="12046527" cy="687820"/>
          </a:xfrm>
          <a:solidFill>
            <a:schemeClr val="accent1">
              <a:lumMod val="60000"/>
              <a:lumOff val="40000"/>
            </a:schemeClr>
          </a:solidFill>
        </p:spPr>
        <p:txBody>
          <a:bodyPr>
            <a:normAutofit fontScale="90000"/>
          </a:bodyPr>
          <a:lstStyle/>
          <a:p>
            <a:r>
              <a:rPr lang="en-US" b="1" dirty="0">
                <a:latin typeface="Times New Roman" pitchFamily="18" charset="0"/>
                <a:cs typeface="Times New Roman" pitchFamily="18" charset="0"/>
              </a:rPr>
              <a:t> Hooks Example</a:t>
            </a:r>
            <a:endParaRPr lang="en-IN"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dirty="0"/>
              <a:t>UI Web Development</a:t>
            </a:r>
          </a:p>
        </p:txBody>
      </p:sp>
      <p:sp>
        <p:nvSpPr>
          <p:cNvPr id="6" name="Slide Number Placeholder 5"/>
          <p:cNvSpPr>
            <a:spLocks noGrp="1"/>
          </p:cNvSpPr>
          <p:nvPr>
            <p:ph type="sldNum" sz="quarter" idx="12"/>
          </p:nvPr>
        </p:nvSpPr>
        <p:spPr/>
        <p:txBody>
          <a:bodyPr/>
          <a:lstStyle/>
          <a:p>
            <a:fld id="{4FAB73BC-B049-4115-A692-8D63A059BFB8}" type="slidenum">
              <a:rPr lang="en-US" smtClean="0"/>
              <a:t>84</a:t>
            </a:fld>
            <a:endParaRPr lang="en-US" dirty="0"/>
          </a:p>
        </p:txBody>
      </p:sp>
      <p:sp>
        <p:nvSpPr>
          <p:cNvPr id="9" name="Rectangle 8"/>
          <p:cNvSpPr/>
          <p:nvPr/>
        </p:nvSpPr>
        <p:spPr>
          <a:xfrm>
            <a:off x="124691" y="973064"/>
            <a:ext cx="8866909" cy="5324535"/>
          </a:xfrm>
          <a:prstGeom prst="rect">
            <a:avLst/>
          </a:prstGeom>
        </p:spPr>
        <p:txBody>
          <a:bodyPr wrap="square">
            <a:spAutoFit/>
          </a:bodyPr>
          <a:lstStyle/>
          <a:p>
            <a:r>
              <a:rPr lang="en-IN" sz="2000" dirty="0">
                <a:solidFill>
                  <a:srgbClr val="B5200D"/>
                </a:solidFill>
                <a:latin typeface="Consolas"/>
              </a:rPr>
              <a:t>import</a:t>
            </a:r>
            <a:r>
              <a:rPr lang="en-IN" sz="2000" dirty="0">
                <a:solidFill>
                  <a:srgbClr val="292929"/>
                </a:solidFill>
                <a:latin typeface="Consolas"/>
              </a:rPr>
              <a:t> </a:t>
            </a:r>
            <a:r>
              <a:rPr lang="en-IN" sz="2000" dirty="0">
                <a:solidFill>
                  <a:srgbClr val="001080"/>
                </a:solidFill>
                <a:latin typeface="Consolas"/>
              </a:rPr>
              <a:t>React</a:t>
            </a:r>
            <a:r>
              <a:rPr lang="en-IN" sz="2000" dirty="0">
                <a:solidFill>
                  <a:srgbClr val="292929"/>
                </a:solidFill>
                <a:latin typeface="Consolas"/>
              </a:rPr>
              <a:t>, { </a:t>
            </a:r>
            <a:r>
              <a:rPr lang="en-IN" sz="2000" dirty="0" err="1">
                <a:solidFill>
                  <a:srgbClr val="001080"/>
                </a:solidFill>
                <a:latin typeface="Consolas"/>
              </a:rPr>
              <a:t>useState</a:t>
            </a:r>
            <a:r>
              <a:rPr lang="en-IN" sz="2000" dirty="0">
                <a:solidFill>
                  <a:srgbClr val="292929"/>
                </a:solidFill>
                <a:latin typeface="Consolas"/>
              </a:rPr>
              <a:t> } </a:t>
            </a:r>
            <a:r>
              <a:rPr lang="en-IN" sz="2000" dirty="0">
                <a:solidFill>
                  <a:srgbClr val="B5200D"/>
                </a:solidFill>
                <a:latin typeface="Consolas"/>
              </a:rPr>
              <a:t>from</a:t>
            </a:r>
            <a:r>
              <a:rPr lang="en-IN" sz="2000" dirty="0">
                <a:solidFill>
                  <a:srgbClr val="292929"/>
                </a:solidFill>
                <a:latin typeface="Consolas"/>
              </a:rPr>
              <a:t> </a:t>
            </a:r>
            <a:r>
              <a:rPr lang="en-IN" sz="2000" dirty="0">
                <a:solidFill>
                  <a:srgbClr val="0F4A85"/>
                </a:solidFill>
                <a:latin typeface="Consolas"/>
              </a:rPr>
              <a:t>'react'</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0F4A85"/>
                </a:solidFill>
                <a:latin typeface="Consolas"/>
              </a:rPr>
              <a:t>function</a:t>
            </a:r>
            <a:r>
              <a:rPr lang="en-IN" sz="2000" dirty="0">
                <a:solidFill>
                  <a:srgbClr val="292929"/>
                </a:solidFill>
                <a:latin typeface="Consolas"/>
              </a:rPr>
              <a:t> </a:t>
            </a:r>
            <a:r>
              <a:rPr lang="en-IN" sz="2000" dirty="0" err="1">
                <a:solidFill>
                  <a:srgbClr val="5E2CBC"/>
                </a:solidFill>
                <a:latin typeface="Consolas"/>
              </a:rPr>
              <a:t>CountApp</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515151"/>
                </a:solidFill>
                <a:latin typeface="Consolas"/>
              </a:rPr>
              <a:t>// Declare a new state variable, which we'll call "count"  </a:t>
            </a:r>
            <a:endParaRPr lang="en-IN" sz="2000" dirty="0">
              <a:solidFill>
                <a:srgbClr val="292929"/>
              </a:solidFill>
              <a:latin typeface="Consolas"/>
            </a:endParaRPr>
          </a:p>
          <a:p>
            <a:r>
              <a:rPr lang="en-IN" sz="2000" dirty="0">
                <a:solidFill>
                  <a:srgbClr val="292929"/>
                </a:solidFill>
                <a:latin typeface="Consolas"/>
              </a:rPr>
              <a:t>  </a:t>
            </a:r>
            <a:r>
              <a:rPr lang="en-IN" sz="2000" dirty="0" err="1">
                <a:solidFill>
                  <a:srgbClr val="0F4A85"/>
                </a:solidFill>
                <a:latin typeface="Consolas"/>
              </a:rPr>
              <a:t>const</a:t>
            </a:r>
            <a:r>
              <a:rPr lang="en-IN" sz="2000" dirty="0">
                <a:solidFill>
                  <a:srgbClr val="292929"/>
                </a:solidFill>
                <a:latin typeface="Consolas"/>
              </a:rPr>
              <a:t> [</a:t>
            </a:r>
            <a:r>
              <a:rPr lang="en-IN" sz="2000" dirty="0">
                <a:solidFill>
                  <a:srgbClr val="02715D"/>
                </a:solidFill>
                <a:latin typeface="Consolas"/>
              </a:rPr>
              <a:t>count</a:t>
            </a:r>
            <a:r>
              <a:rPr lang="en-IN" sz="2000" dirty="0">
                <a:solidFill>
                  <a:srgbClr val="292929"/>
                </a:solidFill>
                <a:latin typeface="Consolas"/>
              </a:rPr>
              <a:t>, </a:t>
            </a:r>
            <a:r>
              <a:rPr lang="en-IN" sz="2000" dirty="0" err="1">
                <a:solidFill>
                  <a:srgbClr val="02715D"/>
                </a:solidFill>
                <a:latin typeface="Consolas"/>
              </a:rPr>
              <a:t>setCount</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err="1">
                <a:solidFill>
                  <a:srgbClr val="5E2CBC"/>
                </a:solidFill>
                <a:latin typeface="Consolas"/>
              </a:rPr>
              <a:t>useState</a:t>
            </a:r>
            <a:r>
              <a:rPr lang="en-IN" sz="2000" dirty="0">
                <a:solidFill>
                  <a:srgbClr val="292929"/>
                </a:solidFill>
                <a:latin typeface="Consolas"/>
              </a:rPr>
              <a:t>(</a:t>
            </a:r>
            <a:r>
              <a:rPr lang="en-IN" sz="2000" dirty="0">
                <a:solidFill>
                  <a:srgbClr val="096D48"/>
                </a:solidFill>
                <a:latin typeface="Consolas"/>
              </a:rPr>
              <a:t>0</a:t>
            </a:r>
            <a:r>
              <a:rPr lang="en-IN" sz="2000" dirty="0">
                <a:solidFill>
                  <a:srgbClr val="292929"/>
                </a:solidFill>
                <a:latin typeface="Consolas"/>
              </a:rPr>
              <a:t>);  </a:t>
            </a:r>
          </a:p>
          <a:p>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B5200D"/>
                </a:solidFill>
                <a:latin typeface="Consolas"/>
              </a:rPr>
              <a:t>return</a:t>
            </a:r>
            <a:r>
              <a:rPr lang="en-IN" sz="2000" dirty="0">
                <a:solidFill>
                  <a:srgbClr val="292929"/>
                </a:solidFill>
                <a:latin typeface="Consolas"/>
              </a:rPr>
              <a:t> (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&lt;p&gt;</a:t>
            </a:r>
            <a:r>
              <a:rPr lang="en-IN" sz="2000" dirty="0">
                <a:solidFill>
                  <a:srgbClr val="292929"/>
                </a:solidFill>
                <a:latin typeface="Consolas"/>
              </a:rPr>
              <a:t>You clicked </a:t>
            </a:r>
            <a:r>
              <a:rPr lang="en-IN" sz="2000" dirty="0">
                <a:solidFill>
                  <a:srgbClr val="0F4A85"/>
                </a:solidFill>
                <a:latin typeface="Consolas"/>
              </a:rPr>
              <a:t>{</a:t>
            </a:r>
            <a:r>
              <a:rPr lang="en-IN" sz="2000" dirty="0">
                <a:solidFill>
                  <a:srgbClr val="001080"/>
                </a:solidFill>
                <a:latin typeface="Consolas"/>
              </a:rPr>
              <a:t>count</a:t>
            </a:r>
            <a:r>
              <a:rPr lang="en-IN" sz="2000" dirty="0">
                <a:solidFill>
                  <a:srgbClr val="0F4A85"/>
                </a:solidFill>
                <a:latin typeface="Consolas"/>
              </a:rPr>
              <a:t>}</a:t>
            </a:r>
            <a:r>
              <a:rPr lang="en-IN" sz="2000" dirty="0">
                <a:solidFill>
                  <a:srgbClr val="292929"/>
                </a:solidFill>
                <a:latin typeface="Consolas"/>
              </a:rPr>
              <a:t> times</a:t>
            </a:r>
            <a:r>
              <a:rPr lang="en-IN" sz="2000" dirty="0">
                <a:solidFill>
                  <a:srgbClr val="0F4A85"/>
                </a:solidFill>
                <a:latin typeface="Consolas"/>
              </a:rPr>
              <a:t>&lt;/p&gt;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&lt;button</a:t>
            </a:r>
            <a:r>
              <a:rPr lang="en-IN" sz="2000" dirty="0">
                <a:solidFill>
                  <a:srgbClr val="292929"/>
                </a:solidFill>
                <a:latin typeface="Consolas"/>
              </a:rPr>
              <a:t> </a:t>
            </a:r>
            <a:r>
              <a:rPr lang="en-IN" sz="2000" dirty="0" err="1">
                <a:solidFill>
                  <a:srgbClr val="264F78"/>
                </a:solidFill>
                <a:latin typeface="Consolas"/>
              </a:rPr>
              <a:t>onClick</a:t>
            </a:r>
            <a:r>
              <a:rPr lang="en-IN" sz="2000" dirty="0">
                <a:solidFill>
                  <a:srgbClr val="000000"/>
                </a:solidFill>
                <a:latin typeface="Consolas"/>
              </a:rPr>
              <a:t>=</a:t>
            </a:r>
            <a:r>
              <a:rPr lang="en-IN" sz="2000" dirty="0">
                <a:solidFill>
                  <a:srgbClr val="0F4A85"/>
                </a:solidFill>
                <a:latin typeface="Consolas"/>
              </a:rPr>
              <a:t>{</a:t>
            </a:r>
            <a:r>
              <a:rPr lang="en-IN" sz="2000" dirty="0">
                <a:solidFill>
                  <a:srgbClr val="292929"/>
                </a:solidFill>
                <a:latin typeface="Consolas"/>
              </a:rPr>
              <a:t>() </a:t>
            </a:r>
            <a:r>
              <a:rPr lang="en-IN" sz="2000" dirty="0">
                <a:solidFill>
                  <a:srgbClr val="0F4A85"/>
                </a:solidFill>
                <a:latin typeface="Consolas"/>
              </a:rPr>
              <a:t>=&gt;</a:t>
            </a:r>
            <a:r>
              <a:rPr lang="en-IN" sz="2000" dirty="0">
                <a:solidFill>
                  <a:srgbClr val="292929"/>
                </a:solidFill>
                <a:latin typeface="Consolas"/>
              </a:rPr>
              <a:t> </a:t>
            </a:r>
            <a:r>
              <a:rPr lang="en-IN" sz="2000" dirty="0" err="1">
                <a:solidFill>
                  <a:srgbClr val="5E2CBC"/>
                </a:solidFill>
                <a:latin typeface="Consolas"/>
              </a:rPr>
              <a:t>setCount</a:t>
            </a:r>
            <a:r>
              <a:rPr lang="en-IN" sz="2000" dirty="0">
                <a:solidFill>
                  <a:srgbClr val="292929"/>
                </a:solidFill>
                <a:latin typeface="Consolas"/>
              </a:rPr>
              <a:t>(</a:t>
            </a:r>
            <a:r>
              <a:rPr lang="en-IN" sz="2000" dirty="0">
                <a:solidFill>
                  <a:srgbClr val="001080"/>
                </a:solidFill>
                <a:latin typeface="Consolas"/>
              </a:rPr>
              <a:t>count</a:t>
            </a:r>
            <a:r>
              <a:rPr lang="en-IN" sz="2000" dirty="0">
                <a:solidFill>
                  <a:srgbClr val="292929"/>
                </a:solidFill>
                <a:latin typeface="Consolas"/>
              </a:rPr>
              <a:t> </a:t>
            </a:r>
            <a:r>
              <a:rPr lang="en-IN" sz="2000" dirty="0">
                <a:solidFill>
                  <a:srgbClr val="000000"/>
                </a:solidFill>
                <a:latin typeface="Consolas"/>
              </a:rPr>
              <a:t>+</a:t>
            </a:r>
            <a:r>
              <a:rPr lang="en-IN" sz="2000" dirty="0">
                <a:solidFill>
                  <a:srgbClr val="292929"/>
                </a:solidFill>
                <a:latin typeface="Consolas"/>
              </a:rPr>
              <a:t> </a:t>
            </a:r>
            <a:r>
              <a:rPr lang="en-IN" sz="2000" dirty="0">
                <a:solidFill>
                  <a:srgbClr val="096D48"/>
                </a:solidFill>
                <a:latin typeface="Consolas"/>
              </a:rPr>
              <a:t>1</a:t>
            </a:r>
            <a:r>
              <a:rPr lang="en-IN" sz="2000" dirty="0">
                <a:solidFill>
                  <a:srgbClr val="292929"/>
                </a:solidFill>
                <a:latin typeface="Consolas"/>
              </a:rPr>
              <a:t>)</a:t>
            </a:r>
            <a:r>
              <a:rPr lang="en-IN" sz="2000" dirty="0">
                <a:solidFill>
                  <a:srgbClr val="0F4A85"/>
                </a:solidFill>
                <a:latin typeface="Consolas"/>
              </a:rPr>
              <a:t>}&gt;</a:t>
            </a:r>
            <a:r>
              <a:rPr lang="en-IN" sz="2000" dirty="0">
                <a:solidFill>
                  <a:srgbClr val="292929"/>
                </a:solidFill>
                <a:latin typeface="Consolas"/>
              </a:rPr>
              <a:t>  </a:t>
            </a:r>
          </a:p>
          <a:p>
            <a:r>
              <a:rPr lang="en-IN" sz="2000" dirty="0">
                <a:solidFill>
                  <a:srgbClr val="292929"/>
                </a:solidFill>
                <a:latin typeface="Consolas"/>
              </a:rPr>
              <a:t>        Click me  </a:t>
            </a:r>
          </a:p>
          <a:p>
            <a:r>
              <a:rPr lang="en-IN" sz="2000" dirty="0">
                <a:solidFill>
                  <a:srgbClr val="292929"/>
                </a:solidFill>
                <a:latin typeface="Consolas"/>
              </a:rPr>
              <a:t>      </a:t>
            </a:r>
            <a:r>
              <a:rPr lang="en-IN" sz="2000" dirty="0">
                <a:solidFill>
                  <a:srgbClr val="0F4A85"/>
                </a:solidFill>
                <a:latin typeface="Consolas"/>
              </a:rPr>
              <a:t>&lt;/button&gt;</a:t>
            </a:r>
            <a:r>
              <a:rPr lang="en-IN" sz="2000" dirty="0">
                <a:solidFill>
                  <a:srgbClr val="292929"/>
                </a:solidFill>
                <a:latin typeface="Consolas"/>
              </a:rPr>
              <a:t>  </a:t>
            </a:r>
          </a:p>
          <a:p>
            <a:r>
              <a:rPr lang="en-IN" sz="2000" dirty="0">
                <a:solidFill>
                  <a:srgbClr val="292929"/>
                </a:solidFill>
                <a:latin typeface="Consolas"/>
              </a:rPr>
              <a:t>    </a:t>
            </a:r>
            <a:r>
              <a:rPr lang="en-IN" sz="2000" dirty="0">
                <a:solidFill>
                  <a:srgbClr val="0F4A85"/>
                </a:solidFill>
                <a:latin typeface="Consolas"/>
              </a:rPr>
              <a:t>&lt;/div&gt;</a:t>
            </a:r>
            <a:r>
              <a:rPr lang="en-IN" sz="2000" dirty="0">
                <a:solidFill>
                  <a:srgbClr val="292929"/>
                </a:solidFill>
                <a:latin typeface="Consolas"/>
              </a:rPr>
              <a:t>  </a:t>
            </a:r>
          </a:p>
          <a:p>
            <a:r>
              <a:rPr lang="en-IN" sz="2000" dirty="0">
                <a:solidFill>
                  <a:srgbClr val="292929"/>
                </a:solidFill>
                <a:latin typeface="Consolas"/>
              </a:rPr>
              <a:t>  );  </a:t>
            </a:r>
          </a:p>
          <a:p>
            <a:r>
              <a:rPr lang="en-IN" sz="2000" dirty="0">
                <a:solidFill>
                  <a:srgbClr val="292929"/>
                </a:solidFill>
                <a:latin typeface="Consolas"/>
              </a:rPr>
              <a:t>}  </a:t>
            </a:r>
          </a:p>
          <a:p>
            <a:r>
              <a:rPr lang="en-IN" sz="2000" dirty="0">
                <a:solidFill>
                  <a:srgbClr val="B5200D"/>
                </a:solidFill>
                <a:latin typeface="Consolas"/>
              </a:rPr>
              <a:t>export</a:t>
            </a:r>
            <a:r>
              <a:rPr lang="en-IN" sz="2000" dirty="0">
                <a:solidFill>
                  <a:srgbClr val="292929"/>
                </a:solidFill>
                <a:latin typeface="Consolas"/>
              </a:rPr>
              <a:t> </a:t>
            </a:r>
            <a:r>
              <a:rPr lang="en-IN" sz="2000" dirty="0">
                <a:solidFill>
                  <a:srgbClr val="B5200D"/>
                </a:solidFill>
                <a:latin typeface="Consolas"/>
              </a:rPr>
              <a:t>default</a:t>
            </a:r>
            <a:r>
              <a:rPr lang="en-IN" sz="2000" dirty="0">
                <a:solidFill>
                  <a:srgbClr val="292929"/>
                </a:solidFill>
                <a:latin typeface="Consolas"/>
              </a:rPr>
              <a:t> </a:t>
            </a:r>
            <a:r>
              <a:rPr lang="en-IN" sz="2000" dirty="0" err="1">
                <a:solidFill>
                  <a:srgbClr val="001080"/>
                </a:solidFill>
                <a:latin typeface="Consolas"/>
              </a:rPr>
              <a:t>CountApp</a:t>
            </a:r>
            <a:r>
              <a:rPr lang="en-IN" sz="2000" dirty="0">
                <a:solidFill>
                  <a:srgbClr val="292929"/>
                </a:solidFill>
                <a:latin typeface="Consolas"/>
              </a:rPr>
              <a:t>;</a:t>
            </a:r>
            <a:br>
              <a:rPr lang="en-IN" sz="2000" dirty="0">
                <a:solidFill>
                  <a:srgbClr val="292929"/>
                </a:solidFill>
                <a:latin typeface="Consolas"/>
              </a:rPr>
            </a:br>
            <a:endParaRPr lang="en-IN" sz="2000" b="0" dirty="0">
              <a:solidFill>
                <a:srgbClr val="292929"/>
              </a:solidFill>
              <a:effectLst/>
              <a:latin typeface="Consola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2582" y="4240964"/>
            <a:ext cx="5084185" cy="2375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6974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68B3-1C1B-81C9-7D06-ADB3597F68EB}"/>
              </a:ext>
            </a:extLst>
          </p:cNvPr>
          <p:cNvSpPr>
            <a:spLocks noGrp="1"/>
          </p:cNvSpPr>
          <p:nvPr>
            <p:ph type="title"/>
          </p:nvPr>
        </p:nvSpPr>
        <p:spPr>
          <a:xfrm>
            <a:off x="838200" y="365125"/>
            <a:ext cx="10515600" cy="787063"/>
          </a:xfrm>
          <a:solidFill>
            <a:schemeClr val="accent1">
              <a:lumMod val="20000"/>
              <a:lumOff val="80000"/>
            </a:schemeClr>
          </a:solidFill>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React Redux</a:t>
            </a:r>
            <a:br>
              <a:rPr lang="en-US"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B5547462-FBA2-1CA7-E125-CA03C859F064}"/>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0966A9F8-FABB-A53F-ED76-001E2A881F5F}"/>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B4D2E11A-AA5A-BDB4-BE1E-419A491C0057}"/>
              </a:ext>
            </a:extLst>
          </p:cNvPr>
          <p:cNvSpPr>
            <a:spLocks noGrp="1"/>
          </p:cNvSpPr>
          <p:nvPr>
            <p:ph type="sldNum" sz="quarter" idx="12"/>
          </p:nvPr>
        </p:nvSpPr>
        <p:spPr/>
        <p:txBody>
          <a:bodyPr/>
          <a:lstStyle/>
          <a:p>
            <a:fld id="{4FAB73BC-B049-4115-A692-8D63A059BFB8}" type="slidenum">
              <a:rPr lang="en-US" smtClean="0"/>
              <a:t>85</a:t>
            </a:fld>
            <a:endParaRPr lang="en-US" dirty="0"/>
          </a:p>
        </p:txBody>
      </p:sp>
      <p:sp>
        <p:nvSpPr>
          <p:cNvPr id="8" name="TextBox 7">
            <a:extLst>
              <a:ext uri="{FF2B5EF4-FFF2-40B4-BE49-F238E27FC236}">
                <a16:creationId xmlns:a16="http://schemas.microsoft.com/office/drawing/2014/main" id="{7A67B95C-0882-FC6C-6074-C72ACE13A9E9}"/>
              </a:ext>
            </a:extLst>
          </p:cNvPr>
          <p:cNvSpPr txBox="1"/>
          <p:nvPr/>
        </p:nvSpPr>
        <p:spPr>
          <a:xfrm>
            <a:off x="698986" y="1305342"/>
            <a:ext cx="10633586" cy="1815882"/>
          </a:xfrm>
          <a:prstGeom prst="rect">
            <a:avLst/>
          </a:prstGeom>
          <a:noFill/>
        </p:spPr>
        <p:txBody>
          <a:bodyPr wrap="square">
            <a:spAutoFit/>
          </a:bodyPr>
          <a:lstStyle/>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It is a state management library</a:t>
            </a:r>
          </a:p>
          <a:p>
            <a:pPr marL="457200" indent="-457200" algn="just">
              <a:buFont typeface="Wingdings" pitchFamily="2" charset="2"/>
              <a:buChar char="Ø"/>
            </a:pPr>
            <a:r>
              <a:rPr lang="en-US" sz="2800" b="0" i="0" dirty="0" err="1">
                <a:effectLst/>
                <a:latin typeface="Times New Roman" panose="02020603050405020304" pitchFamily="18" charset="0"/>
                <a:cs typeface="Times New Roman" panose="02020603050405020304" pitchFamily="18" charset="0"/>
              </a:rPr>
              <a:t>Redux</a:t>
            </a:r>
            <a:r>
              <a:rPr lang="en-US" sz="2800" b="0" i="0" dirty="0">
                <a:effectLst/>
                <a:latin typeface="Times New Roman" panose="02020603050405020304" pitchFamily="18" charset="0"/>
                <a:cs typeface="Times New Roman" panose="02020603050405020304" pitchFamily="18" charset="0"/>
              </a:rPr>
              <a:t> is not tied to React.</a:t>
            </a: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It can be used with React, Angular, </a:t>
            </a:r>
            <a:r>
              <a:rPr lang="en-US" sz="2800" dirty="0" err="1">
                <a:latin typeface="Times New Roman" panose="02020603050405020304" pitchFamily="18" charset="0"/>
                <a:cs typeface="Times New Roman" panose="02020603050405020304" pitchFamily="18" charset="0"/>
              </a:rPr>
              <a:t>Vue</a:t>
            </a:r>
            <a:r>
              <a:rPr lang="en-US" sz="2800" dirty="0">
                <a:latin typeface="Times New Roman" panose="02020603050405020304" pitchFamily="18" charset="0"/>
                <a:cs typeface="Times New Roman" panose="02020603050405020304" pitchFamily="18" charset="0"/>
              </a:rPr>
              <a:t> etc.</a:t>
            </a:r>
          </a:p>
          <a:p>
            <a:pPr marL="457200" indent="-457200" algn="just">
              <a:buFont typeface="Wingdings" pitchFamily="2" charset="2"/>
              <a:buChar char="Ø"/>
            </a:pPr>
            <a:r>
              <a:rPr lang="en-US" sz="2800" b="0" i="0" dirty="0">
                <a:effectLst/>
                <a:latin typeface="Times New Roman" panose="02020603050405020304" pitchFamily="18" charset="0"/>
                <a:cs typeface="Times New Roman" panose="02020603050405020304" pitchFamily="18" charset="0"/>
              </a:rPr>
              <a:t>It is a library for </a:t>
            </a:r>
            <a:r>
              <a:rPr lang="en-US" sz="2800" b="0" i="0" dirty="0" err="1">
                <a:effectLst/>
                <a:latin typeface="Times New Roman" panose="02020603050405020304" pitchFamily="18" charset="0"/>
                <a:cs typeface="Times New Roman" panose="02020603050405020304" pitchFamily="18" charset="0"/>
              </a:rPr>
              <a:t>Javascript</a:t>
            </a:r>
            <a:r>
              <a:rPr lang="en-US" sz="2800" b="0" i="0" dirty="0">
                <a:effectLst/>
                <a:latin typeface="Times New Roman" panose="02020603050405020304" pitchFamily="18" charset="0"/>
                <a:cs typeface="Times New Roman" panose="02020603050405020304" pitchFamily="18" charset="0"/>
              </a:rPr>
              <a:t> applications</a:t>
            </a:r>
          </a:p>
        </p:txBody>
      </p:sp>
      <p:sp>
        <p:nvSpPr>
          <p:cNvPr id="3" name="TextBox 2"/>
          <p:cNvSpPr txBox="1"/>
          <p:nvPr/>
        </p:nvSpPr>
        <p:spPr>
          <a:xfrm>
            <a:off x="698986" y="3546764"/>
            <a:ext cx="10633586" cy="523220"/>
          </a:xfrm>
          <a:prstGeom prst="rect">
            <a:avLst/>
          </a:prstGeom>
          <a:solidFill>
            <a:srgbClr val="00B0F0"/>
          </a:solidFill>
        </p:spPr>
        <p:txBody>
          <a:bodyPr wrap="square" rtlCol="0">
            <a:spAutoFit/>
          </a:bodyPr>
          <a:lstStyle/>
          <a:p>
            <a:r>
              <a:rPr lang="en-US" sz="2800" b="1" dirty="0" err="1">
                <a:latin typeface="Times New Roman" pitchFamily="18" charset="0"/>
                <a:cs typeface="Times New Roman" pitchFamily="18" charset="0"/>
              </a:rPr>
              <a:t>Redux</a:t>
            </a:r>
            <a:r>
              <a:rPr lang="en-US" sz="2800" b="1" dirty="0">
                <a:latin typeface="Times New Roman" pitchFamily="18" charset="0"/>
                <a:cs typeface="Times New Roman" pitchFamily="18" charset="0"/>
              </a:rPr>
              <a:t> is a State Container:</a:t>
            </a:r>
            <a:endParaRPr lang="en-IN" sz="2800" b="1" dirty="0">
              <a:latin typeface="Times New Roman" pitchFamily="18" charset="0"/>
              <a:cs typeface="Times New Roman" pitchFamily="18" charset="0"/>
            </a:endParaRPr>
          </a:p>
        </p:txBody>
      </p:sp>
      <p:sp>
        <p:nvSpPr>
          <p:cNvPr id="9" name="TextBox 8">
            <a:extLst>
              <a:ext uri="{FF2B5EF4-FFF2-40B4-BE49-F238E27FC236}">
                <a16:creationId xmlns:a16="http://schemas.microsoft.com/office/drawing/2014/main" id="{7A67B95C-0882-FC6C-6074-C72ACE13A9E9}"/>
              </a:ext>
            </a:extLst>
          </p:cNvPr>
          <p:cNvSpPr txBox="1"/>
          <p:nvPr/>
        </p:nvSpPr>
        <p:spPr>
          <a:xfrm>
            <a:off x="546586" y="4284070"/>
            <a:ext cx="10633586" cy="2246769"/>
          </a:xfrm>
          <a:prstGeom prst="rect">
            <a:avLst/>
          </a:prstGeom>
          <a:noFill/>
        </p:spPr>
        <p:txBody>
          <a:bodyPr wrap="square">
            <a:spAutoFit/>
          </a:bodyPr>
          <a:lstStyle/>
          <a:p>
            <a:pPr marL="457200" indent="-457200" algn="just">
              <a:buFont typeface="Wingdings" pitchFamily="2" charset="2"/>
              <a:buChar char="Ø"/>
            </a:pP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stores the state of your Application(App)</a:t>
            </a:r>
          </a:p>
          <a:p>
            <a:pPr marL="457200" indent="-457200" algn="just">
              <a:buFont typeface="Wingdings" pitchFamily="2" charset="2"/>
              <a:buChar char="Ø"/>
            </a:pPr>
            <a:r>
              <a:rPr lang="en-US" sz="2800" b="0" i="0" dirty="0">
                <a:effectLst/>
                <a:latin typeface="Times New Roman" panose="02020603050405020304" pitchFamily="18" charset="0"/>
                <a:cs typeface="Times New Roman" panose="02020603050405020304" pitchFamily="18" charset="0"/>
              </a:rPr>
              <a:t>State of an App is the state represented by all the individual components of that App</a:t>
            </a:r>
          </a:p>
          <a:p>
            <a:pPr algn="just"/>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state ={</a:t>
            </a:r>
          </a:p>
          <a:p>
            <a:pPr algn="just"/>
            <a:r>
              <a:rPr lang="en-US" sz="2800" dirty="0">
                <a:latin typeface="Times New Roman" panose="02020603050405020304" pitchFamily="18" charset="0"/>
                <a:cs typeface="Times New Roman" panose="02020603050405020304" pitchFamily="18" charset="0"/>
              </a:rPr>
              <a:t>		username : ‘1’}</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88749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68B3-1C1B-81C9-7D06-ADB3597F68EB}"/>
              </a:ext>
            </a:extLst>
          </p:cNvPr>
          <p:cNvSpPr>
            <a:spLocks noGrp="1"/>
          </p:cNvSpPr>
          <p:nvPr>
            <p:ph type="title"/>
          </p:nvPr>
        </p:nvSpPr>
        <p:spPr>
          <a:xfrm>
            <a:off x="838200" y="365125"/>
            <a:ext cx="10515600" cy="787063"/>
          </a:xfrm>
          <a:solidFill>
            <a:schemeClr val="accent1">
              <a:lumMod val="20000"/>
              <a:lumOff val="80000"/>
            </a:schemeClr>
          </a:solidFill>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Redux</a:t>
            </a:r>
            <a:r>
              <a:rPr lang="en-US" b="1" dirty="0">
                <a:latin typeface="Times New Roman" panose="02020603050405020304" pitchFamily="18" charset="0"/>
                <a:cs typeface="Times New Roman" panose="02020603050405020304" pitchFamily="18" charset="0"/>
              </a:rPr>
              <a:t> is a State Container:</a:t>
            </a:r>
            <a:br>
              <a:rPr lang="en-US"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B5547462-FBA2-1CA7-E125-CA03C859F064}"/>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0966A9F8-FABB-A53F-ED76-001E2A881F5F}"/>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B4D2E11A-AA5A-BDB4-BE1E-419A491C0057}"/>
              </a:ext>
            </a:extLst>
          </p:cNvPr>
          <p:cNvSpPr>
            <a:spLocks noGrp="1"/>
          </p:cNvSpPr>
          <p:nvPr>
            <p:ph type="sldNum" sz="quarter" idx="12"/>
          </p:nvPr>
        </p:nvSpPr>
        <p:spPr/>
        <p:txBody>
          <a:bodyPr/>
          <a:lstStyle/>
          <a:p>
            <a:fld id="{4FAB73BC-B049-4115-A692-8D63A059BFB8}" type="slidenum">
              <a:rPr lang="en-US" smtClean="0"/>
              <a:t>86</a:t>
            </a:fld>
            <a:endParaRPr lang="en-US" dirty="0"/>
          </a:p>
        </p:txBody>
      </p:sp>
      <p:sp>
        <p:nvSpPr>
          <p:cNvPr id="9" name="TextBox 8">
            <a:extLst>
              <a:ext uri="{FF2B5EF4-FFF2-40B4-BE49-F238E27FC236}">
                <a16:creationId xmlns:a16="http://schemas.microsoft.com/office/drawing/2014/main" id="{7A67B95C-0882-FC6C-6074-C72ACE13A9E9}"/>
              </a:ext>
            </a:extLst>
          </p:cNvPr>
          <p:cNvSpPr txBox="1"/>
          <p:nvPr/>
        </p:nvSpPr>
        <p:spPr>
          <a:xfrm>
            <a:off x="643568" y="1485452"/>
            <a:ext cx="10633586" cy="3970318"/>
          </a:xfrm>
          <a:prstGeom prst="rect">
            <a:avLst/>
          </a:prstGeom>
          <a:noFill/>
        </p:spPr>
        <p:txBody>
          <a:bodyPr wrap="square">
            <a:spAutoFit/>
          </a:bodyPr>
          <a:lstStyle/>
          <a:p>
            <a:pPr marL="457200" indent="-457200" algn="just">
              <a:buFont typeface="Wingdings" pitchFamily="2" charset="2"/>
              <a:buChar char="Ø"/>
            </a:pP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stores the state of your Application(</a:t>
            </a:r>
            <a:r>
              <a:rPr lang="en-US" sz="2800" b="1" dirty="0">
                <a:latin typeface="Times New Roman" panose="02020603050405020304" pitchFamily="18" charset="0"/>
                <a:cs typeface="Times New Roman" panose="02020603050405020304" pitchFamily="18" charset="0"/>
              </a:rPr>
              <a:t>APP</a:t>
            </a:r>
            <a:r>
              <a:rPr lang="en-US" sz="2800" dirty="0">
                <a:latin typeface="Times New Roman" panose="02020603050405020304" pitchFamily="18" charset="0"/>
                <a:cs typeface="Times New Roman" panose="02020603050405020304" pitchFamily="18" charset="0"/>
              </a:rPr>
              <a:t>)</a:t>
            </a:r>
          </a:p>
          <a:p>
            <a:pPr marL="457200" indent="-457200" algn="just">
              <a:buFont typeface="Wingdings" pitchFamily="2" charset="2"/>
              <a:buChar char="Ø"/>
            </a:pPr>
            <a:r>
              <a:rPr lang="en-US" sz="2800" b="0" i="0" dirty="0">
                <a:effectLst/>
                <a:latin typeface="Times New Roman" panose="02020603050405020304" pitchFamily="18" charset="0"/>
                <a:cs typeface="Times New Roman" panose="02020603050405020304" pitchFamily="18" charset="0"/>
              </a:rPr>
              <a:t>State of an </a:t>
            </a:r>
            <a:r>
              <a:rPr lang="en-US" sz="2800" b="1" i="0" dirty="0">
                <a:effectLst/>
                <a:latin typeface="Times New Roman" panose="02020603050405020304" pitchFamily="18" charset="0"/>
                <a:cs typeface="Times New Roman" panose="02020603050405020304" pitchFamily="18" charset="0"/>
              </a:rPr>
              <a:t>APP</a:t>
            </a:r>
            <a:r>
              <a:rPr lang="en-US" sz="2800" b="0" i="0" dirty="0">
                <a:effectLst/>
                <a:latin typeface="Times New Roman" panose="02020603050405020304" pitchFamily="18" charset="0"/>
                <a:cs typeface="Times New Roman" panose="02020603050405020304" pitchFamily="18" charset="0"/>
              </a:rPr>
              <a:t> is the state represented by all the individual components of that </a:t>
            </a:r>
            <a:r>
              <a:rPr lang="en-US" sz="2800" b="1" i="0" dirty="0">
                <a:effectLst/>
                <a:latin typeface="Times New Roman" panose="02020603050405020304" pitchFamily="18" charset="0"/>
                <a:cs typeface="Times New Roman" panose="02020603050405020304" pitchFamily="18" charset="0"/>
              </a:rPr>
              <a:t>APP</a:t>
            </a:r>
          </a:p>
          <a:p>
            <a:pPr algn="just"/>
            <a:r>
              <a:rPr lang="en-US" sz="2800" dirty="0" err="1">
                <a:latin typeface="Times New Roman" panose="02020603050405020304" pitchFamily="18" charset="0"/>
                <a:cs typeface="Times New Roman" panose="02020603050405020304" pitchFamily="18" charset="0"/>
              </a:rPr>
              <a:t>e.g</a:t>
            </a:r>
            <a:r>
              <a:rPr lang="en-US" sz="2800" dirty="0">
                <a:latin typeface="Times New Roman" panose="02020603050405020304" pitchFamily="18" charset="0"/>
                <a:cs typeface="Times New Roman" panose="02020603050405020304" pitchFamily="18" charset="0"/>
              </a:rPr>
              <a:t>: state ={</a:t>
            </a:r>
          </a:p>
          <a:p>
            <a:pPr algn="just"/>
            <a:r>
              <a:rPr lang="en-US" sz="2800" dirty="0">
                <a:latin typeface="Times New Roman" panose="02020603050405020304" pitchFamily="18" charset="0"/>
                <a:cs typeface="Times New Roman" panose="02020603050405020304" pitchFamily="18" charset="0"/>
              </a:rPr>
              <a:t>		username : ‘1’,</a:t>
            </a:r>
          </a:p>
          <a:p>
            <a:pPr algn="just"/>
            <a:r>
              <a:rPr lang="en-US" sz="2800" dirty="0">
                <a:latin typeface="Times New Roman" panose="02020603050405020304" pitchFamily="18" charset="0"/>
                <a:cs typeface="Times New Roman" panose="02020603050405020304" pitchFamily="18" charset="0"/>
              </a:rPr>
              <a:t>		password : ‘*****’</a:t>
            </a:r>
          </a:p>
          <a:p>
            <a:pPr algn="just"/>
            <a:r>
              <a:rPr lang="en-US" sz="2800" dirty="0">
                <a:latin typeface="Times New Roman" panose="02020603050405020304" pitchFamily="18" charset="0"/>
                <a:cs typeface="Times New Roman" panose="02020603050405020304" pitchFamily="18" charset="0"/>
              </a:rPr>
              <a:t>		submitted: ‘false’</a:t>
            </a:r>
          </a:p>
          <a:p>
            <a:pPr algn="just"/>
            <a:r>
              <a:rPr lang="en-US" sz="2800" dirty="0">
                <a:latin typeface="Times New Roman" panose="02020603050405020304" pitchFamily="18" charset="0"/>
                <a:cs typeface="Times New Roman" panose="02020603050405020304" pitchFamily="18" charset="0"/>
              </a:rPr>
              <a:t>}</a:t>
            </a:r>
          </a:p>
          <a:p>
            <a:pPr algn="just"/>
            <a:r>
              <a:rPr lang="en-US" sz="2800" b="0" i="0" dirty="0" err="1">
                <a:effectLst/>
                <a:latin typeface="Times New Roman" panose="02020603050405020304" pitchFamily="18" charset="0"/>
                <a:cs typeface="Times New Roman" panose="02020603050405020304" pitchFamily="18" charset="0"/>
              </a:rPr>
              <a:t>Redux</a:t>
            </a:r>
            <a:r>
              <a:rPr lang="en-US" sz="2800" b="0" i="0" dirty="0">
                <a:effectLst/>
                <a:latin typeface="Times New Roman" panose="02020603050405020304" pitchFamily="18" charset="0"/>
                <a:cs typeface="Times New Roman" panose="02020603050405020304" pitchFamily="18" charset="0"/>
              </a:rPr>
              <a:t> will store and manage the </a:t>
            </a:r>
            <a:r>
              <a:rPr lang="en-US" sz="2800" b="1" i="0" dirty="0">
                <a:effectLst/>
                <a:latin typeface="Times New Roman" panose="02020603050405020304" pitchFamily="18" charset="0"/>
                <a:cs typeface="Times New Roman" panose="02020603050405020304" pitchFamily="18" charset="0"/>
              </a:rPr>
              <a:t>APP</a:t>
            </a:r>
            <a:r>
              <a:rPr lang="en-US" sz="2800" b="0" i="0" dirty="0">
                <a:effectLst/>
                <a:latin typeface="Times New Roman" panose="02020603050405020304" pitchFamily="18" charset="0"/>
                <a:cs typeface="Times New Roman" panose="02020603050405020304" pitchFamily="18" charset="0"/>
              </a:rPr>
              <a:t> state</a:t>
            </a:r>
          </a:p>
        </p:txBody>
      </p:sp>
    </p:spTree>
    <p:extLst>
      <p:ext uri="{BB962C8B-B14F-4D97-AF65-F5344CB8AC3E}">
        <p14:creationId xmlns:p14="http://schemas.microsoft.com/office/powerpoint/2010/main" val="38407167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68B3-1C1B-81C9-7D06-ADB3597F68EB}"/>
              </a:ext>
            </a:extLst>
          </p:cNvPr>
          <p:cNvSpPr>
            <a:spLocks noGrp="1"/>
          </p:cNvSpPr>
          <p:nvPr>
            <p:ph type="title"/>
          </p:nvPr>
        </p:nvSpPr>
        <p:spPr>
          <a:xfrm>
            <a:off x="838200" y="365125"/>
            <a:ext cx="10515600" cy="787063"/>
          </a:xfrm>
          <a:solidFill>
            <a:schemeClr val="accent1">
              <a:lumMod val="20000"/>
              <a:lumOff val="80000"/>
            </a:schemeClr>
          </a:solidFill>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dirty="0" err="1">
                <a:latin typeface="Times New Roman" panose="02020603050405020304" pitchFamily="18" charset="0"/>
                <a:cs typeface="Times New Roman" panose="02020603050405020304" pitchFamily="18" charset="0"/>
              </a:rPr>
              <a:t>Redux</a:t>
            </a:r>
            <a:r>
              <a:rPr lang="en-US" b="1" dirty="0">
                <a:latin typeface="Times New Roman" panose="02020603050405020304" pitchFamily="18" charset="0"/>
                <a:cs typeface="Times New Roman" panose="02020603050405020304" pitchFamily="18" charset="0"/>
              </a:rPr>
              <a:t> is a Predictable:</a:t>
            </a:r>
            <a:br>
              <a:rPr lang="en-US"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B5547462-FBA2-1CA7-E125-CA03C859F064}"/>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0966A9F8-FABB-A53F-ED76-001E2A881F5F}"/>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B4D2E11A-AA5A-BDB4-BE1E-419A491C0057}"/>
              </a:ext>
            </a:extLst>
          </p:cNvPr>
          <p:cNvSpPr>
            <a:spLocks noGrp="1"/>
          </p:cNvSpPr>
          <p:nvPr>
            <p:ph type="sldNum" sz="quarter" idx="12"/>
          </p:nvPr>
        </p:nvSpPr>
        <p:spPr/>
        <p:txBody>
          <a:bodyPr/>
          <a:lstStyle/>
          <a:p>
            <a:fld id="{4FAB73BC-B049-4115-A692-8D63A059BFB8}" type="slidenum">
              <a:rPr lang="en-US" smtClean="0"/>
              <a:t>87</a:t>
            </a:fld>
            <a:endParaRPr lang="en-US" dirty="0"/>
          </a:p>
        </p:txBody>
      </p:sp>
      <p:sp>
        <p:nvSpPr>
          <p:cNvPr id="9" name="TextBox 8">
            <a:extLst>
              <a:ext uri="{FF2B5EF4-FFF2-40B4-BE49-F238E27FC236}">
                <a16:creationId xmlns:a16="http://schemas.microsoft.com/office/drawing/2014/main" id="{7A67B95C-0882-FC6C-6074-C72ACE13A9E9}"/>
              </a:ext>
            </a:extLst>
          </p:cNvPr>
          <p:cNvSpPr txBox="1"/>
          <p:nvPr/>
        </p:nvSpPr>
        <p:spPr>
          <a:xfrm>
            <a:off x="643568" y="1485452"/>
            <a:ext cx="10633586" cy="523220"/>
          </a:xfrm>
          <a:prstGeom prst="rect">
            <a:avLst/>
          </a:prstGeom>
          <a:noFill/>
        </p:spPr>
        <p:txBody>
          <a:bodyPr wrap="square">
            <a:spAutoFit/>
          </a:bodyPr>
          <a:lstStyle/>
          <a:p>
            <a:pPr marL="457200" indent="-457200" algn="just">
              <a:buFont typeface="Wingdings" pitchFamily="2" charset="2"/>
              <a:buChar char="Ø"/>
            </a:pPr>
            <a:r>
              <a:rPr lang="en-US" sz="2800" b="0" i="0" dirty="0" err="1">
                <a:effectLst/>
                <a:latin typeface="Times New Roman" panose="02020603050405020304" pitchFamily="18" charset="0"/>
                <a:cs typeface="Times New Roman" panose="02020603050405020304" pitchFamily="18" charset="0"/>
              </a:rPr>
              <a:t>Redux</a:t>
            </a:r>
            <a:r>
              <a:rPr lang="en-US" sz="2800" b="0" i="0" dirty="0">
                <a:effectLst/>
                <a:latin typeface="Times New Roman" panose="02020603050405020304" pitchFamily="18" charset="0"/>
                <a:cs typeface="Times New Roman" panose="02020603050405020304" pitchFamily="18" charset="0"/>
              </a:rPr>
              <a:t> is a predictable state container for </a:t>
            </a:r>
            <a:r>
              <a:rPr lang="en-US" sz="2800" b="0" i="0" dirty="0" err="1">
                <a:effectLst/>
                <a:latin typeface="Times New Roman" panose="02020603050405020304" pitchFamily="18" charset="0"/>
                <a:cs typeface="Times New Roman" panose="02020603050405020304" pitchFamily="18" charset="0"/>
              </a:rPr>
              <a:t>Javascript</a:t>
            </a:r>
            <a:r>
              <a:rPr lang="en-US" sz="2800" b="0" i="0" dirty="0">
                <a:effectLst/>
                <a:latin typeface="Times New Roman" panose="02020603050405020304" pitchFamily="18" charset="0"/>
                <a:cs typeface="Times New Roman" panose="02020603050405020304" pitchFamily="18" charset="0"/>
              </a:rPr>
              <a:t> Apps</a:t>
            </a:r>
          </a:p>
        </p:txBody>
      </p:sp>
      <p:grpSp>
        <p:nvGrpSpPr>
          <p:cNvPr id="18" name="Group 17"/>
          <p:cNvGrpSpPr/>
          <p:nvPr/>
        </p:nvGrpSpPr>
        <p:grpSpPr>
          <a:xfrm>
            <a:off x="1650145" y="2469363"/>
            <a:ext cx="8620431" cy="564784"/>
            <a:chOff x="969818" y="2909455"/>
            <a:chExt cx="8620431" cy="564784"/>
          </a:xfrm>
        </p:grpSpPr>
        <p:sp>
          <p:nvSpPr>
            <p:cNvPr id="7" name="TextBox 6"/>
            <p:cNvSpPr txBox="1"/>
            <p:nvPr/>
          </p:nvSpPr>
          <p:spPr>
            <a:xfrm>
              <a:off x="969818" y="2937165"/>
              <a:ext cx="1801091" cy="523220"/>
            </a:xfrm>
            <a:prstGeom prst="rect">
              <a:avLst/>
            </a:prstGeom>
            <a:solidFill>
              <a:srgbClr val="00B050"/>
            </a:solidFill>
          </p:spPr>
          <p:txBody>
            <a:bodyPr wrap="square" rtlCol="0">
              <a:spAutoFit/>
            </a:bodyPr>
            <a:lstStyle/>
            <a:p>
              <a:pPr algn="ctr"/>
              <a:r>
                <a:rPr lang="en-US" sz="2800" dirty="0">
                  <a:latin typeface="Times New Roman" pitchFamily="18" charset="0"/>
                  <a:cs typeface="Times New Roman" pitchFamily="18" charset="0"/>
                </a:rPr>
                <a:t>React</a:t>
              </a:r>
              <a:endParaRPr lang="en-IN" sz="2800" dirty="0">
                <a:latin typeface="Times New Roman" pitchFamily="18" charset="0"/>
                <a:cs typeface="Times New Roman" pitchFamily="18" charset="0"/>
              </a:endParaRPr>
            </a:p>
          </p:txBody>
        </p:sp>
        <p:sp>
          <p:nvSpPr>
            <p:cNvPr id="10" name="TextBox 9"/>
            <p:cNvSpPr txBox="1"/>
            <p:nvPr/>
          </p:nvSpPr>
          <p:spPr>
            <a:xfrm>
              <a:off x="4003963" y="2951019"/>
              <a:ext cx="2136507" cy="523220"/>
            </a:xfrm>
            <a:prstGeom prst="rect">
              <a:avLst/>
            </a:prstGeom>
            <a:solidFill>
              <a:srgbClr val="00B050"/>
            </a:solidFill>
          </p:spPr>
          <p:txBody>
            <a:bodyPr wrap="square" rtlCol="0">
              <a:spAutoFit/>
            </a:bodyPr>
            <a:lstStyle/>
            <a:p>
              <a:r>
                <a:rPr lang="en-US" sz="2800" dirty="0">
                  <a:latin typeface="Times New Roman" pitchFamily="18" charset="0"/>
                  <a:cs typeface="Times New Roman" pitchFamily="18" charset="0"/>
                </a:rPr>
                <a:t>React-</a:t>
              </a:r>
              <a:r>
                <a:rPr lang="en-US" sz="2800" dirty="0" err="1">
                  <a:latin typeface="Times New Roman" pitchFamily="18" charset="0"/>
                  <a:cs typeface="Times New Roman" pitchFamily="18" charset="0"/>
                </a:rPr>
                <a:t>Redux</a:t>
              </a:r>
              <a:endParaRPr lang="en-IN" sz="2800" dirty="0">
                <a:latin typeface="Times New Roman" pitchFamily="18" charset="0"/>
                <a:cs typeface="Times New Roman" pitchFamily="18" charset="0"/>
              </a:endParaRPr>
            </a:p>
          </p:txBody>
        </p:sp>
        <p:sp>
          <p:nvSpPr>
            <p:cNvPr id="11" name="TextBox 10"/>
            <p:cNvSpPr txBox="1"/>
            <p:nvPr/>
          </p:nvSpPr>
          <p:spPr>
            <a:xfrm>
              <a:off x="7453742" y="2909455"/>
              <a:ext cx="2136507" cy="523220"/>
            </a:xfrm>
            <a:prstGeom prst="rect">
              <a:avLst/>
            </a:prstGeom>
            <a:solidFill>
              <a:srgbClr val="00B050"/>
            </a:solidFill>
          </p:spPr>
          <p:txBody>
            <a:bodyPr wrap="square" rtlCol="0">
              <a:spAutoFit/>
            </a:bodyPr>
            <a:lstStyle/>
            <a:p>
              <a:pPr algn="ctr"/>
              <a:r>
                <a:rPr lang="en-US" sz="2800" dirty="0" err="1">
                  <a:latin typeface="Times New Roman" pitchFamily="18" charset="0"/>
                  <a:cs typeface="Times New Roman" pitchFamily="18" charset="0"/>
                </a:rPr>
                <a:t>Redux</a:t>
              </a:r>
              <a:endParaRPr lang="en-IN" sz="2800" dirty="0">
                <a:latin typeface="Times New Roman" pitchFamily="18" charset="0"/>
                <a:cs typeface="Times New Roman" pitchFamily="18" charset="0"/>
              </a:endParaRPr>
            </a:p>
          </p:txBody>
        </p:sp>
        <p:cxnSp>
          <p:nvCxnSpPr>
            <p:cNvPr id="12" name="Straight Arrow Connector 11"/>
            <p:cNvCxnSpPr>
              <a:stCxn id="7" idx="3"/>
              <a:endCxn id="10" idx="1"/>
            </p:cNvCxnSpPr>
            <p:nvPr/>
          </p:nvCxnSpPr>
          <p:spPr>
            <a:xfrm>
              <a:off x="2770909" y="3198775"/>
              <a:ext cx="1233054" cy="13854"/>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123707" y="3171065"/>
              <a:ext cx="1330035" cy="0"/>
            </a:xfrm>
            <a:prstGeom prst="straightConnector1">
              <a:avLst/>
            </a:prstGeom>
            <a:ln w="57150">
              <a:headEnd type="arrow"/>
              <a:tailEnd type="arrow"/>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7A67B95C-0882-FC6C-6074-C72ACE13A9E9}"/>
              </a:ext>
            </a:extLst>
          </p:cNvPr>
          <p:cNvSpPr txBox="1"/>
          <p:nvPr/>
        </p:nvSpPr>
        <p:spPr>
          <a:xfrm>
            <a:off x="818204" y="3535925"/>
            <a:ext cx="10633586" cy="1384995"/>
          </a:xfrm>
          <a:prstGeom prst="rect">
            <a:avLst/>
          </a:prstGeom>
          <a:noFill/>
        </p:spPr>
        <p:txBody>
          <a:bodyPr wrap="square">
            <a:spAutoFit/>
          </a:bodyPr>
          <a:lstStyle/>
          <a:p>
            <a:pPr marL="457200" indent="-457200" algn="just">
              <a:buFont typeface="Wingdings" pitchFamily="2" charset="2"/>
              <a:buChar char="Ø"/>
            </a:pPr>
            <a:r>
              <a:rPr lang="en-US" sz="2800" b="0" i="0" dirty="0">
                <a:effectLst/>
                <a:latin typeface="Times New Roman" panose="02020603050405020304" pitchFamily="18" charset="0"/>
                <a:cs typeface="Times New Roman" panose="02020603050405020304" pitchFamily="18" charset="0"/>
              </a:rPr>
              <a:t>React and </a:t>
            </a:r>
            <a:r>
              <a:rPr lang="en-US" sz="2800" b="0" i="0" dirty="0" err="1">
                <a:effectLst/>
                <a:latin typeface="Times New Roman" panose="02020603050405020304" pitchFamily="18" charset="0"/>
                <a:cs typeface="Times New Roman" panose="02020603050405020304" pitchFamily="18" charset="0"/>
              </a:rPr>
              <a:t>Redux</a:t>
            </a:r>
            <a:r>
              <a:rPr lang="en-US" sz="2800" b="0" i="0" dirty="0">
                <a:effectLst/>
                <a:latin typeface="Times New Roman" panose="02020603050405020304" pitchFamily="18" charset="0"/>
                <a:cs typeface="Times New Roman" panose="02020603050405020304" pitchFamily="18" charset="0"/>
              </a:rPr>
              <a:t> works independently of each other</a:t>
            </a:r>
          </a:p>
          <a:p>
            <a:pPr marL="457200" indent="-457200" algn="just">
              <a:buFont typeface="Wingdings" pitchFamily="2" charset="2"/>
              <a:buChar char="Ø"/>
            </a:pPr>
            <a:r>
              <a:rPr lang="en-US" sz="2800" dirty="0">
                <a:latin typeface="Times New Roman" panose="02020603050405020304" pitchFamily="18" charset="0"/>
                <a:cs typeface="Times New Roman" panose="02020603050405020304" pitchFamily="18" charset="0"/>
              </a:rPr>
              <a:t>To directly use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in React is bit confusing and difficult, hence we use React-</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 package in between React and </a:t>
            </a:r>
            <a:r>
              <a:rPr lang="en-US" sz="2800" dirty="0" err="1">
                <a:latin typeface="Times New Roman" panose="02020603050405020304" pitchFamily="18" charset="0"/>
                <a:cs typeface="Times New Roman" panose="02020603050405020304" pitchFamily="18" charset="0"/>
              </a:rPr>
              <a:t>Redux</a:t>
            </a:r>
            <a:r>
              <a:rPr lang="en-US" sz="2800" dirty="0">
                <a:latin typeface="Times New Roman" panose="02020603050405020304" pitchFamily="18" charset="0"/>
                <a:cs typeface="Times New Roman" panose="02020603050405020304" pitchFamily="18" charset="0"/>
              </a:rPr>
              <a:t>.</a:t>
            </a:r>
            <a:endParaRPr lang="en-US" sz="2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13900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68B3-1C1B-81C9-7D06-ADB3597F68EB}"/>
              </a:ext>
            </a:extLst>
          </p:cNvPr>
          <p:cNvSpPr>
            <a:spLocks noGrp="1"/>
          </p:cNvSpPr>
          <p:nvPr>
            <p:ph type="title"/>
          </p:nvPr>
        </p:nvSpPr>
        <p:spPr>
          <a:xfrm>
            <a:off x="838200" y="365125"/>
            <a:ext cx="10515600" cy="787063"/>
          </a:xfrm>
          <a:solidFill>
            <a:schemeClr val="accent1">
              <a:lumMod val="20000"/>
              <a:lumOff val="80000"/>
            </a:schemeClr>
          </a:solidFill>
        </p:spPr>
        <p:txBody>
          <a:bodyPr>
            <a:normAutofit fontScale="90000"/>
          </a:bodyPr>
          <a:lstStyle/>
          <a:p>
            <a:br>
              <a:rPr lang="en-US" b="1" i="0" dirty="0">
                <a:effectLst/>
                <a:latin typeface="Times New Roman" panose="02020603050405020304" pitchFamily="18" charset="0"/>
                <a:cs typeface="Times New Roman" panose="02020603050405020304" pitchFamily="18" charset="0"/>
              </a:rPr>
            </a:br>
            <a:r>
              <a:rPr lang="en-US" b="1" i="0" dirty="0">
                <a:effectLst/>
                <a:latin typeface="Times New Roman" panose="02020603050405020304" pitchFamily="18" charset="0"/>
                <a:cs typeface="Times New Roman" panose="02020603050405020304" pitchFamily="18" charset="0"/>
              </a:rPr>
              <a:t>React Redux</a:t>
            </a:r>
            <a:br>
              <a:rPr lang="en-US" b="0" i="0" dirty="0">
                <a:solidFill>
                  <a:srgbClr val="610B38"/>
                </a:solidFill>
                <a:effectLst/>
                <a:latin typeface="erdana"/>
              </a:rPr>
            </a:br>
            <a:endParaRPr lang="en-US" dirty="0"/>
          </a:p>
        </p:txBody>
      </p:sp>
      <p:sp>
        <p:nvSpPr>
          <p:cNvPr id="4" name="Date Placeholder 3">
            <a:extLst>
              <a:ext uri="{FF2B5EF4-FFF2-40B4-BE49-F238E27FC236}">
                <a16:creationId xmlns:a16="http://schemas.microsoft.com/office/drawing/2014/main" id="{B5547462-FBA2-1CA7-E125-CA03C859F064}"/>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0966A9F8-FABB-A53F-ED76-001E2A881F5F}"/>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B4D2E11A-AA5A-BDB4-BE1E-419A491C0057}"/>
              </a:ext>
            </a:extLst>
          </p:cNvPr>
          <p:cNvSpPr>
            <a:spLocks noGrp="1"/>
          </p:cNvSpPr>
          <p:nvPr>
            <p:ph type="sldNum" sz="quarter" idx="12"/>
          </p:nvPr>
        </p:nvSpPr>
        <p:spPr/>
        <p:txBody>
          <a:bodyPr/>
          <a:lstStyle/>
          <a:p>
            <a:fld id="{4FAB73BC-B049-4115-A692-8D63A059BFB8}" type="slidenum">
              <a:rPr lang="en-US" smtClean="0"/>
              <a:t>88</a:t>
            </a:fld>
            <a:endParaRPr lang="en-US" dirty="0"/>
          </a:p>
        </p:txBody>
      </p:sp>
      <p:sp>
        <p:nvSpPr>
          <p:cNvPr id="8" name="TextBox 7">
            <a:extLst>
              <a:ext uri="{FF2B5EF4-FFF2-40B4-BE49-F238E27FC236}">
                <a16:creationId xmlns:a16="http://schemas.microsoft.com/office/drawing/2014/main" id="{7A67B95C-0882-FC6C-6074-C72ACE13A9E9}"/>
              </a:ext>
            </a:extLst>
          </p:cNvPr>
          <p:cNvSpPr txBox="1"/>
          <p:nvPr/>
        </p:nvSpPr>
        <p:spPr>
          <a:xfrm>
            <a:off x="1017640" y="1305342"/>
            <a:ext cx="10633586" cy="4401205"/>
          </a:xfrm>
          <a:prstGeom prst="rect">
            <a:avLst/>
          </a:prstGeom>
          <a:noFill/>
        </p:spPr>
        <p:txBody>
          <a:bodyPr wrap="square">
            <a:spAutoFit/>
          </a:bodyPr>
          <a:lstStyle/>
          <a:p>
            <a:pPr marL="285750" indent="-28575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Redux is an </a:t>
            </a:r>
            <a:r>
              <a:rPr lang="en-US" sz="2800" b="0" i="0" dirty="0">
                <a:solidFill>
                  <a:srgbClr val="FF0000"/>
                </a:solidFill>
                <a:effectLst/>
                <a:latin typeface="Times New Roman" panose="02020603050405020304" pitchFamily="18" charset="0"/>
                <a:cs typeface="Times New Roman" panose="02020603050405020304" pitchFamily="18" charset="0"/>
              </a:rPr>
              <a:t>open-source JavaScript library </a:t>
            </a:r>
            <a:r>
              <a:rPr lang="en-US" sz="2800" b="0" i="0" dirty="0">
                <a:solidFill>
                  <a:srgbClr val="333333"/>
                </a:solidFill>
                <a:effectLst/>
                <a:latin typeface="Times New Roman" panose="02020603050405020304" pitchFamily="18" charset="0"/>
                <a:cs typeface="Times New Roman" panose="02020603050405020304" pitchFamily="18" charset="0"/>
              </a:rPr>
              <a:t>used to manage application state. React uses Redux for building the </a:t>
            </a:r>
            <a:r>
              <a:rPr lang="en-US" sz="2800" b="0" i="0" dirty="0">
                <a:solidFill>
                  <a:srgbClr val="FF0000"/>
                </a:solidFill>
                <a:effectLst/>
                <a:latin typeface="Times New Roman" panose="02020603050405020304" pitchFamily="18" charset="0"/>
                <a:cs typeface="Times New Roman" panose="02020603050405020304" pitchFamily="18" charset="0"/>
              </a:rPr>
              <a:t>user interface.</a:t>
            </a:r>
          </a:p>
          <a:p>
            <a:pPr marL="285750" indent="-28575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 React Redux is the official React binding for Redux. It allows React </a:t>
            </a:r>
            <a:r>
              <a:rPr lang="en-US" sz="2800" b="0" i="0" dirty="0">
                <a:solidFill>
                  <a:srgbClr val="FF0000"/>
                </a:solidFill>
                <a:effectLst/>
                <a:latin typeface="Times New Roman" panose="02020603050405020304" pitchFamily="18" charset="0"/>
                <a:cs typeface="Times New Roman" panose="02020603050405020304" pitchFamily="18" charset="0"/>
              </a:rPr>
              <a:t>components to read data from a Redux Store</a:t>
            </a:r>
            <a:r>
              <a:rPr lang="en-US" sz="2800" b="0" i="0" dirty="0">
                <a:solidFill>
                  <a:srgbClr val="333333"/>
                </a:solidFill>
                <a:effectLst/>
                <a:latin typeface="Times New Roman" panose="02020603050405020304" pitchFamily="18" charset="0"/>
                <a:cs typeface="Times New Roman" panose="02020603050405020304" pitchFamily="18" charset="0"/>
              </a:rPr>
              <a:t>, and dispatch </a:t>
            </a:r>
            <a:r>
              <a:rPr lang="en-US" sz="2800" b="1" i="0" dirty="0">
                <a:solidFill>
                  <a:srgbClr val="333333"/>
                </a:solidFill>
                <a:effectLst/>
                <a:latin typeface="Times New Roman" panose="02020603050405020304" pitchFamily="18" charset="0"/>
                <a:cs typeface="Times New Roman" panose="02020603050405020304" pitchFamily="18" charset="0"/>
              </a:rPr>
              <a:t>Actions</a:t>
            </a:r>
            <a:r>
              <a:rPr lang="en-US" sz="2800" b="0" i="0" dirty="0">
                <a:solidFill>
                  <a:srgbClr val="333333"/>
                </a:solidFill>
                <a:effectLst/>
                <a:latin typeface="Times New Roman" panose="02020603050405020304" pitchFamily="18" charset="0"/>
                <a:cs typeface="Times New Roman" panose="02020603050405020304" pitchFamily="18" charset="0"/>
              </a:rPr>
              <a:t> to the </a:t>
            </a:r>
            <a:r>
              <a:rPr lang="en-US" sz="2800" b="1" i="0" dirty="0">
                <a:solidFill>
                  <a:srgbClr val="333333"/>
                </a:solidFill>
                <a:effectLst/>
                <a:latin typeface="Times New Roman" panose="02020603050405020304" pitchFamily="18" charset="0"/>
                <a:cs typeface="Times New Roman" panose="02020603050405020304" pitchFamily="18" charset="0"/>
              </a:rPr>
              <a:t>Store</a:t>
            </a:r>
            <a:r>
              <a:rPr lang="en-US" sz="2800" b="0" i="0" dirty="0">
                <a:solidFill>
                  <a:srgbClr val="333333"/>
                </a:solidFill>
                <a:effectLst/>
                <a:latin typeface="Times New Roman" panose="02020603050405020304" pitchFamily="18" charset="0"/>
                <a:cs typeface="Times New Roman" panose="02020603050405020304" pitchFamily="18" charset="0"/>
              </a:rPr>
              <a:t> to update data. </a:t>
            </a:r>
          </a:p>
          <a:p>
            <a:pPr marL="285750" indent="-28575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Redux helps apps to scale by providing a sensible way to manage state through a </a:t>
            </a:r>
            <a:r>
              <a:rPr lang="en-US" sz="2800" b="0" i="0" dirty="0">
                <a:solidFill>
                  <a:srgbClr val="FF0000"/>
                </a:solidFill>
                <a:effectLst/>
                <a:latin typeface="Times New Roman" panose="02020603050405020304" pitchFamily="18" charset="0"/>
                <a:cs typeface="Times New Roman" panose="02020603050405020304" pitchFamily="18" charset="0"/>
              </a:rPr>
              <a:t>unidirectional data flow model. </a:t>
            </a:r>
            <a:r>
              <a:rPr lang="en-US" sz="2800" b="0" i="0" dirty="0">
                <a:solidFill>
                  <a:srgbClr val="333333"/>
                </a:solidFill>
                <a:effectLst/>
                <a:latin typeface="Times New Roman" panose="02020603050405020304" pitchFamily="18" charset="0"/>
                <a:cs typeface="Times New Roman" panose="02020603050405020304" pitchFamily="18" charset="0"/>
              </a:rPr>
              <a:t>React Redux is conceptually simple. </a:t>
            </a:r>
          </a:p>
          <a:p>
            <a:pPr marL="285750" indent="-28575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It subscribes to the Redux store, checks to see if the data which your </a:t>
            </a:r>
            <a:r>
              <a:rPr lang="en-US" sz="2800" b="0" i="0" dirty="0">
                <a:solidFill>
                  <a:srgbClr val="FF0000"/>
                </a:solidFill>
                <a:effectLst/>
                <a:latin typeface="Times New Roman" panose="02020603050405020304" pitchFamily="18" charset="0"/>
                <a:cs typeface="Times New Roman" panose="02020603050405020304" pitchFamily="18" charset="0"/>
              </a:rPr>
              <a:t>component wants have changed, and re-renders your component.</a:t>
            </a:r>
          </a:p>
        </p:txBody>
      </p:sp>
    </p:spTree>
    <p:extLst>
      <p:ext uri="{BB962C8B-B14F-4D97-AF65-F5344CB8AC3E}">
        <p14:creationId xmlns:p14="http://schemas.microsoft.com/office/powerpoint/2010/main" val="37168221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B57C3-7DBC-4B33-79D0-641765F5B990}"/>
              </a:ext>
            </a:extLst>
          </p:cNvPr>
          <p:cNvSpPr>
            <a:spLocks noGrp="1"/>
          </p:cNvSpPr>
          <p:nvPr>
            <p:ph type="title"/>
          </p:nvPr>
        </p:nvSpPr>
        <p:spPr>
          <a:solidFill>
            <a:schemeClr val="accent1">
              <a:lumMod val="20000"/>
              <a:lumOff val="80000"/>
            </a:schemeClr>
          </a:solidFill>
        </p:spPr>
        <p:txBody>
          <a:bodyPr/>
          <a:lstStyle/>
          <a:p>
            <a:r>
              <a:rPr lang="en-US" b="1" i="0" dirty="0">
                <a:effectLst/>
                <a:latin typeface="Times New Roman" panose="02020603050405020304" pitchFamily="18" charset="0"/>
                <a:cs typeface="Times New Roman" panose="02020603050405020304" pitchFamily="18" charset="0"/>
              </a:rPr>
              <a:t>use React Redux</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E1F4A9C8-80D9-C48E-7DE0-6A46CB5C9C5B}"/>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React Redux is the official </a:t>
            </a:r>
            <a:r>
              <a:rPr lang="en-US" b="1" i="0" dirty="0">
                <a:solidFill>
                  <a:srgbClr val="000000"/>
                </a:solidFill>
                <a:effectLst/>
                <a:latin typeface="Times New Roman" panose="02020603050405020304" pitchFamily="18" charset="0"/>
                <a:cs typeface="Times New Roman" panose="02020603050405020304" pitchFamily="18" charset="0"/>
              </a:rPr>
              <a:t>UI bindings</a:t>
            </a:r>
            <a:r>
              <a:rPr lang="en-US" b="0" i="0" dirty="0">
                <a:solidFill>
                  <a:srgbClr val="000000"/>
                </a:solidFill>
                <a:effectLst/>
                <a:latin typeface="Times New Roman" panose="02020603050405020304" pitchFamily="18" charset="0"/>
                <a:cs typeface="Times New Roman" panose="02020603050405020304" pitchFamily="18" charset="0"/>
              </a:rPr>
              <a:t> for react Application. It is </a:t>
            </a:r>
            <a:r>
              <a:rPr lang="en-US" b="0" i="0" dirty="0">
                <a:solidFill>
                  <a:srgbClr val="FF0000"/>
                </a:solidFill>
                <a:effectLst/>
                <a:latin typeface="Times New Roman" panose="02020603050405020304" pitchFamily="18" charset="0"/>
                <a:cs typeface="Times New Roman" panose="02020603050405020304" pitchFamily="18" charset="0"/>
              </a:rPr>
              <a:t>kept up-to-date </a:t>
            </a:r>
            <a:r>
              <a:rPr lang="en-US" b="0" i="0" dirty="0">
                <a:solidFill>
                  <a:srgbClr val="000000"/>
                </a:solidFill>
                <a:effectLst/>
                <a:latin typeface="Times New Roman" panose="02020603050405020304" pitchFamily="18" charset="0"/>
                <a:cs typeface="Times New Roman" panose="02020603050405020304" pitchFamily="18" charset="0"/>
              </a:rPr>
              <a:t>with any API changes to ensure that your React components behave as expected.</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encourages good </a:t>
            </a:r>
            <a:r>
              <a:rPr lang="en-US" b="0" i="0" dirty="0">
                <a:solidFill>
                  <a:srgbClr val="FF0000"/>
                </a:solidFill>
                <a:effectLst/>
                <a:latin typeface="Times New Roman" panose="02020603050405020304" pitchFamily="18" charset="0"/>
                <a:cs typeface="Times New Roman" panose="02020603050405020304" pitchFamily="18" charset="0"/>
              </a:rPr>
              <a:t>'React' architecture</a:t>
            </a:r>
            <a:r>
              <a:rPr lang="en-US"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It implements many performance optimizations internally, which allows to components re-render only when it actually needs.</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9E98E1-8142-40CC-E917-745BDF789EFC}"/>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FE2905C5-4DBC-A39F-EFB6-79057556F6A9}"/>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6A165D2B-2AFA-CB34-F738-D871615602B6}"/>
              </a:ext>
            </a:extLst>
          </p:cNvPr>
          <p:cNvSpPr>
            <a:spLocks noGrp="1"/>
          </p:cNvSpPr>
          <p:nvPr>
            <p:ph type="sldNum" sz="quarter" idx="12"/>
          </p:nvPr>
        </p:nvSpPr>
        <p:spPr/>
        <p:txBody>
          <a:bodyPr/>
          <a:lstStyle/>
          <a:p>
            <a:fld id="{4FAB73BC-B049-4115-A692-8D63A059BFB8}" type="slidenum">
              <a:rPr lang="en-US" smtClean="0"/>
              <a:t>89</a:t>
            </a:fld>
            <a:endParaRPr lang="en-US" dirty="0"/>
          </a:p>
        </p:txBody>
      </p:sp>
    </p:spTree>
    <p:extLst>
      <p:ext uri="{BB962C8B-B14F-4D97-AF65-F5344CB8AC3E}">
        <p14:creationId xmlns:p14="http://schemas.microsoft.com/office/powerpoint/2010/main" val="2626861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0679-718D-BEAD-5BD0-EFE1E435D246}"/>
              </a:ext>
            </a:extLst>
          </p:cNvPr>
          <p:cNvSpPr>
            <a:spLocks noGrp="1"/>
          </p:cNvSpPr>
          <p:nvPr>
            <p:ph type="title"/>
          </p:nvPr>
        </p:nvSpPr>
        <p:spPr>
          <a:xfrm>
            <a:off x="0" y="0"/>
            <a:ext cx="12192000" cy="858982"/>
          </a:xfrm>
          <a:solidFill>
            <a:schemeClr val="accent1">
              <a:lumMod val="20000"/>
              <a:lumOff val="80000"/>
            </a:schemeClr>
          </a:solidFill>
        </p:spPr>
        <p:txBody>
          <a:bodyPr/>
          <a:lstStyle/>
          <a:p>
            <a:pPr marL="0" indent="0"/>
            <a:r>
              <a:rPr lang="en-US" b="1" dirty="0">
                <a:latin typeface="Times New Roman" pitchFamily="18" charset="0"/>
                <a:cs typeface="Times New Roman" pitchFamily="18" charset="0"/>
              </a:rPr>
              <a:t>React Lists</a:t>
            </a:r>
          </a:p>
        </p:txBody>
      </p:sp>
      <p:sp>
        <p:nvSpPr>
          <p:cNvPr id="3" name="Content Placeholder 2">
            <a:extLst>
              <a:ext uri="{FF2B5EF4-FFF2-40B4-BE49-F238E27FC236}">
                <a16:creationId xmlns:a16="http://schemas.microsoft.com/office/drawing/2014/main" id="{4A7F9836-387F-25A8-3B39-49B8F06DC6C4}"/>
              </a:ext>
            </a:extLst>
          </p:cNvPr>
          <p:cNvSpPr>
            <a:spLocks noGrp="1"/>
          </p:cNvSpPr>
          <p:nvPr>
            <p:ph idx="1"/>
          </p:nvPr>
        </p:nvSpPr>
        <p:spPr>
          <a:xfrm>
            <a:off x="173181" y="1326859"/>
            <a:ext cx="11859490" cy="3716195"/>
          </a:xfrm>
        </p:spPr>
        <p:txBody>
          <a:bodyPr>
            <a:noAutofit/>
          </a:bodyPr>
          <a:lstStyle/>
          <a:p>
            <a:pPr algn="just">
              <a:buFont typeface="Wingdings" pitchFamily="2" charset="2"/>
              <a:buChar char="Ø"/>
            </a:pPr>
            <a:r>
              <a:rPr lang="en-US" sz="2400" dirty="0">
                <a:latin typeface="Times New Roman" pitchFamily="18" charset="0"/>
                <a:cs typeface="Times New Roman" pitchFamily="18" charset="0"/>
              </a:rPr>
              <a:t>Lists are used to display data in an ordered format and mainly used to display menus on websites. </a:t>
            </a:r>
          </a:p>
          <a:p>
            <a:pPr marL="0" indent="0"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In React, Lists can be created in a similar way as we create lists in JavaScript.</a:t>
            </a:r>
          </a:p>
          <a:p>
            <a:pPr algn="just"/>
            <a:endParaRPr lang="en-US" sz="2400" b="1" dirty="0">
              <a:latin typeface="Times New Roman" pitchFamily="18" charset="0"/>
              <a:cs typeface="Times New Roman" pitchFamily="18" charset="0"/>
            </a:endParaRPr>
          </a:p>
          <a:p>
            <a:pPr algn="just">
              <a:buFont typeface="Wingdings" pitchFamily="2" charset="2"/>
              <a:buChar char="Ø"/>
            </a:pPr>
            <a:r>
              <a:rPr lang="en-US" sz="2400" dirty="0">
                <a:latin typeface="Times New Roman" pitchFamily="18" charset="0"/>
                <a:cs typeface="Times New Roman" pitchFamily="18" charset="0"/>
              </a:rPr>
              <a:t> The map() function is used for traversing the lists.</a:t>
            </a:r>
            <a:endParaRPr lang="en-US" sz="2400" dirty="0">
              <a:solidFill>
                <a:srgbClr val="1A1A1A"/>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197927" y="6456218"/>
            <a:ext cx="1108364"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2158944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1E3A-86CB-CB2D-A336-3A4059790862}"/>
              </a:ext>
            </a:extLst>
          </p:cNvPr>
          <p:cNvSpPr>
            <a:spLocks noGrp="1"/>
          </p:cNvSpPr>
          <p:nvPr>
            <p:ph type="title"/>
          </p:nvPr>
        </p:nvSpPr>
        <p:spPr>
          <a:solidFill>
            <a:schemeClr val="accent1">
              <a:lumMod val="20000"/>
              <a:lumOff val="80000"/>
            </a:schemeClr>
          </a:solidFill>
        </p:spPr>
        <p:txBody>
          <a:bodyPr/>
          <a:lstStyle/>
          <a:p>
            <a:r>
              <a:rPr lang="en-US" b="1" i="0" dirty="0">
                <a:effectLst/>
                <a:latin typeface="Times New Roman" panose="02020603050405020304" pitchFamily="18" charset="0"/>
                <a:cs typeface="Times New Roman" panose="02020603050405020304" pitchFamily="18" charset="0"/>
              </a:rPr>
              <a:t>Redux Architecture</a:t>
            </a:r>
            <a:br>
              <a:rPr lang="en-US" b="1" i="0" dirty="0">
                <a:effectLst/>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787EE79-C706-1915-3B99-1ED75185FC17}"/>
              </a:ext>
            </a:extLst>
          </p:cNvPr>
          <p:cNvPicPr>
            <a:picLocks noGrp="1" noChangeAspect="1"/>
          </p:cNvPicPr>
          <p:nvPr>
            <p:ph idx="1"/>
          </p:nvPr>
        </p:nvPicPr>
        <p:blipFill>
          <a:blip r:embed="rId2"/>
          <a:stretch>
            <a:fillRect/>
          </a:stretch>
        </p:blipFill>
        <p:spPr>
          <a:xfrm>
            <a:off x="2857807" y="1432965"/>
            <a:ext cx="6476385" cy="5181108"/>
          </a:xfrm>
          <a:prstGeom prst="rect">
            <a:avLst/>
          </a:prstGeom>
        </p:spPr>
      </p:pic>
      <p:sp>
        <p:nvSpPr>
          <p:cNvPr id="4" name="Date Placeholder 3">
            <a:extLst>
              <a:ext uri="{FF2B5EF4-FFF2-40B4-BE49-F238E27FC236}">
                <a16:creationId xmlns:a16="http://schemas.microsoft.com/office/drawing/2014/main" id="{1BCE4B5D-66CF-A9F3-5A47-1B35702AEA6D}"/>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F975D4B9-71DC-5524-0ED8-0C745B6FEAE1}"/>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A23F30F7-18BB-C7D5-F133-9CB11C9638E6}"/>
              </a:ext>
            </a:extLst>
          </p:cNvPr>
          <p:cNvSpPr>
            <a:spLocks noGrp="1"/>
          </p:cNvSpPr>
          <p:nvPr>
            <p:ph type="sldNum" sz="quarter" idx="12"/>
          </p:nvPr>
        </p:nvSpPr>
        <p:spPr/>
        <p:txBody>
          <a:bodyPr/>
          <a:lstStyle/>
          <a:p>
            <a:fld id="{4FAB73BC-B049-4115-A692-8D63A059BFB8}" type="slidenum">
              <a:rPr lang="en-US" smtClean="0"/>
              <a:t>90</a:t>
            </a:fld>
            <a:endParaRPr lang="en-US" dirty="0"/>
          </a:p>
        </p:txBody>
      </p:sp>
    </p:spTree>
    <p:extLst>
      <p:ext uri="{BB962C8B-B14F-4D97-AF65-F5344CB8AC3E}">
        <p14:creationId xmlns:p14="http://schemas.microsoft.com/office/powerpoint/2010/main" val="29000714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21BE-481C-B6BC-69B0-EC487B31B6CA}"/>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F9A1805-6EF0-9853-F407-51883CB9AE6B}"/>
              </a:ext>
            </a:extLst>
          </p:cNvPr>
          <p:cNvSpPr>
            <a:spLocks noGrp="1"/>
          </p:cNvSpPr>
          <p:nvPr>
            <p:ph type="dt" sz="half" idx="10"/>
          </p:nvPr>
        </p:nvSpPr>
        <p:spPr/>
        <p:txBody>
          <a:bodyPr/>
          <a:lstStyle/>
          <a:p>
            <a:fld id="{47E0EC4D-6255-41E9-B694-4B399CA56567}" type="datetime1">
              <a:rPr lang="en-US" smtClean="0"/>
              <a:t>5/19/2024</a:t>
            </a:fld>
            <a:endParaRPr lang="en-US" dirty="0"/>
          </a:p>
        </p:txBody>
      </p:sp>
      <p:sp>
        <p:nvSpPr>
          <p:cNvPr id="5" name="Footer Placeholder 4">
            <a:extLst>
              <a:ext uri="{FF2B5EF4-FFF2-40B4-BE49-F238E27FC236}">
                <a16:creationId xmlns:a16="http://schemas.microsoft.com/office/drawing/2014/main" id="{EF585BA8-D8B9-D10B-3886-DC47D61B4F57}"/>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587D9F02-4E05-D797-18F5-6C9B43091B05}"/>
              </a:ext>
            </a:extLst>
          </p:cNvPr>
          <p:cNvSpPr>
            <a:spLocks noGrp="1"/>
          </p:cNvSpPr>
          <p:nvPr>
            <p:ph type="sldNum" sz="quarter" idx="12"/>
          </p:nvPr>
        </p:nvSpPr>
        <p:spPr/>
        <p:txBody>
          <a:bodyPr/>
          <a:lstStyle/>
          <a:p>
            <a:fld id="{4FAB73BC-B049-4115-A692-8D63A059BFB8}" type="slidenum">
              <a:rPr lang="en-US" smtClean="0"/>
              <a:t>91</a:t>
            </a:fld>
            <a:endParaRPr lang="en-US" dirty="0"/>
          </a:p>
        </p:txBody>
      </p:sp>
      <p:sp>
        <p:nvSpPr>
          <p:cNvPr id="8" name="TextBox 7">
            <a:extLst>
              <a:ext uri="{FF2B5EF4-FFF2-40B4-BE49-F238E27FC236}">
                <a16:creationId xmlns:a16="http://schemas.microsoft.com/office/drawing/2014/main" id="{30A47023-BA1B-7A03-E84D-12FBCCA3CFDB}"/>
              </a:ext>
            </a:extLst>
          </p:cNvPr>
          <p:cNvSpPr txBox="1"/>
          <p:nvPr/>
        </p:nvSpPr>
        <p:spPr>
          <a:xfrm>
            <a:off x="398207" y="529441"/>
            <a:ext cx="11179278" cy="5565947"/>
          </a:xfrm>
          <a:prstGeom prst="rect">
            <a:avLst/>
          </a:prstGeom>
          <a:noFill/>
        </p:spPr>
        <p:txBody>
          <a:bodyPr wrap="square">
            <a:sp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components of Redux architecture are explained below.</a:t>
            </a:r>
          </a:p>
          <a:p>
            <a:pPr algn="just">
              <a:lnSpc>
                <a:spcPct val="150000"/>
              </a:lnSpc>
            </a:pPr>
            <a:r>
              <a:rPr lang="en-US" sz="2400" b="1" i="0" dirty="0">
                <a:effectLst/>
                <a:latin typeface="Times New Roman" panose="02020603050405020304" pitchFamily="18" charset="0"/>
                <a:cs typeface="Times New Roman" panose="02020603050405020304" pitchFamily="18" charset="0"/>
              </a:rPr>
              <a:t>STORE:</a:t>
            </a:r>
            <a:r>
              <a:rPr lang="en-US" sz="2400" b="0" i="0" dirty="0">
                <a:effectLst/>
                <a:latin typeface="Times New Roman" panose="02020603050405020304" pitchFamily="18" charset="0"/>
                <a:cs typeface="Times New Roman" panose="02020603050405020304" pitchFamily="18" charset="0"/>
              </a:rPr>
              <a:t> A Store is a place where the </a:t>
            </a:r>
            <a:r>
              <a:rPr lang="en-US" sz="2400" b="0" i="0" dirty="0">
                <a:solidFill>
                  <a:srgbClr val="FF0000"/>
                </a:solidFill>
                <a:effectLst/>
                <a:latin typeface="Times New Roman" panose="02020603050405020304" pitchFamily="18" charset="0"/>
                <a:cs typeface="Times New Roman" panose="02020603050405020304" pitchFamily="18" charset="0"/>
              </a:rPr>
              <a:t>entire state of your application lists. </a:t>
            </a:r>
            <a:r>
              <a:rPr lang="en-US" sz="2400" b="0" i="0" dirty="0">
                <a:effectLst/>
                <a:latin typeface="Times New Roman" panose="02020603050405020304" pitchFamily="18" charset="0"/>
                <a:cs typeface="Times New Roman" panose="02020603050405020304" pitchFamily="18" charset="0"/>
              </a:rPr>
              <a:t>It manages the status of the application and has a dispatch(action) function. It is like a brain responsible for all moving parts in Redux.</a:t>
            </a:r>
          </a:p>
          <a:p>
            <a:pPr algn="just">
              <a:lnSpc>
                <a:spcPct val="150000"/>
              </a:lnSpc>
            </a:pPr>
            <a:r>
              <a:rPr lang="en-US" sz="2400" b="1" i="0" dirty="0">
                <a:effectLst/>
                <a:latin typeface="Times New Roman" panose="02020603050405020304" pitchFamily="18" charset="0"/>
                <a:cs typeface="Times New Roman" panose="02020603050405020304" pitchFamily="18" charset="0"/>
              </a:rPr>
              <a:t>ACTION:</a:t>
            </a:r>
            <a:r>
              <a:rPr lang="en-US" sz="2400" b="0" i="0" dirty="0">
                <a:effectLst/>
                <a:latin typeface="Times New Roman" panose="02020603050405020304" pitchFamily="18" charset="0"/>
                <a:cs typeface="Times New Roman" panose="02020603050405020304" pitchFamily="18" charset="0"/>
              </a:rPr>
              <a:t> </a:t>
            </a:r>
            <a:r>
              <a:rPr lang="en-US" sz="2400" b="0" i="0" dirty="0">
                <a:solidFill>
                  <a:srgbClr val="FF0000"/>
                </a:solidFill>
                <a:effectLst/>
                <a:latin typeface="Times New Roman" panose="02020603050405020304" pitchFamily="18" charset="0"/>
                <a:cs typeface="Times New Roman" panose="02020603050405020304" pitchFamily="18" charset="0"/>
              </a:rPr>
              <a:t>Action is sent or dispatched from the view which are payloads that can be read by Reducers</a:t>
            </a:r>
            <a:r>
              <a:rPr lang="en-US" sz="2400" b="0" i="0" dirty="0">
                <a:effectLst/>
                <a:latin typeface="Times New Roman" panose="02020603050405020304" pitchFamily="18" charset="0"/>
                <a:cs typeface="Times New Roman" panose="02020603050405020304" pitchFamily="18" charset="0"/>
              </a:rPr>
              <a:t>. It is a pure object created to store the information of the user's event. It includes information such as type of action, time of occurrence, location of occurrence, its coordinates, and which state it aims to change.</a:t>
            </a:r>
          </a:p>
          <a:p>
            <a:pPr algn="just">
              <a:lnSpc>
                <a:spcPct val="150000"/>
              </a:lnSpc>
            </a:pPr>
            <a:r>
              <a:rPr lang="en-US" sz="2400" b="1" i="0" dirty="0">
                <a:effectLst/>
                <a:latin typeface="Times New Roman" panose="02020603050405020304" pitchFamily="18" charset="0"/>
                <a:cs typeface="Times New Roman" panose="02020603050405020304" pitchFamily="18" charset="0"/>
              </a:rPr>
              <a:t>REDUCER:</a:t>
            </a:r>
            <a:r>
              <a:rPr lang="en-US" sz="2400" b="0" i="0" dirty="0">
                <a:effectLst/>
                <a:latin typeface="Times New Roman" panose="02020603050405020304" pitchFamily="18" charset="0"/>
                <a:cs typeface="Times New Roman" panose="02020603050405020304" pitchFamily="18" charset="0"/>
              </a:rPr>
              <a:t> Reducer </a:t>
            </a:r>
            <a:r>
              <a:rPr lang="en-US" sz="2400" b="0" i="0" dirty="0">
                <a:solidFill>
                  <a:srgbClr val="FF0000"/>
                </a:solidFill>
                <a:effectLst/>
                <a:latin typeface="Times New Roman" panose="02020603050405020304" pitchFamily="18" charset="0"/>
                <a:cs typeface="Times New Roman" panose="02020603050405020304" pitchFamily="18" charset="0"/>
              </a:rPr>
              <a:t>read the payloads from the actions </a:t>
            </a:r>
            <a:r>
              <a:rPr lang="en-US" sz="2400" b="0" i="0" dirty="0">
                <a:effectLst/>
                <a:latin typeface="Times New Roman" panose="02020603050405020304" pitchFamily="18" charset="0"/>
                <a:cs typeface="Times New Roman" panose="02020603050405020304" pitchFamily="18" charset="0"/>
              </a:rPr>
              <a:t>and then </a:t>
            </a:r>
            <a:r>
              <a:rPr lang="en-US" sz="2400" b="0" i="0" dirty="0">
                <a:solidFill>
                  <a:srgbClr val="FF0000"/>
                </a:solidFill>
                <a:effectLst/>
                <a:latin typeface="Times New Roman" panose="02020603050405020304" pitchFamily="18" charset="0"/>
                <a:cs typeface="Times New Roman" panose="02020603050405020304" pitchFamily="18" charset="0"/>
              </a:rPr>
              <a:t>updates the store via the state accordingly</a:t>
            </a:r>
            <a:r>
              <a:rPr lang="en-US" sz="2400" b="0" i="0" dirty="0">
                <a:effectLst/>
                <a:latin typeface="Times New Roman" panose="02020603050405020304" pitchFamily="18" charset="0"/>
                <a:cs typeface="Times New Roman" panose="02020603050405020304" pitchFamily="18" charset="0"/>
              </a:rPr>
              <a:t>. It is a pure function to return a new state from the initial state.</a:t>
            </a:r>
          </a:p>
        </p:txBody>
      </p:sp>
    </p:spTree>
    <p:extLst>
      <p:ext uri="{BB962C8B-B14F-4D97-AF65-F5344CB8AC3E}">
        <p14:creationId xmlns:p14="http://schemas.microsoft.com/office/powerpoint/2010/main" val="30143854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8750"/>
            <a:ext cx="12192000" cy="798667"/>
          </a:xfrm>
          <a:solidFill>
            <a:schemeClr val="accent1">
              <a:lumMod val="60000"/>
              <a:lumOff val="40000"/>
            </a:schemeClr>
          </a:solidFill>
        </p:spPr>
        <p:txBody>
          <a:bodyPr>
            <a:normAutofit/>
          </a:bodyPr>
          <a:lstStyle/>
          <a:p>
            <a:r>
              <a:rPr lang="en-US" b="1" dirty="0">
                <a:latin typeface="Times New Roman" pitchFamily="18" charset="0"/>
                <a:cs typeface="Times New Roman" pitchFamily="18" charset="0"/>
              </a:rPr>
              <a:t>What are the core principles of </a:t>
            </a:r>
            <a:r>
              <a:rPr lang="en-US" b="1" dirty="0" err="1">
                <a:latin typeface="Times New Roman" pitchFamily="18" charset="0"/>
                <a:cs typeface="Times New Roman" pitchFamily="18" charset="0"/>
              </a:rPr>
              <a:t>Redux</a:t>
            </a:r>
            <a:r>
              <a:rPr lang="en-US" b="1"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39436" y="1105189"/>
            <a:ext cx="11603182" cy="5073938"/>
          </a:xfrm>
        </p:spPr>
        <p:txBody>
          <a:bodyPr>
            <a:normAutofit/>
          </a:bodyPr>
          <a:lstStyle/>
          <a:p>
            <a:pPr marL="0" indent="0" algn="just">
              <a:buNone/>
            </a:pPr>
            <a:r>
              <a:rPr lang="en-US" dirty="0" err="1">
                <a:latin typeface="Times New Roman" pitchFamily="18" charset="0"/>
                <a:cs typeface="Times New Roman" pitchFamily="18" charset="0"/>
              </a:rPr>
              <a:t>Redux</a:t>
            </a:r>
            <a:r>
              <a:rPr lang="en-US" dirty="0">
                <a:latin typeface="Times New Roman" pitchFamily="18" charset="0"/>
                <a:cs typeface="Times New Roman" pitchFamily="18" charset="0"/>
              </a:rPr>
              <a:t> follows three fundamental principles:</a:t>
            </a:r>
          </a:p>
          <a:p>
            <a:pPr algn="just">
              <a:buFont typeface="Wingdings" pitchFamily="2" charset="2"/>
              <a:buChar char="Ø"/>
            </a:pPr>
            <a:r>
              <a:rPr lang="en-US" b="1" dirty="0">
                <a:latin typeface="Times New Roman" pitchFamily="18" charset="0"/>
                <a:cs typeface="Times New Roman" pitchFamily="18" charset="0"/>
              </a:rPr>
              <a:t>Single source of truth:</a:t>
            </a:r>
            <a:r>
              <a:rPr lang="en-US" dirty="0">
                <a:latin typeface="Times New Roman" pitchFamily="18" charset="0"/>
                <a:cs typeface="Times New Roman" pitchFamily="18" charset="0"/>
              </a:rPr>
              <a:t> The state of your whole application is stored in an object tree within a single store. The single state tree makes it easier to keep track of changes over time and debug or inspect the application.</a:t>
            </a:r>
          </a:p>
          <a:p>
            <a:pPr algn="just">
              <a:buFont typeface="Wingdings" pitchFamily="2" charset="2"/>
              <a:buChar char="Ø"/>
            </a:pPr>
            <a:r>
              <a:rPr lang="en-US" b="1" dirty="0">
                <a:latin typeface="Times New Roman" pitchFamily="18" charset="0"/>
                <a:cs typeface="Times New Roman" pitchFamily="18" charset="0"/>
              </a:rPr>
              <a:t>State is read-only:</a:t>
            </a:r>
            <a:r>
              <a:rPr lang="en-US" dirty="0">
                <a:latin typeface="Times New Roman" pitchFamily="18" charset="0"/>
                <a:cs typeface="Times New Roman" pitchFamily="18" charset="0"/>
              </a:rPr>
              <a:t> The only way to change the state is to emit an action, an object describing what happened. This ensures that neither the views nor the network callbacks will ever write directly to the state.</a:t>
            </a:r>
          </a:p>
          <a:p>
            <a:pPr algn="just">
              <a:buFont typeface="Wingdings" pitchFamily="2" charset="2"/>
              <a:buChar char="Ø"/>
            </a:pPr>
            <a:r>
              <a:rPr lang="en-US" b="1" dirty="0">
                <a:latin typeface="Times New Roman" pitchFamily="18" charset="0"/>
                <a:cs typeface="Times New Roman" pitchFamily="18" charset="0"/>
              </a:rPr>
              <a:t>Changes are made with pure functions:</a:t>
            </a:r>
            <a:r>
              <a:rPr lang="en-US" dirty="0">
                <a:latin typeface="Times New Roman" pitchFamily="18" charset="0"/>
                <a:cs typeface="Times New Roman" pitchFamily="18" charset="0"/>
              </a:rPr>
              <a:t> To specify how the state tree is transformed by actions, you write reducers. Reducers are just pure functions that take the previous state and an action as parameters, and return the next state.</a:t>
            </a:r>
          </a:p>
          <a:p>
            <a:pPr algn="just"/>
            <a:endParaRPr lang="en-US" dirty="0">
              <a:latin typeface="Times New Roman" pitchFamily="18" charset="0"/>
              <a:cs typeface="Times New Roman" pitchFamily="18" charset="0"/>
            </a:endParaRPr>
          </a:p>
          <a:p>
            <a:pPr marL="0" indent="0">
              <a:buNone/>
            </a:pP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5495FE-EE16-4BA5-B257-FAB6B28A319D}" type="datetime1">
              <a:rPr lang="en-US" smtClean="0"/>
              <a:t>5/19/2024</a:t>
            </a:fld>
            <a:endParaRPr lang="en-US" dirty="0"/>
          </a:p>
        </p:txBody>
      </p:sp>
      <p:sp>
        <p:nvSpPr>
          <p:cNvPr id="5" name="Footer Placeholder 4"/>
          <p:cNvSpPr>
            <a:spLocks noGrp="1"/>
          </p:cNvSpPr>
          <p:nvPr>
            <p:ph type="ftr" sz="quarter" idx="11"/>
          </p:nvPr>
        </p:nvSpPr>
        <p:spPr/>
        <p:txBody>
          <a:bodyPr/>
          <a:lstStyle/>
          <a:p>
            <a:r>
              <a:rPr lang="en-US"/>
              <a:t>UI Web Development</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92</a:t>
            </a:fld>
            <a:endParaRPr lang="en-US" dirty="0"/>
          </a:p>
        </p:txBody>
      </p:sp>
    </p:spTree>
    <p:extLst>
      <p:ext uri="{BB962C8B-B14F-4D97-AF65-F5344CB8AC3E}">
        <p14:creationId xmlns:p14="http://schemas.microsoft.com/office/powerpoint/2010/main" val="31431216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833357-CB24-96FF-9EF7-8D9BEABE6B1E}"/>
              </a:ext>
            </a:extLst>
          </p:cNvPr>
          <p:cNvSpPr>
            <a:spLocks noGrp="1"/>
          </p:cNvSpPr>
          <p:nvPr>
            <p:ph idx="1"/>
          </p:nvPr>
        </p:nvSpPr>
        <p:spPr/>
        <p:txBody>
          <a:bodyPr>
            <a:normAutofit/>
          </a:bodyPr>
          <a:lstStyle/>
          <a:p>
            <a:pPr marL="0" indent="0" algn="ctr">
              <a:buNone/>
            </a:pPr>
            <a:endParaRPr lang="en-US" sz="6600" dirty="0"/>
          </a:p>
          <a:p>
            <a:pPr marL="0" indent="0" algn="ctr">
              <a:buNone/>
            </a:pPr>
            <a:r>
              <a:rPr lang="en-US" sz="6600" dirty="0"/>
              <a:t>THANK YOU</a:t>
            </a:r>
          </a:p>
        </p:txBody>
      </p:sp>
      <p:sp>
        <p:nvSpPr>
          <p:cNvPr id="4" name="Date Placeholder 3">
            <a:extLst>
              <a:ext uri="{FF2B5EF4-FFF2-40B4-BE49-F238E27FC236}">
                <a16:creationId xmlns:a16="http://schemas.microsoft.com/office/drawing/2014/main" id="{5319FD5D-EACB-237B-6965-C424B52D5ACE}"/>
              </a:ext>
            </a:extLst>
          </p:cNvPr>
          <p:cNvSpPr>
            <a:spLocks noGrp="1"/>
          </p:cNvSpPr>
          <p:nvPr>
            <p:ph type="dt" sz="half" idx="10"/>
          </p:nvPr>
        </p:nvSpPr>
        <p:spPr/>
        <p:txBody>
          <a:bodyPr/>
          <a:lstStyle/>
          <a:p>
            <a:fld id="{04B1646A-7912-4CD8-8FBA-A140FDD12BD5}" type="datetime1">
              <a:rPr lang="en-US" smtClean="0"/>
              <a:t>5/19/2024</a:t>
            </a:fld>
            <a:endParaRPr lang="en-US" dirty="0"/>
          </a:p>
        </p:txBody>
      </p:sp>
      <p:sp>
        <p:nvSpPr>
          <p:cNvPr id="5" name="Footer Placeholder 4">
            <a:extLst>
              <a:ext uri="{FF2B5EF4-FFF2-40B4-BE49-F238E27FC236}">
                <a16:creationId xmlns:a16="http://schemas.microsoft.com/office/drawing/2014/main" id="{95E12419-9B67-DC96-D7C9-B98DC760D13F}"/>
              </a:ext>
            </a:extLst>
          </p:cNvPr>
          <p:cNvSpPr>
            <a:spLocks noGrp="1"/>
          </p:cNvSpPr>
          <p:nvPr>
            <p:ph type="ftr" sz="quarter" idx="11"/>
          </p:nvPr>
        </p:nvSpPr>
        <p:spPr/>
        <p:txBody>
          <a:bodyPr/>
          <a:lstStyle/>
          <a:p>
            <a:r>
              <a:rPr lang="en-US"/>
              <a:t>UI Framework</a:t>
            </a:r>
            <a:endParaRPr lang="en-US" dirty="0"/>
          </a:p>
        </p:txBody>
      </p:sp>
      <p:sp>
        <p:nvSpPr>
          <p:cNvPr id="6" name="Slide Number Placeholder 5">
            <a:extLst>
              <a:ext uri="{FF2B5EF4-FFF2-40B4-BE49-F238E27FC236}">
                <a16:creationId xmlns:a16="http://schemas.microsoft.com/office/drawing/2014/main" id="{700C43FC-BB47-4C3A-0AF6-FC8FB80C5C55}"/>
              </a:ext>
            </a:extLst>
          </p:cNvPr>
          <p:cNvSpPr>
            <a:spLocks noGrp="1"/>
          </p:cNvSpPr>
          <p:nvPr>
            <p:ph type="sldNum" sz="quarter" idx="12"/>
          </p:nvPr>
        </p:nvSpPr>
        <p:spPr/>
        <p:txBody>
          <a:bodyPr/>
          <a:lstStyle/>
          <a:p>
            <a:fld id="{4FAB73BC-B049-4115-A692-8D63A059BFB8}" type="slidenum">
              <a:rPr lang="en-US" smtClean="0"/>
              <a:t>93</a:t>
            </a:fld>
            <a:endParaRPr lang="en-US" dirty="0"/>
          </a:p>
        </p:txBody>
      </p:sp>
    </p:spTree>
    <p:extLst>
      <p:ext uri="{BB962C8B-B14F-4D97-AF65-F5344CB8AC3E}">
        <p14:creationId xmlns:p14="http://schemas.microsoft.com/office/powerpoint/2010/main" val="73418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10053</TotalTime>
  <Words>7902</Words>
  <Application>Microsoft Office PowerPoint</Application>
  <PresentationFormat>Widescreen</PresentationFormat>
  <Paragraphs>1263</Paragraphs>
  <Slides>93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93</vt:i4>
      </vt:variant>
    </vt:vector>
  </HeadingPairs>
  <TitlesOfParts>
    <vt:vector size="103" baseType="lpstr">
      <vt:lpstr>Arial</vt:lpstr>
      <vt:lpstr>Calibri</vt:lpstr>
      <vt:lpstr>Calibri Light</vt:lpstr>
      <vt:lpstr>Consolas</vt:lpstr>
      <vt:lpstr>erdana</vt:lpstr>
      <vt:lpstr>inter-regular</vt:lpstr>
      <vt:lpstr>Times New Roman</vt:lpstr>
      <vt:lpstr>ui-monospace</vt:lpstr>
      <vt:lpstr>Wingdings</vt:lpstr>
      <vt:lpstr>Office Theme</vt:lpstr>
      <vt:lpstr>PowerPoint Presentation</vt:lpstr>
      <vt:lpstr>UNIT-II  REACTJS-PART-II </vt:lpstr>
      <vt:lpstr>Syllabus-UNIT II</vt:lpstr>
      <vt:lpstr>React Events</vt:lpstr>
      <vt:lpstr>React Events</vt:lpstr>
      <vt:lpstr>React Events-Example</vt:lpstr>
      <vt:lpstr>React Events</vt:lpstr>
      <vt:lpstr>React Events- Prevent Default Link</vt:lpstr>
      <vt:lpstr>React Lists</vt:lpstr>
      <vt:lpstr>React Lists-Example 1</vt:lpstr>
      <vt:lpstr>React Lists-Example 2</vt:lpstr>
      <vt:lpstr>React Keys</vt:lpstr>
      <vt:lpstr>Importance of Keys</vt:lpstr>
      <vt:lpstr>Importance of Keys</vt:lpstr>
      <vt:lpstr>PowerPoint Presentation</vt:lpstr>
      <vt:lpstr>PowerPoint Presentation</vt:lpstr>
      <vt:lpstr> React Refs </vt:lpstr>
      <vt:lpstr>When to Use Refs? </vt:lpstr>
      <vt:lpstr>Refs - Example</vt:lpstr>
      <vt:lpstr>PowerPoint Presentation</vt:lpstr>
      <vt:lpstr> React Fragments </vt:lpstr>
      <vt:lpstr> Why we use Fragments? </vt:lpstr>
      <vt:lpstr>Fragments - Example</vt:lpstr>
      <vt:lpstr>React Router</vt:lpstr>
      <vt:lpstr>Need of React Router: </vt:lpstr>
      <vt:lpstr>React Router Installation</vt:lpstr>
      <vt:lpstr>React Router Installation</vt:lpstr>
      <vt:lpstr>Components in React Router</vt:lpstr>
      <vt:lpstr>PowerPoint Presentation</vt:lpstr>
      <vt:lpstr>PowerPoint Presentation</vt:lpstr>
      <vt:lpstr>PowerPoint Presentation</vt:lpstr>
      <vt:lpstr>PowerPoint Presentation</vt:lpstr>
      <vt:lpstr>APP.js</vt:lpstr>
      <vt:lpstr>about.js</vt:lpstr>
      <vt:lpstr>PowerPoint Presentation</vt:lpstr>
      <vt:lpstr>contact.js</vt:lpstr>
      <vt:lpstr>nav.js</vt:lpstr>
      <vt:lpstr>PowerPoint Presentation</vt:lpstr>
      <vt:lpstr>PowerPoint Presentation</vt:lpstr>
      <vt:lpstr> React Styling using React Bootstrap </vt:lpstr>
      <vt:lpstr>PowerPoint Presentation</vt:lpstr>
      <vt:lpstr> 1. Using the Bootstrap CDN </vt:lpstr>
      <vt:lpstr> 2. Bootstrap as Dependency </vt:lpstr>
      <vt:lpstr>3.React Bootstrap Package</vt:lpstr>
      <vt:lpstr>PowerPoint Presentation</vt:lpstr>
      <vt:lpstr>Installation</vt:lpstr>
      <vt:lpstr>In package.json bootstrap module is installed </vt:lpstr>
      <vt:lpstr>Adding Stylesheets</vt:lpstr>
      <vt:lpstr>Example- Bootstrap</vt:lpstr>
      <vt:lpstr>Example- Bootstrap-OUTPUT</vt:lpstr>
      <vt:lpstr>React Map</vt:lpstr>
      <vt:lpstr>React Table</vt:lpstr>
      <vt:lpstr>React Table</vt:lpstr>
      <vt:lpstr>React Table- Installation</vt:lpstr>
      <vt:lpstr>React Table- Example</vt:lpstr>
      <vt:lpstr>React Table- Example</vt:lpstr>
      <vt:lpstr>React Higher-Order Components (HOC)</vt:lpstr>
      <vt:lpstr>React Higher-Order Components (HOC)-Example</vt:lpstr>
      <vt:lpstr>Example-HOC</vt:lpstr>
      <vt:lpstr>PowerPoint Presentation</vt:lpstr>
      <vt:lpstr>React Higher-Order Components (HOC)-Example</vt:lpstr>
      <vt:lpstr>React Higher-Order Components (HOC)-Example</vt:lpstr>
      <vt:lpstr>React Code Splitting</vt:lpstr>
      <vt:lpstr>Why Do We Need Code Splitting?</vt:lpstr>
      <vt:lpstr>React.lazy</vt:lpstr>
      <vt:lpstr>&lt;suspense&gt;</vt:lpstr>
      <vt:lpstr>Example-Code Splitting</vt:lpstr>
      <vt:lpstr>Example-Code Splitting</vt:lpstr>
      <vt:lpstr>Example-Code Splitting</vt:lpstr>
      <vt:lpstr>Example-Code Splitting</vt:lpstr>
      <vt:lpstr>PowerPoint Presentation</vt:lpstr>
      <vt:lpstr>PowerPoint Presentation</vt:lpstr>
      <vt:lpstr>PowerPoint Presentation</vt:lpstr>
      <vt:lpstr>PowerPoint Presentation</vt:lpstr>
      <vt:lpstr>React Context</vt:lpstr>
      <vt:lpstr>React Context</vt:lpstr>
      <vt:lpstr>React Context – Example without using Context</vt:lpstr>
      <vt:lpstr>React Context – Example without using Context</vt:lpstr>
      <vt:lpstr>NOTE:</vt:lpstr>
      <vt:lpstr>React Context – Example using Context</vt:lpstr>
      <vt:lpstr>React Context – Example- using Context</vt:lpstr>
      <vt:lpstr>React Hooks</vt:lpstr>
      <vt:lpstr>Rules of Hooks</vt:lpstr>
      <vt:lpstr> Hooks Example</vt:lpstr>
      <vt:lpstr> React Redux </vt:lpstr>
      <vt:lpstr> Redux is a State Container: </vt:lpstr>
      <vt:lpstr> Redux is a Predictable: </vt:lpstr>
      <vt:lpstr> React Redux </vt:lpstr>
      <vt:lpstr>use React Redux </vt:lpstr>
      <vt:lpstr>Redux Architecture </vt:lpstr>
      <vt:lpstr>PowerPoint Presentation</vt:lpstr>
      <vt:lpstr>What are the core principles of Redux?</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sunee</dc:creator>
  <cp:lastModifiedBy>Kanamarlapudi Vivek Kumar</cp:lastModifiedBy>
  <cp:revision>397</cp:revision>
  <dcterms:created xsi:type="dcterms:W3CDTF">2023-06-17T04:11:19Z</dcterms:created>
  <dcterms:modified xsi:type="dcterms:W3CDTF">2024-05-19T17:02:55Z</dcterms:modified>
</cp:coreProperties>
</file>