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59"/>
  </p:notesMasterIdLst>
  <p:sldIdLst>
    <p:sldId id="258" r:id="rId2"/>
    <p:sldId id="362" r:id="rId3"/>
    <p:sldId id="270" r:id="rId4"/>
    <p:sldId id="363" r:id="rId5"/>
    <p:sldId id="364" r:id="rId6"/>
    <p:sldId id="365" r:id="rId7"/>
    <p:sldId id="372" r:id="rId8"/>
    <p:sldId id="373" r:id="rId9"/>
    <p:sldId id="366" r:id="rId10"/>
    <p:sldId id="367" r:id="rId11"/>
    <p:sldId id="368" r:id="rId12"/>
    <p:sldId id="369" r:id="rId13"/>
    <p:sldId id="370" r:id="rId14"/>
    <p:sldId id="371" r:id="rId15"/>
    <p:sldId id="374" r:id="rId16"/>
    <p:sldId id="375" r:id="rId17"/>
    <p:sldId id="376" r:id="rId18"/>
    <p:sldId id="377" r:id="rId19"/>
    <p:sldId id="378" r:id="rId20"/>
    <p:sldId id="379" r:id="rId21"/>
    <p:sldId id="380" r:id="rId22"/>
    <p:sldId id="401" r:id="rId23"/>
    <p:sldId id="402" r:id="rId24"/>
    <p:sldId id="403" r:id="rId25"/>
    <p:sldId id="404" r:id="rId26"/>
    <p:sldId id="405" r:id="rId27"/>
    <p:sldId id="406" r:id="rId28"/>
    <p:sldId id="407" r:id="rId29"/>
    <p:sldId id="381" r:id="rId30"/>
    <p:sldId id="382" r:id="rId31"/>
    <p:sldId id="383" r:id="rId32"/>
    <p:sldId id="384" r:id="rId33"/>
    <p:sldId id="385" r:id="rId34"/>
    <p:sldId id="386" r:id="rId35"/>
    <p:sldId id="390" r:id="rId36"/>
    <p:sldId id="391" r:id="rId37"/>
    <p:sldId id="387" r:id="rId38"/>
    <p:sldId id="388" r:id="rId39"/>
    <p:sldId id="389" r:id="rId40"/>
    <p:sldId id="408" r:id="rId41"/>
    <p:sldId id="409" r:id="rId42"/>
    <p:sldId id="410" r:id="rId43"/>
    <p:sldId id="411" r:id="rId44"/>
    <p:sldId id="413" r:id="rId45"/>
    <p:sldId id="412" r:id="rId46"/>
    <p:sldId id="414" r:id="rId47"/>
    <p:sldId id="416" r:id="rId48"/>
    <p:sldId id="393" r:id="rId49"/>
    <p:sldId id="394" r:id="rId50"/>
    <p:sldId id="392" r:id="rId51"/>
    <p:sldId id="398" r:id="rId52"/>
    <p:sldId id="399" r:id="rId53"/>
    <p:sldId id="397" r:id="rId54"/>
    <p:sldId id="395" r:id="rId55"/>
    <p:sldId id="396" r:id="rId56"/>
    <p:sldId id="400" r:id="rId57"/>
    <p:sldId id="34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44B2E3-647A-44A8-93AB-9BA49B1D9A3D}" v="1" dt="2024-06-27T11:57:35.88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1637" autoAdjust="0"/>
  </p:normalViewPr>
  <p:slideViewPr>
    <p:cSldViewPr snapToGrid="0">
      <p:cViewPr varScale="1">
        <p:scale>
          <a:sx n="75" d="100"/>
          <a:sy n="75" d="100"/>
        </p:scale>
        <p:origin x="93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amarlapudi Vivek Kumar" userId="76b02f97f9aae716" providerId="LiveId" clId="{2C44B2E3-647A-44A8-93AB-9BA49B1D9A3D}"/>
    <pc:docChg chg="undo custSel modSld">
      <pc:chgData name="Kanamarlapudi Vivek Kumar" userId="76b02f97f9aae716" providerId="LiveId" clId="{2C44B2E3-647A-44A8-93AB-9BA49B1D9A3D}" dt="2024-06-27T11:57:35.886" v="4" actId="1038"/>
      <pc:docMkLst>
        <pc:docMk/>
      </pc:docMkLst>
      <pc:sldChg chg="modSp mod">
        <pc:chgData name="Kanamarlapudi Vivek Kumar" userId="76b02f97f9aae716" providerId="LiveId" clId="{2C44B2E3-647A-44A8-93AB-9BA49B1D9A3D}" dt="2024-06-26T15:15:50.168" v="3" actId="1076"/>
        <pc:sldMkLst>
          <pc:docMk/>
          <pc:sldMk cId="3456364963" sldId="364"/>
        </pc:sldMkLst>
        <pc:spChg chg="mod">
          <ac:chgData name="Kanamarlapudi Vivek Kumar" userId="76b02f97f9aae716" providerId="LiveId" clId="{2C44B2E3-647A-44A8-93AB-9BA49B1D9A3D}" dt="2024-06-26T15:15:49.468" v="2" actId="1076"/>
          <ac:spMkLst>
            <pc:docMk/>
            <pc:sldMk cId="3456364963" sldId="364"/>
            <ac:spMk id="2" creationId="{00000000-0000-0000-0000-000000000000}"/>
          </ac:spMkLst>
        </pc:spChg>
        <pc:spChg chg="mod">
          <ac:chgData name="Kanamarlapudi Vivek Kumar" userId="76b02f97f9aae716" providerId="LiveId" clId="{2C44B2E3-647A-44A8-93AB-9BA49B1D9A3D}" dt="2024-06-26T15:15:50.168" v="3" actId="1076"/>
          <ac:spMkLst>
            <pc:docMk/>
            <pc:sldMk cId="3456364963" sldId="364"/>
            <ac:spMk id="5" creationId="{00000000-0000-0000-0000-000000000000}"/>
          </ac:spMkLst>
        </pc:spChg>
      </pc:sldChg>
      <pc:sldChg chg="modSp">
        <pc:chgData name="Kanamarlapudi Vivek Kumar" userId="76b02f97f9aae716" providerId="LiveId" clId="{2C44B2E3-647A-44A8-93AB-9BA49B1D9A3D}" dt="2024-06-27T11:57:35.886" v="4" actId="1038"/>
        <pc:sldMkLst>
          <pc:docMk/>
          <pc:sldMk cId="643929611" sldId="400"/>
        </pc:sldMkLst>
        <pc:picChg chg="mod">
          <ac:chgData name="Kanamarlapudi Vivek Kumar" userId="76b02f97f9aae716" providerId="LiveId" clId="{2C44B2E3-647A-44A8-93AB-9BA49B1D9A3D}" dt="2024-06-27T11:57:35.886" v="4" actId="1038"/>
          <ac:picMkLst>
            <pc:docMk/>
            <pc:sldMk cId="643929611" sldId="400"/>
            <ac:picMk id="2050"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DEE8-8BD7-4CBD-BAFC-5B86A6C41579}" type="datetimeFigureOut">
              <a:rPr lang="en-US" smtClean="0"/>
              <a:t>6/27/2024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942F3-7B2D-47AD-B7A5-080959D2DC1E}" type="slidenum">
              <a:rPr lang="en-US" smtClean="0"/>
              <a:t>‹#›</a:t>
            </a:fld>
            <a:endParaRPr lang="en-US"/>
          </a:p>
        </p:txBody>
      </p:sp>
    </p:spTree>
    <p:extLst>
      <p:ext uri="{BB962C8B-B14F-4D97-AF65-F5344CB8AC3E}">
        <p14:creationId xmlns:p14="http://schemas.microsoft.com/office/powerpoint/2010/main" val="331783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942F3-7B2D-47AD-B7A5-080959D2DC1E}" type="slidenum">
              <a:rPr lang="en-US" smtClean="0"/>
              <a:t>20</a:t>
            </a:fld>
            <a:endParaRPr lang="en-US"/>
          </a:p>
        </p:txBody>
      </p:sp>
    </p:spTree>
    <p:extLst>
      <p:ext uri="{BB962C8B-B14F-4D97-AF65-F5344CB8AC3E}">
        <p14:creationId xmlns:p14="http://schemas.microsoft.com/office/powerpoint/2010/main" val="96551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42942F3-7B2D-47AD-B7A5-080959D2DC1E}" type="slidenum">
              <a:rPr lang="en-US" smtClean="0"/>
              <a:t>34</a:t>
            </a:fld>
            <a:endParaRPr lang="en-US"/>
          </a:p>
        </p:txBody>
      </p:sp>
    </p:spTree>
    <p:extLst>
      <p:ext uri="{BB962C8B-B14F-4D97-AF65-F5344CB8AC3E}">
        <p14:creationId xmlns:p14="http://schemas.microsoft.com/office/powerpoint/2010/main" val="4007910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158F-6B9A-2E2E-7D1E-6F45527E3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191FC-E6AF-C909-F72D-6B570A483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916E5-BF7A-B44F-52E5-A1E710607656}"/>
              </a:ext>
            </a:extLst>
          </p:cNvPr>
          <p:cNvSpPr>
            <a:spLocks noGrp="1"/>
          </p:cNvSpPr>
          <p:nvPr>
            <p:ph type="dt" sz="half" idx="10"/>
          </p:nvPr>
        </p:nvSpPr>
        <p:spPr/>
        <p:txBody>
          <a:bodyPr/>
          <a:lstStyle/>
          <a:p>
            <a:fld id="{179D3420-45C4-4E49-9F27-142B5C70890A}" type="datetime1">
              <a:rPr lang="en-US" smtClean="0"/>
              <a:t>6/27/2024</a:t>
            </a:fld>
            <a:endParaRPr lang="en-US" dirty="0"/>
          </a:p>
        </p:txBody>
      </p:sp>
      <p:sp>
        <p:nvSpPr>
          <p:cNvPr id="5" name="Footer Placeholder 4">
            <a:extLst>
              <a:ext uri="{FF2B5EF4-FFF2-40B4-BE49-F238E27FC236}">
                <a16:creationId xmlns:a16="http://schemas.microsoft.com/office/drawing/2014/main" id="{5FF6DD37-6D08-6854-C9BD-7EDFE53AAD3C}"/>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4D5FD204-A948-3A4E-CCF8-FAB71E3ED7B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73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DB3-BD28-94F6-2929-8D4596995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426E6-69AA-8D12-A73E-9BEEF21D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2D44-6FEB-5763-E58F-A9A75EE7C334}"/>
              </a:ext>
            </a:extLst>
          </p:cNvPr>
          <p:cNvSpPr>
            <a:spLocks noGrp="1"/>
          </p:cNvSpPr>
          <p:nvPr>
            <p:ph type="dt" sz="half" idx="10"/>
          </p:nvPr>
        </p:nvSpPr>
        <p:spPr/>
        <p:txBody>
          <a:bodyPr/>
          <a:lstStyle/>
          <a:p>
            <a:fld id="{AF5C077D-0811-45A0-8490-349FB8F2D22B}" type="datetime1">
              <a:rPr lang="en-US" smtClean="0"/>
              <a:t>6/27/2024</a:t>
            </a:fld>
            <a:endParaRPr lang="en-US" dirty="0"/>
          </a:p>
        </p:txBody>
      </p:sp>
      <p:sp>
        <p:nvSpPr>
          <p:cNvPr id="5" name="Footer Placeholder 4">
            <a:extLst>
              <a:ext uri="{FF2B5EF4-FFF2-40B4-BE49-F238E27FC236}">
                <a16:creationId xmlns:a16="http://schemas.microsoft.com/office/drawing/2014/main" id="{35E066F9-E3CE-43FC-91BA-B198653FA5B8}"/>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4BB2B860-94A2-65E7-3C2E-8E56F0F057B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841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1CED6-24AE-E84E-652F-65CE8C4B4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F6470-01AE-116E-0080-765564366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E15A-DB2E-6DB7-F2B0-AA5CB6EB272A}"/>
              </a:ext>
            </a:extLst>
          </p:cNvPr>
          <p:cNvSpPr>
            <a:spLocks noGrp="1"/>
          </p:cNvSpPr>
          <p:nvPr>
            <p:ph type="dt" sz="half" idx="10"/>
          </p:nvPr>
        </p:nvSpPr>
        <p:spPr/>
        <p:txBody>
          <a:bodyPr/>
          <a:lstStyle/>
          <a:p>
            <a:fld id="{572F78CE-5B81-4A1B-A517-E4DB13573C34}" type="datetime1">
              <a:rPr lang="en-US" smtClean="0"/>
              <a:t>6/27/2024</a:t>
            </a:fld>
            <a:endParaRPr lang="en-US" dirty="0"/>
          </a:p>
        </p:txBody>
      </p:sp>
      <p:sp>
        <p:nvSpPr>
          <p:cNvPr id="5" name="Footer Placeholder 4">
            <a:extLst>
              <a:ext uri="{FF2B5EF4-FFF2-40B4-BE49-F238E27FC236}">
                <a16:creationId xmlns:a16="http://schemas.microsoft.com/office/drawing/2014/main" id="{CA8D8D06-3207-00CF-2015-00663DBC298B}"/>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39EEFC30-9B82-3C55-5ACB-D3E9A15E87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944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6633-75CC-F508-E481-3A88A30F8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24AE4-73B8-73A5-2C88-84F9D765C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04C31-730D-AED6-5550-3C82E9B2E0C4}"/>
              </a:ext>
            </a:extLst>
          </p:cNvPr>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a:extLst>
              <a:ext uri="{FF2B5EF4-FFF2-40B4-BE49-F238E27FC236}">
                <a16:creationId xmlns:a16="http://schemas.microsoft.com/office/drawing/2014/main" id="{825010A2-94AB-D6CA-E362-E8BF37E2EB51}"/>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30F1F9B3-1286-AC0C-A44B-B97A056067F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567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9FE-A142-7927-48DE-1A1F2B053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22B02-F1C0-385B-2D9A-AB35AE2D4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23280-BE14-4C61-AB1E-5F02FDED07F7}"/>
              </a:ext>
            </a:extLst>
          </p:cNvPr>
          <p:cNvSpPr>
            <a:spLocks noGrp="1"/>
          </p:cNvSpPr>
          <p:nvPr>
            <p:ph type="dt" sz="half" idx="10"/>
          </p:nvPr>
        </p:nvSpPr>
        <p:spPr/>
        <p:txBody>
          <a:bodyPr/>
          <a:lstStyle/>
          <a:p>
            <a:fld id="{05BD71E4-9012-48CB-88D5-9791BEA893E1}" type="datetime1">
              <a:rPr lang="en-US" smtClean="0"/>
              <a:t>6/27/2024</a:t>
            </a:fld>
            <a:endParaRPr lang="en-US" dirty="0"/>
          </a:p>
        </p:txBody>
      </p:sp>
      <p:sp>
        <p:nvSpPr>
          <p:cNvPr id="5" name="Footer Placeholder 4">
            <a:extLst>
              <a:ext uri="{FF2B5EF4-FFF2-40B4-BE49-F238E27FC236}">
                <a16:creationId xmlns:a16="http://schemas.microsoft.com/office/drawing/2014/main" id="{BC9A43AE-3097-284B-A8ED-C5D0A8D403DC}"/>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FD30B512-BE24-9E9E-2C6B-2BC9E40F294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5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FA33-8D2B-5A87-1DA9-D6873CA1C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223E4-CB53-0760-F355-28F3DB295A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296431-9ECC-A9E2-E410-9F94D6964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1C5C0-08BD-F3C2-E572-9C5974C00B75}"/>
              </a:ext>
            </a:extLst>
          </p:cNvPr>
          <p:cNvSpPr>
            <a:spLocks noGrp="1"/>
          </p:cNvSpPr>
          <p:nvPr>
            <p:ph type="dt" sz="half" idx="10"/>
          </p:nvPr>
        </p:nvSpPr>
        <p:spPr/>
        <p:txBody>
          <a:bodyPr/>
          <a:lstStyle/>
          <a:p>
            <a:fld id="{49884FB4-DBD7-4ACD-9874-018F981A70C8}" type="datetime1">
              <a:rPr lang="en-US" smtClean="0"/>
              <a:t>6/27/2024</a:t>
            </a:fld>
            <a:endParaRPr lang="en-US" dirty="0"/>
          </a:p>
        </p:txBody>
      </p:sp>
      <p:sp>
        <p:nvSpPr>
          <p:cNvPr id="6" name="Footer Placeholder 5">
            <a:extLst>
              <a:ext uri="{FF2B5EF4-FFF2-40B4-BE49-F238E27FC236}">
                <a16:creationId xmlns:a16="http://schemas.microsoft.com/office/drawing/2014/main" id="{427151AB-6810-D31F-83A4-5FA81BA96922}"/>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5CA45A80-9129-3578-DD5D-CCC4B4CC4FE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809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1885-DFAE-AC0C-E9EB-5E245E726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E8DFE-C3C9-43A0-D5D3-284190BCE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56E3-8D47-2520-7FE5-0D317A237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53B8A-B196-7C45-7D40-95E677AC3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3AD51-D413-DC6F-93A9-A8249BF1E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FC506-2A6C-D905-7B5E-88626BE98413}"/>
              </a:ext>
            </a:extLst>
          </p:cNvPr>
          <p:cNvSpPr>
            <a:spLocks noGrp="1"/>
          </p:cNvSpPr>
          <p:nvPr>
            <p:ph type="dt" sz="half" idx="10"/>
          </p:nvPr>
        </p:nvSpPr>
        <p:spPr/>
        <p:txBody>
          <a:bodyPr/>
          <a:lstStyle/>
          <a:p>
            <a:fld id="{2E807549-8142-4194-BFD7-BE662BABC78C}" type="datetime1">
              <a:rPr lang="en-US" smtClean="0"/>
              <a:t>6/27/2024</a:t>
            </a:fld>
            <a:endParaRPr lang="en-US" dirty="0"/>
          </a:p>
        </p:txBody>
      </p:sp>
      <p:sp>
        <p:nvSpPr>
          <p:cNvPr id="8" name="Footer Placeholder 7">
            <a:extLst>
              <a:ext uri="{FF2B5EF4-FFF2-40B4-BE49-F238E27FC236}">
                <a16:creationId xmlns:a16="http://schemas.microsoft.com/office/drawing/2014/main" id="{77FB4EC6-AA82-3956-39E2-0E64266E0DAC}"/>
              </a:ext>
            </a:extLst>
          </p:cNvPr>
          <p:cNvSpPr>
            <a:spLocks noGrp="1"/>
          </p:cNvSpPr>
          <p:nvPr>
            <p:ph type="ftr" sz="quarter" idx="11"/>
          </p:nvPr>
        </p:nvSpPr>
        <p:spPr/>
        <p:txBody>
          <a:bodyPr/>
          <a:lstStyle/>
          <a:p>
            <a:r>
              <a:rPr lang="en-US"/>
              <a:t>UI Frameworks</a:t>
            </a:r>
            <a:endParaRPr lang="en-US" dirty="0"/>
          </a:p>
        </p:txBody>
      </p:sp>
      <p:sp>
        <p:nvSpPr>
          <p:cNvPr id="9" name="Slide Number Placeholder 8">
            <a:extLst>
              <a:ext uri="{FF2B5EF4-FFF2-40B4-BE49-F238E27FC236}">
                <a16:creationId xmlns:a16="http://schemas.microsoft.com/office/drawing/2014/main" id="{00946BE5-B886-8537-0EAA-4BB103B3431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01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EA19-C38E-7192-1125-0B456C585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92086-FF3D-BF14-3E4E-8C6B98668E1B}"/>
              </a:ext>
            </a:extLst>
          </p:cNvPr>
          <p:cNvSpPr>
            <a:spLocks noGrp="1"/>
          </p:cNvSpPr>
          <p:nvPr>
            <p:ph type="dt" sz="half" idx="10"/>
          </p:nvPr>
        </p:nvSpPr>
        <p:spPr/>
        <p:txBody>
          <a:bodyPr/>
          <a:lstStyle/>
          <a:p>
            <a:fld id="{F9B99965-D96A-45A4-B0A9-AD69F391D777}" type="datetime1">
              <a:rPr lang="en-US" smtClean="0"/>
              <a:t>6/27/2024</a:t>
            </a:fld>
            <a:endParaRPr lang="en-US" dirty="0"/>
          </a:p>
        </p:txBody>
      </p:sp>
      <p:sp>
        <p:nvSpPr>
          <p:cNvPr id="4" name="Footer Placeholder 3">
            <a:extLst>
              <a:ext uri="{FF2B5EF4-FFF2-40B4-BE49-F238E27FC236}">
                <a16:creationId xmlns:a16="http://schemas.microsoft.com/office/drawing/2014/main" id="{6FF171FF-3542-88CD-E61B-13C453667BDD}"/>
              </a:ext>
            </a:extLst>
          </p:cNvPr>
          <p:cNvSpPr>
            <a:spLocks noGrp="1"/>
          </p:cNvSpPr>
          <p:nvPr>
            <p:ph type="ftr" sz="quarter" idx="11"/>
          </p:nvPr>
        </p:nvSpPr>
        <p:spPr/>
        <p:txBody>
          <a:bodyPr/>
          <a:lstStyle/>
          <a:p>
            <a:r>
              <a:rPr lang="en-US"/>
              <a:t>UI Frameworks</a:t>
            </a:r>
            <a:endParaRPr lang="en-US" dirty="0"/>
          </a:p>
        </p:txBody>
      </p:sp>
      <p:sp>
        <p:nvSpPr>
          <p:cNvPr id="5" name="Slide Number Placeholder 4">
            <a:extLst>
              <a:ext uri="{FF2B5EF4-FFF2-40B4-BE49-F238E27FC236}">
                <a16:creationId xmlns:a16="http://schemas.microsoft.com/office/drawing/2014/main" id="{E1D2C0C8-F2E8-CF98-C1A5-73C7ECC5A74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08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0225A-BE6C-3870-AABB-470B7FB01F46}"/>
              </a:ext>
            </a:extLst>
          </p:cNvPr>
          <p:cNvSpPr>
            <a:spLocks noGrp="1"/>
          </p:cNvSpPr>
          <p:nvPr>
            <p:ph type="dt" sz="half" idx="10"/>
          </p:nvPr>
        </p:nvSpPr>
        <p:spPr/>
        <p:txBody>
          <a:bodyPr/>
          <a:lstStyle/>
          <a:p>
            <a:fld id="{110C34B5-2768-4D7D-B02B-8A1456C594AE}" type="datetime1">
              <a:rPr lang="en-US" smtClean="0"/>
              <a:t>6/27/2024</a:t>
            </a:fld>
            <a:endParaRPr lang="en-US" dirty="0"/>
          </a:p>
        </p:txBody>
      </p:sp>
      <p:sp>
        <p:nvSpPr>
          <p:cNvPr id="3" name="Footer Placeholder 2">
            <a:extLst>
              <a:ext uri="{FF2B5EF4-FFF2-40B4-BE49-F238E27FC236}">
                <a16:creationId xmlns:a16="http://schemas.microsoft.com/office/drawing/2014/main" id="{50BC6F15-85D4-9D0E-58F9-CEC5E9077DE7}"/>
              </a:ext>
            </a:extLst>
          </p:cNvPr>
          <p:cNvSpPr>
            <a:spLocks noGrp="1"/>
          </p:cNvSpPr>
          <p:nvPr>
            <p:ph type="ftr" sz="quarter" idx="11"/>
          </p:nvPr>
        </p:nvSpPr>
        <p:spPr/>
        <p:txBody>
          <a:bodyPr/>
          <a:lstStyle/>
          <a:p>
            <a:r>
              <a:rPr lang="en-US"/>
              <a:t>UI Frameworks</a:t>
            </a:r>
            <a:endParaRPr lang="en-US" dirty="0"/>
          </a:p>
        </p:txBody>
      </p:sp>
      <p:sp>
        <p:nvSpPr>
          <p:cNvPr id="4" name="Slide Number Placeholder 3">
            <a:extLst>
              <a:ext uri="{FF2B5EF4-FFF2-40B4-BE49-F238E27FC236}">
                <a16:creationId xmlns:a16="http://schemas.microsoft.com/office/drawing/2014/main" id="{34D8A6B6-202F-D6EB-30EE-086B7451609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903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419-4250-27D8-6B1A-5CC18A407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FB9DC-23FB-F4C0-3C0F-096AA9A42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C4722-9777-0F88-CE73-734182643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3337B-9C88-ACE2-7F5C-A54140EFE601}"/>
              </a:ext>
            </a:extLst>
          </p:cNvPr>
          <p:cNvSpPr>
            <a:spLocks noGrp="1"/>
          </p:cNvSpPr>
          <p:nvPr>
            <p:ph type="dt" sz="half" idx="10"/>
          </p:nvPr>
        </p:nvSpPr>
        <p:spPr/>
        <p:txBody>
          <a:bodyPr/>
          <a:lstStyle/>
          <a:p>
            <a:fld id="{42BE7A4C-5FD2-456C-BA7C-BF1A9F6ED962}" type="datetime1">
              <a:rPr lang="en-US" smtClean="0"/>
              <a:t>6/27/2024</a:t>
            </a:fld>
            <a:endParaRPr lang="en-US" dirty="0"/>
          </a:p>
        </p:txBody>
      </p:sp>
      <p:sp>
        <p:nvSpPr>
          <p:cNvPr id="6" name="Footer Placeholder 5">
            <a:extLst>
              <a:ext uri="{FF2B5EF4-FFF2-40B4-BE49-F238E27FC236}">
                <a16:creationId xmlns:a16="http://schemas.microsoft.com/office/drawing/2014/main" id="{0BC61B23-6FB4-1C9D-1DD2-646BF34BE62B}"/>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76AA4D05-CE55-7D5A-C335-22A95D1259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892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F734-A062-047A-5A8C-41DE2282D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AEBB0-0E30-F790-995B-4C17F83AE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AB7A7-A1F7-04C9-4CF8-761B84C37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C9EC-B386-2CEE-D26B-81FFC6C5CCE3}"/>
              </a:ext>
            </a:extLst>
          </p:cNvPr>
          <p:cNvSpPr>
            <a:spLocks noGrp="1"/>
          </p:cNvSpPr>
          <p:nvPr>
            <p:ph type="dt" sz="half" idx="10"/>
          </p:nvPr>
        </p:nvSpPr>
        <p:spPr/>
        <p:txBody>
          <a:bodyPr/>
          <a:lstStyle/>
          <a:p>
            <a:fld id="{3541E578-B0B0-4658-971D-A149FFE09CCC}" type="datetime1">
              <a:rPr lang="en-US" smtClean="0"/>
              <a:t>6/27/2024</a:t>
            </a:fld>
            <a:endParaRPr lang="en-US" dirty="0"/>
          </a:p>
        </p:txBody>
      </p:sp>
      <p:sp>
        <p:nvSpPr>
          <p:cNvPr id="6" name="Footer Placeholder 5">
            <a:extLst>
              <a:ext uri="{FF2B5EF4-FFF2-40B4-BE49-F238E27FC236}">
                <a16:creationId xmlns:a16="http://schemas.microsoft.com/office/drawing/2014/main" id="{1D4A6F25-6A41-27D4-B2D9-5897AD3612F7}"/>
              </a:ext>
            </a:extLst>
          </p:cNvPr>
          <p:cNvSpPr>
            <a:spLocks noGrp="1"/>
          </p:cNvSpPr>
          <p:nvPr>
            <p:ph type="ftr" sz="quarter" idx="11"/>
          </p:nvPr>
        </p:nvSpPr>
        <p:spPr/>
        <p:txBody>
          <a:bodyPr/>
          <a:lstStyle/>
          <a:p>
            <a:r>
              <a:rPr lang="en-US"/>
              <a:t>UI Frameworks</a:t>
            </a:r>
            <a:endParaRPr lang="en-US" dirty="0"/>
          </a:p>
        </p:txBody>
      </p:sp>
      <p:sp>
        <p:nvSpPr>
          <p:cNvPr id="7" name="Slide Number Placeholder 6">
            <a:extLst>
              <a:ext uri="{FF2B5EF4-FFF2-40B4-BE49-F238E27FC236}">
                <a16:creationId xmlns:a16="http://schemas.microsoft.com/office/drawing/2014/main" id="{CC78F457-2D97-E3A1-D710-2CBE8491E5DC}"/>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1494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94759-B418-B07F-0241-C7FF59A9D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DF83A2-9749-6300-FFB7-4C2107E03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81E0A-2FB3-4499-E048-4325034A0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246D79-DABE-43CA-BAED-7296CB013254}" type="datetime1">
              <a:rPr lang="en-US" smtClean="0"/>
              <a:t>6/27/2024</a:t>
            </a:fld>
            <a:endParaRPr lang="en-US" dirty="0"/>
          </a:p>
        </p:txBody>
      </p:sp>
      <p:sp>
        <p:nvSpPr>
          <p:cNvPr id="5" name="Footer Placeholder 4">
            <a:extLst>
              <a:ext uri="{FF2B5EF4-FFF2-40B4-BE49-F238E27FC236}">
                <a16:creationId xmlns:a16="http://schemas.microsoft.com/office/drawing/2014/main" id="{13190B4D-2B74-5BF8-8DE1-E9FF70DE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UI Frameworks</a:t>
            </a:r>
            <a:endParaRPr lang="en-US" dirty="0"/>
          </a:p>
        </p:txBody>
      </p:sp>
      <p:sp>
        <p:nvSpPr>
          <p:cNvPr id="6" name="Slide Number Placeholder 5">
            <a:extLst>
              <a:ext uri="{FF2B5EF4-FFF2-40B4-BE49-F238E27FC236}">
                <a16:creationId xmlns:a16="http://schemas.microsoft.com/office/drawing/2014/main" id="{11462D44-6C07-DFB8-8C28-8284E3DC7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788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hyperlink" Target="https://angular.io/guide/structural-directives#asterisk" TargetMode="External"/><Relationship Id="rId2" Type="http://schemas.openxmlformats.org/officeDocument/2006/relationships/hyperlink" Target="https://angular.io/api/common/NgForOf" TargetMode="External"/><Relationship Id="rId1" Type="http://schemas.openxmlformats.org/officeDocument/2006/relationships/slideLayout" Target="../slideLayouts/slideLayout2.xml"/><Relationship Id="rId4" Type="http://schemas.openxmlformats.org/officeDocument/2006/relationships/hyperlink" Target="https://angular.io/api/common/NgFor"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ngular.io/api/common/NgSwitchCase" TargetMode="External"/><Relationship Id="rId2" Type="http://schemas.openxmlformats.org/officeDocument/2006/relationships/hyperlink" Target="https://angular.io/api/common/NgSwitch" TargetMode="External"/><Relationship Id="rId1" Type="http://schemas.openxmlformats.org/officeDocument/2006/relationships/slideLayout" Target="../slideLayouts/slideLayout2.xml"/><Relationship Id="rId4" Type="http://schemas.openxmlformats.org/officeDocument/2006/relationships/hyperlink" Target="https://angular.io/api/common/NgSwitchDefault"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angular.io/guide/glossary#view" TargetMode="External"/><Relationship Id="rId2" Type="http://schemas.openxmlformats.org/officeDocument/2006/relationships/hyperlink" Target="https://angular.io/api/router/Rout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mvc-framework-introduc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C02BE4-9C5F-B186-563D-2A43B57DA7AE}"/>
              </a:ext>
            </a:extLst>
          </p:cNvPr>
          <p:cNvSpPr>
            <a:spLocks noGrp="1"/>
          </p:cNvSpPr>
          <p:nvPr>
            <p:ph type="subTitle" idx="1"/>
          </p:nvPr>
        </p:nvSpPr>
        <p:spPr>
          <a:xfrm>
            <a:off x="1290181" y="3356976"/>
            <a:ext cx="10183660" cy="2354892"/>
          </a:xfrm>
          <a:solidFill>
            <a:schemeClr val="accent2"/>
          </a:solidFill>
        </p:spPr>
        <p:txBody>
          <a:bodyPr>
            <a:normAutofit/>
          </a:bodyPr>
          <a:lstStyle/>
          <a:p>
            <a:r>
              <a:rPr lang="en-US" sz="3600" b="1" dirty="0" err="1">
                <a:latin typeface="Times New Roman" pitchFamily="18" charset="0"/>
                <a:cs typeface="Times New Roman" pitchFamily="18" charset="0"/>
              </a:rPr>
              <a:t>B.Tech</a:t>
            </a:r>
            <a:r>
              <a:rPr lang="en-US" sz="3600" b="1" dirty="0">
                <a:latin typeface="Times New Roman" pitchFamily="18" charset="0"/>
                <a:cs typeface="Times New Roman" pitchFamily="18" charset="0"/>
              </a:rPr>
              <a:t> I-Year II-</a:t>
            </a:r>
            <a:r>
              <a:rPr lang="en-US" sz="3600" b="1" dirty="0" err="1">
                <a:latin typeface="Times New Roman" pitchFamily="18" charset="0"/>
                <a:cs typeface="Times New Roman" pitchFamily="18" charset="0"/>
              </a:rPr>
              <a:t>Sem</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Subject: UI FRAMEWORKS    </a:t>
            </a:r>
          </a:p>
          <a:p>
            <a:r>
              <a:rPr lang="en-US" sz="3600" b="1" dirty="0">
                <a:latin typeface="Times New Roman" pitchFamily="18" charset="0"/>
                <a:cs typeface="Times New Roman" pitchFamily="18" charset="0"/>
              </a:rPr>
              <a:t>(MR23-1CS0106)</a:t>
            </a:r>
          </a:p>
        </p:txBody>
      </p:sp>
      <p:pic>
        <p:nvPicPr>
          <p:cNvPr id="4" name="image1.png">
            <a:extLst>
              <a:ext uri="{FF2B5EF4-FFF2-40B4-BE49-F238E27FC236}">
                <a16:creationId xmlns:a16="http://schemas.microsoft.com/office/drawing/2014/main" id="{08EF8B4F-CE61-638A-D937-23B6CAA8C4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888205"/>
            <a:ext cx="9143323" cy="1655762"/>
          </a:xfrm>
          <a:prstGeom prst="rect">
            <a:avLst/>
          </a:prstGeom>
          <a:noFill/>
        </p:spPr>
      </p:pic>
    </p:spTree>
    <p:extLst>
      <p:ext uri="{BB962C8B-B14F-4D97-AF65-F5344CB8AC3E}">
        <p14:creationId xmlns:p14="http://schemas.microsoft.com/office/powerpoint/2010/main" val="125937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71F2F2-6F3D-4AB4-B407-2151FD92AD78}"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
        <p:nvSpPr>
          <p:cNvPr id="7"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Installation</a:t>
            </a:r>
            <a:endParaRPr lang="en-IN" b="1" dirty="0">
              <a:latin typeface="Times New Roman" pitchFamily="18" charset="0"/>
              <a:cs typeface="Times New Roman" pitchFamily="18" charset="0"/>
            </a:endParaRPr>
          </a:p>
        </p:txBody>
      </p:sp>
      <p:sp>
        <p:nvSpPr>
          <p:cNvPr id="9" name="Rectangle 8"/>
          <p:cNvSpPr/>
          <p:nvPr/>
        </p:nvSpPr>
        <p:spPr>
          <a:xfrm>
            <a:off x="401781" y="1366897"/>
            <a:ext cx="10099964" cy="2831544"/>
          </a:xfrm>
          <a:prstGeom prst="rect">
            <a:avLst/>
          </a:prstGeom>
        </p:spPr>
        <p:txBody>
          <a:bodyPr wrap="square">
            <a:spAutoFit/>
          </a:bodyPr>
          <a:lstStyle/>
          <a:p>
            <a:pPr marL="381000" indent="-265113" defTabSz="457200">
              <a:spcBef>
                <a:spcPts val="1200"/>
              </a:spcBef>
            </a:pPr>
            <a:r>
              <a:rPr lang="en-US" altLang="en-US" sz="2400" u="sng" dirty="0">
                <a:latin typeface="Times New Roman" pitchFamily="18" charset="0"/>
                <a:cs typeface="Times New Roman" pitchFamily="18" charset="0"/>
                <a:sym typeface="Helvetica" charset="0"/>
              </a:rPr>
              <a:t>Prerequisites for Installation:</a:t>
            </a:r>
          </a:p>
          <a:p>
            <a:pPr marL="381000" indent="-265113" defTabSz="457200">
              <a:spcBef>
                <a:spcPts val="1200"/>
              </a:spcBef>
            </a:pPr>
            <a:endParaRPr lang="en-US" altLang="en-US" sz="2400" u="sng" dirty="0">
              <a:latin typeface="Times New Roman" pitchFamily="18" charset="0"/>
              <a:cs typeface="Times New Roman" pitchFamily="18" charset="0"/>
              <a:sym typeface="Helvetica" charset="0"/>
            </a:endParaRPr>
          </a:p>
          <a:p>
            <a:pPr marL="458787" indent="-342900" defTabSz="457200">
              <a:spcBef>
                <a:spcPct val="0"/>
              </a:spcBef>
              <a:buClr>
                <a:srgbClr val="374151"/>
              </a:buClr>
              <a:buFont typeface="Wingdings" pitchFamily="2" charset="2"/>
              <a:buChar char="Ø"/>
            </a:pPr>
            <a:r>
              <a:rPr lang="en-US" altLang="en-US" sz="2400" b="1" dirty="0">
                <a:solidFill>
                  <a:srgbClr val="FF0000"/>
                </a:solidFill>
                <a:latin typeface="Times New Roman" pitchFamily="18" charset="0"/>
                <a:cs typeface="Times New Roman" pitchFamily="18" charset="0"/>
                <a:sym typeface="Helvetica" charset="0"/>
              </a:rPr>
              <a:t>Node.js: </a:t>
            </a:r>
            <a:r>
              <a:rPr lang="en-US" altLang="en-US" sz="2400" dirty="0">
                <a:latin typeface="Times New Roman" pitchFamily="18" charset="0"/>
                <a:cs typeface="Times New Roman" pitchFamily="18" charset="0"/>
                <a:sym typeface="Helvetica" charset="0"/>
              </a:rPr>
              <a:t>Required for </a:t>
            </a:r>
            <a:r>
              <a:rPr lang="en-US" altLang="en-US" sz="2400" dirty="0" err="1">
                <a:latin typeface="Times New Roman" pitchFamily="18" charset="0"/>
                <a:cs typeface="Times New Roman" pitchFamily="18" charset="0"/>
                <a:sym typeface="Helvetica" charset="0"/>
              </a:rPr>
              <a:t>npm</a:t>
            </a:r>
            <a:r>
              <a:rPr lang="en-US" altLang="en-US" sz="2400" dirty="0">
                <a:latin typeface="Times New Roman" pitchFamily="18" charset="0"/>
                <a:cs typeface="Times New Roman" pitchFamily="18" charset="0"/>
                <a:sym typeface="Helvetica" charset="0"/>
              </a:rPr>
              <a:t> and Angular CLI.</a:t>
            </a:r>
          </a:p>
          <a:p>
            <a:pPr marL="458787" indent="-342900" defTabSz="457200">
              <a:spcBef>
                <a:spcPct val="0"/>
              </a:spcBef>
              <a:buClr>
                <a:srgbClr val="374151"/>
              </a:buClr>
              <a:buFont typeface="Wingdings" pitchFamily="2" charset="2"/>
              <a:buChar char="Ø"/>
            </a:pPr>
            <a:endParaRPr lang="en-US" altLang="en-US" sz="2400" dirty="0">
              <a:latin typeface="Times New Roman" pitchFamily="18" charset="0"/>
              <a:cs typeface="Times New Roman" pitchFamily="18" charset="0"/>
              <a:sym typeface="Helvetica" charset="0"/>
            </a:endParaRPr>
          </a:p>
          <a:p>
            <a:pPr marL="458787" indent="-342900" defTabSz="457200">
              <a:spcBef>
                <a:spcPct val="0"/>
              </a:spcBef>
              <a:buClr>
                <a:srgbClr val="374151"/>
              </a:buClr>
              <a:buFont typeface="Wingdings" pitchFamily="2" charset="2"/>
              <a:buChar char="Ø"/>
            </a:pPr>
            <a:r>
              <a:rPr lang="en-US" altLang="en-US" sz="2400" b="1" dirty="0" err="1">
                <a:solidFill>
                  <a:srgbClr val="FF0000"/>
                </a:solidFill>
                <a:latin typeface="Times New Roman" pitchFamily="18" charset="0"/>
                <a:cs typeface="Times New Roman" pitchFamily="18" charset="0"/>
                <a:sym typeface="Helvetica" charset="0"/>
              </a:rPr>
              <a:t>npm</a:t>
            </a:r>
            <a:r>
              <a:rPr lang="en-US" altLang="en-US" sz="2400" b="1" dirty="0">
                <a:solidFill>
                  <a:srgbClr val="FF0000"/>
                </a:solidFill>
                <a:latin typeface="Times New Roman" pitchFamily="18" charset="0"/>
                <a:cs typeface="Times New Roman" pitchFamily="18" charset="0"/>
                <a:sym typeface="Helvetica" charset="0"/>
              </a:rPr>
              <a:t> (Node Package Manager): </a:t>
            </a:r>
            <a:r>
              <a:rPr lang="en-US" altLang="en-US" sz="2400" dirty="0">
                <a:latin typeface="Times New Roman" pitchFamily="18" charset="0"/>
                <a:cs typeface="Times New Roman" pitchFamily="18" charset="0"/>
                <a:sym typeface="Helvetica" charset="0"/>
              </a:rPr>
              <a:t>Manages packages and dependencies.</a:t>
            </a:r>
          </a:p>
          <a:p>
            <a:pPr marL="458787" indent="-342900" defTabSz="457200">
              <a:spcBef>
                <a:spcPct val="0"/>
              </a:spcBef>
              <a:buClr>
                <a:srgbClr val="374151"/>
              </a:buClr>
              <a:buFont typeface="Wingdings" pitchFamily="2" charset="2"/>
              <a:buChar char="Ø"/>
            </a:pPr>
            <a:endParaRPr lang="en-US" altLang="en-US" sz="2400" dirty="0">
              <a:latin typeface="Times New Roman" pitchFamily="18" charset="0"/>
              <a:cs typeface="Times New Roman" pitchFamily="18" charset="0"/>
              <a:sym typeface="Helvetica" charset="0"/>
            </a:endParaRPr>
          </a:p>
          <a:p>
            <a:pPr marL="458787" indent="-342900" defTabSz="457200">
              <a:spcBef>
                <a:spcPct val="0"/>
              </a:spcBef>
              <a:buClr>
                <a:srgbClr val="374151"/>
              </a:buClr>
              <a:buFont typeface="Wingdings" pitchFamily="2" charset="2"/>
              <a:buChar char="Ø"/>
            </a:pPr>
            <a:r>
              <a:rPr lang="en-US" altLang="en-US" sz="2400" b="1" dirty="0">
                <a:solidFill>
                  <a:srgbClr val="FF0000"/>
                </a:solidFill>
                <a:latin typeface="Times New Roman" pitchFamily="18" charset="0"/>
                <a:cs typeface="Times New Roman" pitchFamily="18" charset="0"/>
                <a:sym typeface="Helvetica" charset="0"/>
              </a:rPr>
              <a:t>Angular CLI: </a:t>
            </a:r>
            <a:r>
              <a:rPr lang="en-US" altLang="en-US" sz="2400" dirty="0">
                <a:latin typeface="Times New Roman" pitchFamily="18" charset="0"/>
                <a:cs typeface="Times New Roman" pitchFamily="18" charset="0"/>
                <a:sym typeface="Helvetica" charset="0"/>
              </a:rPr>
              <a:t>Command-line interface for Angular.</a:t>
            </a:r>
          </a:p>
        </p:txBody>
      </p:sp>
    </p:spTree>
    <p:extLst>
      <p:ext uri="{BB962C8B-B14F-4D97-AF65-F5344CB8AC3E}">
        <p14:creationId xmlns:p14="http://schemas.microsoft.com/office/powerpoint/2010/main" val="3094436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5DE448-27B2-4EB9-8775-72F7F3586749}"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11</a:t>
            </a:fld>
            <a:endParaRPr lang="en-US" dirty="0"/>
          </a:p>
        </p:txBody>
      </p:sp>
      <p:pic>
        <p:nvPicPr>
          <p:cNvPr id="7" name="Picture 6"/>
          <p:cNvPicPr>
            <a:picLocks noChangeAspect="1"/>
          </p:cNvPicPr>
          <p:nvPr/>
        </p:nvPicPr>
        <p:blipFill>
          <a:blip r:embed="rId2"/>
          <a:stretch>
            <a:fillRect/>
          </a:stretch>
        </p:blipFill>
        <p:spPr>
          <a:xfrm>
            <a:off x="4572432" y="991469"/>
            <a:ext cx="7591858" cy="4584263"/>
          </a:xfrm>
          <a:prstGeom prst="rect">
            <a:avLst/>
          </a:prstGeom>
        </p:spPr>
      </p:pic>
      <p:sp>
        <p:nvSpPr>
          <p:cNvPr id="8"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Installation</a:t>
            </a:r>
            <a:endParaRPr lang="en-IN" b="1" dirty="0">
              <a:latin typeface="Times New Roman" pitchFamily="18" charset="0"/>
              <a:cs typeface="Times New Roman" pitchFamily="18" charset="0"/>
            </a:endParaRPr>
          </a:p>
        </p:txBody>
      </p:sp>
      <p:sp>
        <p:nvSpPr>
          <p:cNvPr id="9" name="TextBox 8"/>
          <p:cNvSpPr txBox="1"/>
          <p:nvPr/>
        </p:nvSpPr>
        <p:spPr>
          <a:xfrm>
            <a:off x="526473" y="1482436"/>
            <a:ext cx="2867891" cy="369332"/>
          </a:xfrm>
          <a:prstGeom prst="rect">
            <a:avLst/>
          </a:prstGeom>
          <a:noFill/>
        </p:spPr>
        <p:txBody>
          <a:bodyPr wrap="square" rtlCol="0">
            <a:spAutoFit/>
          </a:bodyPr>
          <a:lstStyle/>
          <a:p>
            <a:endParaRPr lang="en-IN"/>
          </a:p>
        </p:txBody>
      </p:sp>
      <p:sp>
        <p:nvSpPr>
          <p:cNvPr id="2" name="TextBox 1"/>
          <p:cNvSpPr txBox="1"/>
          <p:nvPr/>
        </p:nvSpPr>
        <p:spPr>
          <a:xfrm>
            <a:off x="-1" y="1066937"/>
            <a:ext cx="4433887" cy="5693866"/>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Step 1:</a:t>
            </a:r>
          </a:p>
          <a:p>
            <a:r>
              <a:rPr lang="en-US" sz="2800" dirty="0">
                <a:latin typeface="Times New Roman" pitchFamily="18" charset="0"/>
                <a:cs typeface="Times New Roman" pitchFamily="18" charset="0"/>
              </a:rPr>
              <a:t>Install Node.js</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r>
              <a:rPr lang="en-US" sz="2800" b="1" dirty="0">
                <a:solidFill>
                  <a:srgbClr val="FF0000"/>
                </a:solidFill>
                <a:latin typeface="Times New Roman" pitchFamily="18" charset="0"/>
                <a:cs typeface="Times New Roman" pitchFamily="18" charset="0"/>
              </a:rPr>
              <a:t>Step 2:</a:t>
            </a:r>
          </a:p>
          <a:p>
            <a:r>
              <a:rPr lang="en-US" sz="2800" dirty="0">
                <a:latin typeface="Times New Roman" pitchFamily="18" charset="0"/>
                <a:cs typeface="Times New Roman" pitchFamily="18" charset="0"/>
              </a:rPr>
              <a:t>Install Angular by typing the following command in the command prompt window</a:t>
            </a:r>
          </a:p>
          <a:p>
            <a:endParaRPr lang="en-US" sz="2800" dirty="0">
              <a:latin typeface="Times New Roman" pitchFamily="18" charset="0"/>
              <a:cs typeface="Times New Roman" pitchFamily="18" charset="0"/>
            </a:endParaRPr>
          </a:p>
          <a:p>
            <a:r>
              <a:rPr lang="en-US" sz="2800" i="1" dirty="0" err="1">
                <a:solidFill>
                  <a:srgbClr val="FF0000"/>
                </a:solidFill>
                <a:latin typeface="Times New Roman" pitchFamily="18" charset="0"/>
                <a:cs typeface="Times New Roman" pitchFamily="18" charset="0"/>
              </a:rPr>
              <a:t>npm</a:t>
            </a:r>
            <a:r>
              <a:rPr lang="en-US" sz="2800" i="1" dirty="0">
                <a:solidFill>
                  <a:srgbClr val="FF0000"/>
                </a:solidFill>
                <a:latin typeface="Times New Roman" pitchFamily="18" charset="0"/>
                <a:cs typeface="Times New Roman" pitchFamily="18" charset="0"/>
              </a:rPr>
              <a:t> install  –g  @angular/cli</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3048906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14259A-AA9B-4434-AB6C-D1A12FA7127D}"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12</a:t>
            </a:fld>
            <a:endParaRPr lang="en-US" dirty="0"/>
          </a:p>
        </p:txBody>
      </p:sp>
      <p:pic>
        <p:nvPicPr>
          <p:cNvPr id="7" name="Picture 6"/>
          <p:cNvPicPr>
            <a:picLocks noChangeAspect="1"/>
          </p:cNvPicPr>
          <p:nvPr/>
        </p:nvPicPr>
        <p:blipFill>
          <a:blip r:embed="rId2"/>
          <a:stretch>
            <a:fillRect/>
          </a:stretch>
        </p:blipFill>
        <p:spPr>
          <a:xfrm>
            <a:off x="5417127" y="1003641"/>
            <a:ext cx="6774873" cy="2903341"/>
          </a:xfrm>
          <a:prstGeom prst="rect">
            <a:avLst/>
          </a:prstGeom>
        </p:spPr>
      </p:pic>
      <p:sp>
        <p:nvSpPr>
          <p:cNvPr id="8" name="TextBox 7"/>
          <p:cNvSpPr txBox="1"/>
          <p:nvPr/>
        </p:nvSpPr>
        <p:spPr>
          <a:xfrm>
            <a:off x="0" y="845265"/>
            <a:ext cx="5223164" cy="5693866"/>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Step 3:</a:t>
            </a:r>
          </a:p>
          <a:p>
            <a:r>
              <a:rPr lang="en-US" sz="2800" dirty="0">
                <a:latin typeface="Times New Roman" pitchFamily="18" charset="0"/>
                <a:cs typeface="Times New Roman" pitchFamily="18" charset="0"/>
              </a:rPr>
              <a:t>Create Angular App by typing the following in the command prompt window:</a:t>
            </a:r>
          </a:p>
          <a:p>
            <a:endParaRPr lang="en-US" sz="2800" dirty="0">
              <a:latin typeface="Times New Roman" pitchFamily="18" charset="0"/>
              <a:cs typeface="Times New Roman" pitchFamily="18" charset="0"/>
            </a:endParaRPr>
          </a:p>
          <a:p>
            <a:r>
              <a:rPr lang="en-US" sz="2800" i="1" dirty="0">
                <a:solidFill>
                  <a:srgbClr val="FF0000"/>
                </a:solidFill>
                <a:latin typeface="Times New Roman" pitchFamily="18" charset="0"/>
                <a:cs typeface="Times New Roman" pitchFamily="18" charset="0"/>
              </a:rPr>
              <a:t>	</a:t>
            </a:r>
            <a:r>
              <a:rPr lang="en-US" sz="2800" i="1" dirty="0" err="1">
                <a:solidFill>
                  <a:srgbClr val="FF0000"/>
                </a:solidFill>
                <a:latin typeface="Times New Roman" pitchFamily="18" charset="0"/>
                <a:cs typeface="Times New Roman" pitchFamily="18" charset="0"/>
              </a:rPr>
              <a:t>ng</a:t>
            </a:r>
            <a:r>
              <a:rPr lang="en-US" sz="2800" i="1" dirty="0">
                <a:solidFill>
                  <a:srgbClr val="FF0000"/>
                </a:solidFill>
                <a:latin typeface="Times New Roman" pitchFamily="18" charset="0"/>
                <a:cs typeface="Times New Roman" pitchFamily="18" charset="0"/>
              </a:rPr>
              <a:t> new my-angular-app</a:t>
            </a:r>
          </a:p>
          <a:p>
            <a:r>
              <a:rPr lang="en-US" sz="2800" dirty="0">
                <a:latin typeface="Times New Roman" pitchFamily="18" charset="0"/>
                <a:cs typeface="Times New Roman" pitchFamily="18" charset="0"/>
              </a:rPr>
              <a:t>A new Angular app with the name “my-angular-app” will be created.</a:t>
            </a: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a:p>
            <a:endParaRPr lang="en-IN" sz="2800" dirty="0">
              <a:latin typeface="Times New Roman" pitchFamily="18" charset="0"/>
              <a:cs typeface="Times New Roman" pitchFamily="18" charset="0"/>
            </a:endParaRPr>
          </a:p>
        </p:txBody>
      </p:sp>
      <p:sp>
        <p:nvSpPr>
          <p:cNvPr id="9"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Installation</a:t>
            </a:r>
            <a:endParaRPr lang="en-IN" b="1" dirty="0">
              <a:latin typeface="Times New Roman" pitchFamily="18" charset="0"/>
              <a:cs typeface="Times New Roman" pitchFamily="18" charset="0"/>
            </a:endParaRPr>
          </a:p>
        </p:txBody>
      </p:sp>
      <p:sp>
        <p:nvSpPr>
          <p:cNvPr id="2" name="TextBox 1"/>
          <p:cNvSpPr txBox="1"/>
          <p:nvPr/>
        </p:nvSpPr>
        <p:spPr>
          <a:xfrm>
            <a:off x="0" y="5126182"/>
            <a:ext cx="5417127" cy="954107"/>
          </a:xfrm>
          <a:prstGeom prst="rect">
            <a:avLst/>
          </a:prstGeom>
          <a:solidFill>
            <a:srgbClr val="FFC000"/>
          </a:solidFill>
        </p:spPr>
        <p:txBody>
          <a:bodyPr wrap="square" rtlCol="0">
            <a:spAutoFit/>
          </a:bodyPr>
          <a:lstStyle/>
          <a:p>
            <a:r>
              <a:rPr lang="en-US" b="1" dirty="0">
                <a:latin typeface="Times New Roman" pitchFamily="18" charset="0"/>
                <a:cs typeface="Times New Roman" pitchFamily="18" charset="0"/>
              </a:rPr>
              <a:t>NOTE: To check whether Angular is installed or not , type the following in the command prompt:</a:t>
            </a:r>
          </a:p>
          <a:p>
            <a:pPr lvl="4"/>
            <a:r>
              <a:rPr lang="en-US" sz="2000" b="1" i="1" dirty="0" err="1">
                <a:solidFill>
                  <a:srgbClr val="FF0000"/>
                </a:solidFill>
                <a:latin typeface="Times New Roman" pitchFamily="18" charset="0"/>
                <a:cs typeface="Times New Roman" pitchFamily="18" charset="0"/>
              </a:rPr>
              <a:t>ng</a:t>
            </a:r>
            <a:r>
              <a:rPr lang="en-US" sz="2000" b="1" i="1" dirty="0">
                <a:solidFill>
                  <a:srgbClr val="FF0000"/>
                </a:solidFill>
                <a:latin typeface="Times New Roman" pitchFamily="18" charset="0"/>
                <a:cs typeface="Times New Roman" pitchFamily="18" charset="0"/>
              </a:rPr>
              <a:t> version</a:t>
            </a: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818" y="3930883"/>
            <a:ext cx="6497781" cy="2755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201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7B4707-499D-4B60-AB75-6FD9A8AAF74A}"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pic>
        <p:nvPicPr>
          <p:cNvPr id="7" name="Picture 6"/>
          <p:cNvPicPr>
            <a:picLocks noChangeAspect="1"/>
          </p:cNvPicPr>
          <p:nvPr/>
        </p:nvPicPr>
        <p:blipFill>
          <a:blip r:embed="rId2"/>
          <a:stretch>
            <a:fillRect/>
          </a:stretch>
        </p:blipFill>
        <p:spPr>
          <a:xfrm>
            <a:off x="5314920" y="928254"/>
            <a:ext cx="6877080" cy="5112327"/>
          </a:xfrm>
          <a:prstGeom prst="rect">
            <a:avLst/>
          </a:prstGeom>
        </p:spPr>
      </p:pic>
      <p:sp>
        <p:nvSpPr>
          <p:cNvPr id="8" name="Rectangle 7"/>
          <p:cNvSpPr/>
          <p:nvPr/>
        </p:nvSpPr>
        <p:spPr>
          <a:xfrm>
            <a:off x="0" y="1287742"/>
            <a:ext cx="5314920" cy="4893647"/>
          </a:xfrm>
          <a:prstGeom prst="rect">
            <a:avLst/>
          </a:prstGeom>
        </p:spPr>
        <p:txBody>
          <a:bodyPr wrap="square">
            <a:spAutoFit/>
          </a:bodyPr>
          <a:lstStyle/>
          <a:p>
            <a:r>
              <a:rPr lang="en-US" sz="2400" b="1" dirty="0">
                <a:solidFill>
                  <a:srgbClr val="FF0000"/>
                </a:solidFill>
                <a:latin typeface="Times New Roman" pitchFamily="18" charset="0"/>
                <a:cs typeface="Times New Roman" pitchFamily="18" charset="0"/>
              </a:rPr>
              <a:t>Step 4:</a:t>
            </a:r>
          </a:p>
          <a:p>
            <a:r>
              <a:rPr lang="en-US" sz="2400" dirty="0">
                <a:latin typeface="Times New Roman" pitchFamily="18" charset="0"/>
                <a:cs typeface="Times New Roman" pitchFamily="18" charset="0"/>
              </a:rPr>
              <a:t>To change directory and go inside the app folder type the following:</a:t>
            </a:r>
          </a:p>
          <a:p>
            <a:endParaRPr lang="en-US" sz="2400"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C:\Users\MRUH&gt; </a:t>
            </a:r>
            <a:r>
              <a:rPr lang="en-US" sz="2400" b="1" i="1" dirty="0">
                <a:solidFill>
                  <a:srgbClr val="0070C0"/>
                </a:solidFill>
                <a:latin typeface="Times New Roman" pitchFamily="18" charset="0"/>
                <a:cs typeface="Times New Roman" pitchFamily="18" charset="0"/>
              </a:rPr>
              <a:t>cd my-angular-app</a:t>
            </a:r>
          </a:p>
          <a:p>
            <a:endParaRPr lang="en-US" sz="2400" b="1" dirty="0">
              <a:solidFill>
                <a:srgbClr val="FF0000"/>
              </a:solidFill>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Step 5:</a:t>
            </a:r>
          </a:p>
          <a:p>
            <a:r>
              <a:rPr lang="en-US" sz="2400" dirty="0">
                <a:latin typeface="Times New Roman" pitchFamily="18" charset="0"/>
                <a:cs typeface="Times New Roman" pitchFamily="18" charset="0"/>
              </a:rPr>
              <a:t>To compile and run the app do the following:</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C:\Users\MRUH\cd my-angular-app&gt; </a:t>
            </a:r>
            <a:r>
              <a:rPr lang="en-US" sz="2400" b="1" dirty="0" err="1">
                <a:solidFill>
                  <a:srgbClr val="0070C0"/>
                </a:solidFill>
                <a:latin typeface="Times New Roman" pitchFamily="18" charset="0"/>
                <a:cs typeface="Times New Roman" pitchFamily="18" charset="0"/>
              </a:rPr>
              <a:t>ng</a:t>
            </a:r>
            <a:r>
              <a:rPr lang="en-US" sz="2400" b="1" dirty="0">
                <a:solidFill>
                  <a:srgbClr val="0070C0"/>
                </a:solidFill>
                <a:latin typeface="Times New Roman" pitchFamily="18" charset="0"/>
                <a:cs typeface="Times New Roman" pitchFamily="18" charset="0"/>
              </a:rPr>
              <a:t> serve</a:t>
            </a:r>
          </a:p>
          <a:p>
            <a:endParaRPr lang="en-US" sz="2400" b="1" dirty="0">
              <a:solidFill>
                <a:srgbClr val="FF0000"/>
              </a:solidFill>
              <a:latin typeface="Times New Roman" pitchFamily="18" charset="0"/>
              <a:cs typeface="Times New Roman" pitchFamily="18" charset="0"/>
            </a:endParaRPr>
          </a:p>
        </p:txBody>
      </p:sp>
      <p:sp>
        <p:nvSpPr>
          <p:cNvPr id="9"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Installation</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88847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1142B-9C48-4E81-B0D2-B551D92525D4}"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dirty="0"/>
          </a:p>
        </p:txBody>
      </p:sp>
      <p:pic>
        <p:nvPicPr>
          <p:cNvPr id="7" name="Picture 6"/>
          <p:cNvPicPr>
            <a:picLocks noChangeAspect="1"/>
          </p:cNvPicPr>
          <p:nvPr/>
        </p:nvPicPr>
        <p:blipFill>
          <a:blip r:embed="rId2"/>
          <a:stretch>
            <a:fillRect/>
          </a:stretch>
        </p:blipFill>
        <p:spPr>
          <a:xfrm>
            <a:off x="239022" y="2032215"/>
            <a:ext cx="11695582" cy="3828258"/>
          </a:xfrm>
          <a:prstGeom prst="rect">
            <a:avLst/>
          </a:prstGeom>
        </p:spPr>
      </p:pic>
      <p:sp>
        <p:nvSpPr>
          <p:cNvPr id="8"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App - OUTPUT</a:t>
            </a:r>
            <a:endParaRPr lang="en-IN" b="1" dirty="0">
              <a:latin typeface="Times New Roman" pitchFamily="18" charset="0"/>
              <a:cs typeface="Times New Roman" pitchFamily="18" charset="0"/>
            </a:endParaRPr>
          </a:p>
        </p:txBody>
      </p:sp>
      <p:sp>
        <p:nvSpPr>
          <p:cNvPr id="9" name="TextBox 8"/>
          <p:cNvSpPr txBox="1"/>
          <p:nvPr/>
        </p:nvSpPr>
        <p:spPr>
          <a:xfrm>
            <a:off x="0" y="965307"/>
            <a:ext cx="12191999" cy="461665"/>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The output will be displayed at the following Local host address: http://localhost:4200/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3386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Angular components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5046662"/>
          </a:xfrm>
        </p:spPr>
        <p:txBody>
          <a:bodyPr/>
          <a:lstStyle/>
          <a:p>
            <a:pPr marL="0" indent="0">
              <a:buNone/>
            </a:pPr>
            <a:r>
              <a:rPr lang="en-US" dirty="0">
                <a:latin typeface="Times New Roman" pitchFamily="18" charset="0"/>
                <a:cs typeface="Times New Roman" pitchFamily="18" charset="0"/>
              </a:rPr>
              <a:t>Components are the main building blocks for Angular applications. Each component consists of:</a:t>
            </a:r>
          </a:p>
          <a:p>
            <a:pPr marL="0" indent="0">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An HTML template that declares what renders on the page</a:t>
            </a:r>
          </a:p>
          <a:p>
            <a:pPr>
              <a:buFont typeface="Wingdings" pitchFamily="2" charset="2"/>
              <a:buChar char="Ø"/>
            </a:pPr>
            <a:r>
              <a:rPr lang="en-US" dirty="0">
                <a:latin typeface="Times New Roman" pitchFamily="18" charset="0"/>
                <a:cs typeface="Times New Roman" pitchFamily="18" charset="0"/>
              </a:rPr>
              <a:t>A </a:t>
            </a:r>
            <a:r>
              <a:rPr lang="en-US" dirty="0" err="1">
                <a:latin typeface="Times New Roman" pitchFamily="18" charset="0"/>
                <a:cs typeface="Times New Roman" pitchFamily="18" charset="0"/>
              </a:rPr>
              <a:t>TypeScript</a:t>
            </a:r>
            <a:r>
              <a:rPr lang="en-US" dirty="0">
                <a:latin typeface="Times New Roman" pitchFamily="18" charset="0"/>
                <a:cs typeface="Times New Roman" pitchFamily="18" charset="0"/>
              </a:rPr>
              <a:t> class that defines behavior</a:t>
            </a:r>
          </a:p>
          <a:p>
            <a:pPr>
              <a:buFont typeface="Wingdings" pitchFamily="2" charset="2"/>
              <a:buChar char="Ø"/>
            </a:pPr>
            <a:r>
              <a:rPr lang="en-US" dirty="0">
                <a:latin typeface="Times New Roman" pitchFamily="18" charset="0"/>
                <a:cs typeface="Times New Roman" pitchFamily="18" charset="0"/>
              </a:rPr>
              <a:t>A CSS selector that defines how the component is used in a template</a:t>
            </a:r>
          </a:p>
          <a:p>
            <a:pPr>
              <a:buFont typeface="Wingdings" pitchFamily="2" charset="2"/>
              <a:buChar char="Ø"/>
            </a:pPr>
            <a:r>
              <a:rPr lang="en-US" dirty="0">
                <a:latin typeface="Times New Roman" pitchFamily="18" charset="0"/>
                <a:cs typeface="Times New Roman" pitchFamily="18" charset="0"/>
              </a:rPr>
              <a:t>Optionally, CSS styles applied to the template</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2405217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Creating a component using the Angular CLI</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2232025"/>
          </a:xfrm>
        </p:spPr>
        <p:txBody>
          <a:bodyPr>
            <a:normAutofit fontScale="77500" lnSpcReduction="20000"/>
          </a:bodyPr>
          <a:lstStyle/>
          <a:p>
            <a:pPr>
              <a:buFont typeface="Wingdings" pitchFamily="2" charset="2"/>
              <a:buChar char="Ø"/>
            </a:pPr>
            <a:r>
              <a:rPr lang="en-US" dirty="0">
                <a:latin typeface="Times New Roman" pitchFamily="18" charset="0"/>
                <a:cs typeface="Times New Roman" pitchFamily="18" charset="0"/>
              </a:rPr>
              <a:t>From a terminal window, navigate to the directory containing your application.</a:t>
            </a:r>
          </a:p>
          <a:p>
            <a:pPr>
              <a:buFont typeface="Wingdings" pitchFamily="2" charset="2"/>
              <a:buChar char="Ø"/>
            </a:pPr>
            <a:r>
              <a:rPr lang="en-US" dirty="0">
                <a:latin typeface="Times New Roman" pitchFamily="18" charset="0"/>
                <a:cs typeface="Times New Roman" pitchFamily="18" charset="0"/>
              </a:rPr>
              <a:t>Run the following command         </a:t>
            </a:r>
          </a:p>
          <a:p>
            <a:pPr marL="0" indent="0" algn="ctr">
              <a:buNone/>
            </a:pPr>
            <a:r>
              <a:rPr lang="en-US" b="1" i="1" dirty="0" err="1">
                <a:solidFill>
                  <a:srgbClr val="FF0000"/>
                </a:solidFill>
                <a:latin typeface="Times New Roman" pitchFamily="18" charset="0"/>
                <a:cs typeface="Times New Roman" pitchFamily="18" charset="0"/>
              </a:rPr>
              <a:t>ng</a:t>
            </a:r>
            <a:r>
              <a:rPr lang="en-US" b="1" i="1" dirty="0">
                <a:solidFill>
                  <a:srgbClr val="FF0000"/>
                </a:solidFill>
                <a:latin typeface="Times New Roman" pitchFamily="18" charset="0"/>
                <a:cs typeface="Times New Roman" pitchFamily="18" charset="0"/>
              </a:rPr>
              <a:t> generate component &lt;component-name&gt;</a:t>
            </a:r>
          </a:p>
          <a:p>
            <a:pPr marL="0" indent="0" algn="ctr">
              <a:buNone/>
            </a:pPr>
            <a:r>
              <a:rPr lang="en-US" b="1" i="1" dirty="0" err="1">
                <a:solidFill>
                  <a:srgbClr val="FF0000"/>
                </a:solidFill>
                <a:latin typeface="Times New Roman" pitchFamily="18" charset="0"/>
                <a:cs typeface="Times New Roman" pitchFamily="18" charset="0"/>
              </a:rPr>
              <a:t>ng</a:t>
            </a:r>
            <a:r>
              <a:rPr lang="en-US" b="1" i="1" dirty="0">
                <a:solidFill>
                  <a:srgbClr val="FF0000"/>
                </a:solidFill>
                <a:latin typeface="Times New Roman" pitchFamily="18" charset="0"/>
                <a:cs typeface="Times New Roman" pitchFamily="18" charset="0"/>
              </a:rPr>
              <a:t> g c &lt;component-name&gt; </a:t>
            </a:r>
            <a:r>
              <a:rPr lang="en-US" b="1" i="1" dirty="0">
                <a:latin typeface="Times New Roman" pitchFamily="18" charset="0"/>
                <a:cs typeface="Times New Roman" pitchFamily="18" charset="0"/>
                <a:sym typeface="Wingdings" pitchFamily="2" charset="2"/>
              </a:rPr>
              <a:t> Shortcut Command</a:t>
            </a:r>
            <a:endParaRPr lang="en-US" b="1" i="1" dirty="0">
              <a:latin typeface="Times New Roman" pitchFamily="18" charset="0"/>
              <a:cs typeface="Times New Roman" pitchFamily="18" charset="0"/>
            </a:endParaRPr>
          </a:p>
          <a:p>
            <a:pPr marL="0" indent="0" algn="ctr">
              <a:buNone/>
            </a:pPr>
            <a:endParaRPr lang="en-US" b="1" i="1" dirty="0">
              <a:solidFill>
                <a:srgbClr val="FF0000"/>
              </a:solidFill>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where &lt;component-name&gt; is the name of your new component.</a:t>
            </a:r>
          </a:p>
          <a:p>
            <a:pPr marL="0" indent="0">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16</a:t>
            </a:fld>
            <a:endParaRPr lang="en-US" dirty="0"/>
          </a:p>
        </p:txBody>
      </p:sp>
      <p:sp>
        <p:nvSpPr>
          <p:cNvPr id="8" name="TextBox 7"/>
          <p:cNvSpPr txBox="1"/>
          <p:nvPr/>
        </p:nvSpPr>
        <p:spPr>
          <a:xfrm>
            <a:off x="0" y="3386137"/>
            <a:ext cx="12192000" cy="3108543"/>
          </a:xfrm>
          <a:prstGeom prst="rect">
            <a:avLst/>
          </a:prstGeom>
          <a:solidFill>
            <a:srgbClr val="FFC000"/>
          </a:solidFill>
        </p:spPr>
        <p:txBody>
          <a:bodyPr wrap="square" rtlCol="0">
            <a:spAutoFit/>
          </a:bodyPr>
          <a:lstStyle/>
          <a:p>
            <a:pPr algn="just"/>
            <a:r>
              <a:rPr lang="en-IN" sz="2800" dirty="0">
                <a:latin typeface="Times New Roman" pitchFamily="18" charset="0"/>
                <a:cs typeface="Times New Roman" pitchFamily="18" charset="0"/>
              </a:rPr>
              <a:t>By default, this command creates the following:</a:t>
            </a:r>
          </a:p>
          <a:p>
            <a:pPr marL="514350" indent="-514350" algn="just">
              <a:buFont typeface="+mj-lt"/>
              <a:buAutoNum type="arabicPeriod"/>
            </a:pPr>
            <a:r>
              <a:rPr lang="en-IN" sz="2800" dirty="0">
                <a:latin typeface="Times New Roman" pitchFamily="18" charset="0"/>
                <a:cs typeface="Times New Roman" pitchFamily="18" charset="0"/>
              </a:rPr>
              <a:t>A </a:t>
            </a:r>
            <a:r>
              <a:rPr lang="en-IN" sz="2800" b="1" dirty="0">
                <a:solidFill>
                  <a:srgbClr val="FF0000"/>
                </a:solidFill>
                <a:latin typeface="Times New Roman" pitchFamily="18" charset="0"/>
                <a:cs typeface="Times New Roman" pitchFamily="18" charset="0"/>
              </a:rPr>
              <a:t>directory</a:t>
            </a:r>
            <a:r>
              <a:rPr lang="en-IN" sz="2800" dirty="0">
                <a:latin typeface="Times New Roman" pitchFamily="18" charset="0"/>
                <a:cs typeface="Times New Roman" pitchFamily="18" charset="0"/>
              </a:rPr>
              <a:t> named after the component</a:t>
            </a:r>
          </a:p>
          <a:p>
            <a:pPr marL="514350" indent="-514350" algn="just">
              <a:buFont typeface="+mj-lt"/>
              <a:buAutoNum type="arabicPeriod"/>
            </a:pPr>
            <a:r>
              <a:rPr lang="en-IN" sz="2800" dirty="0">
                <a:latin typeface="Times New Roman" pitchFamily="18" charset="0"/>
                <a:cs typeface="Times New Roman" pitchFamily="18" charset="0"/>
              </a:rPr>
              <a:t>A component file, &lt;component-name&gt;.</a:t>
            </a:r>
            <a:r>
              <a:rPr lang="en-IN" sz="2800" b="1" dirty="0" err="1">
                <a:solidFill>
                  <a:srgbClr val="FF0000"/>
                </a:solidFill>
                <a:latin typeface="Times New Roman" pitchFamily="18" charset="0"/>
                <a:cs typeface="Times New Roman" pitchFamily="18" charset="0"/>
              </a:rPr>
              <a:t>component.ts</a:t>
            </a:r>
            <a:endParaRPr lang="en-IN" sz="2800" b="1" dirty="0">
              <a:solidFill>
                <a:srgbClr val="FF0000"/>
              </a:solidFill>
              <a:latin typeface="Times New Roman" pitchFamily="18" charset="0"/>
              <a:cs typeface="Times New Roman" pitchFamily="18" charset="0"/>
            </a:endParaRPr>
          </a:p>
          <a:p>
            <a:pPr marL="514350" indent="-514350" algn="just">
              <a:buFont typeface="+mj-lt"/>
              <a:buAutoNum type="arabicPeriod"/>
            </a:pPr>
            <a:r>
              <a:rPr lang="en-IN" sz="2800" dirty="0">
                <a:latin typeface="Times New Roman" pitchFamily="18" charset="0"/>
                <a:cs typeface="Times New Roman" pitchFamily="18" charset="0"/>
              </a:rPr>
              <a:t>A template file, &lt;component-name&gt;.</a:t>
            </a:r>
            <a:r>
              <a:rPr lang="en-IN" sz="2800" b="1" dirty="0">
                <a:solidFill>
                  <a:srgbClr val="FF0000"/>
                </a:solidFill>
                <a:latin typeface="Times New Roman" pitchFamily="18" charset="0"/>
                <a:cs typeface="Times New Roman" pitchFamily="18" charset="0"/>
              </a:rPr>
              <a:t>component.html</a:t>
            </a:r>
          </a:p>
          <a:p>
            <a:pPr marL="514350" indent="-514350" algn="just">
              <a:buFont typeface="+mj-lt"/>
              <a:buAutoNum type="arabicPeriod"/>
            </a:pPr>
            <a:r>
              <a:rPr lang="en-IN" sz="2800" dirty="0">
                <a:latin typeface="Times New Roman" pitchFamily="18" charset="0"/>
                <a:cs typeface="Times New Roman" pitchFamily="18" charset="0"/>
              </a:rPr>
              <a:t>A CSS file, &lt;component-name&gt;.</a:t>
            </a:r>
            <a:r>
              <a:rPr lang="en-IN" sz="2800" b="1" dirty="0">
                <a:solidFill>
                  <a:srgbClr val="FF0000"/>
                </a:solidFill>
                <a:latin typeface="Times New Roman" pitchFamily="18" charset="0"/>
                <a:cs typeface="Times New Roman" pitchFamily="18" charset="0"/>
              </a:rPr>
              <a:t>component.css</a:t>
            </a:r>
          </a:p>
          <a:p>
            <a:pPr marL="514350" indent="-514350" algn="just">
              <a:buFont typeface="+mj-lt"/>
              <a:buAutoNum type="arabicPeriod"/>
            </a:pPr>
            <a:r>
              <a:rPr lang="en-IN" sz="2800" dirty="0">
                <a:latin typeface="Times New Roman" pitchFamily="18" charset="0"/>
                <a:cs typeface="Times New Roman" pitchFamily="18" charset="0"/>
              </a:rPr>
              <a:t>A testing specification file, &lt;component-name&gt;.</a:t>
            </a:r>
            <a:r>
              <a:rPr lang="en-IN" sz="2800" b="1" dirty="0" err="1">
                <a:solidFill>
                  <a:srgbClr val="FF0000"/>
                </a:solidFill>
                <a:latin typeface="Times New Roman" pitchFamily="18" charset="0"/>
                <a:cs typeface="Times New Roman" pitchFamily="18" charset="0"/>
              </a:rPr>
              <a:t>component.spec.ts</a:t>
            </a:r>
            <a:endParaRPr lang="en-IN" sz="2800" b="1" dirty="0">
              <a:solidFill>
                <a:srgbClr val="FF0000"/>
              </a:solidFill>
              <a:latin typeface="Times New Roman" pitchFamily="18" charset="0"/>
              <a:cs typeface="Times New Roman" pitchFamily="18" charset="0"/>
            </a:endParaRPr>
          </a:p>
          <a:p>
            <a:pPr marL="514350" indent="-514350" algn="just">
              <a:buFont typeface="+mj-lt"/>
              <a:buAutoNum type="arabicPeriod"/>
            </a:pP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81019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How to use components?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1431925"/>
          </a:xfrm>
        </p:spPr>
        <p:txBody>
          <a:bodyPr>
            <a:normAutofit/>
          </a:bodyPr>
          <a:lstStyle/>
          <a:p>
            <a:pPr marL="0" indent="0">
              <a:buNone/>
            </a:pPr>
            <a:r>
              <a:rPr lang="en-US" b="1" dirty="0">
                <a:solidFill>
                  <a:srgbClr val="0070C0"/>
                </a:solidFill>
                <a:latin typeface="Times New Roman" pitchFamily="18" charset="0"/>
                <a:cs typeface="Times New Roman" pitchFamily="18" charset="0"/>
              </a:rPr>
              <a:t>Step 1: </a:t>
            </a:r>
            <a:r>
              <a:rPr lang="en-US" dirty="0">
                <a:latin typeface="Times New Roman" pitchFamily="18" charset="0"/>
                <a:cs typeface="Times New Roman" pitchFamily="18" charset="0"/>
              </a:rPr>
              <a:t>Navigate to the directory containing your app and type the following:</a:t>
            </a:r>
          </a:p>
          <a:p>
            <a:pPr marL="0" indent="0">
              <a:buNone/>
            </a:pPr>
            <a:r>
              <a:rPr lang="en-US" dirty="0">
                <a:latin typeface="Times New Roman" pitchFamily="18" charset="0"/>
                <a:cs typeface="Times New Roman" pitchFamily="18" charset="0"/>
              </a:rPr>
              <a:t> 		C:\Users\MRUH\angularfolder\myapp&gt; </a:t>
            </a:r>
            <a:r>
              <a:rPr lang="en-US" b="1" dirty="0" err="1">
                <a:solidFill>
                  <a:srgbClr val="FF0000"/>
                </a:solidFill>
                <a:latin typeface="Times New Roman" pitchFamily="18" charset="0"/>
                <a:cs typeface="Times New Roman" pitchFamily="18" charset="0"/>
              </a:rPr>
              <a:t>ng</a:t>
            </a:r>
            <a:r>
              <a:rPr lang="en-US" b="1" dirty="0">
                <a:solidFill>
                  <a:srgbClr val="FF0000"/>
                </a:solidFill>
                <a:latin typeface="Times New Roman" pitchFamily="18" charset="0"/>
                <a:cs typeface="Times New Roman" pitchFamily="18" charset="0"/>
              </a:rPr>
              <a:t> g c </a:t>
            </a:r>
            <a:r>
              <a:rPr lang="en-US" b="1" dirty="0" err="1">
                <a:solidFill>
                  <a:srgbClr val="FF0000"/>
                </a:solidFill>
                <a:latin typeface="Times New Roman" pitchFamily="18" charset="0"/>
                <a:cs typeface="Times New Roman" pitchFamily="18" charset="0"/>
              </a:rPr>
              <a:t>mycomp</a:t>
            </a:r>
            <a:endParaRPr lang="en-US" b="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17</a:t>
            </a:fld>
            <a:endParaRPr lang="en-US" dirty="0"/>
          </a:p>
        </p:txBody>
      </p:sp>
      <p:sp>
        <p:nvSpPr>
          <p:cNvPr id="7" name="TextBox 6"/>
          <p:cNvSpPr txBox="1"/>
          <p:nvPr/>
        </p:nvSpPr>
        <p:spPr>
          <a:xfrm>
            <a:off x="342899" y="2428785"/>
            <a:ext cx="11744325" cy="4154984"/>
          </a:xfrm>
          <a:prstGeom prst="rect">
            <a:avLst/>
          </a:prstGeom>
          <a:solidFill>
            <a:srgbClr val="FFC000"/>
          </a:solidFill>
        </p:spPr>
        <p:txBody>
          <a:bodyPr wrap="square" rtlCol="0">
            <a:spAutoFit/>
          </a:bodyPr>
          <a:lstStyle/>
          <a:p>
            <a:r>
              <a:rPr lang="en-US" sz="2400" b="1" dirty="0">
                <a:solidFill>
                  <a:srgbClr val="FF0000"/>
                </a:solidFill>
                <a:latin typeface="Times New Roman" pitchFamily="18" charset="0"/>
                <a:cs typeface="Times New Roman" pitchFamily="18" charset="0"/>
              </a:rPr>
              <a:t>Note: </a:t>
            </a:r>
            <a:r>
              <a:rPr lang="en-US" sz="2400" dirty="0">
                <a:latin typeface="Times New Roman" pitchFamily="18" charset="0"/>
                <a:cs typeface="Times New Roman" pitchFamily="18" charset="0"/>
              </a:rPr>
              <a:t>Angular creates a new folder with the name “</a:t>
            </a:r>
            <a:r>
              <a:rPr lang="en-US" sz="2400" b="1" dirty="0" err="1">
                <a:solidFill>
                  <a:srgbClr val="FF0000"/>
                </a:solidFill>
                <a:latin typeface="Times New Roman" pitchFamily="18" charset="0"/>
                <a:cs typeface="Times New Roman" pitchFamily="18" charset="0"/>
              </a:rPr>
              <a:t>mycomp</a:t>
            </a:r>
            <a:r>
              <a:rPr lang="en-US" sz="2400" dirty="0">
                <a:latin typeface="Times New Roman" pitchFamily="18" charset="0"/>
                <a:cs typeface="Times New Roman" pitchFamily="18" charset="0"/>
              </a:rPr>
              <a:t>” with the following files in it:</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3" y="3271927"/>
            <a:ext cx="4043363" cy="30788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31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How to use components?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0" y="982664"/>
            <a:ext cx="11896725" cy="612358"/>
          </a:xfrm>
        </p:spPr>
        <p:txBody>
          <a:bodyPr>
            <a:normAutofit fontScale="92500"/>
          </a:bodyPr>
          <a:lstStyle/>
          <a:p>
            <a:pPr marL="0" indent="0">
              <a:buNone/>
            </a:pPr>
            <a:r>
              <a:rPr lang="en-US" sz="2400" b="1" dirty="0">
                <a:solidFill>
                  <a:srgbClr val="0070C0"/>
                </a:solidFill>
                <a:latin typeface="Times New Roman" pitchFamily="18" charset="0"/>
                <a:cs typeface="Times New Roman" pitchFamily="18" charset="0"/>
              </a:rPr>
              <a:t>Step 2: </a:t>
            </a:r>
            <a:r>
              <a:rPr lang="en-US" sz="2400" b="1" dirty="0">
                <a:latin typeface="Times New Roman" pitchFamily="18" charset="0"/>
                <a:cs typeface="Times New Roman" pitchFamily="18" charset="0"/>
              </a:rPr>
              <a:t>Verify the 4 files generated by default and don’t do any changes to the existing files </a:t>
            </a:r>
            <a:endParaRPr lang="en-US" sz="2400" b="1"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18</a:t>
            </a:fld>
            <a:endParaRPr lang="en-US" dirty="0"/>
          </a:p>
        </p:txBody>
      </p:sp>
      <p:sp>
        <p:nvSpPr>
          <p:cNvPr id="7" name="TextBox 6"/>
          <p:cNvSpPr txBox="1"/>
          <p:nvPr/>
        </p:nvSpPr>
        <p:spPr>
          <a:xfrm>
            <a:off x="228600" y="1595021"/>
            <a:ext cx="6343650" cy="5262979"/>
          </a:xfrm>
          <a:prstGeom prst="rect">
            <a:avLst/>
          </a:prstGeom>
          <a:solidFill>
            <a:srgbClr val="FFC000"/>
          </a:solidFill>
        </p:spPr>
        <p:txBody>
          <a:bodyPr wrap="square" rtlCol="0">
            <a:spAutoFit/>
          </a:bodyPr>
          <a:lstStyle/>
          <a:p>
            <a:r>
              <a:rPr lang="en-US" sz="2400" b="1" u="sng" dirty="0" err="1">
                <a:solidFill>
                  <a:srgbClr val="FF0000"/>
                </a:solidFill>
                <a:latin typeface="Times New Roman" pitchFamily="18" charset="0"/>
                <a:cs typeface="Times New Roman" pitchFamily="18" charset="0"/>
              </a:rPr>
              <a:t>mycomp.component.ts</a:t>
            </a:r>
            <a:r>
              <a:rPr lang="en-US" sz="2400" b="1" u="sng" dirty="0">
                <a:solidFill>
                  <a:srgbClr val="FF0000"/>
                </a:solidFill>
                <a:latin typeface="Times New Roman" pitchFamily="18" charset="0"/>
                <a:cs typeface="Times New Roman" pitchFamily="18" charset="0"/>
              </a:rPr>
              <a:t> file:</a:t>
            </a:r>
          </a:p>
          <a:p>
            <a:endParaRPr lang="en-US" sz="2400" b="1" dirty="0">
              <a:solidFill>
                <a:srgbClr val="0070C0"/>
              </a:solidFill>
              <a:latin typeface="Times New Roman" pitchFamily="18" charset="0"/>
              <a:cs typeface="Times New Roman" pitchFamily="18" charset="0"/>
            </a:endParaRPr>
          </a:p>
          <a:p>
            <a:r>
              <a:rPr lang="en-IN" sz="2400" dirty="0">
                <a:latin typeface="Times New Roman" pitchFamily="18" charset="0"/>
                <a:cs typeface="Times New Roman" pitchFamily="18" charset="0"/>
              </a:rPr>
              <a:t>import { Component } from '@angular/core';</a:t>
            </a:r>
          </a:p>
          <a:p>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@Component({</a:t>
            </a:r>
          </a:p>
          <a:p>
            <a:r>
              <a:rPr lang="en-IN" sz="2400" dirty="0">
                <a:latin typeface="Times New Roman" pitchFamily="18" charset="0"/>
                <a:cs typeface="Times New Roman" pitchFamily="18" charset="0"/>
              </a:rPr>
              <a:t>  selector: 'app-</a:t>
            </a:r>
            <a:r>
              <a:rPr lang="en-IN" sz="2400" dirty="0" err="1">
                <a:latin typeface="Times New Roman" pitchFamily="18" charset="0"/>
                <a:cs typeface="Times New Roman" pitchFamily="18" charset="0"/>
              </a:rPr>
              <a:t>mycomp</a:t>
            </a:r>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  standalone: true,</a:t>
            </a:r>
          </a:p>
          <a:p>
            <a:r>
              <a:rPr lang="en-IN" sz="2400" dirty="0">
                <a:latin typeface="Times New Roman" pitchFamily="18" charset="0"/>
                <a:cs typeface="Times New Roman" pitchFamily="18" charset="0"/>
              </a:rPr>
              <a:t>  imports: [],</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templateUrl</a:t>
            </a:r>
            <a:r>
              <a:rPr lang="en-IN" sz="2400" dirty="0">
                <a:latin typeface="Times New Roman" pitchFamily="18" charset="0"/>
                <a:cs typeface="Times New Roman" pitchFamily="18" charset="0"/>
              </a:rPr>
              <a:t>: './mycomp.component.html',</a:t>
            </a:r>
          </a:p>
          <a:p>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styleUrl</a:t>
            </a:r>
            <a:r>
              <a:rPr lang="en-IN" sz="2400" dirty="0">
                <a:latin typeface="Times New Roman" pitchFamily="18" charset="0"/>
                <a:cs typeface="Times New Roman" pitchFamily="18" charset="0"/>
              </a:rPr>
              <a:t>: './mycomp.component.css'</a:t>
            </a:r>
          </a:p>
          <a:p>
            <a:r>
              <a:rPr lang="en-IN" sz="2400" dirty="0">
                <a:latin typeface="Times New Roman" pitchFamily="18" charset="0"/>
                <a:cs typeface="Times New Roman" pitchFamily="18" charset="0"/>
              </a:rPr>
              <a:t>})</a:t>
            </a:r>
          </a:p>
          <a:p>
            <a:r>
              <a:rPr lang="en-IN" sz="2400" dirty="0">
                <a:latin typeface="Times New Roman" pitchFamily="18" charset="0"/>
                <a:cs typeface="Times New Roman" pitchFamily="18" charset="0"/>
              </a:rPr>
              <a:t>export class </a:t>
            </a:r>
            <a:r>
              <a:rPr lang="en-IN" sz="2400" dirty="0" err="1">
                <a:latin typeface="Times New Roman" pitchFamily="18" charset="0"/>
                <a:cs typeface="Times New Roman" pitchFamily="18" charset="0"/>
              </a:rPr>
              <a:t>MycompComponent</a:t>
            </a:r>
            <a:r>
              <a:rPr lang="en-IN" sz="2400" dirty="0">
                <a:latin typeface="Times New Roman" pitchFamily="18" charset="0"/>
                <a:cs typeface="Times New Roman" pitchFamily="18" charset="0"/>
              </a:rPr>
              <a:t> {</a:t>
            </a:r>
          </a:p>
          <a:p>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a:t>
            </a:r>
            <a:endParaRPr lang="en-US" sz="2400" b="1" dirty="0">
              <a:solidFill>
                <a:srgbClr val="FF0000"/>
              </a:solidFill>
              <a:latin typeface="Times New Roman" pitchFamily="18" charset="0"/>
              <a:cs typeface="Times New Roman" pitchFamily="18" charset="0"/>
            </a:endParaRPr>
          </a:p>
        </p:txBody>
      </p:sp>
      <p:sp>
        <p:nvSpPr>
          <p:cNvPr id="8" name="Right Arrow 7"/>
          <p:cNvSpPr/>
          <p:nvPr/>
        </p:nvSpPr>
        <p:spPr>
          <a:xfrm>
            <a:off x="6786563" y="3457575"/>
            <a:ext cx="1443037" cy="584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8529638" y="3457575"/>
            <a:ext cx="3271837" cy="707886"/>
          </a:xfrm>
          <a:prstGeom prst="rect">
            <a:avLst/>
          </a:prstGeom>
          <a:solidFill>
            <a:srgbClr val="92D050"/>
          </a:solidFill>
        </p:spPr>
        <p:txBody>
          <a:bodyPr wrap="square" rtlCol="0">
            <a:spAutoFit/>
          </a:bodyPr>
          <a:lstStyle/>
          <a:p>
            <a:r>
              <a:rPr lang="en-US" sz="2000" dirty="0">
                <a:latin typeface="Times New Roman" pitchFamily="18" charset="0"/>
                <a:cs typeface="Times New Roman" pitchFamily="18" charset="0"/>
              </a:rPr>
              <a:t>Don’t do any changes to this file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96007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How to use components? </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19</a:t>
            </a:fld>
            <a:endParaRPr lang="en-US" dirty="0"/>
          </a:p>
        </p:txBody>
      </p:sp>
      <p:sp>
        <p:nvSpPr>
          <p:cNvPr id="7" name="TextBox 6"/>
          <p:cNvSpPr txBox="1"/>
          <p:nvPr/>
        </p:nvSpPr>
        <p:spPr>
          <a:xfrm>
            <a:off x="228599" y="1595021"/>
            <a:ext cx="6557963" cy="4154984"/>
          </a:xfrm>
          <a:prstGeom prst="rect">
            <a:avLst/>
          </a:prstGeom>
          <a:solidFill>
            <a:srgbClr val="FFC000"/>
          </a:solidFill>
        </p:spPr>
        <p:txBody>
          <a:bodyPr wrap="square" rtlCol="0">
            <a:spAutoFit/>
          </a:bodyPr>
          <a:lstStyle/>
          <a:p>
            <a:r>
              <a:rPr lang="en-US" sz="2400" b="1" u="sng" dirty="0">
                <a:solidFill>
                  <a:srgbClr val="FF0000"/>
                </a:solidFill>
                <a:latin typeface="Times New Roman" pitchFamily="18" charset="0"/>
                <a:cs typeface="Times New Roman" pitchFamily="18" charset="0"/>
              </a:rPr>
              <a:t>mycomp.component.html file:</a:t>
            </a:r>
          </a:p>
          <a:p>
            <a:endParaRPr lang="en-US"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a:p>
            <a:endParaRPr lang="en-US" sz="2400" b="1" u="sng" dirty="0">
              <a:solidFill>
                <a:srgbClr val="FF000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a:p>
            <a:endParaRPr lang="en-US" sz="2400" b="1" dirty="0">
              <a:solidFill>
                <a:srgbClr val="0070C0"/>
              </a:solidFill>
              <a:latin typeface="Times New Roman" pitchFamily="18" charset="0"/>
              <a:cs typeface="Times New Roman" pitchFamily="18" charset="0"/>
            </a:endParaRPr>
          </a:p>
        </p:txBody>
      </p:sp>
      <p:sp>
        <p:nvSpPr>
          <p:cNvPr id="8" name="Right Arrow 7"/>
          <p:cNvSpPr/>
          <p:nvPr/>
        </p:nvSpPr>
        <p:spPr>
          <a:xfrm>
            <a:off x="6786563" y="3457575"/>
            <a:ext cx="1443037" cy="5842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p:cNvSpPr txBox="1"/>
          <p:nvPr/>
        </p:nvSpPr>
        <p:spPr>
          <a:xfrm>
            <a:off x="8529638" y="3457575"/>
            <a:ext cx="3271837" cy="707886"/>
          </a:xfrm>
          <a:prstGeom prst="rect">
            <a:avLst/>
          </a:prstGeom>
          <a:solidFill>
            <a:srgbClr val="92D050"/>
          </a:solidFill>
        </p:spPr>
        <p:txBody>
          <a:bodyPr wrap="square" rtlCol="0">
            <a:spAutoFit/>
          </a:bodyPr>
          <a:lstStyle/>
          <a:p>
            <a:r>
              <a:rPr lang="en-US" sz="2000" dirty="0">
                <a:latin typeface="Times New Roman" pitchFamily="18" charset="0"/>
                <a:cs typeface="Times New Roman" pitchFamily="18" charset="0"/>
              </a:rPr>
              <a:t>Don’t do any changes to this file</a:t>
            </a:r>
            <a:endParaRPr lang="en-IN"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332" y="2282159"/>
            <a:ext cx="6241149" cy="2561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Content Placeholder 2"/>
          <p:cNvSpPr>
            <a:spLocks noGrp="1"/>
          </p:cNvSpPr>
          <p:nvPr>
            <p:ph idx="1"/>
          </p:nvPr>
        </p:nvSpPr>
        <p:spPr>
          <a:xfrm>
            <a:off x="0" y="982664"/>
            <a:ext cx="11896725" cy="612358"/>
          </a:xfrm>
        </p:spPr>
        <p:txBody>
          <a:bodyPr>
            <a:normAutofit fontScale="92500"/>
          </a:bodyPr>
          <a:lstStyle/>
          <a:p>
            <a:pPr marL="0" indent="0">
              <a:buNone/>
            </a:pPr>
            <a:r>
              <a:rPr lang="en-US" sz="2400" b="1" dirty="0">
                <a:solidFill>
                  <a:srgbClr val="0070C0"/>
                </a:solidFill>
                <a:latin typeface="Times New Roman" pitchFamily="18" charset="0"/>
                <a:cs typeface="Times New Roman" pitchFamily="18" charset="0"/>
              </a:rPr>
              <a:t>Step 2: </a:t>
            </a:r>
            <a:r>
              <a:rPr lang="en-US" sz="2400" b="1" dirty="0">
                <a:latin typeface="Times New Roman" pitchFamily="18" charset="0"/>
                <a:cs typeface="Times New Roman" pitchFamily="18" charset="0"/>
              </a:rPr>
              <a:t>Verify the 4 files generated by default and don’t do any changes to the existing files </a:t>
            </a:r>
            <a:endParaRPr lang="en-US" sz="24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602203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1C7945-EC55-4CB5-92E9-DC3FD2CD5FDB}"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dirty="0"/>
              <a:t>UI Frameworks</a:t>
            </a:r>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
        <p:nvSpPr>
          <p:cNvPr id="7" name="Title 1">
            <a:extLst>
              <a:ext uri="{FF2B5EF4-FFF2-40B4-BE49-F238E27FC236}">
                <a16:creationId xmlns:a16="http://schemas.microsoft.com/office/drawing/2014/main" id="{4A2D6415-B835-F945-8690-F3D92A90E1F4}"/>
              </a:ext>
            </a:extLst>
          </p:cNvPr>
          <p:cNvSpPr>
            <a:spLocks noGrp="1"/>
          </p:cNvSpPr>
          <p:nvPr>
            <p:ph type="title"/>
          </p:nvPr>
        </p:nvSpPr>
        <p:spPr>
          <a:xfrm>
            <a:off x="574962" y="1911927"/>
            <a:ext cx="11062855" cy="2294121"/>
          </a:xfrm>
          <a:solidFill>
            <a:srgbClr val="00B0F0"/>
          </a:solidFill>
        </p:spPr>
        <p:txBody>
          <a:bodyPr>
            <a:normAutofit fontScale="90000"/>
          </a:bodyPr>
          <a:lstStyle/>
          <a:p>
            <a:pPr algn="ctr"/>
            <a:r>
              <a:rPr lang="en-US" b="1" dirty="0">
                <a:latin typeface="Times New Roman" panose="02020603050405020304" pitchFamily="18" charset="0"/>
                <a:cs typeface="Times New Roman" panose="02020603050405020304" pitchFamily="18" charset="0"/>
              </a:rPr>
              <a:t>UNIT-III</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ANGULAR</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1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How to use components?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23824" y="956647"/>
            <a:ext cx="11896725" cy="946150"/>
          </a:xfrm>
        </p:spPr>
        <p:txBody>
          <a:bodyPr>
            <a:normAutofit/>
          </a:bodyPr>
          <a:lstStyle/>
          <a:p>
            <a:pPr marL="0" indent="0">
              <a:buNone/>
            </a:pPr>
            <a:r>
              <a:rPr lang="en-US" sz="2400" b="1" dirty="0">
                <a:solidFill>
                  <a:srgbClr val="0070C0"/>
                </a:solidFill>
                <a:latin typeface="Times New Roman" pitchFamily="18" charset="0"/>
                <a:cs typeface="Times New Roman" pitchFamily="18" charset="0"/>
              </a:rPr>
              <a:t>Step 3: </a:t>
            </a:r>
            <a:r>
              <a:rPr lang="en-US" sz="2400" dirty="0">
                <a:latin typeface="Times New Roman" pitchFamily="18" charset="0"/>
                <a:cs typeface="Times New Roman" pitchFamily="18" charset="0"/>
              </a:rPr>
              <a:t>After creating the component, open </a:t>
            </a:r>
            <a:r>
              <a:rPr lang="en-US" sz="2400" b="1" dirty="0" err="1">
                <a:solidFill>
                  <a:srgbClr val="FF0000"/>
                </a:solidFill>
                <a:latin typeface="Times New Roman" pitchFamily="18" charset="0"/>
                <a:cs typeface="Times New Roman" pitchFamily="18" charset="0"/>
              </a:rPr>
              <a:t>app.component.ts</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file and import the component created into this file as follows:</a:t>
            </a:r>
            <a:endParaRPr lang="en-US" sz="2400" dirty="0">
              <a:solidFill>
                <a:srgbClr val="0070C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20</a:t>
            </a:fld>
            <a:endParaRPr lang="en-US" dirty="0"/>
          </a:p>
        </p:txBody>
      </p:sp>
      <p:sp>
        <p:nvSpPr>
          <p:cNvPr id="10" name="Rectangle 9"/>
          <p:cNvSpPr/>
          <p:nvPr/>
        </p:nvSpPr>
        <p:spPr>
          <a:xfrm>
            <a:off x="261934" y="1759922"/>
            <a:ext cx="9953625" cy="4955203"/>
          </a:xfrm>
          <a:prstGeom prst="rect">
            <a:avLst/>
          </a:prstGeom>
          <a:solidFill>
            <a:srgbClr val="FFC000"/>
          </a:solidFill>
        </p:spPr>
        <p:txBody>
          <a:bodyPr wrap="square">
            <a:spAutoFit/>
          </a:bodyPr>
          <a:lstStyle/>
          <a:p>
            <a:r>
              <a:rPr lang="en-US" sz="2400" b="1" u="sng" dirty="0" err="1">
                <a:latin typeface="Times New Roman" pitchFamily="18" charset="0"/>
                <a:cs typeface="Times New Roman" pitchFamily="18" charset="0"/>
              </a:rPr>
              <a:t>app.component.ts</a:t>
            </a:r>
            <a:r>
              <a:rPr lang="en-US" sz="2400" b="1" u="sng" dirty="0">
                <a:latin typeface="Times New Roman" pitchFamily="18" charset="0"/>
                <a:cs typeface="Times New Roman" pitchFamily="18" charset="0"/>
              </a:rPr>
              <a:t> file: </a:t>
            </a:r>
            <a:endParaRPr lang="en-IN" sz="2400" b="1" u="sng" dirty="0">
              <a:latin typeface="Times New Roman" pitchFamily="18" charset="0"/>
              <a:cs typeface="Times New Roman" pitchFamily="18" charset="0"/>
            </a:endParaRPr>
          </a:p>
          <a:p>
            <a:r>
              <a:rPr lang="en-IN" sz="2000" dirty="0">
                <a:latin typeface="Times New Roman" pitchFamily="18" charset="0"/>
                <a:cs typeface="Times New Roman" pitchFamily="18" charset="0"/>
              </a:rPr>
              <a:t>import { Component } from '@angular/core';</a:t>
            </a:r>
          </a:p>
          <a:p>
            <a:r>
              <a:rPr lang="en-IN" sz="2000" dirty="0">
                <a:latin typeface="Times New Roman" pitchFamily="18" charset="0"/>
                <a:cs typeface="Times New Roman" pitchFamily="18" charset="0"/>
              </a:rPr>
              <a:t>import { </a:t>
            </a:r>
            <a:r>
              <a:rPr lang="en-IN" sz="2000" dirty="0" err="1">
                <a:latin typeface="Times New Roman" pitchFamily="18" charset="0"/>
                <a:cs typeface="Times New Roman" pitchFamily="18" charset="0"/>
              </a:rPr>
              <a:t>RouterOutlet</a:t>
            </a:r>
            <a:r>
              <a:rPr lang="en-IN" sz="2000" dirty="0">
                <a:latin typeface="Times New Roman" pitchFamily="18" charset="0"/>
                <a:cs typeface="Times New Roman" pitchFamily="18" charset="0"/>
              </a:rPr>
              <a:t> } from '@angular/router';</a:t>
            </a:r>
          </a:p>
          <a:p>
            <a:r>
              <a:rPr lang="en-IN" sz="2400" b="1" dirty="0">
                <a:solidFill>
                  <a:srgbClr val="FF0000"/>
                </a:solidFill>
                <a:latin typeface="Times New Roman" pitchFamily="18" charset="0"/>
                <a:cs typeface="Times New Roman" pitchFamily="18" charset="0"/>
              </a:rPr>
              <a:t>import {</a:t>
            </a:r>
            <a:r>
              <a:rPr lang="en-IN" sz="2400" b="1" dirty="0" err="1">
                <a:solidFill>
                  <a:srgbClr val="FF0000"/>
                </a:solidFill>
                <a:latin typeface="Times New Roman" pitchFamily="18" charset="0"/>
                <a:cs typeface="Times New Roman" pitchFamily="18" charset="0"/>
              </a:rPr>
              <a:t>MycompComponent</a:t>
            </a:r>
            <a:r>
              <a:rPr lang="en-IN" sz="2400" b="1" dirty="0">
                <a:solidFill>
                  <a:srgbClr val="FF0000"/>
                </a:solidFill>
                <a:latin typeface="Times New Roman" pitchFamily="18" charset="0"/>
                <a:cs typeface="Times New Roman" pitchFamily="18" charset="0"/>
              </a:rPr>
              <a:t>} from './</a:t>
            </a:r>
            <a:r>
              <a:rPr lang="en-IN" sz="2400" b="1" dirty="0" err="1">
                <a:solidFill>
                  <a:srgbClr val="FF0000"/>
                </a:solidFill>
                <a:latin typeface="Times New Roman" pitchFamily="18" charset="0"/>
                <a:cs typeface="Times New Roman" pitchFamily="18" charset="0"/>
              </a:rPr>
              <a:t>mycomp</a:t>
            </a:r>
            <a:r>
              <a:rPr lang="en-IN" sz="2400" b="1" dirty="0">
                <a:solidFill>
                  <a:srgbClr val="FF0000"/>
                </a:solidFill>
                <a:latin typeface="Times New Roman" pitchFamily="18" charset="0"/>
                <a:cs typeface="Times New Roman" pitchFamily="18" charset="0"/>
              </a:rPr>
              <a:t>/</a:t>
            </a:r>
            <a:r>
              <a:rPr lang="en-IN" sz="2400" b="1" dirty="0" err="1">
                <a:solidFill>
                  <a:srgbClr val="FF0000"/>
                </a:solidFill>
                <a:latin typeface="Times New Roman" pitchFamily="18" charset="0"/>
                <a:cs typeface="Times New Roman" pitchFamily="18" charset="0"/>
              </a:rPr>
              <a:t>mycomp.component</a:t>
            </a:r>
            <a:r>
              <a:rPr lang="en-IN" sz="2400" dirty="0">
                <a:latin typeface="Times New Roman" pitchFamily="18" charset="0"/>
                <a:cs typeface="Times New Roman" pitchFamily="18" charset="0"/>
              </a:rPr>
              <a:t>'</a:t>
            </a:r>
          </a:p>
          <a:p>
            <a:br>
              <a:rPr lang="en-IN" sz="2400" dirty="0">
                <a:latin typeface="Times New Roman" pitchFamily="18" charset="0"/>
                <a:cs typeface="Times New Roman" pitchFamily="18" charset="0"/>
              </a:rPr>
            </a:br>
            <a:r>
              <a:rPr lang="en-IN" sz="2000" dirty="0">
                <a:latin typeface="Times New Roman" pitchFamily="18" charset="0"/>
                <a:cs typeface="Times New Roman" pitchFamily="18" charset="0"/>
              </a:rPr>
              <a:t>@Component({</a:t>
            </a:r>
          </a:p>
          <a:p>
            <a:r>
              <a:rPr lang="en-IN" sz="2000" dirty="0">
                <a:latin typeface="Times New Roman" pitchFamily="18" charset="0"/>
                <a:cs typeface="Times New Roman" pitchFamily="18" charset="0"/>
              </a:rPr>
              <a:t>  selector: 'app-root',</a:t>
            </a:r>
          </a:p>
          <a:p>
            <a:r>
              <a:rPr lang="en-IN" sz="2000" dirty="0">
                <a:latin typeface="Times New Roman" pitchFamily="18" charset="0"/>
                <a:cs typeface="Times New Roman" pitchFamily="18" charset="0"/>
              </a:rPr>
              <a:t>  standalone: true,</a:t>
            </a:r>
          </a:p>
          <a:p>
            <a:r>
              <a:rPr lang="en-IN" sz="2000" dirty="0">
                <a:latin typeface="Times New Roman" pitchFamily="18" charset="0"/>
                <a:cs typeface="Times New Roman" pitchFamily="18" charset="0"/>
              </a:rPr>
              <a:t>  imports: [</a:t>
            </a:r>
            <a:r>
              <a:rPr lang="en-IN" sz="2000" dirty="0" err="1">
                <a:latin typeface="Times New Roman" pitchFamily="18" charset="0"/>
                <a:cs typeface="Times New Roman" pitchFamily="18" charset="0"/>
              </a:rPr>
              <a:t>RouterOutlet</a:t>
            </a:r>
            <a:r>
              <a:rPr lang="en-IN" sz="2000" dirty="0">
                <a:latin typeface="Times New Roman" pitchFamily="18" charset="0"/>
                <a:cs typeface="Times New Roman" pitchFamily="18" charset="0"/>
              </a:rPr>
              <a:t>, </a:t>
            </a:r>
            <a:r>
              <a:rPr lang="en-IN" sz="2400" b="1" dirty="0" err="1">
                <a:solidFill>
                  <a:srgbClr val="FF0000"/>
                </a:solidFill>
                <a:latin typeface="Times New Roman" pitchFamily="18" charset="0"/>
                <a:cs typeface="Times New Roman" pitchFamily="18" charset="0"/>
              </a:rPr>
              <a:t>MycompComponent</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templateUrl</a:t>
            </a:r>
            <a:r>
              <a:rPr lang="en-IN" sz="2000" dirty="0">
                <a:latin typeface="Times New Roman" pitchFamily="18" charset="0"/>
                <a:cs typeface="Times New Roman" pitchFamily="18" charset="0"/>
              </a:rPr>
              <a:t>: './app.component.html', </a:t>
            </a:r>
          </a:p>
          <a:p>
            <a:r>
              <a:rPr lang="en-IN" sz="2000" dirty="0">
                <a:latin typeface="Times New Roman" pitchFamily="18" charset="0"/>
                <a:cs typeface="Times New Roman" pitchFamily="18" charset="0"/>
              </a:rPr>
              <a:t>  styles: ['h1 { </a:t>
            </a:r>
            <a:r>
              <a:rPr lang="en-IN" sz="2000" dirty="0" err="1">
                <a:latin typeface="Times New Roman" pitchFamily="18" charset="0"/>
                <a:cs typeface="Times New Roman" pitchFamily="18" charset="0"/>
              </a:rPr>
              <a:t>color</a:t>
            </a:r>
            <a:r>
              <a:rPr lang="en-IN" sz="2000" dirty="0">
                <a:latin typeface="Times New Roman" pitchFamily="18" charset="0"/>
                <a:cs typeface="Times New Roman" pitchFamily="18" charset="0"/>
              </a:rPr>
              <a:t>: red; }']</a:t>
            </a:r>
          </a:p>
          <a:p>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export class </a:t>
            </a:r>
            <a:r>
              <a:rPr lang="en-IN" sz="2000" dirty="0" err="1">
                <a:latin typeface="Times New Roman" pitchFamily="18" charset="0"/>
                <a:cs typeface="Times New Roman" pitchFamily="18" charset="0"/>
              </a:rPr>
              <a:t>AppComponent</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title = '</a:t>
            </a:r>
            <a:r>
              <a:rPr lang="en-IN" sz="2000" dirty="0" err="1">
                <a:latin typeface="Times New Roman" pitchFamily="18" charset="0"/>
                <a:cs typeface="Times New Roman" pitchFamily="18" charset="0"/>
              </a:rPr>
              <a:t>myapp</a:t>
            </a:r>
            <a:r>
              <a:rPr lang="en-IN" sz="2000" dirty="0">
                <a:latin typeface="Times New Roman" pitchFamily="18" charset="0"/>
                <a:cs typeface="Times New Roman" pitchFamily="18" charset="0"/>
              </a:rPr>
              <a:t>';</a:t>
            </a:r>
          </a:p>
          <a:p>
            <a:r>
              <a:rPr lang="en-IN" sz="2000" dirty="0">
                <a:latin typeface="Times New Roman" pitchFamily="18" charset="0"/>
                <a:cs typeface="Times New Roman" pitchFamily="18" charset="0"/>
              </a:rPr>
              <a:t>}</a:t>
            </a:r>
          </a:p>
        </p:txBody>
      </p:sp>
    </p:spTree>
    <p:extLst>
      <p:ext uri="{BB962C8B-B14F-4D97-AF65-F5344CB8AC3E}">
        <p14:creationId xmlns:p14="http://schemas.microsoft.com/office/powerpoint/2010/main" val="51847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How to use components?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4"/>
            <a:ext cx="11896725" cy="946150"/>
          </a:xfrm>
        </p:spPr>
        <p:txBody>
          <a:bodyPr>
            <a:normAutofit/>
          </a:bodyPr>
          <a:lstStyle/>
          <a:p>
            <a:pPr marL="0" indent="0">
              <a:buNone/>
            </a:pPr>
            <a:r>
              <a:rPr lang="en-US" sz="2400" b="1" dirty="0">
                <a:solidFill>
                  <a:srgbClr val="0070C0"/>
                </a:solidFill>
                <a:latin typeface="Times New Roman" pitchFamily="18" charset="0"/>
                <a:cs typeface="Times New Roman" pitchFamily="18" charset="0"/>
              </a:rPr>
              <a:t>Step 4: </a:t>
            </a:r>
            <a:r>
              <a:rPr lang="en-US" sz="2400" b="1" dirty="0">
                <a:latin typeface="Times New Roman" pitchFamily="18" charset="0"/>
                <a:cs typeface="Times New Roman" pitchFamily="18" charset="0"/>
              </a:rPr>
              <a:t>open app.component.html file and render the name of the selector “app-</a:t>
            </a:r>
            <a:r>
              <a:rPr lang="en-US" sz="2400" b="1" dirty="0" err="1">
                <a:latin typeface="Times New Roman" pitchFamily="18" charset="0"/>
                <a:cs typeface="Times New Roman" pitchFamily="18" charset="0"/>
              </a:rPr>
              <a:t>mycomp</a:t>
            </a:r>
            <a:r>
              <a:rPr lang="en-US" sz="2400" b="1" dirty="0">
                <a:latin typeface="Times New Roman" pitchFamily="18" charset="0"/>
                <a:cs typeface="Times New Roman" pitchFamily="18" charset="0"/>
              </a:rPr>
              <a:t>”</a:t>
            </a:r>
          </a:p>
          <a:p>
            <a:pPr marL="0" indent="0">
              <a:buNone/>
            </a:pPr>
            <a:r>
              <a:rPr lang="en-US" sz="2400" b="1" dirty="0">
                <a:latin typeface="Times New Roman" pitchFamily="18" charset="0"/>
                <a:cs typeface="Times New Roman" pitchFamily="18" charset="0"/>
              </a:rPr>
              <a:t>in the </a:t>
            </a:r>
            <a:r>
              <a:rPr lang="en-US" sz="2400" b="1" dirty="0">
                <a:solidFill>
                  <a:srgbClr val="FF0000"/>
                </a:solidFill>
                <a:latin typeface="Times New Roman" pitchFamily="18" charset="0"/>
                <a:cs typeface="Times New Roman" pitchFamily="18" charset="0"/>
              </a:rPr>
              <a:t>app.component.html</a:t>
            </a:r>
            <a:r>
              <a:rPr lang="en-US" sz="2400" b="1" dirty="0">
                <a:solidFill>
                  <a:srgbClr val="0070C0"/>
                </a:solidFill>
                <a:latin typeface="Times New Roman" pitchFamily="18" charset="0"/>
                <a:cs typeface="Times New Roman" pitchFamily="18" charset="0"/>
              </a:rPr>
              <a:t> </a:t>
            </a:r>
            <a:r>
              <a:rPr lang="en-US" sz="2400" b="1" dirty="0">
                <a:latin typeface="Times New Roman" pitchFamily="18" charset="0"/>
                <a:cs typeface="Times New Roman" pitchFamily="18" charset="0"/>
              </a:rPr>
              <a:t>file.</a:t>
            </a: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21</a:t>
            </a:fld>
            <a:endParaRPr lang="en-US" dirty="0"/>
          </a:p>
        </p:txBody>
      </p:sp>
      <p:sp>
        <p:nvSpPr>
          <p:cNvPr id="10" name="Rectangle 9"/>
          <p:cNvSpPr/>
          <p:nvPr/>
        </p:nvSpPr>
        <p:spPr>
          <a:xfrm>
            <a:off x="261936" y="2128481"/>
            <a:ext cx="9953625" cy="1692771"/>
          </a:xfrm>
          <a:prstGeom prst="rect">
            <a:avLst/>
          </a:prstGeom>
          <a:solidFill>
            <a:srgbClr val="FFC000"/>
          </a:solidFill>
        </p:spPr>
        <p:txBody>
          <a:bodyPr wrap="square">
            <a:spAutoFit/>
          </a:bodyPr>
          <a:lstStyle/>
          <a:p>
            <a:r>
              <a:rPr lang="en-US" sz="2400" b="1" u="sng" dirty="0">
                <a:solidFill>
                  <a:srgbClr val="FF0000"/>
                </a:solidFill>
                <a:latin typeface="Times New Roman" pitchFamily="18" charset="0"/>
                <a:cs typeface="Times New Roman" pitchFamily="18" charset="0"/>
              </a:rPr>
              <a:t>app.component.html file:</a:t>
            </a:r>
          </a:p>
          <a:p>
            <a:endParaRPr lang="en-US" sz="2000" b="1" dirty="0">
              <a:solidFill>
                <a:srgbClr val="FF0000"/>
              </a:solidFill>
              <a:latin typeface="Times New Roman" pitchFamily="18" charset="0"/>
              <a:cs typeface="Times New Roman" pitchFamily="18" charset="0"/>
            </a:endParaRPr>
          </a:p>
          <a:p>
            <a:r>
              <a:rPr lang="pt-BR" sz="2000" dirty="0">
                <a:latin typeface="Times New Roman" pitchFamily="18" charset="0"/>
                <a:cs typeface="Times New Roman" pitchFamily="18" charset="0"/>
              </a:rPr>
              <a:t>&lt;h1&gt; Welcome to Angular 17 &lt;/h1&gt;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&lt;app-</a:t>
            </a:r>
            <a:r>
              <a:rPr lang="en-US" sz="2000" dirty="0" err="1">
                <a:latin typeface="Times New Roman" pitchFamily="18" charset="0"/>
                <a:cs typeface="Times New Roman" pitchFamily="18" charset="0"/>
              </a:rPr>
              <a:t>mycomp</a:t>
            </a:r>
            <a:r>
              <a:rPr lang="en-US" sz="2000" dirty="0">
                <a:latin typeface="Times New Roman" pitchFamily="18" charset="0"/>
                <a:cs typeface="Times New Roman" pitchFamily="18" charset="0"/>
              </a:rPr>
              <a:t>&gt; &lt;/app-</a:t>
            </a:r>
            <a:r>
              <a:rPr lang="en-US" sz="2000" dirty="0" err="1">
                <a:latin typeface="Times New Roman" pitchFamily="18" charset="0"/>
                <a:cs typeface="Times New Roman" pitchFamily="18" charset="0"/>
              </a:rPr>
              <a:t>mycomp</a:t>
            </a:r>
            <a:r>
              <a:rPr lang="en-US" sz="2000" dirty="0">
                <a:latin typeface="Times New Roman" pitchFamily="18" charset="0"/>
                <a:cs typeface="Times New Roman" pitchFamily="18" charset="0"/>
              </a:rPr>
              <a:t>&gt;</a:t>
            </a:r>
          </a:p>
          <a:p>
            <a:endParaRPr lang="en-IN"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0713" y="3906977"/>
            <a:ext cx="6334125" cy="2862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14351" y="5000636"/>
            <a:ext cx="1971676" cy="523220"/>
          </a:xfrm>
          <a:prstGeom prst="rect">
            <a:avLst/>
          </a:prstGeom>
          <a:noFill/>
        </p:spPr>
        <p:txBody>
          <a:bodyPr wrap="square" rtlCol="0">
            <a:spAutoFit/>
          </a:bodyPr>
          <a:lstStyle/>
          <a:p>
            <a:r>
              <a:rPr lang="en-US" sz="2800" dirty="0">
                <a:latin typeface="Times New Roman" pitchFamily="18" charset="0"/>
                <a:cs typeface="Times New Roman" pitchFamily="18" charset="0"/>
              </a:rPr>
              <a:t>OUTPUT</a:t>
            </a:r>
            <a:endParaRPr lang="en-IN" sz="2800" dirty="0">
              <a:latin typeface="Times New Roman" pitchFamily="18" charset="0"/>
              <a:cs typeface="Times New Roman" pitchFamily="18" charset="0"/>
            </a:endParaRPr>
          </a:p>
        </p:txBody>
      </p:sp>
      <p:sp>
        <p:nvSpPr>
          <p:cNvPr id="8" name="Right Arrow 7"/>
          <p:cNvSpPr/>
          <p:nvPr/>
        </p:nvSpPr>
        <p:spPr>
          <a:xfrm>
            <a:off x="2486027" y="4962198"/>
            <a:ext cx="2886073" cy="7099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3661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EBD2AD-99D9-AC97-166E-ABC30DAEFE3C}"/>
              </a:ext>
            </a:extLst>
          </p:cNvPr>
          <p:cNvSpPr>
            <a:spLocks noGrp="1"/>
          </p:cNvSpPr>
          <p:nvPr>
            <p:ph idx="1"/>
          </p:nvPr>
        </p:nvSpPr>
        <p:spPr>
          <a:xfrm>
            <a:off x="42041" y="837098"/>
            <a:ext cx="7993117" cy="2775866"/>
          </a:xfrm>
        </p:spPr>
        <p:txBody>
          <a:bodyPr>
            <a:normAutofit/>
          </a:bodyPr>
          <a:lstStyle/>
          <a:p>
            <a:pPr marL="0" indent="0">
              <a:buNone/>
            </a:pPr>
            <a:r>
              <a:rPr lang="en-US" sz="3600" b="1" u="sng" dirty="0">
                <a:latin typeface="Times New Roman" panose="02020603050405020304" pitchFamily="18" charset="0"/>
                <a:cs typeface="Times New Roman" panose="02020603050405020304" pitchFamily="18" charset="0"/>
              </a:rPr>
              <a:t>Modules</a:t>
            </a:r>
          </a:p>
          <a:p>
            <a:pPr marL="0" indent="0">
              <a:buNone/>
            </a:pPr>
            <a:endParaRPr lang="en-US" sz="3600" b="1" u="sng"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05B4CB8-251F-0000-9810-5FAE777CD5F4}"/>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93F44856-1978-D9A5-CB74-CC7CF444AF64}"/>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564832DC-59AE-F9F9-B587-AD538DCB8955}"/>
              </a:ext>
            </a:extLst>
          </p:cNvPr>
          <p:cNvSpPr>
            <a:spLocks noGrp="1"/>
          </p:cNvSpPr>
          <p:nvPr>
            <p:ph type="sldNum" sz="quarter" idx="12"/>
          </p:nvPr>
        </p:nvSpPr>
        <p:spPr/>
        <p:txBody>
          <a:bodyPr/>
          <a:lstStyle/>
          <a:p>
            <a:fld id="{4FAB73BC-B049-4115-A692-8D63A059BFB8}" type="slidenum">
              <a:rPr lang="en-US" smtClean="0"/>
              <a:t>22</a:t>
            </a:fld>
            <a:endParaRPr lang="en-US" dirty="0"/>
          </a:p>
        </p:txBody>
      </p:sp>
      <p:sp>
        <p:nvSpPr>
          <p:cNvPr id="9" name="Title 1">
            <a:extLst>
              <a:ext uri="{FF2B5EF4-FFF2-40B4-BE49-F238E27FC236}">
                <a16:creationId xmlns:a16="http://schemas.microsoft.com/office/drawing/2014/main" id="{65AE01FF-9BE2-94FE-1DD4-162919F3AC93}"/>
              </a:ext>
            </a:extLst>
          </p:cNvPr>
          <p:cNvSpPr txBox="1">
            <a:spLocks/>
          </p:cNvSpPr>
          <p:nvPr/>
        </p:nvSpPr>
        <p:spPr>
          <a:xfrm>
            <a:off x="-1" y="-61536"/>
            <a:ext cx="12192000" cy="898634"/>
          </a:xfrm>
          <a:prstGeom prst="rect">
            <a:avLst/>
          </a:prstGeom>
          <a:solidFill>
            <a:schemeClr val="accent1">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Modules and Components</a:t>
            </a:r>
          </a:p>
        </p:txBody>
      </p:sp>
      <p:sp>
        <p:nvSpPr>
          <p:cNvPr id="2" name="TextBox 1">
            <a:extLst>
              <a:ext uri="{FF2B5EF4-FFF2-40B4-BE49-F238E27FC236}">
                <a16:creationId xmlns:a16="http://schemas.microsoft.com/office/drawing/2014/main" id="{6B34AC63-6C2A-3CE0-A20E-1B3EDE19C6ED}"/>
              </a:ext>
            </a:extLst>
          </p:cNvPr>
          <p:cNvSpPr txBox="1"/>
          <p:nvPr/>
        </p:nvSpPr>
        <p:spPr>
          <a:xfrm>
            <a:off x="302171" y="1554937"/>
            <a:ext cx="11537732" cy="5755422"/>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Angular 17 is</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err="1">
                <a:solidFill>
                  <a:srgbClr val="FF0000"/>
                </a:solidFill>
                <a:latin typeface="Times New Roman" panose="02020603050405020304" pitchFamily="18" charset="0"/>
                <a:cs typeface="Times New Roman" panose="02020603050405020304" pitchFamily="18" charset="0"/>
              </a:rPr>
              <a:t>standalone:true</a:t>
            </a:r>
            <a:r>
              <a:rPr lang="en-US" sz="3200" dirty="0">
                <a:solidFill>
                  <a:srgbClr val="FF000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which means its not dependent on modules, it can be injected anywhere and used anywhere in the application.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Angular 16 and below have one mandatory  </a:t>
            </a:r>
          </a:p>
          <a:p>
            <a:r>
              <a:rPr lang="en-US" sz="3200" dirty="0">
                <a:latin typeface="Times New Roman" panose="02020603050405020304" pitchFamily="18" charset="0"/>
                <a:cs typeface="Times New Roman" panose="02020603050405020304" pitchFamily="18" charset="0"/>
              </a:rPr>
              <a:t>     App module(</a:t>
            </a:r>
            <a:r>
              <a:rPr lang="en-US" sz="3200" dirty="0" err="1">
                <a:solidFill>
                  <a:srgbClr val="FF0000"/>
                </a:solidFill>
                <a:latin typeface="Times New Roman" panose="02020603050405020304" pitchFamily="18" charset="0"/>
                <a:cs typeface="Times New Roman" panose="02020603050405020304" pitchFamily="18" charset="0"/>
              </a:rPr>
              <a:t>standalone:false</a:t>
            </a:r>
            <a:r>
              <a:rPr lang="en-US" sz="3200" dirty="0">
                <a:solidFill>
                  <a:srgbClr val="FF0000"/>
                </a:solidFill>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is </a:t>
            </a:r>
            <a:r>
              <a:rPr lang="en-US" sz="3200" dirty="0">
                <a:solidFill>
                  <a:srgbClr val="FF0000"/>
                </a:solidFill>
                <a:latin typeface="Times New Roman" panose="02020603050405020304" pitchFamily="18" charset="0"/>
                <a:cs typeface="Times New Roman" panose="02020603050405020304" pitchFamily="18" charset="0"/>
              </a:rPr>
              <a:t>not mandatory</a:t>
            </a:r>
            <a:r>
              <a:rPr lang="en-US" sz="3200" dirty="0">
                <a:latin typeface="Times New Roman" panose="02020603050405020304" pitchFamily="18" charset="0"/>
                <a:cs typeface="Times New Roman" panose="02020603050405020304" pitchFamily="18" charset="0"/>
              </a:rPr>
              <a:t> to have App module in Angular17</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If we need module it can be created by giving </a:t>
            </a:r>
          </a:p>
          <a:p>
            <a:r>
              <a:rPr kumimoji="0" lang="en-US" altLang="en-US" sz="3200" b="0" i="0" u="none" strike="noStrike" cap="none" normalizeH="0" baseline="0" dirty="0">
                <a:ln>
                  <a:noFill/>
                </a:ln>
                <a:effectLst/>
                <a:highlight>
                  <a:srgbClr val="FFFF00"/>
                </a:highlight>
                <a:latin typeface="Times New Roman" panose="02020603050405020304" pitchFamily="18" charset="0"/>
                <a:cs typeface="Times New Roman" panose="02020603050405020304" pitchFamily="18" charset="0"/>
              </a:rPr>
              <a:t>    ng new </a:t>
            </a:r>
            <a:r>
              <a:rPr lang="en-US" sz="3200" i="1" dirty="0">
                <a:solidFill>
                  <a:srgbClr val="FF0000"/>
                </a:solidFill>
                <a:highlight>
                  <a:srgbClr val="FFFF00"/>
                </a:highlight>
                <a:latin typeface="Times New Roman" panose="02020603050405020304" pitchFamily="18" charset="0"/>
                <a:cs typeface="Times New Roman" pitchFamily="18" charset="0"/>
              </a:rPr>
              <a:t>my-angular-app</a:t>
            </a:r>
            <a:r>
              <a:rPr kumimoji="0" lang="en-US" altLang="en-US" sz="3200" b="0" i="0" u="none" strike="noStrike" cap="none" normalizeH="0" baseline="0" dirty="0">
                <a:ln>
                  <a:noFill/>
                </a:ln>
                <a:effectLst/>
                <a:highlight>
                  <a:srgbClr val="FFFF00"/>
                </a:highlight>
                <a:latin typeface="Times New Roman" panose="02020603050405020304" pitchFamily="18" charset="0"/>
                <a:cs typeface="Times New Roman" panose="02020603050405020304" pitchFamily="18" charset="0"/>
              </a:rPr>
              <a:t> </a:t>
            </a:r>
            <a:r>
              <a:rPr lang="en-US" altLang="en-US" sz="3200" dirty="0">
                <a:highlight>
                  <a:srgbClr val="FFFF00"/>
                </a:highlight>
                <a:latin typeface="Times New Roman" panose="02020603050405020304" pitchFamily="18" charset="0"/>
                <a:cs typeface="Times New Roman" panose="02020603050405020304" pitchFamily="18" charset="0"/>
              </a:rPr>
              <a:t>--</a:t>
            </a:r>
            <a:r>
              <a:rPr kumimoji="0" lang="en-US" altLang="en-US" sz="3200" b="0" i="0" u="none" strike="noStrike" cap="none" normalizeH="0" baseline="0" dirty="0">
                <a:ln>
                  <a:noFill/>
                </a:ln>
                <a:effectLst/>
                <a:highlight>
                  <a:srgbClr val="FFFF00"/>
                </a:highlight>
                <a:latin typeface="Times New Roman" panose="02020603050405020304" pitchFamily="18" charset="0"/>
                <a:cs typeface="Times New Roman" panose="02020603050405020304" pitchFamily="18" charset="0"/>
              </a:rPr>
              <a:t>no--standalone </a:t>
            </a:r>
            <a:r>
              <a:rPr kumimoji="0" lang="en-US" altLang="en-US" sz="3200" b="0" i="0" u="none" strike="noStrike" cap="none" normalizeH="0" baseline="0" dirty="0">
                <a:ln>
                  <a:noFill/>
                </a:ln>
                <a:effectLst/>
                <a:latin typeface="Times New Roman" panose="02020603050405020304" pitchFamily="18" charset="0"/>
                <a:cs typeface="Times New Roman" panose="02020603050405020304" pitchFamily="18" charset="0"/>
              </a:rPr>
              <a:t>in command prompt</a:t>
            </a:r>
            <a:endParaRPr lang="en-US" altLang="en-US" sz="3200" dirty="0">
              <a:latin typeface="Times New Roman" panose="02020603050405020304" pitchFamily="18" charset="0"/>
              <a:cs typeface="Times New Roman" panose="02020603050405020304" pitchFamily="18" charset="0"/>
            </a:endParaRPr>
          </a:p>
          <a:p>
            <a:pPr>
              <a:lnSpc>
                <a:spcPct val="150000"/>
              </a:lnSpc>
            </a:pPr>
            <a:endParaRPr lang="en-US" sz="32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A30A-E7E9-15C5-F827-A89FDA13F64F}"/>
              </a:ext>
            </a:extLst>
          </p:cNvPr>
          <p:cNvSpPr>
            <a:spLocks noGrp="1"/>
          </p:cNvSpPr>
          <p:nvPr>
            <p:ph type="title"/>
          </p:nvPr>
        </p:nvSpPr>
        <p:spPr>
          <a:xfrm>
            <a:off x="0" y="0"/>
            <a:ext cx="12191999" cy="809406"/>
          </a:xfrm>
          <a:solidFill>
            <a:schemeClr val="accent1">
              <a:lumMod val="20000"/>
              <a:lumOff val="80000"/>
            </a:schemeClr>
          </a:solidFill>
        </p:spPr>
        <p:txBody>
          <a:bodyPr/>
          <a:lstStyle/>
          <a:p>
            <a:r>
              <a:rPr lang="en-US" b="1" dirty="0">
                <a:latin typeface="Times New Roman" panose="02020603050405020304" pitchFamily="18" charset="0"/>
                <a:cs typeface="Times New Roman" panose="02020603050405020304" pitchFamily="18" charset="0"/>
              </a:rPr>
              <a:t>Modules creation </a:t>
            </a:r>
          </a:p>
        </p:txBody>
      </p:sp>
      <p:pic>
        <p:nvPicPr>
          <p:cNvPr id="8" name="Content Placeholder 7">
            <a:extLst>
              <a:ext uri="{FF2B5EF4-FFF2-40B4-BE49-F238E27FC236}">
                <a16:creationId xmlns:a16="http://schemas.microsoft.com/office/drawing/2014/main" id="{5EFE1E92-0029-3D65-D5A4-59FD624B47B5}"/>
              </a:ext>
            </a:extLst>
          </p:cNvPr>
          <p:cNvPicPr>
            <a:picLocks noGrp="1" noChangeAspect="1"/>
          </p:cNvPicPr>
          <p:nvPr>
            <p:ph idx="1"/>
          </p:nvPr>
        </p:nvPicPr>
        <p:blipFill>
          <a:blip/>
          <a:stretch>
            <a:fillRect/>
          </a:stretch>
        </p:blipFill>
        <p:spPr>
          <a:xfrm>
            <a:off x="204784" y="1854118"/>
            <a:ext cx="8158436" cy="1697311"/>
          </a:xfrm>
        </p:spPr>
      </p:pic>
      <p:sp>
        <p:nvSpPr>
          <p:cNvPr id="4" name="Date Placeholder 3">
            <a:extLst>
              <a:ext uri="{FF2B5EF4-FFF2-40B4-BE49-F238E27FC236}">
                <a16:creationId xmlns:a16="http://schemas.microsoft.com/office/drawing/2014/main" id="{B6ECC441-08B2-8902-41DF-72C8D2274E5D}"/>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30213C2F-93DA-BF0A-5AEC-570C257CD6F8}"/>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C6BEABD5-B8FE-6E62-1A14-AEBB9DEA8601}"/>
              </a:ext>
            </a:extLst>
          </p:cNvPr>
          <p:cNvSpPr>
            <a:spLocks noGrp="1"/>
          </p:cNvSpPr>
          <p:nvPr>
            <p:ph type="sldNum" sz="quarter" idx="12"/>
          </p:nvPr>
        </p:nvSpPr>
        <p:spPr/>
        <p:txBody>
          <a:bodyPr/>
          <a:lstStyle/>
          <a:p>
            <a:fld id="{4FAB73BC-B049-4115-A692-8D63A059BFB8}" type="slidenum">
              <a:rPr lang="en-US" smtClean="0"/>
              <a:t>23</a:t>
            </a:fld>
            <a:endParaRPr lang="en-US" dirty="0"/>
          </a:p>
        </p:txBody>
      </p:sp>
      <p:sp>
        <p:nvSpPr>
          <p:cNvPr id="9" name="TextBox 8">
            <a:extLst>
              <a:ext uri="{FF2B5EF4-FFF2-40B4-BE49-F238E27FC236}">
                <a16:creationId xmlns:a16="http://schemas.microsoft.com/office/drawing/2014/main" id="{4A1E594F-9637-8F05-5407-45A97355E358}"/>
              </a:ext>
            </a:extLst>
          </p:cNvPr>
          <p:cNvSpPr txBox="1"/>
          <p:nvPr/>
        </p:nvSpPr>
        <p:spPr>
          <a:xfrm>
            <a:off x="4661557" y="247657"/>
            <a:ext cx="5339795"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Another method to create module</a:t>
            </a:r>
          </a:p>
        </p:txBody>
      </p:sp>
      <p:pic>
        <p:nvPicPr>
          <p:cNvPr id="11" name="Picture 10">
            <a:extLst>
              <a:ext uri="{FF2B5EF4-FFF2-40B4-BE49-F238E27FC236}">
                <a16:creationId xmlns:a16="http://schemas.microsoft.com/office/drawing/2014/main" id="{D8EAAC38-A13C-34A5-6C14-53FD7802AD90}"/>
              </a:ext>
            </a:extLst>
          </p:cNvPr>
          <p:cNvPicPr>
            <a:picLocks noChangeAspect="1"/>
          </p:cNvPicPr>
          <p:nvPr/>
        </p:nvPicPr>
        <p:blipFill>
          <a:blip/>
          <a:stretch>
            <a:fillRect/>
          </a:stretch>
        </p:blipFill>
        <p:spPr>
          <a:xfrm>
            <a:off x="8811932" y="809406"/>
            <a:ext cx="3380067" cy="5546943"/>
          </a:xfrm>
          <a:prstGeom prst="rect">
            <a:avLst/>
          </a:prstGeom>
        </p:spPr>
      </p:pic>
      <p:sp>
        <p:nvSpPr>
          <p:cNvPr id="12" name="Arrow: Right 11">
            <a:extLst>
              <a:ext uri="{FF2B5EF4-FFF2-40B4-BE49-F238E27FC236}">
                <a16:creationId xmlns:a16="http://schemas.microsoft.com/office/drawing/2014/main" id="{B1838D15-4110-EBA2-51EB-66271B134158}"/>
              </a:ext>
            </a:extLst>
          </p:cNvPr>
          <p:cNvSpPr/>
          <p:nvPr/>
        </p:nvSpPr>
        <p:spPr>
          <a:xfrm>
            <a:off x="8153400" y="3429000"/>
            <a:ext cx="457200" cy="2545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F858BF7-55FF-E8CE-8971-AC49EC69573A}"/>
              </a:ext>
            </a:extLst>
          </p:cNvPr>
          <p:cNvSpPr txBox="1"/>
          <p:nvPr/>
        </p:nvSpPr>
        <p:spPr>
          <a:xfrm>
            <a:off x="326040" y="4061866"/>
            <a:ext cx="6791859" cy="584775"/>
          </a:xfrm>
          <a:prstGeom prst="rect">
            <a:avLst/>
          </a:prstGeom>
          <a:noFill/>
        </p:spPr>
        <p:txBody>
          <a:bodyPr wrap="non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Created module named </a:t>
            </a:r>
            <a:r>
              <a:rPr lang="en-US" sz="3200" dirty="0">
                <a:solidFill>
                  <a:srgbClr val="FF0000"/>
                </a:solidFill>
                <a:highlight>
                  <a:srgbClr val="FFFF00"/>
                </a:highlight>
                <a:latin typeface="Times New Roman" panose="02020603050405020304" pitchFamily="18" charset="0"/>
                <a:cs typeface="Times New Roman" panose="02020603050405020304" pitchFamily="18" charset="0"/>
              </a:rPr>
              <a:t>users</a:t>
            </a:r>
            <a:r>
              <a:rPr lang="en-US" sz="3200" dirty="0">
                <a:solidFill>
                  <a:srgbClr val="FF0000"/>
                </a:solidFill>
                <a:latin typeface="Times New Roman" panose="02020603050405020304" pitchFamily="18" charset="0"/>
                <a:cs typeface="Times New Roman" panose="02020603050405020304" pitchFamily="18" charset="0"/>
              </a:rPr>
              <a:t> inside </a:t>
            </a:r>
            <a:r>
              <a:rPr lang="en-US" sz="3200" dirty="0" err="1">
                <a:solidFill>
                  <a:srgbClr val="FF0000"/>
                </a:solidFill>
                <a:highlight>
                  <a:srgbClr val="FFFF00"/>
                </a:highlight>
                <a:latin typeface="Times New Roman" panose="02020603050405020304" pitchFamily="18" charset="0"/>
                <a:cs typeface="Times New Roman" panose="02020603050405020304" pitchFamily="18" charset="0"/>
              </a:rPr>
              <a:t>src</a:t>
            </a:r>
            <a:r>
              <a:rPr lang="en-US" sz="3200" dirty="0">
                <a:solidFill>
                  <a:srgbClr val="FF0000"/>
                </a:solidFill>
                <a:highlight>
                  <a:srgbClr val="FFFF00"/>
                </a:highlight>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83196C35-5253-3FFC-5E53-9AB1FC2A84D2}"/>
              </a:ext>
            </a:extLst>
          </p:cNvPr>
          <p:cNvSpPr txBox="1"/>
          <p:nvPr/>
        </p:nvSpPr>
        <p:spPr>
          <a:xfrm>
            <a:off x="505546" y="1121657"/>
            <a:ext cx="7720383" cy="584775"/>
          </a:xfrm>
          <a:prstGeom prst="rect">
            <a:avLst/>
          </a:prstGeom>
          <a:solidFill>
            <a:schemeClr val="accent2">
              <a:lumMod val="20000"/>
              <a:lumOff val="80000"/>
            </a:schemeClr>
          </a:solidFill>
        </p:spPr>
        <p:txBody>
          <a:bodyPr wrap="non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ng generate module &lt;name of the module&gt;</a:t>
            </a:r>
          </a:p>
        </p:txBody>
      </p:sp>
      <p:sp>
        <p:nvSpPr>
          <p:cNvPr id="15" name="TextBox 14">
            <a:extLst>
              <a:ext uri="{FF2B5EF4-FFF2-40B4-BE49-F238E27FC236}">
                <a16:creationId xmlns:a16="http://schemas.microsoft.com/office/drawing/2014/main" id="{FDBE54E6-1E0C-4570-E5FE-9AD1B89A5457}"/>
              </a:ext>
            </a:extLst>
          </p:cNvPr>
          <p:cNvSpPr txBox="1"/>
          <p:nvPr/>
        </p:nvSpPr>
        <p:spPr>
          <a:xfrm>
            <a:off x="545775" y="5151568"/>
            <a:ext cx="7720383" cy="1077218"/>
          </a:xfrm>
          <a:prstGeom prst="rect">
            <a:avLst/>
          </a:prstGeom>
          <a:solidFill>
            <a:schemeClr val="accent2">
              <a:lumMod val="20000"/>
              <a:lumOff val="80000"/>
            </a:schemeClr>
          </a:solidFill>
        </p:spPr>
        <p:txBody>
          <a:bodyPr wrap="non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a:t>
            </a:r>
            <a:r>
              <a:rPr lang="en-US" sz="3200">
                <a:latin typeface="Times New Roman" panose="02020603050405020304" pitchFamily="18" charset="0"/>
                <a:cs typeface="Times New Roman" panose="02020603050405020304" pitchFamily="18" charset="0"/>
              </a:rPr>
              <a:t>d </a:t>
            </a:r>
            <a:r>
              <a:rPr lang="en-US" sz="3200" dirty="0" err="1">
                <a:latin typeface="Times New Roman" panose="02020603050405020304" pitchFamily="18" charset="0"/>
                <a:cs typeface="Times New Roman" panose="02020603050405020304" pitchFamily="18" charset="0"/>
              </a:rPr>
              <a:t>src</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ng generate module &lt;name of the module&gt;</a:t>
            </a:r>
          </a:p>
        </p:txBody>
      </p:sp>
    </p:spTree>
    <p:extLst>
      <p:ext uri="{BB962C8B-B14F-4D97-AF65-F5344CB8AC3E}">
        <p14:creationId xmlns:p14="http://schemas.microsoft.com/office/powerpoint/2010/main" val="1903203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C2DE-90DB-45D8-12A9-78D177C4484A}"/>
              </a:ext>
            </a:extLst>
          </p:cNvPr>
          <p:cNvSpPr>
            <a:spLocks noGrp="1"/>
          </p:cNvSpPr>
          <p:nvPr>
            <p:ph type="title"/>
          </p:nvPr>
        </p:nvSpPr>
        <p:spPr>
          <a:xfrm>
            <a:off x="488731" y="136525"/>
            <a:ext cx="11587655" cy="738461"/>
          </a:xfrm>
          <a:solidFill>
            <a:schemeClr val="accent1">
              <a:lumMod val="20000"/>
              <a:lumOff val="80000"/>
            </a:schemeClr>
          </a:solidFill>
        </p:spPr>
        <p:txBody>
          <a:bodyPr>
            <a:normAutofit/>
          </a:bodyPr>
          <a:lstStyle/>
          <a:p>
            <a:r>
              <a:rPr lang="en-US" b="1" dirty="0">
                <a:latin typeface="Times New Roman" panose="02020603050405020304" pitchFamily="18" charset="0"/>
                <a:cs typeface="Times New Roman" panose="02020603050405020304" pitchFamily="18" charset="0"/>
              </a:rPr>
              <a:t>Modules</a:t>
            </a:r>
          </a:p>
        </p:txBody>
      </p:sp>
      <p:sp>
        <p:nvSpPr>
          <p:cNvPr id="3" name="Content Placeholder 2">
            <a:extLst>
              <a:ext uri="{FF2B5EF4-FFF2-40B4-BE49-F238E27FC236}">
                <a16:creationId xmlns:a16="http://schemas.microsoft.com/office/drawing/2014/main" id="{BDCF9B83-EDA8-0D3F-089C-7AE6418AADDA}"/>
              </a:ext>
            </a:extLst>
          </p:cNvPr>
          <p:cNvSpPr>
            <a:spLocks noGrp="1"/>
          </p:cNvSpPr>
          <p:nvPr>
            <p:ph idx="1"/>
          </p:nvPr>
        </p:nvSpPr>
        <p:spPr>
          <a:xfrm>
            <a:off x="838200" y="930166"/>
            <a:ext cx="10515600" cy="5246797"/>
          </a:xfrm>
        </p:spPr>
        <p:txBody>
          <a:bodyPr>
            <a:normAutofit/>
          </a:bodyPr>
          <a:lstStyle/>
          <a:p>
            <a:pPr algn="just"/>
            <a:r>
              <a:rPr lang="en-US" sz="3200" dirty="0">
                <a:latin typeface="Times New Roman" panose="02020603050405020304" pitchFamily="18" charset="0"/>
                <a:cs typeface="Times New Roman" panose="02020603050405020304" pitchFamily="18" charset="0"/>
              </a:rPr>
              <a:t>Modules does not have any code it contains only </a:t>
            </a:r>
            <a:r>
              <a:rPr lang="en-US" sz="3200">
                <a:latin typeface="Times New Roman" panose="02020603050405020304" pitchFamily="18" charset="0"/>
                <a:cs typeface="Times New Roman" panose="02020603050405020304" pitchFamily="18" charset="0"/>
              </a:rPr>
              <a:t>reference files.</a:t>
            </a:r>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Here in Angular, Module is a unit that groups </a:t>
            </a:r>
            <a:r>
              <a:rPr lang="en-US" sz="3200" dirty="0">
                <a:solidFill>
                  <a:srgbClr val="FF0000"/>
                </a:solidFill>
                <a:latin typeface="Times New Roman" panose="02020603050405020304" pitchFamily="18" charset="0"/>
                <a:cs typeface="Times New Roman" panose="02020603050405020304" pitchFamily="18" charset="0"/>
              </a:rPr>
              <a:t>Components, Pipes, Directives, and Services.</a:t>
            </a:r>
          </a:p>
          <a:p>
            <a:pPr algn="just"/>
            <a:r>
              <a:rPr lang="en-US" sz="3200" dirty="0">
                <a:latin typeface="Georgia" panose="02040502050405020303" pitchFamily="18" charset="0"/>
              </a:rPr>
              <a:t>M</a:t>
            </a:r>
            <a:r>
              <a:rPr lang="en-US" sz="3200" b="0" i="0" dirty="0">
                <a:effectLst/>
                <a:latin typeface="Georgia" panose="02040502050405020303" pitchFamily="18" charset="0"/>
              </a:rPr>
              <a:t>inimum </a:t>
            </a:r>
            <a:r>
              <a:rPr lang="en-US" sz="3200" b="0" i="0" dirty="0">
                <a:solidFill>
                  <a:srgbClr val="FF0000"/>
                </a:solidFill>
                <a:effectLst/>
                <a:latin typeface="Georgia" panose="02040502050405020303" pitchFamily="18" charset="0"/>
              </a:rPr>
              <a:t>one module </a:t>
            </a:r>
            <a:r>
              <a:rPr lang="en-US" sz="3200" b="0" i="0" dirty="0">
                <a:effectLst/>
                <a:latin typeface="Georgia" panose="02040502050405020303" pitchFamily="18" charset="0"/>
              </a:rPr>
              <a:t>present in every angular application, which is </a:t>
            </a:r>
            <a:r>
              <a:rPr lang="en-US" sz="3200" b="0" i="0" dirty="0" err="1">
                <a:solidFill>
                  <a:srgbClr val="FF0000"/>
                </a:solidFill>
                <a:effectLst/>
                <a:latin typeface="Georgia" panose="02040502050405020303" pitchFamily="18" charset="0"/>
              </a:rPr>
              <a:t>NgModule</a:t>
            </a:r>
            <a:r>
              <a:rPr lang="en-US" sz="3200" b="0" i="0" dirty="0">
                <a:solidFill>
                  <a:srgbClr val="FF0000"/>
                </a:solidFill>
                <a:effectLst/>
                <a:latin typeface="Georgia" panose="02040502050405020303" pitchFamily="18" charset="0"/>
              </a:rPr>
              <a:t>.</a:t>
            </a:r>
          </a:p>
          <a:p>
            <a:pPr algn="just"/>
            <a:r>
              <a:rPr lang="en-US" sz="3200" b="0" i="0" dirty="0" err="1">
                <a:solidFill>
                  <a:srgbClr val="FF0000"/>
                </a:solidFill>
                <a:effectLst/>
                <a:latin typeface="Georgia" panose="02040502050405020303" pitchFamily="18" charset="0"/>
              </a:rPr>
              <a:t>NgModule</a:t>
            </a:r>
            <a:r>
              <a:rPr lang="en-US" sz="3200" b="0" i="0" dirty="0">
                <a:solidFill>
                  <a:srgbClr val="FF0000"/>
                </a:solidFill>
                <a:effectLst/>
                <a:latin typeface="Georgia" panose="02040502050405020303" pitchFamily="18" charset="0"/>
              </a:rPr>
              <a:t> </a:t>
            </a:r>
            <a:r>
              <a:rPr lang="en-US" sz="3200" b="0" i="0" dirty="0">
                <a:effectLst/>
                <a:latin typeface="Georgia" panose="02040502050405020303" pitchFamily="18" charset="0"/>
              </a:rPr>
              <a:t>is </a:t>
            </a:r>
            <a:r>
              <a:rPr lang="en-US" sz="3200" b="0" i="0" dirty="0" err="1">
                <a:solidFill>
                  <a:srgbClr val="FF0000"/>
                </a:solidFill>
                <a:effectLst/>
                <a:latin typeface="Georgia" panose="02040502050405020303" pitchFamily="18" charset="0"/>
              </a:rPr>
              <a:t>AppModule</a:t>
            </a:r>
            <a:r>
              <a:rPr lang="en-US" sz="3200" b="0" i="0" dirty="0">
                <a:effectLst/>
                <a:latin typeface="Georgia" panose="02040502050405020303" pitchFamily="18" charset="0"/>
              </a:rPr>
              <a:t> and is present in </a:t>
            </a:r>
            <a:r>
              <a:rPr lang="en-US" sz="3200" b="0" i="0" dirty="0" err="1">
                <a:solidFill>
                  <a:srgbClr val="FF0000"/>
                </a:solidFill>
                <a:effectLst/>
                <a:latin typeface="Georgia" panose="02040502050405020303" pitchFamily="18" charset="0"/>
              </a:rPr>
              <a:t>app.module.ts</a:t>
            </a:r>
            <a:r>
              <a:rPr lang="en-US" sz="3200" b="0" i="0" dirty="0">
                <a:solidFill>
                  <a:srgbClr val="FF0000"/>
                </a:solidFill>
                <a:effectLst/>
                <a:latin typeface="Georgia" panose="02040502050405020303" pitchFamily="18" charset="0"/>
              </a:rPr>
              <a:t> </a:t>
            </a:r>
            <a:r>
              <a:rPr lang="en-US" sz="3200" b="0" i="0" dirty="0">
                <a:effectLst/>
                <a:latin typeface="Georgia" panose="02040502050405020303" pitchFamily="18" charset="0"/>
              </a:rPr>
              <a:t>file.</a:t>
            </a:r>
            <a:endParaRPr lang="en-US" sz="3200" dirty="0">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A24A0C3-F25E-4AEA-DBD7-542370A19EB9}"/>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B121CB65-53F6-4FE9-CDD0-466DA54173E2}"/>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5B4721BF-C182-591C-4D31-36F183605A58}"/>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7733812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5AE4F-A548-3B35-8028-4AE0C8A5F3D5}"/>
              </a:ext>
            </a:extLst>
          </p:cNvPr>
          <p:cNvSpPr>
            <a:spLocks noGrp="1"/>
          </p:cNvSpPr>
          <p:nvPr>
            <p:ph idx="1"/>
          </p:nvPr>
        </p:nvSpPr>
        <p:spPr>
          <a:xfrm>
            <a:off x="838200" y="551793"/>
            <a:ext cx="10515600" cy="5625170"/>
          </a:xfrm>
        </p:spPr>
        <p:txBody>
          <a:bodyPr/>
          <a:lstStyle/>
          <a:p>
            <a:pPr algn="just"/>
            <a:r>
              <a:rPr lang="en-US" b="0" i="0" dirty="0">
                <a:effectLst/>
                <a:latin typeface="Georgia" panose="02040502050405020303" pitchFamily="18" charset="0"/>
              </a:rPr>
              <a:t> </a:t>
            </a:r>
            <a:r>
              <a:rPr lang="en-US" dirty="0">
                <a:solidFill>
                  <a:srgbClr val="FF0000"/>
                </a:solidFill>
                <a:latin typeface="Georgia" panose="02040502050405020303" pitchFamily="18" charset="0"/>
              </a:rPr>
              <a:t>I</a:t>
            </a:r>
            <a:r>
              <a:rPr lang="en-US" b="0" i="0" dirty="0">
                <a:solidFill>
                  <a:srgbClr val="FF0000"/>
                </a:solidFill>
                <a:effectLst/>
                <a:latin typeface="Georgia" panose="02040502050405020303" pitchFamily="18" charset="0"/>
              </a:rPr>
              <a:t>mport and export </a:t>
            </a:r>
            <a:r>
              <a:rPr lang="en-US" b="0" i="0" dirty="0">
                <a:effectLst/>
                <a:latin typeface="Georgia" panose="02040502050405020303" pitchFamily="18" charset="0"/>
              </a:rPr>
              <a:t>functionalities from one module to the other for </a:t>
            </a:r>
            <a:r>
              <a:rPr lang="en-US" b="0" i="0" dirty="0">
                <a:solidFill>
                  <a:srgbClr val="FF0000"/>
                </a:solidFill>
                <a:effectLst/>
                <a:latin typeface="Georgia" panose="02040502050405020303" pitchFamily="18" charset="0"/>
              </a:rPr>
              <a:t>efficient and clean programming.</a:t>
            </a:r>
            <a:endParaRPr lang="en-US" dirty="0">
              <a:solidFill>
                <a:srgbClr val="FF0000"/>
              </a:solidFill>
            </a:endParaRPr>
          </a:p>
        </p:txBody>
      </p:sp>
      <p:sp>
        <p:nvSpPr>
          <p:cNvPr id="4" name="Date Placeholder 3">
            <a:extLst>
              <a:ext uri="{FF2B5EF4-FFF2-40B4-BE49-F238E27FC236}">
                <a16:creationId xmlns:a16="http://schemas.microsoft.com/office/drawing/2014/main" id="{56D97E9C-FE1D-C9B7-9421-96D426D9A0D8}"/>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4127DC59-4682-536D-1702-223DF3255E6D}"/>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E6680A8-CEE8-2F76-96F8-54D9101EE000}"/>
              </a:ext>
            </a:extLst>
          </p:cNvPr>
          <p:cNvSpPr>
            <a:spLocks noGrp="1"/>
          </p:cNvSpPr>
          <p:nvPr>
            <p:ph type="sldNum" sz="quarter" idx="12"/>
          </p:nvPr>
        </p:nvSpPr>
        <p:spPr/>
        <p:txBody>
          <a:bodyPr/>
          <a:lstStyle/>
          <a:p>
            <a:fld id="{4FAB73BC-B049-4115-A692-8D63A059BFB8}" type="slidenum">
              <a:rPr lang="en-US" smtClean="0"/>
              <a:t>25</a:t>
            </a:fld>
            <a:endParaRPr lang="en-US" dirty="0"/>
          </a:p>
        </p:txBody>
      </p:sp>
      <p:pic>
        <p:nvPicPr>
          <p:cNvPr id="8" name="Picture 7">
            <a:extLst>
              <a:ext uri="{FF2B5EF4-FFF2-40B4-BE49-F238E27FC236}">
                <a16:creationId xmlns:a16="http://schemas.microsoft.com/office/drawing/2014/main" id="{F42BEB92-75CD-ACB1-82E0-0A7CA8974D44}"/>
              </a:ext>
            </a:extLst>
          </p:cNvPr>
          <p:cNvPicPr>
            <a:picLocks noChangeAspect="1"/>
          </p:cNvPicPr>
          <p:nvPr/>
        </p:nvPicPr>
        <p:blipFill>
          <a:blip r:embed="rId2"/>
          <a:stretch>
            <a:fillRect/>
          </a:stretch>
        </p:blipFill>
        <p:spPr>
          <a:xfrm>
            <a:off x="1084140" y="1358869"/>
            <a:ext cx="10023720" cy="5180043"/>
          </a:xfrm>
          <a:prstGeom prst="rect">
            <a:avLst/>
          </a:prstGeom>
        </p:spPr>
      </p:pic>
    </p:spTree>
    <p:extLst>
      <p:ext uri="{BB962C8B-B14F-4D97-AF65-F5344CB8AC3E}">
        <p14:creationId xmlns:p14="http://schemas.microsoft.com/office/powerpoint/2010/main" val="2985500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1763-7ABE-61F5-902C-C000AD820C35}"/>
              </a:ext>
            </a:extLst>
          </p:cNvPr>
          <p:cNvSpPr>
            <a:spLocks noGrp="1"/>
          </p:cNvSpPr>
          <p:nvPr>
            <p:ph type="title"/>
          </p:nvPr>
        </p:nvSpPr>
        <p:spPr>
          <a:xfrm>
            <a:off x="0" y="5638"/>
            <a:ext cx="12192000" cy="675399"/>
          </a:xfrm>
          <a:solidFill>
            <a:schemeClr val="accent1">
              <a:lumMod val="20000"/>
              <a:lumOff val="80000"/>
            </a:schemeClr>
          </a:solidFill>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Functionalities of Modules in Angular</a:t>
            </a:r>
            <a:br>
              <a:rPr lang="en-US" b="0" i="0" dirty="0">
                <a:solidFill>
                  <a:srgbClr val="444444"/>
                </a:solidFill>
                <a:effectLst/>
                <a:latin typeface="Georgia" panose="02040502050405020303" pitchFamily="18" charset="0"/>
              </a:rPr>
            </a:br>
            <a:endParaRPr lang="en-US" dirty="0"/>
          </a:p>
        </p:txBody>
      </p:sp>
      <p:sp>
        <p:nvSpPr>
          <p:cNvPr id="3" name="Content Placeholder 2">
            <a:extLst>
              <a:ext uri="{FF2B5EF4-FFF2-40B4-BE49-F238E27FC236}">
                <a16:creationId xmlns:a16="http://schemas.microsoft.com/office/drawing/2014/main" id="{5E180E67-A55B-5D86-339F-92B25B6B4E1B}"/>
              </a:ext>
            </a:extLst>
          </p:cNvPr>
          <p:cNvSpPr>
            <a:spLocks noGrp="1"/>
          </p:cNvSpPr>
          <p:nvPr>
            <p:ph idx="1"/>
          </p:nvPr>
        </p:nvSpPr>
        <p:spPr>
          <a:xfrm>
            <a:off x="189186" y="681038"/>
            <a:ext cx="11839904" cy="5675312"/>
          </a:xfrm>
        </p:spPr>
        <p:txBody>
          <a:bodyPr>
            <a:normAutofit/>
          </a:bodyPr>
          <a:lstStyle/>
          <a:p>
            <a:pPr algn="l" fontAlgn="base">
              <a:buFont typeface="Arial" panose="020B0604020202020204" pitchFamily="34" charset="0"/>
              <a:buChar char="•"/>
            </a:pPr>
            <a:r>
              <a:rPr lang="en-US" sz="3200" b="1" i="0" dirty="0">
                <a:effectLst/>
                <a:latin typeface="Times New Roman" panose="02020603050405020304" pitchFamily="18" charset="0"/>
                <a:cs typeface="Times New Roman" panose="02020603050405020304" pitchFamily="18" charset="0"/>
              </a:rPr>
              <a:t>Declarations:</a:t>
            </a:r>
            <a:r>
              <a:rPr lang="en-US" sz="3200" b="0" i="0" dirty="0">
                <a:effectLst/>
                <a:latin typeface="Times New Roman" panose="02020603050405020304" pitchFamily="18" charset="0"/>
                <a:cs typeface="Times New Roman" panose="02020603050405020304" pitchFamily="18" charset="0"/>
              </a:rPr>
              <a:t> This one contains the name of components, pipes, and directives which are present in the </a:t>
            </a:r>
            <a:r>
              <a:rPr lang="en-US" sz="3200" b="0" i="0" dirty="0" err="1">
                <a:effectLst/>
                <a:latin typeface="Times New Roman" panose="02020603050405020304" pitchFamily="18" charset="0"/>
                <a:cs typeface="Times New Roman" panose="02020603050405020304" pitchFamily="18" charset="0"/>
              </a:rPr>
              <a:t>NgModule</a:t>
            </a:r>
            <a:r>
              <a:rPr lang="en-US" sz="3200" b="0" i="0" dirty="0">
                <a:effectLst/>
                <a:latin typeface="Times New Roman" panose="02020603050405020304" pitchFamily="18" charset="0"/>
                <a:cs typeface="Times New Roman" panose="02020603050405020304" pitchFamily="18" charset="0"/>
              </a:rPr>
              <a:t>.</a:t>
            </a:r>
          </a:p>
          <a:p>
            <a:pPr lvl="1" algn="just" fontAlgn="base">
              <a:buFont typeface="Wingdings" panose="05000000000000000000" pitchFamily="2" charset="2"/>
              <a:buChar char="Ø"/>
            </a:pPr>
            <a:r>
              <a:rPr lang="en-US" sz="3200" b="1" i="0" u="sng" dirty="0">
                <a:solidFill>
                  <a:srgbClr val="001D35"/>
                </a:solidFill>
                <a:effectLst/>
                <a:latin typeface="Times New Roman" panose="02020603050405020304" pitchFamily="18" charset="0"/>
                <a:cs typeface="Times New Roman" panose="02020603050405020304" pitchFamily="18" charset="0"/>
              </a:rPr>
              <a:t>Components</a:t>
            </a:r>
            <a:r>
              <a:rPr lang="en-US" sz="3200" b="0" i="0" dirty="0">
                <a:solidFill>
                  <a:srgbClr val="001D35"/>
                </a:solidFill>
                <a:effectLst/>
                <a:latin typeface="Times New Roman" panose="02020603050405020304" pitchFamily="18" charset="0"/>
                <a:cs typeface="Times New Roman" panose="02020603050405020304" pitchFamily="18" charset="0"/>
              </a:rPr>
              <a:t> are the building blocks of Angular applications</a:t>
            </a:r>
            <a:r>
              <a:rPr lang="en-US" sz="3200" dirty="0">
                <a:solidFill>
                  <a:srgbClr val="001D35"/>
                </a:solidFill>
                <a:latin typeface="Times New Roman" panose="02020603050405020304" pitchFamily="18" charset="0"/>
                <a:cs typeface="Times New Roman" panose="02020603050405020304" pitchFamily="18" charset="0"/>
              </a:rPr>
              <a:t>-</a:t>
            </a:r>
            <a:r>
              <a:rPr lang="en-US" sz="3200" dirty="0">
                <a:solidFill>
                  <a:srgbClr val="FF0000"/>
                </a:solidFill>
                <a:latin typeface="Times New Roman" panose="02020603050405020304" pitchFamily="18" charset="0"/>
                <a:cs typeface="Times New Roman" panose="02020603050405020304" pitchFamily="18" charset="0"/>
              </a:rPr>
              <a:t>reusable code</a:t>
            </a:r>
          </a:p>
          <a:p>
            <a:pPr lvl="1" algn="just" fontAlgn="base">
              <a:buFont typeface="Wingdings" panose="05000000000000000000" pitchFamily="2" charset="2"/>
              <a:buChar char="Ø"/>
            </a:pPr>
            <a:r>
              <a:rPr lang="en-US" sz="3200" b="1" i="0" u="sng" dirty="0">
                <a:solidFill>
                  <a:srgbClr val="001D35"/>
                </a:solidFill>
                <a:effectLst/>
                <a:latin typeface="Times New Roman" panose="02020603050405020304" pitchFamily="18" charset="0"/>
                <a:cs typeface="Times New Roman" panose="02020603050405020304" pitchFamily="18" charset="0"/>
              </a:rPr>
              <a:t>Pipes</a:t>
            </a:r>
            <a:r>
              <a:rPr lang="en-US" sz="3200" b="0" i="0" dirty="0">
                <a:solidFill>
                  <a:srgbClr val="001D35"/>
                </a:solidFill>
                <a:effectLst/>
                <a:latin typeface="Times New Roman" panose="02020603050405020304" pitchFamily="18" charset="0"/>
                <a:cs typeface="Times New Roman" panose="02020603050405020304" pitchFamily="18" charset="0"/>
              </a:rPr>
              <a:t> are used to transform data before it is displayed in a template. For example, a pipe could be used to format a </a:t>
            </a:r>
            <a:r>
              <a:rPr lang="en-US" sz="3200" b="0" i="0" dirty="0">
                <a:solidFill>
                  <a:srgbClr val="FF0000"/>
                </a:solidFill>
                <a:effectLst/>
                <a:latin typeface="Times New Roman" panose="02020603050405020304" pitchFamily="18" charset="0"/>
                <a:cs typeface="Times New Roman" panose="02020603050405020304" pitchFamily="18" charset="0"/>
              </a:rPr>
              <a:t>date, currency, or number</a:t>
            </a:r>
          </a:p>
          <a:p>
            <a:pPr lvl="1" algn="just" fontAlgn="base">
              <a:buFont typeface="Wingdings" panose="05000000000000000000" pitchFamily="2" charset="2"/>
              <a:buChar char="Ø"/>
            </a:pPr>
            <a:r>
              <a:rPr lang="en-US" sz="3200" b="1" u="sng" dirty="0">
                <a:solidFill>
                  <a:srgbClr val="001D35"/>
                </a:solidFill>
                <a:latin typeface="Times New Roman" panose="02020603050405020304" pitchFamily="18" charset="0"/>
                <a:cs typeface="Times New Roman" panose="02020603050405020304" pitchFamily="18" charset="0"/>
              </a:rPr>
              <a:t>Directives</a:t>
            </a:r>
            <a:r>
              <a:rPr lang="en-US" sz="3200" dirty="0">
                <a:solidFill>
                  <a:srgbClr val="001D35"/>
                </a:solidFill>
                <a:latin typeface="Times New Roman" panose="02020603050405020304" pitchFamily="18" charset="0"/>
                <a:cs typeface="Times New Roman" panose="02020603050405020304" pitchFamily="18" charset="0"/>
              </a:rPr>
              <a:t> are used to </a:t>
            </a:r>
            <a:r>
              <a:rPr lang="en-US" sz="3200" dirty="0">
                <a:solidFill>
                  <a:srgbClr val="FF0000"/>
                </a:solidFill>
                <a:latin typeface="Times New Roman" panose="02020603050405020304" pitchFamily="18" charset="0"/>
                <a:cs typeface="Times New Roman" panose="02020603050405020304" pitchFamily="18" charset="0"/>
              </a:rPr>
              <a:t>modify the behavior of HTML elements. </a:t>
            </a:r>
            <a:r>
              <a:rPr lang="en-US" sz="3200" dirty="0">
                <a:solidFill>
                  <a:srgbClr val="001D35"/>
                </a:solidFill>
                <a:latin typeface="Times New Roman" panose="02020603050405020304" pitchFamily="18" charset="0"/>
                <a:cs typeface="Times New Roman" panose="02020603050405020304" pitchFamily="18" charset="0"/>
              </a:rPr>
              <a:t>For example, a directive could be used to </a:t>
            </a:r>
            <a:r>
              <a:rPr lang="en-US" sz="3200" dirty="0">
                <a:solidFill>
                  <a:srgbClr val="FF0000"/>
                </a:solidFill>
                <a:latin typeface="Times New Roman" panose="02020603050405020304" pitchFamily="18" charset="0"/>
                <a:cs typeface="Times New Roman" panose="02020603050405020304" pitchFamily="18" charset="0"/>
              </a:rPr>
              <a:t>add validation to a form field, or to toggle the visibility of an element</a:t>
            </a:r>
            <a:r>
              <a:rPr lang="en-US" sz="3200" dirty="0">
                <a:solidFill>
                  <a:srgbClr val="001D35"/>
                </a:solidFill>
                <a:latin typeface="Times New Roman" panose="02020603050405020304" pitchFamily="18" charset="0"/>
                <a:cs typeface="Times New Roman" panose="02020603050405020304" pitchFamily="18" charset="0"/>
              </a:rPr>
              <a:t>.</a:t>
            </a:r>
          </a:p>
          <a:p>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F9A69FE-1789-C171-AF00-478FF5E5A65E}"/>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BE3E926D-DC65-6995-AAD4-C17BC81A11C3}"/>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6272917A-EFE5-C17E-B428-294C115E2E98}"/>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2633740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2E62B-01CD-28B1-9F4B-26FC2710D17C}"/>
              </a:ext>
            </a:extLst>
          </p:cNvPr>
          <p:cNvSpPr>
            <a:spLocks noGrp="1"/>
          </p:cNvSpPr>
          <p:nvPr>
            <p:ph idx="1"/>
          </p:nvPr>
        </p:nvSpPr>
        <p:spPr>
          <a:xfrm>
            <a:off x="838200" y="457200"/>
            <a:ext cx="10515600" cy="6022428"/>
          </a:xfrm>
        </p:spPr>
        <p:txBody>
          <a:bodyPr>
            <a:normAutofit lnSpcReduction="10000"/>
          </a:bodyPr>
          <a:lstStyle/>
          <a:p>
            <a:pPr marL="0" indent="0" algn="just" fontAlgn="base">
              <a:buNone/>
            </a:pPr>
            <a:r>
              <a:rPr lang="en-US" sz="3200" b="1" i="0" dirty="0">
                <a:effectLst/>
                <a:latin typeface="Times New Roman" panose="02020603050405020304" pitchFamily="18" charset="0"/>
                <a:cs typeface="Times New Roman" panose="02020603050405020304" pitchFamily="18" charset="0"/>
              </a:rPr>
              <a:t>Example</a:t>
            </a:r>
          </a:p>
          <a:p>
            <a:pPr marL="1150938" indent="-173038" algn="just">
              <a:buFont typeface="Wingdings" panose="05000000000000000000" pitchFamily="2" charset="2"/>
              <a:buChar char="Ø"/>
            </a:pPr>
            <a:r>
              <a:rPr lang="en-US" sz="2600" b="0" i="0" dirty="0">
                <a:solidFill>
                  <a:srgbClr val="001D35"/>
                </a:solidFill>
                <a:effectLst/>
                <a:latin typeface="Times New Roman" panose="02020603050405020304" pitchFamily="18" charset="0"/>
                <a:cs typeface="Times New Roman" panose="02020603050405020304" pitchFamily="18" charset="0"/>
              </a:rPr>
              <a:t>A component could be used to display a </a:t>
            </a:r>
            <a:r>
              <a:rPr lang="en-US" sz="2600" b="0" i="0" dirty="0">
                <a:solidFill>
                  <a:srgbClr val="FF0000"/>
                </a:solidFill>
                <a:effectLst/>
                <a:latin typeface="Times New Roman" panose="02020603050405020304" pitchFamily="18" charset="0"/>
                <a:cs typeface="Times New Roman" panose="02020603050405020304" pitchFamily="18" charset="0"/>
              </a:rPr>
              <a:t>list of products.</a:t>
            </a:r>
          </a:p>
          <a:p>
            <a:pPr marL="1150938" indent="-173038" algn="just">
              <a:buFont typeface="Wingdings" panose="05000000000000000000" pitchFamily="2" charset="2"/>
              <a:buChar char="Ø"/>
            </a:pPr>
            <a:r>
              <a:rPr lang="en-US" sz="2600" b="0" i="0" dirty="0">
                <a:solidFill>
                  <a:srgbClr val="001D35"/>
                </a:solidFill>
                <a:effectLst/>
                <a:latin typeface="Times New Roman" panose="02020603050405020304" pitchFamily="18" charset="0"/>
                <a:cs typeface="Times New Roman" panose="02020603050405020304" pitchFamily="18" charset="0"/>
              </a:rPr>
              <a:t>A pipe could be used to </a:t>
            </a:r>
            <a:r>
              <a:rPr lang="en-US" sz="2600" b="0" i="0" dirty="0">
                <a:solidFill>
                  <a:srgbClr val="FF0000"/>
                </a:solidFill>
                <a:effectLst/>
                <a:latin typeface="Times New Roman" panose="02020603050405020304" pitchFamily="18" charset="0"/>
                <a:cs typeface="Times New Roman" panose="02020603050405020304" pitchFamily="18" charset="0"/>
              </a:rPr>
              <a:t>format the prices of the products</a:t>
            </a:r>
            <a:r>
              <a:rPr lang="en-US" sz="2600" b="0" i="0" dirty="0">
                <a:solidFill>
                  <a:srgbClr val="001D35"/>
                </a:solidFill>
                <a:effectLst/>
                <a:latin typeface="Times New Roman" panose="02020603050405020304" pitchFamily="18" charset="0"/>
                <a:cs typeface="Times New Roman" panose="02020603050405020304" pitchFamily="18" charset="0"/>
              </a:rPr>
              <a:t> in the list.</a:t>
            </a:r>
          </a:p>
          <a:p>
            <a:pPr marL="1150938" indent="-173038" algn="just">
              <a:buFont typeface="Wingdings" panose="05000000000000000000" pitchFamily="2" charset="2"/>
              <a:buChar char="Ø"/>
            </a:pPr>
            <a:r>
              <a:rPr lang="en-US" sz="2600" b="0" i="0" dirty="0">
                <a:solidFill>
                  <a:srgbClr val="001D35"/>
                </a:solidFill>
                <a:effectLst/>
                <a:latin typeface="Times New Roman" panose="02020603050405020304" pitchFamily="18" charset="0"/>
                <a:cs typeface="Times New Roman" panose="02020603050405020304" pitchFamily="18" charset="0"/>
              </a:rPr>
              <a:t>A directive could be used to add a </a:t>
            </a:r>
            <a:r>
              <a:rPr lang="en-US" sz="2600" b="0" i="0" dirty="0">
                <a:solidFill>
                  <a:srgbClr val="FF0000"/>
                </a:solidFill>
                <a:effectLst/>
                <a:latin typeface="Times New Roman" panose="02020603050405020304" pitchFamily="18" charset="0"/>
                <a:cs typeface="Times New Roman" panose="02020603050405020304" pitchFamily="18" charset="0"/>
              </a:rPr>
              <a:t>"Buy Now" </a:t>
            </a:r>
            <a:r>
              <a:rPr lang="en-US" sz="2600" b="0" i="0" dirty="0">
                <a:solidFill>
                  <a:srgbClr val="001D35"/>
                </a:solidFill>
                <a:effectLst/>
                <a:latin typeface="Times New Roman" panose="02020603050405020304" pitchFamily="18" charset="0"/>
                <a:cs typeface="Times New Roman" panose="02020603050405020304" pitchFamily="18" charset="0"/>
              </a:rPr>
              <a:t>button to each product in the list</a:t>
            </a:r>
            <a:r>
              <a:rPr lang="en-US" sz="3200" b="0" i="0" dirty="0">
                <a:solidFill>
                  <a:srgbClr val="001D35"/>
                </a:solidFill>
                <a:effectLst/>
                <a:latin typeface="Times New Roman" panose="02020603050405020304" pitchFamily="18" charset="0"/>
                <a:cs typeface="Times New Roman" panose="02020603050405020304" pitchFamily="18" charset="0"/>
              </a:rPr>
              <a:t>.</a:t>
            </a:r>
          </a:p>
          <a:p>
            <a:pPr algn="just" fontAlgn="base"/>
            <a:r>
              <a:rPr lang="en-US" sz="3200" b="1" i="0" dirty="0">
                <a:effectLst/>
                <a:latin typeface="Times New Roman" panose="02020603050405020304" pitchFamily="18" charset="0"/>
                <a:cs typeface="Times New Roman" panose="02020603050405020304" pitchFamily="18" charset="0"/>
              </a:rPr>
              <a:t>Imports:</a:t>
            </a:r>
            <a:r>
              <a:rPr lang="en-US" sz="3200" b="0" i="0" dirty="0">
                <a:effectLst/>
                <a:latin typeface="Times New Roman" panose="02020603050405020304" pitchFamily="18" charset="0"/>
                <a:cs typeface="Times New Roman" panose="02020603050405020304" pitchFamily="18" charset="0"/>
              </a:rPr>
              <a:t> This contains the </a:t>
            </a:r>
            <a:r>
              <a:rPr lang="en-US" sz="3200" b="0" i="0" dirty="0">
                <a:solidFill>
                  <a:srgbClr val="FF0000"/>
                </a:solidFill>
                <a:effectLst/>
                <a:latin typeface="Times New Roman" panose="02020603050405020304" pitchFamily="18" charset="0"/>
                <a:cs typeface="Times New Roman" panose="02020603050405020304" pitchFamily="18" charset="0"/>
              </a:rPr>
              <a:t>names of other modules </a:t>
            </a:r>
            <a:r>
              <a:rPr lang="en-US" sz="3200" b="0" i="0" dirty="0">
                <a:effectLst/>
                <a:latin typeface="Times New Roman" panose="02020603050405020304" pitchFamily="18" charset="0"/>
                <a:cs typeface="Times New Roman" panose="02020603050405020304" pitchFamily="18" charset="0"/>
              </a:rPr>
              <a:t>whose functionalities are required by the components of this particular module.</a:t>
            </a:r>
          </a:p>
          <a:p>
            <a:pPr lvl="1" algn="just" fontAlgn="base">
              <a:lnSpc>
                <a:spcPct val="12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Browse module-</a:t>
            </a:r>
            <a:r>
              <a:rPr lang="en-US" sz="2800" b="0" i="0" dirty="0">
                <a:solidFill>
                  <a:srgbClr val="FF0000"/>
                </a:solidFill>
                <a:effectLst/>
                <a:latin typeface="Times New Roman" panose="02020603050405020304" pitchFamily="18" charset="0"/>
                <a:cs typeface="Times New Roman" panose="02020603050405020304" pitchFamily="18" charset="0"/>
              </a:rPr>
              <a:t>functionalities </a:t>
            </a:r>
            <a:r>
              <a:rPr lang="en-US" sz="2800" b="0" i="0" dirty="0">
                <a:effectLst/>
                <a:latin typeface="Times New Roman" panose="02020603050405020304" pitchFamily="18" charset="0"/>
                <a:cs typeface="Times New Roman" panose="02020603050405020304" pitchFamily="18" charset="0"/>
              </a:rPr>
              <a:t>required by the angular app to work. These functionalities are </a:t>
            </a:r>
            <a:r>
              <a:rPr lang="en-US" sz="2800" b="0" i="0" dirty="0">
                <a:solidFill>
                  <a:srgbClr val="FF0000"/>
                </a:solidFill>
                <a:effectLst/>
                <a:latin typeface="Times New Roman" panose="02020603050405020304" pitchFamily="18" charset="0"/>
                <a:cs typeface="Times New Roman" panose="02020603050405020304" pitchFamily="18" charset="0"/>
              </a:rPr>
              <a:t>Directives, services, and pipes.</a:t>
            </a:r>
          </a:p>
          <a:p>
            <a:pPr algn="just" fontAlgn="base"/>
            <a:r>
              <a:rPr lang="en-US" sz="3200" b="1" i="0" dirty="0">
                <a:effectLst/>
                <a:latin typeface="Times New Roman" panose="02020603050405020304" pitchFamily="18" charset="0"/>
                <a:cs typeface="Times New Roman" panose="02020603050405020304" pitchFamily="18" charset="0"/>
              </a:rPr>
              <a:t>Exports:</a:t>
            </a:r>
            <a:r>
              <a:rPr lang="en-US" sz="3200" b="0" i="0" dirty="0">
                <a:effectLst/>
                <a:latin typeface="Times New Roman" panose="02020603050405020304" pitchFamily="18" charset="0"/>
                <a:cs typeface="Times New Roman" panose="02020603050405020304" pitchFamily="18" charset="0"/>
              </a:rPr>
              <a:t> This is </a:t>
            </a:r>
            <a:r>
              <a:rPr lang="en-US" sz="3200" b="0" i="0" dirty="0">
                <a:solidFill>
                  <a:srgbClr val="FF0000"/>
                </a:solidFill>
                <a:effectLst/>
                <a:latin typeface="Times New Roman" panose="02020603050405020304" pitchFamily="18" charset="0"/>
                <a:cs typeface="Times New Roman" panose="02020603050405020304" pitchFamily="18" charset="0"/>
              </a:rPr>
              <a:t>responsible for making the component </a:t>
            </a:r>
            <a:r>
              <a:rPr lang="en-US" sz="3200" b="0" i="0" dirty="0">
                <a:effectLst/>
                <a:latin typeface="Times New Roman" panose="02020603050405020304" pitchFamily="18" charset="0"/>
                <a:cs typeface="Times New Roman" panose="02020603050405020304" pitchFamily="18" charset="0"/>
              </a:rPr>
              <a:t>template visible to other modules that can import functionalities from this Module.</a:t>
            </a:r>
            <a:endParaRPr lang="en-US" sz="3200" b="1" i="0" dirty="0">
              <a:effectLst/>
              <a:latin typeface="Times New Roman" panose="02020603050405020304" pitchFamily="18" charset="0"/>
              <a:cs typeface="Times New Roman" panose="02020603050405020304" pitchFamily="18" charset="0"/>
            </a:endParaRPr>
          </a:p>
          <a:p>
            <a:pPr algn="just"/>
            <a:endParaRPr lang="en-US" sz="3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590306-E992-A2A3-C849-756CAA4C10E5}"/>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91C46713-D02F-2825-D18F-A6B61A95A9D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41CB5960-CC9E-1A3E-0888-A225598B6D3B}"/>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886070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2E62B-01CD-28B1-9F4B-26FC2710D17C}"/>
              </a:ext>
            </a:extLst>
          </p:cNvPr>
          <p:cNvSpPr>
            <a:spLocks noGrp="1"/>
          </p:cNvSpPr>
          <p:nvPr>
            <p:ph idx="1"/>
          </p:nvPr>
        </p:nvSpPr>
        <p:spPr>
          <a:xfrm>
            <a:off x="838200" y="693683"/>
            <a:ext cx="10515600" cy="5483280"/>
          </a:xfrm>
        </p:spPr>
        <p:txBody>
          <a:bodyPr>
            <a:normAutofit/>
          </a:bodyPr>
          <a:lstStyle/>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Providers:</a:t>
            </a:r>
            <a:r>
              <a:rPr lang="en-US" b="0" i="0" dirty="0">
                <a:effectLst/>
                <a:latin typeface="Times New Roman" panose="02020603050405020304" pitchFamily="18" charset="0"/>
                <a:cs typeface="Times New Roman" panose="02020603050405020304" pitchFamily="18" charset="0"/>
              </a:rPr>
              <a:t> When </a:t>
            </a:r>
            <a:r>
              <a:rPr lang="en-US" b="0" i="0" dirty="0" err="1">
                <a:solidFill>
                  <a:srgbClr val="FF0000"/>
                </a:solidFill>
                <a:effectLst/>
                <a:latin typeface="Times New Roman" panose="02020603050405020304" pitchFamily="18" charset="0"/>
                <a:cs typeface="Times New Roman" panose="02020603050405020304" pitchFamily="18" charset="0"/>
              </a:rPr>
              <a:t>NgModule</a:t>
            </a:r>
            <a:r>
              <a:rPr lang="en-US" b="0" i="0" dirty="0">
                <a:solidFill>
                  <a:srgbClr val="FF0000"/>
                </a:solidFill>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runs, its main function is to provide the application with services. The provider is responsible for creating Services that the </a:t>
            </a:r>
            <a:r>
              <a:rPr lang="en-US" b="0" i="0" dirty="0" err="1">
                <a:effectLst/>
                <a:latin typeface="Times New Roman" panose="02020603050405020304" pitchFamily="18" charset="0"/>
                <a:cs typeface="Times New Roman" panose="02020603050405020304" pitchFamily="18" charset="0"/>
              </a:rPr>
              <a:t>NgModule</a:t>
            </a:r>
            <a:r>
              <a:rPr lang="en-US" b="0" i="0" dirty="0">
                <a:effectLst/>
                <a:latin typeface="Times New Roman" panose="02020603050405020304" pitchFamily="18" charset="0"/>
                <a:cs typeface="Times New Roman" panose="02020603050405020304" pitchFamily="18" charset="0"/>
              </a:rPr>
              <a:t> requires. The services are accessible from all parts of the App.</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Bootstrap:</a:t>
            </a:r>
            <a:r>
              <a:rPr lang="en-US" b="0" i="0" dirty="0">
                <a:effectLst/>
                <a:latin typeface="Times New Roman" panose="02020603050405020304" pitchFamily="18" charset="0"/>
                <a:cs typeface="Times New Roman" panose="02020603050405020304" pitchFamily="18" charset="0"/>
              </a:rPr>
              <a:t> This is the Property of </a:t>
            </a:r>
            <a:r>
              <a:rPr lang="en-US" b="0" i="0" dirty="0">
                <a:solidFill>
                  <a:srgbClr val="FF0000"/>
                </a:solidFill>
                <a:effectLst/>
                <a:latin typeface="Times New Roman" panose="02020603050405020304" pitchFamily="18" charset="0"/>
                <a:cs typeface="Times New Roman" panose="02020603050405020304" pitchFamily="18" charset="0"/>
              </a:rPr>
              <a:t>Root Module</a:t>
            </a:r>
            <a:r>
              <a:rPr lang="en-US" b="0" i="0" dirty="0">
                <a:effectLst/>
                <a:latin typeface="Times New Roman" panose="02020603050405020304" pitchFamily="18" charset="0"/>
                <a:cs typeface="Times New Roman" panose="02020603050405020304" pitchFamily="18" charset="0"/>
              </a:rPr>
              <a:t>. Bootstrapping is the process which initializes the root module. The root module is responsible for </a:t>
            </a:r>
            <a:r>
              <a:rPr lang="en-US" b="0" i="0" dirty="0">
                <a:solidFill>
                  <a:srgbClr val="FF0000"/>
                </a:solidFill>
                <a:effectLst/>
                <a:latin typeface="Times New Roman" panose="02020603050405020304" pitchFamily="18" charset="0"/>
                <a:cs typeface="Times New Roman" panose="02020603050405020304" pitchFamily="18" charset="0"/>
              </a:rPr>
              <a:t>initializing all the other modules.</a:t>
            </a: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E590306-E992-A2A3-C849-756CAA4C10E5}"/>
              </a:ext>
            </a:extLst>
          </p:cNvPr>
          <p:cNvSpPr>
            <a:spLocks noGrp="1"/>
          </p:cNvSpPr>
          <p:nvPr>
            <p:ph type="dt" sz="half" idx="10"/>
          </p:nvPr>
        </p:nvSpPr>
        <p:spPr/>
        <p:txBody>
          <a:bodyPr/>
          <a:lstStyle/>
          <a:p>
            <a:fld id="{5C070530-4C07-4DF9-A9C1-555E0D1D7750}" type="datetime1">
              <a:rPr lang="en-US" smtClean="0"/>
              <a:t>6/27/2024</a:t>
            </a:fld>
            <a:endParaRPr lang="en-US" dirty="0"/>
          </a:p>
        </p:txBody>
      </p:sp>
      <p:sp>
        <p:nvSpPr>
          <p:cNvPr id="5" name="Footer Placeholder 4">
            <a:extLst>
              <a:ext uri="{FF2B5EF4-FFF2-40B4-BE49-F238E27FC236}">
                <a16:creationId xmlns:a16="http://schemas.microsoft.com/office/drawing/2014/main" id="{91C46713-D02F-2825-D18F-A6B61A95A9D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41CB5960-CC9E-1A3E-0888-A225598B6D3B}"/>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523187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lstStyle/>
          <a:p>
            <a:r>
              <a:rPr lang="en-US" b="1" dirty="0">
                <a:latin typeface="Times New Roman" pitchFamily="18" charset="0"/>
                <a:cs typeface="Times New Roman" pitchFamily="18" charset="0"/>
              </a:rPr>
              <a:t>Angular- Built in Directives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5046662"/>
          </a:xfrm>
        </p:spPr>
        <p:txBody>
          <a:bodyPr/>
          <a:lstStyle/>
          <a:p>
            <a:pPr marL="0" indent="0">
              <a:buNone/>
            </a:pPr>
            <a:r>
              <a:rPr lang="en-US" dirty="0">
                <a:latin typeface="Times New Roman" pitchFamily="18" charset="0"/>
                <a:cs typeface="Times New Roman" pitchFamily="18" charset="0"/>
              </a:rPr>
              <a:t>Directives are classes that add additional behavior to elements in your Angular applications. </a:t>
            </a:r>
          </a:p>
          <a:p>
            <a:pPr marL="0" indent="0">
              <a:buNone/>
            </a:pPr>
            <a:r>
              <a:rPr lang="en-US" dirty="0">
                <a:latin typeface="Times New Roman" pitchFamily="18" charset="0"/>
                <a:cs typeface="Times New Roman" pitchFamily="18" charset="0"/>
              </a:rPr>
              <a:t>Angular built-in directives are used to  manage forms, lists, styles, and what users see.</a:t>
            </a:r>
          </a:p>
          <a:p>
            <a:pPr marL="0" indent="0">
              <a:buNone/>
            </a:pPr>
            <a:r>
              <a:rPr lang="en-US" b="1" dirty="0">
                <a:solidFill>
                  <a:srgbClr val="FF0000"/>
                </a:solidFill>
                <a:latin typeface="Times New Roman" pitchFamily="18" charset="0"/>
                <a:cs typeface="Times New Roman" pitchFamily="18" charset="0"/>
              </a:rPr>
              <a:t>Types of Directives:</a:t>
            </a:r>
          </a:p>
          <a:p>
            <a:pPr marL="514350" indent="-514350">
              <a:buFont typeface="+mj-lt"/>
              <a:buAutoNum type="arabicPeriod"/>
            </a:pPr>
            <a:r>
              <a:rPr lang="en-US" dirty="0">
                <a:latin typeface="Times New Roman" pitchFamily="18" charset="0"/>
                <a:cs typeface="Times New Roman" pitchFamily="18" charset="0"/>
              </a:rPr>
              <a:t>Structural Directives - </a:t>
            </a:r>
            <a:r>
              <a:rPr lang="en-US" dirty="0" err="1">
                <a:solidFill>
                  <a:srgbClr val="FF0000"/>
                </a:solidFill>
                <a:latin typeface="Times New Roman" pitchFamily="18" charset="0"/>
                <a:cs typeface="Times New Roman" pitchFamily="18" charset="0"/>
              </a:rPr>
              <a:t>ngIf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ngIf</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ngIf</a:t>
            </a:r>
            <a:r>
              <a:rPr lang="en-US" dirty="0">
                <a:latin typeface="Times New Roman" pitchFamily="18" charset="0"/>
                <a:cs typeface="Times New Roman" pitchFamily="18" charset="0"/>
              </a:rPr>
              <a:t>-else, </a:t>
            </a:r>
            <a:r>
              <a:rPr lang="en-US" dirty="0" err="1">
                <a:latin typeface="Times New Roman" pitchFamily="18" charset="0"/>
                <a:cs typeface="Times New Roman" pitchFamily="18" charset="0"/>
              </a:rPr>
              <a:t>ngIf</a:t>
            </a:r>
            <a:r>
              <a:rPr lang="en-US" dirty="0">
                <a:latin typeface="Times New Roman" pitchFamily="18" charset="0"/>
                <a:cs typeface="Times New Roman" pitchFamily="18" charset="0"/>
              </a:rPr>
              <a:t>-then-else), </a:t>
            </a:r>
            <a:r>
              <a:rPr lang="en-US" dirty="0" err="1">
                <a:solidFill>
                  <a:srgbClr val="FF0000"/>
                </a:solidFill>
                <a:latin typeface="Times New Roman" pitchFamily="18" charset="0"/>
                <a:cs typeface="Times New Roman" pitchFamily="18" charset="0"/>
              </a:rPr>
              <a:t>ngFor</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ngSwitch</a:t>
            </a:r>
            <a:endParaRPr lang="en-US" dirty="0">
              <a:solidFill>
                <a:srgbClr val="FF0000"/>
              </a:solidFill>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Attribute Directives- </a:t>
            </a:r>
            <a:r>
              <a:rPr lang="en-US" dirty="0" err="1">
                <a:solidFill>
                  <a:srgbClr val="FF0000"/>
                </a:solidFill>
                <a:latin typeface="Times New Roman" pitchFamily="18" charset="0"/>
                <a:cs typeface="Times New Roman" pitchFamily="18" charset="0"/>
              </a:rPr>
              <a:t>ngClass</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ngStyle</a:t>
            </a:r>
            <a:r>
              <a:rPr lang="en-US" dirty="0">
                <a:solidFill>
                  <a:srgbClr val="FF0000"/>
                </a:solidFill>
                <a:latin typeface="Times New Roman" pitchFamily="18" charset="0"/>
                <a:cs typeface="Times New Roman" pitchFamily="18" charset="0"/>
              </a:rPr>
              <a:t>, </a:t>
            </a:r>
            <a:r>
              <a:rPr lang="en-US" dirty="0" err="1">
                <a:solidFill>
                  <a:srgbClr val="FF0000"/>
                </a:solidFill>
                <a:latin typeface="Times New Roman" pitchFamily="18" charset="0"/>
                <a:cs typeface="Times New Roman" pitchFamily="18" charset="0"/>
              </a:rPr>
              <a:t>ngModel</a:t>
            </a:r>
            <a:endParaRPr lang="en-US" dirty="0">
              <a:solidFill>
                <a:srgbClr val="FF0000"/>
              </a:solidFill>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Component Directives</a:t>
            </a:r>
          </a:p>
          <a:p>
            <a:pPr marL="514350" indent="-514350">
              <a:buFont typeface="+mj-lt"/>
              <a:buAutoNum type="arabicPeriod"/>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29</a:t>
            </a:fld>
            <a:endParaRPr lang="en-US" dirty="0"/>
          </a:p>
        </p:txBody>
      </p:sp>
    </p:spTree>
    <p:extLst>
      <p:ext uri="{BB962C8B-B14F-4D97-AF65-F5344CB8AC3E}">
        <p14:creationId xmlns:p14="http://schemas.microsoft.com/office/powerpoint/2010/main" val="3344556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AD6460-AB8B-A7D0-A01A-9CF108439DAC}"/>
              </a:ext>
            </a:extLst>
          </p:cNvPr>
          <p:cNvSpPr/>
          <p:nvPr/>
        </p:nvSpPr>
        <p:spPr>
          <a:xfrm>
            <a:off x="0" y="1245491"/>
            <a:ext cx="12191999" cy="561250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D397A10-0F5E-0E33-CB55-D982ACDABFB9}"/>
              </a:ext>
            </a:extLst>
          </p:cNvPr>
          <p:cNvSpPr txBox="1"/>
          <p:nvPr/>
        </p:nvSpPr>
        <p:spPr>
          <a:xfrm>
            <a:off x="0" y="-42824"/>
            <a:ext cx="12192000" cy="1325563"/>
          </a:xfrm>
          <a:prstGeom prst="rect">
            <a:avLst/>
          </a:prstGeom>
          <a:solidFill>
            <a:schemeClr val="accent6">
              <a:lumMod val="60000"/>
              <a:lumOff val="4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4A2D6415-B835-F945-8690-F3D92A90E1F4}"/>
              </a:ext>
            </a:extLst>
          </p:cNvPr>
          <p:cNvSpPr>
            <a:spLocks noGrp="1"/>
          </p:cNvSpPr>
          <p:nvPr>
            <p:ph type="title"/>
          </p:nvPr>
        </p:nvSpPr>
        <p:spPr>
          <a:xfrm>
            <a:off x="187036" y="-42824"/>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Syllabus </a:t>
            </a:r>
            <a:br>
              <a:rPr lang="en-US" b="1" dirty="0">
                <a:latin typeface="Times New Roman" panose="02020603050405020304" pitchFamily="18" charset="0"/>
                <a:cs typeface="Times New Roman" panose="02020603050405020304" pitchFamily="18" charset="0"/>
              </a:rPr>
            </a:br>
            <a:r>
              <a:rPr lang="en-US" sz="2800" b="1" dirty="0">
                <a:solidFill>
                  <a:srgbClr val="FF0000"/>
                </a:solidFill>
                <a:latin typeface="Times New Roman" panose="02020603050405020304" pitchFamily="18" charset="0"/>
                <a:cs typeface="Times New Roman" panose="02020603050405020304" pitchFamily="18" charset="0"/>
              </a:rPr>
              <a:t>UNIT III ANGULAR</a:t>
            </a:r>
          </a:p>
        </p:txBody>
      </p:sp>
      <p:sp>
        <p:nvSpPr>
          <p:cNvPr id="3" name="Content Placeholder 2">
            <a:extLst>
              <a:ext uri="{FF2B5EF4-FFF2-40B4-BE49-F238E27FC236}">
                <a16:creationId xmlns:a16="http://schemas.microsoft.com/office/drawing/2014/main" id="{1A770E7F-5270-EEC5-190E-4977F7A8409E}"/>
              </a:ext>
            </a:extLst>
          </p:cNvPr>
          <p:cNvSpPr>
            <a:spLocks noGrp="1"/>
          </p:cNvSpPr>
          <p:nvPr>
            <p:ph idx="1"/>
          </p:nvPr>
        </p:nvSpPr>
        <p:spPr>
          <a:xfrm>
            <a:off x="0" y="1282739"/>
            <a:ext cx="11422833" cy="5575261"/>
          </a:xfrm>
        </p:spPr>
        <p:txBody>
          <a:bodyPr>
            <a:normAutofit/>
          </a:bodyPr>
          <a:lstStyle/>
          <a:p>
            <a:pPr marL="514350" indent="-514350">
              <a:buFont typeface="+mj-lt"/>
              <a:buAutoNum type="arabicPeriod"/>
            </a:pPr>
            <a:endParaRPr lang="en-US" dirty="0">
              <a:latin typeface="Times New Roman" pitchFamily="18" charset="0"/>
              <a:cs typeface="Times New Roman" pitchFamily="18" charset="0"/>
            </a:endParaRPr>
          </a:p>
          <a:p>
            <a:pPr marL="514350" indent="-514350">
              <a:buFont typeface="+mj-lt"/>
              <a:buAutoNum type="arabicPeriod"/>
            </a:pPr>
            <a:r>
              <a:rPr lang="en-US" dirty="0">
                <a:latin typeface="Times New Roman" pitchFamily="18" charset="0"/>
                <a:cs typeface="Times New Roman" pitchFamily="18" charset="0"/>
              </a:rPr>
              <a:t>Introduction of Angular</a:t>
            </a:r>
          </a:p>
          <a:p>
            <a:pPr marL="514350" indent="-514350">
              <a:buFont typeface="+mj-lt"/>
              <a:buAutoNum type="arabicPeriod"/>
            </a:pPr>
            <a:r>
              <a:rPr lang="en-US" dirty="0">
                <a:latin typeface="Times New Roman" pitchFamily="18" charset="0"/>
                <a:cs typeface="Times New Roman" pitchFamily="18" charset="0"/>
              </a:rPr>
              <a:t>Angular Installation</a:t>
            </a:r>
          </a:p>
          <a:p>
            <a:pPr marL="514350" indent="-514350">
              <a:buFont typeface="+mj-lt"/>
              <a:buAutoNum type="arabicPeriod"/>
            </a:pPr>
            <a:r>
              <a:rPr lang="en-US" dirty="0">
                <a:latin typeface="Times New Roman" pitchFamily="18" charset="0"/>
                <a:cs typeface="Times New Roman" pitchFamily="18" charset="0"/>
              </a:rPr>
              <a:t>Creating basic Angular Application</a:t>
            </a:r>
          </a:p>
          <a:p>
            <a:pPr marL="514350" indent="-514350">
              <a:buFont typeface="+mj-lt"/>
              <a:buAutoNum type="arabicPeriod"/>
            </a:pPr>
            <a:r>
              <a:rPr lang="en-US" dirty="0">
                <a:latin typeface="Times New Roman" pitchFamily="18" charset="0"/>
                <a:cs typeface="Times New Roman" pitchFamily="18" charset="0"/>
              </a:rPr>
              <a:t> Modules and Components</a:t>
            </a:r>
          </a:p>
          <a:p>
            <a:pPr marL="514350" indent="-514350">
              <a:buFont typeface="+mj-lt"/>
              <a:buAutoNum type="arabicPeriod"/>
            </a:pPr>
            <a:r>
              <a:rPr lang="en-US" dirty="0">
                <a:latin typeface="Times New Roman" pitchFamily="18" charset="0"/>
                <a:cs typeface="Times New Roman" pitchFamily="18" charset="0"/>
              </a:rPr>
              <a:t>built-in Directives,</a:t>
            </a:r>
          </a:p>
          <a:p>
            <a:pPr marL="514350" indent="-514350">
              <a:buFont typeface="+mj-lt"/>
              <a:buAutoNum type="arabicPeriod"/>
            </a:pPr>
            <a:r>
              <a:rPr lang="en-US" dirty="0">
                <a:latin typeface="Times New Roman" pitchFamily="18" charset="0"/>
                <a:cs typeface="Times New Roman" pitchFamily="18" charset="0"/>
              </a:rPr>
              <a:t>Angular Routing. </a:t>
            </a:r>
          </a:p>
        </p:txBody>
      </p:sp>
      <p:sp>
        <p:nvSpPr>
          <p:cNvPr id="4" name="Date Placeholder 3">
            <a:extLst>
              <a:ext uri="{FF2B5EF4-FFF2-40B4-BE49-F238E27FC236}">
                <a16:creationId xmlns:a16="http://schemas.microsoft.com/office/drawing/2014/main" id="{5D86DAD3-29F6-E32B-AFB7-FD86B00DBE6B}"/>
              </a:ext>
            </a:extLst>
          </p:cNvPr>
          <p:cNvSpPr>
            <a:spLocks noGrp="1"/>
          </p:cNvSpPr>
          <p:nvPr>
            <p:ph type="dt" sz="half" idx="10"/>
          </p:nvPr>
        </p:nvSpPr>
        <p:spPr/>
        <p:txBody>
          <a:bodyPr/>
          <a:lstStyle/>
          <a:p>
            <a:fld id="{32A4DA79-EE8C-45E4-A270-3FE33E9CFF2C}" type="datetime1">
              <a:rPr lang="en-US" smtClean="0"/>
              <a:t>6/27/2024</a:t>
            </a:fld>
            <a:endParaRPr lang="en-US" dirty="0"/>
          </a:p>
        </p:txBody>
      </p:sp>
      <p:sp>
        <p:nvSpPr>
          <p:cNvPr id="5" name="Slide Number Placeholder 4">
            <a:extLst>
              <a:ext uri="{FF2B5EF4-FFF2-40B4-BE49-F238E27FC236}">
                <a16:creationId xmlns:a16="http://schemas.microsoft.com/office/drawing/2014/main" id="{8A8C4478-A953-B457-9D69-84630E4245D0}"/>
              </a:ext>
            </a:extLst>
          </p:cNvPr>
          <p:cNvSpPr>
            <a:spLocks noGrp="1"/>
          </p:cNvSpPr>
          <p:nvPr>
            <p:ph type="sldNum" sz="quarter" idx="12"/>
          </p:nvPr>
        </p:nvSpPr>
        <p:spPr/>
        <p:txBody>
          <a:bodyPr/>
          <a:lstStyle/>
          <a:p>
            <a:fld id="{4FAB73BC-B049-4115-A692-8D63A059BFB8}" type="slidenum">
              <a:rPr lang="en-US" smtClean="0"/>
              <a:t>3</a:t>
            </a:fld>
            <a:endParaRPr lang="en-US" dirty="0"/>
          </a:p>
        </p:txBody>
      </p:sp>
      <p:pic>
        <p:nvPicPr>
          <p:cNvPr id="9" name="Picture 2" descr="C:\Users\EV REDDY\Desktop\MRUniversity\MRU_Logo_Reverse.png">
            <a:extLst>
              <a:ext uri="{FF2B5EF4-FFF2-40B4-BE49-F238E27FC236}">
                <a16:creationId xmlns:a16="http://schemas.microsoft.com/office/drawing/2014/main" id="{F8B17997-E5B6-7917-761C-456EB8E043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4892" y="86037"/>
            <a:ext cx="1298887" cy="1159454"/>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9"/>
          <p:cNvSpPr>
            <a:spLocks noGrp="1"/>
          </p:cNvSpPr>
          <p:nvPr>
            <p:ph type="ftr" sz="quarter" idx="11"/>
          </p:nvPr>
        </p:nvSpPr>
        <p:spPr/>
        <p:txBody>
          <a:bodyPr/>
          <a:lstStyle/>
          <a:p>
            <a:r>
              <a:rPr lang="en-US"/>
              <a:t>UI Frameworks</a:t>
            </a:r>
            <a:endParaRPr lang="en-US" dirty="0"/>
          </a:p>
        </p:txBody>
      </p:sp>
    </p:spTree>
    <p:extLst>
      <p:ext uri="{BB962C8B-B14F-4D97-AF65-F5344CB8AC3E}">
        <p14:creationId xmlns:p14="http://schemas.microsoft.com/office/powerpoint/2010/main" val="544942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1. Structural Directives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4446587"/>
          </a:xfrm>
        </p:spPr>
        <p:txBody>
          <a:bodyPr/>
          <a:lstStyle/>
          <a:p>
            <a:pPr marL="0" indent="0">
              <a:buNone/>
            </a:pPr>
            <a:r>
              <a:rPr lang="en-US" dirty="0"/>
              <a:t>Structural Directives Change the DOM layout by adding and removing DOM elements.</a:t>
            </a:r>
          </a:p>
          <a:p>
            <a:pPr marL="0" indent="0">
              <a:buNone/>
            </a:pPr>
            <a:r>
              <a:rPr lang="en-US" dirty="0">
                <a:latin typeface="Times New Roman" pitchFamily="18" charset="0"/>
                <a:cs typeface="Times New Roman" pitchFamily="18" charset="0"/>
              </a:rPr>
              <a:t>Usually changes in the DOM structure are done using </a:t>
            </a:r>
            <a:r>
              <a:rPr lang="en-US" dirty="0" err="1">
                <a:latin typeface="Times New Roman" pitchFamily="18" charset="0"/>
                <a:cs typeface="Times New Roman" pitchFamily="18" charset="0"/>
              </a:rPr>
              <a:t>Javascript</a:t>
            </a:r>
            <a:r>
              <a:rPr lang="en-US" dirty="0">
                <a:latin typeface="Times New Roman" pitchFamily="18" charset="0"/>
                <a:cs typeface="Times New Roman" pitchFamily="18" charset="0"/>
              </a:rPr>
              <a:t> in HTML, but in Angular DOM changes are done in the .html file only.</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Types of Structural Directives:</a:t>
            </a:r>
          </a:p>
          <a:p>
            <a:pPr marL="514350" indent="-514350">
              <a:buFont typeface="+mj-lt"/>
              <a:buAutoNum type="alphaLcPeriod"/>
            </a:pPr>
            <a:r>
              <a:rPr lang="en-US" dirty="0" err="1">
                <a:latin typeface="Times New Roman" pitchFamily="18" charset="0"/>
                <a:cs typeface="Times New Roman" pitchFamily="18" charset="0"/>
              </a:rPr>
              <a:t>ngIf</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ngIf</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ngIf</a:t>
            </a:r>
            <a:r>
              <a:rPr lang="en-US" dirty="0">
                <a:latin typeface="Times New Roman" pitchFamily="18" charset="0"/>
                <a:cs typeface="Times New Roman" pitchFamily="18" charset="0"/>
                <a:sym typeface="Wingdings" pitchFamily="2" charset="2"/>
              </a:rPr>
              <a:t>-else, </a:t>
            </a:r>
            <a:r>
              <a:rPr lang="en-US" dirty="0" err="1">
                <a:latin typeface="Times New Roman" pitchFamily="18" charset="0"/>
                <a:cs typeface="Times New Roman" pitchFamily="18" charset="0"/>
                <a:sym typeface="Wingdings" pitchFamily="2" charset="2"/>
              </a:rPr>
              <a:t>ngIf</a:t>
            </a:r>
            <a:r>
              <a:rPr lang="en-US" dirty="0">
                <a:latin typeface="Times New Roman" pitchFamily="18" charset="0"/>
                <a:cs typeface="Times New Roman" pitchFamily="18" charset="0"/>
                <a:sym typeface="Wingdings" pitchFamily="2" charset="2"/>
              </a:rPr>
              <a:t>-then-else</a:t>
            </a:r>
            <a:endParaRPr lang="en-US" dirty="0">
              <a:latin typeface="Times New Roman" pitchFamily="18" charset="0"/>
              <a:cs typeface="Times New Roman" pitchFamily="18" charset="0"/>
            </a:endParaRPr>
          </a:p>
          <a:p>
            <a:pPr marL="514350" indent="-514350">
              <a:buFont typeface="+mj-lt"/>
              <a:buAutoNum type="alphaLcPeriod"/>
            </a:pPr>
            <a:r>
              <a:rPr lang="en-US" dirty="0" err="1">
                <a:latin typeface="Times New Roman" pitchFamily="18" charset="0"/>
                <a:cs typeface="Times New Roman" pitchFamily="18" charset="0"/>
              </a:rPr>
              <a:t>ngFor</a:t>
            </a:r>
            <a:endParaRPr lang="en-US" dirty="0">
              <a:latin typeface="Times New Roman" pitchFamily="18" charset="0"/>
              <a:cs typeface="Times New Roman" pitchFamily="18" charset="0"/>
            </a:endParaRPr>
          </a:p>
          <a:p>
            <a:pPr marL="514350" indent="-514350">
              <a:buFont typeface="+mj-lt"/>
              <a:buAutoNum type="alphaLcPeriod"/>
            </a:pPr>
            <a:r>
              <a:rPr lang="en-US" dirty="0" err="1">
                <a:latin typeface="Times New Roman" pitchFamily="18" charset="0"/>
                <a:cs typeface="Times New Roman" pitchFamily="18" charset="0"/>
              </a:rPr>
              <a:t>ngSwitch</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30</a:t>
            </a:fld>
            <a:endParaRPr lang="en-US" dirty="0"/>
          </a:p>
        </p:txBody>
      </p:sp>
      <p:sp>
        <p:nvSpPr>
          <p:cNvPr id="7" name="TextBox 6"/>
          <p:cNvSpPr txBox="1"/>
          <p:nvPr/>
        </p:nvSpPr>
        <p:spPr>
          <a:xfrm>
            <a:off x="242888" y="5572125"/>
            <a:ext cx="11720512" cy="830997"/>
          </a:xfrm>
          <a:prstGeom prst="rect">
            <a:avLst/>
          </a:prstGeom>
          <a:solidFill>
            <a:srgbClr val="92D050"/>
          </a:solidFill>
        </p:spPr>
        <p:txBody>
          <a:bodyPr wrap="square" rtlCol="0">
            <a:spAutoFit/>
          </a:bodyPr>
          <a:lstStyle/>
          <a:p>
            <a:r>
              <a:rPr lang="en-US" sz="2400" b="1" dirty="0">
                <a:solidFill>
                  <a:srgbClr val="FF0000"/>
                </a:solidFill>
                <a:latin typeface="Times New Roman" pitchFamily="18" charset="0"/>
                <a:cs typeface="Times New Roman" pitchFamily="18" charset="0"/>
              </a:rPr>
              <a:t>NOTE:</a:t>
            </a:r>
          </a:p>
          <a:p>
            <a:r>
              <a:rPr lang="en-US" sz="2400" dirty="0">
                <a:latin typeface="Times New Roman" pitchFamily="18" charset="0"/>
                <a:cs typeface="Times New Roman" pitchFamily="18" charset="0"/>
              </a:rPr>
              <a:t>For using directives inside an html tag we need to add a prefix ‘*’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&lt;h1 *</a:t>
            </a:r>
            <a:r>
              <a:rPr lang="en-US" sz="2400" b="1" dirty="0" err="1">
                <a:solidFill>
                  <a:srgbClr val="FF0000"/>
                </a:solidFill>
                <a:latin typeface="Times New Roman" pitchFamily="18" charset="0"/>
                <a:cs typeface="Times New Roman" pitchFamily="18" charset="0"/>
              </a:rPr>
              <a:t>ngIf</a:t>
            </a:r>
            <a:r>
              <a:rPr lang="en-US" sz="2400" b="1" dirty="0">
                <a:solidFill>
                  <a:srgbClr val="FF0000"/>
                </a:solidFill>
                <a:latin typeface="Times New Roman" pitchFamily="18" charset="0"/>
                <a:cs typeface="Times New Roman" pitchFamily="18" charset="0"/>
              </a:rPr>
              <a:t>&gt; &lt;/h1&gt;</a:t>
            </a:r>
            <a:endParaRPr lang="en-IN" sz="24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800113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1. Structural Directives- </a:t>
            </a:r>
            <a:r>
              <a:rPr lang="en-US" b="1" dirty="0" err="1">
                <a:solidFill>
                  <a:srgbClr val="FF0000"/>
                </a:solidFill>
                <a:latin typeface="Times New Roman" pitchFamily="18" charset="0"/>
                <a:cs typeface="Times New Roman" pitchFamily="18" charset="0"/>
              </a:rPr>
              <a:t>ngIf</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31</a:t>
            </a:fld>
            <a:endParaRPr lang="en-US" dirty="0"/>
          </a:p>
        </p:txBody>
      </p:sp>
      <p:sp>
        <p:nvSpPr>
          <p:cNvPr id="9" name="Rectangle 8"/>
          <p:cNvSpPr/>
          <p:nvPr/>
        </p:nvSpPr>
        <p:spPr>
          <a:xfrm>
            <a:off x="0" y="1038255"/>
            <a:ext cx="6096000" cy="5324535"/>
          </a:xfrm>
          <a:prstGeom prst="rect">
            <a:avLst/>
          </a:prstGeom>
          <a:solidFill>
            <a:srgbClr val="FFC000"/>
          </a:solidFill>
        </p:spPr>
        <p:txBody>
          <a:bodyPr>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IN"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data</a:t>
            </a:r>
            <a:r>
              <a:rPr lang="en-IN" sz="2000" dirty="0">
                <a:solidFill>
                  <a:srgbClr val="000000"/>
                </a:solidFill>
                <a:latin typeface="Consolas"/>
              </a:rPr>
              <a:t>=</a:t>
            </a:r>
            <a:r>
              <a:rPr lang="en-IN" sz="2000" dirty="0">
                <a:solidFill>
                  <a:srgbClr val="0F4A85"/>
                </a:solidFill>
                <a:latin typeface="Consolas"/>
              </a:rPr>
              <a:t>"</a:t>
            </a:r>
            <a:r>
              <a:rPr lang="en-IN" sz="2000" dirty="0" err="1">
                <a:solidFill>
                  <a:srgbClr val="0F4A85"/>
                </a:solidFill>
                <a:latin typeface="Consolas"/>
              </a:rPr>
              <a:t>abc</a:t>
            </a:r>
            <a:r>
              <a:rPr lang="en-IN" sz="2000" dirty="0">
                <a:solidFill>
                  <a:srgbClr val="0F4A85"/>
                </a:solidFill>
                <a:latin typeface="Consolas"/>
              </a:rPr>
              <a:t>"</a:t>
            </a:r>
            <a:endParaRPr lang="en-IN" sz="2000" dirty="0">
              <a:solidFill>
                <a:srgbClr val="292929"/>
              </a:solidFill>
              <a:latin typeface="Consolas"/>
            </a:endParaRPr>
          </a:p>
          <a:p>
            <a:r>
              <a:rPr lang="en-IN" sz="2000" dirty="0">
                <a:solidFill>
                  <a:srgbClr val="292929"/>
                </a:solidFill>
                <a:latin typeface="Consolas"/>
              </a:rPr>
              <a:t>}</a:t>
            </a:r>
            <a:br>
              <a:rPr lang="en-IN" sz="2000" dirty="0">
                <a:solidFill>
                  <a:srgbClr val="292929"/>
                </a:solidFill>
                <a:latin typeface="Consolas"/>
              </a:rPr>
            </a:br>
            <a:endParaRPr lang="en-IN" sz="2000" b="0" dirty="0">
              <a:solidFill>
                <a:srgbClr val="292929"/>
              </a:solidFill>
              <a:effectLst/>
              <a:latin typeface="Consolas"/>
            </a:endParaRPr>
          </a:p>
        </p:txBody>
      </p:sp>
      <p:sp>
        <p:nvSpPr>
          <p:cNvPr id="11" name="Rectangle 10"/>
          <p:cNvSpPr/>
          <p:nvPr/>
        </p:nvSpPr>
        <p:spPr>
          <a:xfrm>
            <a:off x="6548437" y="1062097"/>
            <a:ext cx="5457825" cy="1938992"/>
          </a:xfrm>
          <a:prstGeom prst="rect">
            <a:avLst/>
          </a:prstGeom>
          <a:solidFill>
            <a:srgbClr val="92D050"/>
          </a:solidFill>
        </p:spPr>
        <p:txBody>
          <a:bodyPr wrap="square">
            <a:spAutoFit/>
          </a:bodyPr>
          <a:lstStyle/>
          <a:p>
            <a:r>
              <a:rPr lang="en-US" sz="2000" b="1" u="sng" dirty="0">
                <a:solidFill>
                  <a:srgbClr val="B5200D"/>
                </a:solidFill>
                <a:latin typeface="Consolas"/>
              </a:rPr>
              <a:t>app.component.html file:</a:t>
            </a:r>
            <a:endParaRPr lang="en-IN" sz="2000" b="1" u="sng" dirty="0">
              <a:solidFill>
                <a:srgbClr val="B5200D"/>
              </a:solidFill>
              <a:latin typeface="Consolas"/>
            </a:endParaRPr>
          </a:p>
          <a:p>
            <a:endParaRPr lang="en-IN" sz="2000" dirty="0">
              <a:solidFill>
                <a:srgbClr val="0F4A85"/>
              </a:solidFill>
              <a:latin typeface="Consolas"/>
            </a:endParaRPr>
          </a:p>
          <a:p>
            <a:endParaRPr lang="en-IN" sz="2000" dirty="0">
              <a:solidFill>
                <a:srgbClr val="0F4A85"/>
              </a:solidFill>
              <a:latin typeface="Consolas"/>
            </a:endParaRPr>
          </a:p>
          <a:p>
            <a:r>
              <a:rPr lang="en-IN" sz="2000" dirty="0">
                <a:solidFill>
                  <a:srgbClr val="0F4A85"/>
                </a:solidFill>
                <a:latin typeface="Consolas"/>
              </a:rPr>
              <a:t>&lt;h1&gt;</a:t>
            </a:r>
            <a:r>
              <a:rPr lang="en-IN" sz="2000" dirty="0">
                <a:solidFill>
                  <a:srgbClr val="292929"/>
                </a:solidFill>
                <a:latin typeface="Consolas"/>
              </a:rPr>
              <a:t> Structural Directives </a:t>
            </a:r>
            <a:r>
              <a:rPr lang="en-IN" sz="2000" dirty="0">
                <a:solidFill>
                  <a:srgbClr val="0F4A85"/>
                </a:solidFill>
                <a:latin typeface="Consolas"/>
              </a:rPr>
              <a:t>&lt;/h1&gt;</a:t>
            </a:r>
            <a:endParaRPr lang="en-IN" sz="2000" dirty="0">
              <a:solidFill>
                <a:srgbClr val="292929"/>
              </a:solidFill>
              <a:latin typeface="Consolas"/>
            </a:endParaRPr>
          </a:p>
          <a:p>
            <a:r>
              <a:rPr lang="en-IN" sz="2000" dirty="0">
                <a:solidFill>
                  <a:srgbClr val="0F4A85"/>
                </a:solidFill>
                <a:latin typeface="Consolas"/>
              </a:rPr>
              <a:t>&lt;h2</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a:solidFill>
                  <a:srgbClr val="001080"/>
                </a:solidFill>
                <a:latin typeface="Consolas"/>
              </a:rPr>
              <a:t>data</a:t>
            </a:r>
            <a:r>
              <a:rPr lang="en-IN" sz="2000" dirty="0">
                <a:solidFill>
                  <a:srgbClr val="0F4A85"/>
                </a:solidFill>
                <a:latin typeface="Consolas"/>
              </a:rPr>
              <a:t>"&gt;</a:t>
            </a:r>
            <a:r>
              <a:rPr lang="en-IN" sz="2000" dirty="0">
                <a:solidFill>
                  <a:srgbClr val="292929"/>
                </a:solidFill>
                <a:latin typeface="Consolas"/>
              </a:rPr>
              <a:t>This is </a:t>
            </a:r>
            <a:r>
              <a:rPr lang="en-IN" sz="2000" dirty="0" err="1">
                <a:solidFill>
                  <a:srgbClr val="292929"/>
                </a:solidFill>
                <a:latin typeface="Consolas"/>
              </a:rPr>
              <a:t>ngIf</a:t>
            </a:r>
            <a:r>
              <a:rPr lang="en-IN" sz="2000" dirty="0">
                <a:solidFill>
                  <a:srgbClr val="292929"/>
                </a:solidFill>
                <a:latin typeface="Consolas"/>
              </a:rPr>
              <a:t> structural Directive Example</a:t>
            </a:r>
            <a:r>
              <a:rPr lang="en-IN" sz="2000" dirty="0">
                <a:solidFill>
                  <a:srgbClr val="0F4A85"/>
                </a:solidFill>
                <a:latin typeface="Consolas"/>
              </a:rPr>
              <a:t>&lt;/h2&gt;</a:t>
            </a:r>
            <a:endParaRPr lang="en-IN" sz="2000" b="0" dirty="0">
              <a:solidFill>
                <a:srgbClr val="292929"/>
              </a:solidFill>
              <a:effectLst/>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9991" y="3854410"/>
            <a:ext cx="5582760" cy="2446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128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1. Structural Directives- </a:t>
            </a:r>
            <a:r>
              <a:rPr lang="en-US" b="1" dirty="0" err="1">
                <a:solidFill>
                  <a:srgbClr val="FF0000"/>
                </a:solidFill>
                <a:latin typeface="Times New Roman" pitchFamily="18" charset="0"/>
                <a:cs typeface="Times New Roman" pitchFamily="18" charset="0"/>
              </a:rPr>
              <a:t>ngIf</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 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32</a:t>
            </a:fld>
            <a:endParaRPr lang="en-US" dirty="0"/>
          </a:p>
        </p:txBody>
      </p:sp>
      <p:sp>
        <p:nvSpPr>
          <p:cNvPr id="9" name="Rectangle 8"/>
          <p:cNvSpPr/>
          <p:nvPr/>
        </p:nvSpPr>
        <p:spPr>
          <a:xfrm>
            <a:off x="0" y="1038255"/>
            <a:ext cx="6096000" cy="5632311"/>
          </a:xfrm>
          <a:prstGeom prst="rect">
            <a:avLst/>
          </a:prstGeom>
          <a:solidFill>
            <a:srgbClr val="FFC000"/>
          </a:solidFill>
        </p:spPr>
        <p:txBody>
          <a:bodyPr>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IN"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title</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a:t>
            </a:r>
            <a:r>
              <a:rPr lang="en-IN" sz="2000" dirty="0" err="1">
                <a:solidFill>
                  <a:srgbClr val="0F4A85"/>
                </a:solidFill>
                <a:latin typeface="Consolas"/>
              </a:rPr>
              <a:t>myapp</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data</a:t>
            </a:r>
            <a:r>
              <a:rPr lang="en-IN" sz="2000" dirty="0">
                <a:solidFill>
                  <a:srgbClr val="000000"/>
                </a:solidFill>
                <a:latin typeface="Consolas"/>
              </a:rPr>
              <a:t>=</a:t>
            </a:r>
            <a:r>
              <a:rPr lang="en-IN" sz="2000" dirty="0">
                <a:solidFill>
                  <a:srgbClr val="0F4A85"/>
                </a:solidFill>
                <a:latin typeface="Consolas"/>
              </a:rPr>
              <a:t>""</a:t>
            </a:r>
            <a:endParaRPr lang="en-IN" sz="2000" dirty="0">
              <a:solidFill>
                <a:srgbClr val="292929"/>
              </a:solidFill>
              <a:latin typeface="Consolas"/>
            </a:endParaRPr>
          </a:p>
          <a:p>
            <a:r>
              <a:rPr lang="en-IN" sz="2000" dirty="0">
                <a:solidFill>
                  <a:srgbClr val="292929"/>
                </a:solidFill>
                <a:latin typeface="Consolas"/>
              </a:rPr>
              <a:t>}</a:t>
            </a:r>
            <a:br>
              <a:rPr lang="en-IN" sz="2000" dirty="0">
                <a:solidFill>
                  <a:srgbClr val="292929"/>
                </a:solidFill>
                <a:latin typeface="Consolas"/>
              </a:rPr>
            </a:br>
            <a:endParaRPr lang="en-IN" sz="2000" b="0" dirty="0">
              <a:solidFill>
                <a:srgbClr val="292929"/>
              </a:solidFill>
              <a:effectLst/>
              <a:latin typeface="Consolas"/>
            </a:endParaRPr>
          </a:p>
        </p:txBody>
      </p:sp>
      <p:sp>
        <p:nvSpPr>
          <p:cNvPr id="11" name="Rectangle 10"/>
          <p:cNvSpPr/>
          <p:nvPr/>
        </p:nvSpPr>
        <p:spPr>
          <a:xfrm>
            <a:off x="6548437" y="1062097"/>
            <a:ext cx="5457825" cy="1938992"/>
          </a:xfrm>
          <a:prstGeom prst="rect">
            <a:avLst/>
          </a:prstGeom>
          <a:solidFill>
            <a:srgbClr val="92D050"/>
          </a:solidFill>
        </p:spPr>
        <p:txBody>
          <a:bodyPr wrap="square">
            <a:spAutoFit/>
          </a:bodyPr>
          <a:lstStyle/>
          <a:p>
            <a:r>
              <a:rPr lang="en-US" sz="2000" b="1" u="sng" dirty="0">
                <a:solidFill>
                  <a:srgbClr val="B5200D"/>
                </a:solidFill>
                <a:latin typeface="Consolas"/>
              </a:rPr>
              <a:t>app.component.html file:</a:t>
            </a:r>
            <a:endParaRPr lang="en-IN" sz="2000" b="1" u="sng" dirty="0">
              <a:solidFill>
                <a:srgbClr val="B5200D"/>
              </a:solidFill>
              <a:latin typeface="Consolas"/>
            </a:endParaRPr>
          </a:p>
          <a:p>
            <a:endParaRPr lang="en-IN" sz="2000" dirty="0">
              <a:solidFill>
                <a:srgbClr val="0F4A85"/>
              </a:solidFill>
              <a:latin typeface="Consolas"/>
            </a:endParaRPr>
          </a:p>
          <a:p>
            <a:endParaRPr lang="en-IN" sz="2000" dirty="0">
              <a:solidFill>
                <a:srgbClr val="0F4A85"/>
              </a:solidFill>
              <a:latin typeface="Consolas"/>
            </a:endParaRPr>
          </a:p>
          <a:p>
            <a:r>
              <a:rPr lang="en-IN" sz="2000" dirty="0">
                <a:solidFill>
                  <a:srgbClr val="0F4A85"/>
                </a:solidFill>
                <a:latin typeface="Consolas"/>
              </a:rPr>
              <a:t>&lt;h1&gt;</a:t>
            </a:r>
            <a:r>
              <a:rPr lang="en-IN" sz="2000" dirty="0">
                <a:solidFill>
                  <a:srgbClr val="292929"/>
                </a:solidFill>
                <a:latin typeface="Consolas"/>
              </a:rPr>
              <a:t> Structural Directives </a:t>
            </a:r>
            <a:r>
              <a:rPr lang="en-IN" sz="2000" dirty="0">
                <a:solidFill>
                  <a:srgbClr val="0F4A85"/>
                </a:solidFill>
                <a:latin typeface="Consolas"/>
              </a:rPr>
              <a:t>&lt;/h1&gt;</a:t>
            </a:r>
            <a:endParaRPr lang="en-IN" sz="2000" dirty="0">
              <a:solidFill>
                <a:srgbClr val="292929"/>
              </a:solidFill>
              <a:latin typeface="Consolas"/>
            </a:endParaRPr>
          </a:p>
          <a:p>
            <a:r>
              <a:rPr lang="en-IN" sz="2000" dirty="0">
                <a:solidFill>
                  <a:srgbClr val="0F4A85"/>
                </a:solidFill>
                <a:latin typeface="Consolas"/>
              </a:rPr>
              <a:t>&lt;h2</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ngIf</a:t>
            </a:r>
            <a:r>
              <a:rPr lang="en-IN" sz="2000" dirty="0">
                <a:solidFill>
                  <a:srgbClr val="292929"/>
                </a:solidFill>
                <a:latin typeface="Consolas"/>
              </a:rPr>
              <a:t>=</a:t>
            </a:r>
            <a:r>
              <a:rPr lang="en-IN" sz="2000" dirty="0">
                <a:solidFill>
                  <a:srgbClr val="0F4A85"/>
                </a:solidFill>
                <a:latin typeface="Consolas"/>
              </a:rPr>
              <a:t>"</a:t>
            </a:r>
            <a:r>
              <a:rPr lang="en-IN" sz="2000" dirty="0">
                <a:solidFill>
                  <a:srgbClr val="001080"/>
                </a:solidFill>
                <a:latin typeface="Consolas"/>
              </a:rPr>
              <a:t>data</a:t>
            </a:r>
            <a:r>
              <a:rPr lang="en-IN" sz="2000" dirty="0">
                <a:solidFill>
                  <a:srgbClr val="0F4A85"/>
                </a:solidFill>
                <a:latin typeface="Consolas"/>
              </a:rPr>
              <a:t>"&gt;</a:t>
            </a:r>
            <a:r>
              <a:rPr lang="en-IN" sz="2000" dirty="0">
                <a:solidFill>
                  <a:srgbClr val="292929"/>
                </a:solidFill>
                <a:latin typeface="Consolas"/>
              </a:rPr>
              <a:t>This is </a:t>
            </a:r>
            <a:r>
              <a:rPr lang="en-IN" sz="2000" dirty="0" err="1">
                <a:solidFill>
                  <a:srgbClr val="292929"/>
                </a:solidFill>
                <a:latin typeface="Consolas"/>
              </a:rPr>
              <a:t>ngIf</a:t>
            </a:r>
            <a:r>
              <a:rPr lang="en-IN" sz="2000" dirty="0">
                <a:solidFill>
                  <a:srgbClr val="292929"/>
                </a:solidFill>
                <a:latin typeface="Consolas"/>
              </a:rPr>
              <a:t> structural Directive Example</a:t>
            </a:r>
            <a:r>
              <a:rPr lang="en-IN" sz="2000" dirty="0">
                <a:solidFill>
                  <a:srgbClr val="0F4A85"/>
                </a:solidFill>
                <a:latin typeface="Consolas"/>
              </a:rPr>
              <a:t>&lt;/h2&gt;</a:t>
            </a:r>
            <a:endParaRPr lang="en-IN" sz="2000" b="0" dirty="0">
              <a:solidFill>
                <a:srgbClr val="292929"/>
              </a:solidFill>
              <a:effectLst/>
              <a:latin typeface="Consolas"/>
            </a:endParaRPr>
          </a:p>
        </p:txBody>
      </p:sp>
      <p:sp>
        <p:nvSpPr>
          <p:cNvPr id="3" name="TextBox 2"/>
          <p:cNvSpPr txBox="1"/>
          <p:nvPr/>
        </p:nvSpPr>
        <p:spPr>
          <a:xfrm>
            <a:off x="6260345" y="3401497"/>
            <a:ext cx="5931656" cy="3416320"/>
          </a:xfrm>
          <a:prstGeom prst="rect">
            <a:avLst/>
          </a:prstGeom>
          <a:solidFill>
            <a:srgbClr val="00B0F0"/>
          </a:solidFill>
        </p:spPr>
        <p:txBody>
          <a:bodyPr wrap="square" rtlCol="0">
            <a:spAutoFit/>
          </a:bodyPr>
          <a:lstStyle/>
          <a:p>
            <a:r>
              <a:rPr lang="en-US" sz="2400" dirty="0">
                <a:latin typeface="Times New Roman" pitchFamily="18" charset="0"/>
                <a:cs typeface="Times New Roman" pitchFamily="18" charset="0"/>
              </a:rPr>
              <a:t>Output when data=“ ” </a:t>
            </a:r>
            <a:r>
              <a:rPr lang="en-US" sz="2400" dirty="0" err="1">
                <a:latin typeface="Times New Roman" pitchFamily="18" charset="0"/>
                <a:cs typeface="Times New Roman" pitchFamily="18" charset="0"/>
              </a:rPr>
              <a:t>ie</a:t>
            </a:r>
            <a:r>
              <a:rPr lang="en-US" sz="2400" dirty="0">
                <a:latin typeface="Times New Roman" pitchFamily="18" charset="0"/>
                <a:cs typeface="Times New Roman" pitchFamily="18" charset="0"/>
              </a:rPr>
              <a:t> NULL data:</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3214" y="4210397"/>
            <a:ext cx="5745918" cy="2261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361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ngIf</a:t>
            </a:r>
            <a:r>
              <a:rPr lang="en-US" b="1" dirty="0">
                <a:solidFill>
                  <a:srgbClr val="FF0000"/>
                </a:solidFill>
                <a:latin typeface="Times New Roman" pitchFamily="18" charset="0"/>
                <a:cs typeface="Times New Roman" pitchFamily="18" charset="0"/>
              </a:rPr>
              <a:t> –else</a:t>
            </a:r>
            <a:r>
              <a:rPr lang="en-US" b="1" dirty="0">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33</a:t>
            </a:fld>
            <a:endParaRPr lang="en-US" dirty="0"/>
          </a:p>
        </p:txBody>
      </p:sp>
      <p:sp>
        <p:nvSpPr>
          <p:cNvPr id="9" name="Rectangle 8"/>
          <p:cNvSpPr/>
          <p:nvPr/>
        </p:nvSpPr>
        <p:spPr>
          <a:xfrm>
            <a:off x="0" y="1038255"/>
            <a:ext cx="6096000" cy="5324535"/>
          </a:xfrm>
          <a:prstGeom prst="rect">
            <a:avLst/>
          </a:prstGeom>
          <a:solidFill>
            <a:srgbClr val="FFC000"/>
          </a:solidFill>
        </p:spPr>
        <p:txBody>
          <a:bodyPr>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data</a:t>
            </a:r>
            <a:r>
              <a:rPr lang="en-IN" sz="2000" dirty="0">
                <a:solidFill>
                  <a:srgbClr val="000000"/>
                </a:solidFill>
                <a:latin typeface="Consolas"/>
              </a:rPr>
              <a:t>=</a:t>
            </a:r>
            <a:r>
              <a:rPr lang="en-IN" sz="2000" dirty="0">
                <a:solidFill>
                  <a:srgbClr val="292929"/>
                </a:solidFill>
                <a:latin typeface="Consolas"/>
              </a:rPr>
              <a:t>[</a:t>
            </a:r>
            <a:r>
              <a:rPr lang="en-IN" sz="2000" dirty="0">
                <a:solidFill>
                  <a:srgbClr val="0F4A85"/>
                </a:solidFill>
                <a:latin typeface="Consolas"/>
              </a:rPr>
              <a:t>'CSE'</a:t>
            </a:r>
            <a:r>
              <a:rPr lang="en-IN" sz="2000" dirty="0">
                <a:solidFill>
                  <a:srgbClr val="292929"/>
                </a:solidFill>
                <a:latin typeface="Consolas"/>
              </a:rPr>
              <a:t>, </a:t>
            </a:r>
            <a:r>
              <a:rPr lang="en-IN" sz="2000" dirty="0">
                <a:solidFill>
                  <a:srgbClr val="0F4A85"/>
                </a:solidFill>
                <a:latin typeface="Consolas"/>
              </a:rPr>
              <a:t>'AIML'</a:t>
            </a:r>
            <a:r>
              <a:rPr lang="en-IN" sz="2000" dirty="0">
                <a:solidFill>
                  <a:srgbClr val="292929"/>
                </a:solidFill>
                <a:latin typeface="Consolas"/>
              </a:rPr>
              <a:t>, </a:t>
            </a:r>
            <a:r>
              <a:rPr lang="en-IN" sz="2000" dirty="0">
                <a:solidFill>
                  <a:srgbClr val="0F4A85"/>
                </a:solidFill>
                <a:latin typeface="Consolas"/>
              </a:rPr>
              <a:t>'DS'</a:t>
            </a:r>
            <a:r>
              <a:rPr lang="en-IN" sz="2000" dirty="0">
                <a:solidFill>
                  <a:srgbClr val="292929"/>
                </a:solidFill>
                <a:latin typeface="Consolas"/>
              </a:rPr>
              <a:t>, </a:t>
            </a:r>
            <a:r>
              <a:rPr lang="en-IN" sz="2000" dirty="0">
                <a:solidFill>
                  <a:srgbClr val="0F4A85"/>
                </a:solidFill>
                <a:latin typeface="Consolas"/>
              </a:rPr>
              <a:t>'CS'</a:t>
            </a:r>
            <a:r>
              <a:rPr lang="en-IN" sz="2000" dirty="0">
                <a:solidFill>
                  <a:srgbClr val="292929"/>
                </a:solidFill>
                <a:latin typeface="Consolas"/>
              </a:rPr>
              <a:t>]</a:t>
            </a:r>
          </a:p>
          <a:p>
            <a:r>
              <a:rPr lang="en-IN" sz="2000" dirty="0">
                <a:solidFill>
                  <a:srgbClr val="292929"/>
                </a:solidFill>
                <a:latin typeface="Consolas"/>
              </a:rPr>
              <a:t>}</a:t>
            </a:r>
          </a:p>
          <a:p>
            <a:endParaRPr lang="en-IN" sz="2000" dirty="0">
              <a:solidFill>
                <a:srgbClr val="B5200D"/>
              </a:solidFill>
              <a:latin typeface="Consolas"/>
            </a:endParaRPr>
          </a:p>
        </p:txBody>
      </p:sp>
      <p:sp>
        <p:nvSpPr>
          <p:cNvPr id="11" name="Rectangle 10"/>
          <p:cNvSpPr/>
          <p:nvPr/>
        </p:nvSpPr>
        <p:spPr>
          <a:xfrm>
            <a:off x="6272213" y="1062097"/>
            <a:ext cx="5734049" cy="3447098"/>
          </a:xfrm>
          <a:prstGeom prst="rect">
            <a:avLst/>
          </a:prstGeom>
          <a:solidFill>
            <a:srgbClr val="92D050"/>
          </a:solidFill>
        </p:spPr>
        <p:txBody>
          <a:bodyPr wrap="square">
            <a:spAutoFit/>
          </a:bodyPr>
          <a:lstStyle/>
          <a:p>
            <a:r>
              <a:rPr lang="en-US" sz="2000" b="1" u="sng" dirty="0">
                <a:solidFill>
                  <a:srgbClr val="B5200D"/>
                </a:solidFill>
                <a:latin typeface="Consolas"/>
              </a:rPr>
              <a:t>app.component.html file:</a:t>
            </a:r>
            <a:endParaRPr lang="en-IN" sz="2000" b="1" u="sng" dirty="0">
              <a:solidFill>
                <a:srgbClr val="B5200D"/>
              </a:solidFill>
              <a:latin typeface="Consolas"/>
            </a:endParaRPr>
          </a:p>
          <a:p>
            <a:endParaRPr lang="en-IN" sz="2000" dirty="0">
              <a:solidFill>
                <a:srgbClr val="0F4A85"/>
              </a:solidFill>
              <a:latin typeface="Consolas"/>
            </a:endParaRPr>
          </a:p>
          <a:p>
            <a:r>
              <a:rPr lang="pt-BR" sz="2000" dirty="0">
                <a:solidFill>
                  <a:srgbClr val="0F4A85"/>
                </a:solidFill>
                <a:latin typeface="Consolas"/>
              </a:rPr>
              <a:t>&lt;h1&gt;</a:t>
            </a:r>
            <a:r>
              <a:rPr lang="pt-BR" sz="2000" dirty="0">
                <a:solidFill>
                  <a:srgbClr val="292929"/>
                </a:solidFill>
                <a:latin typeface="Consolas"/>
              </a:rPr>
              <a:t> Structural Directives </a:t>
            </a:r>
            <a:r>
              <a:rPr lang="pt-BR" sz="2000" dirty="0">
                <a:solidFill>
                  <a:srgbClr val="0F4A85"/>
                </a:solidFill>
                <a:latin typeface="Consolas"/>
              </a:rPr>
              <a:t>&lt;/h1&gt;</a:t>
            </a:r>
            <a:endParaRPr lang="pt-BR" sz="2000" dirty="0">
              <a:solidFill>
                <a:srgbClr val="292929"/>
              </a:solidFill>
              <a:latin typeface="Consolas"/>
            </a:endParaRPr>
          </a:p>
          <a:p>
            <a:r>
              <a:rPr lang="pt-BR" sz="2000" dirty="0">
                <a:solidFill>
                  <a:srgbClr val="0F4A85"/>
                </a:solidFill>
                <a:latin typeface="Consolas"/>
              </a:rPr>
              <a:t>&lt;h2</a:t>
            </a:r>
            <a:r>
              <a:rPr lang="pt-BR" sz="2000" dirty="0">
                <a:solidFill>
                  <a:srgbClr val="292929"/>
                </a:solidFill>
                <a:latin typeface="Consolas"/>
              </a:rPr>
              <a:t> </a:t>
            </a:r>
            <a:r>
              <a:rPr lang="pt-BR" sz="2000" dirty="0">
                <a:solidFill>
                  <a:srgbClr val="264F78"/>
                </a:solidFill>
                <a:latin typeface="Consolas"/>
              </a:rPr>
              <a:t>*ngIf</a:t>
            </a:r>
            <a:r>
              <a:rPr lang="pt-BR" sz="2000" dirty="0">
                <a:solidFill>
                  <a:srgbClr val="292929"/>
                </a:solidFill>
                <a:latin typeface="Consolas"/>
              </a:rPr>
              <a:t>=</a:t>
            </a:r>
            <a:r>
              <a:rPr lang="pt-BR" sz="2000" dirty="0">
                <a:solidFill>
                  <a:srgbClr val="0F4A85"/>
                </a:solidFill>
                <a:latin typeface="Consolas"/>
              </a:rPr>
              <a:t>"</a:t>
            </a:r>
            <a:r>
              <a:rPr lang="pt-BR" sz="2000" dirty="0">
                <a:solidFill>
                  <a:srgbClr val="000000"/>
                </a:solidFill>
                <a:latin typeface="Consolas"/>
              </a:rPr>
              <a:t>!</a:t>
            </a:r>
            <a:r>
              <a:rPr lang="pt-BR" sz="2000" dirty="0">
                <a:solidFill>
                  <a:srgbClr val="001080"/>
                </a:solidFill>
                <a:latin typeface="Consolas"/>
              </a:rPr>
              <a:t>data</a:t>
            </a:r>
            <a:r>
              <a:rPr lang="pt-BR" sz="2000" dirty="0">
                <a:solidFill>
                  <a:srgbClr val="292929"/>
                </a:solidFill>
                <a:latin typeface="Consolas"/>
              </a:rPr>
              <a:t> </a:t>
            </a:r>
            <a:r>
              <a:rPr lang="pt-BR" sz="2000" dirty="0">
                <a:solidFill>
                  <a:srgbClr val="B5200D"/>
                </a:solidFill>
                <a:latin typeface="Consolas"/>
              </a:rPr>
              <a:t>else</a:t>
            </a:r>
            <a:r>
              <a:rPr lang="pt-BR" sz="2000" dirty="0">
                <a:solidFill>
                  <a:srgbClr val="292929"/>
                </a:solidFill>
                <a:latin typeface="Consolas"/>
              </a:rPr>
              <a:t> </a:t>
            </a:r>
            <a:r>
              <a:rPr lang="pt-BR" sz="2000" dirty="0">
                <a:solidFill>
                  <a:srgbClr val="001080"/>
                </a:solidFill>
                <a:latin typeface="Consolas"/>
              </a:rPr>
              <a:t>sample</a:t>
            </a:r>
            <a:r>
              <a:rPr lang="pt-BR" sz="2000" dirty="0">
                <a:solidFill>
                  <a:srgbClr val="0F4A85"/>
                </a:solidFill>
                <a:latin typeface="Consolas"/>
              </a:rPr>
              <a:t>"&gt;</a:t>
            </a:r>
            <a:r>
              <a:rPr lang="pt-BR" sz="2000" dirty="0">
                <a:solidFill>
                  <a:srgbClr val="292929"/>
                </a:solidFill>
                <a:latin typeface="Consolas"/>
              </a:rPr>
              <a:t>Loading.......</a:t>
            </a:r>
            <a:r>
              <a:rPr lang="pt-BR" sz="2000" dirty="0">
                <a:solidFill>
                  <a:srgbClr val="0F4A85"/>
                </a:solidFill>
                <a:latin typeface="Consolas"/>
              </a:rPr>
              <a:t>&lt;/h2&gt;</a:t>
            </a:r>
            <a:endParaRPr lang="pt-BR" sz="2000" dirty="0">
              <a:solidFill>
                <a:srgbClr val="292929"/>
              </a:solidFill>
              <a:latin typeface="Consolas"/>
            </a:endParaRPr>
          </a:p>
          <a:p>
            <a:br>
              <a:rPr lang="pt-BR" sz="2000" dirty="0">
                <a:solidFill>
                  <a:srgbClr val="292929"/>
                </a:solidFill>
                <a:latin typeface="Consolas"/>
              </a:rPr>
            </a:br>
            <a:r>
              <a:rPr lang="pt-BR" sz="2000" dirty="0">
                <a:solidFill>
                  <a:srgbClr val="0F4A85"/>
                </a:solidFill>
                <a:latin typeface="Consolas"/>
              </a:rPr>
              <a:t>&lt;ng-template</a:t>
            </a:r>
            <a:r>
              <a:rPr lang="pt-BR" sz="2000" dirty="0">
                <a:solidFill>
                  <a:srgbClr val="292929"/>
                </a:solidFill>
                <a:latin typeface="Consolas"/>
              </a:rPr>
              <a:t> </a:t>
            </a:r>
            <a:r>
              <a:rPr lang="pt-BR" sz="2000" dirty="0">
                <a:solidFill>
                  <a:srgbClr val="264F78"/>
                </a:solidFill>
                <a:latin typeface="Consolas"/>
              </a:rPr>
              <a:t>#sample</a:t>
            </a:r>
            <a:r>
              <a:rPr lang="pt-BR" sz="2000" dirty="0">
                <a:solidFill>
                  <a:srgbClr val="0F4A85"/>
                </a:solidFill>
                <a:latin typeface="Consolas"/>
              </a:rPr>
              <a:t>&gt;</a:t>
            </a:r>
            <a:endParaRPr lang="pt-BR" sz="2000" dirty="0">
              <a:solidFill>
                <a:srgbClr val="292929"/>
              </a:solidFill>
              <a:latin typeface="Consolas"/>
            </a:endParaRPr>
          </a:p>
          <a:p>
            <a:r>
              <a:rPr lang="pt-BR" sz="2000" dirty="0">
                <a:solidFill>
                  <a:srgbClr val="292929"/>
                </a:solidFill>
                <a:latin typeface="Consolas"/>
              </a:rPr>
              <a:t>    </a:t>
            </a:r>
            <a:r>
              <a:rPr lang="pt-BR" sz="2000" dirty="0">
                <a:solidFill>
                  <a:srgbClr val="0F4A85"/>
                </a:solidFill>
                <a:latin typeface="Consolas"/>
              </a:rPr>
              <a:t>&lt;h2&gt;</a:t>
            </a:r>
            <a:r>
              <a:rPr lang="pt-BR" sz="2000" dirty="0">
                <a:solidFill>
                  <a:srgbClr val="292929"/>
                </a:solidFill>
                <a:latin typeface="Consolas"/>
              </a:rPr>
              <a:t>This ngIf-else Example</a:t>
            </a:r>
            <a:r>
              <a:rPr lang="pt-BR" sz="2000" dirty="0">
                <a:solidFill>
                  <a:srgbClr val="0F4A85"/>
                </a:solidFill>
                <a:latin typeface="Consolas"/>
              </a:rPr>
              <a:t>&lt;/h2&gt;</a:t>
            </a:r>
            <a:endParaRPr lang="pt-BR" sz="2000" dirty="0">
              <a:solidFill>
                <a:srgbClr val="292929"/>
              </a:solidFill>
              <a:latin typeface="Consolas"/>
            </a:endParaRPr>
          </a:p>
          <a:p>
            <a:r>
              <a:rPr lang="pt-BR" sz="2000" dirty="0">
                <a:solidFill>
                  <a:srgbClr val="292929"/>
                </a:solidFill>
                <a:latin typeface="Consolas"/>
              </a:rPr>
              <a:t>    </a:t>
            </a:r>
            <a:r>
              <a:rPr lang="pt-BR" sz="2000" dirty="0">
                <a:solidFill>
                  <a:srgbClr val="0F4A85"/>
                </a:solidFill>
                <a:latin typeface="Consolas"/>
              </a:rPr>
              <a:t>&lt;h1&gt;</a:t>
            </a:r>
            <a:r>
              <a:rPr lang="pt-BR" sz="2000" dirty="0">
                <a:solidFill>
                  <a:srgbClr val="292929"/>
                </a:solidFill>
                <a:latin typeface="Consolas"/>
              </a:rPr>
              <a:t>{{</a:t>
            </a:r>
            <a:r>
              <a:rPr lang="pt-BR" sz="2000" dirty="0">
                <a:solidFill>
                  <a:srgbClr val="001080"/>
                </a:solidFill>
                <a:latin typeface="Consolas"/>
              </a:rPr>
              <a:t>data</a:t>
            </a:r>
            <a:r>
              <a:rPr lang="pt-BR" sz="2000" dirty="0">
                <a:solidFill>
                  <a:srgbClr val="292929"/>
                </a:solidFill>
                <a:latin typeface="Consolas"/>
              </a:rPr>
              <a:t>}}</a:t>
            </a:r>
            <a:r>
              <a:rPr lang="pt-BR" sz="2000" dirty="0">
                <a:solidFill>
                  <a:srgbClr val="0F4A85"/>
                </a:solidFill>
                <a:latin typeface="Consolas"/>
              </a:rPr>
              <a:t>&lt;/h1&gt;</a:t>
            </a:r>
            <a:endParaRPr lang="pt-BR" sz="2000" dirty="0">
              <a:solidFill>
                <a:srgbClr val="292929"/>
              </a:solidFill>
              <a:latin typeface="Consolas"/>
            </a:endParaRPr>
          </a:p>
          <a:p>
            <a:r>
              <a:rPr lang="pt-BR" sz="2000" dirty="0">
                <a:solidFill>
                  <a:srgbClr val="0F4A85"/>
                </a:solidFill>
                <a:latin typeface="Consolas"/>
              </a:rPr>
              <a:t>&lt;/ng-template&gt;</a:t>
            </a:r>
            <a:endParaRPr lang="pt-BR" sz="2000" dirty="0">
              <a:solidFill>
                <a:srgbClr val="292929"/>
              </a:solidFill>
              <a:latin typeface="Consolas"/>
            </a:endParaRPr>
          </a:p>
          <a:p>
            <a:endParaRPr lang="en-IN" sz="2000" dirty="0">
              <a:solidFill>
                <a:srgbClr val="0F4A85"/>
              </a:solidFill>
              <a:latin typeface="Consolas"/>
            </a:endParaRPr>
          </a:p>
        </p:txBody>
      </p:sp>
    </p:spTree>
    <p:extLst>
      <p:ext uri="{BB962C8B-B14F-4D97-AF65-F5344CB8AC3E}">
        <p14:creationId xmlns:p14="http://schemas.microsoft.com/office/powerpoint/2010/main" val="2978661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ngIf</a:t>
            </a:r>
            <a:r>
              <a:rPr lang="en-US" b="1" dirty="0">
                <a:solidFill>
                  <a:srgbClr val="FF0000"/>
                </a:solidFill>
                <a:latin typeface="Times New Roman" pitchFamily="18" charset="0"/>
                <a:cs typeface="Times New Roman" pitchFamily="18" charset="0"/>
              </a:rPr>
              <a:t> –else</a:t>
            </a:r>
            <a:r>
              <a:rPr lang="en-US" b="1" dirty="0">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Example -OUTPUT</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34</a:t>
            </a:fld>
            <a:endParaRPr lang="en-US" dirty="0"/>
          </a:p>
        </p:txBody>
      </p:sp>
      <p:sp>
        <p:nvSpPr>
          <p:cNvPr id="11" name="Rectangle 10"/>
          <p:cNvSpPr/>
          <p:nvPr/>
        </p:nvSpPr>
        <p:spPr>
          <a:xfrm>
            <a:off x="6200784" y="1110405"/>
            <a:ext cx="5734049" cy="3477875"/>
          </a:xfrm>
          <a:prstGeom prst="rect">
            <a:avLst/>
          </a:prstGeom>
          <a:solidFill>
            <a:srgbClr val="92D050"/>
          </a:solidFill>
        </p:spPr>
        <p:txBody>
          <a:bodyPr wrap="square">
            <a:spAutoFit/>
          </a:bodyPr>
          <a:lstStyle/>
          <a:p>
            <a:r>
              <a:rPr lang="en-IN" sz="2000" b="1" u="sng" dirty="0">
                <a:solidFill>
                  <a:srgbClr val="FF0000"/>
                </a:solidFill>
                <a:latin typeface="Consolas"/>
              </a:rPr>
              <a:t>If  data=“ ” :</a:t>
            </a: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IN" sz="2000" dirty="0">
              <a:solidFill>
                <a:srgbClr val="0F4A85"/>
              </a:solidFill>
              <a:latin typeface="Consola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7644" y="1636079"/>
            <a:ext cx="5015592" cy="242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73838" y="1273072"/>
            <a:ext cx="5734049" cy="3477875"/>
          </a:xfrm>
          <a:prstGeom prst="rect">
            <a:avLst/>
          </a:prstGeom>
          <a:solidFill>
            <a:srgbClr val="92D050"/>
          </a:solidFill>
        </p:spPr>
        <p:txBody>
          <a:bodyPr wrap="square">
            <a:spAutoFit/>
          </a:bodyPr>
          <a:lstStyle/>
          <a:p>
            <a:r>
              <a:rPr lang="en-IN" sz="2000" b="1" u="sng" dirty="0">
                <a:solidFill>
                  <a:srgbClr val="FF0000"/>
                </a:solidFill>
                <a:latin typeface="Consolas"/>
              </a:rPr>
              <a:t>If  data= </a:t>
            </a:r>
            <a:r>
              <a:rPr lang="en-IN" sz="2000" u="sng" dirty="0">
                <a:solidFill>
                  <a:srgbClr val="000000"/>
                </a:solidFill>
                <a:latin typeface="Consolas"/>
              </a:rPr>
              <a:t>=</a:t>
            </a:r>
            <a:r>
              <a:rPr lang="en-IN" sz="2000" u="sng" dirty="0">
                <a:solidFill>
                  <a:srgbClr val="292929"/>
                </a:solidFill>
                <a:latin typeface="Consolas"/>
              </a:rPr>
              <a:t>[</a:t>
            </a:r>
            <a:r>
              <a:rPr lang="en-IN" sz="2000" u="sng" dirty="0">
                <a:solidFill>
                  <a:srgbClr val="0F4A85"/>
                </a:solidFill>
                <a:latin typeface="Consolas"/>
              </a:rPr>
              <a:t>'CSE'</a:t>
            </a:r>
            <a:r>
              <a:rPr lang="en-IN" sz="2000" u="sng" dirty="0">
                <a:solidFill>
                  <a:srgbClr val="292929"/>
                </a:solidFill>
                <a:latin typeface="Consolas"/>
              </a:rPr>
              <a:t>, </a:t>
            </a:r>
            <a:r>
              <a:rPr lang="en-IN" sz="2000" u="sng" dirty="0">
                <a:solidFill>
                  <a:srgbClr val="0F4A85"/>
                </a:solidFill>
                <a:latin typeface="Consolas"/>
              </a:rPr>
              <a:t>'AIML'</a:t>
            </a:r>
            <a:r>
              <a:rPr lang="en-IN" sz="2000" u="sng" dirty="0">
                <a:solidFill>
                  <a:srgbClr val="292929"/>
                </a:solidFill>
                <a:latin typeface="Consolas"/>
              </a:rPr>
              <a:t>, </a:t>
            </a:r>
            <a:r>
              <a:rPr lang="en-IN" sz="2000" u="sng" dirty="0">
                <a:solidFill>
                  <a:srgbClr val="0F4A85"/>
                </a:solidFill>
                <a:latin typeface="Consolas"/>
              </a:rPr>
              <a:t>'DS'</a:t>
            </a:r>
            <a:r>
              <a:rPr lang="en-IN" sz="2000" u="sng" dirty="0">
                <a:solidFill>
                  <a:srgbClr val="292929"/>
                </a:solidFill>
                <a:latin typeface="Consolas"/>
              </a:rPr>
              <a:t>, </a:t>
            </a:r>
            <a:r>
              <a:rPr lang="en-IN" sz="2000" u="sng" dirty="0">
                <a:solidFill>
                  <a:srgbClr val="0F4A85"/>
                </a:solidFill>
                <a:latin typeface="Consolas"/>
              </a:rPr>
              <a:t>'CS'</a:t>
            </a:r>
            <a:r>
              <a:rPr lang="en-IN" sz="2000" u="sng" dirty="0">
                <a:solidFill>
                  <a:srgbClr val="292929"/>
                </a:solidFill>
                <a:latin typeface="Consolas"/>
              </a:rPr>
              <a:t>]</a:t>
            </a:r>
            <a:r>
              <a:rPr lang="en-IN" sz="2000" b="1" u="sng" dirty="0">
                <a:solidFill>
                  <a:srgbClr val="FF0000"/>
                </a:solidFill>
                <a:latin typeface="Consolas"/>
              </a:rPr>
              <a:t>:</a:t>
            </a:r>
          </a:p>
          <a:p>
            <a:endParaRPr lang="en-US" sz="2000" u="sng"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US" sz="2000" dirty="0">
              <a:solidFill>
                <a:srgbClr val="0F4A85"/>
              </a:solidFill>
              <a:latin typeface="Consolas"/>
            </a:endParaRPr>
          </a:p>
          <a:p>
            <a:endParaRPr lang="en-IN" sz="2000" dirty="0">
              <a:solidFill>
                <a:srgbClr val="0F4A85"/>
              </a:solidFill>
              <a:latin typeface="Consolas"/>
            </a:endParaRPr>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14" y="2064367"/>
            <a:ext cx="4468994" cy="1895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29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ngFor</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35</a:t>
            </a:fld>
            <a:endParaRPr lang="en-US" dirty="0"/>
          </a:p>
        </p:txBody>
      </p:sp>
      <p:sp>
        <p:nvSpPr>
          <p:cNvPr id="3" name="TextBox 2"/>
          <p:cNvSpPr txBox="1"/>
          <p:nvPr/>
        </p:nvSpPr>
        <p:spPr>
          <a:xfrm>
            <a:off x="228600" y="1371600"/>
            <a:ext cx="11963400" cy="2246769"/>
          </a:xfrm>
          <a:prstGeom prst="rect">
            <a:avLst/>
          </a:prstGeom>
          <a:noFill/>
        </p:spPr>
        <p:txBody>
          <a:bodyPr wrap="square" rtlCol="0">
            <a:spAutoFit/>
          </a:bodyPr>
          <a:lstStyle/>
          <a:p>
            <a:pPr marL="457200" indent="-457200" algn="just">
              <a:buFont typeface="Wingdings" pitchFamily="2" charset="2"/>
              <a:buChar char="Ø"/>
            </a:pPr>
            <a:r>
              <a:rPr lang="en-US" sz="2800" dirty="0">
                <a:solidFill>
                  <a:srgbClr val="444444"/>
                </a:solidFill>
                <a:latin typeface="Times New Roman" pitchFamily="18" charset="0"/>
                <a:cs typeface="Times New Roman" pitchFamily="18" charset="0"/>
              </a:rPr>
              <a:t>The </a:t>
            </a:r>
            <a:r>
              <a:rPr lang="en-US" sz="2800" dirty="0" err="1">
                <a:solidFill>
                  <a:srgbClr val="1669BB"/>
                </a:solidFill>
                <a:latin typeface="Times New Roman" pitchFamily="18" charset="0"/>
                <a:cs typeface="Times New Roman" pitchFamily="18" charset="0"/>
                <a:hlinkClick r:id="rId2"/>
              </a:rPr>
              <a:t>ngForOf</a:t>
            </a:r>
            <a:r>
              <a:rPr lang="en-US" sz="2800" dirty="0">
                <a:solidFill>
                  <a:srgbClr val="444444"/>
                </a:solidFill>
                <a:latin typeface="Times New Roman" pitchFamily="18" charset="0"/>
                <a:cs typeface="Times New Roman" pitchFamily="18" charset="0"/>
              </a:rPr>
              <a:t> directive is generally used in the </a:t>
            </a:r>
            <a:r>
              <a:rPr lang="en-US" sz="2800" dirty="0">
                <a:solidFill>
                  <a:srgbClr val="1976D2"/>
                </a:solidFill>
                <a:latin typeface="Times New Roman" pitchFamily="18" charset="0"/>
                <a:cs typeface="Times New Roman" pitchFamily="18" charset="0"/>
                <a:hlinkClick r:id="rId3"/>
              </a:rPr>
              <a:t>shorthand form</a:t>
            </a:r>
            <a:r>
              <a:rPr lang="en-US" sz="2800" dirty="0">
                <a:solidFill>
                  <a:srgbClr val="444444"/>
                </a:solidFill>
                <a:latin typeface="Times New Roman" pitchFamily="18" charset="0"/>
                <a:cs typeface="Times New Roman" pitchFamily="18" charset="0"/>
              </a:rPr>
              <a:t> </a:t>
            </a:r>
            <a:r>
              <a:rPr lang="en-US" sz="2800" dirty="0">
                <a:latin typeface="Times New Roman" pitchFamily="18" charset="0"/>
                <a:cs typeface="Times New Roman" pitchFamily="18" charset="0"/>
              </a:rPr>
              <a:t>*</a:t>
            </a:r>
            <a:r>
              <a:rPr lang="en-US" sz="2800" dirty="0" err="1">
                <a:solidFill>
                  <a:srgbClr val="1669BB"/>
                </a:solidFill>
                <a:latin typeface="Times New Roman" pitchFamily="18" charset="0"/>
                <a:cs typeface="Times New Roman" pitchFamily="18" charset="0"/>
                <a:hlinkClick r:id="rId4"/>
              </a:rPr>
              <a:t>ngFor</a:t>
            </a:r>
            <a:r>
              <a:rPr lang="en-US" sz="2800" dirty="0">
                <a:solidFill>
                  <a:srgbClr val="444444"/>
                </a:solidFill>
                <a:latin typeface="Times New Roman" pitchFamily="18" charset="0"/>
                <a:cs typeface="Times New Roman" pitchFamily="18" charset="0"/>
              </a:rPr>
              <a:t>.</a:t>
            </a:r>
          </a:p>
          <a:p>
            <a:pPr algn="just"/>
            <a:r>
              <a:rPr lang="en-US" sz="2800" dirty="0">
                <a:solidFill>
                  <a:srgbClr val="444444"/>
                </a:solidFill>
                <a:latin typeface="Times New Roman" pitchFamily="18" charset="0"/>
                <a:cs typeface="Times New Roman" pitchFamily="18" charset="0"/>
              </a:rPr>
              <a:t> </a:t>
            </a:r>
          </a:p>
          <a:p>
            <a:pPr marL="457200" indent="-457200" algn="just">
              <a:buFont typeface="Wingdings" pitchFamily="2" charset="2"/>
              <a:buChar char="Ø"/>
            </a:pPr>
            <a:endParaRPr lang="en-US" sz="2800" dirty="0">
              <a:solidFill>
                <a:srgbClr val="444444"/>
              </a:solidFill>
              <a:latin typeface="Times New Roman" pitchFamily="18" charset="0"/>
              <a:cs typeface="Times New Roman" pitchFamily="18" charset="0"/>
            </a:endParaRPr>
          </a:p>
          <a:p>
            <a:pPr marL="457200" indent="-457200" algn="just">
              <a:buFont typeface="Wingdings" pitchFamily="2" charset="2"/>
              <a:buChar char="Ø"/>
            </a:pPr>
            <a:r>
              <a:rPr lang="en-US" sz="2800" dirty="0">
                <a:solidFill>
                  <a:srgbClr val="444444"/>
                </a:solidFill>
                <a:latin typeface="Times New Roman" pitchFamily="18" charset="0"/>
                <a:cs typeface="Times New Roman" pitchFamily="18" charset="0"/>
              </a:rPr>
              <a:t>In this form, the template to be rendered for each iteration is the content of an anchor element containing the directive.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774932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ngFor</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36</a:t>
            </a:fld>
            <a:endParaRPr lang="en-US" dirty="0"/>
          </a:p>
        </p:txBody>
      </p:sp>
      <p:sp>
        <p:nvSpPr>
          <p:cNvPr id="9" name="Rectangle 8"/>
          <p:cNvSpPr/>
          <p:nvPr/>
        </p:nvSpPr>
        <p:spPr>
          <a:xfrm>
            <a:off x="0" y="1095405"/>
            <a:ext cx="7115175" cy="5324535"/>
          </a:xfrm>
          <a:prstGeom prst="rect">
            <a:avLst/>
          </a:prstGeom>
          <a:solidFill>
            <a:srgbClr val="FFC000"/>
          </a:solidFill>
        </p:spPr>
        <p:txBody>
          <a:bodyPr wrap="square">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01080"/>
                </a:solidFill>
                <a:latin typeface="Consolas"/>
              </a:rPr>
              <a:t>nums</a:t>
            </a:r>
            <a:r>
              <a:rPr lang="en-IN" sz="2000" dirty="0">
                <a:solidFill>
                  <a:srgbClr val="000000"/>
                </a:solidFill>
                <a:latin typeface="Consolas"/>
              </a:rPr>
              <a:t>=</a:t>
            </a:r>
            <a:r>
              <a:rPr lang="en-IN" sz="2000" dirty="0">
                <a:solidFill>
                  <a:srgbClr val="292929"/>
                </a:solidFill>
                <a:latin typeface="Consolas"/>
              </a:rPr>
              <a:t>[</a:t>
            </a:r>
            <a:r>
              <a:rPr lang="en-IN" sz="2000" dirty="0">
                <a:solidFill>
                  <a:srgbClr val="096D48"/>
                </a:solidFill>
                <a:latin typeface="Consolas"/>
              </a:rPr>
              <a:t>1</a:t>
            </a:r>
            <a:r>
              <a:rPr lang="en-IN" sz="2000" dirty="0">
                <a:solidFill>
                  <a:srgbClr val="292929"/>
                </a:solidFill>
                <a:latin typeface="Consolas"/>
              </a:rPr>
              <a:t>,</a:t>
            </a:r>
            <a:r>
              <a:rPr lang="en-IN" sz="2000" dirty="0">
                <a:solidFill>
                  <a:srgbClr val="096D48"/>
                </a:solidFill>
                <a:latin typeface="Consolas"/>
              </a:rPr>
              <a:t>2</a:t>
            </a:r>
            <a:r>
              <a:rPr lang="en-IN" sz="2000" dirty="0">
                <a:solidFill>
                  <a:srgbClr val="292929"/>
                </a:solidFill>
                <a:latin typeface="Consolas"/>
              </a:rPr>
              <a:t>,</a:t>
            </a:r>
            <a:r>
              <a:rPr lang="en-IN" sz="2000" dirty="0">
                <a:solidFill>
                  <a:srgbClr val="096D48"/>
                </a:solidFill>
                <a:latin typeface="Consolas"/>
              </a:rPr>
              <a:t>3</a:t>
            </a:r>
            <a:r>
              <a:rPr lang="en-IN" sz="2000" dirty="0">
                <a:solidFill>
                  <a:srgbClr val="292929"/>
                </a:solidFill>
                <a:latin typeface="Consolas"/>
              </a:rPr>
              <a:t>,</a:t>
            </a:r>
            <a:r>
              <a:rPr lang="en-IN" sz="2000" dirty="0">
                <a:solidFill>
                  <a:srgbClr val="096D48"/>
                </a:solidFill>
                <a:latin typeface="Consolas"/>
              </a:rPr>
              <a:t>4</a:t>
            </a:r>
            <a:r>
              <a:rPr lang="en-IN" sz="2000" dirty="0">
                <a:solidFill>
                  <a:srgbClr val="292929"/>
                </a:solidFill>
                <a:latin typeface="Consolas"/>
              </a:rPr>
              <a:t>,</a:t>
            </a:r>
            <a:r>
              <a:rPr lang="en-IN" sz="2000" dirty="0">
                <a:solidFill>
                  <a:srgbClr val="096D48"/>
                </a:solidFill>
                <a:latin typeface="Consolas"/>
              </a:rPr>
              <a:t>5</a:t>
            </a:r>
            <a:r>
              <a:rPr lang="en-IN" sz="2000" dirty="0">
                <a:solidFill>
                  <a:srgbClr val="292929"/>
                </a:solidFill>
                <a:latin typeface="Consolas"/>
              </a:rPr>
              <a:t>,</a:t>
            </a:r>
            <a:r>
              <a:rPr lang="en-IN" sz="2000" dirty="0">
                <a:solidFill>
                  <a:srgbClr val="096D48"/>
                </a:solidFill>
                <a:latin typeface="Consolas"/>
              </a:rPr>
              <a:t>6</a:t>
            </a:r>
            <a:r>
              <a:rPr lang="en-IN" sz="2000" dirty="0">
                <a:solidFill>
                  <a:srgbClr val="292929"/>
                </a:solidFill>
                <a:latin typeface="Consolas"/>
              </a:rPr>
              <a:t>,</a:t>
            </a:r>
            <a:r>
              <a:rPr lang="en-IN" sz="2000" dirty="0">
                <a:solidFill>
                  <a:srgbClr val="096D48"/>
                </a:solidFill>
                <a:latin typeface="Consolas"/>
              </a:rPr>
              <a:t>7</a:t>
            </a:r>
            <a:r>
              <a:rPr lang="en-IN" sz="2000" dirty="0">
                <a:solidFill>
                  <a:srgbClr val="292929"/>
                </a:solidFill>
                <a:latin typeface="Consolas"/>
              </a:rPr>
              <a:t>,</a:t>
            </a:r>
            <a:r>
              <a:rPr lang="en-IN" sz="2000" dirty="0">
                <a:solidFill>
                  <a:srgbClr val="096D48"/>
                </a:solidFill>
                <a:latin typeface="Consolas"/>
              </a:rPr>
              <a:t>8</a:t>
            </a:r>
            <a:r>
              <a:rPr lang="en-IN" sz="2000" dirty="0">
                <a:solidFill>
                  <a:srgbClr val="292929"/>
                </a:solidFill>
                <a:latin typeface="Consolas"/>
              </a:rPr>
              <a:t>,</a:t>
            </a:r>
            <a:r>
              <a:rPr lang="en-IN" sz="2000" dirty="0">
                <a:solidFill>
                  <a:srgbClr val="096D48"/>
                </a:solidFill>
                <a:latin typeface="Consolas"/>
              </a:rPr>
              <a:t>9</a:t>
            </a:r>
            <a:r>
              <a:rPr lang="en-IN" sz="2000" dirty="0">
                <a:solidFill>
                  <a:srgbClr val="292929"/>
                </a:solidFill>
                <a:latin typeface="Consolas"/>
              </a:rPr>
              <a:t>,</a:t>
            </a:r>
            <a:r>
              <a:rPr lang="en-IN" sz="2000" dirty="0">
                <a:solidFill>
                  <a:srgbClr val="096D48"/>
                </a:solidFill>
                <a:latin typeface="Consolas"/>
              </a:rPr>
              <a:t>10</a:t>
            </a:r>
            <a:r>
              <a:rPr lang="en-IN" sz="2000" dirty="0">
                <a:solidFill>
                  <a:srgbClr val="292929"/>
                </a:solidFill>
                <a:latin typeface="Consolas"/>
              </a:rPr>
              <a:t>]</a:t>
            </a:r>
          </a:p>
          <a:p>
            <a:endParaRPr lang="en-IN" sz="2000" dirty="0">
              <a:solidFill>
                <a:srgbClr val="292929"/>
              </a:solidFill>
              <a:latin typeface="Consolas"/>
            </a:endParaRPr>
          </a:p>
          <a:p>
            <a:r>
              <a:rPr lang="en-IN" sz="2000" dirty="0">
                <a:solidFill>
                  <a:srgbClr val="292929"/>
                </a:solidFill>
                <a:latin typeface="Consolas"/>
              </a:rPr>
              <a:t>}</a:t>
            </a:r>
            <a:endParaRPr lang="en-IN" sz="2000" dirty="0">
              <a:solidFill>
                <a:srgbClr val="B5200D"/>
              </a:solidFill>
              <a:latin typeface="Consolas"/>
            </a:endParaRPr>
          </a:p>
        </p:txBody>
      </p:sp>
      <p:sp>
        <p:nvSpPr>
          <p:cNvPr id="7" name="TextBox 6"/>
          <p:cNvSpPr txBox="1"/>
          <p:nvPr/>
        </p:nvSpPr>
        <p:spPr>
          <a:xfrm>
            <a:off x="7315200" y="1109692"/>
            <a:ext cx="4876800" cy="2308324"/>
          </a:xfrm>
          <a:prstGeom prst="rect">
            <a:avLst/>
          </a:prstGeom>
          <a:solidFill>
            <a:srgbClr val="92D050"/>
          </a:solidFill>
        </p:spPr>
        <p:txBody>
          <a:bodyPr wrap="square" rtlCol="0">
            <a:spAutoFit/>
          </a:bodyPr>
          <a:lstStyle/>
          <a:p>
            <a:r>
              <a:rPr lang="en-US" sz="2400" b="1" u="sng" dirty="0">
                <a:solidFill>
                  <a:srgbClr val="B5200D"/>
                </a:solidFill>
                <a:latin typeface="Consolas"/>
              </a:rPr>
              <a:t>app.component.html file:</a:t>
            </a:r>
            <a:endParaRPr lang="en-IN" sz="2400" b="1" u="sng" dirty="0">
              <a:solidFill>
                <a:srgbClr val="B5200D"/>
              </a:solidFill>
              <a:latin typeface="Consolas"/>
            </a:endParaRPr>
          </a:p>
          <a:p>
            <a:endParaRPr lang="en-US" sz="2400" dirty="0">
              <a:solidFill>
                <a:srgbClr val="0F4A85"/>
              </a:solidFill>
              <a:latin typeface="Consolas"/>
            </a:endParaRPr>
          </a:p>
          <a:p>
            <a:endParaRPr lang="en-US" sz="2400" dirty="0">
              <a:solidFill>
                <a:srgbClr val="0F4A85"/>
              </a:solidFill>
              <a:latin typeface="Consolas"/>
            </a:endParaRPr>
          </a:p>
          <a:p>
            <a:r>
              <a:rPr lang="en-US" sz="2400" dirty="0">
                <a:solidFill>
                  <a:srgbClr val="0F4A85"/>
                </a:solidFill>
                <a:latin typeface="Consolas"/>
              </a:rPr>
              <a:t>&lt;h1</a:t>
            </a:r>
            <a:r>
              <a:rPr lang="en-US" sz="2400" dirty="0">
                <a:solidFill>
                  <a:srgbClr val="292929"/>
                </a:solidFill>
                <a:latin typeface="Consolas"/>
              </a:rPr>
              <a:t> </a:t>
            </a:r>
            <a:r>
              <a:rPr lang="en-US" sz="2400" dirty="0">
                <a:solidFill>
                  <a:srgbClr val="264F78"/>
                </a:solidFill>
                <a:latin typeface="Consolas"/>
              </a:rPr>
              <a:t>*</a:t>
            </a:r>
            <a:r>
              <a:rPr lang="en-US" sz="2400" dirty="0" err="1">
                <a:solidFill>
                  <a:srgbClr val="264F78"/>
                </a:solidFill>
                <a:latin typeface="Consolas"/>
              </a:rPr>
              <a:t>ngFor</a:t>
            </a:r>
            <a:r>
              <a:rPr lang="en-US" sz="2400" dirty="0">
                <a:solidFill>
                  <a:srgbClr val="292929"/>
                </a:solidFill>
                <a:latin typeface="Consolas"/>
              </a:rPr>
              <a:t> =</a:t>
            </a:r>
            <a:r>
              <a:rPr lang="en-US" sz="2400" dirty="0">
                <a:solidFill>
                  <a:srgbClr val="0F4A85"/>
                </a:solidFill>
                <a:latin typeface="Consolas"/>
              </a:rPr>
              <a:t>"let n of </a:t>
            </a:r>
            <a:r>
              <a:rPr lang="en-US" sz="2400" dirty="0" err="1">
                <a:solidFill>
                  <a:srgbClr val="0F4A85"/>
                </a:solidFill>
                <a:latin typeface="Consolas"/>
              </a:rPr>
              <a:t>nums</a:t>
            </a:r>
            <a:r>
              <a:rPr lang="en-US" sz="2400" dirty="0">
                <a:solidFill>
                  <a:srgbClr val="0F4A85"/>
                </a:solidFill>
                <a:latin typeface="Consolas"/>
              </a:rPr>
              <a:t>"&gt;</a:t>
            </a:r>
            <a:r>
              <a:rPr lang="en-US" sz="2400" dirty="0">
                <a:solidFill>
                  <a:srgbClr val="292929"/>
                </a:solidFill>
                <a:latin typeface="Consolas"/>
              </a:rPr>
              <a:t>Heading {{</a:t>
            </a:r>
            <a:r>
              <a:rPr lang="en-US" sz="2400" dirty="0">
                <a:solidFill>
                  <a:srgbClr val="001080"/>
                </a:solidFill>
                <a:latin typeface="Consolas"/>
              </a:rPr>
              <a:t>n</a:t>
            </a:r>
            <a:r>
              <a:rPr lang="en-US" sz="2400" dirty="0">
                <a:solidFill>
                  <a:srgbClr val="292929"/>
                </a:solidFill>
                <a:latin typeface="Consolas"/>
              </a:rPr>
              <a:t>}}</a:t>
            </a:r>
            <a:r>
              <a:rPr lang="en-US" sz="2400" dirty="0">
                <a:solidFill>
                  <a:srgbClr val="0F4A85"/>
                </a:solidFill>
                <a:latin typeface="Consolas"/>
              </a:rPr>
              <a:t>&lt;/h1&gt;</a:t>
            </a:r>
            <a:r>
              <a:rPr lang="en-US" sz="2400" dirty="0">
                <a:solidFill>
                  <a:srgbClr val="292929"/>
                </a:solidFill>
                <a:latin typeface="Consolas"/>
              </a:rPr>
              <a:t> </a:t>
            </a:r>
          </a:p>
          <a:p>
            <a:endParaRPr lang="en-IN"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0550" y="208091"/>
            <a:ext cx="3657600" cy="641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ngSwitch</a:t>
            </a:r>
            <a:r>
              <a:rPr lang="en-US" b="1" dirty="0">
                <a:latin typeface="Times New Roman" pitchFamily="18" charset="0"/>
                <a:cs typeface="Times New Roman" pitchFamily="18" charset="0"/>
              </a:rPr>
              <a:t>:</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37</a:t>
            </a:fld>
            <a:endParaRPr lang="en-US" dirty="0"/>
          </a:p>
        </p:txBody>
      </p:sp>
      <p:sp>
        <p:nvSpPr>
          <p:cNvPr id="3" name="TextBox 2"/>
          <p:cNvSpPr txBox="1"/>
          <p:nvPr/>
        </p:nvSpPr>
        <p:spPr>
          <a:xfrm>
            <a:off x="7215188" y="1039952"/>
            <a:ext cx="4629150" cy="5632311"/>
          </a:xfrm>
          <a:prstGeom prst="rect">
            <a:avLst/>
          </a:prstGeom>
          <a:solidFill>
            <a:schemeClr val="accent6">
              <a:lumMod val="40000"/>
              <a:lumOff val="60000"/>
            </a:schemeClr>
          </a:solidFill>
        </p:spPr>
        <p:txBody>
          <a:bodyPr wrap="square" rtlCol="0">
            <a:spAutoFit/>
          </a:bodyPr>
          <a:lstStyle/>
          <a:p>
            <a:r>
              <a:rPr lang="en-US" sz="2000" dirty="0">
                <a:latin typeface="Times New Roman" pitchFamily="18" charset="0"/>
                <a:cs typeface="Times New Roman" pitchFamily="18" charset="0"/>
              </a:rPr>
              <a:t>Switch (expression)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case value1:</a:t>
            </a:r>
          </a:p>
          <a:p>
            <a:r>
              <a:rPr lang="en-US" sz="2000" dirty="0">
                <a:latin typeface="Times New Roman" pitchFamily="18" charset="0"/>
                <a:cs typeface="Times New Roman" pitchFamily="18" charset="0"/>
              </a:rPr>
              <a:t>		statement1;</a:t>
            </a:r>
          </a:p>
          <a:p>
            <a:r>
              <a:rPr lang="en-US" sz="2000" dirty="0">
                <a:latin typeface="Times New Roman" pitchFamily="18" charset="0"/>
                <a:cs typeface="Times New Roman" pitchFamily="18" charset="0"/>
              </a:rPr>
              <a:t>		break;</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case value2:</a:t>
            </a:r>
          </a:p>
          <a:p>
            <a:r>
              <a:rPr lang="en-US" sz="2000" dirty="0">
                <a:latin typeface="Times New Roman" pitchFamily="18" charset="0"/>
                <a:cs typeface="Times New Roman" pitchFamily="18" charset="0"/>
              </a:rPr>
              <a:t>		statement2;</a:t>
            </a:r>
          </a:p>
          <a:p>
            <a:r>
              <a:rPr lang="en-US" sz="2000" dirty="0">
                <a:latin typeface="Times New Roman" pitchFamily="18" charset="0"/>
                <a:cs typeface="Times New Roman" pitchFamily="18" charset="0"/>
              </a:rPr>
              <a:t>		break;</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case value3:</a:t>
            </a:r>
          </a:p>
          <a:p>
            <a:r>
              <a:rPr lang="en-US" sz="2000" dirty="0">
                <a:latin typeface="Times New Roman" pitchFamily="18" charset="0"/>
                <a:cs typeface="Times New Roman" pitchFamily="18" charset="0"/>
              </a:rPr>
              <a:t>		statement3;</a:t>
            </a:r>
          </a:p>
          <a:p>
            <a:r>
              <a:rPr lang="en-US" sz="2000" dirty="0">
                <a:latin typeface="Times New Roman" pitchFamily="18" charset="0"/>
                <a:cs typeface="Times New Roman" pitchFamily="18" charset="0"/>
              </a:rPr>
              <a:t>		break;</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default:</a:t>
            </a:r>
          </a:p>
          <a:p>
            <a:r>
              <a:rPr lang="en-US" sz="2000" dirty="0">
                <a:latin typeface="Times New Roman" pitchFamily="18" charset="0"/>
                <a:cs typeface="Times New Roman" pitchFamily="18" charset="0"/>
              </a:rPr>
              <a:t>		statement;</a:t>
            </a:r>
          </a:p>
          <a:p>
            <a:r>
              <a:rPr lang="en-US" sz="2000" dirty="0">
                <a:latin typeface="Times New Roman" pitchFamily="18" charset="0"/>
                <a:cs typeface="Times New Roman" pitchFamily="18" charset="0"/>
              </a:rPr>
              <a:t>		</a:t>
            </a:r>
          </a:p>
          <a:p>
            <a:r>
              <a:rPr lang="en-US" sz="2000"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8" name="TextBox 7"/>
          <p:cNvSpPr txBox="1"/>
          <p:nvPr/>
        </p:nvSpPr>
        <p:spPr>
          <a:xfrm>
            <a:off x="228600" y="1328738"/>
            <a:ext cx="6215063" cy="4524315"/>
          </a:xfrm>
          <a:prstGeom prst="rect">
            <a:avLst/>
          </a:prstGeom>
          <a:noFill/>
        </p:spPr>
        <p:txBody>
          <a:bodyPr wrap="square" rtlCol="0">
            <a:spAutoFit/>
          </a:bodyPr>
          <a:lstStyle/>
          <a:p>
            <a:pPr marL="342900" indent="-342900" algn="just">
              <a:buFont typeface="Arial" pitchFamily="34" charset="0"/>
              <a:buChar char="•"/>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hlinkClick r:id="rId2"/>
              </a:rPr>
              <a:t>ngSwitch</a:t>
            </a:r>
            <a:r>
              <a:rPr lang="en-US" sz="2400" dirty="0">
                <a:latin typeface="Times New Roman" pitchFamily="18" charset="0"/>
                <a:cs typeface="Times New Roman" pitchFamily="18" charset="0"/>
              </a:rPr>
              <a:t>] directive on a container specifies an expression to match against.</a:t>
            </a:r>
          </a:p>
          <a:p>
            <a:pPr algn="just"/>
            <a:r>
              <a:rPr lang="en-US" sz="2400" dirty="0">
                <a:latin typeface="Times New Roman" pitchFamily="18" charset="0"/>
                <a:cs typeface="Times New Roman" pitchFamily="18" charset="0"/>
              </a:rPr>
              <a:t> </a:t>
            </a:r>
          </a:p>
          <a:p>
            <a:pPr marL="342900" indent="-342900" algn="just">
              <a:buFont typeface="Arial" pitchFamily="34" charset="0"/>
              <a:buChar char="•"/>
            </a:pPr>
            <a:r>
              <a:rPr lang="en-US" sz="2400" dirty="0">
                <a:latin typeface="Times New Roman" pitchFamily="18" charset="0"/>
                <a:cs typeface="Times New Roman" pitchFamily="18" charset="0"/>
              </a:rPr>
              <a:t>The expressions to match are provided by </a:t>
            </a:r>
            <a:r>
              <a:rPr lang="en-US" sz="2400" dirty="0" err="1">
                <a:latin typeface="Times New Roman" pitchFamily="18" charset="0"/>
                <a:cs typeface="Times New Roman" pitchFamily="18" charset="0"/>
                <a:hlinkClick r:id="rId3"/>
              </a:rPr>
              <a:t>ngSwitchCase</a:t>
            </a:r>
            <a:r>
              <a:rPr lang="en-US" sz="2400" dirty="0">
                <a:latin typeface="Times New Roman" pitchFamily="18" charset="0"/>
                <a:cs typeface="Times New Roman" pitchFamily="18" charset="0"/>
              </a:rPr>
              <a:t> directives on views within the container.</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Every view that matches is rendered.</a:t>
            </a:r>
          </a:p>
          <a:p>
            <a:pPr algn="just"/>
            <a:endParaRPr lang="en-US" sz="2400" dirty="0">
              <a:latin typeface="Times New Roman" pitchFamily="18" charset="0"/>
              <a:cs typeface="Times New Roman" pitchFamily="18" charset="0"/>
            </a:endParaRPr>
          </a:p>
          <a:p>
            <a:pPr marL="342900" indent="-342900" algn="just">
              <a:buFont typeface="Arial" pitchFamily="34" charset="0"/>
              <a:buChar char="•"/>
            </a:pPr>
            <a:r>
              <a:rPr lang="en-US" sz="2400" dirty="0">
                <a:latin typeface="Times New Roman" pitchFamily="18" charset="0"/>
                <a:cs typeface="Times New Roman" pitchFamily="18" charset="0"/>
              </a:rPr>
              <a:t>If there are no matches, a view with the </a:t>
            </a:r>
            <a:r>
              <a:rPr lang="en-US" sz="2400" dirty="0" err="1">
                <a:latin typeface="Times New Roman" pitchFamily="18" charset="0"/>
                <a:cs typeface="Times New Roman" pitchFamily="18" charset="0"/>
                <a:hlinkClick r:id="rId4"/>
              </a:rPr>
              <a:t>ngSwitchDefault</a:t>
            </a:r>
            <a:r>
              <a:rPr lang="en-US" sz="2400" dirty="0">
                <a:latin typeface="Times New Roman" pitchFamily="18" charset="0"/>
                <a:cs typeface="Times New Roman" pitchFamily="18" charset="0"/>
              </a:rPr>
              <a:t> directive is rendered.</a:t>
            </a:r>
          </a:p>
          <a:p>
            <a:pPr marL="342900" indent="-342900" algn="just">
              <a:buFont typeface="Arial" pitchFamily="34" charset="0"/>
              <a:buChar char="•"/>
            </a:pP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97218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ngSwitch</a:t>
            </a:r>
            <a:r>
              <a:rPr lang="en-US" b="1" dirty="0">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38</a:t>
            </a:fld>
            <a:endParaRPr lang="en-US" dirty="0"/>
          </a:p>
        </p:txBody>
      </p:sp>
      <p:sp>
        <p:nvSpPr>
          <p:cNvPr id="9" name="Rectangle 8"/>
          <p:cNvSpPr/>
          <p:nvPr/>
        </p:nvSpPr>
        <p:spPr>
          <a:xfrm>
            <a:off x="0" y="1038255"/>
            <a:ext cx="9429750" cy="5632311"/>
          </a:xfrm>
          <a:prstGeom prst="rect">
            <a:avLst/>
          </a:prstGeom>
          <a:solidFill>
            <a:srgbClr val="FFC000"/>
          </a:solidFill>
        </p:spPr>
        <p:txBody>
          <a:bodyPr wrap="square">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'@angular/common'</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000" dirty="0" err="1">
                <a:solidFill>
                  <a:srgbClr val="001080"/>
                </a:solidFill>
                <a:latin typeface="Consolas"/>
              </a:rPr>
              <a:t>CommonModule</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185E73"/>
                </a:solidFill>
                <a:latin typeface="Consolas"/>
              </a:rPr>
              <a:t>number</a:t>
            </a:r>
            <a:r>
              <a:rPr lang="en-IN" sz="2000" dirty="0">
                <a:solidFill>
                  <a:srgbClr val="292929"/>
                </a:solidFill>
                <a:latin typeface="Consolas"/>
              </a:rPr>
              <a:t> </a:t>
            </a:r>
            <a:r>
              <a:rPr lang="en-IN" sz="2000" dirty="0">
                <a:solidFill>
                  <a:srgbClr val="000000"/>
                </a:solidFill>
                <a:latin typeface="Consolas"/>
              </a:rPr>
              <a:t>=</a:t>
            </a:r>
            <a:r>
              <a:rPr lang="en-IN" sz="2000" dirty="0">
                <a:solidFill>
                  <a:srgbClr val="096D48"/>
                </a:solidFill>
                <a:latin typeface="Consolas"/>
              </a:rPr>
              <a:t>10</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num2</a:t>
            </a:r>
            <a:r>
              <a:rPr lang="en-IN" sz="2000" dirty="0">
                <a:solidFill>
                  <a:srgbClr val="000000"/>
                </a:solidFill>
                <a:latin typeface="Consolas"/>
              </a:rPr>
              <a:t>:</a:t>
            </a:r>
            <a:r>
              <a:rPr lang="en-IN" sz="2000" dirty="0">
                <a:solidFill>
                  <a:srgbClr val="185E73"/>
                </a:solidFill>
                <a:latin typeface="Consolas"/>
              </a:rPr>
              <a:t>number</a:t>
            </a:r>
            <a:r>
              <a:rPr lang="en-IN" sz="2000" dirty="0">
                <a:solidFill>
                  <a:srgbClr val="000000"/>
                </a:solidFill>
                <a:latin typeface="Consolas"/>
              </a:rPr>
              <a:t>=</a:t>
            </a:r>
            <a:r>
              <a:rPr lang="en-IN" sz="2000" dirty="0">
                <a:solidFill>
                  <a:srgbClr val="096D48"/>
                </a:solidFill>
                <a:latin typeface="Consolas"/>
              </a:rPr>
              <a:t>3</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operation</a:t>
            </a:r>
            <a:r>
              <a:rPr lang="en-IN" sz="2000" dirty="0">
                <a:solidFill>
                  <a:srgbClr val="000000"/>
                </a:solidFill>
                <a:latin typeface="Consolas"/>
              </a:rPr>
              <a:t>:</a:t>
            </a:r>
            <a:r>
              <a:rPr lang="en-IN" sz="2000" dirty="0">
                <a:solidFill>
                  <a:srgbClr val="292929"/>
                </a:solidFill>
                <a:latin typeface="Consolas"/>
              </a:rPr>
              <a:t> </a:t>
            </a:r>
            <a:r>
              <a:rPr lang="en-IN" sz="2000" dirty="0">
                <a:solidFill>
                  <a:srgbClr val="185E73"/>
                </a:solidFill>
                <a:latin typeface="Consolas"/>
              </a:rPr>
              <a:t>string</a:t>
            </a:r>
            <a:r>
              <a:rPr lang="en-IN" sz="2000" dirty="0">
                <a:solidFill>
                  <a:srgbClr val="000000"/>
                </a:solidFill>
                <a:latin typeface="Consolas"/>
              </a:rPr>
              <a:t>=</a:t>
            </a:r>
            <a:r>
              <a:rPr lang="en-IN" sz="2000" dirty="0">
                <a:solidFill>
                  <a:srgbClr val="0F4A85"/>
                </a:solidFill>
                <a:latin typeface="Consolas"/>
              </a:rPr>
              <a:t>'*'</a:t>
            </a:r>
            <a:endParaRPr lang="en-IN" sz="2000" dirty="0">
              <a:solidFill>
                <a:srgbClr val="292929"/>
              </a:solidFill>
              <a:latin typeface="Consolas"/>
            </a:endParaRPr>
          </a:p>
          <a:p>
            <a:r>
              <a:rPr lang="en-IN" sz="2000" dirty="0">
                <a:solidFill>
                  <a:srgbClr val="292929"/>
                </a:solidFill>
                <a:latin typeface="Consolas"/>
              </a:rPr>
              <a:t>}</a:t>
            </a:r>
            <a:endParaRPr lang="en-IN" sz="2000" dirty="0">
              <a:solidFill>
                <a:srgbClr val="B5200D"/>
              </a:solidFill>
              <a:latin typeface="Consolas"/>
            </a:endParaRPr>
          </a:p>
        </p:txBody>
      </p:sp>
    </p:spTree>
    <p:extLst>
      <p:ext uri="{BB962C8B-B14F-4D97-AF65-F5344CB8AC3E}">
        <p14:creationId xmlns:p14="http://schemas.microsoft.com/office/powerpoint/2010/main" val="3986686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39</a:t>
            </a:fld>
            <a:endParaRPr lang="en-US" dirty="0"/>
          </a:p>
        </p:txBody>
      </p:sp>
      <p:sp>
        <p:nvSpPr>
          <p:cNvPr id="7" name="Rectangle 6"/>
          <p:cNvSpPr/>
          <p:nvPr/>
        </p:nvSpPr>
        <p:spPr>
          <a:xfrm>
            <a:off x="328614" y="1233547"/>
            <a:ext cx="10906124" cy="2862322"/>
          </a:xfrm>
          <a:prstGeom prst="rect">
            <a:avLst/>
          </a:prstGeom>
          <a:solidFill>
            <a:srgbClr val="92D050"/>
          </a:solidFill>
        </p:spPr>
        <p:txBody>
          <a:bodyPr wrap="square">
            <a:spAutoFit/>
          </a:bodyPr>
          <a:lstStyle/>
          <a:p>
            <a:r>
              <a:rPr lang="en-US" sz="2000" b="1" u="sng" dirty="0">
                <a:solidFill>
                  <a:srgbClr val="B5200D"/>
                </a:solidFill>
                <a:latin typeface="Consolas"/>
              </a:rPr>
              <a:t>app.component.html file:</a:t>
            </a:r>
            <a:endParaRPr lang="en-IN" sz="2000" b="1" u="sng" dirty="0">
              <a:solidFill>
                <a:srgbClr val="B5200D"/>
              </a:solidFill>
              <a:latin typeface="Consolas"/>
            </a:endParaRPr>
          </a:p>
          <a:p>
            <a:endParaRPr lang="en-IN" sz="2000" dirty="0">
              <a:solidFill>
                <a:srgbClr val="0F4A85"/>
              </a:solidFill>
              <a:latin typeface="Consolas"/>
            </a:endParaRPr>
          </a:p>
          <a:p>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a:t>
            </a:r>
            <a:r>
              <a:rPr lang="en-IN" sz="2000" dirty="0">
                <a:solidFill>
                  <a:srgbClr val="264F78"/>
                </a:solidFill>
                <a:latin typeface="Consolas"/>
              </a:rPr>
              <a:t>]</a:t>
            </a:r>
            <a:r>
              <a:rPr lang="en-IN" sz="2000" dirty="0">
                <a:solidFill>
                  <a:srgbClr val="292929"/>
                </a:solidFill>
                <a:latin typeface="Consolas"/>
              </a:rPr>
              <a:t>=</a:t>
            </a:r>
            <a:r>
              <a:rPr lang="en-IN" sz="2000" dirty="0">
                <a:solidFill>
                  <a:srgbClr val="0F4A85"/>
                </a:solidFill>
                <a:latin typeface="Consolas"/>
              </a:rPr>
              <a:t>"</a:t>
            </a:r>
            <a:r>
              <a:rPr lang="en-IN" sz="2000" dirty="0">
                <a:solidFill>
                  <a:srgbClr val="001080"/>
                </a:solidFill>
                <a:latin typeface="Consolas"/>
              </a:rPr>
              <a:t>operation</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ngSwitchCase</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292929"/>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ngSwitchCase</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292929"/>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ngSwitchCase</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292929"/>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ngSwitchCase</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292929"/>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ngSwitchDefault</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292929"/>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01080"/>
                </a:solidFill>
                <a:latin typeface="Consolas"/>
              </a:rPr>
              <a:t>num1</a:t>
            </a:r>
            <a:r>
              <a:rPr lang="en-IN" sz="2000" dirty="0">
                <a:solidFill>
                  <a:srgbClr val="000000"/>
                </a:solidFill>
                <a:latin typeface="Consolas"/>
              </a:rPr>
              <a:t>+</a:t>
            </a:r>
            <a:r>
              <a:rPr lang="en-IN" sz="2000" dirty="0">
                <a:solidFill>
                  <a:srgbClr val="001080"/>
                </a:solidFill>
                <a:latin typeface="Consolas"/>
              </a:rPr>
              <a:t>num2</a:t>
            </a:r>
            <a:r>
              <a:rPr lang="en-IN" sz="2000" dirty="0">
                <a:solidFill>
                  <a:srgbClr val="292929"/>
                </a:solidFill>
                <a:latin typeface="Consolas"/>
              </a:rPr>
              <a:t>}}</a:t>
            </a:r>
            <a:r>
              <a:rPr lang="en-IN" sz="2000" dirty="0">
                <a:solidFill>
                  <a:srgbClr val="0F4A85"/>
                </a:solidFill>
                <a:latin typeface="Consolas"/>
              </a:rPr>
              <a:t>&lt;/div&gt;</a:t>
            </a:r>
            <a:endParaRPr lang="en-IN" sz="2000" dirty="0">
              <a:solidFill>
                <a:srgbClr val="292929"/>
              </a:solidFill>
              <a:latin typeface="Consolas"/>
            </a:endParaRPr>
          </a:p>
          <a:p>
            <a:r>
              <a:rPr lang="en-IN" sz="2000" dirty="0">
                <a:solidFill>
                  <a:srgbClr val="0F4A85"/>
                </a:solidFill>
                <a:latin typeface="Consolas"/>
              </a:rPr>
              <a:t>&lt;/div&gt;</a:t>
            </a:r>
            <a:endParaRPr lang="en-IN" sz="2000" b="0" dirty="0">
              <a:solidFill>
                <a:srgbClr val="292929"/>
              </a:solidFill>
              <a:effectLst/>
              <a:latin typeface="Consolas"/>
            </a:endParaRPr>
          </a:p>
        </p:txBody>
      </p:sp>
      <p:sp>
        <p:nvSpPr>
          <p:cNvPr id="8"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err="1">
                <a:solidFill>
                  <a:srgbClr val="FF0000"/>
                </a:solidFill>
                <a:latin typeface="Times New Roman" pitchFamily="18" charset="0"/>
                <a:cs typeface="Times New Roman" pitchFamily="18" charset="0"/>
              </a:rPr>
              <a:t>ngSwitch</a:t>
            </a:r>
            <a:r>
              <a:rPr lang="en-US" b="1" dirty="0">
                <a:latin typeface="Times New Roman" pitchFamily="18" charset="0"/>
                <a:cs typeface="Times New Roman" pitchFamily="18" charset="0"/>
              </a:rPr>
              <a:t>:</a:t>
            </a:r>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Example</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665" y="4614863"/>
            <a:ext cx="7265256" cy="195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87450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Introduction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73182" y="1077480"/>
            <a:ext cx="11921836" cy="3203575"/>
          </a:xfrm>
        </p:spPr>
        <p:txBody>
          <a:bodyPr/>
          <a:lstStyle/>
          <a:p>
            <a:pPr algn="just">
              <a:buFont typeface="Wingdings" pitchFamily="2" charset="2"/>
              <a:buChar char="Ø"/>
            </a:pPr>
            <a:r>
              <a:rPr lang="en-US" dirty="0">
                <a:latin typeface="Times New Roman" pitchFamily="18" charset="0"/>
                <a:cs typeface="Times New Roman" pitchFamily="18" charset="0"/>
              </a:rPr>
              <a:t>Angular  is a JavaScript </a:t>
            </a:r>
            <a:r>
              <a:rPr lang="en-US" b="1" dirty="0">
                <a:latin typeface="Times New Roman" pitchFamily="18" charset="0"/>
                <a:cs typeface="Times New Roman" pitchFamily="18" charset="0"/>
              </a:rPr>
              <a:t>(actually a </a:t>
            </a:r>
            <a:r>
              <a:rPr lang="en-US" b="1" dirty="0" err="1">
                <a:latin typeface="Times New Roman" pitchFamily="18" charset="0"/>
                <a:cs typeface="Times New Roman" pitchFamily="18" charset="0"/>
              </a:rPr>
              <a:t>TypeScript</a:t>
            </a:r>
            <a:r>
              <a:rPr lang="en-US" b="1" dirty="0">
                <a:latin typeface="Times New Roman" pitchFamily="18" charset="0"/>
                <a:cs typeface="Times New Roman" pitchFamily="18" charset="0"/>
              </a:rPr>
              <a:t> based open-source full-stack web application)</a:t>
            </a:r>
            <a:r>
              <a:rPr lang="en-US" dirty="0">
                <a:latin typeface="Times New Roman" pitchFamily="18" charset="0"/>
                <a:cs typeface="Times New Roman" pitchFamily="18" charset="0"/>
              </a:rPr>
              <a:t> framework which makes you able to create reactive </a:t>
            </a:r>
            <a:r>
              <a:rPr lang="en-US" b="1" dirty="0">
                <a:latin typeface="Times New Roman" pitchFamily="18" charset="0"/>
                <a:cs typeface="Times New Roman" pitchFamily="18" charset="0"/>
              </a:rPr>
              <a:t>Single Page Applications</a:t>
            </a:r>
            <a:r>
              <a:rPr lang="en-US" dirty="0">
                <a:latin typeface="Times New Roman" pitchFamily="18" charset="0"/>
                <a:cs typeface="Times New Roman" pitchFamily="18" charset="0"/>
              </a:rPr>
              <a:t> (SPAs). </a:t>
            </a:r>
          </a:p>
          <a:p>
            <a:pPr algn="just">
              <a:buFont typeface="Wingdings" pitchFamily="2" charset="2"/>
              <a:buChar char="Ø"/>
            </a:pPr>
            <a:r>
              <a:rPr lang="en-US" dirty="0">
                <a:latin typeface="Times New Roman" pitchFamily="18" charset="0"/>
                <a:cs typeface="Times New Roman" pitchFamily="18" charset="0"/>
              </a:rPr>
              <a:t>Angular  is completely based on components. It consists of several components which forms a tree structure with parent and child components.</a:t>
            </a:r>
          </a:p>
          <a:p>
            <a:pPr algn="just">
              <a:buFont typeface="Wingdings" pitchFamily="2" charset="2"/>
              <a:buChar char="Ø"/>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Angular's</a:t>
            </a:r>
            <a:r>
              <a:rPr lang="en-US" dirty="0">
                <a:latin typeface="Times New Roman" pitchFamily="18" charset="0"/>
                <a:cs typeface="Times New Roman" pitchFamily="18" charset="0"/>
              </a:rPr>
              <a:t> versions beyond 2+ are generally known as </a:t>
            </a:r>
            <a:r>
              <a:rPr lang="en-US" b="1" dirty="0">
                <a:latin typeface="Times New Roman" pitchFamily="18" charset="0"/>
                <a:cs typeface="Times New Roman" pitchFamily="18" charset="0"/>
              </a:rPr>
              <a:t>Angular</a:t>
            </a:r>
            <a:r>
              <a:rPr lang="en-US" dirty="0">
                <a:latin typeface="Times New Roman" pitchFamily="18" charset="0"/>
                <a:cs typeface="Times New Roman" pitchFamily="18" charset="0"/>
              </a:rPr>
              <a:t> only. The very first version Angular 1.0 is known as </a:t>
            </a:r>
            <a:r>
              <a:rPr lang="en-US" b="1" dirty="0" err="1">
                <a:latin typeface="Times New Roman" pitchFamily="18" charset="0"/>
                <a:cs typeface="Times New Roman" pitchFamily="18" charset="0"/>
              </a:rPr>
              <a:t>AngularJS</a:t>
            </a:r>
            <a:r>
              <a:rPr lang="en-US" b="1"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CC4A727-B268-4E74-BCA8-53D09DF3E310}"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2396766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3"/>
            <a:ext cx="11896725" cy="4446587"/>
          </a:xfrm>
        </p:spPr>
        <p:txBody>
          <a:bodyPr/>
          <a:lstStyle/>
          <a:p>
            <a:pPr>
              <a:buFont typeface="Wingdings" pitchFamily="2" charset="2"/>
              <a:buChar char="Ø"/>
            </a:pPr>
            <a:r>
              <a:rPr lang="en-US" dirty="0">
                <a:latin typeface="Times New Roman" pitchFamily="18" charset="0"/>
                <a:cs typeface="Times New Roman" pitchFamily="18" charset="0"/>
              </a:rPr>
              <a:t>Attribute directives changes the appearance or behavior of a DOM element.</a:t>
            </a:r>
          </a:p>
          <a:p>
            <a:pPr>
              <a:buFont typeface="Wingdings" pitchFamily="2" charset="2"/>
              <a:buChar char="Ø"/>
            </a:pPr>
            <a:r>
              <a:rPr lang="en-US" dirty="0">
                <a:latin typeface="Times New Roman" pitchFamily="18" charset="0"/>
                <a:cs typeface="Times New Roman" pitchFamily="18" charset="0"/>
              </a:rPr>
              <a:t>These directives look like regular HTML attributes in templates.</a:t>
            </a:r>
          </a:p>
          <a:p>
            <a:pPr>
              <a:buFont typeface="Wingdings" pitchFamily="2" charset="2"/>
              <a:buChar char="Ø"/>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Types of Attribute Directives:</a:t>
            </a:r>
          </a:p>
          <a:p>
            <a:pPr marL="514350" indent="-514350">
              <a:buFont typeface="+mj-lt"/>
              <a:buAutoNum type="alphaLcPeriod"/>
            </a:pPr>
            <a:r>
              <a:rPr lang="en-US" dirty="0" err="1">
                <a:latin typeface="Times New Roman" pitchFamily="18" charset="0"/>
                <a:cs typeface="Times New Roman" pitchFamily="18" charset="0"/>
              </a:rPr>
              <a:t>ngStyle</a:t>
            </a:r>
            <a:endParaRPr lang="en-US" dirty="0">
              <a:latin typeface="Times New Roman" pitchFamily="18" charset="0"/>
              <a:cs typeface="Times New Roman" pitchFamily="18" charset="0"/>
            </a:endParaRPr>
          </a:p>
          <a:p>
            <a:pPr marL="514350" indent="-514350">
              <a:buFont typeface="+mj-lt"/>
              <a:buAutoNum type="alphaLcPeriod"/>
            </a:pPr>
            <a:r>
              <a:rPr lang="en-US" dirty="0" err="1">
                <a:latin typeface="Times New Roman" pitchFamily="18" charset="0"/>
                <a:cs typeface="Times New Roman" pitchFamily="18" charset="0"/>
              </a:rPr>
              <a:t>ngClass</a:t>
            </a:r>
            <a:endParaRPr lang="en-US" dirty="0">
              <a:latin typeface="Times New Roman" pitchFamily="18" charset="0"/>
              <a:cs typeface="Times New Roman" pitchFamily="18" charset="0"/>
            </a:endParaRPr>
          </a:p>
          <a:p>
            <a:pPr marL="514350" indent="-514350">
              <a:buFont typeface="+mj-lt"/>
              <a:buAutoNum type="alphaLcPeriod"/>
            </a:pPr>
            <a:r>
              <a:rPr lang="en-US" dirty="0" err="1">
                <a:latin typeface="Times New Roman" pitchFamily="18" charset="0"/>
                <a:cs typeface="Times New Roman" pitchFamily="18" charset="0"/>
              </a:rPr>
              <a:t>ngModel</a:t>
            </a:r>
            <a:endParaRPr lang="en-US"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2352324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ngStyle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295274" y="1154114"/>
            <a:ext cx="11896725" cy="1217612"/>
          </a:xfrm>
        </p:spPr>
        <p:txBody>
          <a:bodyPr/>
          <a:lstStyle/>
          <a:p>
            <a:pPr>
              <a:buFont typeface="Wingdings" pitchFamily="2" charset="2"/>
              <a:buChar char="Ø"/>
            </a:pPr>
            <a:r>
              <a:rPr lang="en-US" dirty="0">
                <a:latin typeface="Times New Roman" pitchFamily="18" charset="0"/>
                <a:cs typeface="Times New Roman" pitchFamily="18" charset="0"/>
              </a:rPr>
              <a:t>Based on the component state, dynamic styles can be applied by using </a:t>
            </a:r>
            <a:r>
              <a:rPr lang="en-US" b="1" dirty="0" err="1">
                <a:solidFill>
                  <a:srgbClr val="FF0000"/>
                </a:solidFill>
                <a:latin typeface="Times New Roman" pitchFamily="18" charset="0"/>
                <a:cs typeface="Times New Roman" pitchFamily="18" charset="0"/>
              </a:rPr>
              <a:t>ngStyle</a:t>
            </a:r>
            <a:endParaRPr lang="en-US" b="1" dirty="0">
              <a:solidFill>
                <a:srgbClr val="FF0000"/>
              </a:solidFill>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Many inline styles can be set by binding to </a:t>
            </a:r>
            <a:r>
              <a:rPr lang="en-US" dirty="0" err="1">
                <a:latin typeface="Times New Roman" pitchFamily="18" charset="0"/>
                <a:cs typeface="Times New Roman" pitchFamily="18" charset="0"/>
              </a:rPr>
              <a:t>ngStyle</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41</a:t>
            </a:fld>
            <a:endParaRPr lang="en-US" dirty="0"/>
          </a:p>
        </p:txBody>
      </p:sp>
      <p:sp>
        <p:nvSpPr>
          <p:cNvPr id="8" name="TextBox 7"/>
          <p:cNvSpPr txBox="1"/>
          <p:nvPr/>
        </p:nvSpPr>
        <p:spPr>
          <a:xfrm>
            <a:off x="-1" y="2185988"/>
            <a:ext cx="12192001" cy="3477875"/>
          </a:xfrm>
          <a:prstGeom prst="rect">
            <a:avLst/>
          </a:prstGeom>
          <a:solidFill>
            <a:srgbClr val="92D050"/>
          </a:solidFill>
        </p:spPr>
        <p:txBody>
          <a:bodyPr wrap="square" rtlCol="0">
            <a:spAutoFit/>
          </a:bodyPr>
          <a:lstStyle/>
          <a:p>
            <a:r>
              <a:rPr lang="en-US" sz="2000" b="1" u="sng" dirty="0">
                <a:solidFill>
                  <a:srgbClr val="FF0000"/>
                </a:solidFill>
                <a:latin typeface="Consolas"/>
              </a:rPr>
              <a:t>App.component.html:</a:t>
            </a:r>
            <a:endParaRPr lang="en-IN" sz="2000" b="1" u="sng" dirty="0">
              <a:solidFill>
                <a:srgbClr val="FF0000"/>
              </a:solidFill>
              <a:latin typeface="Consolas"/>
            </a:endParaRPr>
          </a:p>
          <a:p>
            <a:endParaRPr lang="en-IN" sz="2000" dirty="0">
              <a:solidFill>
                <a:srgbClr val="0F4A85"/>
              </a:solidFill>
              <a:latin typeface="Consolas"/>
            </a:endParaRPr>
          </a:p>
          <a:p>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style</a:t>
            </a:r>
            <a:r>
              <a:rPr lang="en-IN" sz="2000" dirty="0">
                <a:solidFill>
                  <a:srgbClr val="292929"/>
                </a:solidFill>
                <a:latin typeface="Consolas"/>
              </a:rPr>
              <a:t> = </a:t>
            </a:r>
            <a:r>
              <a:rPr lang="en-IN" sz="2000" dirty="0">
                <a:solidFill>
                  <a:srgbClr val="0F4A85"/>
                </a:solidFill>
                <a:latin typeface="Consolas"/>
              </a:rPr>
              <a:t>"text-align: </a:t>
            </a:r>
            <a:r>
              <a:rPr lang="en-IN" sz="2000" dirty="0" err="1">
                <a:solidFill>
                  <a:srgbClr val="0F4A85"/>
                </a:solidFill>
                <a:latin typeface="Consolas"/>
              </a:rPr>
              <a:t>center</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&lt;h1&gt;</a:t>
            </a:r>
            <a:r>
              <a:rPr lang="en-IN" sz="2000" dirty="0">
                <a:solidFill>
                  <a:srgbClr val="292929"/>
                </a:solidFill>
                <a:latin typeface="Consolas"/>
              </a:rPr>
              <a:t> WELCOME TO ANGULAR</a:t>
            </a:r>
            <a:r>
              <a:rPr lang="en-IN" sz="2000" dirty="0">
                <a:solidFill>
                  <a:srgbClr val="0F4A85"/>
                </a:solidFill>
                <a:latin typeface="Consolas"/>
              </a:rPr>
              <a:t>&lt;/h1&gt;</a:t>
            </a:r>
            <a:endParaRPr lang="en-IN" sz="2000" dirty="0">
              <a:solidFill>
                <a:srgbClr val="292929"/>
              </a:solidFill>
              <a:latin typeface="Consolas"/>
            </a:endParaRPr>
          </a:p>
          <a:p>
            <a:endParaRPr lang="en-IN" sz="2000" dirty="0">
              <a:solidFill>
                <a:srgbClr val="0F4A85"/>
              </a:solidFill>
              <a:latin typeface="Consolas"/>
            </a:endParaRPr>
          </a:p>
          <a:p>
            <a:r>
              <a:rPr lang="en-IN" sz="2000" dirty="0">
                <a:solidFill>
                  <a:srgbClr val="0F4A85"/>
                </a:solidFill>
                <a:latin typeface="Consolas"/>
              </a:rPr>
              <a:t>&lt;div</a:t>
            </a:r>
            <a:r>
              <a:rPr lang="en-IN" sz="2000" dirty="0">
                <a:solidFill>
                  <a:srgbClr val="292929"/>
                </a:solidFill>
                <a:latin typeface="Consolas"/>
              </a:rPr>
              <a:t> </a:t>
            </a:r>
            <a:r>
              <a:rPr lang="en-IN" sz="2000" dirty="0">
                <a:solidFill>
                  <a:srgbClr val="264F78"/>
                </a:solidFill>
                <a:latin typeface="Consolas"/>
              </a:rPr>
              <a:t>style</a:t>
            </a:r>
            <a:r>
              <a:rPr lang="en-IN" sz="2000" dirty="0">
                <a:solidFill>
                  <a:srgbClr val="292929"/>
                </a:solidFill>
                <a:latin typeface="Consolas"/>
              </a:rPr>
              <a:t> =</a:t>
            </a:r>
            <a:r>
              <a:rPr lang="en-IN" sz="2000" dirty="0">
                <a:solidFill>
                  <a:srgbClr val="0F4A85"/>
                </a:solidFill>
                <a:latin typeface="Consolas"/>
              </a:rPr>
              <a:t>"background-</a:t>
            </a:r>
            <a:r>
              <a:rPr lang="en-IN" sz="2000" dirty="0" err="1">
                <a:solidFill>
                  <a:srgbClr val="0F4A85"/>
                </a:solidFill>
                <a:latin typeface="Consolas"/>
              </a:rPr>
              <a:t>color</a:t>
            </a:r>
            <a:r>
              <a:rPr lang="en-IN" sz="2000" dirty="0">
                <a:solidFill>
                  <a:srgbClr val="0F4A85"/>
                </a:solidFill>
                <a:latin typeface="Consolas"/>
              </a:rPr>
              <a:t>: blue;"&gt;</a:t>
            </a:r>
            <a:r>
              <a:rPr lang="en-IN" sz="2000" dirty="0">
                <a:solidFill>
                  <a:srgbClr val="292929"/>
                </a:solidFill>
                <a:latin typeface="Consolas"/>
              </a:rPr>
              <a:t> Hello !!! Welcome to Attribute Directive class</a:t>
            </a:r>
            <a:r>
              <a:rPr lang="en-IN" sz="2000" dirty="0">
                <a:solidFill>
                  <a:srgbClr val="0F4A85"/>
                </a:solidFill>
                <a:latin typeface="Consolas"/>
              </a:rPr>
              <a:t>&lt;/div&gt;</a:t>
            </a:r>
            <a:endParaRPr lang="en-IN" sz="2000" dirty="0">
              <a:solidFill>
                <a:srgbClr val="292929"/>
              </a:solidFill>
              <a:latin typeface="Consolas"/>
            </a:endParaRPr>
          </a:p>
          <a:p>
            <a:endParaRPr lang="en-IN" sz="2000" dirty="0">
              <a:solidFill>
                <a:srgbClr val="0F4A85"/>
              </a:solidFill>
              <a:latin typeface="Consolas"/>
            </a:endParaRPr>
          </a:p>
          <a:p>
            <a:r>
              <a:rPr lang="en-IN" sz="2000" dirty="0">
                <a:solidFill>
                  <a:srgbClr val="0F4A85"/>
                </a:solidFill>
                <a:latin typeface="Consolas"/>
              </a:rPr>
              <a:t>&lt;h1</a:t>
            </a:r>
            <a:r>
              <a:rPr lang="en-IN" sz="2000" dirty="0">
                <a:solidFill>
                  <a:srgbClr val="292929"/>
                </a:solidFill>
                <a:latin typeface="Consolas"/>
              </a:rPr>
              <a:t> </a:t>
            </a:r>
            <a:r>
              <a:rPr lang="en-IN" sz="2000" dirty="0">
                <a:solidFill>
                  <a:srgbClr val="264F78"/>
                </a:solidFill>
                <a:latin typeface="Consolas"/>
              </a:rPr>
              <a:t>[</a:t>
            </a:r>
            <a:r>
              <a:rPr lang="en-IN" sz="2000" dirty="0" err="1">
                <a:solidFill>
                  <a:srgbClr val="264F78"/>
                </a:solidFill>
                <a:latin typeface="Consolas"/>
              </a:rPr>
              <a:t>ngStyle</a:t>
            </a:r>
            <a:r>
              <a:rPr lang="en-IN" sz="2000" dirty="0">
                <a:solidFill>
                  <a:srgbClr val="264F78"/>
                </a:solidFill>
                <a:latin typeface="Consolas"/>
              </a:rPr>
              <a:t>]</a:t>
            </a:r>
            <a:r>
              <a:rPr lang="en-IN" sz="2000" dirty="0">
                <a:solidFill>
                  <a:srgbClr val="292929"/>
                </a:solidFill>
                <a:latin typeface="Consolas"/>
              </a:rPr>
              <a:t>=</a:t>
            </a:r>
            <a:r>
              <a:rPr lang="en-IN" sz="2000" dirty="0">
                <a:solidFill>
                  <a:srgbClr val="0F4A85"/>
                </a:solidFill>
                <a:latin typeface="Consolas"/>
              </a:rPr>
              <a:t>"</a:t>
            </a:r>
            <a:r>
              <a:rPr lang="en-IN" sz="2000" dirty="0">
                <a:solidFill>
                  <a:srgbClr val="292929"/>
                </a:solidFill>
                <a:latin typeface="Consolas"/>
              </a:rPr>
              <a:t>{</a:t>
            </a:r>
            <a:r>
              <a:rPr lang="en-IN" sz="2000" dirty="0">
                <a:solidFill>
                  <a:srgbClr val="0F4A85"/>
                </a:solidFill>
                <a:latin typeface="Consolas"/>
              </a:rPr>
              <a:t>'background-</a:t>
            </a:r>
            <a:r>
              <a:rPr lang="en-IN" sz="2000" dirty="0" err="1">
                <a:solidFill>
                  <a:srgbClr val="0F4A85"/>
                </a:solidFill>
                <a:latin typeface="Consolas"/>
              </a:rPr>
              <a:t>color</a:t>
            </a:r>
            <a:r>
              <a:rPr lang="en-IN" sz="2000" dirty="0">
                <a:solidFill>
                  <a:srgbClr val="0F4A85"/>
                </a:solidFill>
                <a:latin typeface="Consolas"/>
              </a:rPr>
              <a:t>'</a:t>
            </a:r>
            <a:r>
              <a:rPr lang="en-IN" sz="2000" dirty="0">
                <a:solidFill>
                  <a:srgbClr val="292929"/>
                </a:solidFill>
                <a:latin typeface="Consolas"/>
              </a:rPr>
              <a:t>: </a:t>
            </a:r>
            <a:r>
              <a:rPr lang="en-IN" sz="2000" dirty="0" err="1">
                <a:solidFill>
                  <a:srgbClr val="001080"/>
                </a:solidFill>
                <a:latin typeface="Consolas"/>
              </a:rPr>
              <a:t>myvar</a:t>
            </a:r>
            <a:r>
              <a:rPr lang="en-IN" sz="2000" dirty="0">
                <a:solidFill>
                  <a:srgbClr val="000000"/>
                </a:solidFill>
                <a:latin typeface="Consolas"/>
              </a:rPr>
              <a:t>==</a:t>
            </a:r>
            <a:r>
              <a:rPr lang="en-IN" sz="2000" dirty="0">
                <a:solidFill>
                  <a:srgbClr val="0F4A85"/>
                </a:solidFill>
                <a:latin typeface="Consolas"/>
              </a:rPr>
              <a:t>'CSE'</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a:t>
            </a:r>
            <a:r>
              <a:rPr lang="en-IN" sz="2000" dirty="0" err="1">
                <a:solidFill>
                  <a:srgbClr val="0F4A85"/>
                </a:solidFill>
                <a:latin typeface="Consolas"/>
              </a:rPr>
              <a:t>green'</a:t>
            </a:r>
            <a:r>
              <a:rPr lang="en-IN" sz="2000" dirty="0" err="1">
                <a:solidFill>
                  <a:srgbClr val="000000"/>
                </a:solidFill>
                <a:latin typeface="Consolas"/>
              </a:rPr>
              <a:t>:</a:t>
            </a:r>
            <a:r>
              <a:rPr lang="en-IN" sz="2000" dirty="0" err="1">
                <a:solidFill>
                  <a:srgbClr val="0F4A85"/>
                </a:solidFill>
                <a:latin typeface="Consolas"/>
              </a:rPr>
              <a:t>'red</a:t>
            </a:r>
            <a:r>
              <a:rPr lang="en-IN" sz="2000" dirty="0">
                <a:solidFill>
                  <a:srgbClr val="0F4A85"/>
                </a:solidFill>
                <a:latin typeface="Consolas"/>
              </a:rPr>
              <a:t>'</a:t>
            </a:r>
            <a:r>
              <a:rPr lang="en-IN" sz="2000" dirty="0">
                <a:solidFill>
                  <a:srgbClr val="292929"/>
                </a:solidFill>
                <a:latin typeface="Consolas"/>
              </a:rPr>
              <a:t>}</a:t>
            </a:r>
            <a:r>
              <a:rPr lang="en-IN" sz="2000" dirty="0">
                <a:solidFill>
                  <a:srgbClr val="0F4A85"/>
                </a:solidFill>
                <a:latin typeface="Consolas"/>
              </a:rPr>
              <a:t>"&gt;</a:t>
            </a:r>
            <a:r>
              <a:rPr lang="en-IN" sz="2000" dirty="0" err="1">
                <a:solidFill>
                  <a:srgbClr val="292929"/>
                </a:solidFill>
                <a:latin typeface="Consolas"/>
              </a:rPr>
              <a:t>ngstyle</a:t>
            </a:r>
            <a:r>
              <a:rPr lang="en-IN" sz="2000" dirty="0">
                <a:solidFill>
                  <a:srgbClr val="292929"/>
                </a:solidFill>
                <a:latin typeface="Consolas"/>
              </a:rPr>
              <a:t>-attribute</a:t>
            </a:r>
            <a:r>
              <a:rPr lang="en-IN" sz="2000" dirty="0">
                <a:solidFill>
                  <a:srgbClr val="0F4A85"/>
                </a:solidFill>
                <a:latin typeface="Consolas"/>
              </a:rPr>
              <a:t>&lt;/h1&gt;</a:t>
            </a:r>
            <a:endParaRPr lang="en-IN" sz="2000" dirty="0">
              <a:solidFill>
                <a:srgbClr val="292929"/>
              </a:solidFill>
              <a:latin typeface="Consolas"/>
            </a:endParaRPr>
          </a:p>
          <a:p>
            <a:endParaRPr lang="en-IN" sz="2000" dirty="0"/>
          </a:p>
        </p:txBody>
      </p:sp>
    </p:spTree>
    <p:extLst>
      <p:ext uri="{BB962C8B-B14F-4D97-AF65-F5344CB8AC3E}">
        <p14:creationId xmlns:p14="http://schemas.microsoft.com/office/powerpoint/2010/main" val="40598637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ngStyle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42</a:t>
            </a:fld>
            <a:endParaRPr lang="en-US" dirty="0"/>
          </a:p>
        </p:txBody>
      </p:sp>
      <p:sp>
        <p:nvSpPr>
          <p:cNvPr id="9" name="TextBox 8"/>
          <p:cNvSpPr txBox="1"/>
          <p:nvPr/>
        </p:nvSpPr>
        <p:spPr>
          <a:xfrm>
            <a:off x="52387" y="1081356"/>
            <a:ext cx="6043612" cy="4801314"/>
          </a:xfrm>
          <a:prstGeom prst="rect">
            <a:avLst/>
          </a:prstGeom>
          <a:solidFill>
            <a:srgbClr val="FFC000"/>
          </a:solidFill>
        </p:spPr>
        <p:txBody>
          <a:bodyPr wrap="square" rtlCol="0">
            <a:spAutoFit/>
          </a:bodyPr>
          <a:lstStyle/>
          <a:p>
            <a:r>
              <a:rPr lang="en-US" b="1" u="sng" dirty="0" err="1">
                <a:solidFill>
                  <a:srgbClr val="FF0000"/>
                </a:solidFill>
                <a:latin typeface="Consolas"/>
              </a:rPr>
              <a:t>App.component.ts</a:t>
            </a:r>
            <a:r>
              <a:rPr lang="en-US" b="1" u="sng" dirty="0">
                <a:solidFill>
                  <a:srgbClr val="FF0000"/>
                </a:solidFill>
                <a:latin typeface="Consolas"/>
              </a:rPr>
              <a:t>:</a:t>
            </a:r>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 </a:t>
            </a:r>
            <a:r>
              <a:rPr lang="en-IN" dirty="0">
                <a:solidFill>
                  <a:srgbClr val="001080"/>
                </a:solidFill>
                <a:latin typeface="Consolas"/>
              </a:rPr>
              <a:t>Component</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'@angular/core'</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 </a:t>
            </a:r>
            <a:r>
              <a:rPr lang="en-IN" dirty="0" err="1">
                <a:solidFill>
                  <a:srgbClr val="001080"/>
                </a:solidFill>
                <a:latin typeface="Consolas"/>
              </a:rPr>
              <a:t>CommonModule</a:t>
            </a:r>
            <a:r>
              <a:rPr lang="en-IN" dirty="0">
                <a:solidFill>
                  <a:srgbClr val="292929"/>
                </a:solidFill>
                <a:latin typeface="Consolas"/>
              </a:rPr>
              <a:t> }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'@angular/common'</a:t>
            </a:r>
            <a:r>
              <a:rPr lang="en-IN" dirty="0">
                <a:solidFill>
                  <a:srgbClr val="292929"/>
                </a:solidFill>
                <a:latin typeface="Consolas"/>
              </a:rPr>
              <a:t>;</a:t>
            </a:r>
          </a:p>
          <a:p>
            <a:br>
              <a:rPr lang="en-IN" dirty="0">
                <a:solidFill>
                  <a:srgbClr val="292929"/>
                </a:solidFill>
                <a:latin typeface="Consolas"/>
              </a:rPr>
            </a:br>
            <a:r>
              <a:rPr lang="en-IN" dirty="0">
                <a:solidFill>
                  <a:srgbClr val="292929"/>
                </a:solidFill>
                <a:latin typeface="Consolas"/>
              </a:rPr>
              <a:t>@</a:t>
            </a:r>
            <a:r>
              <a:rPr lang="en-IN" dirty="0">
                <a:solidFill>
                  <a:srgbClr val="5E2CBC"/>
                </a:solidFill>
                <a:latin typeface="Consolas"/>
              </a:rPr>
              <a:t>Component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selector:</a:t>
            </a:r>
            <a:r>
              <a:rPr lang="en-IN" dirty="0">
                <a:solidFill>
                  <a:srgbClr val="292929"/>
                </a:solidFill>
                <a:latin typeface="Consolas"/>
              </a:rPr>
              <a:t> </a:t>
            </a:r>
            <a:r>
              <a:rPr lang="en-IN" dirty="0">
                <a:solidFill>
                  <a:srgbClr val="0F4A85"/>
                </a:solidFill>
                <a:latin typeface="Consolas"/>
              </a:rPr>
              <a:t>'app-root'</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standalone:</a:t>
            </a:r>
            <a:r>
              <a:rPr lang="en-IN" dirty="0">
                <a:solidFill>
                  <a:srgbClr val="292929"/>
                </a:solidFill>
                <a:latin typeface="Consolas"/>
              </a:rPr>
              <a:t> </a:t>
            </a:r>
            <a:r>
              <a:rPr lang="en-IN" dirty="0">
                <a:solidFill>
                  <a:srgbClr val="0F4A85"/>
                </a:solidFill>
                <a:latin typeface="Consolas"/>
              </a:rPr>
              <a:t>true</a:t>
            </a:r>
            <a:r>
              <a:rPr lang="en-IN" dirty="0">
                <a:solidFill>
                  <a:srgbClr val="292929"/>
                </a:solidFill>
                <a:latin typeface="Consolas"/>
              </a:rPr>
              <a:t>,</a:t>
            </a:r>
          </a:p>
          <a:p>
            <a:r>
              <a:rPr lang="en-IN" dirty="0">
                <a:solidFill>
                  <a:srgbClr val="292929"/>
                </a:solidFill>
                <a:latin typeface="Consolas"/>
              </a:rPr>
              <a:t>  </a:t>
            </a:r>
            <a:r>
              <a:rPr lang="en-IN" dirty="0">
                <a:solidFill>
                  <a:srgbClr val="001080"/>
                </a:solidFill>
                <a:latin typeface="Consolas"/>
              </a:rPr>
              <a:t>imports:</a:t>
            </a:r>
            <a:r>
              <a:rPr lang="en-IN" dirty="0">
                <a:solidFill>
                  <a:srgbClr val="292929"/>
                </a:solidFill>
                <a:latin typeface="Consolas"/>
              </a:rPr>
              <a:t> [</a:t>
            </a:r>
            <a:r>
              <a:rPr lang="en-IN" dirty="0" err="1">
                <a:solidFill>
                  <a:srgbClr val="001080"/>
                </a:solidFill>
                <a:latin typeface="Consolas"/>
              </a:rPr>
              <a:t>CommonModule</a:t>
            </a:r>
            <a:r>
              <a:rPr lang="en-IN" dirty="0">
                <a:solidFill>
                  <a:srgbClr val="292929"/>
                </a:solidFill>
                <a:latin typeface="Consolas"/>
              </a:rPr>
              <a:t>],</a:t>
            </a:r>
          </a:p>
          <a:p>
            <a:r>
              <a:rPr lang="en-IN" dirty="0">
                <a:solidFill>
                  <a:srgbClr val="292929"/>
                </a:solidFill>
                <a:latin typeface="Consolas"/>
              </a:rPr>
              <a:t>  </a:t>
            </a:r>
            <a:r>
              <a:rPr lang="en-IN" dirty="0" err="1">
                <a:solidFill>
                  <a:srgbClr val="001080"/>
                </a:solidFill>
                <a:latin typeface="Consolas"/>
              </a:rPr>
              <a:t>templateUrl</a:t>
            </a:r>
            <a:r>
              <a:rPr lang="en-IN" dirty="0">
                <a:solidFill>
                  <a:srgbClr val="001080"/>
                </a:solidFill>
                <a:latin typeface="Consolas"/>
              </a:rPr>
              <a:t>:</a:t>
            </a:r>
            <a:r>
              <a:rPr lang="en-IN" dirty="0">
                <a:solidFill>
                  <a:srgbClr val="292929"/>
                </a:solidFill>
                <a:latin typeface="Consolas"/>
              </a:rPr>
              <a:t> </a:t>
            </a:r>
            <a:r>
              <a:rPr lang="en-IN" dirty="0">
                <a:solidFill>
                  <a:srgbClr val="0F4A85"/>
                </a:solidFill>
                <a:latin typeface="Consolas"/>
              </a:rPr>
              <a:t>'./app.component.html'</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a:t>
            </a:r>
          </a:p>
          <a:p>
            <a:r>
              <a:rPr lang="en-IN" dirty="0">
                <a:solidFill>
                  <a:srgbClr val="B5200D"/>
                </a:solidFill>
                <a:latin typeface="Consolas"/>
              </a:rPr>
              <a:t>export</a:t>
            </a:r>
            <a:r>
              <a:rPr lang="en-IN" dirty="0">
                <a:solidFill>
                  <a:srgbClr val="292929"/>
                </a:solidFill>
                <a:latin typeface="Consolas"/>
              </a:rPr>
              <a:t> </a:t>
            </a:r>
            <a:r>
              <a:rPr lang="en-IN" dirty="0">
                <a:solidFill>
                  <a:srgbClr val="0F4A85"/>
                </a:solidFill>
                <a:latin typeface="Consolas"/>
              </a:rPr>
              <a:t>class</a:t>
            </a:r>
            <a:r>
              <a:rPr lang="en-IN" dirty="0">
                <a:solidFill>
                  <a:srgbClr val="292929"/>
                </a:solidFill>
                <a:latin typeface="Consolas"/>
              </a:rPr>
              <a:t> </a:t>
            </a:r>
            <a:r>
              <a:rPr lang="en-IN" dirty="0" err="1">
                <a:solidFill>
                  <a:srgbClr val="185E73"/>
                </a:solidFill>
                <a:latin typeface="Consolas"/>
              </a:rPr>
              <a:t>AppComponent</a:t>
            </a:r>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err="1">
                <a:solidFill>
                  <a:srgbClr val="001080"/>
                </a:solidFill>
                <a:latin typeface="Consolas"/>
              </a:rPr>
              <a:t>myvar</a:t>
            </a:r>
            <a:r>
              <a:rPr lang="en-IN" dirty="0">
                <a:solidFill>
                  <a:srgbClr val="000000"/>
                </a:solidFill>
                <a:latin typeface="Consolas"/>
              </a:rPr>
              <a:t>=</a:t>
            </a:r>
            <a:r>
              <a:rPr lang="en-IN" dirty="0">
                <a:solidFill>
                  <a:srgbClr val="0F4A85"/>
                </a:solidFill>
                <a:latin typeface="Consolas"/>
              </a:rPr>
              <a:t>'AIML'</a:t>
            </a:r>
            <a:endParaRPr lang="en-IN" dirty="0">
              <a:solidFill>
                <a:srgbClr val="292929"/>
              </a:solidFill>
              <a:latin typeface="Consolas"/>
            </a:endParaRPr>
          </a:p>
          <a:p>
            <a:r>
              <a:rPr lang="en-IN" dirty="0">
                <a:solidFill>
                  <a:srgbClr val="292929"/>
                </a:solidFill>
                <a:latin typeface="Consolas"/>
              </a:rPr>
              <a:t>}</a:t>
            </a:r>
          </a:p>
          <a:p>
            <a:endParaRPr lang="en-IN" b="0" dirty="0">
              <a:solidFill>
                <a:srgbClr val="292929"/>
              </a:solidFill>
              <a:effectLst/>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17" y="4467225"/>
            <a:ext cx="11247764" cy="224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357938" y="1062575"/>
            <a:ext cx="5834062" cy="1200329"/>
          </a:xfrm>
          <a:prstGeom prst="rect">
            <a:avLst/>
          </a:prstGeom>
          <a:solidFill>
            <a:schemeClr val="accent2">
              <a:lumMod val="40000"/>
              <a:lumOff val="60000"/>
            </a:schemeClr>
          </a:solidFill>
        </p:spPr>
        <p:txBody>
          <a:bodyPr wrap="square" rtlCol="0">
            <a:spAutoFit/>
          </a:bodyPr>
          <a:lstStyle/>
          <a:p>
            <a:r>
              <a:rPr lang="en-US" sz="2400" dirty="0">
                <a:latin typeface="Times New Roman" pitchFamily="18" charset="0"/>
                <a:cs typeface="Times New Roman" pitchFamily="18" charset="0"/>
              </a:rPr>
              <a:t>NOTE:</a:t>
            </a:r>
          </a:p>
          <a:p>
            <a:r>
              <a:rPr lang="en-US" sz="2400" dirty="0">
                <a:latin typeface="Times New Roman" pitchFamily="18" charset="0"/>
                <a:cs typeface="Times New Roman" pitchFamily="18" charset="0"/>
              </a:rPr>
              <a:t>If </a:t>
            </a:r>
            <a:r>
              <a:rPr lang="en-US" sz="2400" dirty="0" err="1">
                <a:latin typeface="Times New Roman" pitchFamily="18" charset="0"/>
                <a:cs typeface="Times New Roman" pitchFamily="18" charset="0"/>
              </a:rPr>
              <a:t>myvar</a:t>
            </a:r>
            <a:r>
              <a:rPr lang="en-US" sz="2400" dirty="0">
                <a:latin typeface="Times New Roman" pitchFamily="18" charset="0"/>
                <a:cs typeface="Times New Roman" pitchFamily="18" charset="0"/>
              </a:rPr>
              <a:t> =CSE , background-color of &lt;h1&gt; tag is green otherwise red will be selected.</a:t>
            </a:r>
            <a:endParaRPr lang="en-IN" sz="2400" dirty="0">
              <a:latin typeface="Times New Roman" pitchFamily="18" charset="0"/>
              <a:cs typeface="Times New Roman" pitchFamily="18" charset="0"/>
            </a:endParaRP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2" y="2043113"/>
            <a:ext cx="11272838" cy="2107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802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ngClass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38112" y="1154113"/>
            <a:ext cx="11896725" cy="5703887"/>
          </a:xfrm>
        </p:spPr>
        <p:txBody>
          <a:bodyPr>
            <a:noAutofit/>
          </a:bodyPr>
          <a:lstStyle/>
          <a:p>
            <a:pPr marL="0" indent="0">
              <a:buNone/>
            </a:pPr>
            <a:r>
              <a:rPr lang="en-US" sz="2400" dirty="0">
                <a:latin typeface="Times New Roman" pitchFamily="18" charset="0"/>
                <a:cs typeface="Times New Roman" pitchFamily="18" charset="0"/>
              </a:rPr>
              <a:t>The </a:t>
            </a:r>
            <a:r>
              <a:rPr lang="en-US" sz="2400" dirty="0" err="1">
                <a:solidFill>
                  <a:srgbClr val="FF0000"/>
                </a:solidFill>
                <a:latin typeface="Times New Roman" pitchFamily="18" charset="0"/>
                <a:cs typeface="Times New Roman" pitchFamily="18" charset="0"/>
              </a:rPr>
              <a:t>ngClass</a:t>
            </a:r>
            <a:r>
              <a:rPr lang="en-US" sz="2400" dirty="0">
                <a:solidFill>
                  <a:srgbClr val="FF0000"/>
                </a:solidFill>
                <a:latin typeface="Times New Roman" pitchFamily="18" charset="0"/>
                <a:cs typeface="Times New Roman" pitchFamily="18" charset="0"/>
              </a:rPr>
              <a:t> </a:t>
            </a:r>
            <a:r>
              <a:rPr lang="en-US" sz="2400" dirty="0">
                <a:latin typeface="Times New Roman" pitchFamily="18" charset="0"/>
                <a:cs typeface="Times New Roman" pitchFamily="18" charset="0"/>
              </a:rPr>
              <a:t>directive is used to  dynamically set CSS classes on an HTML element by </a:t>
            </a:r>
            <a:r>
              <a:rPr lang="en-US" sz="2400" dirty="0" err="1">
                <a:latin typeface="Times New Roman" pitchFamily="18" charset="0"/>
                <a:cs typeface="Times New Roman" pitchFamily="18" charset="0"/>
              </a:rPr>
              <a:t>databinding</a:t>
            </a:r>
            <a:r>
              <a:rPr lang="en-US" sz="2400" dirty="0">
                <a:latin typeface="Times New Roman" pitchFamily="18" charset="0"/>
                <a:cs typeface="Times New Roman" pitchFamily="18" charset="0"/>
              </a:rPr>
              <a:t> an expression that represents all classes to be added.</a:t>
            </a:r>
          </a:p>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directive operates in three different ways, depending on which of three types the expression evaluates to:</a:t>
            </a:r>
          </a:p>
          <a:p>
            <a:pPr marL="514350" indent="-514350">
              <a:buFont typeface="+mj-lt"/>
              <a:buAutoNum type="arabicPeriod"/>
            </a:pPr>
            <a:r>
              <a:rPr lang="en-US" sz="2400" dirty="0">
                <a:latin typeface="Times New Roman" pitchFamily="18" charset="0"/>
                <a:cs typeface="Times New Roman" pitchFamily="18" charset="0"/>
              </a:rPr>
              <a:t>If the expression evaluates to a </a:t>
            </a:r>
            <a:r>
              <a:rPr lang="en-US" sz="2400" b="1" dirty="0">
                <a:solidFill>
                  <a:srgbClr val="FF0000"/>
                </a:solidFill>
                <a:latin typeface="Times New Roman" pitchFamily="18" charset="0"/>
                <a:cs typeface="Times New Roman" pitchFamily="18" charset="0"/>
              </a:rPr>
              <a:t>string</a:t>
            </a:r>
            <a:r>
              <a:rPr lang="en-US" sz="2400" dirty="0">
                <a:latin typeface="Times New Roman" pitchFamily="18" charset="0"/>
                <a:cs typeface="Times New Roman" pitchFamily="18" charset="0"/>
              </a:rPr>
              <a:t>, the string should be one or more space-delimited class names.</a:t>
            </a:r>
          </a:p>
          <a:p>
            <a:pPr marL="514350" indent="-514350">
              <a:buFont typeface="+mj-lt"/>
              <a:buAutoNum type="arabicPeriod"/>
            </a:pPr>
            <a:r>
              <a:rPr lang="en-US" sz="2400" dirty="0">
                <a:latin typeface="Times New Roman" pitchFamily="18" charset="0"/>
                <a:cs typeface="Times New Roman" pitchFamily="18" charset="0"/>
              </a:rPr>
              <a:t>If the expression evaluates to an </a:t>
            </a:r>
            <a:r>
              <a:rPr lang="en-US" sz="2400" b="1" dirty="0">
                <a:solidFill>
                  <a:srgbClr val="FF0000"/>
                </a:solidFill>
                <a:latin typeface="Times New Roman" pitchFamily="18" charset="0"/>
                <a:cs typeface="Times New Roman" pitchFamily="18" charset="0"/>
              </a:rPr>
              <a:t>object</a:t>
            </a:r>
            <a:r>
              <a:rPr lang="en-US" sz="2400" dirty="0">
                <a:latin typeface="Times New Roman" pitchFamily="18" charset="0"/>
                <a:cs typeface="Times New Roman" pitchFamily="18" charset="0"/>
              </a:rPr>
              <a:t>, then for each key-value pair of the object with a </a:t>
            </a:r>
            <a:r>
              <a:rPr lang="en-US" sz="2400" dirty="0" err="1">
                <a:latin typeface="Times New Roman" pitchFamily="18" charset="0"/>
                <a:cs typeface="Times New Roman" pitchFamily="18" charset="0"/>
              </a:rPr>
              <a:t>truthy</a:t>
            </a:r>
            <a:r>
              <a:rPr lang="en-US" sz="2400" dirty="0">
                <a:latin typeface="Times New Roman" pitchFamily="18" charset="0"/>
                <a:cs typeface="Times New Roman" pitchFamily="18" charset="0"/>
              </a:rPr>
              <a:t> value the corresponding key is used as a class name.</a:t>
            </a:r>
          </a:p>
          <a:p>
            <a:pPr marL="514350" indent="-514350">
              <a:buFont typeface="+mj-lt"/>
              <a:buAutoNum type="arabicPeriod"/>
            </a:pPr>
            <a:r>
              <a:rPr lang="en-US" sz="2400" dirty="0">
                <a:latin typeface="Times New Roman" pitchFamily="18" charset="0"/>
                <a:cs typeface="Times New Roman" pitchFamily="18" charset="0"/>
              </a:rPr>
              <a:t>If the expression evaluates to an </a:t>
            </a:r>
            <a:r>
              <a:rPr lang="en-US" sz="2400" b="1" dirty="0">
                <a:solidFill>
                  <a:srgbClr val="FF0000"/>
                </a:solidFill>
                <a:latin typeface="Times New Roman" pitchFamily="18" charset="0"/>
                <a:cs typeface="Times New Roman" pitchFamily="18" charset="0"/>
              </a:rPr>
              <a:t>array,</a:t>
            </a:r>
            <a:r>
              <a:rPr lang="en-US" sz="2400" dirty="0">
                <a:latin typeface="Times New Roman" pitchFamily="18" charset="0"/>
                <a:cs typeface="Times New Roman" pitchFamily="18" charset="0"/>
              </a:rPr>
              <a:t> each element of the array should either be a string as in type 1 or an object as in type 2. </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43</a:t>
            </a:fld>
            <a:endParaRPr lang="en-US" dirty="0"/>
          </a:p>
        </p:txBody>
      </p:sp>
    </p:spTree>
    <p:extLst>
      <p:ext uri="{BB962C8B-B14F-4D97-AF65-F5344CB8AC3E}">
        <p14:creationId xmlns:p14="http://schemas.microsoft.com/office/powerpoint/2010/main" val="20513492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ngClass</a:t>
            </a:r>
            <a:r>
              <a:rPr lang="en-US" b="1" dirty="0">
                <a:latin typeface="Times New Roman" pitchFamily="18" charset="0"/>
                <a:cs typeface="Times New Roman" pitchFamily="18" charset="0"/>
              </a:rPr>
              <a:t> (Example)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44</a:t>
            </a:fld>
            <a:endParaRPr lang="en-US" dirty="0"/>
          </a:p>
        </p:txBody>
      </p:sp>
      <p:sp>
        <p:nvSpPr>
          <p:cNvPr id="9" name="Rectangle 8"/>
          <p:cNvSpPr/>
          <p:nvPr/>
        </p:nvSpPr>
        <p:spPr>
          <a:xfrm>
            <a:off x="228601" y="1215241"/>
            <a:ext cx="5029199" cy="3970318"/>
          </a:xfrm>
          <a:prstGeom prst="rect">
            <a:avLst/>
          </a:prstGeom>
          <a:solidFill>
            <a:schemeClr val="accent2">
              <a:lumMod val="40000"/>
              <a:lumOff val="60000"/>
            </a:schemeClr>
          </a:solidFill>
        </p:spPr>
        <p:txBody>
          <a:bodyPr wrap="square">
            <a:spAutoFit/>
          </a:bodyPr>
          <a:lstStyle/>
          <a:p>
            <a:r>
              <a:rPr lang="en-US" b="1" u="sng" dirty="0">
                <a:solidFill>
                  <a:srgbClr val="FF0000"/>
                </a:solidFill>
                <a:latin typeface="Consolas"/>
              </a:rPr>
              <a:t>App.component.css: </a:t>
            </a:r>
          </a:p>
          <a:p>
            <a:endParaRPr lang="en-US" dirty="0">
              <a:solidFill>
                <a:srgbClr val="0F4A85"/>
              </a:solidFill>
              <a:latin typeface="Consolas"/>
            </a:endParaRPr>
          </a:p>
          <a:p>
            <a:r>
              <a:rPr lang="en-IN" dirty="0">
                <a:solidFill>
                  <a:srgbClr val="0F4A85"/>
                </a:solidFill>
                <a:latin typeface="Consolas"/>
              </a:rPr>
              <a:t>.one</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background-</a:t>
            </a:r>
            <a:r>
              <a:rPr lang="en-IN" dirty="0" err="1">
                <a:solidFill>
                  <a:srgbClr val="264F78"/>
                </a:solidFill>
                <a:latin typeface="Consolas"/>
              </a:rPr>
              <a:t>color</a:t>
            </a:r>
            <a:r>
              <a:rPr lang="en-IN" dirty="0">
                <a:solidFill>
                  <a:srgbClr val="292929"/>
                </a:solidFill>
                <a:latin typeface="Consolas"/>
              </a:rPr>
              <a:t>: </a:t>
            </a:r>
            <a:r>
              <a:rPr lang="en-IN" dirty="0">
                <a:solidFill>
                  <a:srgbClr val="0451A5"/>
                </a:solidFill>
                <a:latin typeface="Consolas"/>
              </a:rPr>
              <a:t>aquamarine</a:t>
            </a:r>
            <a:r>
              <a:rPr lang="en-IN" dirty="0">
                <a:solidFill>
                  <a:srgbClr val="292929"/>
                </a:solidFill>
                <a:latin typeface="Consolas"/>
              </a:rPr>
              <a:t>;</a:t>
            </a:r>
          </a:p>
          <a:p>
            <a:r>
              <a:rPr lang="en-IN" dirty="0">
                <a:solidFill>
                  <a:srgbClr val="292929"/>
                </a:solidFill>
                <a:latin typeface="Consolas"/>
              </a:rPr>
              <a:t>    </a:t>
            </a:r>
            <a:r>
              <a:rPr lang="en-IN" dirty="0" err="1">
                <a:solidFill>
                  <a:srgbClr val="264F78"/>
                </a:solidFill>
                <a:latin typeface="Consolas"/>
              </a:rPr>
              <a:t>color</a:t>
            </a:r>
            <a:r>
              <a:rPr lang="en-IN" dirty="0">
                <a:solidFill>
                  <a:srgbClr val="292929"/>
                </a:solidFill>
                <a:latin typeface="Consolas"/>
              </a:rPr>
              <a:t>: </a:t>
            </a:r>
            <a:r>
              <a:rPr lang="en-IN" dirty="0">
                <a:solidFill>
                  <a:srgbClr val="0451A5"/>
                </a:solidFill>
                <a:latin typeface="Consolas"/>
              </a:rPr>
              <a:t>red</a:t>
            </a:r>
            <a:r>
              <a:rPr lang="en-IN" dirty="0">
                <a:solidFill>
                  <a:srgbClr val="292929"/>
                </a:solidFill>
                <a:latin typeface="Consolas"/>
              </a:rPr>
              <a:t>;</a:t>
            </a:r>
          </a:p>
          <a:p>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.two</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background-</a:t>
            </a:r>
            <a:r>
              <a:rPr lang="en-IN" dirty="0" err="1">
                <a:solidFill>
                  <a:srgbClr val="264F78"/>
                </a:solidFill>
                <a:latin typeface="Consolas"/>
              </a:rPr>
              <a:t>color</a:t>
            </a:r>
            <a:r>
              <a:rPr lang="en-IN" dirty="0">
                <a:solidFill>
                  <a:srgbClr val="292929"/>
                </a:solidFill>
                <a:latin typeface="Consolas"/>
              </a:rPr>
              <a:t>: </a:t>
            </a:r>
            <a:r>
              <a:rPr lang="en-IN" dirty="0">
                <a:solidFill>
                  <a:srgbClr val="0451A5"/>
                </a:solidFill>
                <a:latin typeface="Consolas"/>
              </a:rPr>
              <a:t>#ff7fb4</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a:t>
            </a:r>
          </a:p>
          <a:p>
            <a:br>
              <a:rPr lang="en-IN" dirty="0">
                <a:solidFill>
                  <a:srgbClr val="292929"/>
                </a:solidFill>
                <a:latin typeface="Consolas"/>
              </a:rPr>
            </a:br>
            <a:endParaRPr lang="en-IN" dirty="0">
              <a:solidFill>
                <a:srgbClr val="292929"/>
              </a:solidFill>
              <a:latin typeface="Consolas"/>
            </a:endParaRPr>
          </a:p>
          <a:p>
            <a:endParaRPr lang="en-US" dirty="0">
              <a:solidFill>
                <a:srgbClr val="0F4A85"/>
              </a:solidFill>
              <a:latin typeface="Consolas"/>
            </a:endParaRPr>
          </a:p>
        </p:txBody>
      </p:sp>
      <p:sp>
        <p:nvSpPr>
          <p:cNvPr id="3" name="Rectangle 2"/>
          <p:cNvSpPr/>
          <p:nvPr/>
        </p:nvSpPr>
        <p:spPr>
          <a:xfrm>
            <a:off x="5729288" y="1387852"/>
            <a:ext cx="5557837" cy="3139321"/>
          </a:xfrm>
          <a:prstGeom prst="rect">
            <a:avLst/>
          </a:prstGeom>
          <a:solidFill>
            <a:schemeClr val="accent2">
              <a:lumMod val="40000"/>
              <a:lumOff val="60000"/>
            </a:schemeClr>
          </a:solidFill>
        </p:spPr>
        <p:txBody>
          <a:bodyPr wrap="square">
            <a:spAutoFit/>
          </a:bodyPr>
          <a:lstStyle/>
          <a:p>
            <a:r>
              <a:rPr lang="en-IN" dirty="0">
                <a:solidFill>
                  <a:srgbClr val="0F4A85"/>
                </a:solidFill>
                <a:latin typeface="Consolas"/>
              </a:rPr>
              <a:t>.three</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background-</a:t>
            </a:r>
            <a:r>
              <a:rPr lang="en-IN" dirty="0" err="1">
                <a:solidFill>
                  <a:srgbClr val="264F78"/>
                </a:solidFill>
                <a:latin typeface="Consolas"/>
              </a:rPr>
              <a:t>color</a:t>
            </a:r>
            <a:r>
              <a:rPr lang="en-IN" dirty="0">
                <a:solidFill>
                  <a:srgbClr val="292929"/>
                </a:solidFill>
                <a:latin typeface="Consolas"/>
              </a:rPr>
              <a:t>: </a:t>
            </a:r>
            <a:r>
              <a:rPr lang="en-IN" dirty="0" err="1">
                <a:solidFill>
                  <a:srgbClr val="5E2CBC"/>
                </a:solidFill>
                <a:latin typeface="Consolas"/>
              </a:rPr>
              <a:t>rgb</a:t>
            </a:r>
            <a:r>
              <a:rPr lang="en-IN" dirty="0">
                <a:solidFill>
                  <a:srgbClr val="292929"/>
                </a:solidFill>
                <a:latin typeface="Consolas"/>
              </a:rPr>
              <a:t>(</a:t>
            </a:r>
            <a:r>
              <a:rPr lang="en-IN" dirty="0">
                <a:solidFill>
                  <a:srgbClr val="096D48"/>
                </a:solidFill>
                <a:latin typeface="Consolas"/>
              </a:rPr>
              <a:t>127</a:t>
            </a:r>
            <a:r>
              <a:rPr lang="en-IN" dirty="0">
                <a:solidFill>
                  <a:srgbClr val="292929"/>
                </a:solidFill>
                <a:latin typeface="Consolas"/>
              </a:rPr>
              <a:t>, </a:t>
            </a:r>
            <a:r>
              <a:rPr lang="en-IN" dirty="0">
                <a:solidFill>
                  <a:srgbClr val="096D48"/>
                </a:solidFill>
                <a:latin typeface="Consolas"/>
              </a:rPr>
              <a:t>255</a:t>
            </a:r>
            <a:r>
              <a:rPr lang="en-IN" dirty="0">
                <a:solidFill>
                  <a:srgbClr val="292929"/>
                </a:solidFill>
                <a:latin typeface="Consolas"/>
              </a:rPr>
              <a:t>, </a:t>
            </a:r>
            <a:r>
              <a:rPr lang="en-IN" dirty="0">
                <a:solidFill>
                  <a:srgbClr val="096D48"/>
                </a:solidFill>
                <a:latin typeface="Consolas"/>
              </a:rPr>
              <a:t>138</a:t>
            </a:r>
            <a:r>
              <a:rPr lang="en-IN" dirty="0">
                <a:solidFill>
                  <a:srgbClr val="292929"/>
                </a:solidFill>
                <a:latin typeface="Consolas"/>
              </a:rPr>
              <a:t>);</a:t>
            </a:r>
          </a:p>
          <a:p>
            <a:r>
              <a:rPr lang="en-IN" dirty="0">
                <a:solidFill>
                  <a:srgbClr val="292929"/>
                </a:solidFill>
                <a:latin typeface="Consolas"/>
              </a:rPr>
              <a:t>    </a:t>
            </a:r>
            <a:r>
              <a:rPr lang="en-IN" dirty="0" err="1">
                <a:solidFill>
                  <a:srgbClr val="264F78"/>
                </a:solidFill>
                <a:latin typeface="Consolas"/>
              </a:rPr>
              <a:t>color</a:t>
            </a:r>
            <a:r>
              <a:rPr lang="en-IN" dirty="0">
                <a:solidFill>
                  <a:srgbClr val="292929"/>
                </a:solidFill>
                <a:latin typeface="Consolas"/>
              </a:rPr>
              <a:t>: </a:t>
            </a:r>
            <a:r>
              <a:rPr lang="en-IN" dirty="0" err="1">
                <a:solidFill>
                  <a:srgbClr val="5E2CBC"/>
                </a:solidFill>
                <a:latin typeface="Consolas"/>
              </a:rPr>
              <a:t>rgb</a:t>
            </a:r>
            <a:r>
              <a:rPr lang="en-IN" dirty="0">
                <a:solidFill>
                  <a:srgbClr val="292929"/>
                </a:solidFill>
                <a:latin typeface="Consolas"/>
              </a:rPr>
              <a:t>(</a:t>
            </a:r>
            <a:r>
              <a:rPr lang="en-IN" dirty="0">
                <a:solidFill>
                  <a:srgbClr val="096D48"/>
                </a:solidFill>
                <a:latin typeface="Consolas"/>
              </a:rPr>
              <a:t>88</a:t>
            </a:r>
            <a:r>
              <a:rPr lang="en-IN" dirty="0">
                <a:solidFill>
                  <a:srgbClr val="292929"/>
                </a:solidFill>
                <a:latin typeface="Consolas"/>
              </a:rPr>
              <a:t>, </a:t>
            </a:r>
            <a:r>
              <a:rPr lang="en-IN" dirty="0">
                <a:solidFill>
                  <a:srgbClr val="096D48"/>
                </a:solidFill>
                <a:latin typeface="Consolas"/>
              </a:rPr>
              <a:t>12</a:t>
            </a:r>
            <a:r>
              <a:rPr lang="en-IN" dirty="0">
                <a:solidFill>
                  <a:srgbClr val="292929"/>
                </a:solidFill>
                <a:latin typeface="Consolas"/>
              </a:rPr>
              <a:t>, </a:t>
            </a:r>
            <a:r>
              <a:rPr lang="en-IN" dirty="0">
                <a:solidFill>
                  <a:srgbClr val="096D48"/>
                </a:solidFill>
                <a:latin typeface="Consolas"/>
              </a:rPr>
              <a:t>228</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font-size</a:t>
            </a:r>
            <a:r>
              <a:rPr lang="en-IN" dirty="0">
                <a:solidFill>
                  <a:srgbClr val="292929"/>
                </a:solidFill>
                <a:latin typeface="Consolas"/>
              </a:rPr>
              <a:t>: </a:t>
            </a:r>
            <a:r>
              <a:rPr lang="en-IN" dirty="0">
                <a:solidFill>
                  <a:srgbClr val="096D48"/>
                </a:solidFill>
                <a:latin typeface="Consolas"/>
              </a:rPr>
              <a:t>60px</a:t>
            </a:r>
            <a:r>
              <a:rPr lang="en-IN" dirty="0">
                <a:solidFill>
                  <a:srgbClr val="292929"/>
                </a:solidFill>
                <a:latin typeface="Consolas"/>
              </a:rPr>
              <a:t>;</a:t>
            </a:r>
          </a:p>
          <a:p>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.four</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background-</a:t>
            </a:r>
            <a:r>
              <a:rPr lang="en-IN" dirty="0" err="1">
                <a:solidFill>
                  <a:srgbClr val="264F78"/>
                </a:solidFill>
                <a:latin typeface="Consolas"/>
              </a:rPr>
              <a:t>color</a:t>
            </a:r>
            <a:r>
              <a:rPr lang="en-IN" dirty="0">
                <a:solidFill>
                  <a:srgbClr val="292929"/>
                </a:solidFill>
                <a:latin typeface="Consolas"/>
              </a:rPr>
              <a:t>: </a:t>
            </a:r>
            <a:r>
              <a:rPr lang="en-IN" dirty="0" err="1">
                <a:solidFill>
                  <a:srgbClr val="5E2CBC"/>
                </a:solidFill>
                <a:latin typeface="Consolas"/>
              </a:rPr>
              <a:t>rgb</a:t>
            </a:r>
            <a:r>
              <a:rPr lang="en-IN" dirty="0">
                <a:solidFill>
                  <a:srgbClr val="292929"/>
                </a:solidFill>
                <a:latin typeface="Consolas"/>
              </a:rPr>
              <a:t>(</a:t>
            </a:r>
            <a:r>
              <a:rPr lang="en-IN" dirty="0">
                <a:solidFill>
                  <a:srgbClr val="096D48"/>
                </a:solidFill>
                <a:latin typeface="Consolas"/>
              </a:rPr>
              <a:t>181</a:t>
            </a:r>
            <a:r>
              <a:rPr lang="en-IN" dirty="0">
                <a:solidFill>
                  <a:srgbClr val="292929"/>
                </a:solidFill>
                <a:latin typeface="Consolas"/>
              </a:rPr>
              <a:t>, </a:t>
            </a:r>
            <a:r>
              <a:rPr lang="en-IN" dirty="0">
                <a:solidFill>
                  <a:srgbClr val="096D48"/>
                </a:solidFill>
                <a:latin typeface="Consolas"/>
              </a:rPr>
              <a:t>219</a:t>
            </a:r>
            <a:r>
              <a:rPr lang="en-IN" dirty="0">
                <a:solidFill>
                  <a:srgbClr val="292929"/>
                </a:solidFill>
                <a:latin typeface="Consolas"/>
              </a:rPr>
              <a:t>, </a:t>
            </a:r>
            <a:r>
              <a:rPr lang="en-IN" dirty="0">
                <a:solidFill>
                  <a:srgbClr val="096D48"/>
                </a:solidFill>
                <a:latin typeface="Consolas"/>
              </a:rPr>
              <a:t>13</a:t>
            </a:r>
            <a:r>
              <a:rPr lang="en-IN" dirty="0">
                <a:solidFill>
                  <a:srgbClr val="292929"/>
                </a:solidFill>
                <a:latin typeface="Consolas"/>
              </a:rPr>
              <a:t>);</a:t>
            </a:r>
          </a:p>
          <a:p>
            <a:r>
              <a:rPr lang="en-IN" dirty="0">
                <a:solidFill>
                  <a:srgbClr val="292929"/>
                </a:solidFill>
                <a:latin typeface="Consolas"/>
              </a:rPr>
              <a:t>    </a:t>
            </a:r>
            <a:r>
              <a:rPr lang="en-IN" dirty="0" err="1">
                <a:solidFill>
                  <a:srgbClr val="264F78"/>
                </a:solidFill>
                <a:latin typeface="Consolas"/>
              </a:rPr>
              <a:t>color</a:t>
            </a:r>
            <a:r>
              <a:rPr lang="en-IN" dirty="0">
                <a:solidFill>
                  <a:srgbClr val="292929"/>
                </a:solidFill>
                <a:latin typeface="Consolas"/>
              </a:rPr>
              <a:t>: </a:t>
            </a:r>
            <a:r>
              <a:rPr lang="en-IN" dirty="0" err="1">
                <a:solidFill>
                  <a:srgbClr val="5E2CBC"/>
                </a:solidFill>
                <a:latin typeface="Consolas"/>
              </a:rPr>
              <a:t>rgb</a:t>
            </a:r>
            <a:r>
              <a:rPr lang="en-IN" dirty="0">
                <a:solidFill>
                  <a:srgbClr val="292929"/>
                </a:solidFill>
                <a:latin typeface="Consolas"/>
              </a:rPr>
              <a:t>(</a:t>
            </a:r>
            <a:r>
              <a:rPr lang="en-IN" dirty="0">
                <a:solidFill>
                  <a:srgbClr val="096D48"/>
                </a:solidFill>
                <a:latin typeface="Consolas"/>
              </a:rPr>
              <a:t>228</a:t>
            </a:r>
            <a:r>
              <a:rPr lang="en-IN" dirty="0">
                <a:solidFill>
                  <a:srgbClr val="292929"/>
                </a:solidFill>
                <a:latin typeface="Consolas"/>
              </a:rPr>
              <a:t>, </a:t>
            </a:r>
            <a:r>
              <a:rPr lang="en-IN" dirty="0">
                <a:solidFill>
                  <a:srgbClr val="096D48"/>
                </a:solidFill>
                <a:latin typeface="Consolas"/>
              </a:rPr>
              <a:t>91</a:t>
            </a:r>
            <a:r>
              <a:rPr lang="en-IN" dirty="0">
                <a:solidFill>
                  <a:srgbClr val="292929"/>
                </a:solidFill>
                <a:latin typeface="Consolas"/>
              </a:rPr>
              <a:t>, </a:t>
            </a:r>
            <a:r>
              <a:rPr lang="en-IN" dirty="0">
                <a:solidFill>
                  <a:srgbClr val="096D48"/>
                </a:solidFill>
                <a:latin typeface="Consolas"/>
              </a:rPr>
              <a:t>12</a:t>
            </a:r>
            <a:r>
              <a:rPr lang="en-IN" dirty="0">
                <a:solidFill>
                  <a:srgbClr val="292929"/>
                </a:solidFill>
                <a:latin typeface="Consolas"/>
              </a:rPr>
              <a:t>);</a:t>
            </a:r>
          </a:p>
          <a:p>
            <a:r>
              <a:rPr lang="en-IN" dirty="0">
                <a:solidFill>
                  <a:srgbClr val="292929"/>
                </a:solidFill>
                <a:latin typeface="Consolas"/>
              </a:rPr>
              <a:t>    </a:t>
            </a:r>
            <a:r>
              <a:rPr lang="en-IN" dirty="0">
                <a:solidFill>
                  <a:srgbClr val="264F78"/>
                </a:solidFill>
                <a:latin typeface="Consolas"/>
              </a:rPr>
              <a:t>font-size</a:t>
            </a:r>
            <a:r>
              <a:rPr lang="en-IN" dirty="0">
                <a:solidFill>
                  <a:srgbClr val="292929"/>
                </a:solidFill>
                <a:latin typeface="Consolas"/>
              </a:rPr>
              <a:t>: </a:t>
            </a:r>
            <a:r>
              <a:rPr lang="en-IN" dirty="0">
                <a:solidFill>
                  <a:srgbClr val="096D48"/>
                </a:solidFill>
                <a:latin typeface="Consolas"/>
              </a:rPr>
              <a:t>80px</a:t>
            </a:r>
            <a:r>
              <a:rPr lang="en-IN" dirty="0">
                <a:solidFill>
                  <a:srgbClr val="292929"/>
                </a:solidFill>
                <a:latin typeface="Consolas"/>
              </a:rPr>
              <a:t>;</a:t>
            </a:r>
          </a:p>
          <a:p>
            <a:r>
              <a:rPr lang="en-IN" dirty="0">
                <a:solidFill>
                  <a:srgbClr val="292929"/>
                </a:solidFill>
                <a:latin typeface="Consolas"/>
              </a:rPr>
              <a:t>}</a:t>
            </a:r>
          </a:p>
        </p:txBody>
      </p:sp>
    </p:spTree>
    <p:extLst>
      <p:ext uri="{BB962C8B-B14F-4D97-AF65-F5344CB8AC3E}">
        <p14:creationId xmlns:p14="http://schemas.microsoft.com/office/powerpoint/2010/main" val="36299957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ngClass</a:t>
            </a:r>
            <a:r>
              <a:rPr lang="en-US" b="1" dirty="0">
                <a:latin typeface="Times New Roman" pitchFamily="18" charset="0"/>
                <a:cs typeface="Times New Roman" pitchFamily="18" charset="0"/>
              </a:rPr>
              <a:t> (Example)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45</a:t>
            </a:fld>
            <a:endParaRPr lang="en-US" dirty="0"/>
          </a:p>
        </p:txBody>
      </p:sp>
      <p:sp>
        <p:nvSpPr>
          <p:cNvPr id="9" name="Rectangle 8"/>
          <p:cNvSpPr/>
          <p:nvPr/>
        </p:nvSpPr>
        <p:spPr>
          <a:xfrm>
            <a:off x="1271588" y="1443841"/>
            <a:ext cx="10287000" cy="4401205"/>
          </a:xfrm>
          <a:prstGeom prst="rect">
            <a:avLst/>
          </a:prstGeom>
          <a:solidFill>
            <a:schemeClr val="accent2">
              <a:lumMod val="40000"/>
              <a:lumOff val="60000"/>
            </a:schemeClr>
          </a:solidFill>
        </p:spPr>
        <p:txBody>
          <a:bodyPr wrap="square">
            <a:spAutoFit/>
          </a:bodyPr>
          <a:lstStyle/>
          <a:p>
            <a:r>
              <a:rPr lang="en-US" sz="2000" b="1" u="sng" dirty="0">
                <a:solidFill>
                  <a:srgbClr val="FF0000"/>
                </a:solidFill>
                <a:latin typeface="Consolas"/>
              </a:rPr>
              <a:t>App.component.html: </a:t>
            </a:r>
          </a:p>
          <a:p>
            <a:endParaRPr lang="en-US" sz="2000" dirty="0">
              <a:solidFill>
                <a:srgbClr val="0F4A85"/>
              </a:solidFill>
              <a:latin typeface="Consolas"/>
            </a:endParaRPr>
          </a:p>
          <a:p>
            <a:r>
              <a:rPr lang="en-US" sz="2000" dirty="0">
                <a:solidFill>
                  <a:srgbClr val="0F4A85"/>
                </a:solidFill>
                <a:latin typeface="Consolas"/>
              </a:rPr>
              <a:t>&lt;div</a:t>
            </a:r>
            <a:r>
              <a:rPr lang="en-US" sz="2000" dirty="0">
                <a:solidFill>
                  <a:srgbClr val="292929"/>
                </a:solidFill>
                <a:latin typeface="Consolas"/>
              </a:rPr>
              <a:t> </a:t>
            </a:r>
            <a:r>
              <a:rPr lang="en-US" sz="2000" dirty="0">
                <a:solidFill>
                  <a:srgbClr val="264F78"/>
                </a:solidFill>
                <a:latin typeface="Consolas"/>
              </a:rPr>
              <a:t>style</a:t>
            </a:r>
            <a:r>
              <a:rPr lang="en-US" sz="2000" dirty="0">
                <a:solidFill>
                  <a:srgbClr val="292929"/>
                </a:solidFill>
                <a:latin typeface="Consolas"/>
              </a:rPr>
              <a:t> = </a:t>
            </a:r>
            <a:r>
              <a:rPr lang="en-US" sz="2000" dirty="0">
                <a:solidFill>
                  <a:srgbClr val="0F4A85"/>
                </a:solidFill>
                <a:latin typeface="Consolas"/>
              </a:rPr>
              <a:t>"text-align: center;"&gt;</a:t>
            </a:r>
            <a:endParaRPr lang="en-US" sz="2000" dirty="0">
              <a:solidFill>
                <a:srgbClr val="292929"/>
              </a:solidFill>
              <a:latin typeface="Consolas"/>
            </a:endParaRPr>
          </a:p>
          <a:p>
            <a:r>
              <a:rPr lang="en-US" sz="2000" dirty="0">
                <a:solidFill>
                  <a:srgbClr val="292929"/>
                </a:solidFill>
                <a:latin typeface="Consolas"/>
              </a:rPr>
              <a:t>    </a:t>
            </a:r>
            <a:r>
              <a:rPr lang="en-US" sz="2000" dirty="0">
                <a:solidFill>
                  <a:srgbClr val="0F4A85"/>
                </a:solidFill>
                <a:latin typeface="Consolas"/>
              </a:rPr>
              <a:t>&lt;h1&gt;</a:t>
            </a:r>
            <a:r>
              <a:rPr lang="en-US" sz="2000" dirty="0">
                <a:solidFill>
                  <a:srgbClr val="292929"/>
                </a:solidFill>
                <a:latin typeface="Consolas"/>
              </a:rPr>
              <a:t> WELCOME TO ANGULAR</a:t>
            </a:r>
            <a:r>
              <a:rPr lang="en-US" sz="2000" dirty="0">
                <a:solidFill>
                  <a:srgbClr val="0F4A85"/>
                </a:solidFill>
                <a:latin typeface="Consolas"/>
              </a:rPr>
              <a:t>&lt;/h1&gt;</a:t>
            </a:r>
            <a:endParaRPr lang="en-US" sz="2000" dirty="0">
              <a:solidFill>
                <a:srgbClr val="292929"/>
              </a:solidFill>
              <a:latin typeface="Consolas"/>
            </a:endParaRPr>
          </a:p>
          <a:p>
            <a:br>
              <a:rPr lang="en-US" sz="2000" dirty="0">
                <a:solidFill>
                  <a:srgbClr val="292929"/>
                </a:solidFill>
                <a:latin typeface="Consolas"/>
              </a:rPr>
            </a:br>
            <a:r>
              <a:rPr lang="en-US" sz="2000" dirty="0">
                <a:solidFill>
                  <a:srgbClr val="B5200D"/>
                </a:solidFill>
                <a:latin typeface="Consolas"/>
              </a:rPr>
              <a:t>&lt;</a:t>
            </a:r>
            <a:r>
              <a:rPr lang="en-US" sz="2000" dirty="0">
                <a:solidFill>
                  <a:srgbClr val="292929"/>
                </a:solidFill>
                <a:latin typeface="Consolas"/>
              </a:rPr>
              <a:t>! ----- </a:t>
            </a:r>
            <a:r>
              <a:rPr lang="en-US" sz="2000" dirty="0" err="1">
                <a:solidFill>
                  <a:srgbClr val="292929"/>
                </a:solidFill>
                <a:latin typeface="Consolas"/>
              </a:rPr>
              <a:t>ngClass</a:t>
            </a:r>
            <a:r>
              <a:rPr lang="en-US" sz="2000" dirty="0">
                <a:solidFill>
                  <a:srgbClr val="292929"/>
                </a:solidFill>
                <a:latin typeface="Consolas"/>
              </a:rPr>
              <a:t> with String &gt;</a:t>
            </a:r>
          </a:p>
          <a:p>
            <a:r>
              <a:rPr lang="en-US" sz="2000" dirty="0">
                <a:solidFill>
                  <a:srgbClr val="0F4A85"/>
                </a:solidFill>
                <a:latin typeface="Consolas"/>
              </a:rPr>
              <a:t>&lt;div</a:t>
            </a:r>
            <a:r>
              <a:rPr lang="en-US" sz="2000" dirty="0">
                <a:solidFill>
                  <a:srgbClr val="292929"/>
                </a:solidFill>
                <a:latin typeface="Consolas"/>
              </a:rPr>
              <a:t> </a:t>
            </a:r>
            <a:r>
              <a:rPr lang="en-US" sz="2000" dirty="0">
                <a:solidFill>
                  <a:srgbClr val="264F78"/>
                </a:solidFill>
                <a:latin typeface="Consolas"/>
              </a:rPr>
              <a:t>class</a:t>
            </a:r>
            <a:r>
              <a:rPr lang="en-US" sz="2000" dirty="0">
                <a:solidFill>
                  <a:srgbClr val="292929"/>
                </a:solidFill>
                <a:latin typeface="Consolas"/>
              </a:rPr>
              <a:t>=</a:t>
            </a:r>
            <a:r>
              <a:rPr lang="en-US" sz="2000" dirty="0">
                <a:solidFill>
                  <a:srgbClr val="0F4A85"/>
                </a:solidFill>
                <a:latin typeface="Consolas"/>
              </a:rPr>
              <a:t>"one"&gt;</a:t>
            </a:r>
            <a:r>
              <a:rPr lang="en-US" sz="2000" dirty="0">
                <a:solidFill>
                  <a:srgbClr val="292929"/>
                </a:solidFill>
                <a:latin typeface="Consolas"/>
              </a:rPr>
              <a:t>Hello All!!!</a:t>
            </a:r>
            <a:r>
              <a:rPr lang="en-US" sz="2000" dirty="0">
                <a:solidFill>
                  <a:srgbClr val="0F4A85"/>
                </a:solidFill>
                <a:latin typeface="Consolas"/>
              </a:rPr>
              <a:t>&lt;/div&gt;</a:t>
            </a:r>
            <a:r>
              <a:rPr lang="en-US" sz="2000" dirty="0">
                <a:solidFill>
                  <a:srgbClr val="292929"/>
                </a:solidFill>
                <a:latin typeface="Consolas"/>
              </a:rPr>
              <a:t> </a:t>
            </a:r>
            <a:r>
              <a:rPr lang="en-US" sz="2000" dirty="0">
                <a:solidFill>
                  <a:srgbClr val="0F4A85"/>
                </a:solidFill>
                <a:latin typeface="Consolas"/>
              </a:rPr>
              <a:t>&lt;</a:t>
            </a:r>
            <a:r>
              <a:rPr lang="en-US" sz="2000" dirty="0" err="1">
                <a:solidFill>
                  <a:srgbClr val="0F4A85"/>
                </a:solidFill>
                <a:latin typeface="Consolas"/>
              </a:rPr>
              <a:t>br</a:t>
            </a:r>
            <a:r>
              <a:rPr lang="en-US" sz="2000" dirty="0">
                <a:solidFill>
                  <a:srgbClr val="0F4A85"/>
                </a:solidFill>
                <a:latin typeface="Consolas"/>
              </a:rPr>
              <a:t>&gt;</a:t>
            </a:r>
            <a:endParaRPr lang="en-US" sz="2000" dirty="0">
              <a:solidFill>
                <a:srgbClr val="292929"/>
              </a:solidFill>
              <a:latin typeface="Consolas"/>
            </a:endParaRPr>
          </a:p>
          <a:p>
            <a:r>
              <a:rPr lang="en-US" sz="2000" dirty="0">
                <a:solidFill>
                  <a:srgbClr val="0F4A85"/>
                </a:solidFill>
                <a:latin typeface="Consolas"/>
              </a:rPr>
              <a:t>&lt;div</a:t>
            </a:r>
            <a:r>
              <a:rPr lang="en-US" sz="2000" dirty="0">
                <a:solidFill>
                  <a:srgbClr val="292929"/>
                </a:solidFill>
                <a:latin typeface="Consolas"/>
              </a:rPr>
              <a:t> </a:t>
            </a:r>
            <a:r>
              <a:rPr lang="en-US" sz="2000" dirty="0">
                <a:solidFill>
                  <a:srgbClr val="264F78"/>
                </a:solidFill>
                <a:latin typeface="Consolas"/>
              </a:rPr>
              <a:t>[</a:t>
            </a:r>
            <a:r>
              <a:rPr lang="en-US" sz="2000" dirty="0" err="1">
                <a:solidFill>
                  <a:srgbClr val="264F78"/>
                </a:solidFill>
                <a:latin typeface="Consolas"/>
              </a:rPr>
              <a:t>ngClass</a:t>
            </a:r>
            <a:r>
              <a:rPr lang="en-US" sz="2000" dirty="0">
                <a:solidFill>
                  <a:srgbClr val="264F78"/>
                </a:solidFill>
                <a:latin typeface="Consolas"/>
              </a:rPr>
              <a:t>]</a:t>
            </a:r>
            <a:r>
              <a:rPr lang="en-US" sz="2000" dirty="0">
                <a:solidFill>
                  <a:srgbClr val="292929"/>
                </a:solidFill>
                <a:latin typeface="Consolas"/>
              </a:rPr>
              <a:t>=</a:t>
            </a:r>
            <a:r>
              <a:rPr lang="en-US" sz="2000" dirty="0">
                <a:solidFill>
                  <a:srgbClr val="0F4A85"/>
                </a:solidFill>
                <a:latin typeface="Consolas"/>
              </a:rPr>
              <a:t>"'one three'"&gt;</a:t>
            </a:r>
            <a:r>
              <a:rPr lang="en-US" sz="2000" dirty="0">
                <a:solidFill>
                  <a:srgbClr val="292929"/>
                </a:solidFill>
                <a:latin typeface="Consolas"/>
              </a:rPr>
              <a:t>This is </a:t>
            </a:r>
            <a:r>
              <a:rPr lang="en-US" sz="2000" dirty="0" err="1">
                <a:solidFill>
                  <a:srgbClr val="292929"/>
                </a:solidFill>
                <a:latin typeface="Consolas"/>
              </a:rPr>
              <a:t>ngClass</a:t>
            </a:r>
            <a:r>
              <a:rPr lang="en-US" sz="2000" dirty="0">
                <a:solidFill>
                  <a:srgbClr val="292929"/>
                </a:solidFill>
                <a:latin typeface="Consolas"/>
              </a:rPr>
              <a:t> with String</a:t>
            </a:r>
            <a:r>
              <a:rPr lang="en-US" sz="2000" dirty="0">
                <a:solidFill>
                  <a:srgbClr val="0F4A85"/>
                </a:solidFill>
                <a:latin typeface="Consolas"/>
              </a:rPr>
              <a:t>&lt;/div&gt;</a:t>
            </a:r>
            <a:r>
              <a:rPr lang="en-US" sz="2000" dirty="0">
                <a:solidFill>
                  <a:srgbClr val="292929"/>
                </a:solidFill>
                <a:latin typeface="Consolas"/>
              </a:rPr>
              <a:t> </a:t>
            </a:r>
            <a:r>
              <a:rPr lang="en-US" sz="2000" dirty="0">
                <a:solidFill>
                  <a:srgbClr val="0F4A85"/>
                </a:solidFill>
                <a:latin typeface="Consolas"/>
              </a:rPr>
              <a:t>&lt;</a:t>
            </a:r>
            <a:r>
              <a:rPr lang="en-US" sz="2000" dirty="0" err="1">
                <a:solidFill>
                  <a:srgbClr val="0F4A85"/>
                </a:solidFill>
                <a:latin typeface="Consolas"/>
              </a:rPr>
              <a:t>br</a:t>
            </a:r>
            <a:r>
              <a:rPr lang="en-US" sz="2000" dirty="0">
                <a:solidFill>
                  <a:srgbClr val="0F4A85"/>
                </a:solidFill>
                <a:latin typeface="Consolas"/>
              </a:rPr>
              <a:t>&gt;</a:t>
            </a:r>
            <a:endParaRPr lang="en-US" sz="2000" dirty="0">
              <a:solidFill>
                <a:srgbClr val="292929"/>
              </a:solidFill>
              <a:latin typeface="Consolas"/>
            </a:endParaRPr>
          </a:p>
          <a:p>
            <a:br>
              <a:rPr lang="en-US" sz="2000" dirty="0">
                <a:solidFill>
                  <a:srgbClr val="292929"/>
                </a:solidFill>
                <a:latin typeface="Consolas"/>
              </a:rPr>
            </a:br>
            <a:br>
              <a:rPr lang="en-US" sz="2000" dirty="0">
                <a:solidFill>
                  <a:srgbClr val="292929"/>
                </a:solidFill>
                <a:latin typeface="Consolas"/>
              </a:rPr>
            </a:br>
            <a:r>
              <a:rPr lang="en-US" sz="2000" dirty="0">
                <a:solidFill>
                  <a:srgbClr val="B5200D"/>
                </a:solidFill>
                <a:latin typeface="Consolas"/>
              </a:rPr>
              <a:t>&lt;</a:t>
            </a:r>
            <a:r>
              <a:rPr lang="en-US" sz="2000" dirty="0">
                <a:solidFill>
                  <a:srgbClr val="292929"/>
                </a:solidFill>
                <a:latin typeface="Consolas"/>
              </a:rPr>
              <a:t>! ----- </a:t>
            </a:r>
            <a:r>
              <a:rPr lang="en-US" sz="2000" dirty="0" err="1">
                <a:solidFill>
                  <a:srgbClr val="292929"/>
                </a:solidFill>
                <a:latin typeface="Consolas"/>
              </a:rPr>
              <a:t>ngClass</a:t>
            </a:r>
            <a:r>
              <a:rPr lang="en-US" sz="2000" dirty="0">
                <a:solidFill>
                  <a:srgbClr val="292929"/>
                </a:solidFill>
                <a:latin typeface="Consolas"/>
              </a:rPr>
              <a:t> with Array &gt;</a:t>
            </a:r>
          </a:p>
          <a:p>
            <a:br>
              <a:rPr lang="en-US" sz="2000" dirty="0">
                <a:solidFill>
                  <a:srgbClr val="292929"/>
                </a:solidFill>
                <a:latin typeface="Consolas"/>
              </a:rPr>
            </a:br>
            <a:r>
              <a:rPr lang="en-US" sz="2000" dirty="0">
                <a:solidFill>
                  <a:srgbClr val="0F4A85"/>
                </a:solidFill>
                <a:latin typeface="Consolas"/>
              </a:rPr>
              <a:t>&lt;div</a:t>
            </a:r>
            <a:r>
              <a:rPr lang="en-US" sz="2000" dirty="0">
                <a:solidFill>
                  <a:srgbClr val="292929"/>
                </a:solidFill>
                <a:latin typeface="Consolas"/>
              </a:rPr>
              <a:t> </a:t>
            </a:r>
            <a:r>
              <a:rPr lang="en-US" sz="2000" dirty="0">
                <a:solidFill>
                  <a:srgbClr val="264F78"/>
                </a:solidFill>
                <a:latin typeface="Consolas"/>
              </a:rPr>
              <a:t>[</a:t>
            </a:r>
            <a:r>
              <a:rPr lang="en-US" sz="2000" dirty="0" err="1">
                <a:solidFill>
                  <a:srgbClr val="264F78"/>
                </a:solidFill>
                <a:latin typeface="Consolas"/>
              </a:rPr>
              <a:t>ngClass</a:t>
            </a:r>
            <a:r>
              <a:rPr lang="en-US" sz="2000" dirty="0">
                <a:solidFill>
                  <a:srgbClr val="264F78"/>
                </a:solidFill>
                <a:latin typeface="Consolas"/>
              </a:rPr>
              <a:t>]</a:t>
            </a:r>
            <a:r>
              <a:rPr lang="en-US" sz="2000" dirty="0">
                <a:solidFill>
                  <a:srgbClr val="292929"/>
                </a:solidFill>
                <a:latin typeface="Consolas"/>
              </a:rPr>
              <a:t>=</a:t>
            </a:r>
            <a:r>
              <a:rPr lang="en-US" sz="2000" dirty="0">
                <a:solidFill>
                  <a:srgbClr val="0F4A85"/>
                </a:solidFill>
                <a:latin typeface="Consolas"/>
              </a:rPr>
              <a:t>"</a:t>
            </a:r>
            <a:r>
              <a:rPr lang="en-US" sz="2000" dirty="0">
                <a:solidFill>
                  <a:srgbClr val="292929"/>
                </a:solidFill>
                <a:latin typeface="Consolas"/>
              </a:rPr>
              <a:t>[</a:t>
            </a:r>
            <a:r>
              <a:rPr lang="en-US" sz="2000" dirty="0">
                <a:solidFill>
                  <a:srgbClr val="0F4A85"/>
                </a:solidFill>
                <a:latin typeface="Consolas"/>
              </a:rPr>
              <a:t>'one'</a:t>
            </a:r>
            <a:r>
              <a:rPr lang="en-US" sz="2000" dirty="0">
                <a:solidFill>
                  <a:srgbClr val="292929"/>
                </a:solidFill>
                <a:latin typeface="Consolas"/>
              </a:rPr>
              <a:t>, </a:t>
            </a:r>
            <a:r>
              <a:rPr lang="en-US" sz="2000" dirty="0">
                <a:solidFill>
                  <a:srgbClr val="0F4A85"/>
                </a:solidFill>
                <a:latin typeface="Consolas"/>
              </a:rPr>
              <a:t>'four'</a:t>
            </a:r>
            <a:r>
              <a:rPr lang="en-US" sz="2000" dirty="0">
                <a:solidFill>
                  <a:srgbClr val="292929"/>
                </a:solidFill>
                <a:latin typeface="Consolas"/>
              </a:rPr>
              <a:t>]</a:t>
            </a:r>
            <a:r>
              <a:rPr lang="en-US" sz="2000" dirty="0">
                <a:solidFill>
                  <a:srgbClr val="0F4A85"/>
                </a:solidFill>
                <a:latin typeface="Consolas"/>
              </a:rPr>
              <a:t>"&gt;</a:t>
            </a:r>
            <a:r>
              <a:rPr lang="en-US" sz="2000" dirty="0">
                <a:solidFill>
                  <a:srgbClr val="292929"/>
                </a:solidFill>
                <a:latin typeface="Consolas"/>
              </a:rPr>
              <a:t>This is </a:t>
            </a:r>
            <a:r>
              <a:rPr lang="en-US" sz="2000" dirty="0" err="1">
                <a:solidFill>
                  <a:srgbClr val="292929"/>
                </a:solidFill>
                <a:latin typeface="Consolas"/>
              </a:rPr>
              <a:t>ngClass</a:t>
            </a:r>
            <a:r>
              <a:rPr lang="en-US" sz="2000" dirty="0">
                <a:solidFill>
                  <a:srgbClr val="292929"/>
                </a:solidFill>
                <a:latin typeface="Consolas"/>
              </a:rPr>
              <a:t> with Array</a:t>
            </a:r>
            <a:r>
              <a:rPr lang="en-US" sz="2000" dirty="0">
                <a:solidFill>
                  <a:srgbClr val="0F4A85"/>
                </a:solidFill>
                <a:latin typeface="Consolas"/>
              </a:rPr>
              <a:t>&lt;/div&gt;</a:t>
            </a:r>
            <a:endParaRPr lang="en-US" sz="2000" dirty="0">
              <a:solidFill>
                <a:srgbClr val="292929"/>
              </a:solidFill>
              <a:latin typeface="Consolas"/>
            </a:endParaRPr>
          </a:p>
          <a:p>
            <a:r>
              <a:rPr lang="en-US" sz="2000" dirty="0">
                <a:solidFill>
                  <a:srgbClr val="292929"/>
                </a:solidFill>
                <a:latin typeface="Consolas"/>
              </a:rPr>
              <a:t> </a:t>
            </a:r>
            <a:endParaRPr lang="en-US" sz="2000" b="0" dirty="0">
              <a:solidFill>
                <a:srgbClr val="292929"/>
              </a:solidFill>
              <a:effectLst/>
              <a:latin typeface="Consola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85" y="2330321"/>
            <a:ext cx="11980015"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612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latin typeface="Times New Roman" pitchFamily="18" charset="0"/>
                <a:cs typeface="Times New Roman" pitchFamily="18" charset="0"/>
              </a:rPr>
              <a:t>2. Attribute Directives-</a:t>
            </a:r>
            <a:r>
              <a:rPr lang="en-US" b="1" dirty="0" err="1">
                <a:latin typeface="Times New Roman" pitchFamily="18" charset="0"/>
                <a:cs typeface="Times New Roman" pitchFamily="18" charset="0"/>
              </a:rPr>
              <a:t>ngModel</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38112" y="1154113"/>
            <a:ext cx="11896725" cy="5703887"/>
          </a:xfrm>
        </p:spPr>
        <p:txBody>
          <a:bodyPr>
            <a:noAutofit/>
          </a:bodyPr>
          <a:lstStyle/>
          <a:p>
            <a:pPr>
              <a:buFont typeface="Wingdings" pitchFamily="2" charset="2"/>
              <a:buChar char="Ø"/>
            </a:pPr>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ngModel</a:t>
            </a:r>
            <a:r>
              <a:rPr lang="en-US" sz="2400" dirty="0">
                <a:latin typeface="Times New Roman" pitchFamily="18" charset="0"/>
                <a:cs typeface="Times New Roman" pitchFamily="18" charset="0"/>
              </a:rPr>
              <a:t> directive is a directive that is used to bind the values of the HTML controls (input, select, and </a:t>
            </a:r>
            <a:r>
              <a:rPr lang="en-US" sz="2400" dirty="0" err="1">
                <a:latin typeface="Times New Roman" pitchFamily="18" charset="0"/>
                <a:cs typeface="Times New Roman" pitchFamily="18" charset="0"/>
              </a:rPr>
              <a:t>textarea</a:t>
            </a:r>
            <a:r>
              <a:rPr lang="en-US" sz="2400" dirty="0">
                <a:latin typeface="Times New Roman" pitchFamily="18" charset="0"/>
                <a:cs typeface="Times New Roman" pitchFamily="18" charset="0"/>
              </a:rPr>
              <a:t>) or any custom form controls, and stores the required user value in a variable and we can use that variable whenever we require that value.</a:t>
            </a:r>
          </a:p>
          <a:p>
            <a:pPr>
              <a:buFont typeface="Wingdings" pitchFamily="2" charset="2"/>
              <a:buChar char="Ø"/>
            </a:pPr>
            <a:r>
              <a:rPr lang="en-US" sz="2400" dirty="0">
                <a:latin typeface="Times New Roman" pitchFamily="18" charset="0"/>
                <a:cs typeface="Times New Roman" pitchFamily="18" charset="0"/>
              </a:rPr>
              <a:t> It also is used during form validations. </a:t>
            </a:r>
          </a:p>
          <a:p>
            <a:pPr>
              <a:buFont typeface="Wingdings" pitchFamily="2" charset="2"/>
              <a:buChar char="Ø"/>
            </a:pPr>
            <a:r>
              <a:rPr lang="en-US" sz="2400" dirty="0">
                <a:latin typeface="Times New Roman" pitchFamily="18" charset="0"/>
                <a:cs typeface="Times New Roman" pitchFamily="18" charset="0"/>
              </a:rPr>
              <a:t>The various form input types (text, checkbox, radio, number, email, URL, date, </a:t>
            </a:r>
            <a:r>
              <a:rPr lang="en-US" sz="2400" dirty="0" err="1">
                <a:latin typeface="Times New Roman" pitchFamily="18" charset="0"/>
                <a:cs typeface="Times New Roman" pitchFamily="18" charset="0"/>
              </a:rPr>
              <a:t>datetime</a:t>
            </a:r>
            <a:r>
              <a:rPr lang="en-US" sz="2400" dirty="0">
                <a:latin typeface="Times New Roman" pitchFamily="18" charset="0"/>
                <a:cs typeface="Times New Roman" pitchFamily="18" charset="0"/>
              </a:rPr>
              <a:t>-local time, month, week) can be used with the </a:t>
            </a:r>
            <a:r>
              <a:rPr lang="en-US" sz="2400" dirty="0" err="1">
                <a:latin typeface="Times New Roman" pitchFamily="18" charset="0"/>
                <a:cs typeface="Times New Roman" pitchFamily="18" charset="0"/>
              </a:rPr>
              <a:t>ngModel</a:t>
            </a:r>
            <a:r>
              <a:rPr lang="en-US" sz="2400" dirty="0">
                <a:latin typeface="Times New Roman" pitchFamily="18" charset="0"/>
                <a:cs typeface="Times New Roman" pitchFamily="18" charset="0"/>
              </a:rPr>
              <a:t> directive.</a:t>
            </a:r>
          </a:p>
          <a:p>
            <a:pPr>
              <a:buFont typeface="Wingdings" pitchFamily="2" charset="2"/>
              <a:buChar char="Ø"/>
            </a:pPr>
            <a:r>
              <a:rPr lang="en-US" sz="2400" dirty="0">
                <a:latin typeface="Times New Roman" pitchFamily="18" charset="0"/>
                <a:cs typeface="Times New Roman" pitchFamily="18" charset="0"/>
              </a:rPr>
              <a:t> This directive is supported by &lt;input&gt;, &lt;select&gt; &amp; &lt;</a:t>
            </a:r>
            <a:r>
              <a:rPr lang="en-US" sz="2400" dirty="0" err="1">
                <a:latin typeface="Times New Roman" pitchFamily="18" charset="0"/>
                <a:cs typeface="Times New Roman" pitchFamily="18" charset="0"/>
              </a:rPr>
              <a:t>textarea</a:t>
            </a:r>
            <a:r>
              <a:rPr lang="en-US" sz="2400" dirty="0">
                <a:latin typeface="Times New Roman" pitchFamily="18" charset="0"/>
                <a:cs typeface="Times New Roman" pitchFamily="18" charset="0"/>
              </a:rPr>
              <a:t>&gt;.</a:t>
            </a:r>
            <a:endParaRPr lang="en-IN"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38848135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a:latin typeface="Times New Roman" pitchFamily="18" charset="0"/>
                <a:cs typeface="Times New Roman" pitchFamily="18" charset="0"/>
              </a:rPr>
              <a:t>3.Component </a:t>
            </a:r>
            <a:r>
              <a:rPr lang="en-US" b="1" dirty="0">
                <a:latin typeface="Times New Roman" pitchFamily="18" charset="0"/>
                <a:cs typeface="Times New Roman" pitchFamily="18" charset="0"/>
              </a:rPr>
              <a:t>Directives: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38112" y="1154113"/>
            <a:ext cx="11896725" cy="5703887"/>
          </a:xfrm>
        </p:spPr>
        <p:txBody>
          <a:bodyPr>
            <a:noAutofit/>
          </a:bodyPr>
          <a:lstStyle/>
          <a:p>
            <a:pPr>
              <a:buFont typeface="Wingdings" pitchFamily="2" charset="2"/>
              <a:buChar char="Ø"/>
            </a:pPr>
            <a:r>
              <a:rPr lang="en-US" sz="2400" dirty="0">
                <a:latin typeface="Times New Roman" pitchFamily="18" charset="0"/>
                <a:cs typeface="Times New Roman" pitchFamily="18" charset="0"/>
              </a:rPr>
              <a:t> Used with a template. This type of directive is the most common directive type.</a:t>
            </a:r>
          </a:p>
          <a:p>
            <a:pPr marL="0" indent="0">
              <a:buNone/>
            </a:pPr>
            <a:endParaRPr lang="en-US" sz="2400" dirty="0">
              <a:latin typeface="Times New Roman" pitchFamily="18" charset="0"/>
              <a:cs typeface="Times New Roman" pitchFamily="18" charset="0"/>
            </a:endParaRPr>
          </a:p>
          <a:p>
            <a:pPr marL="0" indent="0">
              <a:buNone/>
            </a:pPr>
            <a:r>
              <a:rPr lang="en-IN" sz="2400" dirty="0">
                <a:latin typeface="Times New Roman" pitchFamily="18" charset="0"/>
                <a:cs typeface="Times New Roman" pitchFamily="18" charset="0"/>
              </a:rPr>
              <a:t>@Component({</a:t>
            </a:r>
          </a:p>
          <a:p>
            <a:pPr marL="0" indent="0">
              <a:buNone/>
            </a:pPr>
            <a:r>
              <a:rPr lang="en-IN" sz="2400" dirty="0">
                <a:latin typeface="Times New Roman" pitchFamily="18" charset="0"/>
                <a:cs typeface="Times New Roman" pitchFamily="18" charset="0"/>
              </a:rPr>
              <a:t>  selector: 'app-root',</a:t>
            </a:r>
          </a:p>
          <a:p>
            <a:pPr marL="0" indent="0">
              <a:buNone/>
            </a:pPr>
            <a:r>
              <a:rPr lang="en-IN" sz="2400" dirty="0">
                <a:latin typeface="Times New Roman" pitchFamily="18" charset="0"/>
                <a:cs typeface="Times New Roman" pitchFamily="18" charset="0"/>
              </a:rPr>
              <a:t>  standalone: true,</a:t>
            </a:r>
          </a:p>
          <a:p>
            <a:pPr marL="0" indent="0">
              <a:buNone/>
            </a:pPr>
            <a:r>
              <a:rPr lang="en-IN" sz="2400" dirty="0">
                <a:latin typeface="Times New Roman" pitchFamily="18" charset="0"/>
                <a:cs typeface="Times New Roman" pitchFamily="18" charset="0"/>
              </a:rPr>
              <a:t>  imports: [</a:t>
            </a:r>
            <a:r>
              <a:rPr lang="en-IN" sz="2400" dirty="0" err="1">
                <a:latin typeface="Times New Roman" pitchFamily="18" charset="0"/>
                <a:cs typeface="Times New Roman" pitchFamily="18" charset="0"/>
              </a:rPr>
              <a:t>CommonModule</a:t>
            </a:r>
            <a:r>
              <a:rPr lang="en-IN" sz="2400" dirty="0">
                <a:latin typeface="Times New Roman" pitchFamily="18" charset="0"/>
                <a:cs typeface="Times New Roman" pitchFamily="18" charset="0"/>
              </a:rPr>
              <a:t>],</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templateUrl</a:t>
            </a:r>
            <a:r>
              <a:rPr lang="en-IN" sz="2400" dirty="0">
                <a:latin typeface="Times New Roman" pitchFamily="18" charset="0"/>
                <a:cs typeface="Times New Roman" pitchFamily="18" charset="0"/>
              </a:rPr>
              <a:t>: './app.component.html', </a:t>
            </a:r>
          </a:p>
          <a:p>
            <a:pPr marL="0" indent="0">
              <a:buNone/>
            </a:pPr>
            <a:r>
              <a:rPr lang="en-IN" sz="2400" dirty="0">
                <a:latin typeface="Times New Roman" pitchFamily="18" charset="0"/>
                <a:cs typeface="Times New Roman" pitchFamily="18" charset="0"/>
              </a:rPr>
              <a:t>  </a:t>
            </a:r>
            <a:r>
              <a:rPr lang="en-IN" sz="2400" dirty="0" err="1">
                <a:latin typeface="Times New Roman" pitchFamily="18" charset="0"/>
                <a:cs typeface="Times New Roman" pitchFamily="18" charset="0"/>
              </a:rPr>
              <a:t>styleUrl</a:t>
            </a:r>
            <a:r>
              <a:rPr lang="en-IN" sz="2400" dirty="0">
                <a:latin typeface="Times New Roman" pitchFamily="18" charset="0"/>
                <a:cs typeface="Times New Roman" pitchFamily="18" charset="0"/>
              </a:rPr>
              <a:t>: './app.component.css'</a:t>
            </a:r>
          </a:p>
          <a:p>
            <a:pPr marL="0" indent="0">
              <a:buNone/>
            </a:pPr>
            <a:r>
              <a:rPr lang="en-IN"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7686998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48</a:t>
            </a:fld>
            <a:endParaRPr lang="en-US" dirty="0"/>
          </a:p>
        </p:txBody>
      </p:sp>
      <p:sp>
        <p:nvSpPr>
          <p:cNvPr id="8" name="TextBox 7"/>
          <p:cNvSpPr txBox="1"/>
          <p:nvPr/>
        </p:nvSpPr>
        <p:spPr>
          <a:xfrm>
            <a:off x="214312" y="1252835"/>
            <a:ext cx="11844338" cy="3416320"/>
          </a:xfrm>
          <a:prstGeom prst="rect">
            <a:avLst/>
          </a:prstGeom>
          <a:noFill/>
        </p:spPr>
        <p:txBody>
          <a:bodyPr wrap="square" rtlCol="0">
            <a:spAutoFit/>
          </a:bodyPr>
          <a:lstStyle/>
          <a:p>
            <a:pPr marL="342900" indent="-342900">
              <a:buFont typeface="Wingdings" pitchFamily="2" charset="2"/>
              <a:buChar char="Ø"/>
            </a:pPr>
            <a:r>
              <a:rPr lang="en-US" sz="2400" dirty="0">
                <a:latin typeface="Times New Roman" pitchFamily="18" charset="0"/>
                <a:cs typeface="Times New Roman" pitchFamily="18" charset="0"/>
              </a:rPr>
              <a:t>Angular </a:t>
            </a:r>
            <a:r>
              <a:rPr lang="en-US" sz="2400" dirty="0">
                <a:latin typeface="Times New Roman" pitchFamily="18" charset="0"/>
                <a:cs typeface="Times New Roman" pitchFamily="18" charset="0"/>
                <a:hlinkClick r:id="rId2"/>
              </a:rPr>
              <a:t>Router</a:t>
            </a:r>
            <a:r>
              <a:rPr lang="en-US" sz="2400" dirty="0">
                <a:latin typeface="Times New Roman" pitchFamily="18" charset="0"/>
                <a:cs typeface="Times New Roman" pitchFamily="18" charset="0"/>
              </a:rPr>
              <a:t> is used to handle the navigation from one </a:t>
            </a:r>
            <a:r>
              <a:rPr lang="en-US" sz="2400" dirty="0">
                <a:latin typeface="Times New Roman" pitchFamily="18" charset="0"/>
                <a:cs typeface="Times New Roman" pitchFamily="18" charset="0"/>
                <a:hlinkClick r:id="rId3"/>
              </a:rPr>
              <a:t>view</a:t>
            </a:r>
            <a:r>
              <a:rPr lang="en-US" sz="2400" dirty="0">
                <a:latin typeface="Times New Roman" pitchFamily="18" charset="0"/>
                <a:cs typeface="Times New Roman" pitchFamily="18" charset="0"/>
              </a:rPr>
              <a:t> to the next.</a:t>
            </a:r>
          </a:p>
          <a:p>
            <a:pPr marL="342900" indent="-342900">
              <a:buFont typeface="Wingdings" pitchFamily="2" charset="2"/>
              <a:buChar char="Ø"/>
            </a:pPr>
            <a:r>
              <a:rPr lang="en-US" sz="2400" dirty="0">
                <a:latin typeface="Times New Roman" pitchFamily="18" charset="0"/>
                <a:cs typeface="Times New Roman" pitchFamily="18" charset="0"/>
              </a:rPr>
              <a:t>The </a:t>
            </a:r>
            <a:r>
              <a:rPr lang="en-US" sz="2400" dirty="0">
                <a:latin typeface="Times New Roman" pitchFamily="18" charset="0"/>
                <a:cs typeface="Times New Roman" pitchFamily="18" charset="0"/>
                <a:hlinkClick r:id="rId2"/>
              </a:rPr>
              <a:t>Router</a:t>
            </a:r>
            <a:r>
              <a:rPr lang="en-US" sz="2400" dirty="0">
                <a:latin typeface="Times New Roman" pitchFamily="18" charset="0"/>
                <a:cs typeface="Times New Roman" pitchFamily="18" charset="0"/>
              </a:rPr>
              <a:t> enables navigation by interpreting a browser URL as an instruction to change the view.</a:t>
            </a:r>
          </a:p>
          <a:p>
            <a:pPr marL="342900" indent="-342900">
              <a:buFont typeface="Wingdings" pitchFamily="2" charset="2"/>
              <a:buChar char="Ø"/>
            </a:pPr>
            <a:endParaRPr lang="en-US" sz="2400" b="1" dirty="0">
              <a:solidFill>
                <a:srgbClr val="FF0000"/>
              </a:solidFill>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Basic Steps in Routing:</a:t>
            </a:r>
          </a:p>
          <a:p>
            <a:pPr marL="457200" indent="-457200">
              <a:buAutoNum type="arabicPeriod"/>
            </a:pPr>
            <a:r>
              <a:rPr lang="en-US" sz="2400" dirty="0">
                <a:latin typeface="Times New Roman" pitchFamily="18" charset="0"/>
                <a:cs typeface="Times New Roman" pitchFamily="18" charset="0"/>
              </a:rPr>
              <a:t>Creating the components which are to be linked through Routing</a:t>
            </a:r>
          </a:p>
          <a:p>
            <a:pPr marL="457200" indent="-457200">
              <a:buFontTx/>
              <a:buAutoNum type="arabicPeriod"/>
            </a:pPr>
            <a:r>
              <a:rPr lang="en-US" sz="2400" dirty="0">
                <a:latin typeface="Times New Roman" pitchFamily="18" charset="0"/>
                <a:cs typeface="Times New Roman" pitchFamily="18" charset="0"/>
              </a:rPr>
              <a:t>Configuring the Routes</a:t>
            </a:r>
          </a:p>
          <a:p>
            <a:pPr marL="457200" indent="-457200">
              <a:buFontTx/>
              <a:buAutoNum type="arabicPeriod"/>
            </a:pPr>
            <a:r>
              <a:rPr lang="en-US" sz="2400" dirty="0">
                <a:latin typeface="Times New Roman" pitchFamily="18" charset="0"/>
                <a:cs typeface="Times New Roman" pitchFamily="18" charset="0"/>
              </a:rPr>
              <a:t>Adding Routes in template.</a:t>
            </a:r>
          </a:p>
          <a:p>
            <a:pPr marL="457200" indent="-457200">
              <a:buAutoNum type="arabicPeriod"/>
            </a:pPr>
            <a:r>
              <a:rPr lang="en-US" sz="2400" dirty="0">
                <a:latin typeface="Times New Roman" pitchFamily="18" charset="0"/>
                <a:cs typeface="Times New Roman" pitchFamily="18" charset="0"/>
              </a:rPr>
              <a:t>Adding Router Outlet and </a:t>
            </a:r>
            <a:r>
              <a:rPr lang="en-US" sz="2400" dirty="0" err="1">
                <a:latin typeface="Times New Roman" pitchFamily="18" charset="0"/>
                <a:cs typeface="Times New Roman" pitchFamily="18" charset="0"/>
              </a:rPr>
              <a:t>RouterLink</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342896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49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4250533"/>
            <a:ext cx="6589562"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2" name="TextBox 1"/>
          <p:cNvSpPr txBox="1"/>
          <p:nvPr/>
        </p:nvSpPr>
        <p:spPr>
          <a:xfrm>
            <a:off x="314325" y="1191309"/>
            <a:ext cx="8915400" cy="830997"/>
          </a:xfrm>
          <a:prstGeom prst="rect">
            <a:avLst/>
          </a:prstGeom>
          <a:noFill/>
        </p:spPr>
        <p:txBody>
          <a:bodyPr wrap="square" rtlCol="0">
            <a:spAutoFit/>
          </a:bodyPr>
          <a:lstStyle/>
          <a:p>
            <a:r>
              <a:rPr lang="en-US" sz="2400" b="1" dirty="0">
                <a:solidFill>
                  <a:srgbClr val="0070C0"/>
                </a:solidFill>
                <a:latin typeface="Times New Roman" pitchFamily="18" charset="0"/>
                <a:cs typeface="Times New Roman" pitchFamily="18" charset="0"/>
              </a:rPr>
              <a:t>Step 1:  </a:t>
            </a:r>
            <a:r>
              <a:rPr lang="en-US" sz="2400" dirty="0">
                <a:latin typeface="Times New Roman" pitchFamily="18" charset="0"/>
                <a:cs typeface="Times New Roman" pitchFamily="18" charset="0"/>
              </a:rPr>
              <a:t>Create the following components using the command</a:t>
            </a:r>
          </a:p>
          <a:p>
            <a:pPr algn="ctr"/>
            <a:r>
              <a:rPr lang="en-US" sz="2400" b="1" dirty="0" err="1">
                <a:solidFill>
                  <a:srgbClr val="FF0000"/>
                </a:solidFill>
                <a:latin typeface="Times New Roman" pitchFamily="18" charset="0"/>
                <a:cs typeface="Times New Roman" pitchFamily="18" charset="0"/>
              </a:rPr>
              <a:t>ng</a:t>
            </a:r>
            <a:r>
              <a:rPr lang="en-US" sz="2400" b="1" dirty="0">
                <a:solidFill>
                  <a:srgbClr val="FF0000"/>
                </a:solidFill>
                <a:latin typeface="Times New Roman" pitchFamily="18" charset="0"/>
                <a:cs typeface="Times New Roman" pitchFamily="18" charset="0"/>
              </a:rPr>
              <a:t> g c &lt;</a:t>
            </a:r>
            <a:r>
              <a:rPr lang="en-US" sz="2400" b="1" dirty="0" err="1">
                <a:solidFill>
                  <a:srgbClr val="FF0000"/>
                </a:solidFill>
                <a:latin typeface="Times New Roman" pitchFamily="18" charset="0"/>
                <a:cs typeface="Times New Roman" pitchFamily="18" charset="0"/>
              </a:rPr>
              <a:t>component_name</a:t>
            </a:r>
            <a:r>
              <a:rPr lang="en-US" sz="2400" b="1" dirty="0">
                <a:solidFill>
                  <a:srgbClr val="FF0000"/>
                </a:solidFill>
                <a:latin typeface="Times New Roman" pitchFamily="18" charset="0"/>
                <a:cs typeface="Times New Roman" pitchFamily="18" charset="0"/>
              </a:rPr>
              <a:t>&gt; </a:t>
            </a:r>
            <a:endParaRPr lang="en-IN" sz="2400" b="1" dirty="0">
              <a:solidFill>
                <a:srgbClr val="FF0000"/>
              </a:solidFill>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3087" y="985837"/>
            <a:ext cx="2628900" cy="552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28624" y="2197954"/>
            <a:ext cx="3400425" cy="1200329"/>
          </a:xfrm>
          <a:prstGeom prst="rect">
            <a:avLst/>
          </a:prstGeom>
          <a:noFill/>
        </p:spPr>
        <p:txBody>
          <a:bodyPr wrap="square" rtlCol="0">
            <a:spAutoFit/>
          </a:bodyPr>
          <a:lstStyle/>
          <a:p>
            <a:pPr marL="342900" indent="-342900">
              <a:buFont typeface="+mj-lt"/>
              <a:buAutoNum type="arabicPeriod"/>
            </a:pPr>
            <a:r>
              <a:rPr lang="en-US" sz="2400" dirty="0">
                <a:latin typeface="Times New Roman" pitchFamily="18" charset="0"/>
                <a:cs typeface="Times New Roman" pitchFamily="18" charset="0"/>
              </a:rPr>
              <a:t>home</a:t>
            </a:r>
            <a:endParaRPr lang="en-IN" sz="2400" dirty="0">
              <a:latin typeface="Times New Roman" pitchFamily="18" charset="0"/>
              <a:cs typeface="Times New Roman" pitchFamily="18" charset="0"/>
            </a:endParaRPr>
          </a:p>
          <a:p>
            <a:pPr marL="342900" indent="-342900">
              <a:buFont typeface="+mj-lt"/>
              <a:buAutoNum type="arabicPeriod"/>
            </a:pPr>
            <a:r>
              <a:rPr lang="en-US" sz="2400" dirty="0">
                <a:latin typeface="Times New Roman" pitchFamily="18" charset="0"/>
                <a:cs typeface="Times New Roman" pitchFamily="18" charset="0"/>
              </a:rPr>
              <a:t>about</a:t>
            </a:r>
          </a:p>
          <a:p>
            <a:pPr marL="342900" indent="-342900">
              <a:buFont typeface="+mj-lt"/>
              <a:buAutoNum type="arabicPeriod"/>
            </a:pPr>
            <a:r>
              <a:rPr lang="en-US" sz="2400" dirty="0">
                <a:latin typeface="Times New Roman" pitchFamily="18" charset="0"/>
                <a:cs typeface="Times New Roman" pitchFamily="18" charset="0"/>
              </a:rPr>
              <a:t>contact</a:t>
            </a:r>
          </a:p>
        </p:txBody>
      </p:sp>
      <p:sp>
        <p:nvSpPr>
          <p:cNvPr id="8" name="TextBox 7"/>
          <p:cNvSpPr txBox="1"/>
          <p:nvPr/>
        </p:nvSpPr>
        <p:spPr>
          <a:xfrm>
            <a:off x="450699" y="3534459"/>
            <a:ext cx="6777038" cy="461665"/>
          </a:xfrm>
          <a:prstGeom prst="rect">
            <a:avLst/>
          </a:prstGeom>
          <a:noFill/>
        </p:spPr>
        <p:txBody>
          <a:bodyPr wrap="square" rtlCol="0">
            <a:spAutoFit/>
          </a:bodyPr>
          <a:lstStyle/>
          <a:p>
            <a:r>
              <a:rPr lang="en-US" sz="2400" dirty="0">
                <a:latin typeface="Times New Roman" pitchFamily="18" charset="0"/>
                <a:cs typeface="Times New Roman" pitchFamily="18" charset="0"/>
              </a:rPr>
              <a:t>Creating home component:   </a:t>
            </a:r>
            <a:r>
              <a:rPr lang="en-US" sz="2400" b="1" dirty="0" err="1">
                <a:solidFill>
                  <a:srgbClr val="FF0000"/>
                </a:solidFill>
                <a:latin typeface="Times New Roman" pitchFamily="18" charset="0"/>
                <a:cs typeface="Times New Roman" pitchFamily="18" charset="0"/>
              </a:rPr>
              <a:t>ng</a:t>
            </a:r>
            <a:r>
              <a:rPr lang="en-US" sz="2400" b="1" dirty="0">
                <a:solidFill>
                  <a:srgbClr val="FF0000"/>
                </a:solidFill>
                <a:latin typeface="Times New Roman" pitchFamily="18" charset="0"/>
                <a:cs typeface="Times New Roman" pitchFamily="18" charset="0"/>
              </a:rPr>
              <a:t> g c home</a:t>
            </a:r>
            <a:endParaRPr lang="en-IN" sz="2400" b="1" dirty="0">
              <a:solidFill>
                <a:srgbClr val="FF0000"/>
              </a:solidFill>
              <a:latin typeface="Times New Roman" pitchFamily="18" charset="0"/>
              <a:cs typeface="Times New Roman" pitchFamily="18" charset="0"/>
            </a:endParaRPr>
          </a:p>
        </p:txBody>
      </p:sp>
      <p:sp>
        <p:nvSpPr>
          <p:cNvPr id="9" name="Right Arrow 8"/>
          <p:cNvSpPr/>
          <p:nvPr/>
        </p:nvSpPr>
        <p:spPr>
          <a:xfrm>
            <a:off x="7815261" y="2824549"/>
            <a:ext cx="2071687" cy="1171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50699" y="5858947"/>
            <a:ext cx="9012388" cy="461665"/>
          </a:xfrm>
          <a:prstGeom prst="rect">
            <a:avLst/>
          </a:prstGeom>
          <a:solidFill>
            <a:srgbClr val="FFC000"/>
          </a:solidFill>
        </p:spPr>
        <p:txBody>
          <a:bodyPr wrap="square" rtlCol="0">
            <a:spAutoFit/>
          </a:bodyPr>
          <a:lstStyle/>
          <a:p>
            <a:r>
              <a:rPr lang="en-US" sz="2400" b="1" dirty="0">
                <a:latin typeface="Times New Roman" pitchFamily="18" charset="0"/>
                <a:cs typeface="Times New Roman" pitchFamily="18" charset="0"/>
              </a:rPr>
              <a:t>Note: In the same manner, create </a:t>
            </a:r>
            <a:r>
              <a:rPr lang="en-US" sz="2400" b="1" dirty="0">
                <a:solidFill>
                  <a:srgbClr val="FF0000"/>
                </a:solidFill>
                <a:latin typeface="Times New Roman" pitchFamily="18" charset="0"/>
                <a:cs typeface="Times New Roman" pitchFamily="18" charset="0"/>
              </a:rPr>
              <a:t>‘about’ </a:t>
            </a:r>
            <a:r>
              <a:rPr lang="en-US" sz="2400" b="1" dirty="0">
                <a:latin typeface="Times New Roman" pitchFamily="18" charset="0"/>
                <a:cs typeface="Times New Roman" pitchFamily="18" charset="0"/>
              </a:rPr>
              <a:t>and</a:t>
            </a:r>
            <a:r>
              <a:rPr lang="en-US" sz="2400" b="1" dirty="0">
                <a:solidFill>
                  <a:srgbClr val="FF0000"/>
                </a:solidFill>
                <a:latin typeface="Times New Roman" pitchFamily="18" charset="0"/>
                <a:cs typeface="Times New Roman" pitchFamily="18" charset="0"/>
              </a:rPr>
              <a:t> ‘contact’ </a:t>
            </a:r>
            <a:r>
              <a:rPr lang="en-US" sz="2400" b="1" dirty="0">
                <a:latin typeface="Times New Roman" pitchFamily="18" charset="0"/>
                <a:cs typeface="Times New Roman" pitchFamily="18" charset="0"/>
              </a:rPr>
              <a:t>components</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28963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43239"/>
          </a:xfrm>
          <a:solidFill>
            <a:schemeClr val="accent1">
              <a:lumMod val="40000"/>
              <a:lumOff val="60000"/>
            </a:schemeClr>
          </a:solidFill>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Difference between Angular and React</a:t>
            </a:r>
            <a:br>
              <a:rPr lang="en-US"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F943BC8-7CD8-430A-9DE0-DE9A06FA764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10075104"/>
              </p:ext>
            </p:extLst>
          </p:nvPr>
        </p:nvGraphicFramePr>
        <p:xfrm>
          <a:off x="748144" y="1039090"/>
          <a:ext cx="10792692" cy="5222241"/>
        </p:xfrm>
        <a:graphic>
          <a:graphicData uri="http://schemas.openxmlformats.org/drawingml/2006/table">
            <a:tbl>
              <a:tblPr firstRow="1" bandRow="1">
                <a:tableStyleId>{5C22544A-7EE6-4342-B048-85BDC9FD1C3A}</a:tableStyleId>
              </a:tblPr>
              <a:tblGrid>
                <a:gridCol w="886692">
                  <a:extLst>
                    <a:ext uri="{9D8B030D-6E8A-4147-A177-3AD203B41FA5}">
                      <a16:colId xmlns:a16="http://schemas.microsoft.com/office/drawing/2014/main" val="20000"/>
                    </a:ext>
                  </a:extLst>
                </a:gridCol>
                <a:gridCol w="5472545">
                  <a:extLst>
                    <a:ext uri="{9D8B030D-6E8A-4147-A177-3AD203B41FA5}">
                      <a16:colId xmlns:a16="http://schemas.microsoft.com/office/drawing/2014/main" val="20001"/>
                    </a:ext>
                  </a:extLst>
                </a:gridCol>
                <a:gridCol w="4433455">
                  <a:extLst>
                    <a:ext uri="{9D8B030D-6E8A-4147-A177-3AD203B41FA5}">
                      <a16:colId xmlns:a16="http://schemas.microsoft.com/office/drawing/2014/main" val="20002"/>
                    </a:ext>
                  </a:extLst>
                </a:gridCol>
              </a:tblGrid>
              <a:tr h="231524">
                <a:tc>
                  <a:txBody>
                    <a:bodyPr/>
                    <a:lstStyle/>
                    <a:p>
                      <a:pPr algn="ctr"/>
                      <a:r>
                        <a:rPr lang="en-US" dirty="0" err="1">
                          <a:latin typeface="Times New Roman" pitchFamily="18" charset="0"/>
                          <a:cs typeface="Times New Roman" pitchFamily="18" charset="0"/>
                        </a:rPr>
                        <a:t>Sl.No</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ANGULAR</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REACT</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1</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Angular is a </a:t>
                      </a:r>
                      <a:r>
                        <a:rPr lang="en-US" dirty="0" err="1">
                          <a:latin typeface="Times New Roman" pitchFamily="18" charset="0"/>
                          <a:cs typeface="Times New Roman" pitchFamily="18" charset="0"/>
                        </a:rPr>
                        <a:t>TypeScript</a:t>
                      </a:r>
                      <a:r>
                        <a:rPr lang="en-US" dirty="0">
                          <a:latin typeface="Times New Roman" pitchFamily="18" charset="0"/>
                          <a:cs typeface="Times New Roman" pitchFamily="18" charset="0"/>
                        </a:rPr>
                        <a:t> based JavaScript framework. It is written in </a:t>
                      </a:r>
                      <a:r>
                        <a:rPr lang="en-US" dirty="0" err="1">
                          <a:latin typeface="Times New Roman" pitchFamily="18" charset="0"/>
                          <a:cs typeface="Times New Roman" pitchFamily="18" charset="0"/>
                        </a:rPr>
                        <a:t>TypeScript</a:t>
                      </a:r>
                      <a:r>
                        <a:rPr lang="en-US" dirty="0">
                          <a:latin typeface="Times New Roman" pitchFamily="18" charset="0"/>
                          <a:cs typeface="Times New Roman" pitchFamily="18" charset="0"/>
                        </a:rPr>
                        <a:t>. </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React is not a framework. It is a JavaScript library for building user interfaces.</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dirty="0">
                          <a:latin typeface="Times New Roman" pitchFamily="18" charset="0"/>
                          <a:cs typeface="Times New Roman" pitchFamily="18" charset="0"/>
                        </a:rPr>
                        <a:t>2</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Angular is developed and maintained by Google.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was released in </a:t>
                      </a:r>
                      <a:r>
                        <a:rPr lang="en-US" sz="1800" b="0" i="0" kern="1200" dirty="0">
                          <a:solidFill>
                            <a:srgbClr val="FF0000"/>
                          </a:solidFill>
                          <a:effectLst/>
                          <a:latin typeface="Times New Roman" panose="02020603050405020304" pitchFamily="18" charset="0"/>
                          <a:ea typeface="+mn-ea"/>
                          <a:cs typeface="Times New Roman" panose="02020603050405020304" pitchFamily="18" charset="0"/>
                        </a:rPr>
                        <a:t>2010 by </a:t>
                      </a:r>
                      <a:r>
                        <a:rPr lang="en-US" sz="1800" b="0" i="0" kern="1200" dirty="0" err="1">
                          <a:solidFill>
                            <a:srgbClr val="FF0000"/>
                          </a:solidFill>
                          <a:effectLst/>
                          <a:latin typeface="Times New Roman" panose="02020603050405020304" pitchFamily="18" charset="0"/>
                          <a:ea typeface="+mn-ea"/>
                          <a:cs typeface="Times New Roman" panose="02020603050405020304" pitchFamily="18" charset="0"/>
                        </a:rPr>
                        <a:t>google</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React is developed and maintained by Facebook.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was released in </a:t>
                      </a:r>
                      <a:r>
                        <a:rPr lang="en-US" sz="1800" b="0" i="0" kern="1200" dirty="0">
                          <a:solidFill>
                            <a:srgbClr val="FF0000"/>
                          </a:solidFill>
                          <a:effectLst/>
                          <a:latin typeface="Times New Roman" panose="02020603050405020304" pitchFamily="18" charset="0"/>
                          <a:ea typeface="+mn-ea"/>
                          <a:cs typeface="Times New Roman" panose="02020603050405020304" pitchFamily="18" charset="0"/>
                        </a:rPr>
                        <a:t>2013 by </a:t>
                      </a:r>
                      <a:r>
                        <a:rPr lang="en-US" sz="1800" b="0" i="0" kern="1200" dirty="0" err="1">
                          <a:solidFill>
                            <a:srgbClr val="FF0000"/>
                          </a:solidFill>
                          <a:effectLst/>
                          <a:latin typeface="Times New Roman" panose="02020603050405020304" pitchFamily="18" charset="0"/>
                          <a:ea typeface="+mn-ea"/>
                          <a:cs typeface="Times New Roman" panose="02020603050405020304" pitchFamily="18" charset="0"/>
                        </a:rPr>
                        <a:t>facebook</a:t>
                      </a:r>
                      <a:r>
                        <a:rPr lang="en-US" sz="1800" b="0" i="0" kern="1200" dirty="0">
                          <a:solidFill>
                            <a:srgbClr val="FF0000"/>
                          </a:solidFill>
                          <a:effectLst/>
                          <a:latin typeface="Times New Roman" panose="02020603050405020304" pitchFamily="18" charset="0"/>
                          <a:ea typeface="+mn-ea"/>
                          <a:cs typeface="Times New Roman" panose="02020603050405020304" pitchFamily="18" charset="0"/>
                        </a:rPr>
                        <a:t>.</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640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3</a:t>
                      </a:r>
                      <a:endParaRPr lang="en-IN"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Angular is a full MVC (Model, View, and Controller) framework.</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React is a simple JavaScript library </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r>
                        <a:rPr lang="en-US" dirty="0">
                          <a:latin typeface="Times New Roman" pitchFamily="18" charset="0"/>
                          <a:cs typeface="Times New Roman" pitchFamily="18" charset="0"/>
                        </a:rPr>
                        <a:t>4</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Angular uses regular DOM. The regular DOM updates the entire tree structure of HTML tags.</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React uses virtual DOM which makes it amazing fast.</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US" dirty="0">
                          <a:latin typeface="Times New Roman" pitchFamily="18" charset="0"/>
                          <a:cs typeface="Times New Roman" pitchFamily="18" charset="0"/>
                        </a:rPr>
                        <a:t>5</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Angular provides two-way data binding.</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React provides one-way data binding.</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US" dirty="0">
                          <a:latin typeface="Times New Roman" pitchFamily="18" charset="0"/>
                          <a:cs typeface="Times New Roman" pitchFamily="18" charset="0"/>
                        </a:rPr>
                        <a:t>6</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Angular is fast as compared to old technologies</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React is faster than Angular.</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r>
                        <a:rPr lang="en-US" dirty="0">
                          <a:latin typeface="Times New Roman" pitchFamily="18" charset="0"/>
                          <a:cs typeface="Times New Roman" pitchFamily="18" charset="0"/>
                        </a:rPr>
                        <a:t>7</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The size of Angular is large, so it takes longer load time and performance on mobile.</a:t>
                      </a:r>
                      <a:endParaRPr lang="en-IN"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The size of React is smaller than Angular, so it is a little bit faster.</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r>
                        <a:rPr lang="en-US" dirty="0">
                          <a:latin typeface="Times New Roman" pitchFamily="18" charset="0"/>
                          <a:cs typeface="Times New Roman" pitchFamily="18" charset="0"/>
                        </a:rPr>
                        <a:t>8</a:t>
                      </a:r>
                      <a:endParaRPr lang="en-IN" dirty="0">
                        <a:latin typeface="Times New Roman" pitchFamily="18" charset="0"/>
                        <a:cs typeface="Times New Roman" pitchFamily="18" charset="0"/>
                      </a:endParaRPr>
                    </a:p>
                  </a:txBody>
                  <a:tcPr/>
                </a:tc>
                <a:tc>
                  <a:txBody>
                    <a:bodyPr/>
                    <a:lstStyle/>
                    <a:p>
                      <a:r>
                        <a:rPr lang="en-IN" sz="1800" b="1" i="0" kern="1200" dirty="0">
                          <a:solidFill>
                            <a:schemeClr val="dk1"/>
                          </a:solidFill>
                          <a:effectLst/>
                          <a:latin typeface="Times New Roman" pitchFamily="18" charset="0"/>
                          <a:ea typeface="+mn-ea"/>
                          <a:cs typeface="Times New Roman" pitchFamily="18" charset="0"/>
                        </a:rPr>
                        <a:t>Companies</a:t>
                      </a:r>
                      <a:r>
                        <a:rPr lang="en-IN" sz="1800" b="1" i="0" kern="1200" baseline="0" dirty="0">
                          <a:solidFill>
                            <a:schemeClr val="dk1"/>
                          </a:solidFill>
                          <a:effectLst/>
                          <a:latin typeface="Times New Roman" pitchFamily="18" charset="0"/>
                          <a:ea typeface="+mn-ea"/>
                          <a:cs typeface="Times New Roman" pitchFamily="18" charset="0"/>
                        </a:rPr>
                        <a:t> using Angular - </a:t>
                      </a:r>
                      <a:r>
                        <a:rPr lang="en-IN" sz="1800" b="0" i="0" kern="1200" dirty="0">
                          <a:solidFill>
                            <a:schemeClr val="dk1"/>
                          </a:solidFill>
                          <a:effectLst/>
                          <a:latin typeface="Times New Roman" pitchFamily="18" charset="0"/>
                          <a:ea typeface="+mn-ea"/>
                          <a:cs typeface="Times New Roman" pitchFamily="18" charset="0"/>
                        </a:rPr>
                        <a:t>Google, Nike, Forbes</a:t>
                      </a:r>
                    </a:p>
                    <a:p>
                      <a:endParaRPr lang="en-IN" dirty="0">
                        <a:latin typeface="Times New Roman" pitchFamily="18" charset="0"/>
                        <a:cs typeface="Times New Roman" pitchFamily="18" charset="0"/>
                      </a:endParaRPr>
                    </a:p>
                  </a:txBody>
                  <a:tcPr/>
                </a:tc>
                <a:tc>
                  <a:txBody>
                    <a:bodyPr/>
                    <a:lstStyle/>
                    <a:p>
                      <a:r>
                        <a:rPr lang="en-IN" b="1" dirty="0">
                          <a:latin typeface="Times New Roman" pitchFamily="18" charset="0"/>
                          <a:cs typeface="Times New Roman" pitchFamily="18" charset="0"/>
                        </a:rPr>
                        <a:t>Companies using React - </a:t>
                      </a:r>
                      <a:r>
                        <a:rPr lang="en-IN" dirty="0">
                          <a:latin typeface="Times New Roman" pitchFamily="18" charset="0"/>
                          <a:cs typeface="Times New Roman" pitchFamily="18" charset="0"/>
                        </a:rPr>
                        <a:t>Facebook,  </a:t>
                      </a:r>
                      <a:r>
                        <a:rPr lang="en-IN" dirty="0" err="1">
                          <a:latin typeface="Times New Roman" pitchFamily="18" charset="0"/>
                          <a:cs typeface="Times New Roman" pitchFamily="18" charset="0"/>
                        </a:rPr>
                        <a:t>Airbnb</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Uber</a:t>
                      </a:r>
                      <a:r>
                        <a:rPr lang="en-IN" dirty="0">
                          <a:latin typeface="Times New Roman" pitchFamily="18" charset="0"/>
                          <a:cs typeface="Times New Roman" pitchFamily="18" charset="0"/>
                        </a:rPr>
                        <a:t>, Netflix, </a:t>
                      </a:r>
                      <a:r>
                        <a:rPr lang="en-IN" dirty="0" err="1">
                          <a:latin typeface="Times New Roman" pitchFamily="18" charset="0"/>
                          <a:cs typeface="Times New Roman" pitchFamily="18" charset="0"/>
                        </a:rPr>
                        <a:t>Instagram</a:t>
                      </a:r>
                      <a:r>
                        <a:rPr lang="en-IN" dirty="0">
                          <a:latin typeface="Times New Roman" pitchFamily="18" charset="0"/>
                          <a:cs typeface="Times New Roman" pitchFamily="18" charset="0"/>
                        </a:rPr>
                        <a:t>,</a:t>
                      </a:r>
                      <a:r>
                        <a:rPr lang="en-IN" baseline="0" dirty="0">
                          <a:latin typeface="Times New Roman" pitchFamily="18" charset="0"/>
                          <a:cs typeface="Times New Roman" pitchFamily="18" charset="0"/>
                        </a:rPr>
                        <a:t> </a:t>
                      </a:r>
                      <a:r>
                        <a:rPr lang="en-IN" dirty="0" err="1">
                          <a:latin typeface="Times New Roman" pitchFamily="18" charset="0"/>
                          <a:cs typeface="Times New Roman" pitchFamily="18" charset="0"/>
                        </a:rPr>
                        <a:t>WhatsApp</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56364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50</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14" name="Rectangle 13"/>
          <p:cNvSpPr/>
          <p:nvPr/>
        </p:nvSpPr>
        <p:spPr>
          <a:xfrm>
            <a:off x="200025" y="2203220"/>
            <a:ext cx="9429750" cy="1323439"/>
          </a:xfrm>
          <a:prstGeom prst="rect">
            <a:avLst/>
          </a:prstGeom>
          <a:solidFill>
            <a:srgbClr val="FFC000"/>
          </a:solidFill>
        </p:spPr>
        <p:txBody>
          <a:bodyPr wrap="square">
            <a:spAutoFit/>
          </a:bodyPr>
          <a:lstStyle/>
          <a:p>
            <a:r>
              <a:rPr lang="en-US" sz="2000" b="1" u="sng" dirty="0">
                <a:solidFill>
                  <a:srgbClr val="B5200D"/>
                </a:solidFill>
                <a:latin typeface="Consolas"/>
              </a:rPr>
              <a:t>home.component.html file:</a:t>
            </a:r>
            <a:endParaRPr lang="en-IN" sz="2000" b="1" u="sng" dirty="0">
              <a:solidFill>
                <a:srgbClr val="B5200D"/>
              </a:solidFill>
              <a:latin typeface="Consolas"/>
            </a:endParaRPr>
          </a:p>
          <a:p>
            <a:endParaRPr lang="en-US" sz="2000" dirty="0">
              <a:solidFill>
                <a:srgbClr val="B5200D"/>
              </a:solidFill>
              <a:latin typeface="Consolas"/>
            </a:endParaRPr>
          </a:p>
          <a:p>
            <a:r>
              <a:rPr lang="en-US" sz="2000" dirty="0">
                <a:solidFill>
                  <a:srgbClr val="0F4A85"/>
                </a:solidFill>
                <a:latin typeface="Consolas"/>
              </a:rPr>
              <a:t>&lt;h1&gt;</a:t>
            </a:r>
            <a:r>
              <a:rPr lang="en-US" sz="2000" dirty="0">
                <a:solidFill>
                  <a:srgbClr val="292929"/>
                </a:solidFill>
                <a:latin typeface="Consolas"/>
              </a:rPr>
              <a:t>This is Home Page of my Angular APP</a:t>
            </a:r>
            <a:r>
              <a:rPr lang="en-US" sz="2000" dirty="0">
                <a:solidFill>
                  <a:srgbClr val="0F4A85"/>
                </a:solidFill>
                <a:latin typeface="Consolas"/>
              </a:rPr>
              <a:t>&lt;/h1&gt;</a:t>
            </a:r>
            <a:endParaRPr lang="en-US" sz="2000" dirty="0">
              <a:solidFill>
                <a:srgbClr val="B5200D"/>
              </a:solidFill>
              <a:latin typeface="Consolas"/>
            </a:endParaRPr>
          </a:p>
          <a:p>
            <a:endParaRPr lang="en-US" sz="2000" dirty="0">
              <a:solidFill>
                <a:srgbClr val="B5200D"/>
              </a:solidFill>
              <a:latin typeface="Consolas"/>
            </a:endParaRPr>
          </a:p>
        </p:txBody>
      </p:sp>
      <p:sp>
        <p:nvSpPr>
          <p:cNvPr id="12" name="TextBox 11"/>
          <p:cNvSpPr txBox="1"/>
          <p:nvPr/>
        </p:nvSpPr>
        <p:spPr>
          <a:xfrm>
            <a:off x="0" y="1271587"/>
            <a:ext cx="4843463" cy="461665"/>
          </a:xfrm>
          <a:prstGeom prst="rect">
            <a:avLst/>
          </a:prstGeom>
          <a:noFill/>
        </p:spPr>
        <p:txBody>
          <a:bodyPr wrap="square" rtlCol="0">
            <a:spAutoFit/>
          </a:bodyPr>
          <a:lstStyle/>
          <a:p>
            <a:r>
              <a:rPr lang="en-US" sz="2400" dirty="0">
                <a:latin typeface="Times New Roman" pitchFamily="18" charset="0"/>
                <a:cs typeface="Times New Roman" pitchFamily="18" charset="0"/>
              </a:rPr>
              <a:t>Home Component Files:</a:t>
            </a:r>
            <a:endParaRPr lang="en-IN" sz="2400" dirty="0">
              <a:latin typeface="Times New Roman" pitchFamily="18" charset="0"/>
              <a:cs typeface="Times New Roman" pitchFamily="18" charset="0"/>
            </a:endParaRPr>
          </a:p>
        </p:txBody>
      </p:sp>
      <p:sp>
        <p:nvSpPr>
          <p:cNvPr id="13" name="TextBox 12"/>
          <p:cNvSpPr txBox="1"/>
          <p:nvPr/>
        </p:nvSpPr>
        <p:spPr>
          <a:xfrm>
            <a:off x="200026" y="4014788"/>
            <a:ext cx="9572624" cy="2215991"/>
          </a:xfrm>
          <a:prstGeom prst="rect">
            <a:avLst/>
          </a:prstGeom>
          <a:solidFill>
            <a:srgbClr val="92D050"/>
          </a:solidFill>
        </p:spPr>
        <p:txBody>
          <a:bodyPr wrap="square" rtlCol="0">
            <a:spAutoFit/>
          </a:bodyPr>
          <a:lstStyle/>
          <a:p>
            <a:pPr lvl="0"/>
            <a:r>
              <a:rPr lang="en-US" sz="2000" b="1" u="sng" dirty="0">
                <a:solidFill>
                  <a:srgbClr val="B5200D"/>
                </a:solidFill>
                <a:latin typeface="Consolas"/>
              </a:rPr>
              <a:t>home.component.css file:</a:t>
            </a:r>
            <a:endParaRPr lang="en-IN" sz="2000" b="1" u="sng" dirty="0">
              <a:solidFill>
                <a:srgbClr val="B5200D"/>
              </a:solidFill>
              <a:latin typeface="Consolas"/>
            </a:endParaRPr>
          </a:p>
          <a:p>
            <a:pPr lvl="0"/>
            <a:endParaRPr lang="en-US" sz="2000" dirty="0">
              <a:solidFill>
                <a:srgbClr val="0F4A85"/>
              </a:solidFill>
              <a:latin typeface="Consolas"/>
            </a:endParaRPr>
          </a:p>
          <a:p>
            <a:pPr lvl="0"/>
            <a:r>
              <a:rPr lang="en-US" sz="2000" dirty="0">
                <a:solidFill>
                  <a:srgbClr val="0F4A85"/>
                </a:solidFill>
                <a:latin typeface="Consolas"/>
              </a:rPr>
              <a:t>h1</a:t>
            </a:r>
            <a:r>
              <a:rPr lang="en-US" sz="2000" dirty="0">
                <a:solidFill>
                  <a:srgbClr val="292929"/>
                </a:solidFill>
                <a:latin typeface="Consolas"/>
              </a:rPr>
              <a:t>{</a:t>
            </a:r>
          </a:p>
          <a:p>
            <a:pPr lvl="0"/>
            <a:r>
              <a:rPr lang="en-US" sz="2000" dirty="0">
                <a:solidFill>
                  <a:srgbClr val="292929"/>
                </a:solidFill>
                <a:latin typeface="Consolas"/>
              </a:rPr>
              <a:t>    </a:t>
            </a:r>
            <a:r>
              <a:rPr lang="en-US" sz="2000" dirty="0">
                <a:solidFill>
                  <a:srgbClr val="264F78"/>
                </a:solidFill>
                <a:latin typeface="Consolas"/>
              </a:rPr>
              <a:t>background-color</a:t>
            </a:r>
            <a:r>
              <a:rPr lang="en-US" sz="2000" dirty="0">
                <a:solidFill>
                  <a:srgbClr val="292929"/>
                </a:solidFill>
                <a:latin typeface="Consolas"/>
              </a:rPr>
              <a:t>: </a:t>
            </a:r>
            <a:r>
              <a:rPr lang="en-US" sz="2000" dirty="0" err="1">
                <a:solidFill>
                  <a:srgbClr val="5E2CBC"/>
                </a:solidFill>
                <a:latin typeface="Consolas"/>
              </a:rPr>
              <a:t>rgb</a:t>
            </a:r>
            <a:r>
              <a:rPr lang="en-US" sz="2000" dirty="0">
                <a:solidFill>
                  <a:srgbClr val="292929"/>
                </a:solidFill>
                <a:latin typeface="Consolas"/>
              </a:rPr>
              <a:t>(</a:t>
            </a:r>
            <a:r>
              <a:rPr lang="en-US" sz="2000" dirty="0">
                <a:solidFill>
                  <a:srgbClr val="096D48"/>
                </a:solidFill>
                <a:latin typeface="Consolas"/>
              </a:rPr>
              <a:t>67</a:t>
            </a:r>
            <a:r>
              <a:rPr lang="en-US" sz="2000" dirty="0">
                <a:solidFill>
                  <a:srgbClr val="292929"/>
                </a:solidFill>
                <a:latin typeface="Consolas"/>
              </a:rPr>
              <a:t>, </a:t>
            </a:r>
            <a:r>
              <a:rPr lang="en-US" sz="2000" dirty="0">
                <a:solidFill>
                  <a:srgbClr val="096D48"/>
                </a:solidFill>
                <a:latin typeface="Consolas"/>
              </a:rPr>
              <a:t>15</a:t>
            </a:r>
            <a:r>
              <a:rPr lang="en-US" sz="2000" dirty="0">
                <a:solidFill>
                  <a:srgbClr val="292929"/>
                </a:solidFill>
                <a:latin typeface="Consolas"/>
              </a:rPr>
              <a:t>, </a:t>
            </a:r>
            <a:r>
              <a:rPr lang="en-US" sz="2000" dirty="0">
                <a:solidFill>
                  <a:srgbClr val="096D48"/>
                </a:solidFill>
                <a:latin typeface="Consolas"/>
              </a:rPr>
              <a:t>211</a:t>
            </a:r>
            <a:r>
              <a:rPr lang="en-US" sz="2000" dirty="0">
                <a:solidFill>
                  <a:srgbClr val="292929"/>
                </a:solidFill>
                <a:latin typeface="Consolas"/>
              </a:rPr>
              <a:t>);</a:t>
            </a:r>
          </a:p>
          <a:p>
            <a:pPr lvl="0"/>
            <a:r>
              <a:rPr lang="en-US" sz="2000" dirty="0">
                <a:solidFill>
                  <a:srgbClr val="292929"/>
                </a:solidFill>
                <a:latin typeface="Consolas"/>
              </a:rPr>
              <a:t>    </a:t>
            </a:r>
            <a:r>
              <a:rPr lang="en-US" sz="2000" dirty="0">
                <a:solidFill>
                  <a:srgbClr val="264F78"/>
                </a:solidFill>
                <a:latin typeface="Consolas"/>
              </a:rPr>
              <a:t>color</a:t>
            </a:r>
            <a:r>
              <a:rPr lang="en-US" sz="2000" dirty="0">
                <a:solidFill>
                  <a:srgbClr val="292929"/>
                </a:solidFill>
                <a:latin typeface="Consolas"/>
              </a:rPr>
              <a:t>: </a:t>
            </a:r>
            <a:r>
              <a:rPr lang="en-US" sz="2000" dirty="0">
                <a:solidFill>
                  <a:srgbClr val="0451A5"/>
                </a:solidFill>
                <a:latin typeface="Consolas"/>
              </a:rPr>
              <a:t>white</a:t>
            </a:r>
            <a:r>
              <a:rPr lang="en-US" sz="2000" dirty="0">
                <a:solidFill>
                  <a:srgbClr val="292929"/>
                </a:solidFill>
                <a:latin typeface="Consolas"/>
              </a:rPr>
              <a:t>;</a:t>
            </a:r>
          </a:p>
          <a:p>
            <a:pPr lvl="0"/>
            <a:r>
              <a:rPr lang="en-US" sz="2000" dirty="0">
                <a:solidFill>
                  <a:srgbClr val="292929"/>
                </a:solidFill>
                <a:latin typeface="Consolas"/>
              </a:rPr>
              <a:t>}</a:t>
            </a:r>
          </a:p>
          <a:p>
            <a:endParaRPr lang="en-IN" dirty="0"/>
          </a:p>
        </p:txBody>
      </p:sp>
    </p:spTree>
    <p:extLst>
      <p:ext uri="{BB962C8B-B14F-4D97-AF65-F5344CB8AC3E}">
        <p14:creationId xmlns:p14="http://schemas.microsoft.com/office/powerpoint/2010/main" val="19080740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51</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14" name="Rectangle 13"/>
          <p:cNvSpPr/>
          <p:nvPr/>
        </p:nvSpPr>
        <p:spPr>
          <a:xfrm>
            <a:off x="0" y="1535457"/>
            <a:ext cx="12192000" cy="2646878"/>
          </a:xfrm>
          <a:prstGeom prst="rect">
            <a:avLst/>
          </a:prstGeom>
          <a:solidFill>
            <a:srgbClr val="FFC000"/>
          </a:solidFill>
        </p:spPr>
        <p:txBody>
          <a:bodyPr wrap="square">
            <a:spAutoFit/>
          </a:bodyPr>
          <a:lstStyle/>
          <a:p>
            <a:r>
              <a:rPr lang="en-US" sz="2000" b="1" u="sng" dirty="0">
                <a:solidFill>
                  <a:srgbClr val="B5200D"/>
                </a:solidFill>
                <a:latin typeface="Consolas"/>
              </a:rPr>
              <a:t>about.component.html file:</a:t>
            </a:r>
            <a:endParaRPr lang="en-IN" sz="2000" b="1" u="sng" dirty="0">
              <a:solidFill>
                <a:srgbClr val="B5200D"/>
              </a:solidFill>
              <a:latin typeface="Consolas"/>
            </a:endParaRPr>
          </a:p>
          <a:p>
            <a:endParaRPr lang="en-US" sz="2000" dirty="0">
              <a:solidFill>
                <a:srgbClr val="B5200D"/>
              </a:solidFill>
              <a:latin typeface="Consolas"/>
            </a:endParaRPr>
          </a:p>
          <a:p>
            <a:r>
              <a:rPr lang="en-US" dirty="0">
                <a:solidFill>
                  <a:srgbClr val="0F4A85"/>
                </a:solidFill>
                <a:latin typeface="Consolas"/>
              </a:rPr>
              <a:t>&lt;h1&gt;</a:t>
            </a:r>
            <a:r>
              <a:rPr lang="en-US" dirty="0">
                <a:solidFill>
                  <a:srgbClr val="292929"/>
                </a:solidFill>
                <a:latin typeface="Consolas"/>
              </a:rPr>
              <a:t>ABOUT MALLA REDDY UNIVERSITY</a:t>
            </a:r>
            <a:r>
              <a:rPr lang="en-US" dirty="0">
                <a:solidFill>
                  <a:srgbClr val="0F4A85"/>
                </a:solidFill>
                <a:latin typeface="Consolas"/>
              </a:rPr>
              <a:t>&lt;/h1&gt;</a:t>
            </a:r>
            <a:endParaRPr lang="en-US" dirty="0">
              <a:solidFill>
                <a:srgbClr val="292929"/>
              </a:solidFill>
              <a:latin typeface="Consolas"/>
            </a:endParaRPr>
          </a:p>
          <a:p>
            <a:r>
              <a:rPr lang="en-US" dirty="0">
                <a:solidFill>
                  <a:srgbClr val="0F4A85"/>
                </a:solidFill>
                <a:latin typeface="Consolas"/>
              </a:rPr>
              <a:t>&lt;p&gt;</a:t>
            </a:r>
            <a:r>
              <a:rPr lang="en-US" dirty="0" err="1">
                <a:solidFill>
                  <a:srgbClr val="292929"/>
                </a:solidFill>
                <a:latin typeface="Consolas"/>
              </a:rPr>
              <a:t>Malla</a:t>
            </a:r>
            <a:r>
              <a:rPr lang="en-US" dirty="0">
                <a:solidFill>
                  <a:srgbClr val="292929"/>
                </a:solidFill>
                <a:latin typeface="Consolas"/>
              </a:rPr>
              <a:t> Reddy University, Hyderabad (As per </a:t>
            </a:r>
            <a:r>
              <a:rPr lang="en-US" dirty="0" err="1">
                <a:solidFill>
                  <a:srgbClr val="292929"/>
                </a:solidFill>
                <a:latin typeface="Consolas"/>
              </a:rPr>
              <a:t>Telangana</a:t>
            </a:r>
            <a:r>
              <a:rPr lang="en-US" dirty="0">
                <a:solidFill>
                  <a:srgbClr val="292929"/>
                </a:solidFill>
                <a:latin typeface="Consolas"/>
              </a:rPr>
              <a:t> State Private Universities  Act  No. 13  of  2020,  Higher  Education  (UE)  Department </a:t>
            </a:r>
            <a:r>
              <a:rPr lang="en-US" dirty="0" err="1">
                <a:solidFill>
                  <a:srgbClr val="292929"/>
                </a:solidFill>
                <a:latin typeface="Consolas"/>
              </a:rPr>
              <a:t>dt.</a:t>
            </a:r>
            <a:r>
              <a:rPr lang="en-US" dirty="0">
                <a:solidFill>
                  <a:srgbClr val="292929"/>
                </a:solidFill>
                <a:latin typeface="Consolas"/>
              </a:rPr>
              <a:t> 15.6.2020) was established in the year 2020 through the State Legislature Council of </a:t>
            </a:r>
            <a:r>
              <a:rPr lang="en-US" dirty="0" err="1">
                <a:solidFill>
                  <a:srgbClr val="292929"/>
                </a:solidFill>
                <a:latin typeface="Consolas"/>
              </a:rPr>
              <a:t>Telangana</a:t>
            </a:r>
            <a:r>
              <a:rPr lang="en-US" dirty="0">
                <a:solidFill>
                  <a:srgbClr val="292929"/>
                </a:solidFill>
                <a:latin typeface="Consolas"/>
              </a:rPr>
              <a:t>, Govt. of </a:t>
            </a:r>
            <a:r>
              <a:rPr lang="en-US" dirty="0" err="1">
                <a:solidFill>
                  <a:srgbClr val="292929"/>
                </a:solidFill>
                <a:latin typeface="Consolas"/>
              </a:rPr>
              <a:t>Telangana</a:t>
            </a:r>
            <a:r>
              <a:rPr lang="en-US" dirty="0">
                <a:solidFill>
                  <a:srgbClr val="292929"/>
                </a:solidFill>
                <a:latin typeface="Consolas"/>
              </a:rPr>
              <a:t>. It is offering industry-focused </a:t>
            </a:r>
            <a:r>
              <a:rPr lang="en-US" dirty="0" err="1">
                <a:solidFill>
                  <a:srgbClr val="292929"/>
                </a:solidFill>
                <a:latin typeface="Consolas"/>
              </a:rPr>
              <a:t>specialised</a:t>
            </a:r>
            <a:r>
              <a:rPr lang="en-US" dirty="0">
                <a:solidFill>
                  <a:srgbClr val="292929"/>
                </a:solidFill>
                <a:latin typeface="Consolas"/>
              </a:rPr>
              <a:t> Undergraduate and Postgraduate courses with the aim of providing Quality Higher Education on par with International standards. It persistently seeks and adopts innovative methods to improve the quality of higher education on a consistent basis.&lt;/p&gt; </a:t>
            </a:r>
            <a:endParaRPr lang="en-US" b="0" dirty="0">
              <a:solidFill>
                <a:srgbClr val="292929"/>
              </a:solidFill>
              <a:effectLst/>
              <a:latin typeface="Consolas"/>
            </a:endParaRPr>
          </a:p>
        </p:txBody>
      </p:sp>
      <p:sp>
        <p:nvSpPr>
          <p:cNvPr id="12" name="TextBox 11"/>
          <p:cNvSpPr txBox="1"/>
          <p:nvPr/>
        </p:nvSpPr>
        <p:spPr>
          <a:xfrm>
            <a:off x="0" y="1069328"/>
            <a:ext cx="4843463" cy="461665"/>
          </a:xfrm>
          <a:prstGeom prst="rect">
            <a:avLst/>
          </a:prstGeom>
          <a:noFill/>
        </p:spPr>
        <p:txBody>
          <a:bodyPr wrap="square" rtlCol="0">
            <a:spAutoFit/>
          </a:bodyPr>
          <a:lstStyle/>
          <a:p>
            <a:r>
              <a:rPr lang="en-US" sz="2400" dirty="0">
                <a:latin typeface="Times New Roman" pitchFamily="18" charset="0"/>
                <a:cs typeface="Times New Roman" pitchFamily="18" charset="0"/>
              </a:rPr>
              <a:t>About Component Files:</a:t>
            </a:r>
            <a:endParaRPr lang="en-IN" sz="2400" dirty="0">
              <a:latin typeface="Times New Roman" pitchFamily="18" charset="0"/>
              <a:cs typeface="Times New Roman" pitchFamily="18" charset="0"/>
            </a:endParaRPr>
          </a:p>
        </p:txBody>
      </p:sp>
      <p:sp>
        <p:nvSpPr>
          <p:cNvPr id="13" name="TextBox 12"/>
          <p:cNvSpPr txBox="1"/>
          <p:nvPr/>
        </p:nvSpPr>
        <p:spPr>
          <a:xfrm>
            <a:off x="0" y="4334232"/>
            <a:ext cx="7158038" cy="2215991"/>
          </a:xfrm>
          <a:prstGeom prst="rect">
            <a:avLst/>
          </a:prstGeom>
          <a:solidFill>
            <a:srgbClr val="92D050"/>
          </a:solidFill>
        </p:spPr>
        <p:txBody>
          <a:bodyPr wrap="square" rtlCol="0">
            <a:spAutoFit/>
          </a:bodyPr>
          <a:lstStyle/>
          <a:p>
            <a:pPr lvl="0"/>
            <a:r>
              <a:rPr lang="en-US" sz="2000" b="1" u="sng" dirty="0">
                <a:solidFill>
                  <a:srgbClr val="B5200D"/>
                </a:solidFill>
                <a:latin typeface="Consolas"/>
              </a:rPr>
              <a:t>about.component.css file:</a:t>
            </a:r>
            <a:endParaRPr lang="en-IN" sz="2000" b="1" u="sng" dirty="0">
              <a:solidFill>
                <a:srgbClr val="B5200D"/>
              </a:solidFill>
              <a:latin typeface="Consolas"/>
            </a:endParaRPr>
          </a:p>
          <a:p>
            <a:pPr lvl="0"/>
            <a:endParaRPr lang="en-US" sz="2000" dirty="0">
              <a:solidFill>
                <a:srgbClr val="0F4A85"/>
              </a:solidFill>
              <a:latin typeface="Consolas"/>
            </a:endParaRPr>
          </a:p>
          <a:p>
            <a:pPr lvl="0"/>
            <a:r>
              <a:rPr lang="en-US" sz="2000" dirty="0">
                <a:solidFill>
                  <a:srgbClr val="0F4A85"/>
                </a:solidFill>
                <a:latin typeface="Consolas"/>
              </a:rPr>
              <a:t>h1</a:t>
            </a:r>
            <a:r>
              <a:rPr lang="en-US" sz="2000" dirty="0">
                <a:solidFill>
                  <a:srgbClr val="292929"/>
                </a:solidFill>
                <a:latin typeface="Consolas"/>
              </a:rPr>
              <a:t>{</a:t>
            </a:r>
          </a:p>
          <a:p>
            <a:pPr lvl="0"/>
            <a:r>
              <a:rPr lang="en-US" sz="2000" dirty="0">
                <a:solidFill>
                  <a:srgbClr val="292929"/>
                </a:solidFill>
                <a:latin typeface="Consolas"/>
              </a:rPr>
              <a:t>    </a:t>
            </a:r>
            <a:r>
              <a:rPr lang="en-US" sz="2000" dirty="0">
                <a:solidFill>
                  <a:srgbClr val="264F78"/>
                </a:solidFill>
                <a:latin typeface="Consolas"/>
              </a:rPr>
              <a:t>background-color</a:t>
            </a:r>
            <a:r>
              <a:rPr lang="en-US" sz="2000" dirty="0">
                <a:solidFill>
                  <a:srgbClr val="292929"/>
                </a:solidFill>
                <a:latin typeface="Consolas"/>
              </a:rPr>
              <a:t>: </a:t>
            </a:r>
            <a:r>
              <a:rPr lang="en-US" sz="2000" dirty="0" err="1">
                <a:solidFill>
                  <a:srgbClr val="5E2CBC"/>
                </a:solidFill>
                <a:latin typeface="Consolas"/>
              </a:rPr>
              <a:t>rgb</a:t>
            </a:r>
            <a:r>
              <a:rPr lang="en-US" sz="2000" dirty="0">
                <a:solidFill>
                  <a:srgbClr val="292929"/>
                </a:solidFill>
                <a:latin typeface="Consolas"/>
              </a:rPr>
              <a:t>(</a:t>
            </a:r>
            <a:r>
              <a:rPr lang="en-US" sz="2000" dirty="0">
                <a:solidFill>
                  <a:srgbClr val="096D48"/>
                </a:solidFill>
                <a:latin typeface="Consolas"/>
              </a:rPr>
              <a:t>67</a:t>
            </a:r>
            <a:r>
              <a:rPr lang="en-US" sz="2000" dirty="0">
                <a:solidFill>
                  <a:srgbClr val="292929"/>
                </a:solidFill>
                <a:latin typeface="Consolas"/>
              </a:rPr>
              <a:t>, </a:t>
            </a:r>
            <a:r>
              <a:rPr lang="en-US" sz="2000" dirty="0">
                <a:solidFill>
                  <a:srgbClr val="096D48"/>
                </a:solidFill>
                <a:latin typeface="Consolas"/>
              </a:rPr>
              <a:t>15</a:t>
            </a:r>
            <a:r>
              <a:rPr lang="en-US" sz="2000" dirty="0">
                <a:solidFill>
                  <a:srgbClr val="292929"/>
                </a:solidFill>
                <a:latin typeface="Consolas"/>
              </a:rPr>
              <a:t>, </a:t>
            </a:r>
            <a:r>
              <a:rPr lang="en-US" sz="2000" dirty="0">
                <a:solidFill>
                  <a:srgbClr val="096D48"/>
                </a:solidFill>
                <a:latin typeface="Consolas"/>
              </a:rPr>
              <a:t>211</a:t>
            </a:r>
            <a:r>
              <a:rPr lang="en-US" sz="2000" dirty="0">
                <a:solidFill>
                  <a:srgbClr val="292929"/>
                </a:solidFill>
                <a:latin typeface="Consolas"/>
              </a:rPr>
              <a:t>);</a:t>
            </a:r>
          </a:p>
          <a:p>
            <a:pPr lvl="0"/>
            <a:r>
              <a:rPr lang="en-US" sz="2000" dirty="0">
                <a:solidFill>
                  <a:srgbClr val="292929"/>
                </a:solidFill>
                <a:latin typeface="Consolas"/>
              </a:rPr>
              <a:t>    </a:t>
            </a:r>
            <a:r>
              <a:rPr lang="en-US" sz="2000" dirty="0">
                <a:solidFill>
                  <a:srgbClr val="264F78"/>
                </a:solidFill>
                <a:latin typeface="Consolas"/>
              </a:rPr>
              <a:t>color</a:t>
            </a:r>
            <a:r>
              <a:rPr lang="en-US" sz="2000" dirty="0">
                <a:solidFill>
                  <a:srgbClr val="292929"/>
                </a:solidFill>
                <a:latin typeface="Consolas"/>
              </a:rPr>
              <a:t>: </a:t>
            </a:r>
            <a:r>
              <a:rPr lang="en-US" sz="2000" dirty="0">
                <a:solidFill>
                  <a:srgbClr val="0451A5"/>
                </a:solidFill>
                <a:latin typeface="Consolas"/>
              </a:rPr>
              <a:t>white</a:t>
            </a:r>
            <a:r>
              <a:rPr lang="en-US" sz="2000" dirty="0">
                <a:solidFill>
                  <a:srgbClr val="292929"/>
                </a:solidFill>
                <a:latin typeface="Consolas"/>
              </a:rPr>
              <a:t>;</a:t>
            </a:r>
          </a:p>
          <a:p>
            <a:pPr lvl="0"/>
            <a:r>
              <a:rPr lang="en-US" sz="2000" dirty="0">
                <a:solidFill>
                  <a:srgbClr val="292929"/>
                </a:solidFill>
                <a:latin typeface="Consolas"/>
              </a:rPr>
              <a:t>}</a:t>
            </a:r>
          </a:p>
          <a:p>
            <a:endParaRPr lang="en-IN" dirty="0"/>
          </a:p>
        </p:txBody>
      </p:sp>
    </p:spTree>
    <p:extLst>
      <p:ext uri="{BB962C8B-B14F-4D97-AF65-F5344CB8AC3E}">
        <p14:creationId xmlns:p14="http://schemas.microsoft.com/office/powerpoint/2010/main" val="460941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52</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14" name="Rectangle 13"/>
          <p:cNvSpPr/>
          <p:nvPr/>
        </p:nvSpPr>
        <p:spPr>
          <a:xfrm>
            <a:off x="0" y="1733252"/>
            <a:ext cx="9429750" cy="2554545"/>
          </a:xfrm>
          <a:prstGeom prst="rect">
            <a:avLst/>
          </a:prstGeom>
          <a:solidFill>
            <a:srgbClr val="FFC000"/>
          </a:solidFill>
        </p:spPr>
        <p:txBody>
          <a:bodyPr wrap="square">
            <a:spAutoFit/>
          </a:bodyPr>
          <a:lstStyle/>
          <a:p>
            <a:r>
              <a:rPr lang="en-US" sz="2000" b="1" u="sng" dirty="0">
                <a:solidFill>
                  <a:srgbClr val="B5200D"/>
                </a:solidFill>
                <a:latin typeface="Consolas"/>
              </a:rPr>
              <a:t>contact.component.html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0F4A85"/>
                </a:solidFill>
                <a:latin typeface="Consolas"/>
              </a:rPr>
              <a:t>&lt;h1&gt;</a:t>
            </a:r>
            <a:r>
              <a:rPr lang="en-IN" sz="2000" dirty="0">
                <a:solidFill>
                  <a:srgbClr val="292929"/>
                </a:solidFill>
                <a:latin typeface="Consolas"/>
              </a:rPr>
              <a:t>contact Component</a:t>
            </a:r>
            <a:r>
              <a:rPr lang="en-IN" sz="2000" dirty="0">
                <a:solidFill>
                  <a:srgbClr val="0F4A85"/>
                </a:solidFill>
                <a:latin typeface="Consolas"/>
              </a:rPr>
              <a:t>&lt;/h1&gt;</a:t>
            </a:r>
            <a:endParaRPr lang="en-IN" sz="2000" dirty="0">
              <a:solidFill>
                <a:srgbClr val="292929"/>
              </a:solidFill>
              <a:latin typeface="Consolas"/>
            </a:endParaRPr>
          </a:p>
          <a:p>
            <a:br>
              <a:rPr lang="en-IN" sz="2000" dirty="0">
                <a:solidFill>
                  <a:srgbClr val="292929"/>
                </a:solidFill>
                <a:latin typeface="Consolas"/>
              </a:rPr>
            </a:br>
            <a:r>
              <a:rPr lang="en-IN" sz="2000" dirty="0">
                <a:solidFill>
                  <a:srgbClr val="0F4A85"/>
                </a:solidFill>
                <a:latin typeface="Consolas"/>
              </a:rPr>
              <a:t>&lt;p&gt;</a:t>
            </a:r>
            <a:r>
              <a:rPr lang="en-IN" sz="2000" dirty="0" err="1">
                <a:solidFill>
                  <a:srgbClr val="292929"/>
                </a:solidFill>
                <a:latin typeface="Consolas"/>
              </a:rPr>
              <a:t>Maisammaguda</a:t>
            </a:r>
            <a:r>
              <a:rPr lang="en-IN" sz="2000" dirty="0">
                <a:solidFill>
                  <a:srgbClr val="292929"/>
                </a:solidFill>
                <a:latin typeface="Consolas"/>
              </a:rPr>
              <a:t>, </a:t>
            </a:r>
            <a:r>
              <a:rPr lang="en-IN" sz="2000" dirty="0" err="1">
                <a:solidFill>
                  <a:srgbClr val="292929"/>
                </a:solidFill>
                <a:latin typeface="Consolas"/>
              </a:rPr>
              <a:t>Dulapally</a:t>
            </a:r>
            <a:r>
              <a:rPr lang="en-IN" sz="2000" dirty="0">
                <a:solidFill>
                  <a:srgbClr val="292929"/>
                </a:solidFill>
                <a:latin typeface="Consolas"/>
              </a:rPr>
              <a:t>,    Hyderabad, </a:t>
            </a:r>
            <a:r>
              <a:rPr lang="en-IN" sz="2000" dirty="0" err="1">
                <a:solidFill>
                  <a:srgbClr val="292929"/>
                </a:solidFill>
                <a:latin typeface="Consolas"/>
              </a:rPr>
              <a:t>Telangana</a:t>
            </a:r>
            <a:r>
              <a:rPr lang="en-IN" sz="2000" dirty="0">
                <a:solidFill>
                  <a:srgbClr val="292929"/>
                </a:solidFill>
                <a:latin typeface="Consolas"/>
              </a:rPr>
              <a:t> 500100</a:t>
            </a:r>
            <a:r>
              <a:rPr lang="en-IN" sz="2000" dirty="0">
                <a:solidFill>
                  <a:srgbClr val="0F4A85"/>
                </a:solidFill>
                <a:latin typeface="Consolas"/>
              </a:rPr>
              <a:t>&lt;</a:t>
            </a:r>
            <a:r>
              <a:rPr lang="en-IN" sz="2000" dirty="0" err="1">
                <a:solidFill>
                  <a:srgbClr val="0F4A85"/>
                </a:solidFill>
                <a:latin typeface="Consolas"/>
              </a:rPr>
              <a:t>br</a:t>
            </a:r>
            <a:r>
              <a:rPr lang="en-IN" sz="2000" dirty="0">
                <a:solidFill>
                  <a:srgbClr val="0F4A85"/>
                </a:solidFill>
                <a:latin typeface="Consolas"/>
              </a:rPr>
              <a:t>&gt;</a:t>
            </a:r>
            <a:r>
              <a:rPr lang="en-IN" sz="2000" dirty="0">
                <a:solidFill>
                  <a:srgbClr val="292929"/>
                </a:solidFill>
                <a:latin typeface="Consolas"/>
              </a:rPr>
              <a:t>    Phone: 94971-94971, 91778-78365</a:t>
            </a:r>
            <a:r>
              <a:rPr lang="en-IN" sz="2000" dirty="0">
                <a:solidFill>
                  <a:srgbClr val="0F4A85"/>
                </a:solidFill>
                <a:latin typeface="Consolas"/>
              </a:rPr>
              <a:t>&lt;/p&gt;</a:t>
            </a:r>
            <a:r>
              <a:rPr lang="en-IN" sz="2000" dirty="0">
                <a:solidFill>
                  <a:srgbClr val="292929"/>
                </a:solidFill>
                <a:latin typeface="Consolas"/>
              </a:rPr>
              <a:t>   </a:t>
            </a:r>
          </a:p>
          <a:p>
            <a:br>
              <a:rPr lang="en-IN" sz="2000" dirty="0">
                <a:solidFill>
                  <a:srgbClr val="292929"/>
                </a:solidFill>
                <a:latin typeface="Consolas"/>
              </a:rPr>
            </a:br>
            <a:endParaRPr lang="en-IN" sz="2000" b="0" dirty="0">
              <a:solidFill>
                <a:srgbClr val="292929"/>
              </a:solidFill>
              <a:effectLst/>
              <a:latin typeface="Consolas"/>
            </a:endParaRPr>
          </a:p>
        </p:txBody>
      </p:sp>
      <p:sp>
        <p:nvSpPr>
          <p:cNvPr id="12" name="TextBox 11"/>
          <p:cNvSpPr txBox="1"/>
          <p:nvPr/>
        </p:nvSpPr>
        <p:spPr>
          <a:xfrm>
            <a:off x="0" y="1271587"/>
            <a:ext cx="4843463" cy="461665"/>
          </a:xfrm>
          <a:prstGeom prst="rect">
            <a:avLst/>
          </a:prstGeom>
          <a:noFill/>
        </p:spPr>
        <p:txBody>
          <a:bodyPr wrap="square" rtlCol="0">
            <a:spAutoFit/>
          </a:bodyPr>
          <a:lstStyle/>
          <a:p>
            <a:r>
              <a:rPr lang="en-US" sz="2400" dirty="0">
                <a:latin typeface="Times New Roman" pitchFamily="18" charset="0"/>
                <a:cs typeface="Times New Roman" pitchFamily="18" charset="0"/>
              </a:rPr>
              <a:t>Contact Component Files:</a:t>
            </a:r>
            <a:endParaRPr lang="en-IN" sz="2400" dirty="0">
              <a:latin typeface="Times New Roman" pitchFamily="18" charset="0"/>
              <a:cs typeface="Times New Roman" pitchFamily="18" charset="0"/>
            </a:endParaRPr>
          </a:p>
        </p:txBody>
      </p:sp>
      <p:sp>
        <p:nvSpPr>
          <p:cNvPr id="13" name="TextBox 12"/>
          <p:cNvSpPr txBox="1"/>
          <p:nvPr/>
        </p:nvSpPr>
        <p:spPr>
          <a:xfrm>
            <a:off x="0" y="4595574"/>
            <a:ext cx="9572624" cy="1908215"/>
          </a:xfrm>
          <a:prstGeom prst="rect">
            <a:avLst/>
          </a:prstGeom>
          <a:solidFill>
            <a:srgbClr val="92D050"/>
          </a:solidFill>
        </p:spPr>
        <p:txBody>
          <a:bodyPr wrap="square" rtlCol="0">
            <a:spAutoFit/>
          </a:bodyPr>
          <a:lstStyle/>
          <a:p>
            <a:pPr lvl="0"/>
            <a:r>
              <a:rPr lang="en-US" sz="2000" b="1" u="sng" dirty="0">
                <a:solidFill>
                  <a:srgbClr val="B5200D"/>
                </a:solidFill>
                <a:latin typeface="Consolas"/>
              </a:rPr>
              <a:t>contact.component.css file:</a:t>
            </a:r>
            <a:endParaRPr lang="en-IN" sz="2000" b="1" u="sng" dirty="0">
              <a:solidFill>
                <a:srgbClr val="B5200D"/>
              </a:solidFill>
              <a:latin typeface="Consolas"/>
            </a:endParaRPr>
          </a:p>
          <a:p>
            <a:pPr lvl="0"/>
            <a:endParaRPr lang="en-US" sz="2000" dirty="0">
              <a:solidFill>
                <a:srgbClr val="0F4A85"/>
              </a:solidFill>
              <a:latin typeface="Consolas"/>
            </a:endParaRPr>
          </a:p>
          <a:p>
            <a:r>
              <a:rPr lang="en-IN" sz="2000" dirty="0">
                <a:solidFill>
                  <a:srgbClr val="0F4A85"/>
                </a:solidFill>
                <a:latin typeface="Consolas"/>
              </a:rPr>
              <a:t>h1</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264F78"/>
                </a:solidFill>
                <a:latin typeface="Consolas"/>
              </a:rPr>
              <a:t>background-</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bisque</a:t>
            </a:r>
            <a:r>
              <a:rPr lang="en-IN" sz="2000" dirty="0">
                <a:solidFill>
                  <a:srgbClr val="292929"/>
                </a:solidFill>
                <a:latin typeface="Consolas"/>
              </a:rPr>
              <a:t>;</a:t>
            </a:r>
          </a:p>
          <a:p>
            <a:r>
              <a:rPr lang="en-IN" sz="2000" dirty="0">
                <a:solidFill>
                  <a:srgbClr val="292929"/>
                </a:solidFill>
                <a:latin typeface="Consolas"/>
              </a:rPr>
              <a:t>}</a:t>
            </a:r>
          </a:p>
          <a:p>
            <a:endParaRPr lang="en-IN" dirty="0"/>
          </a:p>
        </p:txBody>
      </p:sp>
    </p:spTree>
    <p:extLst>
      <p:ext uri="{BB962C8B-B14F-4D97-AF65-F5344CB8AC3E}">
        <p14:creationId xmlns:p14="http://schemas.microsoft.com/office/powerpoint/2010/main" val="11445874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53</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2" name="TextBox 1"/>
          <p:cNvSpPr txBox="1"/>
          <p:nvPr/>
        </p:nvSpPr>
        <p:spPr>
          <a:xfrm>
            <a:off x="314325" y="1191309"/>
            <a:ext cx="8915400" cy="461665"/>
          </a:xfrm>
          <a:prstGeom prst="rect">
            <a:avLst/>
          </a:prstGeom>
          <a:noFill/>
        </p:spPr>
        <p:txBody>
          <a:bodyPr wrap="square" rtlCol="0">
            <a:spAutoFit/>
          </a:bodyPr>
          <a:lstStyle/>
          <a:p>
            <a:r>
              <a:rPr lang="en-US" sz="2400" b="1" dirty="0">
                <a:solidFill>
                  <a:srgbClr val="0070C0"/>
                </a:solidFill>
                <a:latin typeface="Times New Roman" pitchFamily="18" charset="0"/>
                <a:cs typeface="Times New Roman" pitchFamily="18" charset="0"/>
              </a:rPr>
              <a:t>Step 2: </a:t>
            </a:r>
            <a:r>
              <a:rPr lang="en-US" sz="2400" b="1" dirty="0">
                <a:latin typeface="Times New Roman" pitchFamily="18" charset="0"/>
                <a:cs typeface="Times New Roman" pitchFamily="18" charset="0"/>
              </a:rPr>
              <a:t>Configuring the Routes</a:t>
            </a:r>
            <a:endParaRPr lang="en-IN" sz="2400" b="1" dirty="0">
              <a:solidFill>
                <a:srgbClr val="FF0000"/>
              </a:solidFill>
              <a:latin typeface="Times New Roman" pitchFamily="18" charset="0"/>
              <a:cs typeface="Times New Roman" pitchFamily="18" charset="0"/>
            </a:endParaRPr>
          </a:p>
        </p:txBody>
      </p:sp>
      <p:sp>
        <p:nvSpPr>
          <p:cNvPr id="8" name="TextBox 7"/>
          <p:cNvSpPr txBox="1"/>
          <p:nvPr/>
        </p:nvSpPr>
        <p:spPr>
          <a:xfrm>
            <a:off x="179237" y="1789151"/>
            <a:ext cx="10322076" cy="461665"/>
          </a:xfrm>
          <a:prstGeom prst="rect">
            <a:avLst/>
          </a:prstGeom>
          <a:noFill/>
        </p:spPr>
        <p:txBody>
          <a:bodyPr wrap="square" rtlCol="0">
            <a:spAutoFit/>
          </a:bodyPr>
          <a:lstStyle/>
          <a:p>
            <a:r>
              <a:rPr lang="en-US" sz="2400" dirty="0">
                <a:latin typeface="Times New Roman" pitchFamily="18" charset="0"/>
                <a:cs typeface="Times New Roman" pitchFamily="18" charset="0"/>
              </a:rPr>
              <a:t>The Routes are configured in the </a:t>
            </a:r>
            <a:r>
              <a:rPr lang="en-US" sz="2400" b="1" dirty="0">
                <a:solidFill>
                  <a:srgbClr val="7030A0"/>
                </a:solidFill>
                <a:latin typeface="Times New Roman" pitchFamily="18" charset="0"/>
                <a:cs typeface="Times New Roman" pitchFamily="18" charset="0"/>
              </a:rPr>
              <a:t>app.component.html</a:t>
            </a:r>
            <a:r>
              <a:rPr lang="en-US" sz="2400" dirty="0">
                <a:latin typeface="Times New Roman" pitchFamily="18" charset="0"/>
                <a:cs typeface="Times New Roman" pitchFamily="18" charset="0"/>
              </a:rPr>
              <a:t> file using </a:t>
            </a:r>
            <a:r>
              <a:rPr lang="en-US" sz="2400" b="1" dirty="0" err="1">
                <a:solidFill>
                  <a:srgbClr val="FF0000"/>
                </a:solidFill>
                <a:latin typeface="Times New Roman" pitchFamily="18" charset="0"/>
                <a:cs typeface="Times New Roman" pitchFamily="18" charset="0"/>
              </a:rPr>
              <a:t>routerLink</a:t>
            </a:r>
            <a:r>
              <a:rPr lang="en-US" sz="2400" dirty="0">
                <a:latin typeface="Times New Roman" pitchFamily="18" charset="0"/>
                <a:cs typeface="Times New Roman" pitchFamily="18" charset="0"/>
              </a:rPr>
              <a:t>.</a:t>
            </a:r>
            <a:endParaRPr lang="en-IN" sz="2400" b="1" dirty="0">
              <a:solidFill>
                <a:srgbClr val="FF0000"/>
              </a:solidFill>
              <a:latin typeface="Times New Roman" pitchFamily="18" charset="0"/>
              <a:cs typeface="Times New Roman" pitchFamily="18" charset="0"/>
            </a:endParaRPr>
          </a:p>
        </p:txBody>
      </p:sp>
      <p:sp>
        <p:nvSpPr>
          <p:cNvPr id="14" name="Rectangle 13"/>
          <p:cNvSpPr/>
          <p:nvPr/>
        </p:nvSpPr>
        <p:spPr>
          <a:xfrm>
            <a:off x="314325" y="2431820"/>
            <a:ext cx="9429750" cy="4062651"/>
          </a:xfrm>
          <a:prstGeom prst="rect">
            <a:avLst/>
          </a:prstGeom>
          <a:solidFill>
            <a:srgbClr val="FFC000"/>
          </a:solidFill>
        </p:spPr>
        <p:txBody>
          <a:bodyPr wrap="square">
            <a:spAutoFit/>
          </a:bodyPr>
          <a:lstStyle/>
          <a:p>
            <a:r>
              <a:rPr lang="en-US" sz="2000" b="1" u="sng" dirty="0">
                <a:solidFill>
                  <a:srgbClr val="B5200D"/>
                </a:solidFill>
                <a:latin typeface="Consolas"/>
              </a:rPr>
              <a:t>app.component.html file:</a:t>
            </a:r>
            <a:endParaRPr lang="en-IN" sz="2000" b="1" u="sng" dirty="0">
              <a:solidFill>
                <a:srgbClr val="B5200D"/>
              </a:solidFill>
              <a:latin typeface="Consolas"/>
            </a:endParaRPr>
          </a:p>
          <a:p>
            <a:endParaRPr lang="en-US" sz="2000" dirty="0">
              <a:solidFill>
                <a:srgbClr val="B5200D"/>
              </a:solidFill>
              <a:latin typeface="Consolas"/>
            </a:endParaRPr>
          </a:p>
          <a:p>
            <a:r>
              <a:rPr lang="en-US" sz="2000" dirty="0">
                <a:solidFill>
                  <a:srgbClr val="0F4A85"/>
                </a:solidFill>
                <a:latin typeface="Consolas"/>
              </a:rPr>
              <a:t>&lt;div</a:t>
            </a:r>
            <a:r>
              <a:rPr lang="en-US" sz="2000" dirty="0">
                <a:solidFill>
                  <a:srgbClr val="292929"/>
                </a:solidFill>
                <a:latin typeface="Consolas"/>
              </a:rPr>
              <a:t> </a:t>
            </a:r>
            <a:r>
              <a:rPr lang="en-US" sz="2000" dirty="0">
                <a:solidFill>
                  <a:srgbClr val="264F78"/>
                </a:solidFill>
                <a:latin typeface="Consolas"/>
              </a:rPr>
              <a:t>style</a:t>
            </a:r>
            <a:r>
              <a:rPr lang="en-US" sz="2000" dirty="0">
                <a:solidFill>
                  <a:srgbClr val="292929"/>
                </a:solidFill>
                <a:latin typeface="Consolas"/>
              </a:rPr>
              <a:t> = </a:t>
            </a:r>
            <a:r>
              <a:rPr lang="en-US" sz="2000" dirty="0">
                <a:solidFill>
                  <a:srgbClr val="0F4A85"/>
                </a:solidFill>
                <a:latin typeface="Consolas"/>
              </a:rPr>
              <a:t>"text-align: center;"&gt;</a:t>
            </a:r>
            <a:endParaRPr lang="en-US" sz="2000" dirty="0">
              <a:solidFill>
                <a:srgbClr val="292929"/>
              </a:solidFill>
              <a:latin typeface="Consolas"/>
            </a:endParaRPr>
          </a:p>
          <a:p>
            <a:r>
              <a:rPr lang="en-US" sz="2000" dirty="0">
                <a:solidFill>
                  <a:srgbClr val="292929"/>
                </a:solidFill>
                <a:latin typeface="Consolas"/>
              </a:rPr>
              <a:t>    </a:t>
            </a:r>
            <a:r>
              <a:rPr lang="en-US" sz="2000" dirty="0">
                <a:solidFill>
                  <a:srgbClr val="0F4A85"/>
                </a:solidFill>
                <a:latin typeface="Consolas"/>
              </a:rPr>
              <a:t>&lt;h1&gt;</a:t>
            </a:r>
            <a:r>
              <a:rPr lang="en-US" sz="2000" dirty="0">
                <a:solidFill>
                  <a:srgbClr val="292929"/>
                </a:solidFill>
                <a:latin typeface="Consolas"/>
              </a:rPr>
              <a:t> WELCOME TO MRUH</a:t>
            </a:r>
            <a:r>
              <a:rPr lang="en-US" sz="2000" dirty="0">
                <a:solidFill>
                  <a:srgbClr val="0F4A85"/>
                </a:solidFill>
                <a:latin typeface="Consolas"/>
              </a:rPr>
              <a:t>&lt;/h1&gt;</a:t>
            </a:r>
            <a:endParaRPr lang="en-US" sz="2000" dirty="0">
              <a:solidFill>
                <a:srgbClr val="292929"/>
              </a:solidFill>
              <a:latin typeface="Consolas"/>
            </a:endParaRPr>
          </a:p>
          <a:p>
            <a:r>
              <a:rPr lang="en-US" sz="2000" dirty="0">
                <a:solidFill>
                  <a:srgbClr val="0F4A85"/>
                </a:solidFill>
                <a:latin typeface="Consolas"/>
              </a:rPr>
              <a:t>&lt;div&gt;</a:t>
            </a:r>
            <a:r>
              <a:rPr lang="en-US" sz="2000" dirty="0">
                <a:solidFill>
                  <a:srgbClr val="292929"/>
                </a:solidFill>
                <a:latin typeface="Consolas"/>
              </a:rPr>
              <a:t> </a:t>
            </a:r>
          </a:p>
          <a:p>
            <a:r>
              <a:rPr lang="en-US" sz="2000" dirty="0">
                <a:solidFill>
                  <a:srgbClr val="292929"/>
                </a:solidFill>
                <a:latin typeface="Consolas"/>
              </a:rPr>
              <a:t>    </a:t>
            </a:r>
            <a:r>
              <a:rPr lang="en-US" sz="2000" dirty="0">
                <a:solidFill>
                  <a:srgbClr val="0F4A85"/>
                </a:solidFill>
                <a:latin typeface="Consolas"/>
              </a:rPr>
              <a:t>&lt;a</a:t>
            </a:r>
            <a:r>
              <a:rPr lang="en-US" sz="2000" dirty="0">
                <a:solidFill>
                  <a:srgbClr val="292929"/>
                </a:solidFill>
                <a:latin typeface="Consolas"/>
              </a:rPr>
              <a:t> </a:t>
            </a:r>
            <a:r>
              <a:rPr lang="en-US" sz="2000" dirty="0" err="1">
                <a:solidFill>
                  <a:srgbClr val="264F78"/>
                </a:solidFill>
                <a:latin typeface="Consolas"/>
              </a:rPr>
              <a:t>routerLink</a:t>
            </a:r>
            <a:r>
              <a:rPr lang="en-US" sz="2000" dirty="0">
                <a:solidFill>
                  <a:srgbClr val="292929"/>
                </a:solidFill>
                <a:latin typeface="Consolas"/>
              </a:rPr>
              <a:t> =</a:t>
            </a:r>
            <a:r>
              <a:rPr lang="en-US" sz="2000" dirty="0">
                <a:solidFill>
                  <a:srgbClr val="0F4A85"/>
                </a:solidFill>
                <a:latin typeface="Consolas"/>
              </a:rPr>
              <a:t>"home"&gt;</a:t>
            </a:r>
            <a:r>
              <a:rPr lang="en-US" sz="2000" dirty="0">
                <a:solidFill>
                  <a:srgbClr val="292929"/>
                </a:solidFill>
                <a:latin typeface="Consolas"/>
              </a:rPr>
              <a:t>Home</a:t>
            </a:r>
            <a:r>
              <a:rPr lang="en-US" sz="2000" dirty="0">
                <a:solidFill>
                  <a:srgbClr val="0F4A85"/>
                </a:solidFill>
                <a:latin typeface="Consolas"/>
              </a:rPr>
              <a:t>&lt;/a&gt;</a:t>
            </a:r>
            <a:r>
              <a:rPr lang="en-US" sz="2000" dirty="0">
                <a:solidFill>
                  <a:srgbClr val="292929"/>
                </a:solidFill>
                <a:latin typeface="Consolas"/>
              </a:rPr>
              <a:t> |</a:t>
            </a:r>
          </a:p>
          <a:p>
            <a:r>
              <a:rPr lang="en-US" sz="2000" dirty="0">
                <a:solidFill>
                  <a:srgbClr val="292929"/>
                </a:solidFill>
                <a:latin typeface="Consolas"/>
              </a:rPr>
              <a:t>    </a:t>
            </a:r>
            <a:r>
              <a:rPr lang="en-US" sz="2000" dirty="0">
                <a:solidFill>
                  <a:srgbClr val="0F4A85"/>
                </a:solidFill>
                <a:latin typeface="Consolas"/>
              </a:rPr>
              <a:t>&lt;a</a:t>
            </a:r>
            <a:r>
              <a:rPr lang="en-US" sz="2000" dirty="0">
                <a:solidFill>
                  <a:srgbClr val="292929"/>
                </a:solidFill>
                <a:latin typeface="Consolas"/>
              </a:rPr>
              <a:t> </a:t>
            </a:r>
            <a:r>
              <a:rPr lang="en-US" sz="2000" dirty="0" err="1">
                <a:solidFill>
                  <a:srgbClr val="264F78"/>
                </a:solidFill>
                <a:latin typeface="Consolas"/>
              </a:rPr>
              <a:t>routerLink</a:t>
            </a:r>
            <a:r>
              <a:rPr lang="en-US" sz="2000" dirty="0">
                <a:solidFill>
                  <a:srgbClr val="292929"/>
                </a:solidFill>
                <a:latin typeface="Consolas"/>
              </a:rPr>
              <a:t> =</a:t>
            </a:r>
            <a:r>
              <a:rPr lang="en-US" sz="2000" dirty="0">
                <a:solidFill>
                  <a:srgbClr val="0F4A85"/>
                </a:solidFill>
                <a:latin typeface="Consolas"/>
              </a:rPr>
              <a:t>"about"&gt;</a:t>
            </a:r>
            <a:r>
              <a:rPr lang="en-US" sz="2000" dirty="0">
                <a:solidFill>
                  <a:srgbClr val="292929"/>
                </a:solidFill>
                <a:latin typeface="Consolas"/>
              </a:rPr>
              <a:t>About</a:t>
            </a:r>
            <a:r>
              <a:rPr lang="en-US" sz="2000" dirty="0">
                <a:solidFill>
                  <a:srgbClr val="0F4A85"/>
                </a:solidFill>
                <a:latin typeface="Consolas"/>
              </a:rPr>
              <a:t>&lt;/a&gt;</a:t>
            </a:r>
            <a:r>
              <a:rPr lang="en-US" sz="2000" dirty="0">
                <a:solidFill>
                  <a:srgbClr val="292929"/>
                </a:solidFill>
                <a:latin typeface="Consolas"/>
              </a:rPr>
              <a:t> |</a:t>
            </a:r>
          </a:p>
          <a:p>
            <a:r>
              <a:rPr lang="en-US" sz="2000" dirty="0">
                <a:solidFill>
                  <a:srgbClr val="292929"/>
                </a:solidFill>
                <a:latin typeface="Consolas"/>
              </a:rPr>
              <a:t>    </a:t>
            </a:r>
            <a:r>
              <a:rPr lang="en-US" sz="2000" dirty="0">
                <a:solidFill>
                  <a:srgbClr val="0F4A85"/>
                </a:solidFill>
                <a:latin typeface="Consolas"/>
              </a:rPr>
              <a:t>&lt;a</a:t>
            </a:r>
            <a:r>
              <a:rPr lang="en-US" sz="2000" dirty="0">
                <a:solidFill>
                  <a:srgbClr val="292929"/>
                </a:solidFill>
                <a:latin typeface="Consolas"/>
              </a:rPr>
              <a:t> </a:t>
            </a:r>
            <a:r>
              <a:rPr lang="en-US" sz="2000" dirty="0" err="1">
                <a:solidFill>
                  <a:srgbClr val="264F78"/>
                </a:solidFill>
                <a:latin typeface="Consolas"/>
              </a:rPr>
              <a:t>routerLink</a:t>
            </a:r>
            <a:r>
              <a:rPr lang="en-US" sz="2000" dirty="0">
                <a:solidFill>
                  <a:srgbClr val="292929"/>
                </a:solidFill>
                <a:latin typeface="Consolas"/>
              </a:rPr>
              <a:t> =</a:t>
            </a:r>
            <a:r>
              <a:rPr lang="en-US" sz="2000" dirty="0">
                <a:solidFill>
                  <a:srgbClr val="0F4A85"/>
                </a:solidFill>
                <a:latin typeface="Consolas"/>
              </a:rPr>
              <a:t>"contact"&gt;</a:t>
            </a:r>
            <a:r>
              <a:rPr lang="en-US" sz="2000" dirty="0">
                <a:solidFill>
                  <a:srgbClr val="292929"/>
                </a:solidFill>
                <a:latin typeface="Consolas"/>
              </a:rPr>
              <a:t>Contact Us</a:t>
            </a:r>
            <a:r>
              <a:rPr lang="en-US" sz="2000" dirty="0">
                <a:solidFill>
                  <a:srgbClr val="0F4A85"/>
                </a:solidFill>
                <a:latin typeface="Consolas"/>
              </a:rPr>
              <a:t>&lt;/a&gt;</a:t>
            </a:r>
            <a:r>
              <a:rPr lang="en-US" sz="2000" dirty="0">
                <a:solidFill>
                  <a:srgbClr val="292929"/>
                </a:solidFill>
                <a:latin typeface="Consolas"/>
              </a:rPr>
              <a:t> |</a:t>
            </a:r>
          </a:p>
          <a:p>
            <a:r>
              <a:rPr lang="en-US" sz="2000" dirty="0">
                <a:solidFill>
                  <a:srgbClr val="292929"/>
                </a:solidFill>
                <a:latin typeface="Consolas"/>
              </a:rPr>
              <a:t>    </a:t>
            </a:r>
            <a:r>
              <a:rPr lang="en-US" sz="2000" dirty="0">
                <a:solidFill>
                  <a:srgbClr val="0F4A85"/>
                </a:solidFill>
                <a:latin typeface="Consolas"/>
              </a:rPr>
              <a:t>&lt;/div&gt;</a:t>
            </a:r>
            <a:endParaRPr lang="en-US" sz="2000" dirty="0">
              <a:solidFill>
                <a:srgbClr val="292929"/>
              </a:solidFill>
              <a:latin typeface="Consolas"/>
            </a:endParaRPr>
          </a:p>
          <a:p>
            <a:r>
              <a:rPr lang="en-US" sz="2000" dirty="0">
                <a:solidFill>
                  <a:srgbClr val="0F4A85"/>
                </a:solidFill>
                <a:latin typeface="Consolas"/>
              </a:rPr>
              <a:t>&lt;router-outlet&gt;&lt;/router-outlet&gt;</a:t>
            </a:r>
            <a:endParaRPr lang="en-US" sz="2000" dirty="0">
              <a:solidFill>
                <a:srgbClr val="292929"/>
              </a:solidFill>
              <a:latin typeface="Consolas"/>
            </a:endParaRPr>
          </a:p>
          <a:p>
            <a:r>
              <a:rPr lang="en-US" sz="2000" dirty="0">
                <a:solidFill>
                  <a:srgbClr val="0F4A85"/>
                </a:solidFill>
                <a:latin typeface="Consolas"/>
              </a:rPr>
              <a:t>&lt;/div&gt;</a:t>
            </a:r>
            <a:endParaRPr lang="en-US" sz="2000" dirty="0">
              <a:solidFill>
                <a:srgbClr val="292929"/>
              </a:solidFill>
              <a:latin typeface="Consolas"/>
            </a:endParaRPr>
          </a:p>
          <a:p>
            <a:endParaRPr lang="en-US" sz="2000" dirty="0">
              <a:solidFill>
                <a:srgbClr val="B5200D"/>
              </a:solidFill>
              <a:latin typeface="Consolas"/>
            </a:endParaRPr>
          </a:p>
          <a:p>
            <a:endParaRPr lang="en-US" sz="2000" dirty="0">
              <a:solidFill>
                <a:srgbClr val="B5200D"/>
              </a:solidFill>
              <a:latin typeface="Consolas"/>
            </a:endParaRPr>
          </a:p>
        </p:txBody>
      </p:sp>
    </p:spTree>
    <p:extLst>
      <p:ext uri="{BB962C8B-B14F-4D97-AF65-F5344CB8AC3E}">
        <p14:creationId xmlns:p14="http://schemas.microsoft.com/office/powerpoint/2010/main" val="3524545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54</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2" name="TextBox 1"/>
          <p:cNvSpPr txBox="1"/>
          <p:nvPr/>
        </p:nvSpPr>
        <p:spPr>
          <a:xfrm>
            <a:off x="179237" y="960476"/>
            <a:ext cx="10322076" cy="461665"/>
          </a:xfrm>
          <a:prstGeom prst="rect">
            <a:avLst/>
          </a:prstGeom>
          <a:noFill/>
        </p:spPr>
        <p:txBody>
          <a:bodyPr wrap="square" rtlCol="0">
            <a:spAutoFit/>
          </a:bodyPr>
          <a:lstStyle/>
          <a:p>
            <a:r>
              <a:rPr lang="en-US" sz="2400" b="1" dirty="0">
                <a:solidFill>
                  <a:srgbClr val="0070C0"/>
                </a:solidFill>
                <a:latin typeface="Times New Roman" pitchFamily="18" charset="0"/>
                <a:cs typeface="Times New Roman" pitchFamily="18" charset="0"/>
              </a:rPr>
              <a:t>Step 3: </a:t>
            </a:r>
            <a:r>
              <a:rPr lang="en-US" sz="2400" b="1" dirty="0">
                <a:latin typeface="Times New Roman" pitchFamily="18" charset="0"/>
                <a:cs typeface="Times New Roman" pitchFamily="18" charset="0"/>
              </a:rPr>
              <a:t>Adding Routes in template.</a:t>
            </a:r>
            <a:endParaRPr lang="en-IN" sz="2400" b="1" dirty="0">
              <a:solidFill>
                <a:srgbClr val="FF0000"/>
              </a:solidFill>
              <a:latin typeface="Times New Roman" pitchFamily="18" charset="0"/>
              <a:cs typeface="Times New Roman" pitchFamily="18" charset="0"/>
            </a:endParaRPr>
          </a:p>
        </p:txBody>
      </p:sp>
      <p:sp>
        <p:nvSpPr>
          <p:cNvPr id="8" name="TextBox 7"/>
          <p:cNvSpPr txBox="1"/>
          <p:nvPr/>
        </p:nvSpPr>
        <p:spPr>
          <a:xfrm>
            <a:off x="179237" y="1589749"/>
            <a:ext cx="10322076" cy="461665"/>
          </a:xfrm>
          <a:prstGeom prst="rect">
            <a:avLst/>
          </a:prstGeom>
          <a:noFill/>
        </p:spPr>
        <p:txBody>
          <a:bodyPr wrap="square" rtlCol="0">
            <a:spAutoFit/>
          </a:bodyPr>
          <a:lstStyle/>
          <a:p>
            <a:pPr marL="342900" indent="-342900">
              <a:buFont typeface="Wingdings" pitchFamily="2" charset="2"/>
              <a:buChar char="Ø"/>
            </a:pPr>
            <a:r>
              <a:rPr lang="en-US" sz="2400" b="1" dirty="0">
                <a:latin typeface="Times New Roman" pitchFamily="18" charset="0"/>
                <a:cs typeface="Times New Roman" pitchFamily="18" charset="0"/>
              </a:rPr>
              <a:t>The paths for the Routes are provided in the </a:t>
            </a:r>
            <a:r>
              <a:rPr lang="en-US" sz="2400" b="1" dirty="0" err="1">
                <a:solidFill>
                  <a:srgbClr val="FF0000"/>
                </a:solidFill>
                <a:latin typeface="Times New Roman" pitchFamily="18" charset="0"/>
                <a:cs typeface="Times New Roman" pitchFamily="18" charset="0"/>
              </a:rPr>
              <a:t>app.routes.ts</a:t>
            </a:r>
            <a:r>
              <a:rPr lang="en-US" sz="2400" b="1" dirty="0">
                <a:solidFill>
                  <a:srgbClr val="FF0000"/>
                </a:solidFill>
                <a:latin typeface="Times New Roman" pitchFamily="18" charset="0"/>
                <a:cs typeface="Times New Roman" pitchFamily="18" charset="0"/>
              </a:rPr>
              <a:t> </a:t>
            </a:r>
            <a:r>
              <a:rPr lang="en-US" sz="2400" b="1" dirty="0">
                <a:latin typeface="Times New Roman" pitchFamily="18" charset="0"/>
                <a:cs typeface="Times New Roman" pitchFamily="18" charset="0"/>
              </a:rPr>
              <a:t>file.</a:t>
            </a:r>
            <a:r>
              <a:rPr lang="en-US" sz="2400" dirty="0">
                <a:latin typeface="Times New Roman" pitchFamily="18" charset="0"/>
                <a:cs typeface="Times New Roman" pitchFamily="18" charset="0"/>
              </a:rPr>
              <a:t> </a:t>
            </a:r>
          </a:p>
        </p:txBody>
      </p:sp>
      <p:sp>
        <p:nvSpPr>
          <p:cNvPr id="14" name="Rectangle 13"/>
          <p:cNvSpPr/>
          <p:nvPr/>
        </p:nvSpPr>
        <p:spPr>
          <a:xfrm>
            <a:off x="314325" y="2560408"/>
            <a:ext cx="9429750" cy="4093428"/>
          </a:xfrm>
          <a:prstGeom prst="rect">
            <a:avLst/>
          </a:prstGeom>
          <a:solidFill>
            <a:srgbClr val="FFC000"/>
          </a:solidFill>
        </p:spPr>
        <p:txBody>
          <a:bodyPr wrap="square">
            <a:spAutoFit/>
          </a:bodyPr>
          <a:lstStyle/>
          <a:p>
            <a:r>
              <a:rPr lang="en-US" sz="2000" b="1" u="sng" dirty="0" err="1">
                <a:solidFill>
                  <a:srgbClr val="B5200D"/>
                </a:solidFill>
                <a:latin typeface="Consolas"/>
              </a:rPr>
              <a:t>app.routes.ts</a:t>
            </a:r>
            <a:r>
              <a:rPr lang="en-US" sz="2000" b="1" u="sng" dirty="0">
                <a:solidFill>
                  <a:srgbClr val="B5200D"/>
                </a:solidFill>
                <a:latin typeface="Consolas"/>
              </a:rPr>
              <a:t>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Routes</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'@angular/router'</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 </a:t>
            </a:r>
            <a:r>
              <a:rPr lang="en-IN" sz="2000" dirty="0" err="1">
                <a:solidFill>
                  <a:srgbClr val="001080"/>
                </a:solidFill>
                <a:latin typeface="Consolas"/>
              </a:rPr>
              <a:t>HomeComponent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'./home/</a:t>
            </a:r>
            <a:r>
              <a:rPr lang="en-IN" sz="2000" dirty="0" err="1">
                <a:solidFill>
                  <a:srgbClr val="0F4A85"/>
                </a:solidFill>
                <a:latin typeface="Consolas"/>
              </a:rPr>
              <a:t>home.component</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 </a:t>
            </a:r>
            <a:r>
              <a:rPr lang="en-IN" sz="2000" dirty="0" err="1">
                <a:solidFill>
                  <a:srgbClr val="001080"/>
                </a:solidFill>
                <a:latin typeface="Consolas"/>
              </a:rPr>
              <a:t>AboutComponent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'./about/</a:t>
            </a:r>
            <a:r>
              <a:rPr lang="en-IN" sz="2000" dirty="0" err="1">
                <a:solidFill>
                  <a:srgbClr val="0F4A85"/>
                </a:solidFill>
                <a:latin typeface="Consolas"/>
              </a:rPr>
              <a:t>about.component</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B5200D"/>
                </a:solidFill>
                <a:latin typeface="Consolas"/>
              </a:rPr>
              <a:t>import</a:t>
            </a:r>
            <a:r>
              <a:rPr lang="en-IN" sz="2000" dirty="0">
                <a:solidFill>
                  <a:srgbClr val="292929"/>
                </a:solidFill>
                <a:latin typeface="Consolas"/>
              </a:rPr>
              <a:t> { </a:t>
            </a:r>
            <a:r>
              <a:rPr lang="en-IN" sz="2000" dirty="0" err="1">
                <a:solidFill>
                  <a:srgbClr val="001080"/>
                </a:solidFill>
                <a:latin typeface="Consolas"/>
              </a:rPr>
              <a:t>ContactComponent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'./contact/</a:t>
            </a:r>
            <a:r>
              <a:rPr lang="en-IN" sz="2000" dirty="0" err="1">
                <a:solidFill>
                  <a:srgbClr val="0F4A85"/>
                </a:solidFill>
                <a:latin typeface="Consolas"/>
              </a:rPr>
              <a:t>contact.component</a:t>
            </a:r>
            <a:r>
              <a:rPr lang="en-IN" sz="2000" dirty="0">
                <a:solidFill>
                  <a:srgbClr val="0F4A85"/>
                </a:solidFill>
                <a:latin typeface="Consolas"/>
              </a:rPr>
              <a:t>'</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B5200D"/>
                </a:solidFill>
                <a:latin typeface="Consolas"/>
              </a:rPr>
              <a:t>export</a:t>
            </a:r>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a:solidFill>
                  <a:srgbClr val="02715D"/>
                </a:solidFill>
                <a:latin typeface="Consolas"/>
              </a:rPr>
              <a:t>routes</a:t>
            </a:r>
            <a:r>
              <a:rPr lang="en-IN" sz="2000" dirty="0">
                <a:solidFill>
                  <a:srgbClr val="000000"/>
                </a:solidFill>
                <a:latin typeface="Consolas"/>
              </a:rPr>
              <a:t>:</a:t>
            </a:r>
            <a:r>
              <a:rPr lang="en-IN" sz="2000" dirty="0">
                <a:solidFill>
                  <a:srgbClr val="292929"/>
                </a:solidFill>
                <a:latin typeface="Consolas"/>
              </a:rPr>
              <a:t> </a:t>
            </a:r>
            <a:r>
              <a:rPr lang="en-IN" sz="2000" dirty="0">
                <a:solidFill>
                  <a:srgbClr val="185E73"/>
                </a:solidFill>
                <a:latin typeface="Consolas"/>
              </a:rPr>
              <a:t>Routes</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01080"/>
                </a:solidFill>
                <a:latin typeface="Consolas"/>
              </a:rPr>
              <a:t>path:</a:t>
            </a:r>
            <a:r>
              <a:rPr lang="en-IN" sz="2000" dirty="0" err="1">
                <a:solidFill>
                  <a:srgbClr val="0F4A85"/>
                </a:solidFill>
                <a:latin typeface="Consolas"/>
              </a:rPr>
              <a:t>'home</a:t>
            </a:r>
            <a:r>
              <a:rPr lang="en-IN" sz="2000" dirty="0">
                <a:solidFill>
                  <a:srgbClr val="0F4A85"/>
                </a:solidFill>
                <a:latin typeface="Consolas"/>
              </a:rPr>
              <a:t>'</a:t>
            </a:r>
            <a:r>
              <a:rPr lang="en-IN" sz="2000" dirty="0">
                <a:solidFill>
                  <a:srgbClr val="292929"/>
                </a:solidFill>
                <a:latin typeface="Consolas"/>
              </a:rPr>
              <a:t>, </a:t>
            </a:r>
            <a:r>
              <a:rPr lang="en-IN" sz="2000" dirty="0" err="1">
                <a:solidFill>
                  <a:srgbClr val="001080"/>
                </a:solidFill>
                <a:latin typeface="Consolas"/>
              </a:rPr>
              <a:t>component:HomeComponent</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path:</a:t>
            </a:r>
            <a:r>
              <a:rPr lang="en-IN" sz="2000" dirty="0" err="1">
                <a:solidFill>
                  <a:srgbClr val="0F4A85"/>
                </a:solidFill>
                <a:latin typeface="Consolas"/>
              </a:rPr>
              <a:t>'about</a:t>
            </a:r>
            <a:r>
              <a:rPr lang="en-IN" sz="2000" dirty="0">
                <a:solidFill>
                  <a:srgbClr val="0F4A85"/>
                </a:solidFill>
                <a:latin typeface="Consolas"/>
              </a:rPr>
              <a:t>'</a:t>
            </a:r>
            <a:r>
              <a:rPr lang="en-IN" sz="2000" dirty="0">
                <a:solidFill>
                  <a:srgbClr val="292929"/>
                </a:solidFill>
                <a:latin typeface="Consolas"/>
              </a:rPr>
              <a:t>, </a:t>
            </a:r>
            <a:r>
              <a:rPr lang="en-IN" sz="2000" dirty="0" err="1">
                <a:solidFill>
                  <a:srgbClr val="001080"/>
                </a:solidFill>
                <a:latin typeface="Consolas"/>
              </a:rPr>
              <a:t>component:AboutComponent</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path:</a:t>
            </a:r>
            <a:r>
              <a:rPr lang="en-IN" sz="2000" dirty="0" err="1">
                <a:solidFill>
                  <a:srgbClr val="0F4A85"/>
                </a:solidFill>
                <a:latin typeface="Consolas"/>
              </a:rPr>
              <a:t>'contact</a:t>
            </a:r>
            <a:r>
              <a:rPr lang="en-IN" sz="2000" dirty="0">
                <a:solidFill>
                  <a:srgbClr val="0F4A85"/>
                </a:solidFill>
                <a:latin typeface="Consolas"/>
              </a:rPr>
              <a:t>'</a:t>
            </a:r>
            <a:r>
              <a:rPr lang="en-IN" sz="2000" dirty="0">
                <a:solidFill>
                  <a:srgbClr val="292929"/>
                </a:solidFill>
                <a:latin typeface="Consolas"/>
              </a:rPr>
              <a:t>, </a:t>
            </a:r>
            <a:r>
              <a:rPr lang="en-IN" sz="2000" dirty="0">
                <a:solidFill>
                  <a:srgbClr val="001080"/>
                </a:solidFill>
                <a:latin typeface="Consolas"/>
              </a:rPr>
              <a:t>component:</a:t>
            </a:r>
            <a:r>
              <a:rPr lang="en-IN" sz="2000" dirty="0">
                <a:solidFill>
                  <a:srgbClr val="292929"/>
                </a:solidFill>
                <a:latin typeface="Consolas"/>
              </a:rPr>
              <a:t> </a:t>
            </a:r>
            <a:r>
              <a:rPr lang="en-IN" sz="2000" dirty="0" err="1">
                <a:solidFill>
                  <a:srgbClr val="001080"/>
                </a:solidFill>
                <a:latin typeface="Consolas"/>
              </a:rPr>
              <a:t>ContactComponent</a:t>
            </a:r>
            <a:r>
              <a:rPr lang="en-IN" sz="2000" dirty="0">
                <a:solidFill>
                  <a:srgbClr val="292929"/>
                </a:solidFill>
                <a:latin typeface="Consolas"/>
              </a:rPr>
              <a:t>}</a:t>
            </a:r>
          </a:p>
          <a:p>
            <a:r>
              <a:rPr lang="en-IN" sz="2000" dirty="0">
                <a:solidFill>
                  <a:srgbClr val="292929"/>
                </a:solidFill>
                <a:latin typeface="Consolas"/>
              </a:rPr>
              <a:t>];</a:t>
            </a:r>
            <a:br>
              <a:rPr lang="en-IN" sz="2000" dirty="0">
                <a:solidFill>
                  <a:srgbClr val="292929"/>
                </a:solidFill>
                <a:latin typeface="Consolas"/>
              </a:rPr>
            </a:br>
            <a:endParaRPr lang="en-IN" sz="2000" b="0" dirty="0">
              <a:solidFill>
                <a:srgbClr val="292929"/>
              </a:solidFill>
              <a:effectLst/>
              <a:latin typeface="Consolas"/>
            </a:endParaRPr>
          </a:p>
        </p:txBody>
      </p:sp>
    </p:spTree>
    <p:extLst>
      <p:ext uri="{BB962C8B-B14F-4D97-AF65-F5344CB8AC3E}">
        <p14:creationId xmlns:p14="http://schemas.microsoft.com/office/powerpoint/2010/main" val="559681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55</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a:t>
            </a:r>
            <a:endParaRPr lang="en-IN" b="1" dirty="0">
              <a:latin typeface="Times New Roman" pitchFamily="18" charset="0"/>
              <a:cs typeface="Times New Roman" pitchFamily="18" charset="0"/>
            </a:endParaRPr>
          </a:p>
        </p:txBody>
      </p:sp>
      <p:sp>
        <p:nvSpPr>
          <p:cNvPr id="2" name="TextBox 1"/>
          <p:cNvSpPr txBox="1"/>
          <p:nvPr/>
        </p:nvSpPr>
        <p:spPr>
          <a:xfrm>
            <a:off x="179237" y="960476"/>
            <a:ext cx="10322076" cy="461665"/>
          </a:xfrm>
          <a:prstGeom prst="rect">
            <a:avLst/>
          </a:prstGeom>
          <a:noFill/>
        </p:spPr>
        <p:txBody>
          <a:bodyPr wrap="square" rtlCol="0">
            <a:spAutoFit/>
          </a:bodyPr>
          <a:lstStyle/>
          <a:p>
            <a:r>
              <a:rPr lang="en-US" sz="2400" b="1" dirty="0">
                <a:solidFill>
                  <a:srgbClr val="0070C0"/>
                </a:solidFill>
                <a:latin typeface="Times New Roman" pitchFamily="18" charset="0"/>
                <a:cs typeface="Times New Roman" pitchFamily="18" charset="0"/>
              </a:rPr>
              <a:t>Step 4: </a:t>
            </a:r>
            <a:r>
              <a:rPr lang="en-US" sz="2400" b="1" dirty="0">
                <a:latin typeface="Times New Roman" pitchFamily="18" charset="0"/>
                <a:cs typeface="Times New Roman" pitchFamily="18" charset="0"/>
              </a:rPr>
              <a:t>Adding Router Outlet and </a:t>
            </a:r>
            <a:r>
              <a:rPr lang="en-US" sz="2400" b="1" dirty="0" err="1">
                <a:latin typeface="Times New Roman" pitchFamily="18" charset="0"/>
                <a:cs typeface="Times New Roman" pitchFamily="18" charset="0"/>
              </a:rPr>
              <a:t>RouterLink</a:t>
            </a:r>
            <a:endParaRPr lang="en-US" sz="2400" b="1" dirty="0">
              <a:latin typeface="Times New Roman" pitchFamily="18" charset="0"/>
              <a:cs typeface="Times New Roman" pitchFamily="18" charset="0"/>
            </a:endParaRPr>
          </a:p>
        </p:txBody>
      </p:sp>
      <p:sp>
        <p:nvSpPr>
          <p:cNvPr id="14" name="Rectangle 13"/>
          <p:cNvSpPr/>
          <p:nvPr/>
        </p:nvSpPr>
        <p:spPr>
          <a:xfrm>
            <a:off x="179236" y="1588858"/>
            <a:ext cx="11879413" cy="4770537"/>
          </a:xfrm>
          <a:prstGeom prst="rect">
            <a:avLst/>
          </a:prstGeom>
          <a:solidFill>
            <a:srgbClr val="FFC000"/>
          </a:solidFill>
        </p:spPr>
        <p:txBody>
          <a:bodyPr wrap="square">
            <a:spAutoFit/>
          </a:bodyPr>
          <a:lstStyle/>
          <a:p>
            <a:r>
              <a:rPr lang="en-US" sz="2000" b="1" u="sng" dirty="0" err="1">
                <a:solidFill>
                  <a:srgbClr val="B5200D"/>
                </a:solidFill>
                <a:latin typeface="Consolas"/>
              </a:rPr>
              <a:t>app.component.ts</a:t>
            </a:r>
            <a:r>
              <a:rPr lang="en-US" sz="2000" b="1" u="sng" dirty="0">
                <a:solidFill>
                  <a:srgbClr val="B5200D"/>
                </a:solidFill>
                <a:latin typeface="Consolas"/>
              </a:rPr>
              <a:t> file:</a:t>
            </a:r>
            <a:endParaRPr lang="en-IN" sz="2000" b="1" u="sng" dirty="0">
              <a:solidFill>
                <a:srgbClr val="B5200D"/>
              </a:solidFill>
              <a:latin typeface="Consolas"/>
            </a:endParaRPr>
          </a:p>
          <a:p>
            <a:endParaRPr lang="en-US" sz="2000" dirty="0">
              <a:solidFill>
                <a:srgbClr val="B5200D"/>
              </a:solidFill>
              <a:latin typeface="Consolas"/>
            </a:endParaRPr>
          </a:p>
          <a:p>
            <a:r>
              <a:rPr lang="en-IN" sz="2000" dirty="0">
                <a:solidFill>
                  <a:srgbClr val="B5200D"/>
                </a:solidFill>
                <a:latin typeface="Consolas"/>
              </a:rPr>
              <a:t>import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'@angular/core'</a:t>
            </a:r>
            <a:r>
              <a:rPr lang="en-IN" sz="2000" dirty="0">
                <a:solidFill>
                  <a:srgbClr val="292929"/>
                </a:solidFill>
                <a:latin typeface="Consolas"/>
              </a:rPr>
              <a:t>;</a:t>
            </a:r>
          </a:p>
          <a:p>
            <a:r>
              <a:rPr lang="en-IN" sz="2800" dirty="0">
                <a:solidFill>
                  <a:srgbClr val="B5200D"/>
                </a:solidFill>
                <a:latin typeface="Consolas"/>
              </a:rPr>
              <a:t>import</a:t>
            </a:r>
            <a:r>
              <a:rPr lang="en-IN" sz="2800" dirty="0">
                <a:solidFill>
                  <a:srgbClr val="292929"/>
                </a:solidFill>
                <a:latin typeface="Consolas"/>
              </a:rPr>
              <a:t> { </a:t>
            </a:r>
            <a:r>
              <a:rPr lang="en-IN" sz="2800" dirty="0" err="1">
                <a:solidFill>
                  <a:srgbClr val="001080"/>
                </a:solidFill>
                <a:latin typeface="Consolas"/>
              </a:rPr>
              <a:t>RouterLink</a:t>
            </a:r>
            <a:r>
              <a:rPr lang="en-IN" sz="2800" dirty="0">
                <a:solidFill>
                  <a:srgbClr val="292929"/>
                </a:solidFill>
                <a:latin typeface="Consolas"/>
              </a:rPr>
              <a:t>, </a:t>
            </a:r>
            <a:r>
              <a:rPr lang="en-IN" sz="2800" dirty="0" err="1">
                <a:solidFill>
                  <a:srgbClr val="001080"/>
                </a:solidFill>
                <a:latin typeface="Consolas"/>
              </a:rPr>
              <a:t>RouterOutlet</a:t>
            </a:r>
            <a:r>
              <a:rPr lang="en-IN" sz="2800" dirty="0">
                <a:solidFill>
                  <a:srgbClr val="292929"/>
                </a:solidFill>
                <a:latin typeface="Consolas"/>
              </a:rPr>
              <a:t> } </a:t>
            </a:r>
            <a:r>
              <a:rPr lang="en-IN" sz="2800" dirty="0">
                <a:solidFill>
                  <a:srgbClr val="B5200D"/>
                </a:solidFill>
                <a:latin typeface="Consolas"/>
              </a:rPr>
              <a:t>from</a:t>
            </a:r>
            <a:r>
              <a:rPr lang="en-IN" sz="2800" dirty="0">
                <a:solidFill>
                  <a:srgbClr val="292929"/>
                </a:solidFill>
                <a:latin typeface="Consolas"/>
              </a:rPr>
              <a:t> </a:t>
            </a:r>
            <a:r>
              <a:rPr lang="en-IN" sz="2800" dirty="0">
                <a:solidFill>
                  <a:srgbClr val="0F4A85"/>
                </a:solidFill>
                <a:latin typeface="Consolas"/>
              </a:rPr>
              <a:t>'@angular/router'</a:t>
            </a:r>
            <a:r>
              <a:rPr lang="en-IN" sz="2800" dirty="0">
                <a:solidFill>
                  <a:srgbClr val="292929"/>
                </a:solidFill>
                <a:latin typeface="Consolas"/>
              </a:rPr>
              <a:t>;</a:t>
            </a:r>
          </a:p>
          <a:p>
            <a:br>
              <a:rPr lang="en-IN" sz="2800" dirty="0">
                <a:solidFill>
                  <a:srgbClr val="292929"/>
                </a:solidFill>
                <a:latin typeface="Consolas"/>
              </a:rPr>
            </a:br>
            <a:r>
              <a:rPr lang="en-IN" sz="2000" dirty="0">
                <a:solidFill>
                  <a:srgbClr val="292929"/>
                </a:solidFill>
                <a:latin typeface="Consolas"/>
              </a:rPr>
              <a:t>@</a:t>
            </a:r>
            <a:r>
              <a:rPr lang="en-IN" sz="2000" dirty="0">
                <a:solidFill>
                  <a:srgbClr val="5E2CBC"/>
                </a:solidFill>
                <a:latin typeface="Consolas"/>
              </a:rPr>
              <a:t>Component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selector:</a:t>
            </a:r>
            <a:r>
              <a:rPr lang="en-IN" sz="2000" dirty="0">
                <a:solidFill>
                  <a:srgbClr val="292929"/>
                </a:solidFill>
                <a:latin typeface="Consolas"/>
              </a:rPr>
              <a:t> </a:t>
            </a:r>
            <a:r>
              <a:rPr lang="en-IN" sz="2000" dirty="0">
                <a:solidFill>
                  <a:srgbClr val="0F4A85"/>
                </a:solidFill>
                <a:latin typeface="Consolas"/>
              </a:rPr>
              <a:t>'app-root'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standalone:</a:t>
            </a:r>
            <a:r>
              <a:rPr lang="en-IN" sz="2000" dirty="0">
                <a:solidFill>
                  <a:srgbClr val="292929"/>
                </a:solidFill>
                <a:latin typeface="Consolas"/>
              </a:rPr>
              <a:t> </a:t>
            </a:r>
            <a:r>
              <a:rPr lang="en-IN" sz="2000" dirty="0">
                <a:solidFill>
                  <a:srgbClr val="0F4A85"/>
                </a:solidFill>
                <a:latin typeface="Consolas"/>
              </a:rPr>
              <a:t>true</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001080"/>
                </a:solidFill>
                <a:latin typeface="Consolas"/>
              </a:rPr>
              <a:t>imports:</a:t>
            </a:r>
            <a:r>
              <a:rPr lang="en-IN" sz="2000" dirty="0">
                <a:solidFill>
                  <a:srgbClr val="292929"/>
                </a:solidFill>
                <a:latin typeface="Consolas"/>
              </a:rPr>
              <a:t> [</a:t>
            </a:r>
            <a:r>
              <a:rPr lang="en-IN" sz="2800" dirty="0" err="1">
                <a:solidFill>
                  <a:srgbClr val="FF0000"/>
                </a:solidFill>
                <a:latin typeface="Consolas"/>
              </a:rPr>
              <a:t>RouterOutlet,RouterLink</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01080"/>
                </a:solidFill>
                <a:latin typeface="Consolas"/>
              </a:rPr>
              <a:t>templateUrl</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'./app.component.html'</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01080"/>
                </a:solidFill>
                <a:latin typeface="Consolas"/>
              </a:rPr>
              <a:t>styles:</a:t>
            </a:r>
            <a:r>
              <a:rPr lang="en-IN" sz="2000" dirty="0">
                <a:solidFill>
                  <a:srgbClr val="292929"/>
                </a:solidFill>
                <a:latin typeface="Consolas"/>
              </a:rPr>
              <a:t> [</a:t>
            </a:r>
            <a:r>
              <a:rPr lang="en-IN" sz="2000" dirty="0">
                <a:solidFill>
                  <a:srgbClr val="0F4A85"/>
                </a:solidFill>
                <a:latin typeface="Consolas"/>
              </a:rPr>
              <a:t>'h1</a:t>
            </a:r>
            <a:r>
              <a:rPr lang="en-IN" sz="2000" dirty="0">
                <a:solidFill>
                  <a:srgbClr val="292929"/>
                </a:solidFill>
                <a:latin typeface="Consolas"/>
              </a:rPr>
              <a:t> { </a:t>
            </a:r>
            <a:r>
              <a:rPr lang="en-IN" sz="2000" dirty="0" err="1">
                <a:solidFill>
                  <a:srgbClr val="264F78"/>
                </a:solidFill>
                <a:latin typeface="Consolas"/>
              </a:rPr>
              <a:t>color</a:t>
            </a:r>
            <a:r>
              <a:rPr lang="en-IN" sz="2000" dirty="0">
                <a:solidFill>
                  <a:srgbClr val="292929"/>
                </a:solidFill>
                <a:latin typeface="Consolas"/>
              </a:rPr>
              <a:t>: </a:t>
            </a:r>
            <a:r>
              <a:rPr lang="en-IN" sz="2000" dirty="0">
                <a:solidFill>
                  <a:srgbClr val="0451A5"/>
                </a:solidFill>
                <a:latin typeface="Consolas"/>
              </a:rPr>
              <a:t>red</a:t>
            </a:r>
            <a:r>
              <a:rPr lang="en-IN" sz="2000" dirty="0">
                <a:solidFill>
                  <a:srgbClr val="292929"/>
                </a:solidFill>
                <a:latin typeface="Consolas"/>
              </a:rPr>
              <a:t>; }</a:t>
            </a:r>
            <a:r>
              <a:rPr lang="en-IN" sz="2000" dirty="0">
                <a:solidFill>
                  <a:srgbClr val="0F4A85"/>
                </a:solidFill>
                <a:latin typeface="Consolas"/>
              </a:rPr>
              <a:t>'</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err="1">
                <a:solidFill>
                  <a:srgbClr val="185E73"/>
                </a:solidFill>
                <a:latin typeface="Consolas"/>
              </a:rPr>
              <a:t>AppComponent</a:t>
            </a:r>
            <a:r>
              <a:rPr lang="en-IN" sz="2000" dirty="0">
                <a:solidFill>
                  <a:srgbClr val="292929"/>
                </a:solidFill>
                <a:latin typeface="Consolas"/>
              </a:rPr>
              <a:t> { </a:t>
            </a:r>
          </a:p>
          <a:p>
            <a:r>
              <a:rPr lang="en-IN" sz="2000" dirty="0">
                <a:solidFill>
                  <a:srgbClr val="292929"/>
                </a:solidFill>
                <a:latin typeface="Consolas"/>
              </a:rPr>
              <a:t>  }</a:t>
            </a:r>
            <a:endParaRPr lang="en-IN" sz="2000" b="0" dirty="0">
              <a:solidFill>
                <a:srgbClr val="292929"/>
              </a:solidFill>
              <a:effectLst/>
              <a:latin typeface="Consolas"/>
            </a:endParaRPr>
          </a:p>
        </p:txBody>
      </p:sp>
    </p:spTree>
    <p:extLst>
      <p:ext uri="{BB962C8B-B14F-4D97-AF65-F5344CB8AC3E}">
        <p14:creationId xmlns:p14="http://schemas.microsoft.com/office/powerpoint/2010/main" val="2142363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5DD104-6F35-42E5-AEB5-0B58F3C81DD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56</a:t>
            </a:fld>
            <a:endParaRPr lang="en-US" dirty="0"/>
          </a:p>
        </p:txBody>
      </p:sp>
      <p:sp>
        <p:nvSpPr>
          <p:cNvPr id="7" name="Title 1"/>
          <p:cNvSpPr>
            <a:spLocks noGrp="1"/>
          </p:cNvSpPr>
          <p:nvPr>
            <p:ph type="title"/>
          </p:nvPr>
        </p:nvSpPr>
        <p:spPr>
          <a:xfrm>
            <a:off x="0" y="0"/>
            <a:ext cx="12192000" cy="992188"/>
          </a:xfrm>
          <a:solidFill>
            <a:schemeClr val="accent1">
              <a:lumMod val="40000"/>
              <a:lumOff val="60000"/>
            </a:schemeClr>
          </a:solidFill>
        </p:spPr>
        <p:txBody>
          <a:bodyPr>
            <a:normAutofit/>
          </a:bodyPr>
          <a:lstStyle/>
          <a:p>
            <a:r>
              <a:rPr lang="en-US" b="1" dirty="0">
                <a:solidFill>
                  <a:srgbClr val="FF0000"/>
                </a:solidFill>
                <a:latin typeface="Times New Roman" pitchFamily="18" charset="0"/>
                <a:cs typeface="Times New Roman" pitchFamily="18" charset="0"/>
              </a:rPr>
              <a:t> </a:t>
            </a:r>
            <a:r>
              <a:rPr lang="en-US" b="1" dirty="0">
                <a:latin typeface="Times New Roman" pitchFamily="18" charset="0"/>
                <a:cs typeface="Times New Roman" pitchFamily="18" charset="0"/>
              </a:rPr>
              <a:t>ANGULAR ROUTING-OUTPUT</a:t>
            </a:r>
            <a:endParaRPr lang="en-IN"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22" y="1604963"/>
            <a:ext cx="11883287"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9296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33357-CB24-96FF-9EF7-8D9BEABE6B1E}"/>
              </a:ext>
            </a:extLst>
          </p:cNvPr>
          <p:cNvSpPr>
            <a:spLocks noGrp="1"/>
          </p:cNvSpPr>
          <p:nvPr>
            <p:ph idx="1"/>
          </p:nvPr>
        </p:nvSpPr>
        <p:spPr/>
        <p:txBody>
          <a:bodyPr>
            <a:normAutofit/>
          </a:bodyPr>
          <a:lstStyle/>
          <a:p>
            <a:pPr marL="0" indent="0" algn="ctr">
              <a:buNone/>
            </a:pPr>
            <a:endParaRPr lang="en-US" sz="6600" dirty="0"/>
          </a:p>
          <a:p>
            <a:pPr marL="0" indent="0" algn="ctr">
              <a:buNone/>
            </a:pPr>
            <a:r>
              <a:rPr lang="en-US" sz="6600" dirty="0"/>
              <a:t>THANK YOU</a:t>
            </a:r>
          </a:p>
        </p:txBody>
      </p:sp>
      <p:sp>
        <p:nvSpPr>
          <p:cNvPr id="4" name="Date Placeholder 3">
            <a:extLst>
              <a:ext uri="{FF2B5EF4-FFF2-40B4-BE49-F238E27FC236}">
                <a16:creationId xmlns:a16="http://schemas.microsoft.com/office/drawing/2014/main" id="{5319FD5D-EACB-237B-6965-C424B52D5ACE}"/>
              </a:ext>
            </a:extLst>
          </p:cNvPr>
          <p:cNvSpPr>
            <a:spLocks noGrp="1"/>
          </p:cNvSpPr>
          <p:nvPr>
            <p:ph type="dt" sz="half" idx="10"/>
          </p:nvPr>
        </p:nvSpPr>
        <p:spPr/>
        <p:txBody>
          <a:bodyPr/>
          <a:lstStyle/>
          <a:p>
            <a:fld id="{0359B616-FAEB-4943-8986-E7967AEB0747}" type="datetime1">
              <a:rPr lang="en-US" smtClean="0"/>
              <a:t>6/27/2024</a:t>
            </a:fld>
            <a:endParaRPr lang="en-US" dirty="0"/>
          </a:p>
        </p:txBody>
      </p:sp>
      <p:sp>
        <p:nvSpPr>
          <p:cNvPr id="5" name="Footer Placeholder 4">
            <a:extLst>
              <a:ext uri="{FF2B5EF4-FFF2-40B4-BE49-F238E27FC236}">
                <a16:creationId xmlns:a16="http://schemas.microsoft.com/office/drawing/2014/main" id="{95E12419-9B67-DC96-D7C9-B98DC760D13F}"/>
              </a:ext>
            </a:extLst>
          </p:cNvPr>
          <p:cNvSpPr>
            <a:spLocks noGrp="1"/>
          </p:cNvSpPr>
          <p:nvPr>
            <p:ph type="ftr" sz="quarter" idx="11"/>
          </p:nvPr>
        </p:nvSpPr>
        <p:spPr/>
        <p:txBody>
          <a:bodyPr/>
          <a:lstStyle/>
          <a:p>
            <a:r>
              <a:rPr lang="en-US"/>
              <a:t>UI Frameworks</a:t>
            </a:r>
            <a:endParaRPr lang="en-US" dirty="0"/>
          </a:p>
        </p:txBody>
      </p:sp>
      <p:sp>
        <p:nvSpPr>
          <p:cNvPr id="6" name="Slide Number Placeholder 5">
            <a:extLst>
              <a:ext uri="{FF2B5EF4-FFF2-40B4-BE49-F238E27FC236}">
                <a16:creationId xmlns:a16="http://schemas.microsoft.com/office/drawing/2014/main" id="{700C43FC-BB47-4C3A-0AF6-FC8FB80C5C55}"/>
              </a:ext>
            </a:extLst>
          </p:cNvPr>
          <p:cNvSpPr>
            <a:spLocks noGrp="1"/>
          </p:cNvSpPr>
          <p:nvPr>
            <p:ph type="sldNum" sz="quarter" idx="12"/>
          </p:nvPr>
        </p:nvSpPr>
        <p:spPr/>
        <p:txBody>
          <a:bodyPr/>
          <a:lstStyle/>
          <a:p>
            <a:fld id="{4FAB73BC-B049-4115-A692-8D63A059BFB8}" type="slidenum">
              <a:rPr lang="en-US" smtClean="0"/>
              <a:t>57</a:t>
            </a:fld>
            <a:endParaRPr lang="en-US" dirty="0"/>
          </a:p>
        </p:txBody>
      </p:sp>
    </p:spTree>
    <p:extLst>
      <p:ext uri="{BB962C8B-B14F-4D97-AF65-F5344CB8AC3E}">
        <p14:creationId xmlns:p14="http://schemas.microsoft.com/office/powerpoint/2010/main" val="73418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752"/>
            <a:ext cx="12192000" cy="937203"/>
          </a:xfrm>
          <a:solidFill>
            <a:schemeClr val="accent1">
              <a:lumMod val="40000"/>
              <a:lumOff val="60000"/>
            </a:schemeClr>
          </a:solidFill>
        </p:spPr>
        <p:txBody>
          <a:bodyPr/>
          <a:lstStyle/>
          <a:p>
            <a:r>
              <a:rPr lang="en-US" b="1" dirty="0">
                <a:latin typeface="Times New Roman" pitchFamily="18" charset="0"/>
                <a:cs typeface="Times New Roman" pitchFamily="18" charset="0"/>
              </a:rPr>
              <a:t>Angular Features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0" y="980498"/>
            <a:ext cx="12192000" cy="5877502"/>
          </a:xfrm>
        </p:spPr>
        <p:txBody>
          <a:bodyPr>
            <a:noAutofit/>
          </a:bodyPr>
          <a:lstStyle/>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Two-Way Data Binding: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introduced two-way data binding, enabling automatic </a:t>
            </a:r>
            <a:r>
              <a:rPr lang="en-US" altLang="en-US" sz="2200" dirty="0" err="1">
                <a:latin typeface="Times New Roman" pitchFamily="18" charset="0"/>
                <a:cs typeface="Times New Roman" pitchFamily="18" charset="0"/>
                <a:sym typeface="Times New Roman" pitchFamily="18" charset="0"/>
              </a:rPr>
              <a:t>synchronisation</a:t>
            </a:r>
            <a:r>
              <a:rPr lang="en-US" altLang="en-US" sz="2200" dirty="0">
                <a:latin typeface="Times New Roman" pitchFamily="18" charset="0"/>
                <a:cs typeface="Times New Roman" pitchFamily="18" charset="0"/>
                <a:sym typeface="Times New Roman" pitchFamily="18" charset="0"/>
              </a:rPr>
              <a:t> between the model and the view, creating a seamless and responsive user interface with minimal code. </a:t>
            </a:r>
          </a:p>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MVC Architecture: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follows the Model-View-Controller (MVC) architectural pattern, providing a structured approach to application design and development, enhancing code </a:t>
            </a:r>
            <a:r>
              <a:rPr lang="en-US" altLang="en-US" sz="2200" dirty="0" err="1">
                <a:latin typeface="Times New Roman" pitchFamily="18" charset="0"/>
                <a:cs typeface="Times New Roman" pitchFamily="18" charset="0"/>
                <a:sym typeface="Times New Roman" pitchFamily="18" charset="0"/>
              </a:rPr>
              <a:t>organisation</a:t>
            </a:r>
            <a:r>
              <a:rPr lang="en-US" altLang="en-US" sz="2200" dirty="0">
                <a:latin typeface="Times New Roman" pitchFamily="18" charset="0"/>
                <a:cs typeface="Times New Roman" pitchFamily="18" charset="0"/>
                <a:sym typeface="Times New Roman" pitchFamily="18" charset="0"/>
              </a:rPr>
              <a:t> and maintainability.</a:t>
            </a:r>
          </a:p>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Dependency Injection:</a:t>
            </a:r>
            <a:r>
              <a:rPr lang="en-US" altLang="en-US" sz="2200" dirty="0">
                <a:latin typeface="Times New Roman" pitchFamily="18" charset="0"/>
                <a:cs typeface="Times New Roman" pitchFamily="18" charset="0"/>
                <a:sym typeface="Times New Roman" pitchFamily="18" charset="0"/>
              </a:rPr>
              <a:t>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facilitates dependency injection, allowing components to be injected with their dependencies, which promotes reusability, testability, and modular development. </a:t>
            </a:r>
          </a:p>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Directives for Extending HTML: </a:t>
            </a:r>
            <a:r>
              <a:rPr lang="en-US" altLang="en-US" sz="2200" dirty="0">
                <a:latin typeface="Times New Roman" pitchFamily="18" charset="0"/>
                <a:cs typeface="Times New Roman" pitchFamily="18" charset="0"/>
                <a:sym typeface="Times New Roman" pitchFamily="18" charset="0"/>
              </a:rPr>
              <a:t>Directives in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extend the HTML vocabulary, enabling the creation of custom, reusable components and </a:t>
            </a:r>
            <a:r>
              <a:rPr lang="en-US" altLang="en-US" sz="2200" dirty="0" err="1">
                <a:latin typeface="Times New Roman" pitchFamily="18" charset="0"/>
                <a:cs typeface="Times New Roman" pitchFamily="18" charset="0"/>
                <a:sym typeface="Times New Roman" pitchFamily="18" charset="0"/>
              </a:rPr>
              <a:t>behaviours</a:t>
            </a:r>
            <a:r>
              <a:rPr lang="en-US" altLang="en-US" sz="2200" dirty="0">
                <a:latin typeface="Times New Roman" pitchFamily="18" charset="0"/>
                <a:cs typeface="Times New Roman" pitchFamily="18" charset="0"/>
                <a:sym typeface="Times New Roman" pitchFamily="18" charset="0"/>
              </a:rPr>
              <a:t>, resulting in a modular and extensible development approach.</a:t>
            </a:r>
          </a:p>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Modular Design:</a:t>
            </a:r>
            <a:r>
              <a:rPr lang="en-US" altLang="en-US" sz="2200" dirty="0">
                <a:latin typeface="Times New Roman" pitchFamily="18" charset="0"/>
                <a:cs typeface="Times New Roman" pitchFamily="18" charset="0"/>
                <a:sym typeface="Times New Roman" pitchFamily="18" charset="0"/>
              </a:rPr>
              <a:t>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promotes modular design, allowing the development of independent and reusable components that can be combined to build complex applications, enhancing scalability and maintainability.</a:t>
            </a:r>
          </a:p>
          <a:p>
            <a:pPr marL="514350" indent="-514350" algn="just" defTabSz="938213">
              <a:spcBef>
                <a:spcPts val="600"/>
              </a:spcBef>
              <a:buFont typeface="+mj-lt"/>
              <a:buAutoNum type="arabicPeriod"/>
            </a:pPr>
            <a:r>
              <a:rPr lang="en-US" altLang="en-US" sz="2200" b="1" dirty="0">
                <a:latin typeface="Times New Roman" pitchFamily="18" charset="0"/>
                <a:cs typeface="Times New Roman" pitchFamily="18" charset="0"/>
                <a:sym typeface="Times New Roman" pitchFamily="18" charset="0"/>
              </a:rPr>
              <a:t>Active Community Support:</a:t>
            </a:r>
            <a:r>
              <a:rPr lang="en-US" altLang="en-US" sz="2200" dirty="0">
                <a:latin typeface="Times New Roman" pitchFamily="18" charset="0"/>
                <a:cs typeface="Times New Roman" pitchFamily="18" charset="0"/>
                <a:sym typeface="Times New Roman" pitchFamily="18" charset="0"/>
              </a:rPr>
              <a:t> The </a:t>
            </a:r>
            <a:r>
              <a:rPr lang="en-US" altLang="en-US" sz="2200" dirty="0" err="1">
                <a:latin typeface="Times New Roman" pitchFamily="18" charset="0"/>
                <a:cs typeface="Times New Roman" pitchFamily="18" charset="0"/>
                <a:sym typeface="Times New Roman" pitchFamily="18" charset="0"/>
              </a:rPr>
              <a:t>AngularJS</a:t>
            </a:r>
            <a:r>
              <a:rPr lang="en-US" altLang="en-US" sz="2200" dirty="0">
                <a:latin typeface="Times New Roman" pitchFamily="18" charset="0"/>
                <a:cs typeface="Times New Roman" pitchFamily="18" charset="0"/>
                <a:sym typeface="Times New Roman" pitchFamily="18" charset="0"/>
              </a:rPr>
              <a:t> community provides active support, fostering collaboration, knowledge sharing, and the development of a rich ecosystem of tools, resources, and best practices.</a:t>
            </a:r>
          </a:p>
        </p:txBody>
      </p:sp>
      <p:sp>
        <p:nvSpPr>
          <p:cNvPr id="4" name="Date Placeholder 3"/>
          <p:cNvSpPr>
            <a:spLocks noGrp="1"/>
          </p:cNvSpPr>
          <p:nvPr>
            <p:ph type="dt" sz="half" idx="10"/>
          </p:nvPr>
        </p:nvSpPr>
        <p:spPr/>
        <p:txBody>
          <a:bodyPr/>
          <a:lstStyle/>
          <a:p>
            <a:fld id="{220E4AE4-CFD3-40E6-B0C0-C3C9DC256946}"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67305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D568-D18D-342C-DB87-A4C9050749F7}"/>
              </a:ext>
            </a:extLst>
          </p:cNvPr>
          <p:cNvSpPr>
            <a:spLocks noGrp="1"/>
          </p:cNvSpPr>
          <p:nvPr>
            <p:ph type="title"/>
          </p:nvPr>
        </p:nvSpPr>
        <p:spPr>
          <a:xfrm>
            <a:off x="838200" y="207470"/>
            <a:ext cx="10515600" cy="943413"/>
          </a:xfrm>
          <a:solidFill>
            <a:schemeClr val="accent3">
              <a:lumMod val="20000"/>
              <a:lumOff val="80000"/>
            </a:schemeClr>
          </a:solidFill>
        </p:spPr>
        <p:txBody>
          <a:bodyPr>
            <a:normAutofit/>
          </a:bodyPr>
          <a:lstStyle/>
          <a:p>
            <a:r>
              <a:rPr lang="en-US" sz="4000" b="1"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Model View Controller(MVC)</a:t>
            </a:r>
            <a:r>
              <a:rPr lang="en-US" sz="4000" b="0" i="0" dirty="0">
                <a:effectLst/>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B9DE3D-D266-BE56-2D03-CDAE4771BC97}"/>
              </a:ext>
            </a:extLst>
          </p:cNvPr>
          <p:cNvSpPr>
            <a:spLocks noGrp="1"/>
          </p:cNvSpPr>
          <p:nvPr>
            <p:ph idx="1"/>
          </p:nvPr>
        </p:nvSpPr>
        <p:spPr>
          <a:xfrm>
            <a:off x="838200" y="1533033"/>
            <a:ext cx="10515600" cy="4643930"/>
          </a:xfrm>
        </p:spPr>
        <p:txBody>
          <a:bodyPr>
            <a:normAutofit/>
          </a:bodyPr>
          <a:lstStyle/>
          <a:p>
            <a:pPr marL="0" indent="0" algn="just" fontAlgn="base">
              <a:buNone/>
            </a:pPr>
            <a:r>
              <a:rPr lang="en-US" b="0" i="0" dirty="0">
                <a:effectLst/>
                <a:latin typeface="Times New Roman" panose="02020603050405020304" pitchFamily="18" charset="0"/>
                <a:cs typeface="Times New Roman" panose="02020603050405020304" pitchFamily="18" charset="0"/>
              </a:rPr>
              <a:t>It consists of three components: </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Model</a:t>
            </a:r>
            <a:r>
              <a:rPr lang="en-US" b="0" i="0" dirty="0">
                <a:effectLst/>
                <a:latin typeface="Times New Roman" panose="02020603050405020304" pitchFamily="18" charset="0"/>
                <a:cs typeface="Times New Roman" panose="02020603050405020304" pitchFamily="18" charset="0"/>
              </a:rPr>
              <a:t>: This component consists of a database &amp; is responsible for managing the </a:t>
            </a:r>
            <a:r>
              <a:rPr lang="en-US" b="0" i="0" dirty="0">
                <a:solidFill>
                  <a:srgbClr val="FF0000"/>
                </a:solidFill>
                <a:effectLst/>
                <a:latin typeface="Times New Roman" panose="02020603050405020304" pitchFamily="18" charset="0"/>
                <a:cs typeface="Times New Roman" panose="02020603050405020304" pitchFamily="18" charset="0"/>
              </a:rPr>
              <a:t>data &amp; logic of the application. </a:t>
            </a:r>
            <a:r>
              <a:rPr lang="en-US" b="0" i="0" dirty="0">
                <a:effectLst/>
                <a:latin typeface="Times New Roman" panose="02020603050405020304" pitchFamily="18" charset="0"/>
                <a:cs typeface="Times New Roman" panose="02020603050405020304" pitchFamily="18" charset="0"/>
              </a:rPr>
              <a:t>It </a:t>
            </a:r>
            <a:r>
              <a:rPr lang="en-US" b="0" i="0" dirty="0">
                <a:solidFill>
                  <a:srgbClr val="FF0000"/>
                </a:solidFill>
                <a:effectLst/>
                <a:latin typeface="Times New Roman" panose="02020603050405020304" pitchFamily="18" charset="0"/>
                <a:cs typeface="Times New Roman" panose="02020603050405020304" pitchFamily="18" charset="0"/>
              </a:rPr>
              <a:t>responds to the request </a:t>
            </a:r>
            <a:r>
              <a:rPr lang="en-US" b="0" i="0" dirty="0">
                <a:effectLst/>
                <a:latin typeface="Times New Roman" panose="02020603050405020304" pitchFamily="18" charset="0"/>
                <a:cs typeface="Times New Roman" panose="02020603050405020304" pitchFamily="18" charset="0"/>
              </a:rPr>
              <a:t>made by the View component &amp; the instruction given by the Controller component, in order to update itself.</a:t>
            </a:r>
          </a:p>
          <a:p>
            <a:pPr algn="just" fontAlgn="base">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View</a:t>
            </a:r>
            <a:r>
              <a:rPr lang="en-US" b="0" i="0" dirty="0">
                <a:effectLst/>
                <a:latin typeface="Times New Roman" panose="02020603050405020304" pitchFamily="18" charset="0"/>
                <a:cs typeface="Times New Roman" panose="02020603050405020304" pitchFamily="18" charset="0"/>
              </a:rPr>
              <a:t>: This component is responsible for </a:t>
            </a:r>
            <a:r>
              <a:rPr lang="en-US" b="0" i="0" dirty="0">
                <a:solidFill>
                  <a:srgbClr val="FF0000"/>
                </a:solidFill>
                <a:effectLst/>
                <a:latin typeface="Times New Roman" panose="02020603050405020304" pitchFamily="18" charset="0"/>
                <a:cs typeface="Times New Roman" panose="02020603050405020304" pitchFamily="18" charset="0"/>
              </a:rPr>
              <a:t>displaying the application data to the users</a:t>
            </a:r>
            <a:r>
              <a:rPr lang="en-US" b="0" i="0" dirty="0">
                <a:effectLst/>
                <a:latin typeface="Times New Roman" panose="02020603050405020304" pitchFamily="18" charset="0"/>
                <a:cs typeface="Times New Roman" panose="02020603050405020304" pitchFamily="18" charset="0"/>
              </a:rPr>
              <a:t>. The View is basically the user interface that helps to render the required data to the user, with the help of the AngularJS expressions.</a:t>
            </a: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0521808-B901-4CE2-9A3C-07C600CA94BC}"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364510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AC60C-4BF8-90E3-13BC-26A951D02D19}"/>
              </a:ext>
            </a:extLst>
          </p:cNvPr>
          <p:cNvSpPr>
            <a:spLocks noGrp="1"/>
          </p:cNvSpPr>
          <p:nvPr>
            <p:ph idx="1"/>
          </p:nvPr>
        </p:nvSpPr>
        <p:spPr>
          <a:xfrm>
            <a:off x="838200" y="662152"/>
            <a:ext cx="10515600" cy="5514811"/>
          </a:xfrm>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Controller</a:t>
            </a:r>
            <a:r>
              <a:rPr lang="en-US" b="0" i="0" dirty="0">
                <a:effectLst/>
                <a:latin typeface="Times New Roman" panose="02020603050405020304" pitchFamily="18" charset="0"/>
                <a:cs typeface="Times New Roman" panose="02020603050405020304" pitchFamily="18" charset="0"/>
              </a:rPr>
              <a:t>: </a:t>
            </a:r>
          </a:p>
          <a:p>
            <a:pPr algn="just"/>
            <a:r>
              <a:rPr lang="en-US" b="0" i="0" dirty="0">
                <a:effectLst/>
                <a:latin typeface="Times New Roman" panose="02020603050405020304" pitchFamily="18" charset="0"/>
                <a:cs typeface="Times New Roman" panose="02020603050405020304" pitchFamily="18" charset="0"/>
              </a:rPr>
              <a:t>This component is responsible for </a:t>
            </a:r>
            <a:r>
              <a:rPr lang="en-US" b="0" i="0" dirty="0">
                <a:solidFill>
                  <a:srgbClr val="FF0000"/>
                </a:solidFill>
                <a:effectLst/>
                <a:latin typeface="Times New Roman" panose="02020603050405020304" pitchFamily="18" charset="0"/>
                <a:cs typeface="Times New Roman" panose="02020603050405020304" pitchFamily="18" charset="0"/>
              </a:rPr>
              <a:t>communicating &amp; interacting between the Model &amp; the View Component</a:t>
            </a:r>
            <a:r>
              <a:rPr lang="en-US" b="0" i="0" dirty="0">
                <a:effectLst/>
                <a:latin typeface="Times New Roman" panose="02020603050405020304" pitchFamily="18" charset="0"/>
                <a:cs typeface="Times New Roman" panose="02020603050405020304" pitchFamily="18" charset="0"/>
              </a:rPr>
              <a:t>, i.e. its main job is to connect the model and the view component.</a:t>
            </a:r>
          </a:p>
          <a:p>
            <a:pPr algn="just"/>
            <a:r>
              <a:rPr lang="en-US" b="0" i="0" dirty="0">
                <a:effectLst/>
                <a:latin typeface="Times New Roman" panose="02020603050405020304" pitchFamily="18" charset="0"/>
                <a:cs typeface="Times New Roman" panose="02020603050405020304" pitchFamily="18" charset="0"/>
              </a:rPr>
              <a:t> It helps to validate the input data by implementing some business logic that manipulates the state of the data model.</a:t>
            </a:r>
          </a:p>
          <a:p>
            <a:pPr marL="0" indent="0">
              <a:buNone/>
            </a:pPr>
            <a:endParaRPr lang="en-US" dirty="0"/>
          </a:p>
        </p:txBody>
      </p:sp>
      <p:sp>
        <p:nvSpPr>
          <p:cNvPr id="2" name="Date Placeholder 1"/>
          <p:cNvSpPr>
            <a:spLocks noGrp="1"/>
          </p:cNvSpPr>
          <p:nvPr>
            <p:ph type="dt" sz="half" idx="10"/>
          </p:nvPr>
        </p:nvSpPr>
        <p:spPr/>
        <p:txBody>
          <a:bodyPr/>
          <a:lstStyle/>
          <a:p>
            <a:fld id="{B61E11EE-8B6D-4653-8336-9E14141503AD}" type="datetime1">
              <a:rPr lang="en-US" smtClean="0"/>
              <a:t>6/27/2024</a:t>
            </a:fld>
            <a:endParaRPr lang="en-US" dirty="0"/>
          </a:p>
        </p:txBody>
      </p:sp>
      <p:sp>
        <p:nvSpPr>
          <p:cNvPr id="4" name="Footer Placeholder 3"/>
          <p:cNvSpPr>
            <a:spLocks noGrp="1"/>
          </p:cNvSpPr>
          <p:nvPr>
            <p:ph type="ftr" sz="quarter" idx="11"/>
          </p:nvPr>
        </p:nvSpPr>
        <p:spPr/>
        <p:txBody>
          <a:bodyPr/>
          <a:lstStyle/>
          <a:p>
            <a:r>
              <a:rPr lang="en-US"/>
              <a:t>UI Frameworks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1627554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sp>
        <p:nvSpPr>
          <p:cNvPr id="4" name="Date Placeholder 3"/>
          <p:cNvSpPr>
            <a:spLocks noGrp="1"/>
          </p:cNvSpPr>
          <p:nvPr>
            <p:ph type="dt" sz="half" idx="10"/>
          </p:nvPr>
        </p:nvSpPr>
        <p:spPr/>
        <p:txBody>
          <a:bodyPr/>
          <a:lstStyle/>
          <a:p>
            <a:fld id="{DC997E8E-ECF1-4215-9DFD-781F34128AAF}" type="datetime1">
              <a:rPr lang="en-US" smtClean="0"/>
              <a:t>6/27/2024</a:t>
            </a:fld>
            <a:endParaRPr lang="en-US" dirty="0"/>
          </a:p>
        </p:txBody>
      </p:sp>
      <p:sp>
        <p:nvSpPr>
          <p:cNvPr id="5" name="Footer Placeholder 4"/>
          <p:cNvSpPr>
            <a:spLocks noGrp="1"/>
          </p:cNvSpPr>
          <p:nvPr>
            <p:ph type="ftr" sz="quarter" idx="11"/>
          </p:nvPr>
        </p:nvSpPr>
        <p:spPr/>
        <p:txBody>
          <a:bodyPr/>
          <a:lstStyle/>
          <a:p>
            <a:r>
              <a:rPr lang="en-US"/>
              <a:t>UI Frameworks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9</a:t>
            </a:fld>
            <a:endParaRPr lang="en-US" dirty="0"/>
          </a:p>
        </p:txBody>
      </p:sp>
      <p:pic>
        <p:nvPicPr>
          <p:cNvPr id="7"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13" y="174624"/>
            <a:ext cx="12153900" cy="6586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extLst>
      <p:ext uri="{BB962C8B-B14F-4D97-AF65-F5344CB8AC3E}">
        <p14:creationId xmlns:p14="http://schemas.microsoft.com/office/powerpoint/2010/main" val="1516607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12341</TotalTime>
  <Words>4528</Words>
  <Application>Microsoft Office PowerPoint</Application>
  <PresentationFormat>Widescreen</PresentationFormat>
  <Paragraphs>763</Paragraphs>
  <Slides>57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Consolas</vt:lpstr>
      <vt:lpstr>Georgia</vt:lpstr>
      <vt:lpstr>Times New Roman</vt:lpstr>
      <vt:lpstr>Wingdings</vt:lpstr>
      <vt:lpstr>Office Theme</vt:lpstr>
      <vt:lpstr>PowerPoint Presentation</vt:lpstr>
      <vt:lpstr>UNIT-III  ANGULAR </vt:lpstr>
      <vt:lpstr>Syllabus  UNIT III ANGULAR</vt:lpstr>
      <vt:lpstr>Angular Introduction</vt:lpstr>
      <vt:lpstr> Difference between Angular and React </vt:lpstr>
      <vt:lpstr>Angular Features</vt:lpstr>
      <vt:lpstr>Model View Controller(MVC): </vt:lpstr>
      <vt:lpstr>PowerPoint Presentation</vt:lpstr>
      <vt:lpstr>PowerPoint Presentation</vt:lpstr>
      <vt:lpstr>Angular Installation</vt:lpstr>
      <vt:lpstr>Angular Installation</vt:lpstr>
      <vt:lpstr>Angular Installation</vt:lpstr>
      <vt:lpstr>Angular Installation</vt:lpstr>
      <vt:lpstr>Angular App - OUTPUT</vt:lpstr>
      <vt:lpstr>Angular components</vt:lpstr>
      <vt:lpstr>Creating a component using the Angular CLI</vt:lpstr>
      <vt:lpstr>How to use components? </vt:lpstr>
      <vt:lpstr>How to use components? </vt:lpstr>
      <vt:lpstr>How to use components? </vt:lpstr>
      <vt:lpstr>How to use components? </vt:lpstr>
      <vt:lpstr>How to use components? </vt:lpstr>
      <vt:lpstr>PowerPoint Presentation</vt:lpstr>
      <vt:lpstr>Modules creation </vt:lpstr>
      <vt:lpstr>Modules</vt:lpstr>
      <vt:lpstr>PowerPoint Presentation</vt:lpstr>
      <vt:lpstr> Functionalities of Modules in Angular </vt:lpstr>
      <vt:lpstr>PowerPoint Presentation</vt:lpstr>
      <vt:lpstr>PowerPoint Presentation</vt:lpstr>
      <vt:lpstr>Angular- Built in Directives</vt:lpstr>
      <vt:lpstr>1. Structural Directives</vt:lpstr>
      <vt:lpstr>1. Structural Directives- ngIf - Example</vt:lpstr>
      <vt:lpstr>1. Structural Directives- ngIf - Example</vt:lpstr>
      <vt:lpstr>ngIf –else: Example</vt:lpstr>
      <vt:lpstr>ngIf –else: Example -OUTPUT</vt:lpstr>
      <vt:lpstr>ngFor:</vt:lpstr>
      <vt:lpstr>ngFor:</vt:lpstr>
      <vt:lpstr>ngSwitch:</vt:lpstr>
      <vt:lpstr>ngSwitch: Example</vt:lpstr>
      <vt:lpstr>ngSwitch: Example</vt:lpstr>
      <vt:lpstr>2. Attribute Directives</vt:lpstr>
      <vt:lpstr>2. Attribute Directives-ngStyle</vt:lpstr>
      <vt:lpstr>2. Attribute Directives-ngStyle</vt:lpstr>
      <vt:lpstr>2. Attribute Directives-ngClass</vt:lpstr>
      <vt:lpstr>2. Attribute Directives-ngClass (Example)</vt:lpstr>
      <vt:lpstr>2. Attribute Directives-ngClass (Example)</vt:lpstr>
      <vt:lpstr>2. Attribute Directives-ngModel</vt:lpstr>
      <vt:lpstr>3.Component Directives:</vt:lpstr>
      <vt:lpstr> ANGULAR ROUTING</vt:lpstr>
      <vt:lpstr> ANGULAR ROUTING</vt:lpstr>
      <vt:lpstr> ANGULAR ROUTING</vt:lpstr>
      <vt:lpstr> ANGULAR ROUTING</vt:lpstr>
      <vt:lpstr> ANGULAR ROUTING</vt:lpstr>
      <vt:lpstr> ANGULAR ROUTING</vt:lpstr>
      <vt:lpstr> ANGULAR ROUTING</vt:lpstr>
      <vt:lpstr> ANGULAR ROUTING</vt:lpstr>
      <vt:lpstr> ANGULAR ROUTING-OUTPUT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sunee</dc:creator>
  <cp:lastModifiedBy>Kanamarlapudi Vivek Kumar</cp:lastModifiedBy>
  <cp:revision>501</cp:revision>
  <dcterms:created xsi:type="dcterms:W3CDTF">2023-06-17T04:11:19Z</dcterms:created>
  <dcterms:modified xsi:type="dcterms:W3CDTF">2024-06-27T11:57:37Z</dcterms:modified>
</cp:coreProperties>
</file>