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3"/>
  </p:notesMasterIdLst>
  <p:sldIdLst>
    <p:sldId id="258" r:id="rId2"/>
    <p:sldId id="362" r:id="rId3"/>
    <p:sldId id="270" r:id="rId4"/>
    <p:sldId id="363" r:id="rId5"/>
    <p:sldId id="364" r:id="rId6"/>
    <p:sldId id="367" r:id="rId7"/>
    <p:sldId id="365" r:id="rId8"/>
    <p:sldId id="368" r:id="rId9"/>
    <p:sldId id="366" r:id="rId10"/>
    <p:sldId id="369" r:id="rId11"/>
    <p:sldId id="373" r:id="rId12"/>
    <p:sldId id="371" r:id="rId13"/>
    <p:sldId id="372" r:id="rId14"/>
    <p:sldId id="370"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401" r:id="rId29"/>
    <p:sldId id="374" r:id="rId30"/>
    <p:sldId id="375" r:id="rId31"/>
    <p:sldId id="376" r:id="rId32"/>
    <p:sldId id="377" r:id="rId33"/>
    <p:sldId id="393" r:id="rId34"/>
    <p:sldId id="394" r:id="rId35"/>
    <p:sldId id="395" r:id="rId36"/>
    <p:sldId id="396" r:id="rId37"/>
    <p:sldId id="397" r:id="rId38"/>
    <p:sldId id="398" r:id="rId39"/>
    <p:sldId id="399" r:id="rId40"/>
    <p:sldId id="400" r:id="rId41"/>
    <p:sldId id="34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1637" autoAdjust="0"/>
  </p:normalViewPr>
  <p:slideViewPr>
    <p:cSldViewPr snapToGrid="0">
      <p:cViewPr varScale="1">
        <p:scale>
          <a:sx n="75" d="100"/>
          <a:sy n="75" d="100"/>
        </p:scale>
        <p:origin x="931"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amarlapudi Vivek Kumar" userId="76b02f97f9aae716" providerId="LiveId" clId="{B4ADF315-9205-4D63-AB5A-BCB4F4B77DD6}"/>
    <pc:docChg chg="undo custSel modSld">
      <pc:chgData name="Kanamarlapudi Vivek Kumar" userId="76b02f97f9aae716" providerId="LiveId" clId="{B4ADF315-9205-4D63-AB5A-BCB4F4B77DD6}" dt="2024-06-27T11:53:14.840" v="81" actId="1076"/>
      <pc:docMkLst>
        <pc:docMk/>
      </pc:docMkLst>
      <pc:sldChg chg="modSp mod">
        <pc:chgData name="Kanamarlapudi Vivek Kumar" userId="76b02f97f9aae716" providerId="LiveId" clId="{B4ADF315-9205-4D63-AB5A-BCB4F4B77DD6}" dt="2024-06-20T17:30:07.059" v="78" actId="20577"/>
        <pc:sldMkLst>
          <pc:docMk/>
          <pc:sldMk cId="3370945834" sldId="374"/>
        </pc:sldMkLst>
        <pc:spChg chg="mod">
          <ac:chgData name="Kanamarlapudi Vivek Kumar" userId="76b02f97f9aae716" providerId="LiveId" clId="{B4ADF315-9205-4D63-AB5A-BCB4F4B77DD6}" dt="2024-06-20T17:30:07.059" v="78" actId="20577"/>
          <ac:spMkLst>
            <pc:docMk/>
            <pc:sldMk cId="3370945834" sldId="374"/>
            <ac:spMk id="3" creationId="{00000000-0000-0000-0000-000000000000}"/>
          </ac:spMkLst>
        </pc:spChg>
      </pc:sldChg>
      <pc:sldChg chg="modSp mod">
        <pc:chgData name="Kanamarlapudi Vivek Kumar" userId="76b02f97f9aae716" providerId="LiveId" clId="{B4ADF315-9205-4D63-AB5A-BCB4F4B77DD6}" dt="2024-06-27T11:53:14.840" v="81" actId="1076"/>
        <pc:sldMkLst>
          <pc:docMk/>
          <pc:sldMk cId="1076732703" sldId="378"/>
        </pc:sldMkLst>
        <pc:picChg chg="mod">
          <ac:chgData name="Kanamarlapudi Vivek Kumar" userId="76b02f97f9aae716" providerId="LiveId" clId="{B4ADF315-9205-4D63-AB5A-BCB4F4B77DD6}" dt="2024-06-27T11:53:14.840" v="81" actId="1076"/>
          <ac:picMkLst>
            <pc:docMk/>
            <pc:sldMk cId="1076732703" sldId="378"/>
            <ac:picMk id="11" creationId="{1E0415A8-A05D-A5A3-E278-BB3C0BE23852}"/>
          </ac:picMkLst>
        </pc:picChg>
      </pc:sldChg>
      <pc:sldChg chg="modSp mod">
        <pc:chgData name="Kanamarlapudi Vivek Kumar" userId="76b02f97f9aae716" providerId="LiveId" clId="{B4ADF315-9205-4D63-AB5A-BCB4F4B77DD6}" dt="2024-06-20T17:20:57.376" v="29" actId="20577"/>
        <pc:sldMkLst>
          <pc:docMk/>
          <pc:sldMk cId="3099152572" sldId="387"/>
        </pc:sldMkLst>
        <pc:spChg chg="mod">
          <ac:chgData name="Kanamarlapudi Vivek Kumar" userId="76b02f97f9aae716" providerId="LiveId" clId="{B4ADF315-9205-4D63-AB5A-BCB4F4B77DD6}" dt="2024-06-20T17:20:38.145" v="27" actId="20577"/>
          <ac:spMkLst>
            <pc:docMk/>
            <pc:sldMk cId="3099152572" sldId="387"/>
            <ac:spMk id="8" creationId="{5526DBF6-746B-8182-7334-854DAC0145DD}"/>
          </ac:spMkLst>
        </pc:spChg>
        <pc:spChg chg="mod">
          <ac:chgData name="Kanamarlapudi Vivek Kumar" userId="76b02f97f9aae716" providerId="LiveId" clId="{B4ADF315-9205-4D63-AB5A-BCB4F4B77DD6}" dt="2024-06-20T17:20:57.376" v="29" actId="20577"/>
          <ac:spMkLst>
            <pc:docMk/>
            <pc:sldMk cId="3099152572" sldId="387"/>
            <ac:spMk id="14" creationId="{3CD3F005-26B3-EA77-7276-0B8D8B746E33}"/>
          </ac:spMkLst>
        </pc:spChg>
      </pc:sldChg>
      <pc:sldChg chg="modSp mod">
        <pc:chgData name="Kanamarlapudi Vivek Kumar" userId="76b02f97f9aae716" providerId="LiveId" clId="{B4ADF315-9205-4D63-AB5A-BCB4F4B77DD6}" dt="2024-06-20T17:26:32.380" v="68" actId="20577"/>
        <pc:sldMkLst>
          <pc:docMk/>
          <pc:sldMk cId="832774518" sldId="389"/>
        </pc:sldMkLst>
        <pc:spChg chg="mod">
          <ac:chgData name="Kanamarlapudi Vivek Kumar" userId="76b02f97f9aae716" providerId="LiveId" clId="{B4ADF315-9205-4D63-AB5A-BCB4F4B77DD6}" dt="2024-06-20T17:26:32.380" v="68" actId="20577"/>
          <ac:spMkLst>
            <pc:docMk/>
            <pc:sldMk cId="832774518" sldId="389"/>
            <ac:spMk id="3" creationId="{1058AAC2-D763-96AE-0466-DEE9560C9904}"/>
          </ac:spMkLst>
        </pc:spChg>
      </pc:sldChg>
      <pc:sldChg chg="modSp mod">
        <pc:chgData name="Kanamarlapudi Vivek Kumar" userId="76b02f97f9aae716" providerId="LiveId" clId="{B4ADF315-9205-4D63-AB5A-BCB4F4B77DD6}" dt="2024-06-20T17:27:48.713" v="71" actId="14100"/>
        <pc:sldMkLst>
          <pc:docMk/>
          <pc:sldMk cId="2015899395" sldId="390"/>
        </pc:sldMkLst>
        <pc:spChg chg="mod">
          <ac:chgData name="Kanamarlapudi Vivek Kumar" userId="76b02f97f9aae716" providerId="LiveId" clId="{B4ADF315-9205-4D63-AB5A-BCB4F4B77DD6}" dt="2024-06-20T17:27:48.713" v="71" actId="14100"/>
          <ac:spMkLst>
            <pc:docMk/>
            <pc:sldMk cId="2015899395" sldId="39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DEE8-8BD7-4CBD-BAFC-5B86A6C41579}"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942F3-7B2D-47AD-B7A5-080959D2DC1E}" type="slidenum">
              <a:rPr lang="en-US" smtClean="0"/>
              <a:t>‹#›</a:t>
            </a:fld>
            <a:endParaRPr lang="en-US"/>
          </a:p>
        </p:txBody>
      </p:sp>
    </p:spTree>
    <p:extLst>
      <p:ext uri="{BB962C8B-B14F-4D97-AF65-F5344CB8AC3E}">
        <p14:creationId xmlns:p14="http://schemas.microsoft.com/office/powerpoint/2010/main" val="331783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158F-6B9A-2E2E-7D1E-6F45527E3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191FC-E6AF-C909-F72D-6B570A483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916E5-BF7A-B44F-52E5-A1E710607656}"/>
              </a:ext>
            </a:extLst>
          </p:cNvPr>
          <p:cNvSpPr>
            <a:spLocks noGrp="1"/>
          </p:cNvSpPr>
          <p:nvPr>
            <p:ph type="dt" sz="half" idx="10"/>
          </p:nvPr>
        </p:nvSpPr>
        <p:spPr/>
        <p:txBody>
          <a:bodyPr/>
          <a:lstStyle/>
          <a:p>
            <a:fld id="{179D3420-45C4-4E49-9F27-142B5C70890A}" type="datetime1">
              <a:rPr lang="en-US" smtClean="0"/>
              <a:t>6/27/2024</a:t>
            </a:fld>
            <a:endParaRPr lang="en-US" dirty="0"/>
          </a:p>
        </p:txBody>
      </p:sp>
      <p:sp>
        <p:nvSpPr>
          <p:cNvPr id="5" name="Footer Placeholder 4">
            <a:extLst>
              <a:ext uri="{FF2B5EF4-FFF2-40B4-BE49-F238E27FC236}">
                <a16:creationId xmlns:a16="http://schemas.microsoft.com/office/drawing/2014/main" id="{5FF6DD37-6D08-6854-C9BD-7EDFE53AAD3C}"/>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4D5FD204-A948-3A4E-CCF8-FAB71E3ED7B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73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DB3-BD28-94F6-2929-8D4596995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426E6-69AA-8D12-A73E-9BEEF21D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2D44-6FEB-5763-E58F-A9A75EE7C334}"/>
              </a:ext>
            </a:extLst>
          </p:cNvPr>
          <p:cNvSpPr>
            <a:spLocks noGrp="1"/>
          </p:cNvSpPr>
          <p:nvPr>
            <p:ph type="dt" sz="half" idx="10"/>
          </p:nvPr>
        </p:nvSpPr>
        <p:spPr/>
        <p:txBody>
          <a:bodyPr/>
          <a:lstStyle/>
          <a:p>
            <a:fld id="{AF5C077D-0811-45A0-8490-349FB8F2D22B}" type="datetime1">
              <a:rPr lang="en-US" smtClean="0"/>
              <a:t>6/27/2024</a:t>
            </a:fld>
            <a:endParaRPr lang="en-US" dirty="0"/>
          </a:p>
        </p:txBody>
      </p:sp>
      <p:sp>
        <p:nvSpPr>
          <p:cNvPr id="5" name="Footer Placeholder 4">
            <a:extLst>
              <a:ext uri="{FF2B5EF4-FFF2-40B4-BE49-F238E27FC236}">
                <a16:creationId xmlns:a16="http://schemas.microsoft.com/office/drawing/2014/main" id="{35E066F9-E3CE-43FC-91BA-B198653FA5B8}"/>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4BB2B860-94A2-65E7-3C2E-8E56F0F057B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841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1CED6-24AE-E84E-652F-65CE8C4B4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F6470-01AE-116E-0080-765564366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E15A-DB2E-6DB7-F2B0-AA5CB6EB272A}"/>
              </a:ext>
            </a:extLst>
          </p:cNvPr>
          <p:cNvSpPr>
            <a:spLocks noGrp="1"/>
          </p:cNvSpPr>
          <p:nvPr>
            <p:ph type="dt" sz="half" idx="10"/>
          </p:nvPr>
        </p:nvSpPr>
        <p:spPr/>
        <p:txBody>
          <a:bodyPr/>
          <a:lstStyle/>
          <a:p>
            <a:fld id="{572F78CE-5B81-4A1B-A517-E4DB13573C34}" type="datetime1">
              <a:rPr lang="en-US" smtClean="0"/>
              <a:t>6/27/2024</a:t>
            </a:fld>
            <a:endParaRPr lang="en-US" dirty="0"/>
          </a:p>
        </p:txBody>
      </p:sp>
      <p:sp>
        <p:nvSpPr>
          <p:cNvPr id="5" name="Footer Placeholder 4">
            <a:extLst>
              <a:ext uri="{FF2B5EF4-FFF2-40B4-BE49-F238E27FC236}">
                <a16:creationId xmlns:a16="http://schemas.microsoft.com/office/drawing/2014/main" id="{CA8D8D06-3207-00CF-2015-00663DBC298B}"/>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39EEFC30-9B82-3C55-5ACB-D3E9A15E87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944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6633-75CC-F508-E481-3A88A30F8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24AE4-73B8-73A5-2C88-84F9D765C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04C31-730D-AED6-5550-3C82E9B2E0C4}"/>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825010A2-94AB-D6CA-E362-E8BF37E2EB5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30F1F9B3-1286-AC0C-A44B-B97A056067F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567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9FE-A142-7927-48DE-1A1F2B053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22B02-F1C0-385B-2D9A-AB35AE2D4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23280-BE14-4C61-AB1E-5F02FDED07F7}"/>
              </a:ext>
            </a:extLst>
          </p:cNvPr>
          <p:cNvSpPr>
            <a:spLocks noGrp="1"/>
          </p:cNvSpPr>
          <p:nvPr>
            <p:ph type="dt" sz="half" idx="10"/>
          </p:nvPr>
        </p:nvSpPr>
        <p:spPr/>
        <p:txBody>
          <a:bodyPr/>
          <a:lstStyle/>
          <a:p>
            <a:fld id="{05BD71E4-9012-48CB-88D5-9791BEA893E1}" type="datetime1">
              <a:rPr lang="en-US" smtClean="0"/>
              <a:t>6/27/2024</a:t>
            </a:fld>
            <a:endParaRPr lang="en-US" dirty="0"/>
          </a:p>
        </p:txBody>
      </p:sp>
      <p:sp>
        <p:nvSpPr>
          <p:cNvPr id="5" name="Footer Placeholder 4">
            <a:extLst>
              <a:ext uri="{FF2B5EF4-FFF2-40B4-BE49-F238E27FC236}">
                <a16:creationId xmlns:a16="http://schemas.microsoft.com/office/drawing/2014/main" id="{BC9A43AE-3097-284B-A8ED-C5D0A8D403DC}"/>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FD30B512-BE24-9E9E-2C6B-2BC9E40F294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5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FA33-8D2B-5A87-1DA9-D6873CA1C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223E4-CB53-0760-F355-28F3DB295A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296431-9ECC-A9E2-E410-9F94D6964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1C5C0-08BD-F3C2-E572-9C5974C00B75}"/>
              </a:ext>
            </a:extLst>
          </p:cNvPr>
          <p:cNvSpPr>
            <a:spLocks noGrp="1"/>
          </p:cNvSpPr>
          <p:nvPr>
            <p:ph type="dt" sz="half" idx="10"/>
          </p:nvPr>
        </p:nvSpPr>
        <p:spPr/>
        <p:txBody>
          <a:bodyPr/>
          <a:lstStyle/>
          <a:p>
            <a:fld id="{49884FB4-DBD7-4ACD-9874-018F981A70C8}" type="datetime1">
              <a:rPr lang="en-US" smtClean="0"/>
              <a:t>6/27/2024</a:t>
            </a:fld>
            <a:endParaRPr lang="en-US" dirty="0"/>
          </a:p>
        </p:txBody>
      </p:sp>
      <p:sp>
        <p:nvSpPr>
          <p:cNvPr id="6" name="Footer Placeholder 5">
            <a:extLst>
              <a:ext uri="{FF2B5EF4-FFF2-40B4-BE49-F238E27FC236}">
                <a16:creationId xmlns:a16="http://schemas.microsoft.com/office/drawing/2014/main" id="{427151AB-6810-D31F-83A4-5FA81BA96922}"/>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5CA45A80-9129-3578-DD5D-CCC4B4CC4FE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809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1885-DFAE-AC0C-E9EB-5E245E726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E8DFE-C3C9-43A0-D5D3-284190BCE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56E3-8D47-2520-7FE5-0D317A237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53B8A-B196-7C45-7D40-95E677AC3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3AD51-D413-DC6F-93A9-A8249BF1E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FC506-2A6C-D905-7B5E-88626BE98413}"/>
              </a:ext>
            </a:extLst>
          </p:cNvPr>
          <p:cNvSpPr>
            <a:spLocks noGrp="1"/>
          </p:cNvSpPr>
          <p:nvPr>
            <p:ph type="dt" sz="half" idx="10"/>
          </p:nvPr>
        </p:nvSpPr>
        <p:spPr/>
        <p:txBody>
          <a:bodyPr/>
          <a:lstStyle/>
          <a:p>
            <a:fld id="{2E807549-8142-4194-BFD7-BE662BABC78C}" type="datetime1">
              <a:rPr lang="en-US" smtClean="0"/>
              <a:t>6/27/2024</a:t>
            </a:fld>
            <a:endParaRPr lang="en-US" dirty="0"/>
          </a:p>
        </p:txBody>
      </p:sp>
      <p:sp>
        <p:nvSpPr>
          <p:cNvPr id="8" name="Footer Placeholder 7">
            <a:extLst>
              <a:ext uri="{FF2B5EF4-FFF2-40B4-BE49-F238E27FC236}">
                <a16:creationId xmlns:a16="http://schemas.microsoft.com/office/drawing/2014/main" id="{77FB4EC6-AA82-3956-39E2-0E64266E0DAC}"/>
              </a:ext>
            </a:extLst>
          </p:cNvPr>
          <p:cNvSpPr>
            <a:spLocks noGrp="1"/>
          </p:cNvSpPr>
          <p:nvPr>
            <p:ph type="ftr" sz="quarter" idx="11"/>
          </p:nvPr>
        </p:nvSpPr>
        <p:spPr/>
        <p:txBody>
          <a:bodyPr/>
          <a:lstStyle/>
          <a:p>
            <a:r>
              <a:rPr lang="en-US"/>
              <a:t>UI Frameworks</a:t>
            </a:r>
            <a:endParaRPr lang="en-US" dirty="0"/>
          </a:p>
        </p:txBody>
      </p:sp>
      <p:sp>
        <p:nvSpPr>
          <p:cNvPr id="9" name="Slide Number Placeholder 8">
            <a:extLst>
              <a:ext uri="{FF2B5EF4-FFF2-40B4-BE49-F238E27FC236}">
                <a16:creationId xmlns:a16="http://schemas.microsoft.com/office/drawing/2014/main" id="{00946BE5-B886-8537-0EAA-4BB103B3431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01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EA19-C38E-7192-1125-0B456C585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92086-FF3D-BF14-3E4E-8C6B98668E1B}"/>
              </a:ext>
            </a:extLst>
          </p:cNvPr>
          <p:cNvSpPr>
            <a:spLocks noGrp="1"/>
          </p:cNvSpPr>
          <p:nvPr>
            <p:ph type="dt" sz="half" idx="10"/>
          </p:nvPr>
        </p:nvSpPr>
        <p:spPr/>
        <p:txBody>
          <a:bodyPr/>
          <a:lstStyle/>
          <a:p>
            <a:fld id="{F9B99965-D96A-45A4-B0A9-AD69F391D777}" type="datetime1">
              <a:rPr lang="en-US" smtClean="0"/>
              <a:t>6/27/2024</a:t>
            </a:fld>
            <a:endParaRPr lang="en-US" dirty="0"/>
          </a:p>
        </p:txBody>
      </p:sp>
      <p:sp>
        <p:nvSpPr>
          <p:cNvPr id="4" name="Footer Placeholder 3">
            <a:extLst>
              <a:ext uri="{FF2B5EF4-FFF2-40B4-BE49-F238E27FC236}">
                <a16:creationId xmlns:a16="http://schemas.microsoft.com/office/drawing/2014/main" id="{6FF171FF-3542-88CD-E61B-13C453667BDD}"/>
              </a:ext>
            </a:extLst>
          </p:cNvPr>
          <p:cNvSpPr>
            <a:spLocks noGrp="1"/>
          </p:cNvSpPr>
          <p:nvPr>
            <p:ph type="ftr" sz="quarter" idx="11"/>
          </p:nvPr>
        </p:nvSpPr>
        <p:spPr/>
        <p:txBody>
          <a:bodyPr/>
          <a:lstStyle/>
          <a:p>
            <a:r>
              <a:rPr lang="en-US"/>
              <a:t>UI Frameworks</a:t>
            </a:r>
            <a:endParaRPr lang="en-US" dirty="0"/>
          </a:p>
        </p:txBody>
      </p:sp>
      <p:sp>
        <p:nvSpPr>
          <p:cNvPr id="5" name="Slide Number Placeholder 4">
            <a:extLst>
              <a:ext uri="{FF2B5EF4-FFF2-40B4-BE49-F238E27FC236}">
                <a16:creationId xmlns:a16="http://schemas.microsoft.com/office/drawing/2014/main" id="{E1D2C0C8-F2E8-CF98-C1A5-73C7ECC5A74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08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0225A-BE6C-3870-AABB-470B7FB01F46}"/>
              </a:ext>
            </a:extLst>
          </p:cNvPr>
          <p:cNvSpPr>
            <a:spLocks noGrp="1"/>
          </p:cNvSpPr>
          <p:nvPr>
            <p:ph type="dt" sz="half" idx="10"/>
          </p:nvPr>
        </p:nvSpPr>
        <p:spPr/>
        <p:txBody>
          <a:bodyPr/>
          <a:lstStyle/>
          <a:p>
            <a:fld id="{110C34B5-2768-4D7D-B02B-8A1456C594AE}" type="datetime1">
              <a:rPr lang="en-US" smtClean="0"/>
              <a:t>6/27/2024</a:t>
            </a:fld>
            <a:endParaRPr lang="en-US" dirty="0"/>
          </a:p>
        </p:txBody>
      </p:sp>
      <p:sp>
        <p:nvSpPr>
          <p:cNvPr id="3" name="Footer Placeholder 2">
            <a:extLst>
              <a:ext uri="{FF2B5EF4-FFF2-40B4-BE49-F238E27FC236}">
                <a16:creationId xmlns:a16="http://schemas.microsoft.com/office/drawing/2014/main" id="{50BC6F15-85D4-9D0E-58F9-CEC5E9077DE7}"/>
              </a:ext>
            </a:extLst>
          </p:cNvPr>
          <p:cNvSpPr>
            <a:spLocks noGrp="1"/>
          </p:cNvSpPr>
          <p:nvPr>
            <p:ph type="ftr" sz="quarter" idx="11"/>
          </p:nvPr>
        </p:nvSpPr>
        <p:spPr/>
        <p:txBody>
          <a:bodyPr/>
          <a:lstStyle/>
          <a:p>
            <a:r>
              <a:rPr lang="en-US"/>
              <a:t>UI Frameworks</a:t>
            </a:r>
            <a:endParaRPr lang="en-US" dirty="0"/>
          </a:p>
        </p:txBody>
      </p:sp>
      <p:sp>
        <p:nvSpPr>
          <p:cNvPr id="4" name="Slide Number Placeholder 3">
            <a:extLst>
              <a:ext uri="{FF2B5EF4-FFF2-40B4-BE49-F238E27FC236}">
                <a16:creationId xmlns:a16="http://schemas.microsoft.com/office/drawing/2014/main" id="{34D8A6B6-202F-D6EB-30EE-086B7451609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903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419-4250-27D8-6B1A-5CC18A407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FB9DC-23FB-F4C0-3C0F-096AA9A42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C4722-9777-0F88-CE73-734182643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3337B-9C88-ACE2-7F5C-A54140EFE601}"/>
              </a:ext>
            </a:extLst>
          </p:cNvPr>
          <p:cNvSpPr>
            <a:spLocks noGrp="1"/>
          </p:cNvSpPr>
          <p:nvPr>
            <p:ph type="dt" sz="half" idx="10"/>
          </p:nvPr>
        </p:nvSpPr>
        <p:spPr/>
        <p:txBody>
          <a:bodyPr/>
          <a:lstStyle/>
          <a:p>
            <a:fld id="{42BE7A4C-5FD2-456C-BA7C-BF1A9F6ED962}" type="datetime1">
              <a:rPr lang="en-US" smtClean="0"/>
              <a:t>6/27/2024</a:t>
            </a:fld>
            <a:endParaRPr lang="en-US" dirty="0"/>
          </a:p>
        </p:txBody>
      </p:sp>
      <p:sp>
        <p:nvSpPr>
          <p:cNvPr id="6" name="Footer Placeholder 5">
            <a:extLst>
              <a:ext uri="{FF2B5EF4-FFF2-40B4-BE49-F238E27FC236}">
                <a16:creationId xmlns:a16="http://schemas.microsoft.com/office/drawing/2014/main" id="{0BC61B23-6FB4-1C9D-1DD2-646BF34BE62B}"/>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76AA4D05-CE55-7D5A-C335-22A95D1259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892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F734-A062-047A-5A8C-41DE2282D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AEBB0-0E30-F790-995B-4C17F83AE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AB7A7-A1F7-04C9-4CF8-761B84C37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C9EC-B386-2CEE-D26B-81FFC6C5CCE3}"/>
              </a:ext>
            </a:extLst>
          </p:cNvPr>
          <p:cNvSpPr>
            <a:spLocks noGrp="1"/>
          </p:cNvSpPr>
          <p:nvPr>
            <p:ph type="dt" sz="half" idx="10"/>
          </p:nvPr>
        </p:nvSpPr>
        <p:spPr/>
        <p:txBody>
          <a:bodyPr/>
          <a:lstStyle/>
          <a:p>
            <a:fld id="{3541E578-B0B0-4658-971D-A149FFE09CCC}" type="datetime1">
              <a:rPr lang="en-US" smtClean="0"/>
              <a:t>6/27/2024</a:t>
            </a:fld>
            <a:endParaRPr lang="en-US" dirty="0"/>
          </a:p>
        </p:txBody>
      </p:sp>
      <p:sp>
        <p:nvSpPr>
          <p:cNvPr id="6" name="Footer Placeholder 5">
            <a:extLst>
              <a:ext uri="{FF2B5EF4-FFF2-40B4-BE49-F238E27FC236}">
                <a16:creationId xmlns:a16="http://schemas.microsoft.com/office/drawing/2014/main" id="{1D4A6F25-6A41-27D4-B2D9-5897AD3612F7}"/>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CC78F457-2D97-E3A1-D710-2CBE8491E5DC}"/>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1494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94759-B418-B07F-0241-C7FF59A9D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DF83A2-9749-6300-FFB7-4C2107E03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81E0A-2FB3-4499-E048-4325034A0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46D79-DABE-43CA-BAED-7296CB013254}" type="datetime1">
              <a:rPr lang="en-US" smtClean="0"/>
              <a:t>6/27/2024</a:t>
            </a:fld>
            <a:endParaRPr lang="en-US" dirty="0"/>
          </a:p>
        </p:txBody>
      </p:sp>
      <p:sp>
        <p:nvSpPr>
          <p:cNvPr id="5" name="Footer Placeholder 4">
            <a:extLst>
              <a:ext uri="{FF2B5EF4-FFF2-40B4-BE49-F238E27FC236}">
                <a16:creationId xmlns:a16="http://schemas.microsoft.com/office/drawing/2014/main" id="{13190B4D-2B74-5BF8-8DE1-E9FF70DE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UI Frameworks</a:t>
            </a:r>
            <a:endParaRPr lang="en-US" dirty="0"/>
          </a:p>
        </p:txBody>
      </p:sp>
      <p:sp>
        <p:nvSpPr>
          <p:cNvPr id="6" name="Slide Number Placeholder 5">
            <a:extLst>
              <a:ext uri="{FF2B5EF4-FFF2-40B4-BE49-F238E27FC236}">
                <a16:creationId xmlns:a16="http://schemas.microsoft.com/office/drawing/2014/main" id="{11462D44-6C07-DFB8-8C28-8284E3DC7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788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ngular.io/guide/dependency-injection" TargetMode="External"/><Relationship Id="rId2" Type="http://schemas.openxmlformats.org/officeDocument/2006/relationships/hyperlink" Target="https://angular.io/api/common/http/HttpClient" TargetMode="External"/><Relationship Id="rId1" Type="http://schemas.openxmlformats.org/officeDocument/2006/relationships/slideLayout" Target="../slideLayouts/slideLayout2.xml"/><Relationship Id="rId4" Type="http://schemas.openxmlformats.org/officeDocument/2006/relationships/hyperlink" Target="https://angular.io/api/core/ApplicationConfi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C02BE4-9C5F-B186-563D-2A43B57DA7AE}"/>
              </a:ext>
            </a:extLst>
          </p:cNvPr>
          <p:cNvSpPr>
            <a:spLocks noGrp="1"/>
          </p:cNvSpPr>
          <p:nvPr>
            <p:ph type="subTitle" idx="1"/>
          </p:nvPr>
        </p:nvSpPr>
        <p:spPr>
          <a:xfrm>
            <a:off x="1290181" y="3356976"/>
            <a:ext cx="10183660" cy="2354892"/>
          </a:xfrm>
          <a:solidFill>
            <a:schemeClr val="accent2"/>
          </a:solidFill>
        </p:spPr>
        <p:txBody>
          <a:bodyPr>
            <a:normAutofit/>
          </a:bodyPr>
          <a:lstStyle/>
          <a:p>
            <a:r>
              <a:rPr lang="en-US" sz="3600" b="1" dirty="0" err="1">
                <a:latin typeface="Times New Roman" pitchFamily="18" charset="0"/>
                <a:cs typeface="Times New Roman" pitchFamily="18" charset="0"/>
              </a:rPr>
              <a:t>B.Tech</a:t>
            </a:r>
            <a:r>
              <a:rPr lang="en-US" sz="3600" b="1" dirty="0">
                <a:latin typeface="Times New Roman" pitchFamily="18" charset="0"/>
                <a:cs typeface="Times New Roman" pitchFamily="18" charset="0"/>
              </a:rPr>
              <a:t> I-Year II-</a:t>
            </a:r>
            <a:r>
              <a:rPr lang="en-US" sz="3600" b="1" dirty="0" err="1">
                <a:latin typeface="Times New Roman" pitchFamily="18" charset="0"/>
                <a:cs typeface="Times New Roman" pitchFamily="18" charset="0"/>
              </a:rPr>
              <a:t>Sem</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Subject: UI FRAMEWORKS    </a:t>
            </a:r>
          </a:p>
          <a:p>
            <a:r>
              <a:rPr lang="en-US" sz="3600" b="1" dirty="0">
                <a:latin typeface="Times New Roman" pitchFamily="18" charset="0"/>
                <a:cs typeface="Times New Roman" pitchFamily="18" charset="0"/>
              </a:rPr>
              <a:t>(MR23-1CS0106)</a:t>
            </a:r>
          </a:p>
        </p:txBody>
      </p:sp>
      <p:pic>
        <p:nvPicPr>
          <p:cNvPr id="4" name="image1.png">
            <a:extLst>
              <a:ext uri="{FF2B5EF4-FFF2-40B4-BE49-F238E27FC236}">
                <a16:creationId xmlns:a16="http://schemas.microsoft.com/office/drawing/2014/main" id="{08EF8B4F-CE61-638A-D937-23B6CAA8C4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888205"/>
            <a:ext cx="9143323" cy="1655762"/>
          </a:xfrm>
          <a:prstGeom prst="rect">
            <a:avLst/>
          </a:prstGeom>
          <a:noFill/>
        </p:spPr>
      </p:pic>
    </p:spTree>
    <p:extLst>
      <p:ext uri="{BB962C8B-B14F-4D97-AF65-F5344CB8AC3E}">
        <p14:creationId xmlns:p14="http://schemas.microsoft.com/office/powerpoint/2010/main" val="125937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Reactive Forms: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451907"/>
          </a:xfrm>
        </p:spPr>
        <p:txBody>
          <a:bodyPr>
            <a:normAutofit/>
          </a:bodyPr>
          <a:lstStyle/>
          <a:p>
            <a:pPr marL="0" indent="0" algn="just">
              <a:buNone/>
            </a:pPr>
            <a:endParaRPr lang="en-US" dirty="0">
              <a:latin typeface="Times New Roman" pitchFamily="18" charset="0"/>
              <a:cs typeface="Times New Roman" pitchFamily="18" charset="0"/>
            </a:endParaRPr>
          </a:p>
          <a:p>
            <a:pPr marL="0" indent="0" algn="just">
              <a:buNone/>
            </a:pPr>
            <a:endParaRPr lang="en-US" b="1" dirty="0">
              <a:solidFill>
                <a:srgbClr val="FF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
        <p:nvSpPr>
          <p:cNvPr id="8" name="Rectangle 7"/>
          <p:cNvSpPr/>
          <p:nvPr/>
        </p:nvSpPr>
        <p:spPr>
          <a:xfrm>
            <a:off x="-1" y="1017307"/>
            <a:ext cx="11991975" cy="5262979"/>
          </a:xfrm>
          <a:prstGeom prst="rect">
            <a:avLst/>
          </a:prstGeom>
        </p:spPr>
        <p:txBody>
          <a:bodyPr wrap="square">
            <a:spAutoFit/>
          </a:bodyPr>
          <a:lstStyle/>
          <a:p>
            <a:pPr marL="457200" indent="-457200" algn="just">
              <a:buFont typeface="Wingdings" pitchFamily="2" charset="2"/>
              <a:buChar char="Ø"/>
            </a:pPr>
            <a:r>
              <a:rPr lang="en-US" sz="2800" dirty="0">
                <a:latin typeface="Times New Roman" pitchFamily="18" charset="0"/>
                <a:cs typeface="Times New Roman" pitchFamily="18" charset="0"/>
              </a:rPr>
              <a:t>Reactive forms provide a model-driven approach to handling form inputs whose values change over time.</a:t>
            </a:r>
          </a:p>
          <a:p>
            <a:pPr algn="just"/>
            <a:endParaRPr lang="en-US" sz="2800" dirty="0">
              <a:latin typeface="Times New Roman" pitchFamily="18" charset="0"/>
              <a:cs typeface="Times New Roman" pitchFamily="18" charset="0"/>
            </a:endParaRPr>
          </a:p>
          <a:p>
            <a:pPr marL="457200" indent="-457200" algn="just">
              <a:buFont typeface="Wingdings" pitchFamily="2" charset="2"/>
              <a:buChar char="Ø"/>
            </a:pPr>
            <a:r>
              <a:rPr lang="en-US" sz="2800" dirty="0">
                <a:latin typeface="Times New Roman" pitchFamily="18" charset="0"/>
                <a:cs typeface="Times New Roman" pitchFamily="18" charset="0"/>
              </a:rPr>
              <a:t>Reactive forms use an explicit and immutable approach to managing the state of a form at a given point in time.</a:t>
            </a:r>
          </a:p>
          <a:p>
            <a:pPr algn="just"/>
            <a:endParaRPr lang="en-US" sz="2800" dirty="0">
              <a:latin typeface="Times New Roman" pitchFamily="18" charset="0"/>
              <a:cs typeface="Times New Roman" pitchFamily="18" charset="0"/>
            </a:endParaRPr>
          </a:p>
          <a:p>
            <a:pPr marL="457200" indent="-457200" algn="just">
              <a:buFont typeface="Wingdings" pitchFamily="2" charset="2"/>
              <a:buChar char="Ø"/>
            </a:pPr>
            <a:r>
              <a:rPr lang="en-US" sz="2800" dirty="0">
                <a:latin typeface="Times New Roman" pitchFamily="18" charset="0"/>
                <a:cs typeface="Times New Roman" pitchFamily="18" charset="0"/>
              </a:rPr>
              <a:t>Reactive forms provide synchronous access to the data model, immutability with observable operators, and change tracking through observable streams.</a:t>
            </a:r>
          </a:p>
          <a:p>
            <a:pPr algn="just"/>
            <a:endParaRPr lang="en-US" sz="2800" dirty="0">
              <a:latin typeface="Times New Roman" pitchFamily="18" charset="0"/>
              <a:cs typeface="Times New Roman" pitchFamily="18" charset="0"/>
            </a:endParaRPr>
          </a:p>
          <a:p>
            <a:pPr marL="457200" indent="-457200" algn="just">
              <a:buFont typeface="Wingdings" pitchFamily="2" charset="2"/>
              <a:buChar char="Ø"/>
            </a:pPr>
            <a:r>
              <a:rPr lang="en-US" sz="2800" dirty="0">
                <a:latin typeface="Times New Roman" pitchFamily="18" charset="0"/>
                <a:cs typeface="Times New Roman" pitchFamily="18" charset="0"/>
              </a:rPr>
              <a:t>Template-driven forms let direct access modify data in your template, but are less explicit than reactive forms because they rely on directives embedded in the template, along with mutable data to track changes asynchronously.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09975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11</a:t>
            </a:fld>
            <a:endParaRPr lang="en-US" dirty="0"/>
          </a:p>
        </p:txBody>
      </p:sp>
      <p:sp>
        <p:nvSpPr>
          <p:cNvPr id="7" name="Rectangle 6"/>
          <p:cNvSpPr/>
          <p:nvPr/>
        </p:nvSpPr>
        <p:spPr>
          <a:xfrm>
            <a:off x="0" y="957262"/>
            <a:ext cx="12192000" cy="5940088"/>
          </a:xfrm>
          <a:prstGeom prst="rect">
            <a:avLst/>
          </a:prstGeom>
        </p:spPr>
        <p:txBody>
          <a:bodyPr wrap="square">
            <a:spAutoFit/>
          </a:bodyPr>
          <a:lstStyle/>
          <a:p>
            <a:r>
              <a:rPr lang="en-US" sz="2000" b="1" u="sng" dirty="0" err="1">
                <a:solidFill>
                  <a:srgbClr val="FF0000"/>
                </a:solidFill>
                <a:latin typeface="Consolas"/>
              </a:rPr>
              <a:t>app.component.ts</a:t>
            </a:r>
            <a:r>
              <a:rPr lang="en-US" sz="2000" b="1" u="sng" dirty="0">
                <a:solidFill>
                  <a:srgbClr val="FF0000"/>
                </a:solidFill>
                <a:latin typeface="Consolas"/>
              </a:rPr>
              <a:t> file: </a:t>
            </a:r>
            <a:endParaRPr lang="en-IN" sz="2000" b="1" u="sng" dirty="0">
              <a:solidFill>
                <a:srgbClr val="FF0000"/>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 </a:t>
            </a:r>
            <a:r>
              <a:rPr lang="en-IN" sz="2000" dirty="0" err="1">
                <a:solidFill>
                  <a:srgbClr val="001080"/>
                </a:solidFill>
                <a:latin typeface="Consolas"/>
              </a:rPr>
              <a:t>CommonModule</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 </a:t>
            </a:r>
            <a:r>
              <a:rPr lang="en-IN" sz="2000" dirty="0" err="1">
                <a:solidFill>
                  <a:srgbClr val="001080"/>
                </a:solidFill>
                <a:latin typeface="Consolas"/>
              </a:rPr>
              <a:t>FormControl</a:t>
            </a:r>
            <a:r>
              <a:rPr lang="en-IN" sz="2000" dirty="0">
                <a:solidFill>
                  <a:srgbClr val="292929"/>
                </a:solidFill>
                <a:latin typeface="Consolas"/>
              </a:rPr>
              <a:t>, </a:t>
            </a:r>
            <a:r>
              <a:rPr lang="en-IN" sz="2000" dirty="0" err="1">
                <a:solidFill>
                  <a:srgbClr val="001080"/>
                </a:solidFill>
                <a:latin typeface="Consolas"/>
              </a:rPr>
              <a:t>FormGroup</a:t>
            </a:r>
            <a:r>
              <a:rPr lang="en-IN" sz="2000" dirty="0">
                <a:solidFill>
                  <a:srgbClr val="292929"/>
                </a:solidFill>
                <a:latin typeface="Consolas"/>
              </a:rPr>
              <a:t>,  </a:t>
            </a:r>
            <a:r>
              <a:rPr lang="en-IN" sz="2000" dirty="0" err="1">
                <a:solidFill>
                  <a:srgbClr val="001080"/>
                </a:solidFill>
                <a:latin typeface="Consolas"/>
              </a:rPr>
              <a:t>ReactiveFormsModule</a:t>
            </a:r>
            <a:r>
              <a:rPr lang="en-IN" sz="2000" dirty="0">
                <a:solidFill>
                  <a:srgbClr val="292929"/>
                </a:solidFill>
                <a:latin typeface="Consolas"/>
              </a:rPr>
              <a:t>, </a:t>
            </a:r>
            <a:r>
              <a:rPr lang="en-IN" sz="2000" dirty="0">
                <a:solidFill>
                  <a:srgbClr val="001080"/>
                </a:solidFill>
                <a:latin typeface="Consolas"/>
              </a:rPr>
              <a:t>Validators</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'@angular/forms'</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err="1">
                <a:solidFill>
                  <a:srgbClr val="292929"/>
                </a:solidFill>
                <a:latin typeface="Consolas"/>
              </a:rPr>
              <a:t>,</a:t>
            </a:r>
            <a:r>
              <a:rPr lang="en-IN" sz="2000" dirty="0" err="1">
                <a:solidFill>
                  <a:srgbClr val="001080"/>
                </a:solidFill>
                <a:latin typeface="Consolas"/>
              </a:rPr>
              <a:t>ReactiveFormsModule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styleUrl</a:t>
            </a:r>
            <a:r>
              <a:rPr lang="en-IN" sz="2000" dirty="0">
                <a:solidFill>
                  <a:srgbClr val="001080"/>
                </a:solidFill>
                <a:latin typeface="Consolas"/>
              </a:rPr>
              <a:t>:</a:t>
            </a:r>
            <a:r>
              <a:rPr lang="en-IN" sz="2000" dirty="0">
                <a:solidFill>
                  <a:srgbClr val="0F4A85"/>
                </a:solidFill>
                <a:latin typeface="Consolas"/>
              </a:rPr>
              <a:t>'./app.component.css'</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01080"/>
                </a:solidFill>
                <a:latin typeface="Consolas"/>
              </a:rPr>
              <a:t>userForm</a:t>
            </a:r>
            <a:r>
              <a:rPr lang="en-IN" sz="2000" dirty="0">
                <a:solidFill>
                  <a:srgbClr val="000000"/>
                </a:solidFill>
                <a:latin typeface="Consolas"/>
              </a:rPr>
              <a:t>:</a:t>
            </a:r>
            <a:r>
              <a:rPr lang="en-IN" sz="2000" dirty="0">
                <a:solidFill>
                  <a:srgbClr val="292929"/>
                </a:solidFill>
                <a:latin typeface="Consolas"/>
              </a:rPr>
              <a:t> </a:t>
            </a:r>
            <a:r>
              <a:rPr lang="en-IN" sz="2000" dirty="0" err="1">
                <a:solidFill>
                  <a:srgbClr val="185E73"/>
                </a:solidFill>
                <a:latin typeface="Consolas"/>
              </a:rPr>
              <a:t>FormGroup</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new</a:t>
            </a:r>
            <a:r>
              <a:rPr lang="en-IN" sz="2000" dirty="0">
                <a:solidFill>
                  <a:srgbClr val="292929"/>
                </a:solidFill>
                <a:latin typeface="Consolas"/>
              </a:rPr>
              <a:t> </a:t>
            </a:r>
            <a:r>
              <a:rPr lang="en-IN" sz="2000" dirty="0" err="1">
                <a:solidFill>
                  <a:srgbClr val="5E2CBC"/>
                </a:solidFill>
                <a:latin typeface="Consolas"/>
              </a:rPr>
              <a:t>FormGroup</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firstName</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new</a:t>
            </a:r>
            <a:r>
              <a:rPr lang="en-IN" sz="2000" dirty="0">
                <a:solidFill>
                  <a:srgbClr val="292929"/>
                </a:solidFill>
                <a:latin typeface="Consolas"/>
              </a:rPr>
              <a:t> </a:t>
            </a:r>
            <a:r>
              <a:rPr lang="en-IN" sz="2000" dirty="0" err="1">
                <a:solidFill>
                  <a:srgbClr val="5E2CBC"/>
                </a:solidFill>
                <a:latin typeface="Consolas"/>
              </a:rPr>
              <a:t>FormControl</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 [</a:t>
            </a:r>
            <a:r>
              <a:rPr lang="en-IN" sz="2000" dirty="0" err="1">
                <a:solidFill>
                  <a:srgbClr val="001080"/>
                </a:solidFill>
                <a:latin typeface="Consolas"/>
              </a:rPr>
              <a:t>Validators</a:t>
            </a:r>
            <a:r>
              <a:rPr lang="en-IN" sz="2000" dirty="0" err="1">
                <a:solidFill>
                  <a:srgbClr val="292929"/>
                </a:solidFill>
                <a:latin typeface="Consolas"/>
              </a:rPr>
              <a:t>.</a:t>
            </a:r>
            <a:r>
              <a:rPr lang="en-IN" sz="2000" dirty="0" err="1">
                <a:solidFill>
                  <a:srgbClr val="001080"/>
                </a:solidFill>
                <a:latin typeface="Consolas"/>
              </a:rPr>
              <a:t>required</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lastName</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new</a:t>
            </a:r>
            <a:r>
              <a:rPr lang="en-IN" sz="2000" dirty="0">
                <a:solidFill>
                  <a:srgbClr val="292929"/>
                </a:solidFill>
                <a:latin typeface="Consolas"/>
              </a:rPr>
              <a:t> </a:t>
            </a:r>
            <a:r>
              <a:rPr lang="en-IN" sz="2000" dirty="0" err="1">
                <a:solidFill>
                  <a:srgbClr val="5E2CBC"/>
                </a:solidFill>
                <a:latin typeface="Consolas"/>
              </a:rPr>
              <a:t>FormControl</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a:t>
            </a:r>
            <a:r>
              <a:rPr lang="en-IN" sz="2000" dirty="0" err="1">
                <a:solidFill>
                  <a:srgbClr val="001080"/>
                </a:solidFill>
                <a:latin typeface="Consolas"/>
              </a:rPr>
              <a:t>Validators</a:t>
            </a:r>
            <a:r>
              <a:rPr lang="en-IN" sz="2000" dirty="0" err="1">
                <a:solidFill>
                  <a:srgbClr val="292929"/>
                </a:solidFill>
                <a:latin typeface="Consolas"/>
              </a:rPr>
              <a:t>.</a:t>
            </a:r>
            <a:r>
              <a:rPr lang="en-IN" sz="2000" dirty="0" err="1">
                <a:solidFill>
                  <a:srgbClr val="001080"/>
                </a:solidFill>
                <a:latin typeface="Consolas"/>
              </a:rPr>
              <a:t>required</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email:</a:t>
            </a:r>
            <a:r>
              <a:rPr lang="en-IN" sz="2000" dirty="0">
                <a:solidFill>
                  <a:srgbClr val="292929"/>
                </a:solidFill>
                <a:latin typeface="Consolas"/>
              </a:rPr>
              <a:t> </a:t>
            </a:r>
            <a:r>
              <a:rPr lang="en-IN" sz="2000" dirty="0">
                <a:solidFill>
                  <a:srgbClr val="0F4A85"/>
                </a:solidFill>
                <a:latin typeface="Consolas"/>
              </a:rPr>
              <a:t>new</a:t>
            </a:r>
            <a:r>
              <a:rPr lang="en-IN" sz="2000" dirty="0">
                <a:solidFill>
                  <a:srgbClr val="292929"/>
                </a:solidFill>
                <a:latin typeface="Consolas"/>
              </a:rPr>
              <a:t> </a:t>
            </a:r>
            <a:r>
              <a:rPr lang="en-IN" sz="2000" dirty="0" err="1">
                <a:solidFill>
                  <a:srgbClr val="5E2CBC"/>
                </a:solidFill>
                <a:latin typeface="Consolas"/>
              </a:rPr>
              <a:t>FormControl</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 [</a:t>
            </a:r>
            <a:r>
              <a:rPr lang="en-IN" sz="2000" dirty="0" err="1">
                <a:solidFill>
                  <a:srgbClr val="001080"/>
                </a:solidFill>
                <a:latin typeface="Consolas"/>
              </a:rPr>
              <a:t>Validators</a:t>
            </a:r>
            <a:r>
              <a:rPr lang="en-IN" sz="2000" dirty="0" err="1">
                <a:solidFill>
                  <a:srgbClr val="292929"/>
                </a:solidFill>
                <a:latin typeface="Consolas"/>
              </a:rPr>
              <a:t>.</a:t>
            </a:r>
            <a:r>
              <a:rPr lang="en-IN" sz="2000" dirty="0" err="1">
                <a:solidFill>
                  <a:srgbClr val="001080"/>
                </a:solidFill>
                <a:latin typeface="Consolas"/>
              </a:rPr>
              <a:t>required</a:t>
            </a:r>
            <a:r>
              <a:rPr lang="en-IN" sz="2000" dirty="0">
                <a:solidFill>
                  <a:srgbClr val="292929"/>
                </a:solidFill>
                <a:latin typeface="Consolas"/>
              </a:rPr>
              <a:t>, </a:t>
            </a:r>
            <a:r>
              <a:rPr lang="en-IN" sz="2000" dirty="0" err="1">
                <a:solidFill>
                  <a:srgbClr val="001080"/>
                </a:solidFill>
                <a:latin typeface="Consolas"/>
              </a:rPr>
              <a:t>Validators</a:t>
            </a:r>
            <a:r>
              <a:rPr lang="en-IN" sz="2000" dirty="0" err="1">
                <a:solidFill>
                  <a:srgbClr val="292929"/>
                </a:solidFill>
                <a:latin typeface="Consolas"/>
              </a:rPr>
              <a:t>.</a:t>
            </a:r>
            <a:r>
              <a:rPr lang="en-IN" sz="2000" dirty="0" err="1">
                <a:solidFill>
                  <a:srgbClr val="001080"/>
                </a:solidFill>
                <a:latin typeface="Consolas"/>
              </a:rPr>
              <a:t>email</a:t>
            </a:r>
            <a:r>
              <a:rPr lang="en-IN" sz="2000" dirty="0">
                <a:solidFill>
                  <a:srgbClr val="292929"/>
                </a:solidFill>
                <a:latin typeface="Consolas"/>
              </a:rPr>
              <a:t>]),</a:t>
            </a:r>
          </a:p>
          <a:p>
            <a:r>
              <a:rPr lang="en-IN" sz="2000" dirty="0">
                <a:solidFill>
                  <a:srgbClr val="292929"/>
                </a:solidFill>
                <a:latin typeface="Consolas"/>
              </a:rPr>
              <a:t>  })</a:t>
            </a:r>
            <a:endParaRPr lang="en-IN" sz="2000" dirty="0">
              <a:solidFill>
                <a:srgbClr val="0F4A85"/>
              </a:solidFill>
              <a:latin typeface="Consolas"/>
            </a:endParaRPr>
          </a:p>
        </p:txBody>
      </p:sp>
      <p:sp>
        <p:nvSpPr>
          <p:cNvPr id="8"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Reactive Forms: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77449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Reactive Forms: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sp>
        <p:nvSpPr>
          <p:cNvPr id="8" name="TextBox 7"/>
          <p:cNvSpPr txBox="1"/>
          <p:nvPr/>
        </p:nvSpPr>
        <p:spPr>
          <a:xfrm>
            <a:off x="0" y="971550"/>
            <a:ext cx="12072938" cy="6247864"/>
          </a:xfrm>
          <a:prstGeom prst="rect">
            <a:avLst/>
          </a:prstGeom>
          <a:noFill/>
        </p:spPr>
        <p:txBody>
          <a:bodyPr wrap="square" rtlCol="0">
            <a:spAutoFit/>
          </a:bodyPr>
          <a:lstStyle/>
          <a:p>
            <a:r>
              <a:rPr lang="en-US" sz="2000" b="1" u="sng" dirty="0">
                <a:solidFill>
                  <a:srgbClr val="FF0000"/>
                </a:solidFill>
                <a:latin typeface="Consolas"/>
              </a:rPr>
              <a:t>app.component.html:</a:t>
            </a:r>
            <a:endParaRPr lang="en-IN" sz="2000" b="1" u="sng" dirty="0">
              <a:solidFill>
                <a:srgbClr val="FF0000"/>
              </a:solidFill>
              <a:latin typeface="Consolas"/>
            </a:endParaRPr>
          </a:p>
          <a:p>
            <a:endParaRPr lang="en-IN" sz="2000" dirty="0">
              <a:solidFill>
                <a:srgbClr val="0F4A85"/>
              </a:solidFill>
              <a:latin typeface="Consolas"/>
            </a:endParaRPr>
          </a:p>
          <a:p>
            <a:r>
              <a:rPr lang="en-IN" sz="2000" dirty="0">
                <a:solidFill>
                  <a:srgbClr val="0F4A85"/>
                </a:solidFill>
                <a:latin typeface="Consolas"/>
              </a:rPr>
              <a:t>&lt;h1&gt;</a:t>
            </a:r>
            <a:r>
              <a:rPr lang="en-IN" sz="2000" dirty="0">
                <a:solidFill>
                  <a:srgbClr val="292929"/>
                </a:solidFill>
                <a:latin typeface="Consolas"/>
              </a:rPr>
              <a:t> Reactive Form </a:t>
            </a:r>
            <a:r>
              <a:rPr lang="en-IN" sz="2000" dirty="0">
                <a:solidFill>
                  <a:srgbClr val="0F4A85"/>
                </a:solidFill>
                <a:latin typeface="Consolas"/>
              </a:rPr>
              <a:t>&lt;/h1&gt;</a:t>
            </a:r>
            <a:endParaRPr lang="en-IN" sz="2000" dirty="0">
              <a:solidFill>
                <a:srgbClr val="292929"/>
              </a:solidFill>
              <a:latin typeface="Consolas"/>
            </a:endParaRPr>
          </a:p>
          <a:p>
            <a:r>
              <a:rPr lang="en-IN" sz="2000" dirty="0">
                <a:solidFill>
                  <a:srgbClr val="0F4A85"/>
                </a:solidFill>
                <a:latin typeface="Consolas"/>
              </a:rPr>
              <a:t>&lt;form</a:t>
            </a:r>
            <a:r>
              <a:rPr lang="en-IN" sz="2000" dirty="0">
                <a:solidFill>
                  <a:srgbClr val="292929"/>
                </a:solidFill>
                <a:latin typeface="Consolas"/>
              </a:rPr>
              <a:t> </a:t>
            </a:r>
            <a:r>
              <a:rPr lang="en-IN" sz="2000" dirty="0">
                <a:solidFill>
                  <a:srgbClr val="264F78"/>
                </a:solidFill>
                <a:latin typeface="Consolas"/>
              </a:rPr>
              <a:t>action</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formGroup</a:t>
            </a:r>
            <a:r>
              <a:rPr lang="en-IN" sz="2000" dirty="0">
                <a:solidFill>
                  <a:srgbClr val="264F78"/>
                </a:solidFill>
                <a:latin typeface="Consolas"/>
              </a:rPr>
              <a:t>]</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01080"/>
                </a:solidFill>
                <a:latin typeface="Consolas"/>
              </a:rPr>
              <a:t>userForm</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&lt;label&gt;</a:t>
            </a:r>
            <a:r>
              <a:rPr lang="en-IN" sz="2000" dirty="0">
                <a:solidFill>
                  <a:srgbClr val="292929"/>
                </a:solidFill>
                <a:latin typeface="Consolas"/>
              </a:rPr>
              <a:t>First Name</a:t>
            </a:r>
            <a:r>
              <a:rPr lang="en-IN" sz="2000" dirty="0">
                <a:solidFill>
                  <a:srgbClr val="0F4A85"/>
                </a:solidFill>
                <a:latin typeface="Consolas"/>
              </a:rPr>
              <a:t>&lt;/label&gt;</a:t>
            </a:r>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&lt;input</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292929"/>
                </a:solidFill>
                <a:latin typeface="Consolas"/>
              </a:rPr>
              <a:t>=</a:t>
            </a:r>
            <a:r>
              <a:rPr lang="en-IN" sz="2000" dirty="0">
                <a:solidFill>
                  <a:srgbClr val="0F4A85"/>
                </a:solidFill>
                <a:latin typeface="Consolas"/>
              </a:rPr>
              <a:t>"text"</a:t>
            </a:r>
            <a:r>
              <a:rPr lang="en-IN" sz="2000" dirty="0">
                <a:solidFill>
                  <a:srgbClr val="292929"/>
                </a:solidFill>
                <a:latin typeface="Consolas"/>
              </a:rPr>
              <a:t> </a:t>
            </a:r>
            <a:r>
              <a:rPr lang="en-IN" sz="2000" dirty="0" err="1">
                <a:solidFill>
                  <a:srgbClr val="264F78"/>
                </a:solidFill>
                <a:latin typeface="Consolas"/>
              </a:rPr>
              <a:t>formControlName</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F4A85"/>
                </a:solidFill>
                <a:latin typeface="Consolas"/>
              </a:rPr>
              <a:t>firstName</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&lt;span</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01080"/>
                </a:solidFill>
                <a:latin typeface="Consolas"/>
              </a:rPr>
              <a:t>userForm</a:t>
            </a:r>
            <a:r>
              <a:rPr lang="en-IN" sz="2000" dirty="0" err="1">
                <a:solidFill>
                  <a:srgbClr val="292929"/>
                </a:solidFill>
                <a:latin typeface="Consolas"/>
              </a:rPr>
              <a:t>.</a:t>
            </a:r>
            <a:r>
              <a:rPr lang="en-IN" sz="2000" dirty="0" err="1">
                <a:solidFill>
                  <a:srgbClr val="001080"/>
                </a:solidFill>
                <a:latin typeface="Consolas"/>
              </a:rPr>
              <a:t>controls</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F4A85"/>
                </a:solidFill>
                <a:latin typeface="Consolas"/>
              </a:rPr>
              <a:t>firstName</a:t>
            </a:r>
            <a:r>
              <a:rPr lang="en-IN" sz="2000" dirty="0">
                <a:solidFill>
                  <a:srgbClr val="0F4A85"/>
                </a:solidFill>
                <a:latin typeface="Consolas"/>
              </a:rPr>
              <a:t>'</a:t>
            </a:r>
            <a:r>
              <a:rPr lang="en-IN" sz="2000" dirty="0">
                <a:solidFill>
                  <a:srgbClr val="292929"/>
                </a:solidFill>
                <a:latin typeface="Consolas"/>
              </a:rPr>
              <a:t>].</a:t>
            </a:r>
            <a:r>
              <a:rPr lang="en-IN" sz="2000" dirty="0">
                <a:solidFill>
                  <a:srgbClr val="001080"/>
                </a:solidFill>
                <a:latin typeface="Consolas"/>
              </a:rPr>
              <a:t>errors</a:t>
            </a:r>
            <a:r>
              <a:rPr lang="en-IN" sz="2000" dirty="0">
                <a:solidFill>
                  <a:srgbClr val="292929"/>
                </a:solidFill>
                <a:latin typeface="Consolas"/>
              </a:rPr>
              <a:t>?. [</a:t>
            </a:r>
            <a:r>
              <a:rPr lang="en-IN" sz="2000" dirty="0">
                <a:solidFill>
                  <a:srgbClr val="0F4A85"/>
                </a:solidFill>
                <a:latin typeface="Consolas"/>
              </a:rPr>
              <a:t>'required'</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This is required </a:t>
            </a:r>
            <a:r>
              <a:rPr lang="en-IN" sz="2000" dirty="0">
                <a:solidFill>
                  <a:srgbClr val="0F4A85"/>
                </a:solidFill>
                <a:latin typeface="Consolas"/>
              </a:rPr>
              <a:t>&lt;/span&gt;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&lt;/div&gt;</a:t>
            </a:r>
            <a:endParaRPr lang="en-IN" sz="2000" dirty="0">
              <a:solidFill>
                <a:srgbClr val="292929"/>
              </a:solidFill>
              <a:latin typeface="Consolas"/>
            </a:endParaRPr>
          </a:p>
          <a:p>
            <a:br>
              <a:rPr lang="en-IN" sz="2000" dirty="0">
                <a:solidFill>
                  <a:srgbClr val="292929"/>
                </a:solidFill>
                <a:latin typeface="Consolas"/>
              </a:rPr>
            </a:br>
            <a:r>
              <a:rPr lang="en-IN" sz="2000" dirty="0">
                <a:solidFill>
                  <a:srgbClr val="292929"/>
                </a:solidFill>
                <a:latin typeface="Consolas"/>
              </a:rPr>
              <a:t>    </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&lt;label&gt;</a:t>
            </a:r>
            <a:r>
              <a:rPr lang="en-IN" sz="2000" dirty="0">
                <a:solidFill>
                  <a:srgbClr val="292929"/>
                </a:solidFill>
                <a:latin typeface="Consolas"/>
              </a:rPr>
              <a:t>Last Name</a:t>
            </a:r>
            <a:r>
              <a:rPr lang="en-IN" sz="2000" dirty="0">
                <a:solidFill>
                  <a:srgbClr val="0F4A85"/>
                </a:solidFill>
                <a:latin typeface="Consolas"/>
              </a:rPr>
              <a:t>&lt;/label&gt;</a:t>
            </a:r>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&lt;input</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292929"/>
                </a:solidFill>
                <a:latin typeface="Consolas"/>
              </a:rPr>
              <a:t>=</a:t>
            </a:r>
            <a:r>
              <a:rPr lang="en-IN" sz="2000" dirty="0">
                <a:solidFill>
                  <a:srgbClr val="0F4A85"/>
                </a:solidFill>
                <a:latin typeface="Consolas"/>
              </a:rPr>
              <a:t>"text"</a:t>
            </a:r>
            <a:r>
              <a:rPr lang="en-IN" sz="2000" dirty="0">
                <a:solidFill>
                  <a:srgbClr val="292929"/>
                </a:solidFill>
                <a:latin typeface="Consolas"/>
              </a:rPr>
              <a:t> </a:t>
            </a:r>
            <a:r>
              <a:rPr lang="en-IN" sz="2000" dirty="0" err="1">
                <a:solidFill>
                  <a:srgbClr val="264F78"/>
                </a:solidFill>
                <a:latin typeface="Consolas"/>
              </a:rPr>
              <a:t>formControlName</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F4A85"/>
                </a:solidFill>
                <a:latin typeface="Consolas"/>
              </a:rPr>
              <a:t>lastName</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&lt;span</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01080"/>
                </a:solidFill>
                <a:latin typeface="Consolas"/>
              </a:rPr>
              <a:t>userForm</a:t>
            </a:r>
            <a:r>
              <a:rPr lang="en-IN" sz="2000" dirty="0" err="1">
                <a:solidFill>
                  <a:srgbClr val="292929"/>
                </a:solidFill>
                <a:latin typeface="Consolas"/>
              </a:rPr>
              <a:t>.</a:t>
            </a:r>
            <a:r>
              <a:rPr lang="en-IN" sz="2000" dirty="0" err="1">
                <a:solidFill>
                  <a:srgbClr val="001080"/>
                </a:solidFill>
                <a:latin typeface="Consolas"/>
              </a:rPr>
              <a:t>controls</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F4A85"/>
                </a:solidFill>
                <a:latin typeface="Consolas"/>
              </a:rPr>
              <a:t>lastName</a:t>
            </a:r>
            <a:r>
              <a:rPr lang="en-IN" sz="2000" dirty="0">
                <a:solidFill>
                  <a:srgbClr val="0F4A85"/>
                </a:solidFill>
                <a:latin typeface="Consolas"/>
              </a:rPr>
              <a:t>'</a:t>
            </a:r>
            <a:r>
              <a:rPr lang="en-IN" sz="2000" dirty="0">
                <a:solidFill>
                  <a:srgbClr val="292929"/>
                </a:solidFill>
                <a:latin typeface="Consolas"/>
              </a:rPr>
              <a:t>].</a:t>
            </a:r>
            <a:r>
              <a:rPr lang="en-IN" sz="2000" dirty="0">
                <a:solidFill>
                  <a:srgbClr val="001080"/>
                </a:solidFill>
                <a:latin typeface="Consolas"/>
              </a:rPr>
              <a:t>errors</a:t>
            </a:r>
            <a:r>
              <a:rPr lang="en-IN" sz="2000" dirty="0">
                <a:solidFill>
                  <a:srgbClr val="292929"/>
                </a:solidFill>
                <a:latin typeface="Consolas"/>
              </a:rPr>
              <a:t>?. [</a:t>
            </a:r>
            <a:r>
              <a:rPr lang="en-IN" sz="2000" dirty="0">
                <a:solidFill>
                  <a:srgbClr val="0F4A85"/>
                </a:solidFill>
                <a:latin typeface="Consolas"/>
              </a:rPr>
              <a:t>'required'</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This is required  </a:t>
            </a:r>
            <a:r>
              <a:rPr lang="en-IN" sz="2000" dirty="0">
                <a:solidFill>
                  <a:srgbClr val="0F4A85"/>
                </a:solidFill>
                <a:latin typeface="Consolas"/>
              </a:rPr>
              <a:t>&lt;/span&gt;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&lt;/div&gt;</a:t>
            </a:r>
          </a:p>
          <a:p>
            <a:br>
              <a:rPr lang="en-IN" sz="2000" dirty="0">
                <a:solidFill>
                  <a:srgbClr val="292929"/>
                </a:solidFill>
                <a:latin typeface="Consolas"/>
              </a:rPr>
            </a:br>
            <a:endParaRPr lang="en-IN" sz="2000" dirty="0">
              <a:solidFill>
                <a:srgbClr val="292929"/>
              </a:solidFill>
              <a:latin typeface="Consolas"/>
            </a:endParaRPr>
          </a:p>
          <a:p>
            <a:endParaRPr lang="en-IN" sz="2000" b="0" dirty="0">
              <a:solidFill>
                <a:srgbClr val="292929"/>
              </a:solidFill>
              <a:effectLst/>
              <a:latin typeface="Consolas"/>
            </a:endParaRPr>
          </a:p>
        </p:txBody>
      </p:sp>
    </p:spTree>
    <p:extLst>
      <p:ext uri="{BB962C8B-B14F-4D97-AF65-F5344CB8AC3E}">
        <p14:creationId xmlns:p14="http://schemas.microsoft.com/office/powerpoint/2010/main" val="1457936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
        <p:nvSpPr>
          <p:cNvPr id="7" name="Rectangle 6"/>
          <p:cNvSpPr/>
          <p:nvPr/>
        </p:nvSpPr>
        <p:spPr>
          <a:xfrm>
            <a:off x="171450" y="1443841"/>
            <a:ext cx="11730038" cy="4708981"/>
          </a:xfrm>
          <a:prstGeom prst="rect">
            <a:avLst/>
          </a:prstGeom>
        </p:spPr>
        <p:txBody>
          <a:bodyPr wrap="square">
            <a:spAutoFit/>
          </a:bodyPr>
          <a:lstStyle/>
          <a:p>
            <a:r>
              <a:rPr lang="en-US" sz="2000" b="1" u="sng" dirty="0">
                <a:solidFill>
                  <a:srgbClr val="FF0000"/>
                </a:solidFill>
                <a:latin typeface="Consolas"/>
              </a:rPr>
              <a:t>app.component.html file: </a:t>
            </a:r>
            <a:endParaRPr lang="en-IN" sz="2000" b="1" u="sng" dirty="0">
              <a:solidFill>
                <a:srgbClr val="FF0000"/>
              </a:solidFill>
              <a:latin typeface="Consolas"/>
            </a:endParaRPr>
          </a:p>
          <a:p>
            <a:endParaRPr lang="en-IN" sz="2000" dirty="0">
              <a:solidFill>
                <a:srgbClr val="0F4A85"/>
              </a:solidFill>
              <a:latin typeface="Consolas"/>
            </a:endParaRPr>
          </a:p>
          <a:p>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&lt;label&gt;</a:t>
            </a:r>
            <a:r>
              <a:rPr lang="en-IN" sz="2000" dirty="0">
                <a:solidFill>
                  <a:srgbClr val="292929"/>
                </a:solidFill>
                <a:latin typeface="Consolas"/>
              </a:rPr>
              <a:t>Email</a:t>
            </a:r>
            <a:r>
              <a:rPr lang="en-IN" sz="2000" dirty="0">
                <a:solidFill>
                  <a:srgbClr val="0F4A85"/>
                </a:solidFill>
                <a:latin typeface="Consolas"/>
              </a:rPr>
              <a:t>&lt;/label&gt;</a:t>
            </a:r>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&lt;input</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292929"/>
                </a:solidFill>
                <a:latin typeface="Consolas"/>
              </a:rPr>
              <a:t>=</a:t>
            </a:r>
            <a:r>
              <a:rPr lang="en-IN" sz="2000" dirty="0">
                <a:solidFill>
                  <a:srgbClr val="0F4A85"/>
                </a:solidFill>
                <a:latin typeface="Consolas"/>
              </a:rPr>
              <a:t>"text"</a:t>
            </a:r>
            <a:r>
              <a:rPr lang="en-IN" sz="2000" dirty="0">
                <a:solidFill>
                  <a:srgbClr val="292929"/>
                </a:solidFill>
                <a:latin typeface="Consolas"/>
              </a:rPr>
              <a:t> </a:t>
            </a:r>
            <a:r>
              <a:rPr lang="en-IN" sz="2000" dirty="0" err="1">
                <a:solidFill>
                  <a:srgbClr val="264F78"/>
                </a:solidFill>
                <a:latin typeface="Consolas"/>
              </a:rPr>
              <a:t>formControlName</a:t>
            </a:r>
            <a:r>
              <a:rPr lang="en-IN" sz="2000" dirty="0">
                <a:solidFill>
                  <a:srgbClr val="292929"/>
                </a:solidFill>
                <a:latin typeface="Consolas"/>
              </a:rPr>
              <a:t>=</a:t>
            </a:r>
            <a:r>
              <a:rPr lang="en-IN" sz="2000" dirty="0">
                <a:solidFill>
                  <a:srgbClr val="0F4A85"/>
                </a:solidFill>
                <a:latin typeface="Consolas"/>
              </a:rPr>
              <a:t>"email"&gt;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&lt;span</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01080"/>
                </a:solidFill>
                <a:latin typeface="Consolas"/>
              </a:rPr>
              <a:t>userForm</a:t>
            </a:r>
            <a:r>
              <a:rPr lang="en-IN" sz="2000" dirty="0" err="1">
                <a:solidFill>
                  <a:srgbClr val="292929"/>
                </a:solidFill>
                <a:latin typeface="Consolas"/>
              </a:rPr>
              <a:t>.</a:t>
            </a:r>
            <a:r>
              <a:rPr lang="en-IN" sz="2000" dirty="0" err="1">
                <a:solidFill>
                  <a:srgbClr val="001080"/>
                </a:solidFill>
                <a:latin typeface="Consolas"/>
              </a:rPr>
              <a:t>controls</a:t>
            </a:r>
            <a:r>
              <a:rPr lang="en-IN" sz="2000" dirty="0">
                <a:solidFill>
                  <a:srgbClr val="292929"/>
                </a:solidFill>
                <a:latin typeface="Consolas"/>
              </a:rPr>
              <a:t>[</a:t>
            </a:r>
            <a:r>
              <a:rPr lang="en-IN" sz="2000" dirty="0">
                <a:solidFill>
                  <a:srgbClr val="0F4A85"/>
                </a:solidFill>
                <a:latin typeface="Consolas"/>
              </a:rPr>
              <a:t>'email'</a:t>
            </a:r>
            <a:r>
              <a:rPr lang="en-IN" sz="2000" dirty="0">
                <a:solidFill>
                  <a:srgbClr val="292929"/>
                </a:solidFill>
                <a:latin typeface="Consolas"/>
              </a:rPr>
              <a:t>].</a:t>
            </a:r>
            <a:r>
              <a:rPr lang="en-IN" sz="2000" dirty="0">
                <a:solidFill>
                  <a:srgbClr val="001080"/>
                </a:solidFill>
                <a:latin typeface="Consolas"/>
              </a:rPr>
              <a:t>errors</a:t>
            </a:r>
            <a:r>
              <a:rPr lang="en-IN" sz="2000" dirty="0">
                <a:solidFill>
                  <a:srgbClr val="292929"/>
                </a:solidFill>
                <a:latin typeface="Consolas"/>
              </a:rPr>
              <a:t>?. [</a:t>
            </a:r>
            <a:r>
              <a:rPr lang="en-IN" sz="2000" dirty="0">
                <a:solidFill>
                  <a:srgbClr val="0F4A85"/>
                </a:solidFill>
                <a:latin typeface="Consolas"/>
              </a:rPr>
              <a:t>'required'</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This is required </a:t>
            </a:r>
            <a:r>
              <a:rPr lang="en-IN" sz="2000" dirty="0">
                <a:solidFill>
                  <a:srgbClr val="0F4A85"/>
                </a:solidFill>
                <a:latin typeface="Consolas"/>
              </a:rPr>
              <a:t>&lt;/span&gt;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&lt;span</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001080"/>
                </a:solidFill>
                <a:latin typeface="Consolas"/>
              </a:rPr>
              <a:t>userForm</a:t>
            </a:r>
            <a:r>
              <a:rPr lang="en-IN" sz="2000" dirty="0" err="1">
                <a:solidFill>
                  <a:srgbClr val="292929"/>
                </a:solidFill>
                <a:latin typeface="Consolas"/>
              </a:rPr>
              <a:t>.</a:t>
            </a:r>
            <a:r>
              <a:rPr lang="en-IN" sz="2000" dirty="0" err="1">
                <a:solidFill>
                  <a:srgbClr val="001080"/>
                </a:solidFill>
                <a:latin typeface="Consolas"/>
              </a:rPr>
              <a:t>controls</a:t>
            </a:r>
            <a:r>
              <a:rPr lang="en-IN" sz="2000" dirty="0">
                <a:solidFill>
                  <a:srgbClr val="292929"/>
                </a:solidFill>
                <a:latin typeface="Consolas"/>
              </a:rPr>
              <a:t>[</a:t>
            </a:r>
            <a:r>
              <a:rPr lang="en-IN" sz="2000" dirty="0">
                <a:solidFill>
                  <a:srgbClr val="0F4A85"/>
                </a:solidFill>
                <a:latin typeface="Consolas"/>
              </a:rPr>
              <a:t>'email'</a:t>
            </a:r>
            <a:r>
              <a:rPr lang="en-IN" sz="2000" dirty="0">
                <a:solidFill>
                  <a:srgbClr val="292929"/>
                </a:solidFill>
                <a:latin typeface="Consolas"/>
              </a:rPr>
              <a:t>].</a:t>
            </a:r>
            <a:r>
              <a:rPr lang="en-IN" sz="2000" dirty="0">
                <a:solidFill>
                  <a:srgbClr val="001080"/>
                </a:solidFill>
                <a:latin typeface="Consolas"/>
              </a:rPr>
              <a:t>errors</a:t>
            </a:r>
            <a:r>
              <a:rPr lang="en-IN" sz="2000" dirty="0">
                <a:solidFill>
                  <a:srgbClr val="292929"/>
                </a:solidFill>
                <a:latin typeface="Consolas"/>
              </a:rPr>
              <a:t>?. [</a:t>
            </a:r>
            <a:r>
              <a:rPr lang="en-IN" sz="2000" dirty="0">
                <a:solidFill>
                  <a:srgbClr val="0F4A85"/>
                </a:solidFill>
                <a:latin typeface="Consolas"/>
              </a:rPr>
              <a:t>'email'</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Enter valid email</a:t>
            </a:r>
            <a:r>
              <a:rPr lang="en-IN" sz="2000" dirty="0">
                <a:solidFill>
                  <a:srgbClr val="0F4A85"/>
                </a:solidFill>
                <a:latin typeface="Consolas"/>
              </a:rPr>
              <a:t>&lt;/span&gt;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p>
          <a:p>
            <a:endParaRPr lang="en-IN" sz="2000" dirty="0">
              <a:solidFill>
                <a:srgbClr val="292929"/>
              </a:solidFill>
              <a:latin typeface="Consolas"/>
            </a:endParaRPr>
          </a:p>
          <a:p>
            <a:r>
              <a:rPr lang="en-IN" sz="2000" dirty="0">
                <a:solidFill>
                  <a:srgbClr val="0F4A85"/>
                </a:solidFill>
                <a:latin typeface="Consolas"/>
              </a:rPr>
              <a:t>&lt;button</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292929"/>
                </a:solidFill>
                <a:latin typeface="Consolas"/>
              </a:rPr>
              <a:t>=</a:t>
            </a:r>
            <a:r>
              <a:rPr lang="en-IN" sz="2000" dirty="0">
                <a:solidFill>
                  <a:srgbClr val="0F4A85"/>
                </a:solidFill>
                <a:latin typeface="Consolas"/>
              </a:rPr>
              <a:t>"submit"&gt;</a:t>
            </a:r>
            <a:r>
              <a:rPr lang="en-IN" sz="2000" dirty="0">
                <a:solidFill>
                  <a:srgbClr val="292929"/>
                </a:solidFill>
                <a:latin typeface="Consolas"/>
              </a:rPr>
              <a:t>Submit</a:t>
            </a:r>
            <a:r>
              <a:rPr lang="en-IN" sz="2000" dirty="0">
                <a:solidFill>
                  <a:srgbClr val="0F4A85"/>
                </a:solidFill>
                <a:latin typeface="Consolas"/>
              </a:rPr>
              <a:t>&lt;/button&gt;</a:t>
            </a:r>
          </a:p>
          <a:p>
            <a:endParaRPr lang="en-IN" sz="2000" dirty="0">
              <a:solidFill>
                <a:srgbClr val="292929"/>
              </a:solidFill>
              <a:latin typeface="Consolas"/>
            </a:endParaRPr>
          </a:p>
          <a:p>
            <a:r>
              <a:rPr lang="en-IN" sz="2000" dirty="0">
                <a:solidFill>
                  <a:srgbClr val="0F4A85"/>
                </a:solidFill>
                <a:latin typeface="Consolas"/>
              </a:rPr>
              <a:t>&lt;/form&gt;</a:t>
            </a:r>
            <a:endParaRPr lang="en-IN" sz="2000" dirty="0">
              <a:solidFill>
                <a:srgbClr val="292929"/>
              </a:solidFill>
              <a:latin typeface="Consolas"/>
            </a:endParaRPr>
          </a:p>
        </p:txBody>
      </p:sp>
      <p:sp>
        <p:nvSpPr>
          <p:cNvPr id="8"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Reactive Forms: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13535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047749"/>
            <a:ext cx="4729162" cy="369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825" y="1033463"/>
            <a:ext cx="4481513" cy="3568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Reactive Forms: OUTPUT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1070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A9422813-8753-D1E4-85A4-0980CA1F631E}"/>
              </a:ext>
            </a:extLst>
          </p:cNvPr>
          <p:cNvPicPr>
            <a:picLocks noGrp="1" noChangeAspect="1"/>
          </p:cNvPicPr>
          <p:nvPr>
            <p:ph idx="1"/>
          </p:nvPr>
        </p:nvPicPr>
        <p:blipFill>
          <a:blip r:embed="rId2"/>
          <a:stretch>
            <a:fillRect/>
          </a:stretch>
        </p:blipFill>
        <p:spPr>
          <a:xfrm>
            <a:off x="3066627" y="2600923"/>
            <a:ext cx="6058746" cy="2800741"/>
          </a:xfrm>
        </p:spPr>
      </p:pic>
      <p:sp>
        <p:nvSpPr>
          <p:cNvPr id="4" name="Date Placeholder 3">
            <a:extLst>
              <a:ext uri="{FF2B5EF4-FFF2-40B4-BE49-F238E27FC236}">
                <a16:creationId xmlns:a16="http://schemas.microsoft.com/office/drawing/2014/main" id="{0645178A-8AE6-B28F-4C16-AD8E8427BD0F}"/>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2F76EF97-9DF4-AFCE-6645-C33050BA8415}"/>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89C33791-EE3C-3A26-5A03-ACD3945062E5}"/>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8" name="AutoShape 4" descr="Angular Reactive Forms Workshop by Tomas Trajan - Google Developer Expert  for Angular and Web">
            <a:extLst>
              <a:ext uri="{FF2B5EF4-FFF2-40B4-BE49-F238E27FC236}">
                <a16:creationId xmlns:a16="http://schemas.microsoft.com/office/drawing/2014/main" id="{C6159AB1-7D4C-BDFD-530B-9AC87AD2885B}"/>
              </a:ext>
            </a:extLst>
          </p:cNvPr>
          <p:cNvSpPr>
            <a:spLocks noChangeAspect="1" noChangeArrowheads="1"/>
          </p:cNvSpPr>
          <p:nvPr/>
        </p:nvSpPr>
        <p:spPr bwMode="auto">
          <a:xfrm>
            <a:off x="5943599" y="3276599"/>
            <a:ext cx="3902529" cy="39025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Content Placeholder 9">
            <a:extLst>
              <a:ext uri="{FF2B5EF4-FFF2-40B4-BE49-F238E27FC236}">
                <a16:creationId xmlns:a16="http://schemas.microsoft.com/office/drawing/2014/main" id="{1E0415A8-A05D-A5A3-E278-BB3C0BE23852}"/>
              </a:ext>
            </a:extLst>
          </p:cNvPr>
          <p:cNvPicPr>
            <a:picLocks noChangeAspect="1"/>
          </p:cNvPicPr>
          <p:nvPr/>
        </p:nvPicPr>
        <p:blipFill>
          <a:blip r:embed="rId2"/>
          <a:stretch>
            <a:fillRect/>
          </a:stretch>
        </p:blipFill>
        <p:spPr>
          <a:xfrm>
            <a:off x="359228" y="611243"/>
            <a:ext cx="11473543" cy="5635513"/>
          </a:xfrm>
          <a:prstGeom prst="rect">
            <a:avLst/>
          </a:prstGeom>
        </p:spPr>
      </p:pic>
    </p:spTree>
    <p:extLst>
      <p:ext uri="{BB962C8B-B14F-4D97-AF65-F5344CB8AC3E}">
        <p14:creationId xmlns:p14="http://schemas.microsoft.com/office/powerpoint/2010/main" val="107673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 Pipes: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0139" y="1238814"/>
            <a:ext cx="11387447" cy="5451907"/>
          </a:xfrm>
        </p:spPr>
        <p:txBody>
          <a:bodyPr>
            <a:normAutofit/>
          </a:bodyPr>
          <a:lstStyle/>
          <a:p>
            <a:pPr algn="just"/>
            <a:r>
              <a:rPr lang="en-US" b="1" i="0" dirty="0">
                <a:effectLst/>
                <a:highlight>
                  <a:srgbClr val="FFFFFF"/>
                </a:highlight>
                <a:latin typeface="Times New Roman" panose="02020603050405020304" pitchFamily="18" charset="0"/>
                <a:cs typeface="Times New Roman" panose="02020603050405020304" pitchFamily="18" charset="0"/>
              </a:rPr>
              <a:t>Angular Pipes </a:t>
            </a:r>
            <a:r>
              <a:rPr lang="en-US" b="0" i="0" dirty="0">
                <a:effectLst/>
                <a:highlight>
                  <a:srgbClr val="FFFFFF"/>
                </a:highlight>
                <a:latin typeface="Times New Roman" panose="02020603050405020304" pitchFamily="18" charset="0"/>
                <a:cs typeface="Times New Roman" panose="02020603050405020304" pitchFamily="18" charset="0"/>
              </a:rPr>
              <a:t>are a way to transform the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format of output data for display</a:t>
            </a:r>
            <a:r>
              <a:rPr lang="en-US" b="0" i="0" dirty="0">
                <a:effectLst/>
                <a:highlight>
                  <a:srgbClr val="FFFFFF"/>
                </a:highlight>
                <a:latin typeface="Times New Roman" panose="02020603050405020304" pitchFamily="18" charset="0"/>
                <a:cs typeface="Times New Roman" panose="02020603050405020304" pitchFamily="18" charset="0"/>
              </a:rPr>
              <a:t>. </a:t>
            </a:r>
          </a:p>
          <a:p>
            <a:pPr algn="just"/>
            <a:r>
              <a:rPr lang="en-US" b="0" i="0" dirty="0">
                <a:effectLst/>
                <a:highlight>
                  <a:srgbClr val="FFFFFF"/>
                </a:highlight>
                <a:latin typeface="Times New Roman" panose="02020603050405020304" pitchFamily="18" charset="0"/>
                <a:cs typeface="Times New Roman" panose="02020603050405020304" pitchFamily="18" charset="0"/>
              </a:rPr>
              <a:t>The data can be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strings, currency amounts, dates, etc. </a:t>
            </a:r>
          </a:p>
          <a:p>
            <a:pPr algn="just"/>
            <a:r>
              <a:rPr lang="en-US" b="0" i="0" dirty="0">
                <a:effectLst/>
                <a:highlight>
                  <a:srgbClr val="FFFFFF"/>
                </a:highlight>
                <a:latin typeface="Times New Roman" panose="02020603050405020304" pitchFamily="18" charset="0"/>
                <a:cs typeface="Times New Roman" panose="02020603050405020304" pitchFamily="18" charset="0"/>
              </a:rPr>
              <a:t>Pipes are simple functions that </a:t>
            </a:r>
            <a:r>
              <a:rPr lang="en-US" b="0" i="1" dirty="0">
                <a:solidFill>
                  <a:srgbClr val="FF0000"/>
                </a:solidFill>
                <a:effectLst/>
                <a:highlight>
                  <a:srgbClr val="FFFFFF"/>
                </a:highlight>
                <a:latin typeface="Times New Roman" panose="02020603050405020304" pitchFamily="18" charset="0"/>
                <a:cs typeface="Times New Roman" panose="02020603050405020304" pitchFamily="18" charset="0"/>
              </a:rPr>
              <a:t>accept an input and return a transformed value</a:t>
            </a:r>
            <a:r>
              <a:rPr lang="en-US" b="0" i="0" dirty="0">
                <a:effectLst/>
                <a:highlight>
                  <a:srgbClr val="FFFFFF"/>
                </a:highlight>
                <a:latin typeface="Times New Roman" panose="02020603050405020304" pitchFamily="18" charset="0"/>
                <a:cs typeface="Times New Roman" panose="02020603050405020304" pitchFamily="18" charset="0"/>
              </a:rPr>
              <a:t> in a more technical understanding. </a:t>
            </a:r>
          </a:p>
          <a:p>
            <a:pPr algn="just"/>
            <a:r>
              <a:rPr lang="en-US" b="0" i="0" dirty="0">
                <a:effectLst/>
                <a:highlight>
                  <a:srgbClr val="FFFFFF"/>
                </a:highlight>
                <a:latin typeface="Times New Roman" panose="02020603050405020304" pitchFamily="18" charset="0"/>
                <a:cs typeface="Times New Roman" panose="02020603050405020304" pitchFamily="18" charset="0"/>
              </a:rPr>
              <a:t>They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do not alter the data but change into the required format to display in the browser.</a:t>
            </a:r>
            <a:r>
              <a:rPr lang="en-US" b="0" i="0" dirty="0">
                <a:effectLst/>
                <a:highlight>
                  <a:srgbClr val="FFFFFF"/>
                </a:highlight>
                <a:latin typeface="Times New Roman" panose="02020603050405020304" pitchFamily="18" charset="0"/>
                <a:cs typeface="Times New Roman" panose="02020603050405020304" pitchFamily="18" charset="0"/>
              </a:rPr>
              <a:t> Angular provides many built-in pipes for typical data transformation. </a:t>
            </a:r>
          </a:p>
          <a:p>
            <a:pPr algn="just"/>
            <a:r>
              <a:rPr lang="en-US" b="0" i="0" dirty="0">
                <a:effectLst/>
                <a:highlight>
                  <a:srgbClr val="FFFFFF"/>
                </a:highlight>
                <a:latin typeface="Times New Roman" panose="02020603050405020304" pitchFamily="18" charset="0"/>
                <a:cs typeface="Times New Roman" panose="02020603050405020304" pitchFamily="18" charset="0"/>
              </a:rPr>
              <a:t>You can also </a:t>
            </a:r>
            <a:r>
              <a:rPr lang="en-US" b="0" i="0" dirty="0">
                <a:solidFill>
                  <a:srgbClr val="FF0000"/>
                </a:solidFill>
                <a:effectLst/>
                <a:highlight>
                  <a:srgbClr val="FFFFFF"/>
                </a:highlight>
                <a:latin typeface="Times New Roman" panose="02020603050405020304" pitchFamily="18" charset="0"/>
                <a:cs typeface="Times New Roman" panose="02020603050405020304" pitchFamily="18" charset="0"/>
              </a:rPr>
              <a:t>create custom pipes </a:t>
            </a:r>
            <a:r>
              <a:rPr lang="en-US" b="0" i="0" dirty="0">
                <a:effectLst/>
                <a:highlight>
                  <a:srgbClr val="FFFFFF"/>
                </a:highlight>
                <a:latin typeface="Times New Roman" panose="02020603050405020304" pitchFamily="18" charset="0"/>
                <a:cs typeface="Times New Roman" panose="02020603050405020304" pitchFamily="18" charset="0"/>
              </a:rPr>
              <a:t>if you want to do custom transformation.</a:t>
            </a:r>
            <a:endParaRPr lang="en-IN" sz="36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10335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a:latin typeface="Times New Roman" pitchFamily="18" charset="0"/>
                <a:cs typeface="Times New Roman" pitchFamily="18" charset="0"/>
              </a:rPr>
              <a:t> </a:t>
            </a:r>
            <a:r>
              <a:rPr lang="en-US" b="1" dirty="0">
                <a:latin typeface="Times New Roman" pitchFamily="18" charset="0"/>
                <a:cs typeface="Times New Roman" pitchFamily="18" charset="0"/>
              </a:rPr>
              <a:t>Pipes: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320139" y="1238814"/>
            <a:ext cx="11033661" cy="5451907"/>
          </a:xfrm>
        </p:spPr>
        <p:txBody>
          <a:bodyPr>
            <a:normAutofit/>
          </a:bodyPr>
          <a:lstStyle/>
          <a:p>
            <a:pPr marL="0" indent="0">
              <a:buNone/>
            </a:pPr>
            <a:r>
              <a:rPr lang="en-US" sz="3200" b="1" i="0" dirty="0">
                <a:solidFill>
                  <a:srgbClr val="610B4B"/>
                </a:solidFill>
                <a:effectLst/>
                <a:highlight>
                  <a:srgbClr val="FFFFFF"/>
                </a:highlight>
                <a:latin typeface="Times New Roman" panose="02020603050405020304" pitchFamily="18" charset="0"/>
                <a:cs typeface="Times New Roman" panose="02020603050405020304" pitchFamily="18" charset="0"/>
              </a:rPr>
              <a:t>Syntax:</a:t>
            </a:r>
          </a:p>
          <a:p>
            <a:pPr marL="0" indent="0">
              <a:buNone/>
            </a:pPr>
            <a:r>
              <a:rPr lang="en-US" sz="3200" b="1" i="0" dirty="0">
                <a:solidFill>
                  <a:srgbClr val="000000"/>
                </a:solidFill>
                <a:effectLst/>
                <a:latin typeface="Times New Roman" panose="02020603050405020304" pitchFamily="18" charset="0"/>
                <a:cs typeface="Times New Roman" panose="02020603050405020304" pitchFamily="18" charset="0"/>
              </a:rPr>
              <a:t>{{title | uppercase}} </a:t>
            </a:r>
          </a:p>
          <a:p>
            <a:pPr marL="0" indent="0">
              <a:buNone/>
            </a:pPr>
            <a:endParaRPr lang="en-US" sz="3200" b="1" i="0" dirty="0">
              <a:solidFill>
                <a:srgbClr val="000000"/>
              </a:solidFill>
              <a:effectLst/>
              <a:latin typeface="Times New Roman" panose="02020603050405020304" pitchFamily="18" charset="0"/>
              <a:cs typeface="Times New Roman" panose="02020603050405020304" pitchFamily="18" charset="0"/>
            </a:endParaRPr>
          </a:p>
          <a:p>
            <a:pPr algn="just"/>
            <a:r>
              <a:rPr lang="en-US" sz="3200" b="0" i="0" dirty="0">
                <a:solidFill>
                  <a:srgbClr val="333333"/>
                </a:solidFill>
                <a:effectLst/>
                <a:highlight>
                  <a:srgbClr val="FFFFFF"/>
                </a:highlight>
                <a:latin typeface="Times New Roman" panose="02020603050405020304" pitchFamily="18" charset="0"/>
                <a:cs typeface="Times New Roman" panose="02020603050405020304" pitchFamily="18" charset="0"/>
              </a:rPr>
              <a:t>Pipe takes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integers, strings, arrays, and date </a:t>
            </a:r>
            <a:r>
              <a:rPr lang="en-US" sz="3200" b="0" i="0" dirty="0">
                <a:solidFill>
                  <a:srgbClr val="333333"/>
                </a:solidFill>
                <a:effectLst/>
                <a:highlight>
                  <a:srgbClr val="FFFFFF"/>
                </a:highlight>
                <a:latin typeface="Times New Roman" panose="02020603050405020304" pitchFamily="18" charset="0"/>
                <a:cs typeface="Times New Roman" panose="02020603050405020304" pitchFamily="18" charset="0"/>
              </a:rPr>
              <a:t>as input separated with </a:t>
            </a:r>
            <a:r>
              <a:rPr lang="en-US" sz="4000" b="0" i="0" dirty="0">
                <a:solidFill>
                  <a:srgbClr val="FF0000"/>
                </a:solidFill>
                <a:effectLst/>
                <a:highlight>
                  <a:srgbClr val="FFFFFF"/>
                </a:highlight>
                <a:latin typeface="Times New Roman" panose="02020603050405020304" pitchFamily="18" charset="0"/>
                <a:cs typeface="Times New Roman" panose="02020603050405020304" pitchFamily="18" charset="0"/>
              </a:rPr>
              <a:t>|. </a:t>
            </a:r>
          </a:p>
          <a:p>
            <a:pPr algn="just"/>
            <a:r>
              <a:rPr lang="en-US" sz="3200" b="0" i="0" dirty="0">
                <a:solidFill>
                  <a:srgbClr val="333333"/>
                </a:solidFill>
                <a:effectLst/>
                <a:highlight>
                  <a:srgbClr val="FFFFFF"/>
                </a:highlight>
                <a:latin typeface="Times New Roman" panose="02020603050405020304" pitchFamily="18" charset="0"/>
                <a:cs typeface="Times New Roman" panose="02020603050405020304" pitchFamily="18" charset="0"/>
              </a:rPr>
              <a:t>It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transforms the data in the format </a:t>
            </a:r>
            <a:r>
              <a:rPr lang="en-US" sz="3200" b="0" i="0" dirty="0">
                <a:solidFill>
                  <a:srgbClr val="333333"/>
                </a:solidFill>
                <a:effectLst/>
                <a:highlight>
                  <a:srgbClr val="FFFFFF"/>
                </a:highlight>
                <a:latin typeface="Times New Roman" panose="02020603050405020304" pitchFamily="18" charset="0"/>
                <a:cs typeface="Times New Roman" panose="02020603050405020304" pitchFamily="18" charset="0"/>
              </a:rPr>
              <a:t>as required and displays the same in the browser.</a:t>
            </a:r>
            <a:endParaRPr lang="en-IN" sz="32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221723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52DB3B-8A48-2122-21C9-2D00FA38C2B5}"/>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393A5A8-2B89-F0FC-D323-18365877E55D}"/>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75A1030E-212D-E883-956A-008B615EBC49}"/>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3076" name="Picture 4">
            <a:extLst>
              <a:ext uri="{FF2B5EF4-FFF2-40B4-BE49-F238E27FC236}">
                <a16:creationId xmlns:a16="http://schemas.microsoft.com/office/drawing/2014/main" id="{04DB30A9-2055-DD9A-07AE-B187A21266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414" y="1143000"/>
            <a:ext cx="8458200" cy="406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59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1B93-131B-B640-3F86-E1C5AF1FDAE6}"/>
              </a:ext>
            </a:extLst>
          </p:cNvPr>
          <p:cNvSpPr>
            <a:spLocks noGrp="1"/>
          </p:cNvSpPr>
          <p:nvPr>
            <p:ph type="title"/>
          </p:nvPr>
        </p:nvSpPr>
        <p:spPr>
          <a:xfrm>
            <a:off x="258536" y="152854"/>
            <a:ext cx="11674928" cy="1325563"/>
          </a:xfrm>
          <a:solidFill>
            <a:schemeClr val="accent1">
              <a:lumMod val="40000"/>
              <a:lumOff val="60000"/>
            </a:schemeClr>
          </a:solidFill>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2F6959-B4D3-3FB9-A33A-AB50C38A14CB}"/>
              </a:ext>
            </a:extLst>
          </p:cNvPr>
          <p:cNvSpPr>
            <a:spLocks noGrp="1"/>
          </p:cNvSpPr>
          <p:nvPr>
            <p:ph idx="1"/>
          </p:nvPr>
        </p:nvSpPr>
        <p:spPr>
          <a:xfrm>
            <a:off x="326571" y="1825625"/>
            <a:ext cx="11027229" cy="4351338"/>
          </a:xfrm>
        </p:spPr>
        <p:txBody>
          <a:bodyPr/>
          <a:lstStyle/>
          <a:p>
            <a:pPr algn="just" fontAlgn="base">
              <a:buFont typeface="Arial" panose="020B0604020202020204" pitchFamily="34" charset="0"/>
              <a:buChar char="•"/>
            </a:pP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Pipes are defined using the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pipe “|” symbol.</a:t>
            </a:r>
          </a:p>
          <a:p>
            <a:pPr algn="just" fontAlgn="base">
              <a:buFont typeface="Arial" panose="020B0604020202020204" pitchFamily="34" charset="0"/>
              <a:buChar char="•"/>
            </a:pP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We can apply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two formats to single data by chaining pipes</a:t>
            </a: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 A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chained pipe </a:t>
            </a: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is when the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output of the first pipe is input to the next pipe.</a:t>
            </a:r>
          </a:p>
          <a:p>
            <a:pPr algn="just" fontAlgn="base">
              <a:buFont typeface="Arial" panose="020B0604020202020204" pitchFamily="34" charset="0"/>
              <a:buChar char="•"/>
            </a:pP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Pipes can have </a:t>
            </a:r>
            <a:r>
              <a:rPr lang="en-US" sz="3200" b="0" i="0" dirty="0">
                <a:solidFill>
                  <a:srgbClr val="FF0000"/>
                </a:solidFill>
                <a:effectLst/>
                <a:highlight>
                  <a:srgbClr val="FFFFFF"/>
                </a:highlight>
                <a:latin typeface="Times New Roman" panose="02020603050405020304" pitchFamily="18" charset="0"/>
                <a:cs typeface="Times New Roman" panose="02020603050405020304" pitchFamily="18" charset="0"/>
              </a:rPr>
              <a:t>optional parameters using the colon(:) </a:t>
            </a:r>
            <a:r>
              <a:rPr lang="en-US" sz="3200" b="0" i="0" dirty="0">
                <a:solidFill>
                  <a:srgbClr val="273239"/>
                </a:solidFill>
                <a:effectLst/>
                <a:highlight>
                  <a:srgbClr val="FFFFFF"/>
                </a:highlight>
                <a:latin typeface="Times New Roman" panose="02020603050405020304" pitchFamily="18" charset="0"/>
                <a:cs typeface="Times New Roman" panose="02020603050405020304" pitchFamily="18" charset="0"/>
              </a:rPr>
              <a:t>symbol to fine-tune the output</a:t>
            </a:r>
          </a:p>
          <a:p>
            <a:pPr algn="just"/>
            <a:endParaRPr lang="en-US" dirty="0"/>
          </a:p>
        </p:txBody>
      </p:sp>
      <p:sp>
        <p:nvSpPr>
          <p:cNvPr id="4" name="Date Placeholder 3">
            <a:extLst>
              <a:ext uri="{FF2B5EF4-FFF2-40B4-BE49-F238E27FC236}">
                <a16:creationId xmlns:a16="http://schemas.microsoft.com/office/drawing/2014/main" id="{863A679B-A8B3-A23D-20D5-AB8453AD7739}"/>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DD44F57-4174-1595-67D6-8B3C83F823B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6B1A036E-52F0-F700-FD94-AB9DF1D140AA}"/>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78111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1C7945-EC55-4CB5-92E9-DC3FD2CD5FDB}"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dirty="0"/>
              <a:t>UI Frameworks</a:t>
            </a:r>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
        <p:nvSpPr>
          <p:cNvPr id="7" name="Title 1">
            <a:extLst>
              <a:ext uri="{FF2B5EF4-FFF2-40B4-BE49-F238E27FC236}">
                <a16:creationId xmlns:a16="http://schemas.microsoft.com/office/drawing/2014/main" id="{4A2D6415-B835-F945-8690-F3D92A90E1F4}"/>
              </a:ext>
            </a:extLst>
          </p:cNvPr>
          <p:cNvSpPr>
            <a:spLocks noGrp="1"/>
          </p:cNvSpPr>
          <p:nvPr>
            <p:ph type="title"/>
          </p:nvPr>
        </p:nvSpPr>
        <p:spPr>
          <a:xfrm>
            <a:off x="574962" y="1911927"/>
            <a:ext cx="11062855" cy="2294121"/>
          </a:xfrm>
          <a:solidFill>
            <a:srgbClr val="00B0F0"/>
          </a:solidFill>
        </p:spPr>
        <p:txBody>
          <a:bodyPr>
            <a:normAutofit fontScale="90000"/>
          </a:bodyPr>
          <a:lstStyle/>
          <a:p>
            <a:pPr algn="ctr"/>
            <a:r>
              <a:rPr lang="en-US" b="1" dirty="0">
                <a:latin typeface="Times New Roman" panose="02020603050405020304" pitchFamily="18" charset="0"/>
                <a:cs typeface="Times New Roman" panose="02020603050405020304" pitchFamily="18" charset="0"/>
              </a:rPr>
              <a:t>UNIT-IV</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ANGULAR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1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1B93-131B-B640-3F86-E1C5AF1FDAE6}"/>
              </a:ext>
            </a:extLst>
          </p:cNvPr>
          <p:cNvSpPr>
            <a:spLocks noGrp="1"/>
          </p:cNvSpPr>
          <p:nvPr>
            <p:ph type="title"/>
          </p:nvPr>
        </p:nvSpPr>
        <p:spPr>
          <a:xfrm>
            <a:off x="258536" y="152854"/>
            <a:ext cx="11674928" cy="859517"/>
          </a:xfrm>
          <a:solidFill>
            <a:schemeClr val="accent1">
              <a:lumMod val="40000"/>
              <a:lumOff val="60000"/>
            </a:schemeClr>
          </a:solidFill>
        </p:spPr>
        <p:txBody>
          <a:bodyPr/>
          <a:lstStyle/>
          <a:p>
            <a:r>
              <a:rPr lang="en-US" b="1" dirty="0">
                <a:latin typeface="Times New Roman" panose="02020603050405020304" pitchFamily="18" charset="0"/>
                <a:cs typeface="Times New Roman" panose="02020603050405020304" pitchFamily="18" charset="0"/>
              </a:rPr>
              <a:t>Categories of pipes</a:t>
            </a:r>
          </a:p>
        </p:txBody>
      </p:sp>
      <p:sp>
        <p:nvSpPr>
          <p:cNvPr id="3" name="Content Placeholder 2">
            <a:extLst>
              <a:ext uri="{FF2B5EF4-FFF2-40B4-BE49-F238E27FC236}">
                <a16:creationId xmlns:a16="http://schemas.microsoft.com/office/drawing/2014/main" id="{162F6959-B4D3-3FB9-A33A-AB50C38A14CB}"/>
              </a:ext>
            </a:extLst>
          </p:cNvPr>
          <p:cNvSpPr>
            <a:spLocks noGrp="1"/>
          </p:cNvSpPr>
          <p:nvPr>
            <p:ph idx="1"/>
          </p:nvPr>
        </p:nvSpPr>
        <p:spPr>
          <a:xfrm>
            <a:off x="440871" y="1253331"/>
            <a:ext cx="11027229" cy="4351338"/>
          </a:xfrm>
        </p:spPr>
        <p:txBody>
          <a:bodyPr/>
          <a:lstStyle/>
          <a:p>
            <a:pPr algn="just"/>
            <a:r>
              <a:rPr lang="en-US" sz="3200" b="1" dirty="0">
                <a:latin typeface="Times New Roman" panose="02020603050405020304" pitchFamily="18" charset="0"/>
                <a:cs typeface="Times New Roman" panose="02020603050405020304" pitchFamily="18" charset="0"/>
              </a:rPr>
              <a:t>PURE PIPE</a:t>
            </a:r>
          </a:p>
          <a:p>
            <a:pPr lvl="1" algn="just"/>
            <a:r>
              <a:rPr lang="en-US" sz="2800" dirty="0">
                <a:latin typeface="Times New Roman" panose="02020603050405020304" pitchFamily="18" charset="0"/>
                <a:cs typeface="Times New Roman" panose="02020603050405020304" pitchFamily="18" charset="0"/>
              </a:rPr>
              <a:t>A pure pipe is only called when angular </a:t>
            </a:r>
            <a:r>
              <a:rPr lang="en-US" sz="2800" dirty="0">
                <a:solidFill>
                  <a:srgbClr val="FF0000"/>
                </a:solidFill>
                <a:latin typeface="Times New Roman" panose="02020603050405020304" pitchFamily="18" charset="0"/>
                <a:cs typeface="Times New Roman" panose="02020603050405020304" pitchFamily="18" charset="0"/>
              </a:rPr>
              <a:t>detects a change in the value or the parameter </a:t>
            </a:r>
            <a:r>
              <a:rPr lang="en-US" sz="2800" dirty="0">
                <a:latin typeface="Times New Roman" panose="02020603050405020304" pitchFamily="18" charset="0"/>
                <a:cs typeface="Times New Roman" panose="02020603050405020304" pitchFamily="18" charset="0"/>
              </a:rPr>
              <a:t>passed to a pipe</a:t>
            </a:r>
          </a:p>
          <a:p>
            <a:pPr lvl="1" algn="just"/>
            <a:r>
              <a:rPr lang="en-US" sz="2800" dirty="0">
                <a:latin typeface="Times New Roman" panose="02020603050405020304" pitchFamily="18" charset="0"/>
                <a:cs typeface="Times New Roman" panose="02020603050405020304" pitchFamily="18" charset="0"/>
              </a:rPr>
              <a:t>By </a:t>
            </a:r>
            <a:r>
              <a:rPr lang="en-US" sz="2800" dirty="0">
                <a:solidFill>
                  <a:srgbClr val="FF0000"/>
                </a:solidFill>
                <a:latin typeface="Times New Roman" panose="02020603050405020304" pitchFamily="18" charset="0"/>
                <a:cs typeface="Times New Roman" panose="02020603050405020304" pitchFamily="18" charset="0"/>
              </a:rPr>
              <a:t>default</a:t>
            </a:r>
            <a:r>
              <a:rPr lang="en-US" sz="2800" dirty="0">
                <a:latin typeface="Times New Roman" panose="02020603050405020304" pitchFamily="18" charset="0"/>
                <a:cs typeface="Times New Roman" panose="02020603050405020304" pitchFamily="18" charset="0"/>
              </a:rPr>
              <a:t> angular is in pure pipe</a:t>
            </a:r>
          </a:p>
          <a:p>
            <a:pPr marL="457200" lvl="1" indent="0" algn="just">
              <a:buNone/>
            </a:pPr>
            <a:endParaRPr lang="en-US" sz="2800" dirty="0">
              <a:latin typeface="Times New Roman" panose="02020603050405020304" pitchFamily="18" charset="0"/>
              <a:cs typeface="Times New Roman" panose="02020603050405020304" pitchFamily="18" charset="0"/>
            </a:endParaRPr>
          </a:p>
          <a:p>
            <a:pPr marL="228600" lvl="1" indent="-163513" algn="just"/>
            <a:r>
              <a:rPr lang="en-US" sz="2800" b="1" dirty="0">
                <a:latin typeface="Times New Roman" panose="02020603050405020304" pitchFamily="18" charset="0"/>
                <a:cs typeface="Times New Roman" panose="02020603050405020304" pitchFamily="18" charset="0"/>
              </a:rPr>
              <a:t>IMPURE PIPE</a:t>
            </a:r>
          </a:p>
          <a:p>
            <a:pPr marL="406400" lvl="1" indent="115888" algn="just"/>
            <a:r>
              <a:rPr lang="en-US" sz="2800" dirty="0">
                <a:latin typeface="Times New Roman" panose="02020603050405020304" pitchFamily="18" charset="0"/>
                <a:cs typeface="Times New Roman" panose="02020603050405020304" pitchFamily="18" charset="0"/>
              </a:rPr>
              <a:t>It is called every change detection cycle </a:t>
            </a:r>
            <a:r>
              <a:rPr lang="en-US" sz="2800" dirty="0">
                <a:solidFill>
                  <a:srgbClr val="FF0000"/>
                </a:solidFill>
                <a:latin typeface="Times New Roman" panose="02020603050405020304" pitchFamily="18" charset="0"/>
                <a:cs typeface="Times New Roman" panose="02020603050405020304" pitchFamily="18" charset="0"/>
              </a:rPr>
              <a:t>irrespective of the values and parameters</a:t>
            </a:r>
          </a:p>
          <a:p>
            <a:pPr marL="407988" lvl="1" indent="-342900" algn="just"/>
            <a:endParaRPr lang="en-US" dirty="0"/>
          </a:p>
        </p:txBody>
      </p:sp>
      <p:sp>
        <p:nvSpPr>
          <p:cNvPr id="4" name="Date Placeholder 3">
            <a:extLst>
              <a:ext uri="{FF2B5EF4-FFF2-40B4-BE49-F238E27FC236}">
                <a16:creationId xmlns:a16="http://schemas.microsoft.com/office/drawing/2014/main" id="{863A679B-A8B3-A23D-20D5-AB8453AD7739}"/>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DD44F57-4174-1595-67D6-8B3C83F823B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6B1A036E-52F0-F700-FD94-AB9DF1D140AA}"/>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2603774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1B93-131B-B640-3F86-E1C5AF1FDAE6}"/>
              </a:ext>
            </a:extLst>
          </p:cNvPr>
          <p:cNvSpPr>
            <a:spLocks noGrp="1"/>
          </p:cNvSpPr>
          <p:nvPr>
            <p:ph type="title"/>
          </p:nvPr>
        </p:nvSpPr>
        <p:spPr>
          <a:xfrm>
            <a:off x="0" y="0"/>
            <a:ext cx="12192000" cy="761546"/>
          </a:xfrm>
          <a:solidFill>
            <a:schemeClr val="accent1">
              <a:lumMod val="40000"/>
              <a:lumOff val="60000"/>
            </a:schemeClr>
          </a:solidFill>
        </p:spPr>
        <p:txBody>
          <a:bodyPr/>
          <a:lstStyle/>
          <a:p>
            <a:r>
              <a:rPr lang="en-US" b="1" dirty="0">
                <a:latin typeface="Times New Roman" panose="02020603050405020304" pitchFamily="18" charset="0"/>
                <a:cs typeface="Times New Roman" panose="02020603050405020304" pitchFamily="18" charset="0"/>
              </a:rPr>
              <a:t>Types of pipes</a:t>
            </a:r>
          </a:p>
        </p:txBody>
      </p:sp>
      <p:sp>
        <p:nvSpPr>
          <p:cNvPr id="4" name="Date Placeholder 3">
            <a:extLst>
              <a:ext uri="{FF2B5EF4-FFF2-40B4-BE49-F238E27FC236}">
                <a16:creationId xmlns:a16="http://schemas.microsoft.com/office/drawing/2014/main" id="{863A679B-A8B3-A23D-20D5-AB8453AD7739}"/>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DD44F57-4174-1595-67D6-8B3C83F823B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6B1A036E-52F0-F700-FD94-AB9DF1D140AA}"/>
              </a:ext>
            </a:extLst>
          </p:cNvPr>
          <p:cNvSpPr>
            <a:spLocks noGrp="1"/>
          </p:cNvSpPr>
          <p:nvPr>
            <p:ph type="sldNum" sz="quarter" idx="12"/>
          </p:nvPr>
        </p:nvSpPr>
        <p:spPr/>
        <p:txBody>
          <a:bodyPr/>
          <a:lstStyle/>
          <a:p>
            <a:fld id="{4FAB73BC-B049-4115-A692-8D63A059BFB8}" type="slidenum">
              <a:rPr lang="en-US" smtClean="0"/>
              <a:t>21</a:t>
            </a:fld>
            <a:endParaRPr lang="en-US" dirty="0"/>
          </a:p>
        </p:txBody>
      </p:sp>
      <p:sp>
        <p:nvSpPr>
          <p:cNvPr id="7" name="Content Placeholder 6">
            <a:extLst>
              <a:ext uri="{FF2B5EF4-FFF2-40B4-BE49-F238E27FC236}">
                <a16:creationId xmlns:a16="http://schemas.microsoft.com/office/drawing/2014/main" id="{3096E9FA-08E7-949C-A5BB-7CC5C4E3406C}"/>
              </a:ext>
            </a:extLst>
          </p:cNvPr>
          <p:cNvSpPr>
            <a:spLocks noGrp="1"/>
          </p:cNvSpPr>
          <p:nvPr>
            <p:ph idx="1"/>
          </p:nvPr>
        </p:nvSpPr>
        <p:spPr>
          <a:xfrm>
            <a:off x="209550" y="881743"/>
            <a:ext cx="10515600" cy="1943099"/>
          </a:xfrm>
        </p:spPr>
        <p:txBody>
          <a:bodyPr>
            <a:normAutofit/>
          </a:bodyPr>
          <a:lstStyle/>
          <a:p>
            <a:pPr marL="0" indent="0">
              <a:buNone/>
            </a:pPr>
            <a:r>
              <a:rPr lang="en-US" sz="3600" dirty="0">
                <a:latin typeface="Times New Roman" panose="02020603050405020304" pitchFamily="18" charset="0"/>
                <a:cs typeface="Times New Roman" panose="02020603050405020304" pitchFamily="18" charset="0"/>
              </a:rPr>
              <a:t>There are two types of pipes: </a:t>
            </a:r>
          </a:p>
          <a:p>
            <a:r>
              <a:rPr lang="en-US" sz="3600" dirty="0">
                <a:latin typeface="Times New Roman" panose="02020603050405020304" pitchFamily="18" charset="0"/>
                <a:cs typeface="Times New Roman" panose="02020603050405020304" pitchFamily="18" charset="0"/>
              </a:rPr>
              <a:t>Built in pipes</a:t>
            </a:r>
          </a:p>
          <a:p>
            <a:r>
              <a:rPr lang="en-US" sz="3600" dirty="0">
                <a:latin typeface="Times New Roman" panose="02020603050405020304" pitchFamily="18" charset="0"/>
                <a:cs typeface="Times New Roman" panose="02020603050405020304" pitchFamily="18" charset="0"/>
              </a:rPr>
              <a:t>Custom pipes</a:t>
            </a:r>
          </a:p>
        </p:txBody>
      </p:sp>
      <p:sp>
        <p:nvSpPr>
          <p:cNvPr id="10" name="Title 1">
            <a:extLst>
              <a:ext uri="{FF2B5EF4-FFF2-40B4-BE49-F238E27FC236}">
                <a16:creationId xmlns:a16="http://schemas.microsoft.com/office/drawing/2014/main" id="{9F8F1D2A-59BB-F008-55EA-9FD1152F49A8}"/>
              </a:ext>
            </a:extLst>
          </p:cNvPr>
          <p:cNvSpPr txBox="1">
            <a:spLocks/>
          </p:cNvSpPr>
          <p:nvPr/>
        </p:nvSpPr>
        <p:spPr>
          <a:xfrm>
            <a:off x="0" y="2824842"/>
            <a:ext cx="11674928" cy="642711"/>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BUILT IN PIPES</a:t>
            </a:r>
          </a:p>
        </p:txBody>
      </p:sp>
      <p:sp>
        <p:nvSpPr>
          <p:cNvPr id="12" name="TextBox 11">
            <a:extLst>
              <a:ext uri="{FF2B5EF4-FFF2-40B4-BE49-F238E27FC236}">
                <a16:creationId xmlns:a16="http://schemas.microsoft.com/office/drawing/2014/main" id="{71F1EAD3-DD03-4358-3304-909F462145ED}"/>
              </a:ext>
            </a:extLst>
          </p:cNvPr>
          <p:cNvSpPr txBox="1"/>
          <p:nvPr/>
        </p:nvSpPr>
        <p:spPr>
          <a:xfrm>
            <a:off x="0" y="3834733"/>
            <a:ext cx="11465377" cy="1077218"/>
          </a:xfrm>
          <a:prstGeom prst="rect">
            <a:avLst/>
          </a:prstGeom>
          <a:noFill/>
        </p:spPr>
        <p:txBody>
          <a:bodyPr wrap="square">
            <a:spAutoFit/>
          </a:bodyPr>
          <a:lstStyle/>
          <a:p>
            <a:pPr marL="457200" indent="-457200" algn="just">
              <a:buFont typeface="Arial" panose="020B0604020202020204" pitchFamily="34" charset="0"/>
              <a:buChar char="•"/>
            </a:pPr>
            <a:r>
              <a:rPr lang="en-US" sz="3200" b="1" i="0" dirty="0">
                <a:solidFill>
                  <a:srgbClr val="212121"/>
                </a:solidFill>
                <a:effectLst/>
                <a:latin typeface="Times New Roman" panose="02020603050405020304" pitchFamily="18" charset="0"/>
                <a:cs typeface="Times New Roman" panose="02020603050405020304" pitchFamily="18" charset="0"/>
              </a:rPr>
              <a:t>Angular </a:t>
            </a:r>
            <a:r>
              <a:rPr lang="en-US" sz="3200" b="0" i="0" dirty="0">
                <a:solidFill>
                  <a:srgbClr val="212121"/>
                </a:solidFill>
                <a:effectLst/>
                <a:latin typeface="Times New Roman" panose="02020603050405020304" pitchFamily="18" charset="0"/>
                <a:cs typeface="Times New Roman" panose="02020603050405020304" pitchFamily="18" charset="0"/>
              </a:rPr>
              <a:t>built-in pipes are pipes that are provided by the angular library. </a:t>
            </a:r>
          </a:p>
        </p:txBody>
      </p:sp>
    </p:spTree>
    <p:extLst>
      <p:ext uri="{BB962C8B-B14F-4D97-AF65-F5344CB8AC3E}">
        <p14:creationId xmlns:p14="http://schemas.microsoft.com/office/powerpoint/2010/main" val="315004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1B93-131B-B640-3F86-E1C5AF1FDAE6}"/>
              </a:ext>
            </a:extLst>
          </p:cNvPr>
          <p:cNvSpPr>
            <a:spLocks noGrp="1"/>
          </p:cNvSpPr>
          <p:nvPr>
            <p:ph type="title"/>
          </p:nvPr>
        </p:nvSpPr>
        <p:spPr>
          <a:xfrm>
            <a:off x="258536" y="103868"/>
            <a:ext cx="11674928" cy="761546"/>
          </a:xfrm>
          <a:solidFill>
            <a:schemeClr val="accent1">
              <a:lumMod val="40000"/>
              <a:lumOff val="60000"/>
            </a:schemeClr>
          </a:solidFill>
        </p:spPr>
        <p:txBody>
          <a:bodyPr/>
          <a:lstStyle/>
          <a:p>
            <a:r>
              <a:rPr lang="en-US" b="1" dirty="0">
                <a:latin typeface="Times New Roman" panose="02020603050405020304" pitchFamily="18" charset="0"/>
                <a:cs typeface="Times New Roman" panose="02020603050405020304" pitchFamily="18" charset="0"/>
              </a:rPr>
              <a:t>BUILT IN PIPES</a:t>
            </a:r>
          </a:p>
        </p:txBody>
      </p:sp>
      <p:sp>
        <p:nvSpPr>
          <p:cNvPr id="4" name="Date Placeholder 3">
            <a:extLst>
              <a:ext uri="{FF2B5EF4-FFF2-40B4-BE49-F238E27FC236}">
                <a16:creationId xmlns:a16="http://schemas.microsoft.com/office/drawing/2014/main" id="{863A679B-A8B3-A23D-20D5-AB8453AD7739}"/>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DD44F57-4174-1595-67D6-8B3C83F823B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6B1A036E-52F0-F700-FD94-AB9DF1D140AA}"/>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7" name="Content Placeholder 6">
            <a:extLst>
              <a:ext uri="{FF2B5EF4-FFF2-40B4-BE49-F238E27FC236}">
                <a16:creationId xmlns:a16="http://schemas.microsoft.com/office/drawing/2014/main" id="{3096E9FA-08E7-949C-A5BB-7CC5C4E3406C}"/>
              </a:ext>
            </a:extLst>
          </p:cNvPr>
          <p:cNvSpPr>
            <a:spLocks noGrp="1"/>
          </p:cNvSpPr>
          <p:nvPr>
            <p:ph idx="1"/>
          </p:nvPr>
        </p:nvSpPr>
        <p:spPr>
          <a:xfrm>
            <a:off x="391886" y="865414"/>
            <a:ext cx="10847614" cy="5682343"/>
          </a:xfrm>
        </p:spPr>
        <p:txBody>
          <a:bodyPr>
            <a:normAutofit/>
          </a:bodyPr>
          <a:lstStyle/>
          <a:p>
            <a:pPr marL="0" indent="0">
              <a:buNone/>
            </a:pPr>
            <a:r>
              <a:rPr lang="en-IN" sz="3000" dirty="0">
                <a:latin typeface="Times New Roman" panose="02020603050405020304" pitchFamily="18" charset="0"/>
                <a:cs typeface="Times New Roman" panose="02020603050405020304" pitchFamily="18" charset="0"/>
              </a:rPr>
              <a:t>Angular provides some built-in pipes:</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Lowercase pipe</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Uppercase pipe</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Date pipe</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Currency pipe</a:t>
            </a:r>
          </a:p>
          <a:p>
            <a:pPr marL="457200" indent="-457200">
              <a:buFont typeface="+mj-lt"/>
              <a:buAutoNum type="arabicPeriod"/>
            </a:pPr>
            <a:r>
              <a:rPr lang="en-IN" sz="3500" dirty="0" err="1">
                <a:latin typeface="Times New Roman" panose="02020603050405020304" pitchFamily="18" charset="0"/>
                <a:cs typeface="Times New Roman" panose="02020603050405020304" pitchFamily="18" charset="0"/>
              </a:rPr>
              <a:t>Json</a:t>
            </a:r>
            <a:r>
              <a:rPr lang="en-IN" sz="3500" dirty="0">
                <a:latin typeface="Times New Roman" panose="02020603050405020304" pitchFamily="18" charset="0"/>
                <a:cs typeface="Times New Roman" panose="02020603050405020304" pitchFamily="18" charset="0"/>
              </a:rPr>
              <a:t> pipe</a:t>
            </a:r>
          </a:p>
          <a:p>
            <a:pPr marL="457200" indent="-457200">
              <a:buFont typeface="+mj-lt"/>
              <a:buAutoNum type="arabicPeriod"/>
            </a:pPr>
            <a:r>
              <a:rPr lang="en-IN" sz="3500" dirty="0" err="1">
                <a:latin typeface="Times New Roman" panose="02020603050405020304" pitchFamily="18" charset="0"/>
                <a:cs typeface="Times New Roman" panose="02020603050405020304" pitchFamily="18" charset="0"/>
              </a:rPr>
              <a:t>Percent</a:t>
            </a:r>
            <a:r>
              <a:rPr lang="en-IN" sz="3500" dirty="0">
                <a:latin typeface="Times New Roman" panose="02020603050405020304" pitchFamily="18" charset="0"/>
                <a:cs typeface="Times New Roman" panose="02020603050405020304" pitchFamily="18" charset="0"/>
              </a:rPr>
              <a:t> pipe</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Decimal pipe</a:t>
            </a:r>
          </a:p>
          <a:p>
            <a:pPr marL="457200" indent="-457200">
              <a:buFont typeface="+mj-lt"/>
              <a:buAutoNum type="arabicPeriod"/>
            </a:pPr>
            <a:r>
              <a:rPr lang="en-IN" sz="3500" dirty="0">
                <a:latin typeface="Times New Roman" panose="02020603050405020304" pitchFamily="18" charset="0"/>
                <a:cs typeface="Times New Roman" panose="02020603050405020304" pitchFamily="18" charset="0"/>
              </a:rPr>
              <a:t>Slice pipe</a:t>
            </a:r>
          </a:p>
          <a:p>
            <a:pPr marL="0" indent="0" algn="just">
              <a:buNone/>
            </a:pPr>
            <a:endParaRPr lang="en-US" sz="3200" b="0" i="0" dirty="0">
              <a:solidFill>
                <a:srgbClr val="212121"/>
              </a:solidFill>
              <a:effectLst/>
              <a:highlight>
                <a:srgbClr val="FFFFFF"/>
              </a:highligh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54536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51376A1-635B-C4C3-3D59-954A0D4D465E}"/>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45756F54-33D5-E0C2-4E21-17255827E6C8}"/>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C970AB80-93BF-4289-E003-D2B916381AD8}"/>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8" name="TextBox 7">
            <a:extLst>
              <a:ext uri="{FF2B5EF4-FFF2-40B4-BE49-F238E27FC236}">
                <a16:creationId xmlns:a16="http://schemas.microsoft.com/office/drawing/2014/main" id="{6BE957A6-4978-3080-43F4-81744093748A}"/>
              </a:ext>
            </a:extLst>
          </p:cNvPr>
          <p:cNvSpPr txBox="1"/>
          <p:nvPr/>
        </p:nvSpPr>
        <p:spPr>
          <a:xfrm>
            <a:off x="232002" y="1471664"/>
            <a:ext cx="11383736" cy="4801314"/>
          </a:xfrm>
          <a:prstGeom prst="rect">
            <a:avLst/>
          </a:prstGeom>
          <a:noFill/>
        </p:spPr>
        <p:txBody>
          <a:bodyPr wrap="square">
            <a:spAutoFit/>
          </a:bodyPr>
          <a:lstStyle/>
          <a:p>
            <a:r>
              <a:rPr lang="en-US" b="0" dirty="0">
                <a:solidFill>
                  <a:srgbClr val="B5200D"/>
                </a:solidFill>
                <a:effectLst/>
                <a:highlight>
                  <a:srgbClr val="FFFFFF"/>
                </a:highlight>
                <a:latin typeface="Consolas" panose="020B0609020204030204" pitchFamily="49" charset="0"/>
              </a:rPr>
              <a:t>import</a:t>
            </a:r>
            <a:r>
              <a:rPr lang="en-US" b="0" dirty="0">
                <a:solidFill>
                  <a:srgbClr val="292929"/>
                </a:solidFill>
                <a:effectLst/>
                <a:highlight>
                  <a:srgbClr val="FFFFFF"/>
                </a:highlight>
                <a:latin typeface="Consolas" panose="020B0609020204030204" pitchFamily="49" charset="0"/>
              </a:rPr>
              <a:t> { </a:t>
            </a:r>
            <a:r>
              <a:rPr lang="en-US" b="0" dirty="0">
                <a:solidFill>
                  <a:srgbClr val="001080"/>
                </a:solidFill>
                <a:effectLst/>
                <a:highlight>
                  <a:srgbClr val="FFFFFF"/>
                </a:highlight>
                <a:latin typeface="Consolas" panose="020B0609020204030204" pitchFamily="49" charset="0"/>
              </a:rPr>
              <a:t>Component</a:t>
            </a:r>
            <a:r>
              <a:rPr lang="en-US" b="0" dirty="0">
                <a:solidFill>
                  <a:srgbClr val="292929"/>
                </a:solidFill>
                <a:effectLst/>
                <a:highlight>
                  <a:srgbClr val="FFFFFF"/>
                </a:highlight>
                <a:latin typeface="Consolas" panose="020B0609020204030204" pitchFamily="49" charset="0"/>
              </a:rPr>
              <a:t> } </a:t>
            </a:r>
            <a:r>
              <a:rPr lang="en-US" b="0" dirty="0">
                <a:solidFill>
                  <a:srgbClr val="B5200D"/>
                </a:solidFill>
                <a:effectLst/>
                <a:highlight>
                  <a:srgbClr val="FFFFFF"/>
                </a:highlight>
                <a:latin typeface="Consolas" panose="020B0609020204030204" pitchFamily="49" charset="0"/>
              </a:rPr>
              <a:t>from</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'@angular/core'</a:t>
            </a:r>
            <a:r>
              <a:rPr lang="en-US" b="0" dirty="0">
                <a:solidFill>
                  <a:srgbClr val="292929"/>
                </a:solidFill>
                <a:effectLst/>
                <a:highlight>
                  <a:srgbClr val="FFFFFF"/>
                </a:highlight>
                <a:latin typeface="Consolas" panose="020B0609020204030204" pitchFamily="49" charset="0"/>
              </a:rPr>
              <a:t>;</a:t>
            </a:r>
          </a:p>
          <a:p>
            <a:r>
              <a:rPr lang="en-US" b="0" dirty="0">
                <a:solidFill>
                  <a:srgbClr val="B5200D"/>
                </a:solidFill>
                <a:effectLst/>
                <a:highlight>
                  <a:srgbClr val="FFFFFF"/>
                </a:highlight>
                <a:latin typeface="Consolas" panose="020B0609020204030204" pitchFamily="49" charset="0"/>
              </a:rPr>
              <a:t>import</a:t>
            </a:r>
            <a:r>
              <a:rPr lang="en-US" b="0" dirty="0">
                <a:solidFill>
                  <a:srgbClr val="292929"/>
                </a:solidFill>
                <a:effectLst/>
                <a:highlight>
                  <a:srgbClr val="FFFFFF"/>
                </a:highlight>
                <a:latin typeface="Consolas" panose="020B0609020204030204" pitchFamily="49" charset="0"/>
              </a:rPr>
              <a:t> { </a:t>
            </a:r>
            <a:r>
              <a:rPr lang="en-US" b="0" dirty="0" err="1">
                <a:solidFill>
                  <a:srgbClr val="001080"/>
                </a:solidFill>
                <a:effectLst/>
                <a:highlight>
                  <a:srgbClr val="FFFFFF"/>
                </a:highlight>
                <a:latin typeface="Consolas" panose="020B0609020204030204" pitchFamily="49" charset="0"/>
              </a:rPr>
              <a:t>CommonModule</a:t>
            </a:r>
            <a:r>
              <a:rPr lang="en-US" b="0" dirty="0">
                <a:solidFill>
                  <a:srgbClr val="292929"/>
                </a:solidFill>
                <a:effectLst/>
                <a:highlight>
                  <a:srgbClr val="FFFFFF"/>
                </a:highlight>
                <a:latin typeface="Consolas" panose="020B0609020204030204" pitchFamily="49" charset="0"/>
              </a:rPr>
              <a:t> } </a:t>
            </a:r>
            <a:r>
              <a:rPr lang="en-US" b="0" dirty="0">
                <a:solidFill>
                  <a:srgbClr val="B5200D"/>
                </a:solidFill>
                <a:effectLst/>
                <a:highlight>
                  <a:srgbClr val="FFFFFF"/>
                </a:highlight>
                <a:latin typeface="Consolas" panose="020B0609020204030204" pitchFamily="49" charset="0"/>
              </a:rPr>
              <a:t>from</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'@angular/common'</a:t>
            </a:r>
            <a:r>
              <a:rPr lang="en-US" b="0" dirty="0">
                <a:solidFill>
                  <a:srgbClr val="292929"/>
                </a:solidFill>
                <a:effectLst/>
                <a:highlight>
                  <a:srgbClr val="FFFFFF"/>
                </a:highlight>
                <a:latin typeface="Consolas" panose="020B0609020204030204" pitchFamily="49" charset="0"/>
              </a:rPr>
              <a:t>;</a:t>
            </a:r>
            <a:br>
              <a:rPr lang="en-US" b="0" dirty="0">
                <a:solidFill>
                  <a:srgbClr val="292929"/>
                </a:solidFill>
                <a:effectLst/>
                <a:highlight>
                  <a:srgbClr val="FFFFFF"/>
                </a:highlight>
                <a:latin typeface="Consolas" panose="020B0609020204030204" pitchFamily="49" charset="0"/>
              </a:rPr>
            </a:br>
            <a:r>
              <a:rPr lang="en-US" b="0" dirty="0">
                <a:solidFill>
                  <a:srgbClr val="292929"/>
                </a:solidFill>
                <a:effectLst/>
                <a:highlight>
                  <a:srgbClr val="FFFFFF"/>
                </a:highlight>
                <a:latin typeface="Consolas" panose="020B0609020204030204" pitchFamily="49" charset="0"/>
              </a:rPr>
              <a:t>@</a:t>
            </a:r>
            <a:r>
              <a:rPr lang="en-US" b="0" dirty="0">
                <a:solidFill>
                  <a:srgbClr val="5E2CBC"/>
                </a:solidFill>
                <a:effectLst/>
                <a:highlight>
                  <a:srgbClr val="FFFFFF"/>
                </a:highlight>
                <a:latin typeface="Consolas" panose="020B0609020204030204" pitchFamily="49" charset="0"/>
              </a:rPr>
              <a:t>Component</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selector:</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'app-root'</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standalone:</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true</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imports:</a:t>
            </a:r>
            <a:r>
              <a:rPr lang="en-US" b="0" dirty="0">
                <a:solidFill>
                  <a:srgbClr val="292929"/>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CommonModule</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templateUrl</a:t>
            </a:r>
            <a:r>
              <a:rPr lang="en-US" b="0" dirty="0">
                <a:solidFill>
                  <a:srgbClr val="001080"/>
                </a:solidFill>
                <a:effectLst/>
                <a:highlight>
                  <a:srgbClr val="FFFFFF"/>
                </a:highlight>
                <a:latin typeface="Consolas" panose="020B0609020204030204" pitchFamily="49" charset="0"/>
              </a:rPr>
              <a: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'./app.component.html'</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styleUrl</a:t>
            </a:r>
            <a:r>
              <a:rPr lang="en-US" b="0" dirty="0">
                <a:solidFill>
                  <a:srgbClr val="001080"/>
                </a:solidFill>
                <a:effectLst/>
                <a:highlight>
                  <a:srgbClr val="FFFFFF"/>
                </a:highlight>
                <a:latin typeface="Consolas" panose="020B0609020204030204" pitchFamily="49" charset="0"/>
              </a:rPr>
              <a:t>:</a:t>
            </a:r>
            <a:r>
              <a:rPr lang="en-US" b="0" dirty="0">
                <a:solidFill>
                  <a:srgbClr val="0F4A85"/>
                </a:solidFill>
                <a:effectLst/>
                <a:highlight>
                  <a:srgbClr val="FFFFFF"/>
                </a:highlight>
                <a:latin typeface="Consolas" panose="020B0609020204030204" pitchFamily="49" charset="0"/>
              </a:rPr>
              <a:t>'./app.component.css'</a:t>
            </a:r>
            <a:r>
              <a:rPr lang="en-US" b="0" dirty="0">
                <a:solidFill>
                  <a:srgbClr val="292929"/>
                </a:solidFill>
                <a:effectLst/>
                <a:highlight>
                  <a:srgbClr val="FFFFFF"/>
                </a:highlight>
                <a:latin typeface="Consolas" panose="020B0609020204030204" pitchFamily="49" charset="0"/>
              </a:rPr>
              <a:t>,</a:t>
            </a:r>
            <a:br>
              <a:rPr lang="en-US" b="0" dirty="0">
                <a:solidFill>
                  <a:srgbClr val="292929"/>
                </a:solidFill>
                <a:effectLst/>
                <a:highlight>
                  <a:srgbClr val="FFFFFF"/>
                </a:highlight>
                <a:latin typeface="Consolas" panose="020B0609020204030204" pitchFamily="49" charset="0"/>
              </a:rPr>
            </a:br>
            <a:r>
              <a:rPr lang="en-US" b="0" dirty="0">
                <a:solidFill>
                  <a:srgbClr val="292929"/>
                </a:solidFill>
                <a:effectLst/>
                <a:highlight>
                  <a:srgbClr val="FFFFFF"/>
                </a:highlight>
                <a:latin typeface="Consolas" panose="020B0609020204030204" pitchFamily="49" charset="0"/>
              </a:rPr>
              <a:t>})</a:t>
            </a:r>
          </a:p>
          <a:p>
            <a:r>
              <a:rPr lang="en-US" b="0" dirty="0">
                <a:solidFill>
                  <a:srgbClr val="B5200D"/>
                </a:solidFill>
                <a:effectLst/>
                <a:highlight>
                  <a:srgbClr val="FFFFFF"/>
                </a:highlight>
                <a:latin typeface="Consolas" panose="020B0609020204030204" pitchFamily="49" charset="0"/>
              </a:rPr>
              <a:t>export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class</a:t>
            </a:r>
            <a:r>
              <a:rPr lang="en-US" b="0" dirty="0">
                <a:solidFill>
                  <a:srgbClr val="292929"/>
                </a:solidFill>
                <a:effectLst/>
                <a:highlight>
                  <a:srgbClr val="FFFFFF"/>
                </a:highlight>
                <a:latin typeface="Consolas" panose="020B0609020204030204" pitchFamily="49" charset="0"/>
              </a:rPr>
              <a:t> </a:t>
            </a:r>
            <a:r>
              <a:rPr lang="en-US" b="0" dirty="0" err="1">
                <a:solidFill>
                  <a:srgbClr val="185E73"/>
                </a:solidFill>
                <a:effectLst/>
                <a:highlight>
                  <a:srgbClr val="FFFFFF"/>
                </a:highlight>
                <a:latin typeface="Consolas" panose="020B0609020204030204" pitchFamily="49" charset="0"/>
              </a:rPr>
              <a:t>AppComponent</a:t>
            </a:r>
            <a:r>
              <a:rPr lang="en-US" b="0" dirty="0">
                <a:solidFill>
                  <a:srgbClr val="292929"/>
                </a:solidFill>
                <a:effectLst/>
                <a:highlight>
                  <a:srgbClr val="FFFFFF"/>
                </a:highlight>
                <a:latin typeface="Consolas" panose="020B0609020204030204" pitchFamily="49" charset="0"/>
              </a:rPr>
              <a:t> {</a:t>
            </a:r>
          </a:p>
          <a:p>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title</a:t>
            </a:r>
            <a:r>
              <a:rPr lang="en-US" b="0" dirty="0">
                <a:solidFill>
                  <a:srgbClr val="292929"/>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'my-first-app'</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todaydate</a:t>
            </a:r>
            <a:r>
              <a:rPr lang="en-US" b="0" dirty="0">
                <a:solidFill>
                  <a:srgbClr val="292929"/>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new</a:t>
            </a:r>
            <a:r>
              <a:rPr lang="en-US" b="0" dirty="0">
                <a:solidFill>
                  <a:srgbClr val="292929"/>
                </a:solidFill>
                <a:effectLst/>
                <a:highlight>
                  <a:srgbClr val="FFFFFF"/>
                </a:highlight>
                <a:latin typeface="Consolas" panose="020B0609020204030204" pitchFamily="49" charset="0"/>
              </a:rPr>
              <a:t> </a:t>
            </a:r>
            <a:r>
              <a:rPr lang="en-US" b="0" dirty="0">
                <a:solidFill>
                  <a:srgbClr val="5E2CBC"/>
                </a:solidFill>
                <a:effectLst/>
                <a:highlight>
                  <a:srgbClr val="FFFFFF"/>
                </a:highlight>
                <a:latin typeface="Consolas" panose="020B0609020204030204" pitchFamily="49" charset="0"/>
              </a:rPr>
              <a:t>Date</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err="1">
                <a:solidFill>
                  <a:srgbClr val="001080"/>
                </a:solidFill>
                <a:effectLst/>
                <a:highlight>
                  <a:srgbClr val="FFFFFF"/>
                </a:highlight>
                <a:latin typeface="Consolas" panose="020B0609020204030204" pitchFamily="49" charset="0"/>
              </a:rPr>
              <a:t>val</a:t>
            </a:r>
            <a:r>
              <a:rPr lang="en-US" b="0" dirty="0">
                <a:solidFill>
                  <a:srgbClr val="292929"/>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name:</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'Alex'</a:t>
            </a:r>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age:</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'25'</a:t>
            </a:r>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address:</a:t>
            </a:r>
            <a:r>
              <a:rPr lang="en-US" b="0" dirty="0">
                <a:solidFill>
                  <a:srgbClr val="292929"/>
                </a:solidFill>
                <a:effectLst/>
                <a:highlight>
                  <a:srgbClr val="FFFFFF"/>
                </a:highlight>
                <a:latin typeface="Consolas" panose="020B0609020204030204" pitchFamily="49" charset="0"/>
              </a:rPr>
              <a:t>{</a:t>
            </a:r>
            <a:r>
              <a:rPr lang="en-US" b="0" dirty="0">
                <a:solidFill>
                  <a:srgbClr val="001080"/>
                </a:solidFill>
                <a:effectLst/>
                <a:highlight>
                  <a:srgbClr val="FFFFFF"/>
                </a:highlight>
                <a:latin typeface="Consolas" panose="020B0609020204030204" pitchFamily="49" charset="0"/>
              </a:rPr>
              <a:t>a1:</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'Paris'</a:t>
            </a:r>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a2:</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'France'</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a:solidFill>
                  <a:srgbClr val="001080"/>
                </a:solidFill>
                <a:effectLst/>
                <a:highlight>
                  <a:srgbClr val="FFFFFF"/>
                </a:highlight>
                <a:latin typeface="Consolas" panose="020B0609020204030204" pitchFamily="49" charset="0"/>
              </a:rPr>
              <a:t>months</a:t>
            </a:r>
            <a:r>
              <a:rPr lang="en-US" b="0" dirty="0">
                <a:solidFill>
                  <a:srgbClr val="292929"/>
                </a:solidFill>
                <a:effectLst/>
                <a:highlight>
                  <a:srgbClr val="FFFFFF"/>
                </a:highlight>
                <a:latin typeface="Consolas" panose="020B0609020204030204" pitchFamily="49" charset="0"/>
              </a:rPr>
              <a:t> </a:t>
            </a:r>
            <a:r>
              <a:rPr lang="en-US" b="0" dirty="0">
                <a:solidFill>
                  <a:srgbClr val="000000"/>
                </a:solidFill>
                <a:effectLst/>
                <a:highlight>
                  <a:srgbClr val="FFFFFF"/>
                </a:highlight>
                <a:latin typeface="Consolas" panose="020B0609020204030204" pitchFamily="49" charset="0"/>
              </a:rPr>
              <a: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'Jan'</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'Feb'</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'Mar'</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'April'</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'May'</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'Jun'</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'July'</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'Aug'</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'Sept'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'Oct'</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'Nov'</a:t>
            </a:r>
            <a:r>
              <a:rPr lang="en-US" b="0" dirty="0">
                <a:solidFill>
                  <a:srgbClr val="292929"/>
                </a:solidFill>
                <a:effectLst/>
                <a:highlight>
                  <a:srgbClr val="FFFFFF"/>
                </a:highlight>
                <a:latin typeface="Consolas" panose="020B0609020204030204" pitchFamily="49" charset="0"/>
              </a:rPr>
              <a:t>, </a:t>
            </a:r>
            <a:r>
              <a:rPr lang="en-US" b="0" dirty="0">
                <a:solidFill>
                  <a:srgbClr val="0F4A85"/>
                </a:solidFill>
                <a:effectLst/>
                <a:highlight>
                  <a:srgbClr val="FFFFFF"/>
                </a:highlight>
                <a:latin typeface="Consolas" panose="020B0609020204030204" pitchFamily="49" charset="0"/>
              </a:rPr>
              <a:t>'Dec'</a:t>
            </a:r>
            <a:r>
              <a:rPr lang="en-US" b="0" dirty="0">
                <a:solidFill>
                  <a:srgbClr val="292929"/>
                </a:solidFill>
                <a:effectLst/>
                <a:highlight>
                  <a:srgbClr val="FFFFFF"/>
                </a:highlight>
                <a:latin typeface="Consolas" panose="020B0609020204030204" pitchFamily="49" charset="0"/>
              </a:rPr>
              <a:t>];</a:t>
            </a:r>
          </a:p>
          <a:p>
            <a:r>
              <a:rPr lang="en-US" b="0" dirty="0">
                <a:solidFill>
                  <a:srgbClr val="292929"/>
                </a:solidFill>
                <a:effectLst/>
                <a:highlight>
                  <a:srgbClr val="FFFFFF"/>
                </a:highlight>
                <a:latin typeface="Consolas" panose="020B0609020204030204" pitchFamily="49" charset="0"/>
              </a:rPr>
              <a:t>}</a:t>
            </a:r>
            <a:br>
              <a:rPr lang="en-US" b="0" dirty="0">
                <a:solidFill>
                  <a:srgbClr val="292929"/>
                </a:solidFill>
                <a:effectLst/>
                <a:highlight>
                  <a:srgbClr val="FFFFFF"/>
                </a:highlight>
                <a:latin typeface="Consolas" panose="020B0609020204030204" pitchFamily="49" charset="0"/>
              </a:rPr>
            </a:br>
            <a:endParaRPr lang="en-US" b="0" dirty="0">
              <a:solidFill>
                <a:srgbClr val="292929"/>
              </a:solidFill>
              <a:effectLst/>
              <a:highlight>
                <a:srgbClr val="FFFFFF"/>
              </a:highlight>
              <a:latin typeface="Consolas" panose="020B0609020204030204" pitchFamily="49" charset="0"/>
            </a:endParaRPr>
          </a:p>
        </p:txBody>
      </p:sp>
      <p:sp>
        <p:nvSpPr>
          <p:cNvPr id="11" name="Title 1">
            <a:extLst>
              <a:ext uri="{FF2B5EF4-FFF2-40B4-BE49-F238E27FC236}">
                <a16:creationId xmlns:a16="http://schemas.microsoft.com/office/drawing/2014/main" id="{9175A13A-5514-353F-7E06-B08698C1ECAC}"/>
              </a:ext>
            </a:extLst>
          </p:cNvPr>
          <p:cNvSpPr txBox="1">
            <a:spLocks/>
          </p:cNvSpPr>
          <p:nvPr/>
        </p:nvSpPr>
        <p:spPr>
          <a:xfrm>
            <a:off x="0" y="0"/>
            <a:ext cx="12192000" cy="948690"/>
          </a:xfrm>
          <a:prstGeom prst="rect">
            <a:avLst/>
          </a:prstGeom>
          <a:solidFill>
            <a:schemeClr val="accent1">
              <a:lumMod val="40000"/>
              <a:lumOff val="6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Example-BUILT IN PIPES</a:t>
            </a:r>
          </a:p>
        </p:txBody>
      </p:sp>
      <p:sp>
        <p:nvSpPr>
          <p:cNvPr id="2" name="Title 1">
            <a:extLst>
              <a:ext uri="{FF2B5EF4-FFF2-40B4-BE49-F238E27FC236}">
                <a16:creationId xmlns:a16="http://schemas.microsoft.com/office/drawing/2014/main" id="{42AEC979-A294-8764-3FF4-2E3D107C0715}"/>
              </a:ext>
            </a:extLst>
          </p:cNvPr>
          <p:cNvSpPr>
            <a:spLocks noGrp="1"/>
          </p:cNvSpPr>
          <p:nvPr>
            <p:ph type="title"/>
          </p:nvPr>
        </p:nvSpPr>
        <p:spPr>
          <a:xfrm>
            <a:off x="0" y="1141914"/>
            <a:ext cx="4925786" cy="136526"/>
          </a:xfrm>
        </p:spPr>
        <p:txBody>
          <a:bodyPr>
            <a:noAutofit/>
          </a:bodyPr>
          <a:lstStyle/>
          <a:p>
            <a:r>
              <a:rPr lang="en-US" sz="2800" b="1" u="sng" dirty="0" err="1">
                <a:solidFill>
                  <a:srgbClr val="FF0000"/>
                </a:solidFill>
                <a:latin typeface="Times New Roman" panose="02020603050405020304" pitchFamily="18" charset="0"/>
                <a:cs typeface="Times New Roman" panose="02020603050405020304" pitchFamily="18" charset="0"/>
              </a:rPr>
              <a:t>App.component.ts</a:t>
            </a:r>
            <a:r>
              <a:rPr lang="en-US" sz="2800" b="1" u="sng" dirty="0">
                <a:solidFill>
                  <a:srgbClr val="FF0000"/>
                </a:solidFill>
                <a:latin typeface="Times New Roman" panose="02020603050405020304" pitchFamily="18" charset="0"/>
                <a:cs typeface="Times New Roman" panose="02020603050405020304" pitchFamily="18" charset="0"/>
              </a:rPr>
              <a:t> file</a:t>
            </a:r>
          </a:p>
        </p:txBody>
      </p:sp>
    </p:spTree>
    <p:extLst>
      <p:ext uri="{BB962C8B-B14F-4D97-AF65-F5344CB8AC3E}">
        <p14:creationId xmlns:p14="http://schemas.microsoft.com/office/powerpoint/2010/main" val="167676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84AC1E-B6EE-8813-801C-214F78A02F90}"/>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E145F71-72D3-0FD8-0EA7-F07C87E9D200}"/>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8CB28090-3BE9-13E1-ECB4-8AF730D09684}"/>
              </a:ext>
            </a:extLst>
          </p:cNvPr>
          <p:cNvSpPr>
            <a:spLocks noGrp="1"/>
          </p:cNvSpPr>
          <p:nvPr>
            <p:ph type="sldNum" sz="quarter" idx="12"/>
          </p:nvPr>
        </p:nvSpPr>
        <p:spPr/>
        <p:txBody>
          <a:bodyPr/>
          <a:lstStyle/>
          <a:p>
            <a:fld id="{4FAB73BC-B049-4115-A692-8D63A059BFB8}" type="slidenum">
              <a:rPr lang="en-US" smtClean="0"/>
              <a:t>24</a:t>
            </a:fld>
            <a:endParaRPr lang="en-US" dirty="0"/>
          </a:p>
        </p:txBody>
      </p:sp>
      <p:sp>
        <p:nvSpPr>
          <p:cNvPr id="8" name="TextBox 7">
            <a:extLst>
              <a:ext uri="{FF2B5EF4-FFF2-40B4-BE49-F238E27FC236}">
                <a16:creationId xmlns:a16="http://schemas.microsoft.com/office/drawing/2014/main" id="{5526DBF6-746B-8182-7334-854DAC0145DD}"/>
              </a:ext>
            </a:extLst>
          </p:cNvPr>
          <p:cNvSpPr txBox="1"/>
          <p:nvPr/>
        </p:nvSpPr>
        <p:spPr>
          <a:xfrm>
            <a:off x="0" y="-82189"/>
            <a:ext cx="12866914" cy="7540526"/>
          </a:xfrm>
          <a:prstGeom prst="rect">
            <a:avLst/>
          </a:prstGeom>
          <a:solidFill>
            <a:schemeClr val="accent2">
              <a:lumMod val="20000"/>
              <a:lumOff val="80000"/>
            </a:schemeClr>
          </a:solidFill>
        </p:spPr>
        <p:txBody>
          <a:bodyPr wrap="square">
            <a:spAutoFit/>
          </a:bodyPr>
          <a:lstStyle/>
          <a:p>
            <a:r>
              <a:rPr lang="en-US" sz="2400" b="1" dirty="0">
                <a:solidFill>
                  <a:srgbClr val="FF0000"/>
                </a:solidFill>
                <a:effectLst/>
                <a:latin typeface="Consolas" panose="020B0609020204030204" pitchFamily="49" charset="0"/>
              </a:rPr>
              <a:t>App.component.html file</a:t>
            </a:r>
          </a:p>
          <a:p>
            <a:endParaRPr lang="en-US" sz="2000" b="1" dirty="0">
              <a:solidFill>
                <a:srgbClr val="FF0000"/>
              </a:solidFill>
              <a:effectLst/>
              <a:latin typeface="Consolas" panose="020B0609020204030204" pitchFamily="49" charset="0"/>
            </a:endParaRPr>
          </a:p>
          <a:p>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PIPES</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Uppercase Pipe</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a:t>
            </a:r>
            <a:r>
              <a:rPr lang="en-US" sz="2000" b="0" dirty="0">
                <a:solidFill>
                  <a:srgbClr val="001080"/>
                </a:solidFill>
                <a:effectLst/>
                <a:latin typeface="Consolas" panose="020B0609020204030204" pitchFamily="49" charset="0"/>
              </a:rPr>
              <a:t>title</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uppercase</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&lt;/b&gt;&lt;</a:t>
            </a:r>
            <a:r>
              <a:rPr lang="en-US" sz="2000" b="0" dirty="0" err="1">
                <a:solidFill>
                  <a:srgbClr val="0F4A85"/>
                </a:solidFill>
                <a:effectLst/>
                <a:latin typeface="Consolas" panose="020B0609020204030204" pitchFamily="49" charset="0"/>
              </a:rPr>
              <a:t>br</a:t>
            </a:r>
            <a:r>
              <a:rPr lang="en-US" sz="2000" b="0" dirty="0">
                <a:solidFill>
                  <a:srgbClr val="0F4A85"/>
                </a:solidFill>
                <a:effectLst/>
                <a:latin typeface="Consolas" panose="020B0609020204030204" pitchFamily="49" charset="0"/>
              </a:rPr>
              <a:t>/&gt;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Lowercase Pipe</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a:t>
            </a:r>
            <a:r>
              <a:rPr lang="en-US" sz="2000" b="0" dirty="0">
                <a:solidFill>
                  <a:srgbClr val="001080"/>
                </a:solidFill>
                <a:effectLst/>
                <a:latin typeface="Consolas" panose="020B0609020204030204" pitchFamily="49" charset="0"/>
              </a:rPr>
              <a:t>title</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lowercase</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&lt;/b&gt;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Currency Pipe</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{{6589.</a:t>
            </a:r>
            <a:r>
              <a:rPr lang="en-US" sz="2000" b="0" dirty="0">
                <a:solidFill>
                  <a:srgbClr val="096D48"/>
                </a:solidFill>
                <a:effectLst/>
                <a:latin typeface="Consolas" panose="020B0609020204030204" pitchFamily="49" charset="0"/>
              </a:rPr>
              <a:t>23</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currency</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&lt;/b&gt;&lt;</a:t>
            </a:r>
            <a:r>
              <a:rPr lang="en-US" sz="2000" b="0" dirty="0" err="1">
                <a:solidFill>
                  <a:srgbClr val="0F4A85"/>
                </a:solidFill>
                <a:effectLst/>
                <a:latin typeface="Consolas" panose="020B0609020204030204" pitchFamily="49" charset="0"/>
              </a:rPr>
              <a:t>br</a:t>
            </a:r>
            <a:r>
              <a:rPr lang="en-US" sz="2000" b="0" dirty="0">
                <a:solidFill>
                  <a:srgbClr val="0F4A85"/>
                </a:solidFill>
                <a:effectLst/>
                <a:latin typeface="Consolas" panose="020B0609020204030204" pitchFamily="49" charset="0"/>
              </a:rPr>
              <a:t>/&gt;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Date pipe</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todaydate</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err="1">
                <a:solidFill>
                  <a:srgbClr val="5E2CBC"/>
                </a:solidFill>
                <a:effectLst/>
                <a:latin typeface="Consolas" panose="020B0609020204030204" pitchFamily="49" charset="0"/>
              </a:rPr>
              <a:t>date</a:t>
            </a:r>
            <a:r>
              <a:rPr lang="en-US" sz="2000" b="0" dirty="0" err="1">
                <a:solidFill>
                  <a:srgbClr val="292929"/>
                </a:solidFill>
                <a:effectLst/>
                <a:latin typeface="Consolas" panose="020B0609020204030204" pitchFamily="49" charset="0"/>
              </a:rPr>
              <a:t>:</a:t>
            </a:r>
            <a:r>
              <a:rPr lang="en-US" sz="2000" b="0" dirty="0" err="1">
                <a:solidFill>
                  <a:srgbClr val="0F4A85"/>
                </a:solidFill>
                <a:effectLst/>
                <a:latin typeface="Consolas" panose="020B0609020204030204" pitchFamily="49" charset="0"/>
              </a:rPr>
              <a:t>'d</a:t>
            </a:r>
            <a:r>
              <a:rPr lang="en-US" sz="2000" b="0" dirty="0">
                <a:solidFill>
                  <a:srgbClr val="0F4A85"/>
                </a:solidFill>
                <a:effectLst/>
                <a:latin typeface="Consolas" panose="020B0609020204030204" pitchFamily="49" charset="0"/>
              </a:rPr>
              <a:t>/M/y'</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&lt;/b&gt;&lt;</a:t>
            </a:r>
            <a:r>
              <a:rPr lang="en-US" sz="2000" b="0" dirty="0" err="1">
                <a:solidFill>
                  <a:srgbClr val="0F4A85"/>
                </a:solidFill>
                <a:effectLst/>
                <a:latin typeface="Consolas" panose="020B0609020204030204" pitchFamily="49" charset="0"/>
              </a:rPr>
              <a:t>br</a:t>
            </a:r>
            <a:r>
              <a:rPr lang="en-US" sz="2000" b="0" dirty="0">
                <a:solidFill>
                  <a:srgbClr val="0F4A85"/>
                </a:solidFill>
                <a:effectLst/>
                <a:latin typeface="Consolas" panose="020B0609020204030204" pitchFamily="49" charset="0"/>
              </a:rPr>
              <a:t>/&gt;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todaydate</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date</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a:t>
            </a:r>
            <a:r>
              <a:rPr lang="en-US" sz="2000" b="0" dirty="0" err="1">
                <a:solidFill>
                  <a:srgbClr val="0F4A85"/>
                </a:solidFill>
                <a:effectLst/>
                <a:latin typeface="Consolas" panose="020B0609020204030204" pitchFamily="49" charset="0"/>
              </a:rPr>
              <a:t>shortTime</a:t>
            </a:r>
            <a:r>
              <a:rPr lang="en-US" sz="2000" b="0" dirty="0">
                <a:solidFill>
                  <a:srgbClr val="0F4A85"/>
                </a:solidFill>
                <a:effectLst/>
                <a:latin typeface="Consolas" panose="020B0609020204030204" pitchFamily="49" charset="0"/>
              </a:rPr>
              <a:t>'</a:t>
            </a:r>
            <a:r>
              <a:rPr lang="en-US" sz="2000" b="0" dirty="0">
                <a:solidFill>
                  <a:srgbClr val="292929"/>
                </a:solidFill>
                <a:effectLst/>
                <a:latin typeface="Consolas" panose="020B0609020204030204" pitchFamily="49" charset="0"/>
              </a:rPr>
              <a:t>}}</a:t>
            </a:r>
            <a:r>
              <a:rPr lang="en-US" sz="2000" b="0" dirty="0">
                <a:solidFill>
                  <a:srgbClr val="0F4A85"/>
                </a:solidFill>
                <a:effectLst/>
                <a:latin typeface="Consolas" panose="020B0609020204030204" pitchFamily="49" charset="0"/>
              </a:rPr>
              <a:t>&lt;/b&gt;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Decimal Pipe</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 454.</a:t>
            </a:r>
            <a:r>
              <a:rPr lang="en-US" sz="2000" b="0" dirty="0">
                <a:solidFill>
                  <a:srgbClr val="096D48"/>
                </a:solidFill>
                <a:effectLst/>
                <a:latin typeface="Consolas" panose="020B0609020204030204" pitchFamily="49" charset="0"/>
              </a:rPr>
              <a:t>78787814</a:t>
            </a:r>
            <a:r>
              <a:rPr lang="en-US" sz="2000" b="0" dirty="0">
                <a:solidFill>
                  <a:srgbClr val="292929"/>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number</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'3.4-4'</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&lt;/b&gt;</a:t>
            </a:r>
            <a:r>
              <a:rPr lang="en-US" sz="2000" b="0" dirty="0">
                <a:solidFill>
                  <a:srgbClr val="292929"/>
                </a:solidFill>
                <a:effectLst/>
                <a:latin typeface="Consolas" panose="020B0609020204030204" pitchFamily="49" charset="0"/>
              </a:rPr>
              <a:t> </a:t>
            </a:r>
          </a:p>
          <a:p>
            <a:r>
              <a:rPr lang="en-US" sz="2000" dirty="0">
                <a:solidFill>
                  <a:srgbClr val="292929"/>
                </a:solidFill>
                <a:latin typeface="Consolas" panose="020B0609020204030204" pitchFamily="49" charset="0"/>
              </a:rPr>
              <a:t>	</a:t>
            </a:r>
            <a:r>
              <a:rPr lang="en-US" sz="2000" b="0" dirty="0">
                <a:solidFill>
                  <a:srgbClr val="292929"/>
                </a:solidFill>
                <a:effectLst/>
                <a:latin typeface="Consolas" panose="020B0609020204030204" pitchFamily="49" charset="0"/>
              </a:rPr>
              <a:t>// 3 is for main integer, 4 -4 are for integers to be displayed.</a:t>
            </a:r>
          </a:p>
          <a:p>
            <a:r>
              <a:rPr lang="en-US" sz="2000" dirty="0">
                <a:latin typeface="Consolas" panose="020B0609020204030204" pitchFamily="49" charset="0"/>
              </a:rPr>
              <a:t>    </a:t>
            </a:r>
            <a:r>
              <a:rPr lang="en-US" sz="2000" b="0" dirty="0">
                <a:effectLst/>
                <a:latin typeface="Consolas" panose="020B0609020204030204" pitchFamily="49" charset="0"/>
              </a:rPr>
              <a:t>&lt;h1&gt;Json Pipe&lt;/h1&gt;</a:t>
            </a:r>
          </a:p>
          <a:p>
            <a:r>
              <a:rPr lang="en-US" sz="2000" b="0" dirty="0">
                <a:effectLst/>
                <a:latin typeface="Consolas" panose="020B0609020204030204" pitchFamily="49" charset="0"/>
              </a:rPr>
              <a:t>    &lt;b&gt;{{ </a:t>
            </a:r>
            <a:r>
              <a:rPr lang="en-US" sz="2000" b="0" dirty="0" err="1">
                <a:effectLst/>
                <a:latin typeface="Consolas" panose="020B0609020204030204" pitchFamily="49" charset="0"/>
              </a:rPr>
              <a:t>val</a:t>
            </a:r>
            <a:r>
              <a:rPr lang="en-US" sz="2000" b="0" dirty="0">
                <a:effectLst/>
                <a:latin typeface="Consolas" panose="020B0609020204030204" pitchFamily="49" charset="0"/>
              </a:rPr>
              <a:t> | </a:t>
            </a:r>
            <a:r>
              <a:rPr lang="en-US" sz="2000" b="0" dirty="0" err="1">
                <a:effectLst/>
                <a:latin typeface="Consolas" panose="020B0609020204030204" pitchFamily="49" charset="0"/>
              </a:rPr>
              <a:t>json</a:t>
            </a:r>
            <a:r>
              <a:rPr lang="en-US" sz="2000" b="0" dirty="0">
                <a:effectLst/>
                <a:latin typeface="Consolas" panose="020B0609020204030204" pitchFamily="49" charset="0"/>
              </a:rPr>
              <a:t> }}&lt;/b&gt;</a:t>
            </a:r>
          </a:p>
          <a:p>
            <a:r>
              <a:rPr lang="en-US" sz="2000" b="0" dirty="0">
                <a:effectLst/>
                <a:latin typeface="Consolas" panose="020B0609020204030204" pitchFamily="49" charset="0"/>
              </a:rPr>
              <a:t>    &lt;h1&gt;Percent Pipe&lt;/h1&gt;</a:t>
            </a:r>
          </a:p>
          <a:p>
            <a:r>
              <a:rPr lang="en-US" sz="2000" b="0" dirty="0">
                <a:effectLst/>
                <a:latin typeface="Consolas" panose="020B0609020204030204" pitchFamily="49" charset="0"/>
              </a:rPr>
              <a:t>    &lt;b&gt;{{00.54565 | percent}}&lt;/b&gt;</a:t>
            </a:r>
          </a:p>
          <a:p>
            <a:r>
              <a:rPr lang="en-US" sz="2000" b="0" dirty="0">
                <a:effectLst/>
                <a:latin typeface="Consolas" panose="020B0609020204030204" pitchFamily="49" charset="0"/>
              </a:rPr>
              <a:t>    &lt;h1&gt;Slice Pipe&lt;/h1&gt;</a:t>
            </a:r>
          </a:p>
          <a:p>
            <a:r>
              <a:rPr lang="en-US" sz="2000" b="0" dirty="0">
                <a:effectLst/>
                <a:latin typeface="Consolas" panose="020B0609020204030204" pitchFamily="49" charset="0"/>
              </a:rPr>
              <a:t>    &lt;b&gt;{{months | slice:2:6}}&lt;/b&gt;</a:t>
            </a:r>
          </a:p>
          <a:p>
            <a:r>
              <a:rPr lang="en-US" sz="2000" b="0" dirty="0">
                <a:effectLst/>
                <a:latin typeface="Consolas" panose="020B0609020204030204" pitchFamily="49" charset="0"/>
              </a:rPr>
              <a:t>    // here 2 and 6 refers to the start and the end index</a:t>
            </a:r>
          </a:p>
          <a:p>
            <a:endParaRPr lang="en-US" sz="2000" b="0" dirty="0">
              <a:solidFill>
                <a:srgbClr val="292929"/>
              </a:solidFill>
              <a:effectLst/>
              <a:latin typeface="Consolas" panose="020B0609020204030204" pitchFamily="49" charset="0"/>
            </a:endParaRPr>
          </a:p>
          <a:p>
            <a:r>
              <a:rPr lang="en-US" sz="2000" b="0" dirty="0">
                <a:solidFill>
                  <a:srgbClr val="292929"/>
                </a:solidFill>
                <a:effectLst/>
                <a:highlight>
                  <a:srgbClr val="FFFFFF"/>
                </a:highlight>
                <a:latin typeface="Consolas" panose="020B0609020204030204" pitchFamily="49" charset="0"/>
              </a:rPr>
              <a:t>   </a:t>
            </a:r>
          </a:p>
        </p:txBody>
      </p:sp>
      <p:sp>
        <p:nvSpPr>
          <p:cNvPr id="14" name="TextBox 13">
            <a:extLst>
              <a:ext uri="{FF2B5EF4-FFF2-40B4-BE49-F238E27FC236}">
                <a16:creationId xmlns:a16="http://schemas.microsoft.com/office/drawing/2014/main" id="{3CD3F005-26B3-EA77-7276-0B8D8B746E33}"/>
              </a:ext>
            </a:extLst>
          </p:cNvPr>
          <p:cNvSpPr txBox="1"/>
          <p:nvPr/>
        </p:nvSpPr>
        <p:spPr>
          <a:xfrm>
            <a:off x="7253290" y="136525"/>
            <a:ext cx="3769858" cy="1569660"/>
          </a:xfrm>
          <a:prstGeom prst="rect">
            <a:avLst/>
          </a:prstGeom>
          <a:solidFill>
            <a:schemeClr val="accent5">
              <a:lumMod val="20000"/>
              <a:lumOff val="80000"/>
            </a:schemeClr>
          </a:solidFill>
        </p:spPr>
        <p:txBody>
          <a:bodyPr wrap="square" rtlCol="0">
            <a:spAutoFit/>
          </a:bodyPr>
          <a:lstStyle/>
          <a:p>
            <a:r>
              <a:rPr lang="en-US" sz="2400" b="1" dirty="0">
                <a:solidFill>
                  <a:srgbClr val="FF0000"/>
                </a:solidFill>
              </a:rPr>
              <a:t>App.component.css file</a:t>
            </a:r>
          </a:p>
          <a:p>
            <a:endParaRPr lang="en-US" sz="2400" dirty="0"/>
          </a:p>
          <a:p>
            <a:r>
              <a:rPr lang="en-US" sz="2400" b="0" dirty="0">
                <a:solidFill>
                  <a:srgbClr val="0F4A85"/>
                </a:solidFill>
                <a:effectLst/>
                <a:latin typeface="Consolas" panose="020B0609020204030204" pitchFamily="49" charset="0"/>
              </a:rPr>
              <a:t>h1</a:t>
            </a:r>
            <a:r>
              <a:rPr lang="en-US" sz="2400" b="0" dirty="0">
                <a:solidFill>
                  <a:srgbClr val="292929"/>
                </a:solidFill>
                <a:effectLst/>
                <a:latin typeface="Consolas" panose="020B0609020204030204" pitchFamily="49" charset="0"/>
              </a:rPr>
              <a:t>{ </a:t>
            </a:r>
            <a:r>
              <a:rPr lang="en-US" sz="2400" b="0" dirty="0">
                <a:solidFill>
                  <a:srgbClr val="264F78"/>
                </a:solidFill>
                <a:effectLst/>
                <a:latin typeface="Consolas" panose="020B0609020204030204" pitchFamily="49" charset="0"/>
              </a:rPr>
              <a:t>color</a:t>
            </a:r>
            <a:r>
              <a:rPr lang="en-US" sz="2400" b="0" dirty="0">
                <a:solidFill>
                  <a:srgbClr val="292929"/>
                </a:solidFill>
                <a:effectLst/>
                <a:latin typeface="Consolas" panose="020B0609020204030204" pitchFamily="49" charset="0"/>
              </a:rPr>
              <a:t>: </a:t>
            </a:r>
            <a:r>
              <a:rPr lang="en-US" sz="2400" b="0" dirty="0">
                <a:solidFill>
                  <a:srgbClr val="0451A5"/>
                </a:solidFill>
                <a:effectLst/>
                <a:latin typeface="Consolas" panose="020B0609020204030204" pitchFamily="49" charset="0"/>
              </a:rPr>
              <a:t>red</a:t>
            </a:r>
            <a:r>
              <a:rPr lang="en-US" sz="2400" b="0" dirty="0">
                <a:solidFill>
                  <a:srgbClr val="292929"/>
                </a:solidFill>
                <a:effectLst/>
                <a:latin typeface="Consolas" panose="020B0609020204030204" pitchFamily="49" charset="0"/>
              </a:rPr>
              <a:t>;}</a:t>
            </a:r>
          </a:p>
          <a:p>
            <a:endParaRPr lang="en-US" sz="2400" dirty="0"/>
          </a:p>
        </p:txBody>
      </p:sp>
    </p:spTree>
    <p:extLst>
      <p:ext uri="{BB962C8B-B14F-4D97-AF65-F5344CB8AC3E}">
        <p14:creationId xmlns:p14="http://schemas.microsoft.com/office/powerpoint/2010/main" val="3099152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C7754E73-DD2A-A101-A017-F4E723564800}"/>
              </a:ext>
            </a:extLst>
          </p:cNvPr>
          <p:cNvPicPr>
            <a:picLocks noGrp="1" noChangeAspect="1"/>
          </p:cNvPicPr>
          <p:nvPr>
            <p:ph idx="1"/>
          </p:nvPr>
        </p:nvPicPr>
        <p:blipFill>
          <a:blip r:embed="rId2"/>
          <a:stretch>
            <a:fillRect/>
          </a:stretch>
        </p:blipFill>
        <p:spPr>
          <a:xfrm>
            <a:off x="978916" y="992868"/>
            <a:ext cx="3572109" cy="4351338"/>
          </a:xfrm>
        </p:spPr>
      </p:pic>
      <p:sp>
        <p:nvSpPr>
          <p:cNvPr id="4" name="Date Placeholder 3">
            <a:extLst>
              <a:ext uri="{FF2B5EF4-FFF2-40B4-BE49-F238E27FC236}">
                <a16:creationId xmlns:a16="http://schemas.microsoft.com/office/drawing/2014/main" id="{2AF20412-4E70-A6A7-6FD3-BC19C2C93285}"/>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45C09600-6B19-B155-5975-62B1F968B63F}"/>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028C349D-6E3D-359C-CC8A-B04EFE7A7493}"/>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10" name="Picture 9">
            <a:extLst>
              <a:ext uri="{FF2B5EF4-FFF2-40B4-BE49-F238E27FC236}">
                <a16:creationId xmlns:a16="http://schemas.microsoft.com/office/drawing/2014/main" id="{5A6AA04D-F0DD-D9E0-D981-C61A9FA95EDA}"/>
              </a:ext>
            </a:extLst>
          </p:cNvPr>
          <p:cNvPicPr>
            <a:picLocks noChangeAspect="1"/>
          </p:cNvPicPr>
          <p:nvPr/>
        </p:nvPicPr>
        <p:blipFill>
          <a:blip r:embed="rId3"/>
          <a:stretch>
            <a:fillRect/>
          </a:stretch>
        </p:blipFill>
        <p:spPr>
          <a:xfrm>
            <a:off x="5883329" y="992868"/>
            <a:ext cx="5715798" cy="2629267"/>
          </a:xfrm>
          <a:prstGeom prst="rect">
            <a:avLst/>
          </a:prstGeom>
        </p:spPr>
      </p:pic>
      <p:sp>
        <p:nvSpPr>
          <p:cNvPr id="11" name="TextBox 10">
            <a:extLst>
              <a:ext uri="{FF2B5EF4-FFF2-40B4-BE49-F238E27FC236}">
                <a16:creationId xmlns:a16="http://schemas.microsoft.com/office/drawing/2014/main" id="{04E5FA84-21B1-122B-2BEA-BC50A7F45C7A}"/>
              </a:ext>
            </a:extLst>
          </p:cNvPr>
          <p:cNvSpPr txBox="1"/>
          <p:nvPr/>
        </p:nvSpPr>
        <p:spPr>
          <a:xfrm>
            <a:off x="555172" y="163631"/>
            <a:ext cx="1803699" cy="646331"/>
          </a:xfrm>
          <a:prstGeom prst="rect">
            <a:avLst/>
          </a:prstGeom>
          <a:noFill/>
        </p:spPr>
        <p:txBody>
          <a:bodyPr wrap="none" rtlCol="0">
            <a:spAutoFit/>
          </a:bodyPr>
          <a:lstStyle/>
          <a:p>
            <a:r>
              <a:rPr lang="en-US" sz="3600" b="1" dirty="0"/>
              <a:t>OUTPUT</a:t>
            </a:r>
          </a:p>
        </p:txBody>
      </p:sp>
    </p:spTree>
    <p:extLst>
      <p:ext uri="{BB962C8B-B14F-4D97-AF65-F5344CB8AC3E}">
        <p14:creationId xmlns:p14="http://schemas.microsoft.com/office/powerpoint/2010/main" val="1480209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0737-10E4-AA4D-DD06-A9DB86C27D64}"/>
              </a:ext>
            </a:extLst>
          </p:cNvPr>
          <p:cNvSpPr>
            <a:spLocks noGrp="1"/>
          </p:cNvSpPr>
          <p:nvPr>
            <p:ph type="title"/>
          </p:nvPr>
        </p:nvSpPr>
        <p:spPr>
          <a:xfrm>
            <a:off x="0" y="1"/>
            <a:ext cx="12192000" cy="979714"/>
          </a:xfrm>
          <a:solidFill>
            <a:schemeClr val="tx2">
              <a:lumMod val="20000"/>
              <a:lumOff val="80000"/>
            </a:schemeClr>
          </a:solidFill>
        </p:spPr>
        <p:txBody>
          <a:bodyPr>
            <a:normAutofit/>
          </a:bodyPr>
          <a:lstStyle/>
          <a:p>
            <a:r>
              <a:rPr lang="en-US" sz="4000" b="1" dirty="0">
                <a:latin typeface="Times New Roman" panose="02020603050405020304" pitchFamily="18" charset="0"/>
                <a:cs typeface="Times New Roman" panose="02020603050405020304" pitchFamily="18" charset="0"/>
              </a:rPr>
              <a:t>CUSTOME PIPE</a:t>
            </a:r>
          </a:p>
        </p:txBody>
      </p:sp>
      <p:sp>
        <p:nvSpPr>
          <p:cNvPr id="3" name="Content Placeholder 2">
            <a:extLst>
              <a:ext uri="{FF2B5EF4-FFF2-40B4-BE49-F238E27FC236}">
                <a16:creationId xmlns:a16="http://schemas.microsoft.com/office/drawing/2014/main" id="{1058AAC2-D763-96AE-0466-DEE9560C9904}"/>
              </a:ext>
            </a:extLst>
          </p:cNvPr>
          <p:cNvSpPr>
            <a:spLocks noGrp="1"/>
          </p:cNvSpPr>
          <p:nvPr>
            <p:ph idx="1"/>
          </p:nvPr>
        </p:nvSpPr>
        <p:spPr>
          <a:xfrm>
            <a:off x="440871" y="1098171"/>
            <a:ext cx="11310257" cy="5237694"/>
          </a:xfrm>
        </p:spPr>
        <p:txBody>
          <a:bodyPr>
            <a:normAutofit/>
          </a:bodyPr>
          <a:lstStyle/>
          <a:p>
            <a:pPr algn="just"/>
            <a:r>
              <a:rPr lang="en-US" sz="3600" b="0" i="0" dirty="0">
                <a:effectLst/>
                <a:highlight>
                  <a:srgbClr val="FFFFFF"/>
                </a:highlight>
                <a:latin typeface="Times New Roman" panose="02020603050405020304" pitchFamily="18" charset="0"/>
                <a:cs typeface="Times New Roman" panose="02020603050405020304" pitchFamily="18" charset="0"/>
              </a:rPr>
              <a:t>Create custom pipes to </a:t>
            </a:r>
            <a:r>
              <a:rPr lang="en-US" sz="3600" b="0" i="0" dirty="0">
                <a:solidFill>
                  <a:srgbClr val="FF0000"/>
                </a:solidFill>
                <a:effectLst/>
                <a:highlight>
                  <a:srgbClr val="FFFFFF"/>
                </a:highlight>
                <a:latin typeface="Times New Roman" panose="02020603050405020304" pitchFamily="18" charset="0"/>
                <a:cs typeface="Times New Roman" panose="02020603050405020304" pitchFamily="18" charset="0"/>
              </a:rPr>
              <a:t>encapsulate transformations </a:t>
            </a:r>
            <a:r>
              <a:rPr lang="en-US" sz="3600" b="0" i="0" dirty="0">
                <a:effectLst/>
                <a:highlight>
                  <a:srgbClr val="FFFFFF"/>
                </a:highlight>
                <a:latin typeface="Times New Roman" panose="02020603050405020304" pitchFamily="18" charset="0"/>
                <a:cs typeface="Times New Roman" panose="02020603050405020304" pitchFamily="18" charset="0"/>
              </a:rPr>
              <a:t>that are not provided with the built-in pipes. </a:t>
            </a:r>
          </a:p>
          <a:p>
            <a:pPr algn="just"/>
            <a:r>
              <a:rPr lang="en-US" sz="3600" b="0" i="0" dirty="0">
                <a:effectLst/>
                <a:highlight>
                  <a:srgbClr val="FFFFFF"/>
                </a:highlight>
                <a:latin typeface="Times New Roman" panose="02020603050405020304" pitchFamily="18" charset="0"/>
                <a:cs typeface="Times New Roman" panose="02020603050405020304" pitchFamily="18" charset="0"/>
              </a:rPr>
              <a:t>Then, use your custom pipe in template expressions, the same way you use built-in pipes—to transform input values to output values for display</a:t>
            </a:r>
            <a:r>
              <a:rPr lang="en-US" sz="3600" dirty="0">
                <a:highlight>
                  <a:srgbClr val="FFFFFF"/>
                </a:highlight>
                <a:latin typeface="Times New Roman" panose="02020603050405020304" pitchFamily="18" charset="0"/>
                <a:cs typeface="Times New Roman" panose="02020603050405020304" pitchFamily="18" charset="0"/>
              </a:rPr>
              <a:t>.</a:t>
            </a:r>
            <a:endParaRPr lang="en-US" sz="3600" b="0" i="0" dirty="0">
              <a:effectLst/>
              <a:highlight>
                <a:srgbClr val="FFFFFF"/>
              </a:highlight>
              <a:latin typeface="Times New Roman" panose="02020603050405020304" pitchFamily="18" charset="0"/>
              <a:cs typeface="Times New Roman" panose="02020603050405020304" pitchFamily="18" charset="0"/>
            </a:endParaRPr>
          </a:p>
          <a:p>
            <a:pPr algn="just"/>
            <a:r>
              <a:rPr lang="en-US" sz="3600" dirty="0">
                <a:highlight>
                  <a:srgbClr val="FFFFFF"/>
                </a:highlight>
                <a:latin typeface="Times New Roman" panose="02020603050405020304" pitchFamily="18" charset="0"/>
                <a:cs typeface="Times New Roman" panose="02020603050405020304" pitchFamily="18" charset="0"/>
              </a:rPr>
              <a:t>Generate pipe using command</a:t>
            </a:r>
          </a:p>
          <a:p>
            <a:pPr lvl="1" algn="just"/>
            <a:r>
              <a:rPr lang="en-US" sz="3600" dirty="0">
                <a:highlight>
                  <a:srgbClr val="FFFFFF"/>
                </a:highlight>
                <a:latin typeface="Times New Roman" panose="02020603050405020304" pitchFamily="18" charset="0"/>
                <a:cs typeface="Times New Roman" panose="02020603050405020304" pitchFamily="18" charset="0"/>
              </a:rPr>
              <a:t>ng g p </a:t>
            </a:r>
            <a:r>
              <a:rPr lang="en-US" sz="3600" dirty="0">
                <a:solidFill>
                  <a:srgbClr val="FF0000"/>
                </a:solidFill>
                <a:highlight>
                  <a:srgbClr val="FFFFFF"/>
                </a:highlight>
                <a:latin typeface="Times New Roman" panose="02020603050405020304" pitchFamily="18" charset="0"/>
                <a:cs typeface="Times New Roman" panose="02020603050405020304" pitchFamily="18" charset="0"/>
              </a:rPr>
              <a:t>percentage</a:t>
            </a:r>
            <a:r>
              <a:rPr lang="en-US" sz="3600" dirty="0">
                <a:highlight>
                  <a:srgbClr val="FFFFFF"/>
                </a:highlight>
                <a:latin typeface="Times New Roman" panose="02020603050405020304" pitchFamily="18" charset="0"/>
                <a:cs typeface="Times New Roman" panose="02020603050405020304" pitchFamily="18" charset="0"/>
              </a:rPr>
              <a:t>&lt;name of the pipe&gt;</a:t>
            </a:r>
            <a:endParaRPr lang="en-US" sz="3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F804594-87B4-C3A6-9345-518EBFCE79CF}"/>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68580BE9-67B4-F258-AB28-79DA92CCFC20}"/>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2D732E17-277A-0B28-B5F4-97AD4C046FFC}"/>
              </a:ext>
            </a:extLst>
          </p:cNvPr>
          <p:cNvSpPr>
            <a:spLocks noGrp="1"/>
          </p:cNvSpPr>
          <p:nvPr>
            <p:ph type="sldNum" sz="quarter" idx="12"/>
          </p:nvPr>
        </p:nvSpPr>
        <p:spPr/>
        <p:txBody>
          <a:bodyPr/>
          <a:lstStyle/>
          <a:p>
            <a:fld id="{4FAB73BC-B049-4115-A692-8D63A059BFB8}" type="slidenum">
              <a:rPr lang="en-US" smtClean="0"/>
              <a:t>26</a:t>
            </a:fld>
            <a:endParaRPr lang="en-US" dirty="0"/>
          </a:p>
        </p:txBody>
      </p:sp>
      <p:sp>
        <p:nvSpPr>
          <p:cNvPr id="9" name="Arrow: Right 8">
            <a:extLst>
              <a:ext uri="{FF2B5EF4-FFF2-40B4-BE49-F238E27FC236}">
                <a16:creationId xmlns:a16="http://schemas.microsoft.com/office/drawing/2014/main" id="{491D88C5-65A3-17A8-1DC9-68AC1C993335}"/>
              </a:ext>
            </a:extLst>
          </p:cNvPr>
          <p:cNvSpPr/>
          <p:nvPr/>
        </p:nvSpPr>
        <p:spPr>
          <a:xfrm>
            <a:off x="7258051" y="5337405"/>
            <a:ext cx="930728" cy="43459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4795" y="3505434"/>
            <a:ext cx="3807178" cy="3038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74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923D69-36E1-4CBE-0EDE-40DC8D003BE7}"/>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79B68892-8022-C072-E1F3-A6DF2CC64213}"/>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92013824-4204-4C73-1654-791E9FBA8153}"/>
              </a:ext>
            </a:extLst>
          </p:cNvPr>
          <p:cNvSpPr>
            <a:spLocks noGrp="1"/>
          </p:cNvSpPr>
          <p:nvPr>
            <p:ph type="sldNum" sz="quarter" idx="12"/>
          </p:nvPr>
        </p:nvSpPr>
        <p:spPr/>
        <p:txBody>
          <a:bodyPr/>
          <a:lstStyle/>
          <a:p>
            <a:fld id="{4FAB73BC-B049-4115-A692-8D63A059BFB8}" type="slidenum">
              <a:rPr lang="en-US" smtClean="0"/>
              <a:t>27</a:t>
            </a:fld>
            <a:endParaRPr lang="en-US" dirty="0"/>
          </a:p>
        </p:txBody>
      </p:sp>
      <p:sp>
        <p:nvSpPr>
          <p:cNvPr id="2" name="Rectangle 1"/>
          <p:cNvSpPr/>
          <p:nvPr/>
        </p:nvSpPr>
        <p:spPr>
          <a:xfrm>
            <a:off x="6096000" y="1128447"/>
            <a:ext cx="6096000" cy="5724644"/>
          </a:xfrm>
          <a:prstGeom prst="rect">
            <a:avLst/>
          </a:prstGeom>
          <a:solidFill>
            <a:schemeClr val="accent2">
              <a:lumMod val="40000"/>
              <a:lumOff val="60000"/>
            </a:schemeClr>
          </a:solidFill>
        </p:spPr>
        <p:txBody>
          <a:bodyPr>
            <a:spAutoFit/>
          </a:bodyPr>
          <a:lstStyle/>
          <a:p>
            <a:r>
              <a:rPr lang="en-US" sz="2400" b="1" u="sng" dirty="0" err="1">
                <a:solidFill>
                  <a:srgbClr val="FF0000"/>
                </a:solidFill>
                <a:latin typeface="Times New Roman" panose="02020603050405020304" pitchFamily="18" charset="0"/>
                <a:cs typeface="Times New Roman" panose="02020603050405020304" pitchFamily="18" charset="0"/>
              </a:rPr>
              <a:t>percentage.pipe.ts</a:t>
            </a:r>
            <a:r>
              <a:rPr lang="en-US" sz="2400" b="1" u="sng" dirty="0">
                <a:solidFill>
                  <a:srgbClr val="FF0000"/>
                </a:solidFill>
                <a:latin typeface="Times New Roman" panose="02020603050405020304" pitchFamily="18" charset="0"/>
                <a:cs typeface="Times New Roman" panose="02020603050405020304" pitchFamily="18" charset="0"/>
              </a:rPr>
              <a:t> file:</a:t>
            </a: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 </a:t>
            </a:r>
            <a:r>
              <a:rPr lang="en-IN" dirty="0">
                <a:solidFill>
                  <a:srgbClr val="001080"/>
                </a:solidFill>
                <a:latin typeface="Consolas"/>
              </a:rPr>
              <a:t>Pipe</a:t>
            </a:r>
            <a:r>
              <a:rPr lang="en-IN" dirty="0">
                <a:solidFill>
                  <a:srgbClr val="292929"/>
                </a:solidFill>
                <a:latin typeface="Consolas"/>
              </a:rPr>
              <a:t>, </a:t>
            </a:r>
            <a:r>
              <a:rPr lang="en-IN" dirty="0" err="1">
                <a:solidFill>
                  <a:srgbClr val="001080"/>
                </a:solidFill>
                <a:latin typeface="Consolas"/>
              </a:rPr>
              <a:t>PipeTransform</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'@angular/core'</a:t>
            </a:r>
            <a:r>
              <a:rPr lang="en-IN" dirty="0">
                <a:solidFill>
                  <a:srgbClr val="292929"/>
                </a:solidFill>
                <a:latin typeface="Consolas"/>
              </a:rPr>
              <a:t>;</a:t>
            </a:r>
          </a:p>
          <a:p>
            <a:br>
              <a:rPr lang="en-IN" dirty="0">
                <a:solidFill>
                  <a:srgbClr val="292929"/>
                </a:solidFill>
                <a:latin typeface="Consolas"/>
              </a:rPr>
            </a:br>
            <a:r>
              <a:rPr lang="en-IN" dirty="0">
                <a:solidFill>
                  <a:srgbClr val="292929"/>
                </a:solidFill>
                <a:latin typeface="Consolas"/>
              </a:rPr>
              <a:t>@</a:t>
            </a:r>
            <a:r>
              <a:rPr lang="en-IN" dirty="0">
                <a:solidFill>
                  <a:srgbClr val="5E2CBC"/>
                </a:solidFill>
                <a:latin typeface="Consolas"/>
              </a:rPr>
              <a:t>Pipe</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name:</a:t>
            </a:r>
            <a:r>
              <a:rPr lang="en-IN" dirty="0">
                <a:solidFill>
                  <a:srgbClr val="292929"/>
                </a:solidFill>
                <a:latin typeface="Consolas"/>
              </a:rPr>
              <a:t> </a:t>
            </a:r>
            <a:r>
              <a:rPr lang="en-IN" dirty="0">
                <a:solidFill>
                  <a:srgbClr val="0F4A85"/>
                </a:solidFill>
                <a:latin typeface="Consolas"/>
              </a:rPr>
              <a:t>'percentage'</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standalone:</a:t>
            </a:r>
            <a:r>
              <a:rPr lang="en-IN" dirty="0">
                <a:solidFill>
                  <a:srgbClr val="292929"/>
                </a:solidFill>
                <a:latin typeface="Consolas"/>
              </a:rPr>
              <a:t> </a:t>
            </a:r>
            <a:r>
              <a:rPr lang="en-IN" dirty="0">
                <a:solidFill>
                  <a:srgbClr val="0F4A85"/>
                </a:solidFill>
                <a:latin typeface="Consolas"/>
              </a:rPr>
              <a:t>true</a:t>
            </a:r>
            <a:endParaRPr lang="en-IN" dirty="0">
              <a:solidFill>
                <a:srgbClr val="292929"/>
              </a:solidFill>
              <a:latin typeface="Consolas"/>
            </a:endParaRPr>
          </a:p>
          <a:p>
            <a:r>
              <a:rPr lang="en-IN" dirty="0">
                <a:solidFill>
                  <a:srgbClr val="292929"/>
                </a:solidFill>
                <a:latin typeface="Consolas"/>
              </a:rPr>
              <a:t>})</a:t>
            </a:r>
          </a:p>
          <a:p>
            <a:endParaRPr lang="en-IN" dirty="0">
              <a:solidFill>
                <a:srgbClr val="292929"/>
              </a:solidFill>
              <a:latin typeface="Consolas"/>
            </a:endParaRPr>
          </a:p>
          <a:p>
            <a:r>
              <a:rPr lang="en-IN" dirty="0">
                <a:solidFill>
                  <a:srgbClr val="B5200D"/>
                </a:solidFill>
                <a:latin typeface="Consolas"/>
              </a:rPr>
              <a:t>export</a:t>
            </a:r>
            <a:r>
              <a:rPr lang="en-IN" dirty="0">
                <a:solidFill>
                  <a:srgbClr val="292929"/>
                </a:solidFill>
                <a:latin typeface="Consolas"/>
              </a:rPr>
              <a:t> </a:t>
            </a:r>
            <a:r>
              <a:rPr lang="en-IN" dirty="0">
                <a:solidFill>
                  <a:srgbClr val="0F4A85"/>
                </a:solidFill>
                <a:latin typeface="Consolas"/>
              </a:rPr>
              <a:t>class</a:t>
            </a:r>
            <a:r>
              <a:rPr lang="en-IN" dirty="0">
                <a:solidFill>
                  <a:srgbClr val="292929"/>
                </a:solidFill>
                <a:latin typeface="Consolas"/>
              </a:rPr>
              <a:t> </a:t>
            </a:r>
            <a:r>
              <a:rPr lang="en-IN" dirty="0" err="1">
                <a:solidFill>
                  <a:srgbClr val="185E73"/>
                </a:solidFill>
                <a:latin typeface="Consolas"/>
              </a:rPr>
              <a:t>PercentagePipe</a:t>
            </a:r>
            <a:r>
              <a:rPr lang="en-IN" dirty="0">
                <a:solidFill>
                  <a:srgbClr val="292929"/>
                </a:solidFill>
                <a:latin typeface="Consolas"/>
              </a:rPr>
              <a:t> </a:t>
            </a:r>
            <a:r>
              <a:rPr lang="en-IN" dirty="0">
                <a:solidFill>
                  <a:srgbClr val="0F4A85"/>
                </a:solidFill>
                <a:latin typeface="Consolas"/>
              </a:rPr>
              <a:t>implements</a:t>
            </a:r>
            <a:r>
              <a:rPr lang="en-IN" dirty="0">
                <a:solidFill>
                  <a:srgbClr val="292929"/>
                </a:solidFill>
                <a:latin typeface="Consolas"/>
              </a:rPr>
              <a:t> </a:t>
            </a:r>
            <a:r>
              <a:rPr lang="en-IN" dirty="0" err="1">
                <a:solidFill>
                  <a:srgbClr val="185E73"/>
                </a:solidFill>
                <a:latin typeface="Consolas"/>
              </a:rPr>
              <a:t>PipeTransform</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5E2CBC"/>
                </a:solidFill>
                <a:latin typeface="Consolas"/>
              </a:rPr>
              <a:t>transform</a:t>
            </a:r>
            <a:r>
              <a:rPr lang="en-IN" dirty="0">
                <a:solidFill>
                  <a:srgbClr val="292929"/>
                </a:solidFill>
                <a:latin typeface="Consolas"/>
              </a:rPr>
              <a:t>(</a:t>
            </a:r>
            <a:r>
              <a:rPr lang="en-IN" dirty="0">
                <a:solidFill>
                  <a:srgbClr val="001080"/>
                </a:solidFill>
                <a:latin typeface="Consolas"/>
              </a:rPr>
              <a:t>value</a:t>
            </a:r>
            <a:r>
              <a:rPr lang="en-IN" dirty="0">
                <a:solidFill>
                  <a:srgbClr val="000000"/>
                </a:solidFill>
                <a:latin typeface="Consolas"/>
              </a:rPr>
              <a:t>:</a:t>
            </a:r>
            <a:r>
              <a:rPr lang="en-IN" dirty="0">
                <a:solidFill>
                  <a:srgbClr val="292929"/>
                </a:solidFill>
                <a:latin typeface="Consolas"/>
              </a:rPr>
              <a:t> </a:t>
            </a:r>
            <a:r>
              <a:rPr lang="en-IN" dirty="0">
                <a:solidFill>
                  <a:srgbClr val="185E73"/>
                </a:solidFill>
                <a:latin typeface="Consolas"/>
              </a:rPr>
              <a:t>number</a:t>
            </a:r>
            <a:r>
              <a:rPr lang="en-IN" dirty="0">
                <a:solidFill>
                  <a:srgbClr val="292929"/>
                </a:solidFill>
                <a:latin typeface="Consolas"/>
              </a:rPr>
              <a:t>, </a:t>
            </a:r>
            <a:r>
              <a:rPr lang="en-IN" dirty="0">
                <a:solidFill>
                  <a:srgbClr val="001080"/>
                </a:solidFill>
                <a:latin typeface="Consolas"/>
              </a:rPr>
              <a:t>total</a:t>
            </a:r>
            <a:r>
              <a:rPr lang="en-IN" dirty="0">
                <a:solidFill>
                  <a:srgbClr val="000000"/>
                </a:solidFill>
                <a:latin typeface="Consolas"/>
              </a:rPr>
              <a:t>: </a:t>
            </a:r>
            <a:r>
              <a:rPr lang="en-IN" dirty="0">
                <a:solidFill>
                  <a:srgbClr val="185E73"/>
                </a:solidFill>
                <a:latin typeface="Consolas"/>
              </a:rPr>
              <a:t>number</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185E73"/>
                </a:solidFill>
                <a:latin typeface="Consolas"/>
              </a:rPr>
              <a:t>any</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r>
              <a:rPr lang="en-IN" dirty="0">
                <a:solidFill>
                  <a:srgbClr val="001080"/>
                </a:solidFill>
                <a:latin typeface="Consolas"/>
              </a:rPr>
              <a:t>value</a:t>
            </a:r>
            <a:r>
              <a:rPr lang="en-IN" dirty="0">
                <a:solidFill>
                  <a:srgbClr val="000000"/>
                </a:solidFill>
                <a:latin typeface="Consolas"/>
              </a:rPr>
              <a:t>/</a:t>
            </a:r>
            <a:r>
              <a:rPr lang="en-IN" dirty="0">
                <a:solidFill>
                  <a:srgbClr val="001080"/>
                </a:solidFill>
                <a:latin typeface="Consolas"/>
              </a:rPr>
              <a:t>total</a:t>
            </a:r>
            <a:r>
              <a:rPr lang="en-IN" dirty="0">
                <a:solidFill>
                  <a:srgbClr val="000000"/>
                </a:solidFill>
                <a:latin typeface="Consolas"/>
              </a:rPr>
              <a:t>*</a:t>
            </a:r>
            <a:r>
              <a:rPr lang="en-IN" dirty="0">
                <a:solidFill>
                  <a:srgbClr val="096D48"/>
                </a:solidFill>
                <a:latin typeface="Consolas"/>
              </a:rPr>
              <a:t>100</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a:t>
            </a:r>
            <a:r>
              <a:rPr lang="en-IN" dirty="0">
                <a:solidFill>
                  <a:srgbClr val="292929"/>
                </a:solidFill>
                <a:latin typeface="Consolas"/>
              </a:rPr>
              <a:t>;</a:t>
            </a:r>
          </a:p>
          <a:p>
            <a:r>
              <a:rPr lang="en-IN" dirty="0">
                <a:solidFill>
                  <a:srgbClr val="292929"/>
                </a:solidFill>
                <a:latin typeface="Consolas"/>
              </a:rPr>
              <a:t>  }</a:t>
            </a:r>
          </a:p>
          <a:p>
            <a:br>
              <a:rPr lang="en-IN" dirty="0">
                <a:solidFill>
                  <a:srgbClr val="292929"/>
                </a:solidFill>
                <a:latin typeface="Consolas"/>
              </a:rPr>
            </a:br>
            <a:r>
              <a:rPr lang="en-IN" dirty="0">
                <a:solidFill>
                  <a:srgbClr val="292929"/>
                </a:solidFill>
                <a:latin typeface="Consolas"/>
              </a:rPr>
              <a:t>}</a:t>
            </a:r>
            <a:endParaRPr lang="en-IN" b="0" dirty="0">
              <a:solidFill>
                <a:srgbClr val="292929"/>
              </a:solidFill>
              <a:effectLst/>
              <a:latin typeface="Consolas"/>
            </a:endParaRPr>
          </a:p>
        </p:txBody>
      </p:sp>
      <p:sp>
        <p:nvSpPr>
          <p:cNvPr id="7" name="Rectangle 6"/>
          <p:cNvSpPr/>
          <p:nvPr/>
        </p:nvSpPr>
        <p:spPr>
          <a:xfrm>
            <a:off x="0" y="1128447"/>
            <a:ext cx="5882640" cy="5724644"/>
          </a:xfrm>
          <a:prstGeom prst="rect">
            <a:avLst/>
          </a:prstGeom>
          <a:solidFill>
            <a:schemeClr val="accent5">
              <a:lumMod val="60000"/>
              <a:lumOff val="40000"/>
            </a:schemeClr>
          </a:solidFill>
        </p:spPr>
        <p:txBody>
          <a:bodyPr wrap="square">
            <a:spAutoFit/>
          </a:bodyPr>
          <a:lstStyle/>
          <a:p>
            <a:pPr lvl="0"/>
            <a:r>
              <a:rPr lang="en-US" sz="2400" b="1" u="sng" dirty="0" err="1">
                <a:solidFill>
                  <a:srgbClr val="FF0000"/>
                </a:solidFill>
                <a:latin typeface="Times New Roman" panose="02020603050405020304" pitchFamily="18" charset="0"/>
                <a:cs typeface="Times New Roman" panose="02020603050405020304" pitchFamily="18" charset="0"/>
              </a:rPr>
              <a:t>app.component.ts</a:t>
            </a:r>
            <a:r>
              <a:rPr lang="en-US" sz="2400" b="1" u="sng" dirty="0">
                <a:solidFill>
                  <a:srgbClr val="FF0000"/>
                </a:solidFill>
                <a:latin typeface="Times New Roman" panose="02020603050405020304" pitchFamily="18" charset="0"/>
                <a:cs typeface="Times New Roman" panose="02020603050405020304" pitchFamily="18" charset="0"/>
              </a:rPr>
              <a:t> file:</a:t>
            </a: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 </a:t>
            </a:r>
            <a:r>
              <a:rPr lang="en-IN" dirty="0">
                <a:solidFill>
                  <a:srgbClr val="001080"/>
                </a:solidFill>
                <a:latin typeface="Consolas"/>
              </a:rPr>
              <a:t>Component</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'@angular/core'</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CommonModule</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'@angular/common'</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PercentagePipe</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percentage.pipe</a:t>
            </a:r>
            <a:r>
              <a:rPr lang="en-IN" dirty="0">
                <a:solidFill>
                  <a:srgbClr val="0F4A85"/>
                </a:solidFill>
                <a:latin typeface="Consolas"/>
              </a:rPr>
              <a:t>'</a:t>
            </a:r>
            <a:r>
              <a:rPr lang="en-IN" dirty="0">
                <a:solidFill>
                  <a:srgbClr val="292929"/>
                </a:solidFill>
                <a:latin typeface="Consolas"/>
              </a:rPr>
              <a:t>;</a:t>
            </a:r>
          </a:p>
          <a:p>
            <a:br>
              <a:rPr lang="en-IN" dirty="0">
                <a:solidFill>
                  <a:srgbClr val="292929"/>
                </a:solidFill>
                <a:latin typeface="Consolas"/>
              </a:rPr>
            </a:br>
            <a:r>
              <a:rPr lang="en-IN" dirty="0">
                <a:solidFill>
                  <a:srgbClr val="292929"/>
                </a:solidFill>
                <a:latin typeface="Consolas"/>
              </a:rPr>
              <a:t>@</a:t>
            </a:r>
            <a:r>
              <a:rPr lang="en-IN" dirty="0">
                <a:solidFill>
                  <a:srgbClr val="5E2CBC"/>
                </a:solidFill>
                <a:latin typeface="Consolas"/>
              </a:rPr>
              <a:t>Component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selector:</a:t>
            </a:r>
            <a:r>
              <a:rPr lang="en-IN" dirty="0">
                <a:solidFill>
                  <a:srgbClr val="292929"/>
                </a:solidFill>
                <a:latin typeface="Consolas"/>
              </a:rPr>
              <a:t> </a:t>
            </a:r>
            <a:r>
              <a:rPr lang="en-IN" dirty="0">
                <a:solidFill>
                  <a:srgbClr val="0F4A85"/>
                </a:solidFill>
                <a:latin typeface="Consolas"/>
              </a:rPr>
              <a:t>'app-root'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standalone:</a:t>
            </a:r>
            <a:r>
              <a:rPr lang="en-IN" dirty="0">
                <a:solidFill>
                  <a:srgbClr val="292929"/>
                </a:solidFill>
                <a:latin typeface="Consolas"/>
              </a:rPr>
              <a:t> </a:t>
            </a:r>
            <a:r>
              <a:rPr lang="en-IN" dirty="0">
                <a:solidFill>
                  <a:srgbClr val="0F4A85"/>
                </a:solidFill>
                <a:latin typeface="Consolas"/>
              </a:rPr>
              <a:t>true</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imports:</a:t>
            </a:r>
            <a:r>
              <a:rPr lang="en-IN" dirty="0">
                <a:solidFill>
                  <a:srgbClr val="292929"/>
                </a:solidFill>
                <a:latin typeface="Consolas"/>
              </a:rPr>
              <a:t> [</a:t>
            </a:r>
            <a:r>
              <a:rPr lang="en-IN" dirty="0" err="1">
                <a:solidFill>
                  <a:srgbClr val="001080"/>
                </a:solidFill>
                <a:latin typeface="Consolas"/>
              </a:rPr>
              <a:t>CommonModule</a:t>
            </a:r>
            <a:r>
              <a:rPr lang="en-IN" dirty="0" err="1">
                <a:solidFill>
                  <a:srgbClr val="292929"/>
                </a:solidFill>
                <a:latin typeface="Consolas"/>
              </a:rPr>
              <a:t>,</a:t>
            </a:r>
            <a:r>
              <a:rPr lang="en-IN" dirty="0" err="1">
                <a:solidFill>
                  <a:srgbClr val="001080"/>
                </a:solidFill>
                <a:latin typeface="Consolas"/>
              </a:rPr>
              <a:t>PercentagePipe</a:t>
            </a:r>
            <a:r>
              <a:rPr lang="en-IN" dirty="0">
                <a:solidFill>
                  <a:srgbClr val="292929"/>
                </a:solidFill>
                <a:latin typeface="Consolas"/>
              </a:rPr>
              <a:t>],</a:t>
            </a:r>
          </a:p>
          <a:p>
            <a:r>
              <a:rPr lang="en-IN" dirty="0">
                <a:solidFill>
                  <a:srgbClr val="292929"/>
                </a:solidFill>
                <a:latin typeface="Consolas"/>
              </a:rPr>
              <a:t>  </a:t>
            </a:r>
            <a:r>
              <a:rPr lang="en-IN" dirty="0" err="1">
                <a:solidFill>
                  <a:srgbClr val="001080"/>
                </a:solidFill>
                <a:latin typeface="Consolas"/>
              </a:rPr>
              <a:t>templateUrl</a:t>
            </a:r>
            <a:r>
              <a:rPr lang="en-IN" dirty="0">
                <a:solidFill>
                  <a:srgbClr val="001080"/>
                </a:solidFill>
                <a:latin typeface="Consolas"/>
              </a:rPr>
              <a:t>:</a:t>
            </a:r>
            <a:r>
              <a:rPr lang="en-IN" dirty="0">
                <a:solidFill>
                  <a:srgbClr val="292929"/>
                </a:solidFill>
                <a:latin typeface="Consolas"/>
              </a:rPr>
              <a:t> </a:t>
            </a:r>
            <a:r>
              <a:rPr lang="en-IN" dirty="0">
                <a:solidFill>
                  <a:srgbClr val="0F4A85"/>
                </a:solidFill>
                <a:latin typeface="Consolas"/>
              </a:rPr>
              <a:t>'./app.component.html'</a:t>
            </a:r>
            <a:r>
              <a:rPr lang="en-IN" dirty="0">
                <a:solidFill>
                  <a:srgbClr val="292929"/>
                </a:solidFill>
                <a:latin typeface="Consolas"/>
              </a:rPr>
              <a:t>, </a:t>
            </a:r>
          </a:p>
          <a:p>
            <a:r>
              <a:rPr lang="en-IN" dirty="0">
                <a:solidFill>
                  <a:srgbClr val="292929"/>
                </a:solidFill>
                <a:latin typeface="Consolas"/>
              </a:rPr>
              <a:t>  </a:t>
            </a:r>
            <a:r>
              <a:rPr lang="en-IN" dirty="0" err="1">
                <a:solidFill>
                  <a:srgbClr val="001080"/>
                </a:solidFill>
                <a:latin typeface="Consolas"/>
              </a:rPr>
              <a:t>styleUrl</a:t>
            </a:r>
            <a:r>
              <a:rPr lang="en-IN" dirty="0">
                <a:solidFill>
                  <a:srgbClr val="001080"/>
                </a:solidFill>
                <a:latin typeface="Consolas"/>
              </a:rPr>
              <a:t>:</a:t>
            </a:r>
            <a:r>
              <a:rPr lang="en-IN" dirty="0">
                <a:solidFill>
                  <a:srgbClr val="292929"/>
                </a:solidFill>
                <a:latin typeface="Consolas"/>
              </a:rPr>
              <a:t> </a:t>
            </a:r>
            <a:r>
              <a:rPr lang="en-IN" dirty="0">
                <a:solidFill>
                  <a:srgbClr val="0F4A85"/>
                </a:solidFill>
                <a:latin typeface="Consolas"/>
              </a:rPr>
              <a:t>'./app.component.css'</a:t>
            </a:r>
            <a:endParaRPr lang="en-IN" dirty="0">
              <a:solidFill>
                <a:srgbClr val="292929"/>
              </a:solidFill>
              <a:latin typeface="Consolas"/>
            </a:endParaRPr>
          </a:p>
          <a:p>
            <a:r>
              <a:rPr lang="en-IN" dirty="0">
                <a:solidFill>
                  <a:srgbClr val="292929"/>
                </a:solidFill>
                <a:latin typeface="Consolas"/>
              </a:rPr>
              <a:t>})</a:t>
            </a:r>
          </a:p>
          <a:p>
            <a:r>
              <a:rPr lang="en-IN" dirty="0">
                <a:solidFill>
                  <a:srgbClr val="B5200D"/>
                </a:solidFill>
                <a:latin typeface="Consolas"/>
              </a:rPr>
              <a:t>export</a:t>
            </a:r>
            <a:r>
              <a:rPr lang="en-IN" dirty="0">
                <a:solidFill>
                  <a:srgbClr val="292929"/>
                </a:solidFill>
                <a:latin typeface="Consolas"/>
              </a:rPr>
              <a:t> </a:t>
            </a:r>
            <a:r>
              <a:rPr lang="en-IN" dirty="0">
                <a:solidFill>
                  <a:srgbClr val="0F4A85"/>
                </a:solidFill>
                <a:latin typeface="Consolas"/>
              </a:rPr>
              <a:t>class</a:t>
            </a:r>
            <a:r>
              <a:rPr lang="en-IN" dirty="0">
                <a:solidFill>
                  <a:srgbClr val="292929"/>
                </a:solidFill>
                <a:latin typeface="Consolas"/>
              </a:rPr>
              <a:t> </a:t>
            </a:r>
            <a:r>
              <a:rPr lang="en-IN" dirty="0" err="1">
                <a:solidFill>
                  <a:srgbClr val="185E73"/>
                </a:solidFill>
                <a:latin typeface="Consolas"/>
              </a:rPr>
              <a:t>AppComponent</a:t>
            </a:r>
            <a:r>
              <a:rPr lang="en-IN" dirty="0">
                <a:solidFill>
                  <a:srgbClr val="292929"/>
                </a:solidFill>
                <a:latin typeface="Consolas"/>
              </a:rPr>
              <a:t> {</a:t>
            </a:r>
          </a:p>
          <a:p>
            <a:r>
              <a:rPr lang="en-IN" dirty="0" err="1">
                <a:solidFill>
                  <a:srgbClr val="001080"/>
                </a:solidFill>
                <a:latin typeface="Consolas"/>
              </a:rPr>
              <a:t>value</a:t>
            </a:r>
            <a:r>
              <a:rPr lang="en-IN" dirty="0" err="1">
                <a:solidFill>
                  <a:srgbClr val="000000"/>
                </a:solidFill>
                <a:latin typeface="Consolas"/>
              </a:rPr>
              <a:t>:</a:t>
            </a:r>
            <a:r>
              <a:rPr lang="en-IN" dirty="0" err="1">
                <a:solidFill>
                  <a:srgbClr val="185E73"/>
                </a:solidFill>
                <a:latin typeface="Consolas"/>
              </a:rPr>
              <a:t>number</a:t>
            </a:r>
            <a:r>
              <a:rPr lang="en-IN" dirty="0">
                <a:solidFill>
                  <a:srgbClr val="000000"/>
                </a:solidFill>
                <a:latin typeface="Consolas"/>
              </a:rPr>
              <a:t>=</a:t>
            </a:r>
            <a:r>
              <a:rPr lang="en-IN" dirty="0">
                <a:solidFill>
                  <a:srgbClr val="096D48"/>
                </a:solidFill>
                <a:latin typeface="Consolas"/>
              </a:rPr>
              <a:t>156</a:t>
            </a:r>
            <a:endParaRPr lang="en-IN" dirty="0">
              <a:solidFill>
                <a:srgbClr val="292929"/>
              </a:solidFill>
              <a:latin typeface="Consolas"/>
            </a:endParaRPr>
          </a:p>
          <a:p>
            <a:r>
              <a:rPr lang="en-IN" dirty="0" err="1">
                <a:solidFill>
                  <a:srgbClr val="001080"/>
                </a:solidFill>
                <a:latin typeface="Consolas"/>
              </a:rPr>
              <a:t>total</a:t>
            </a:r>
            <a:r>
              <a:rPr lang="en-IN" dirty="0" err="1">
                <a:solidFill>
                  <a:srgbClr val="000000"/>
                </a:solidFill>
                <a:latin typeface="Consolas"/>
              </a:rPr>
              <a:t>:</a:t>
            </a:r>
            <a:r>
              <a:rPr lang="en-IN" dirty="0" err="1">
                <a:solidFill>
                  <a:srgbClr val="185E73"/>
                </a:solidFill>
                <a:latin typeface="Consolas"/>
              </a:rPr>
              <a:t>number</a:t>
            </a:r>
            <a:r>
              <a:rPr lang="en-IN" dirty="0">
                <a:solidFill>
                  <a:srgbClr val="000000"/>
                </a:solidFill>
                <a:latin typeface="Consolas"/>
              </a:rPr>
              <a:t>=</a:t>
            </a:r>
            <a:r>
              <a:rPr lang="en-IN" dirty="0">
                <a:solidFill>
                  <a:srgbClr val="096D48"/>
                </a:solidFill>
                <a:latin typeface="Consolas"/>
              </a:rPr>
              <a:t>600</a:t>
            </a:r>
            <a:endParaRPr lang="en-IN" dirty="0">
              <a:solidFill>
                <a:srgbClr val="292929"/>
              </a:solidFill>
              <a:latin typeface="Consolas"/>
            </a:endParaRPr>
          </a:p>
          <a:p>
            <a:r>
              <a:rPr lang="en-IN" dirty="0">
                <a:solidFill>
                  <a:srgbClr val="292929"/>
                </a:solidFill>
                <a:latin typeface="Consolas"/>
              </a:rPr>
              <a:t>}</a:t>
            </a:r>
            <a:br>
              <a:rPr lang="en-IN" dirty="0">
                <a:solidFill>
                  <a:srgbClr val="292929"/>
                </a:solidFill>
                <a:latin typeface="Consolas"/>
              </a:rPr>
            </a:br>
            <a:endParaRPr lang="en-IN" b="0" dirty="0">
              <a:solidFill>
                <a:srgbClr val="292929"/>
              </a:solidFill>
              <a:effectLst/>
              <a:latin typeface="Consolas"/>
            </a:endParaRPr>
          </a:p>
        </p:txBody>
      </p:sp>
      <p:sp>
        <p:nvSpPr>
          <p:cNvPr id="16" name="Title 1">
            <a:extLst>
              <a:ext uri="{FF2B5EF4-FFF2-40B4-BE49-F238E27FC236}">
                <a16:creationId xmlns:a16="http://schemas.microsoft.com/office/drawing/2014/main" id="{E2CA0737-10E4-AA4D-DD06-A9DB86C27D64}"/>
              </a:ext>
            </a:extLst>
          </p:cNvPr>
          <p:cNvSpPr>
            <a:spLocks noGrp="1"/>
          </p:cNvSpPr>
          <p:nvPr>
            <p:ph type="title"/>
          </p:nvPr>
        </p:nvSpPr>
        <p:spPr>
          <a:xfrm>
            <a:off x="0" y="1"/>
            <a:ext cx="12192000" cy="979714"/>
          </a:xfrm>
          <a:solidFill>
            <a:schemeClr val="tx2">
              <a:lumMod val="20000"/>
              <a:lumOff val="80000"/>
            </a:schemeClr>
          </a:solidFill>
        </p:spPr>
        <p:txBody>
          <a:bodyPr>
            <a:normAutofit/>
          </a:bodyPr>
          <a:lstStyle/>
          <a:p>
            <a:r>
              <a:rPr lang="en-US" sz="4000" b="1">
                <a:latin typeface="Times New Roman" panose="02020603050405020304" pitchFamily="18" charset="0"/>
                <a:cs typeface="Times New Roman" panose="02020603050405020304" pitchFamily="18" charset="0"/>
              </a:rPr>
              <a:t>CUSTOM </a:t>
            </a:r>
            <a:r>
              <a:rPr lang="en-US" sz="4000" b="1" dirty="0">
                <a:latin typeface="Times New Roman" panose="02020603050405020304" pitchFamily="18" charset="0"/>
                <a:cs typeface="Times New Roman" panose="02020603050405020304" pitchFamily="18" charset="0"/>
              </a:rPr>
              <a:t>PIPE</a:t>
            </a:r>
          </a:p>
        </p:txBody>
      </p:sp>
    </p:spTree>
    <p:extLst>
      <p:ext uri="{BB962C8B-B14F-4D97-AF65-F5344CB8AC3E}">
        <p14:creationId xmlns:p14="http://schemas.microsoft.com/office/powerpoint/2010/main" val="201589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dirty="0"/>
          </a:p>
        </p:txBody>
      </p:sp>
      <p:sp>
        <p:nvSpPr>
          <p:cNvPr id="8" name="Rectangle 7"/>
          <p:cNvSpPr/>
          <p:nvPr/>
        </p:nvSpPr>
        <p:spPr>
          <a:xfrm>
            <a:off x="147638" y="1608862"/>
            <a:ext cx="7124700" cy="2123658"/>
          </a:xfrm>
          <a:prstGeom prst="rect">
            <a:avLst/>
          </a:prstGeom>
          <a:solidFill>
            <a:schemeClr val="accent4">
              <a:lumMod val="60000"/>
              <a:lumOff val="40000"/>
            </a:schemeClr>
          </a:solidFill>
        </p:spPr>
        <p:txBody>
          <a:bodyPr wrap="square">
            <a:spAutoFit/>
          </a:bodyPr>
          <a:lstStyle/>
          <a:p>
            <a:r>
              <a:rPr lang="pt-BR" sz="2400" b="1" u="sng" dirty="0">
                <a:solidFill>
                  <a:srgbClr val="FF0000"/>
                </a:solidFill>
                <a:latin typeface="Consolas"/>
              </a:rPr>
              <a:t>app.component.html:</a:t>
            </a:r>
          </a:p>
          <a:p>
            <a:endParaRPr lang="pt-BR" dirty="0">
              <a:solidFill>
                <a:srgbClr val="0F4A85"/>
              </a:solidFill>
              <a:latin typeface="Consolas"/>
            </a:endParaRPr>
          </a:p>
          <a:p>
            <a:r>
              <a:rPr lang="pt-BR" dirty="0">
                <a:solidFill>
                  <a:srgbClr val="0F4A85"/>
                </a:solidFill>
                <a:latin typeface="Consolas"/>
              </a:rPr>
              <a:t>&lt;h1&gt;</a:t>
            </a:r>
            <a:r>
              <a:rPr lang="pt-BR" dirty="0">
                <a:solidFill>
                  <a:srgbClr val="292929"/>
                </a:solidFill>
                <a:latin typeface="Consolas"/>
              </a:rPr>
              <a:t>Custom Pipe</a:t>
            </a:r>
            <a:r>
              <a:rPr lang="pt-BR" dirty="0">
                <a:solidFill>
                  <a:srgbClr val="0F4A85"/>
                </a:solidFill>
                <a:latin typeface="Consolas"/>
              </a:rPr>
              <a:t>&lt;/h1&gt;</a:t>
            </a:r>
            <a:endParaRPr lang="pt-BR" dirty="0">
              <a:solidFill>
                <a:srgbClr val="292929"/>
              </a:solidFill>
              <a:latin typeface="Consolas"/>
            </a:endParaRPr>
          </a:p>
          <a:p>
            <a:r>
              <a:rPr lang="pt-BR" dirty="0">
                <a:solidFill>
                  <a:srgbClr val="0F4A85"/>
                </a:solidFill>
                <a:latin typeface="Consolas"/>
              </a:rPr>
              <a:t>&lt;h1&gt;</a:t>
            </a:r>
            <a:r>
              <a:rPr lang="pt-BR" dirty="0">
                <a:solidFill>
                  <a:srgbClr val="292929"/>
                </a:solidFill>
                <a:latin typeface="Consolas"/>
              </a:rPr>
              <a:t>The percentage is :{{</a:t>
            </a:r>
            <a:r>
              <a:rPr lang="pt-BR" dirty="0">
                <a:solidFill>
                  <a:srgbClr val="001080"/>
                </a:solidFill>
                <a:latin typeface="Consolas"/>
              </a:rPr>
              <a:t>value</a:t>
            </a:r>
            <a:r>
              <a:rPr lang="pt-BR" dirty="0">
                <a:solidFill>
                  <a:srgbClr val="000000"/>
                </a:solidFill>
                <a:latin typeface="Consolas"/>
              </a:rPr>
              <a:t>|</a:t>
            </a:r>
            <a:r>
              <a:rPr lang="pt-BR" dirty="0">
                <a:solidFill>
                  <a:srgbClr val="292929"/>
                </a:solidFill>
                <a:latin typeface="Consolas"/>
              </a:rPr>
              <a:t> </a:t>
            </a:r>
            <a:r>
              <a:rPr lang="pt-BR" dirty="0">
                <a:solidFill>
                  <a:srgbClr val="5E2CBC"/>
                </a:solidFill>
                <a:latin typeface="Consolas"/>
              </a:rPr>
              <a:t>percentage</a:t>
            </a:r>
            <a:r>
              <a:rPr lang="pt-BR" dirty="0">
                <a:solidFill>
                  <a:srgbClr val="292929"/>
                </a:solidFill>
                <a:latin typeface="Consolas"/>
              </a:rPr>
              <a:t>:</a:t>
            </a:r>
            <a:r>
              <a:rPr lang="pt-BR" dirty="0">
                <a:solidFill>
                  <a:srgbClr val="001080"/>
                </a:solidFill>
                <a:latin typeface="Consolas"/>
              </a:rPr>
              <a:t>total</a:t>
            </a:r>
            <a:r>
              <a:rPr lang="pt-BR" dirty="0">
                <a:solidFill>
                  <a:srgbClr val="292929"/>
                </a:solidFill>
                <a:latin typeface="Consolas"/>
              </a:rPr>
              <a:t>}}</a:t>
            </a:r>
            <a:r>
              <a:rPr lang="pt-BR" dirty="0">
                <a:solidFill>
                  <a:srgbClr val="0F4A85"/>
                </a:solidFill>
                <a:latin typeface="Consolas"/>
              </a:rPr>
              <a:t>&lt;/h1&gt;</a:t>
            </a:r>
            <a:endParaRPr lang="pt-BR" dirty="0">
              <a:solidFill>
                <a:srgbClr val="292929"/>
              </a:solidFill>
              <a:latin typeface="Consolas"/>
            </a:endParaRPr>
          </a:p>
          <a:p>
            <a:br>
              <a:rPr lang="pt-BR" dirty="0">
                <a:solidFill>
                  <a:srgbClr val="292929"/>
                </a:solidFill>
                <a:latin typeface="Consolas"/>
              </a:rPr>
            </a:br>
            <a:br>
              <a:rPr lang="pt-BR" dirty="0">
                <a:solidFill>
                  <a:srgbClr val="292929"/>
                </a:solidFill>
                <a:latin typeface="Consolas"/>
              </a:rPr>
            </a:br>
            <a:endParaRPr lang="pt-BR" b="0" dirty="0">
              <a:solidFill>
                <a:srgbClr val="292929"/>
              </a:solidFill>
              <a:effectLst/>
              <a:latin typeface="Consola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3995737"/>
            <a:ext cx="3810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E2CA0737-10E4-AA4D-DD06-A9DB86C27D64}"/>
              </a:ext>
            </a:extLst>
          </p:cNvPr>
          <p:cNvSpPr>
            <a:spLocks noGrp="1"/>
          </p:cNvSpPr>
          <p:nvPr>
            <p:ph type="title"/>
          </p:nvPr>
        </p:nvSpPr>
        <p:spPr>
          <a:xfrm>
            <a:off x="0" y="1"/>
            <a:ext cx="12192000" cy="979714"/>
          </a:xfrm>
          <a:solidFill>
            <a:schemeClr val="tx2">
              <a:lumMod val="20000"/>
              <a:lumOff val="80000"/>
            </a:schemeClr>
          </a:solidFill>
        </p:spPr>
        <p:txBody>
          <a:bodyPr>
            <a:normAutofit/>
          </a:bodyPr>
          <a:lstStyle/>
          <a:p>
            <a:r>
              <a:rPr lang="en-US" sz="4000" b="1" dirty="0">
                <a:latin typeface="Times New Roman" panose="02020603050405020304" pitchFamily="18" charset="0"/>
                <a:cs typeface="Times New Roman" panose="02020603050405020304" pitchFamily="18" charset="0"/>
              </a:rPr>
              <a:t>CUSTOME PIPE</a:t>
            </a:r>
          </a:p>
        </p:txBody>
      </p:sp>
    </p:spTree>
    <p:extLst>
      <p:ext uri="{BB962C8B-B14F-4D97-AF65-F5344CB8AC3E}">
        <p14:creationId xmlns:p14="http://schemas.microsoft.com/office/powerpoint/2010/main" val="1525258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Services and Dependency Injections: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351895"/>
          </a:xfrm>
        </p:spPr>
        <p:txBody>
          <a:bodyPr>
            <a:normAutofit/>
          </a:bodyPr>
          <a:lstStyle/>
          <a:p>
            <a:pPr algn="just">
              <a:buFont typeface="Wingdings" pitchFamily="2" charset="2"/>
              <a:buChar char="Ø"/>
            </a:pPr>
            <a:r>
              <a:rPr lang="en-US" dirty="0">
                <a:latin typeface="Times New Roman" pitchFamily="18" charset="0"/>
                <a:cs typeface="Times New Roman" pitchFamily="18" charset="0"/>
              </a:rPr>
              <a:t>Angular Service is a mechanism used to </a:t>
            </a:r>
            <a:r>
              <a:rPr lang="en-US" dirty="0">
                <a:solidFill>
                  <a:srgbClr val="FF0000"/>
                </a:solidFill>
                <a:latin typeface="Times New Roman" pitchFamily="18" charset="0"/>
                <a:cs typeface="Times New Roman" pitchFamily="18" charset="0"/>
              </a:rPr>
              <a:t>share common functionality</a:t>
            </a:r>
            <a:r>
              <a:rPr lang="en-US" dirty="0">
                <a:latin typeface="Times New Roman" pitchFamily="18" charset="0"/>
                <a:cs typeface="Times New Roman" pitchFamily="18" charset="0"/>
              </a:rPr>
              <a:t> between the components.</a:t>
            </a:r>
          </a:p>
          <a:p>
            <a:pPr algn="just">
              <a:buFont typeface="Wingdings" pitchFamily="2" charset="2"/>
              <a:buChar char="Ø"/>
            </a:pPr>
            <a:r>
              <a:rPr lang="en-US" dirty="0">
                <a:latin typeface="Times New Roman" pitchFamily="18" charset="0"/>
                <a:cs typeface="Times New Roman" pitchFamily="18" charset="0"/>
              </a:rPr>
              <a:t>Services provides an abstraction layer that handles an application’s business logic, which usually includes </a:t>
            </a:r>
            <a:r>
              <a:rPr lang="en-US" dirty="0">
                <a:solidFill>
                  <a:srgbClr val="FF0000"/>
                </a:solidFill>
                <a:latin typeface="Times New Roman" pitchFamily="18" charset="0"/>
                <a:cs typeface="Times New Roman" pitchFamily="18" charset="0"/>
              </a:rPr>
              <a:t>communicating with a backend and parsing/returning data or datasets.</a:t>
            </a:r>
          </a:p>
          <a:p>
            <a:pPr algn="just">
              <a:buFont typeface="Wingdings" pitchFamily="2" charset="2"/>
              <a:buChar char="Ø"/>
            </a:pPr>
            <a:r>
              <a:rPr lang="en-US" dirty="0">
                <a:latin typeface="Times New Roman" pitchFamily="18" charset="0"/>
                <a:cs typeface="Times New Roman" pitchFamily="18" charset="0"/>
              </a:rPr>
              <a:t>Services are used when you need to use the </a:t>
            </a:r>
            <a:r>
              <a:rPr lang="en-US" dirty="0">
                <a:solidFill>
                  <a:srgbClr val="FF0000"/>
                </a:solidFill>
                <a:latin typeface="Times New Roman" pitchFamily="18" charset="0"/>
                <a:cs typeface="Times New Roman" pitchFamily="18" charset="0"/>
              </a:rPr>
              <a:t>same code across multiple components.</a:t>
            </a:r>
          </a:p>
          <a:p>
            <a:pPr algn="just">
              <a:buFont typeface="Wingdings" pitchFamily="2" charset="2"/>
              <a:buChar char="Ø"/>
            </a:pPr>
            <a:r>
              <a:rPr lang="en-US" dirty="0">
                <a:latin typeface="Times New Roman" pitchFamily="18" charset="0"/>
                <a:cs typeface="Times New Roman" pitchFamily="18" charset="0"/>
              </a:rPr>
              <a:t>This </a:t>
            </a:r>
            <a:r>
              <a:rPr lang="en-US" b="1" dirty="0">
                <a:solidFill>
                  <a:srgbClr val="0070C0"/>
                </a:solidFill>
                <a:latin typeface="Times New Roman" pitchFamily="18" charset="0"/>
                <a:cs typeface="Times New Roman" pitchFamily="18" charset="0"/>
              </a:rPr>
              <a:t>is done by creating a single reusable data service and inject it into the component that needs </a:t>
            </a:r>
            <a:r>
              <a:rPr lang="en-US" b="1">
                <a:solidFill>
                  <a:srgbClr val="0070C0"/>
                </a:solidFill>
                <a:latin typeface="Times New Roman" pitchFamily="18" charset="0"/>
                <a:cs typeface="Times New Roman" pitchFamily="18" charset="0"/>
              </a:rPr>
              <a:t>it.</a:t>
            </a:r>
            <a:endParaRPr lang="en-US" b="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29</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37094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AD6460-AB8B-A7D0-A01A-9CF108439DAC}"/>
              </a:ext>
            </a:extLst>
          </p:cNvPr>
          <p:cNvSpPr/>
          <p:nvPr/>
        </p:nvSpPr>
        <p:spPr>
          <a:xfrm>
            <a:off x="0" y="1245491"/>
            <a:ext cx="12191999" cy="561250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D397A10-0F5E-0E33-CB55-D982ACDABFB9}"/>
              </a:ext>
            </a:extLst>
          </p:cNvPr>
          <p:cNvSpPr txBox="1"/>
          <p:nvPr/>
        </p:nvSpPr>
        <p:spPr>
          <a:xfrm>
            <a:off x="0" y="-42824"/>
            <a:ext cx="12192000" cy="1325563"/>
          </a:xfrm>
          <a:prstGeom prst="rect">
            <a:avLst/>
          </a:prstGeom>
          <a:solidFill>
            <a:schemeClr val="accent6">
              <a:lumMod val="60000"/>
              <a:lumOff val="4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4A2D6415-B835-F945-8690-F3D92A90E1F4}"/>
              </a:ext>
            </a:extLst>
          </p:cNvPr>
          <p:cNvSpPr>
            <a:spLocks noGrp="1"/>
          </p:cNvSpPr>
          <p:nvPr>
            <p:ph type="title"/>
          </p:nvPr>
        </p:nvSpPr>
        <p:spPr>
          <a:xfrm>
            <a:off x="187036" y="-42824"/>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Syllabus </a:t>
            </a:r>
            <a:br>
              <a:rPr lang="en-US" b="1" dirty="0">
                <a:latin typeface="Times New Roman" panose="02020603050405020304" pitchFamily="18" charset="0"/>
                <a:cs typeface="Times New Roman" panose="02020603050405020304" pitchFamily="18" charset="0"/>
              </a:rPr>
            </a:br>
            <a:r>
              <a:rPr lang="en-US" sz="2800" b="1" dirty="0">
                <a:solidFill>
                  <a:srgbClr val="FF0000"/>
                </a:solidFill>
                <a:latin typeface="Times New Roman" panose="02020603050405020304" pitchFamily="18" charset="0"/>
                <a:cs typeface="Times New Roman" panose="02020603050405020304" pitchFamily="18" charset="0"/>
              </a:rPr>
              <a:t>UNIT IV ANGULAR</a:t>
            </a:r>
          </a:p>
        </p:txBody>
      </p:sp>
      <p:sp>
        <p:nvSpPr>
          <p:cNvPr id="3" name="Content Placeholder 2">
            <a:extLst>
              <a:ext uri="{FF2B5EF4-FFF2-40B4-BE49-F238E27FC236}">
                <a16:creationId xmlns:a16="http://schemas.microsoft.com/office/drawing/2014/main" id="{1A770E7F-5270-EEC5-190E-4977F7A8409E}"/>
              </a:ext>
            </a:extLst>
          </p:cNvPr>
          <p:cNvSpPr>
            <a:spLocks noGrp="1"/>
          </p:cNvSpPr>
          <p:nvPr>
            <p:ph idx="1"/>
          </p:nvPr>
        </p:nvSpPr>
        <p:spPr>
          <a:xfrm>
            <a:off x="0" y="1282739"/>
            <a:ext cx="11422833" cy="5575261"/>
          </a:xfrm>
        </p:spPr>
        <p:txBody>
          <a:bodyPr>
            <a:normAutofit/>
          </a:bodyPr>
          <a:lstStyle/>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Forms- Template Driven Forms &amp; Reactive Forms</a:t>
            </a:r>
          </a:p>
          <a:p>
            <a:pPr marL="514350" indent="-514350">
              <a:buFont typeface="+mj-lt"/>
              <a:buAutoNum type="arabicPeriod"/>
            </a:pPr>
            <a:r>
              <a:rPr lang="en-US" dirty="0">
                <a:latin typeface="Times New Roman" pitchFamily="18" charset="0"/>
                <a:cs typeface="Times New Roman" pitchFamily="18" charset="0"/>
              </a:rPr>
              <a:t>Pipes</a:t>
            </a:r>
          </a:p>
          <a:p>
            <a:pPr marL="514350" indent="-514350">
              <a:buFont typeface="+mj-lt"/>
              <a:buAutoNum type="arabicPeriod"/>
            </a:pPr>
            <a:r>
              <a:rPr lang="en-US" dirty="0">
                <a:latin typeface="Times New Roman" pitchFamily="18" charset="0"/>
                <a:cs typeface="Times New Roman" pitchFamily="18" charset="0"/>
              </a:rPr>
              <a:t>Angular Services and Dependency Injections</a:t>
            </a:r>
          </a:p>
          <a:p>
            <a:pPr marL="514350" indent="-514350">
              <a:buFont typeface="+mj-lt"/>
              <a:buAutoNum type="arabicPeriod"/>
            </a:pPr>
            <a:r>
              <a:rPr lang="en-US" dirty="0">
                <a:latin typeface="Times New Roman" pitchFamily="18" charset="0"/>
                <a:cs typeface="Times New Roman" pitchFamily="18" charset="0"/>
              </a:rPr>
              <a:t>Angular HTTP services</a:t>
            </a:r>
          </a:p>
        </p:txBody>
      </p:sp>
      <p:sp>
        <p:nvSpPr>
          <p:cNvPr id="4" name="Date Placeholder 3">
            <a:extLst>
              <a:ext uri="{FF2B5EF4-FFF2-40B4-BE49-F238E27FC236}">
                <a16:creationId xmlns:a16="http://schemas.microsoft.com/office/drawing/2014/main" id="{5D86DAD3-29F6-E32B-AFB7-FD86B00DBE6B}"/>
              </a:ext>
            </a:extLst>
          </p:cNvPr>
          <p:cNvSpPr>
            <a:spLocks noGrp="1"/>
          </p:cNvSpPr>
          <p:nvPr>
            <p:ph type="dt" sz="half" idx="10"/>
          </p:nvPr>
        </p:nvSpPr>
        <p:spPr/>
        <p:txBody>
          <a:bodyPr/>
          <a:lstStyle/>
          <a:p>
            <a:fld id="{32A4DA79-EE8C-45E4-A270-3FE33E9CFF2C}" type="datetime1">
              <a:rPr lang="en-US" smtClean="0"/>
              <a:t>6/27/2024</a:t>
            </a:fld>
            <a:endParaRPr lang="en-US" dirty="0"/>
          </a:p>
        </p:txBody>
      </p:sp>
      <p:sp>
        <p:nvSpPr>
          <p:cNvPr id="5" name="Slide Number Placeholder 4">
            <a:extLst>
              <a:ext uri="{FF2B5EF4-FFF2-40B4-BE49-F238E27FC236}">
                <a16:creationId xmlns:a16="http://schemas.microsoft.com/office/drawing/2014/main" id="{8A8C4478-A953-B457-9D69-84630E4245D0}"/>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9" name="Picture 2" descr="C:\Users\EV REDDY\Desktop\MRUniversity\MRU_Logo_Reverse.png">
            <a:extLst>
              <a:ext uri="{FF2B5EF4-FFF2-40B4-BE49-F238E27FC236}">
                <a16:creationId xmlns:a16="http://schemas.microsoft.com/office/drawing/2014/main" id="{F8B17997-E5B6-7917-761C-456EB8E043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4892" y="86037"/>
            <a:ext cx="1298887" cy="1159454"/>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p:cNvSpPr>
            <a:spLocks noGrp="1"/>
          </p:cNvSpPr>
          <p:nvPr>
            <p:ph type="ftr" sz="quarter" idx="11"/>
          </p:nvPr>
        </p:nvSpPr>
        <p:spPr/>
        <p:txBody>
          <a:bodyPr/>
          <a:lstStyle/>
          <a:p>
            <a:r>
              <a:rPr lang="en-US"/>
              <a:t>UI Frameworks</a:t>
            </a:r>
            <a:endParaRPr lang="en-US" dirty="0"/>
          </a:p>
        </p:txBody>
      </p:sp>
    </p:spTree>
    <p:extLst>
      <p:ext uri="{BB962C8B-B14F-4D97-AF65-F5344CB8AC3E}">
        <p14:creationId xmlns:p14="http://schemas.microsoft.com/office/powerpoint/2010/main" val="544942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4" y="1841353"/>
            <a:ext cx="6524626" cy="19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25" y="2000251"/>
            <a:ext cx="2809875" cy="479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4" y="3960300"/>
            <a:ext cx="5924552" cy="2830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Creating Angular Service:</a:t>
            </a:r>
            <a:endParaRPr lang="en-IN" b="1" dirty="0">
              <a:latin typeface="Times New Roman" pitchFamily="18" charset="0"/>
              <a:cs typeface="Times New Roman" pitchFamily="18" charset="0"/>
            </a:endParaRPr>
          </a:p>
        </p:txBody>
      </p:sp>
      <p:sp>
        <p:nvSpPr>
          <p:cNvPr id="8" name="TextBox 7"/>
          <p:cNvSpPr txBox="1"/>
          <p:nvPr/>
        </p:nvSpPr>
        <p:spPr>
          <a:xfrm>
            <a:off x="130967" y="1010356"/>
            <a:ext cx="11956258" cy="830997"/>
          </a:xfrm>
          <a:prstGeom prst="rect">
            <a:avLst/>
          </a:prstGeom>
          <a:noFill/>
        </p:spPr>
        <p:txBody>
          <a:bodyPr wrap="square" rtlCol="0">
            <a:spAutoFit/>
          </a:bodyPr>
          <a:lstStyle/>
          <a:p>
            <a:r>
              <a:rPr lang="en-US" sz="2400" dirty="0">
                <a:latin typeface="Times New Roman" pitchFamily="18" charset="0"/>
                <a:cs typeface="Times New Roman" pitchFamily="18" charset="0"/>
              </a:rPr>
              <a:t>Navigate to the app folder and type the following command to generate service:</a:t>
            </a:r>
          </a:p>
          <a:p>
            <a:r>
              <a:rPr lang="en-US" sz="2400" dirty="0">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ng</a:t>
            </a:r>
            <a:r>
              <a:rPr lang="en-US" sz="2400" dirty="0">
                <a:solidFill>
                  <a:srgbClr val="FF0000"/>
                </a:solidFill>
                <a:latin typeface="Times New Roman" pitchFamily="18" charset="0"/>
                <a:cs typeface="Times New Roman" pitchFamily="18" charset="0"/>
              </a:rPr>
              <a:t> g s </a:t>
            </a:r>
            <a:r>
              <a:rPr lang="en-US" sz="2400" dirty="0" err="1">
                <a:solidFill>
                  <a:srgbClr val="FF0000"/>
                </a:solidFill>
                <a:latin typeface="Times New Roman" pitchFamily="18" charset="0"/>
                <a:cs typeface="Times New Roman" pitchFamily="18" charset="0"/>
              </a:rPr>
              <a:t>nameofService</a:t>
            </a:r>
            <a:endParaRPr lang="en-IN" sz="2400" dirty="0">
              <a:solidFill>
                <a:srgbClr val="FF0000"/>
              </a:solidFill>
              <a:latin typeface="Times New Roman" pitchFamily="18" charset="0"/>
              <a:cs typeface="Times New Roman" pitchFamily="18" charset="0"/>
            </a:endParaRPr>
          </a:p>
        </p:txBody>
      </p:sp>
      <p:sp>
        <p:nvSpPr>
          <p:cNvPr id="9" name="Right Arrow 8"/>
          <p:cNvSpPr/>
          <p:nvPr/>
        </p:nvSpPr>
        <p:spPr>
          <a:xfrm>
            <a:off x="7415206" y="6143625"/>
            <a:ext cx="2071688" cy="647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07770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9" name="Rectangle 8"/>
          <p:cNvSpPr/>
          <p:nvPr/>
        </p:nvSpPr>
        <p:spPr>
          <a:xfrm>
            <a:off x="128587" y="1143372"/>
            <a:ext cx="6096000" cy="5324535"/>
          </a:xfrm>
          <a:prstGeom prst="rect">
            <a:avLst/>
          </a:prstGeom>
          <a:solidFill>
            <a:schemeClr val="accent1">
              <a:lumMod val="40000"/>
              <a:lumOff val="60000"/>
            </a:schemeClr>
          </a:solidFill>
        </p:spPr>
        <p:txBody>
          <a:bodyPr>
            <a:spAutoFit/>
          </a:bodyPr>
          <a:lstStyle/>
          <a:p>
            <a:r>
              <a:rPr lang="en-US" sz="2000" b="1" u="sng" dirty="0" err="1">
                <a:solidFill>
                  <a:srgbClr val="B5200D"/>
                </a:solidFill>
                <a:latin typeface="Consolas"/>
              </a:rPr>
              <a:t>message.service.ts</a:t>
            </a:r>
            <a:r>
              <a:rPr lang="en-US" sz="2000" b="1" u="sng" dirty="0">
                <a:solidFill>
                  <a:srgbClr val="B5200D"/>
                </a:solidFill>
                <a:latin typeface="Consolas"/>
              </a:rPr>
              <a:t> file:</a:t>
            </a:r>
            <a:endParaRPr lang="en-IN" sz="2000" b="1" u="sng" dirty="0">
              <a:solidFill>
                <a:srgbClr val="B5200D"/>
              </a:solidFill>
              <a:latin typeface="Consolas"/>
            </a:endParaRPr>
          </a:p>
          <a:p>
            <a:endParaRPr lang="en-IN" sz="2000" dirty="0">
              <a:solidFill>
                <a:srgbClr val="B5200D"/>
              </a:solidFill>
              <a:latin typeface="Consolas"/>
            </a:endParaRPr>
          </a:p>
          <a:p>
            <a:endParaRPr lang="en-IN"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Injectable</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Injectable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providedIn</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'root'</a:t>
            </a:r>
            <a:endParaRPr lang="en-IN" sz="2000" dirty="0">
              <a:solidFill>
                <a:srgbClr val="292929"/>
              </a:solidFill>
              <a:latin typeface="Consolas"/>
            </a:endParaRP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MessageService</a:t>
            </a:r>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01080"/>
                </a:solidFill>
                <a:latin typeface="Consolas"/>
              </a:rPr>
              <a:t>mymessage</a:t>
            </a:r>
            <a:r>
              <a:rPr lang="en-IN" sz="2000" dirty="0">
                <a:solidFill>
                  <a:srgbClr val="000000"/>
                </a:solidFill>
                <a:latin typeface="Consolas"/>
              </a:rPr>
              <a:t>=</a:t>
            </a:r>
            <a:r>
              <a:rPr lang="en-IN" sz="2000" dirty="0">
                <a:solidFill>
                  <a:srgbClr val="0F4A85"/>
                </a:solidFill>
                <a:latin typeface="Consolas"/>
              </a:rPr>
              <a:t>"Hello !! Welcome to Angular Services Class"</a:t>
            </a:r>
            <a:endParaRPr lang="en-IN" sz="2000" dirty="0">
              <a:solidFill>
                <a:srgbClr val="292929"/>
              </a:solidFill>
              <a:latin typeface="Consolas"/>
            </a:endParaRPr>
          </a:p>
          <a:p>
            <a:br>
              <a:rPr lang="en-IN" sz="2000" dirty="0">
                <a:solidFill>
                  <a:srgbClr val="292929"/>
                </a:solidFill>
                <a:latin typeface="Consolas"/>
              </a:rPr>
            </a:br>
            <a:r>
              <a:rPr lang="en-IN" sz="2000" dirty="0">
                <a:solidFill>
                  <a:srgbClr val="292929"/>
                </a:solidFill>
                <a:latin typeface="Consolas"/>
              </a:rPr>
              <a:t>    </a:t>
            </a:r>
            <a:r>
              <a:rPr lang="en-IN" sz="2000" dirty="0" err="1">
                <a:solidFill>
                  <a:srgbClr val="5E2CBC"/>
                </a:solidFill>
                <a:latin typeface="Consolas"/>
              </a:rPr>
              <a:t>getmessage</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a:t>
            </a:r>
            <a:r>
              <a:rPr lang="en-IN" sz="2000" dirty="0" err="1">
                <a:solidFill>
                  <a:srgbClr val="0F4A85"/>
                </a:solidFill>
                <a:latin typeface="Consolas"/>
              </a:rPr>
              <a:t>this</a:t>
            </a:r>
            <a:r>
              <a:rPr lang="en-IN" sz="2000" dirty="0" err="1">
                <a:solidFill>
                  <a:srgbClr val="292929"/>
                </a:solidFill>
                <a:latin typeface="Consolas"/>
              </a:rPr>
              <a:t>.</a:t>
            </a:r>
            <a:r>
              <a:rPr lang="en-IN" sz="2000" dirty="0" err="1">
                <a:solidFill>
                  <a:srgbClr val="001080"/>
                </a:solidFill>
                <a:latin typeface="Consolas"/>
              </a:rPr>
              <a:t>mymessage</a:t>
            </a:r>
            <a:r>
              <a:rPr lang="en-IN" sz="2000" dirty="0">
                <a:solidFill>
                  <a:srgbClr val="292929"/>
                </a:solidFill>
                <a:latin typeface="Consolas"/>
              </a:rPr>
              <a:t>;</a:t>
            </a:r>
          </a:p>
          <a:p>
            <a:r>
              <a:rPr lang="en-IN" sz="2000" dirty="0">
                <a:solidFill>
                  <a:srgbClr val="292929"/>
                </a:solidFill>
                <a:latin typeface="Consolas"/>
              </a:rPr>
              <a:t>  }</a:t>
            </a:r>
          </a:p>
          <a:p>
            <a:r>
              <a:rPr lang="en-IN" sz="2000" dirty="0">
                <a:solidFill>
                  <a:srgbClr val="292929"/>
                </a:solidFill>
                <a:latin typeface="Consolas"/>
              </a:rPr>
              <a:t>}</a:t>
            </a:r>
            <a:endParaRPr lang="en-IN" sz="2000" b="0" dirty="0">
              <a:solidFill>
                <a:srgbClr val="292929"/>
              </a:solidFill>
              <a:effectLst/>
              <a:latin typeface="Consolas"/>
            </a:endParaRPr>
          </a:p>
        </p:txBody>
      </p:sp>
      <p:sp>
        <p:nvSpPr>
          <p:cNvPr id="13" name="Rectangle 12"/>
          <p:cNvSpPr/>
          <p:nvPr/>
        </p:nvSpPr>
        <p:spPr>
          <a:xfrm>
            <a:off x="6686549" y="1046254"/>
            <a:ext cx="5505451" cy="4093428"/>
          </a:xfrm>
          <a:prstGeom prst="rect">
            <a:avLst/>
          </a:prstGeom>
          <a:solidFill>
            <a:schemeClr val="accent6">
              <a:lumMod val="60000"/>
              <a:lumOff val="40000"/>
            </a:schemeClr>
          </a:solidFill>
        </p:spPr>
        <p:txBody>
          <a:bodyPr wrap="square">
            <a:spAutoFit/>
          </a:bodyPr>
          <a:lstStyle/>
          <a:p>
            <a:r>
              <a:rPr lang="en-IN" sz="2000" b="1" u="sng" dirty="0">
                <a:solidFill>
                  <a:srgbClr val="FF0000"/>
                </a:solidFill>
                <a:latin typeface="Consolas"/>
              </a:rPr>
              <a:t>app.component.html :</a:t>
            </a:r>
            <a:br>
              <a:rPr lang="en-IN" sz="2000" dirty="0">
                <a:solidFill>
                  <a:srgbClr val="292929"/>
                </a:solidFill>
                <a:latin typeface="Consolas"/>
              </a:rPr>
            </a:br>
            <a:r>
              <a:rPr lang="en-IN" sz="2000" dirty="0">
                <a:solidFill>
                  <a:srgbClr val="292929"/>
                </a:solidFill>
                <a:latin typeface="Consolas"/>
              </a:rPr>
              <a:t>    </a:t>
            </a:r>
          </a:p>
          <a:p>
            <a:endParaRPr lang="en-IN" sz="2000" dirty="0">
              <a:solidFill>
                <a:srgbClr val="292929"/>
              </a:solidFill>
              <a:latin typeface="Consolas"/>
            </a:endParaRPr>
          </a:p>
          <a:p>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style</a:t>
            </a:r>
            <a:r>
              <a:rPr lang="en-IN" sz="2000" dirty="0">
                <a:solidFill>
                  <a:srgbClr val="292929"/>
                </a:solidFill>
                <a:latin typeface="Consolas"/>
              </a:rPr>
              <a:t>=</a:t>
            </a:r>
            <a:r>
              <a:rPr lang="en-IN" sz="2000" dirty="0">
                <a:solidFill>
                  <a:srgbClr val="0F4A85"/>
                </a:solidFill>
                <a:latin typeface="Consolas"/>
              </a:rPr>
              <a:t>"text-align: </a:t>
            </a:r>
            <a:r>
              <a:rPr lang="en-IN" sz="2000" dirty="0" err="1">
                <a:solidFill>
                  <a:srgbClr val="0F4A85"/>
                </a:solidFill>
                <a:latin typeface="Consolas"/>
              </a:rPr>
              <a:t>center</a:t>
            </a:r>
            <a:r>
              <a:rPr lang="en-IN" sz="2000" dirty="0">
                <a:solidFill>
                  <a:srgbClr val="0F4A85"/>
                </a:solidFill>
                <a:latin typeface="Consolas"/>
              </a:rPr>
              <a:t>;"&gt;</a:t>
            </a:r>
          </a:p>
          <a:p>
            <a:endParaRPr lang="en-IN" sz="2000" dirty="0">
              <a:solidFill>
                <a:srgbClr val="292929"/>
              </a:solidFill>
              <a:latin typeface="Consolas"/>
            </a:endParaRPr>
          </a:p>
          <a:p>
            <a:r>
              <a:rPr lang="en-IN" sz="2000" dirty="0">
                <a:solidFill>
                  <a:srgbClr val="0F4A85"/>
                </a:solidFill>
                <a:latin typeface="Consolas"/>
              </a:rPr>
              <a:t>&lt;h1&gt;</a:t>
            </a:r>
            <a:r>
              <a:rPr lang="en-IN" sz="2000" dirty="0">
                <a:solidFill>
                  <a:srgbClr val="292929"/>
                </a:solidFill>
                <a:latin typeface="Consolas"/>
              </a:rPr>
              <a:t>ANGULAR SERVICES</a:t>
            </a:r>
            <a:r>
              <a:rPr lang="en-IN" sz="2000" dirty="0">
                <a:solidFill>
                  <a:srgbClr val="0F4A85"/>
                </a:solidFill>
                <a:latin typeface="Consolas"/>
              </a:rPr>
              <a:t>&lt;/h1&gt;</a:t>
            </a:r>
          </a:p>
          <a:p>
            <a:endParaRPr lang="en-IN" sz="2000" dirty="0">
              <a:solidFill>
                <a:srgbClr val="292929"/>
              </a:solidFill>
              <a:latin typeface="Consolas"/>
            </a:endParaRPr>
          </a:p>
          <a:p>
            <a:r>
              <a:rPr lang="en-IN" sz="2000" dirty="0">
                <a:solidFill>
                  <a:srgbClr val="0F4A85"/>
                </a:solidFill>
                <a:latin typeface="Consolas"/>
              </a:rPr>
              <a:t>&lt;button</a:t>
            </a:r>
            <a:r>
              <a:rPr lang="en-IN" sz="2000" dirty="0">
                <a:solidFill>
                  <a:srgbClr val="292929"/>
                </a:solidFill>
                <a:latin typeface="Consolas"/>
              </a:rPr>
              <a:t> </a:t>
            </a:r>
            <a:r>
              <a:rPr lang="en-IN" sz="2000" dirty="0">
                <a:solidFill>
                  <a:srgbClr val="264F78"/>
                </a:solidFill>
                <a:latin typeface="Consolas"/>
              </a:rPr>
              <a:t>(click)</a:t>
            </a:r>
            <a:r>
              <a:rPr lang="en-IN" sz="2000" dirty="0">
                <a:solidFill>
                  <a:srgbClr val="292929"/>
                </a:solidFill>
                <a:latin typeface="Consolas"/>
              </a:rPr>
              <a:t>=</a:t>
            </a:r>
            <a:r>
              <a:rPr lang="en-IN" sz="2000" dirty="0">
                <a:solidFill>
                  <a:srgbClr val="0F4A85"/>
                </a:solidFill>
                <a:latin typeface="Consolas"/>
              </a:rPr>
              <a:t>"</a:t>
            </a:r>
            <a:r>
              <a:rPr lang="en-IN" sz="2000" dirty="0" err="1">
                <a:solidFill>
                  <a:srgbClr val="5E2CBC"/>
                </a:solidFill>
                <a:latin typeface="Consolas"/>
              </a:rPr>
              <a:t>getmessage</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 </a:t>
            </a:r>
            <a:r>
              <a:rPr lang="en-IN" sz="2000" dirty="0">
                <a:solidFill>
                  <a:srgbClr val="0F4A85"/>
                </a:solidFill>
                <a:latin typeface="Consolas"/>
              </a:rPr>
              <a:t>&gt;</a:t>
            </a:r>
            <a:r>
              <a:rPr lang="en-IN" sz="2000" dirty="0">
                <a:solidFill>
                  <a:srgbClr val="292929"/>
                </a:solidFill>
                <a:latin typeface="Consolas"/>
              </a:rPr>
              <a:t> GET MESSAGE</a:t>
            </a:r>
            <a:r>
              <a:rPr lang="en-IN" sz="2000" dirty="0">
                <a:solidFill>
                  <a:srgbClr val="0F4A85"/>
                </a:solidFill>
                <a:latin typeface="Consolas"/>
              </a:rPr>
              <a:t>&lt;/button&gt;</a:t>
            </a:r>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p>
          <a:p>
            <a:endParaRPr lang="en-IN" sz="2000" dirty="0">
              <a:solidFill>
                <a:srgbClr val="292929"/>
              </a:solidFill>
              <a:latin typeface="Consolas"/>
            </a:endParaRPr>
          </a:p>
          <a:p>
            <a:r>
              <a:rPr lang="en-IN" sz="2000" dirty="0">
                <a:solidFill>
                  <a:srgbClr val="292929"/>
                </a:solidFill>
                <a:latin typeface="Consolas"/>
              </a:rPr>
              <a:t>Your Message: </a:t>
            </a:r>
            <a:r>
              <a:rPr lang="en-IN" sz="2000" dirty="0">
                <a:solidFill>
                  <a:srgbClr val="0F4A85"/>
                </a:solidFill>
                <a:latin typeface="Consolas"/>
              </a:rPr>
              <a:t>&lt;h3&gt;</a:t>
            </a:r>
            <a:r>
              <a:rPr lang="en-IN" sz="2000" dirty="0">
                <a:solidFill>
                  <a:srgbClr val="292929"/>
                </a:solidFill>
                <a:latin typeface="Consolas"/>
              </a:rPr>
              <a:t> {{</a:t>
            </a:r>
            <a:r>
              <a:rPr lang="en-IN" sz="2000" dirty="0" err="1">
                <a:solidFill>
                  <a:srgbClr val="001080"/>
                </a:solidFill>
                <a:latin typeface="Consolas"/>
              </a:rPr>
              <a:t>msg</a:t>
            </a:r>
            <a:r>
              <a:rPr lang="en-IN" sz="2000" dirty="0">
                <a:solidFill>
                  <a:srgbClr val="292929"/>
                </a:solidFill>
                <a:latin typeface="Consolas"/>
              </a:rPr>
              <a:t>}}</a:t>
            </a:r>
            <a:r>
              <a:rPr lang="en-IN" sz="2000" dirty="0">
                <a:solidFill>
                  <a:srgbClr val="0F4A85"/>
                </a:solidFill>
                <a:latin typeface="Consolas"/>
              </a:rPr>
              <a:t>&lt;/h3&gt;</a:t>
            </a:r>
            <a:endParaRPr lang="en-IN" sz="2000" dirty="0">
              <a:solidFill>
                <a:srgbClr val="292929"/>
              </a:solidFill>
              <a:latin typeface="Consolas"/>
            </a:endParaRPr>
          </a:p>
          <a:p>
            <a:r>
              <a:rPr lang="en-IN" sz="2000" dirty="0">
                <a:solidFill>
                  <a:srgbClr val="292929"/>
                </a:solidFill>
                <a:latin typeface="Consolas"/>
              </a:rPr>
              <a:t>    </a:t>
            </a:r>
          </a:p>
          <a:p>
            <a:r>
              <a:rPr lang="en-IN" sz="2000" dirty="0">
                <a:solidFill>
                  <a:srgbClr val="0F4A85"/>
                </a:solidFill>
                <a:latin typeface="Consolas"/>
              </a:rPr>
              <a:t>&lt;/div&gt;</a:t>
            </a:r>
            <a:endParaRPr lang="en-IN" sz="2000" b="0" dirty="0">
              <a:solidFill>
                <a:srgbClr val="292929"/>
              </a:solidFill>
              <a:effectLst/>
              <a:latin typeface="Consolas"/>
            </a:endParaRPr>
          </a:p>
        </p:txBody>
      </p:sp>
      <p:sp>
        <p:nvSpPr>
          <p:cNvPr id="10" name="Title 1"/>
          <p:cNvSpPr>
            <a:spLocks noGrp="1"/>
          </p:cNvSpPr>
          <p:nvPr>
            <p:ph type="title"/>
          </p:nvPr>
        </p:nvSpPr>
        <p:spPr>
          <a:xfrm>
            <a:off x="0" y="4465"/>
            <a:ext cx="12192000" cy="791796"/>
          </a:xfrm>
          <a:solidFill>
            <a:schemeClr val="accent1">
              <a:lumMod val="40000"/>
              <a:lumOff val="60000"/>
            </a:schemeClr>
          </a:solidFill>
        </p:spPr>
        <p:txBody>
          <a:bodyPr>
            <a:normAutofit fontScale="90000"/>
          </a:bodyPr>
          <a:lstStyle/>
          <a:p>
            <a:r>
              <a:rPr lang="en-US" b="1" dirty="0">
                <a:latin typeface="Times New Roman" pitchFamily="18" charset="0"/>
                <a:cs typeface="Times New Roman" pitchFamily="18" charset="0"/>
              </a:rPr>
              <a:t>Angular Services and Dependency Injection Example: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59211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32</a:t>
            </a:fld>
            <a:endParaRPr lang="en-US" dirty="0"/>
          </a:p>
        </p:txBody>
      </p:sp>
      <p:sp>
        <p:nvSpPr>
          <p:cNvPr id="8" name="Rectangle 7"/>
          <p:cNvSpPr/>
          <p:nvPr/>
        </p:nvSpPr>
        <p:spPr>
          <a:xfrm>
            <a:off x="0" y="810548"/>
            <a:ext cx="8382000" cy="5940088"/>
          </a:xfrm>
          <a:prstGeom prst="rect">
            <a:avLst/>
          </a:prstGeom>
          <a:solidFill>
            <a:schemeClr val="accent4">
              <a:lumMod val="40000"/>
              <a:lumOff val="60000"/>
            </a:schemeClr>
          </a:solidFill>
        </p:spPr>
        <p:txBody>
          <a:bodyPr wrap="square">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a:t>
            </a:r>
            <a:endParaRPr lang="en-IN" sz="2000" b="1" u="sng" dirty="0">
              <a:solidFill>
                <a:srgbClr val="B5200D"/>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 </a:t>
            </a:r>
            <a:r>
              <a:rPr lang="en-IN" dirty="0">
                <a:solidFill>
                  <a:srgbClr val="001080"/>
                </a:solidFill>
                <a:latin typeface="Consolas"/>
              </a:rPr>
              <a:t>Component</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'@angular/core'</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MessageService</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message.service</a:t>
            </a:r>
            <a:r>
              <a:rPr lang="en-IN" dirty="0">
                <a:solidFill>
                  <a:srgbClr val="0F4A85"/>
                </a:solidFill>
                <a:latin typeface="Consolas"/>
              </a:rPr>
              <a:t>'</a:t>
            </a:r>
            <a:r>
              <a:rPr lang="en-IN" dirty="0">
                <a:solidFill>
                  <a:srgbClr val="292929"/>
                </a:solidFill>
                <a:latin typeface="Consolas"/>
              </a:rPr>
              <a:t>;</a:t>
            </a:r>
            <a:br>
              <a:rPr lang="en-IN" dirty="0">
                <a:solidFill>
                  <a:srgbClr val="292929"/>
                </a:solidFill>
                <a:latin typeface="Consolas"/>
              </a:rPr>
            </a:br>
            <a:r>
              <a:rPr lang="en-IN" dirty="0">
                <a:solidFill>
                  <a:srgbClr val="292929"/>
                </a:solidFill>
                <a:latin typeface="Consolas"/>
              </a:rPr>
              <a:t>@</a:t>
            </a:r>
            <a:r>
              <a:rPr lang="en-IN" dirty="0">
                <a:solidFill>
                  <a:srgbClr val="5E2CBC"/>
                </a:solidFill>
                <a:latin typeface="Consolas"/>
              </a:rPr>
              <a:t>Component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selector:</a:t>
            </a:r>
            <a:r>
              <a:rPr lang="en-IN" dirty="0">
                <a:solidFill>
                  <a:srgbClr val="292929"/>
                </a:solidFill>
                <a:latin typeface="Consolas"/>
              </a:rPr>
              <a:t> </a:t>
            </a:r>
            <a:r>
              <a:rPr lang="en-IN" dirty="0">
                <a:solidFill>
                  <a:srgbClr val="0F4A85"/>
                </a:solidFill>
                <a:latin typeface="Consolas"/>
              </a:rPr>
              <a:t>'app-root'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standalone:</a:t>
            </a:r>
            <a:r>
              <a:rPr lang="en-IN" dirty="0">
                <a:solidFill>
                  <a:srgbClr val="292929"/>
                </a:solidFill>
                <a:latin typeface="Consolas"/>
              </a:rPr>
              <a:t> </a:t>
            </a:r>
            <a:r>
              <a:rPr lang="en-IN" dirty="0">
                <a:solidFill>
                  <a:srgbClr val="0F4A85"/>
                </a:solidFill>
                <a:latin typeface="Consolas"/>
              </a:rPr>
              <a:t>true</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imports:</a:t>
            </a:r>
            <a:r>
              <a:rPr lang="en-IN" dirty="0">
                <a:solidFill>
                  <a:srgbClr val="292929"/>
                </a:solidFill>
                <a:latin typeface="Consolas"/>
              </a:rPr>
              <a:t> [],</a:t>
            </a:r>
          </a:p>
          <a:p>
            <a:r>
              <a:rPr lang="en-IN" dirty="0">
                <a:solidFill>
                  <a:srgbClr val="292929"/>
                </a:solidFill>
                <a:latin typeface="Consolas"/>
              </a:rPr>
              <a:t>  </a:t>
            </a:r>
            <a:r>
              <a:rPr lang="en-IN" dirty="0" err="1">
                <a:solidFill>
                  <a:srgbClr val="001080"/>
                </a:solidFill>
                <a:latin typeface="Consolas"/>
              </a:rPr>
              <a:t>templateUrl</a:t>
            </a:r>
            <a:r>
              <a:rPr lang="en-IN" dirty="0">
                <a:solidFill>
                  <a:srgbClr val="001080"/>
                </a:solidFill>
                <a:latin typeface="Consolas"/>
              </a:rPr>
              <a:t>:</a:t>
            </a:r>
            <a:r>
              <a:rPr lang="en-IN" dirty="0">
                <a:solidFill>
                  <a:srgbClr val="292929"/>
                </a:solidFill>
                <a:latin typeface="Consolas"/>
              </a:rPr>
              <a:t> </a:t>
            </a:r>
            <a:r>
              <a:rPr lang="en-IN" dirty="0">
                <a:solidFill>
                  <a:srgbClr val="0F4A85"/>
                </a:solidFill>
                <a:latin typeface="Consolas"/>
              </a:rPr>
              <a:t>'./app.component.html'</a:t>
            </a:r>
            <a:r>
              <a:rPr lang="en-IN" dirty="0">
                <a:solidFill>
                  <a:srgbClr val="292929"/>
                </a:solidFill>
                <a:latin typeface="Consolas"/>
              </a:rPr>
              <a:t>,</a:t>
            </a:r>
          </a:p>
          <a:p>
            <a:r>
              <a:rPr lang="en-IN" dirty="0">
                <a:solidFill>
                  <a:srgbClr val="292929"/>
                </a:solidFill>
                <a:latin typeface="Consolas"/>
              </a:rPr>
              <a:t>  </a:t>
            </a:r>
            <a:r>
              <a:rPr lang="en-IN" dirty="0" err="1">
                <a:solidFill>
                  <a:srgbClr val="001080"/>
                </a:solidFill>
                <a:latin typeface="Consolas"/>
              </a:rPr>
              <a:t>styleUrl</a:t>
            </a:r>
            <a:r>
              <a:rPr lang="en-IN" dirty="0">
                <a:solidFill>
                  <a:srgbClr val="001080"/>
                </a:solidFill>
                <a:latin typeface="Consolas"/>
              </a:rPr>
              <a:t>:</a:t>
            </a:r>
            <a:r>
              <a:rPr lang="en-IN" dirty="0">
                <a:solidFill>
                  <a:srgbClr val="0F4A85"/>
                </a:solidFill>
                <a:latin typeface="Consolas"/>
              </a:rPr>
              <a:t>'./app.component.css'</a:t>
            </a:r>
            <a:r>
              <a:rPr lang="en-IN" dirty="0">
                <a:solidFill>
                  <a:srgbClr val="292929"/>
                </a:solidFill>
                <a:latin typeface="Consolas"/>
              </a:rPr>
              <a:t>,</a:t>
            </a:r>
          </a:p>
          <a:p>
            <a:r>
              <a:rPr lang="en-IN" dirty="0">
                <a:solidFill>
                  <a:srgbClr val="292929"/>
                </a:solidFill>
                <a:latin typeface="Consolas"/>
              </a:rPr>
              <a:t>})</a:t>
            </a:r>
          </a:p>
          <a:p>
            <a:r>
              <a:rPr lang="en-IN" dirty="0">
                <a:solidFill>
                  <a:srgbClr val="B5200D"/>
                </a:solidFill>
                <a:latin typeface="Consolas"/>
              </a:rPr>
              <a:t>export</a:t>
            </a:r>
            <a:r>
              <a:rPr lang="en-IN" dirty="0">
                <a:solidFill>
                  <a:srgbClr val="292929"/>
                </a:solidFill>
                <a:latin typeface="Consolas"/>
              </a:rPr>
              <a:t> </a:t>
            </a:r>
            <a:r>
              <a:rPr lang="en-IN" dirty="0">
                <a:solidFill>
                  <a:srgbClr val="0F4A85"/>
                </a:solidFill>
                <a:latin typeface="Consolas"/>
              </a:rPr>
              <a:t>class</a:t>
            </a:r>
            <a:r>
              <a:rPr lang="en-IN" dirty="0">
                <a:solidFill>
                  <a:srgbClr val="292929"/>
                </a:solidFill>
                <a:latin typeface="Consolas"/>
              </a:rPr>
              <a:t> </a:t>
            </a:r>
            <a:r>
              <a:rPr lang="en-IN" dirty="0" err="1">
                <a:solidFill>
                  <a:srgbClr val="185E73"/>
                </a:solidFill>
                <a:latin typeface="Consolas"/>
              </a:rPr>
              <a:t>AppComponent</a:t>
            </a:r>
            <a:r>
              <a:rPr lang="en-IN" dirty="0">
                <a:solidFill>
                  <a:srgbClr val="292929"/>
                </a:solidFill>
                <a:latin typeface="Consolas"/>
              </a:rPr>
              <a:t> {</a:t>
            </a:r>
          </a:p>
          <a:p>
            <a:r>
              <a:rPr lang="en-IN" dirty="0">
                <a:solidFill>
                  <a:srgbClr val="292929"/>
                </a:solidFill>
                <a:latin typeface="Consolas"/>
              </a:rPr>
              <a:t> </a:t>
            </a:r>
            <a:r>
              <a:rPr lang="en-IN" dirty="0" err="1">
                <a:solidFill>
                  <a:srgbClr val="001080"/>
                </a:solidFill>
                <a:latin typeface="Consolas"/>
              </a:rPr>
              <a:t>msg</a:t>
            </a:r>
            <a:r>
              <a:rPr lang="en-IN" dirty="0">
                <a:solidFill>
                  <a:srgbClr val="000000"/>
                </a:solidFill>
                <a:latin typeface="Consolas"/>
              </a:rPr>
              <a:t>:</a:t>
            </a:r>
            <a:r>
              <a:rPr lang="en-IN" dirty="0">
                <a:solidFill>
                  <a:srgbClr val="292929"/>
                </a:solidFill>
                <a:latin typeface="Consolas"/>
              </a:rPr>
              <a:t> </a:t>
            </a:r>
            <a:r>
              <a:rPr lang="en-IN" dirty="0">
                <a:solidFill>
                  <a:srgbClr val="185E73"/>
                </a:solidFill>
                <a:latin typeface="Consolas"/>
              </a:rPr>
              <a:t>string</a:t>
            </a:r>
            <a:r>
              <a:rPr lang="en-IN" dirty="0">
                <a:solidFill>
                  <a:srgbClr val="000000"/>
                </a:solidFill>
                <a:latin typeface="Consolas"/>
              </a:rPr>
              <a:t>=</a:t>
            </a:r>
            <a:r>
              <a:rPr lang="en-IN" dirty="0">
                <a:solidFill>
                  <a:srgbClr val="0F4A85"/>
                </a:solidFill>
                <a:latin typeface="Consolas"/>
              </a:rPr>
              <a: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constructor</a:t>
            </a:r>
            <a:r>
              <a:rPr lang="en-IN" dirty="0">
                <a:solidFill>
                  <a:srgbClr val="292929"/>
                </a:solidFill>
                <a:latin typeface="Consolas"/>
              </a:rPr>
              <a:t>( </a:t>
            </a:r>
            <a:r>
              <a:rPr lang="en-IN" dirty="0">
                <a:solidFill>
                  <a:srgbClr val="0F4A85"/>
                </a:solidFill>
                <a:latin typeface="Consolas"/>
              </a:rPr>
              <a:t>private</a:t>
            </a:r>
            <a:r>
              <a:rPr lang="en-IN" dirty="0">
                <a:solidFill>
                  <a:srgbClr val="292929"/>
                </a:solidFill>
                <a:latin typeface="Consolas"/>
              </a:rPr>
              <a:t> </a:t>
            </a:r>
            <a:r>
              <a:rPr lang="en-IN" dirty="0" err="1">
                <a:solidFill>
                  <a:srgbClr val="001080"/>
                </a:solidFill>
                <a:latin typeface="Consolas"/>
              </a:rPr>
              <a:t>messageService</a:t>
            </a:r>
            <a:r>
              <a:rPr lang="en-IN" dirty="0" err="1">
                <a:solidFill>
                  <a:srgbClr val="000000"/>
                </a:solidFill>
                <a:latin typeface="Consolas"/>
              </a:rPr>
              <a:t>:</a:t>
            </a:r>
            <a:r>
              <a:rPr lang="en-IN" dirty="0" err="1">
                <a:solidFill>
                  <a:srgbClr val="185E73"/>
                </a:solidFill>
                <a:latin typeface="Consolas"/>
              </a:rPr>
              <a:t>MessageService</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br>
              <a:rPr lang="en-IN" dirty="0">
                <a:solidFill>
                  <a:srgbClr val="292929"/>
                </a:solidFill>
                <a:latin typeface="Consolas"/>
              </a:rPr>
            </a:br>
            <a:r>
              <a:rPr lang="en-IN" dirty="0">
                <a:solidFill>
                  <a:srgbClr val="292929"/>
                </a:solidFill>
                <a:latin typeface="Consolas"/>
              </a:rPr>
              <a:t> </a:t>
            </a:r>
            <a:r>
              <a:rPr lang="en-IN" dirty="0" err="1">
                <a:solidFill>
                  <a:srgbClr val="5E2CBC"/>
                </a:solidFill>
                <a:latin typeface="Consolas"/>
              </a:rPr>
              <a:t>getmessage</a:t>
            </a:r>
            <a:r>
              <a:rPr lang="en-IN" dirty="0">
                <a:solidFill>
                  <a:srgbClr val="292929"/>
                </a:solidFill>
                <a:latin typeface="Consolas"/>
              </a:rPr>
              <a:t>(){</a:t>
            </a:r>
          </a:p>
          <a:p>
            <a:r>
              <a:rPr lang="en-IN" dirty="0">
                <a:solidFill>
                  <a:srgbClr val="0F4A85"/>
                </a:solidFill>
                <a:latin typeface="Consolas"/>
              </a:rPr>
              <a:t>this</a:t>
            </a:r>
            <a:r>
              <a:rPr lang="en-IN" dirty="0">
                <a:solidFill>
                  <a:srgbClr val="292929"/>
                </a:solidFill>
                <a:latin typeface="Consolas"/>
              </a:rPr>
              <a:t>.</a:t>
            </a:r>
            <a:r>
              <a:rPr lang="en-IN" dirty="0">
                <a:solidFill>
                  <a:srgbClr val="001080"/>
                </a:solidFill>
                <a:latin typeface="Consolas"/>
              </a:rPr>
              <a:t>msg</a:t>
            </a:r>
            <a:r>
              <a:rPr lang="en-IN" dirty="0">
                <a:solidFill>
                  <a:srgbClr val="000000"/>
                </a:solidFill>
                <a:latin typeface="Consolas"/>
              </a:rPr>
              <a:t>=</a:t>
            </a:r>
            <a:r>
              <a:rPr lang="en-IN" dirty="0" err="1">
                <a:solidFill>
                  <a:srgbClr val="0F4A85"/>
                </a:solidFill>
                <a:latin typeface="Consolas"/>
              </a:rPr>
              <a:t>this</a:t>
            </a:r>
            <a:r>
              <a:rPr lang="en-IN" dirty="0" err="1">
                <a:solidFill>
                  <a:srgbClr val="292929"/>
                </a:solidFill>
                <a:latin typeface="Consolas"/>
              </a:rPr>
              <a:t>.</a:t>
            </a:r>
            <a:r>
              <a:rPr lang="en-IN" dirty="0" err="1">
                <a:solidFill>
                  <a:srgbClr val="001080"/>
                </a:solidFill>
                <a:latin typeface="Consolas"/>
              </a:rPr>
              <a:t>messageService</a:t>
            </a:r>
            <a:r>
              <a:rPr lang="en-IN" dirty="0" err="1">
                <a:solidFill>
                  <a:srgbClr val="292929"/>
                </a:solidFill>
                <a:latin typeface="Consolas"/>
              </a:rPr>
              <a:t>.</a:t>
            </a:r>
            <a:r>
              <a:rPr lang="en-IN" dirty="0" err="1">
                <a:solidFill>
                  <a:srgbClr val="5E2CBC"/>
                </a:solidFill>
                <a:latin typeface="Consolas"/>
              </a:rPr>
              <a:t>getmessage</a:t>
            </a:r>
            <a:r>
              <a:rPr lang="en-IN" dirty="0">
                <a:solidFill>
                  <a:srgbClr val="292929"/>
                </a:solidFill>
                <a:latin typeface="Consolas"/>
              </a:rPr>
              <a:t>();</a:t>
            </a:r>
          </a:p>
          <a:p>
            <a:br>
              <a:rPr lang="en-IN" dirty="0">
                <a:solidFill>
                  <a:srgbClr val="292929"/>
                </a:solidFill>
                <a:latin typeface="Consolas"/>
              </a:rPr>
            </a:br>
            <a:r>
              <a:rPr lang="en-IN" dirty="0">
                <a:solidFill>
                  <a:srgbClr val="292929"/>
                </a:solidFill>
                <a:latin typeface="Consolas"/>
              </a:rPr>
              <a:t> }</a:t>
            </a:r>
          </a:p>
          <a:p>
            <a:r>
              <a:rPr lang="en-IN" dirty="0">
                <a:solidFill>
                  <a:srgbClr val="292929"/>
                </a:solidFill>
                <a:latin typeface="Consolas"/>
              </a:rPr>
              <a:t>}</a:t>
            </a:r>
            <a:endParaRPr lang="en-IN" b="0" dirty="0">
              <a:solidFill>
                <a:srgbClr val="292929"/>
              </a:solidFill>
              <a:effectLst/>
              <a:latin typeface="Consolas"/>
            </a:endParaRPr>
          </a:p>
        </p:txBody>
      </p:sp>
      <p:sp>
        <p:nvSpPr>
          <p:cNvPr id="9" name="Title 1"/>
          <p:cNvSpPr>
            <a:spLocks noGrp="1"/>
          </p:cNvSpPr>
          <p:nvPr>
            <p:ph type="title"/>
          </p:nvPr>
        </p:nvSpPr>
        <p:spPr>
          <a:xfrm>
            <a:off x="0" y="4465"/>
            <a:ext cx="12192000" cy="791796"/>
          </a:xfrm>
          <a:solidFill>
            <a:schemeClr val="accent1">
              <a:lumMod val="40000"/>
              <a:lumOff val="60000"/>
            </a:schemeClr>
          </a:solidFill>
        </p:spPr>
        <p:txBody>
          <a:bodyPr>
            <a:normAutofit fontScale="90000"/>
          </a:bodyPr>
          <a:lstStyle/>
          <a:p>
            <a:r>
              <a:rPr lang="en-US" b="1" dirty="0">
                <a:latin typeface="Times New Roman" pitchFamily="18" charset="0"/>
                <a:cs typeface="Times New Roman" pitchFamily="18" charset="0"/>
              </a:rPr>
              <a:t>Angular Services and Dependency Injection Example:</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6" y="1214438"/>
            <a:ext cx="4748213" cy="184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2353" y="3780592"/>
            <a:ext cx="4729538" cy="1948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210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Services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33</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271464" y="1078862"/>
            <a:ext cx="11720510" cy="5324535"/>
          </a:xfrm>
          <a:prstGeom prst="rect">
            <a:avLst/>
          </a:prstGeom>
          <a:noFill/>
        </p:spPr>
        <p:txBody>
          <a:bodyPr wrap="square" rtlCol="0">
            <a:spAutoFit/>
          </a:bodyPr>
          <a:lstStyle/>
          <a:p>
            <a:pPr marL="342900" indent="-342900">
              <a:buFont typeface="Wingdings" pitchFamily="2" charset="2"/>
              <a:buChar char="Ø"/>
            </a:pPr>
            <a:r>
              <a:rPr lang="en-US" sz="2400" dirty="0">
                <a:latin typeface="Times New Roman" pitchFamily="18" charset="0"/>
                <a:cs typeface="Times New Roman" pitchFamily="18" charset="0"/>
              </a:rPr>
              <a:t>Most front-end applications need to communicate with a server over the HTTP protocol, to download or upload data and access other back-end services.</a:t>
            </a:r>
          </a:p>
          <a:p>
            <a:r>
              <a:rPr lang="en-US" sz="2400" dirty="0">
                <a:latin typeface="Times New Roman" pitchFamily="18" charset="0"/>
                <a:cs typeface="Times New Roman" pitchFamily="18" charset="0"/>
              </a:rPr>
              <a:t> </a:t>
            </a:r>
          </a:p>
          <a:p>
            <a:pPr marL="342900" indent="-342900">
              <a:buFont typeface="Wingdings" pitchFamily="2" charset="2"/>
              <a:buChar char="Ø"/>
            </a:pPr>
            <a:r>
              <a:rPr lang="en-US" sz="2400" dirty="0">
                <a:latin typeface="Times New Roman" pitchFamily="18" charset="0"/>
                <a:cs typeface="Times New Roman" pitchFamily="18" charset="0"/>
              </a:rPr>
              <a:t>Angular provides a client HTTP API for Angular applications (the </a:t>
            </a:r>
            <a:r>
              <a:rPr lang="en-US" sz="2400" dirty="0" err="1">
                <a:latin typeface="Times New Roman" pitchFamily="18" charset="0"/>
                <a:cs typeface="Times New Roman" pitchFamily="18" charset="0"/>
              </a:rPr>
              <a:t>HttpClient</a:t>
            </a:r>
            <a:r>
              <a:rPr lang="en-US" sz="2400" dirty="0">
                <a:latin typeface="Times New Roman" pitchFamily="18" charset="0"/>
                <a:cs typeface="Times New Roman" pitchFamily="18" charset="0"/>
              </a:rPr>
              <a:t> service class in @angular/common/http.)</a:t>
            </a:r>
          </a:p>
          <a:p>
            <a:pPr marL="342900" indent="-342900">
              <a:buFont typeface="Wingdings" pitchFamily="2" charset="2"/>
              <a:buChar char="Ø"/>
            </a:pPr>
            <a:endParaRPr lang="en-US" sz="2400" dirty="0">
              <a:latin typeface="Times New Roman" pitchFamily="18" charset="0"/>
              <a:cs typeface="Times New Roman" pitchFamily="18" charset="0"/>
            </a:endParaRPr>
          </a:p>
          <a:p>
            <a:r>
              <a:rPr lang="en-US" sz="2800" b="1" dirty="0">
                <a:solidFill>
                  <a:srgbClr val="FF0000"/>
                </a:solidFill>
                <a:latin typeface="Times New Roman" pitchFamily="18" charset="0"/>
                <a:cs typeface="Times New Roman" pitchFamily="18" charset="0"/>
              </a:rPr>
              <a:t>HTTP client service features:</a:t>
            </a:r>
          </a:p>
          <a:p>
            <a:endParaRPr lang="en-US" sz="2400" b="1" dirty="0">
              <a:solidFill>
                <a:srgbClr val="FF0000"/>
              </a:solidFill>
              <a:latin typeface="Times New Roman" pitchFamily="18" charset="0"/>
              <a:cs typeface="Times New Roman" pitchFamily="18" charset="0"/>
            </a:endParaRPr>
          </a:p>
          <a:p>
            <a:r>
              <a:rPr lang="en-US" sz="2400" dirty="0">
                <a:latin typeface="Times New Roman" pitchFamily="18" charset="0"/>
                <a:cs typeface="Times New Roman" pitchFamily="18" charset="0"/>
              </a:rPr>
              <a:t>The HTTP client service offers the following major features:</a:t>
            </a:r>
          </a:p>
          <a:p>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The ability to request typed response values</a:t>
            </a:r>
          </a:p>
          <a:p>
            <a:pPr marL="457200" indent="-457200">
              <a:buFont typeface="+mj-lt"/>
              <a:buAutoNum type="arabicPeriod"/>
            </a:pPr>
            <a:r>
              <a:rPr lang="en-US" sz="2400" dirty="0">
                <a:latin typeface="Times New Roman" pitchFamily="18" charset="0"/>
                <a:cs typeface="Times New Roman" pitchFamily="18" charset="0"/>
              </a:rPr>
              <a:t>Streamlined error handling</a:t>
            </a:r>
          </a:p>
          <a:p>
            <a:pPr marL="457200" indent="-457200">
              <a:buFont typeface="+mj-lt"/>
              <a:buAutoNum type="arabicPeriod"/>
            </a:pPr>
            <a:r>
              <a:rPr lang="en-US" sz="2400" dirty="0">
                <a:latin typeface="Times New Roman" pitchFamily="18" charset="0"/>
                <a:cs typeface="Times New Roman" pitchFamily="18" charset="0"/>
              </a:rPr>
              <a:t>Request and response interception</a:t>
            </a:r>
          </a:p>
          <a:p>
            <a:pPr marL="457200" indent="-457200">
              <a:buFont typeface="+mj-lt"/>
              <a:buAutoNum type="arabicPeriod"/>
            </a:pPr>
            <a:r>
              <a:rPr lang="en-US" sz="2400" dirty="0">
                <a:latin typeface="Times New Roman" pitchFamily="18" charset="0"/>
                <a:cs typeface="Times New Roman" pitchFamily="18" charset="0"/>
              </a:rPr>
              <a:t>Robust testing utilities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1657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Services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34</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grpSp>
        <p:nvGrpSpPr>
          <p:cNvPr id="27" name="Group 26"/>
          <p:cNvGrpSpPr/>
          <p:nvPr/>
        </p:nvGrpSpPr>
        <p:grpSpPr>
          <a:xfrm>
            <a:off x="1581150" y="1434051"/>
            <a:ext cx="9358313" cy="3021621"/>
            <a:chOff x="1400175" y="1278917"/>
            <a:chExt cx="9358313" cy="3021621"/>
          </a:xfrm>
        </p:grpSpPr>
        <p:sp>
          <p:nvSpPr>
            <p:cNvPr id="7" name="TextBox 6"/>
            <p:cNvSpPr txBox="1"/>
            <p:nvPr/>
          </p:nvSpPr>
          <p:spPr>
            <a:xfrm>
              <a:off x="1400175" y="2041684"/>
              <a:ext cx="1643062" cy="1938992"/>
            </a:xfrm>
            <a:prstGeom prst="rect">
              <a:avLst/>
            </a:prstGeom>
            <a:noFill/>
            <a:ln w="38100">
              <a:solidFill>
                <a:schemeClr val="tx1"/>
              </a:solidFill>
            </a:ln>
          </p:spPr>
          <p:txBody>
            <a:bodyPr wrap="square" rtlCol="0">
              <a:spAutoFit/>
            </a:bodyPr>
            <a:lstStyle/>
            <a:p>
              <a:pPr algn="ctr"/>
              <a:endParaRPr lang="en-US" sz="2000" dirty="0">
                <a:latin typeface="Times New Roman" pitchFamily="18" charset="0"/>
                <a:cs typeface="Times New Roman" pitchFamily="18" charset="0"/>
              </a:endParaRPr>
            </a:p>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ANGULAR APP</a:t>
              </a:r>
            </a:p>
            <a:p>
              <a:pPr algn="ctr"/>
              <a:endParaRPr lang="en-US" sz="2000" dirty="0">
                <a:latin typeface="Times New Roman" pitchFamily="18" charset="0"/>
                <a:cs typeface="Times New Roman" pitchFamily="18" charset="0"/>
              </a:endParaRPr>
            </a:p>
            <a:p>
              <a:pPr algn="ctr"/>
              <a:endParaRPr lang="en-IN" sz="2000" dirty="0">
                <a:latin typeface="Times New Roman" pitchFamily="18" charset="0"/>
                <a:cs typeface="Times New Roman" pitchFamily="18" charset="0"/>
              </a:endParaRPr>
            </a:p>
          </p:txBody>
        </p:sp>
        <p:sp>
          <p:nvSpPr>
            <p:cNvPr id="9" name="Rectangle 8"/>
            <p:cNvSpPr/>
            <p:nvPr/>
          </p:nvSpPr>
          <p:spPr>
            <a:xfrm>
              <a:off x="5143500" y="1714500"/>
              <a:ext cx="5614988" cy="2586038"/>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438776" y="2503349"/>
              <a:ext cx="1643062" cy="1015663"/>
            </a:xfrm>
            <a:prstGeom prst="rect">
              <a:avLst/>
            </a:prstGeom>
            <a:noFill/>
            <a:ln w="38100">
              <a:solidFill>
                <a:schemeClr val="tx1"/>
              </a:solidFill>
            </a:ln>
          </p:spPr>
          <p:txBody>
            <a:bodyPr wrap="square" rtlCol="0">
              <a:spAutoFit/>
            </a:bodyPr>
            <a:lstStyle/>
            <a:p>
              <a:pPr algn="ctr"/>
              <a:endParaRPr lang="en-US" sz="2000" dirty="0">
                <a:latin typeface="Times New Roman" pitchFamily="18" charset="0"/>
                <a:cs typeface="Times New Roman" pitchFamily="18" charset="0"/>
              </a:endParaRPr>
            </a:p>
            <a:p>
              <a:pPr algn="ctr"/>
              <a:r>
                <a:rPr lang="en-US" sz="2000" dirty="0">
                  <a:latin typeface="Times New Roman" pitchFamily="18" charset="0"/>
                  <a:cs typeface="Times New Roman" pitchFamily="18" charset="0"/>
                </a:rPr>
                <a:t>API</a:t>
              </a:r>
            </a:p>
            <a:p>
              <a:pPr algn="ctr"/>
              <a:endParaRPr lang="en-IN" sz="2000" dirty="0">
                <a:latin typeface="Times New Roman" pitchFamily="18" charset="0"/>
                <a:cs typeface="Times New Roman" pitchFamily="18" charset="0"/>
              </a:endParaRPr>
            </a:p>
          </p:txBody>
        </p:sp>
        <p:sp>
          <p:nvSpPr>
            <p:cNvPr id="11" name="TextBox 10"/>
            <p:cNvSpPr txBox="1"/>
            <p:nvPr/>
          </p:nvSpPr>
          <p:spPr>
            <a:xfrm>
              <a:off x="8639176" y="2168456"/>
              <a:ext cx="1643062" cy="1938992"/>
            </a:xfrm>
            <a:prstGeom prst="rect">
              <a:avLst/>
            </a:prstGeom>
            <a:noFill/>
            <a:ln w="38100">
              <a:solidFill>
                <a:schemeClr val="tx1"/>
              </a:solidFill>
            </a:ln>
          </p:spPr>
          <p:txBody>
            <a:bodyPr wrap="square" rtlCol="0">
              <a:spAutoFit/>
            </a:bodyPr>
            <a:lstStyle/>
            <a:p>
              <a:pPr algn="ctr"/>
              <a:r>
                <a:rPr lang="en-US" sz="2000" dirty="0">
                  <a:latin typeface="Times New Roman" pitchFamily="18" charset="0"/>
                  <a:cs typeface="Times New Roman" pitchFamily="18" charset="0"/>
                </a:rPr>
                <a:t>------------</a:t>
              </a:r>
            </a:p>
            <a:p>
              <a:pPr algn="ctr"/>
              <a:r>
                <a:rPr lang="en-US" sz="2000" dirty="0">
                  <a:latin typeface="Times New Roman" pitchFamily="18" charset="0"/>
                  <a:cs typeface="Times New Roman" pitchFamily="18" charset="0"/>
                </a:rPr>
                <a:t>------------</a:t>
              </a:r>
            </a:p>
            <a:p>
              <a:pPr algn="ctr"/>
              <a:r>
                <a:rPr lang="en-US" sz="2000" dirty="0">
                  <a:latin typeface="Times New Roman" pitchFamily="18" charset="0"/>
                  <a:cs typeface="Times New Roman" pitchFamily="18" charset="0"/>
                </a:rPr>
                <a:t>------------</a:t>
              </a:r>
            </a:p>
            <a:p>
              <a:pPr algn="ctr"/>
              <a:r>
                <a:rPr lang="en-US" sz="2000" dirty="0">
                  <a:latin typeface="Times New Roman" pitchFamily="18" charset="0"/>
                  <a:cs typeface="Times New Roman" pitchFamily="18" charset="0"/>
                </a:rPr>
                <a:t>------------</a:t>
              </a:r>
            </a:p>
            <a:p>
              <a:pPr algn="ctr"/>
              <a:r>
                <a:rPr lang="en-US" sz="2000" dirty="0">
                  <a:latin typeface="Times New Roman" pitchFamily="18" charset="0"/>
                  <a:cs typeface="Times New Roman" pitchFamily="18" charset="0"/>
                </a:rPr>
                <a:t>------------</a:t>
              </a:r>
            </a:p>
            <a:p>
              <a:pPr algn="ctr"/>
              <a:endParaRPr lang="en-IN" sz="2000" dirty="0">
                <a:latin typeface="Times New Roman" pitchFamily="18" charset="0"/>
                <a:cs typeface="Times New Roman" pitchFamily="18" charset="0"/>
              </a:endParaRPr>
            </a:p>
          </p:txBody>
        </p:sp>
        <p:sp>
          <p:nvSpPr>
            <p:cNvPr id="14" name="TextBox 13"/>
            <p:cNvSpPr txBox="1"/>
            <p:nvPr/>
          </p:nvSpPr>
          <p:spPr>
            <a:xfrm>
              <a:off x="8701082" y="1814513"/>
              <a:ext cx="1571625"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DATABASE</a:t>
              </a:r>
              <a:endParaRPr lang="en-IN" dirty="0">
                <a:latin typeface="Times New Roman" pitchFamily="18" charset="0"/>
                <a:cs typeface="Times New Roman" pitchFamily="18" charset="0"/>
              </a:endParaRPr>
            </a:p>
          </p:txBody>
        </p:sp>
        <p:sp>
          <p:nvSpPr>
            <p:cNvPr id="15" name="TextBox 14"/>
            <p:cNvSpPr txBox="1"/>
            <p:nvPr/>
          </p:nvSpPr>
          <p:spPr>
            <a:xfrm>
              <a:off x="6829425" y="1278917"/>
              <a:ext cx="2085975" cy="369332"/>
            </a:xfrm>
            <a:prstGeom prst="rect">
              <a:avLst/>
            </a:prstGeom>
            <a:noFill/>
          </p:spPr>
          <p:txBody>
            <a:bodyPr wrap="square" rtlCol="0">
              <a:spAutoFit/>
            </a:bodyPr>
            <a:lstStyle/>
            <a:p>
              <a:pPr algn="ctr"/>
              <a:r>
                <a:rPr lang="en-US" dirty="0">
                  <a:latin typeface="Times New Roman" pitchFamily="18" charset="0"/>
                  <a:cs typeface="Times New Roman" pitchFamily="18" charset="0"/>
                </a:rPr>
                <a:t>SERVER</a:t>
              </a:r>
              <a:endParaRPr lang="en-IN" dirty="0">
                <a:latin typeface="Times New Roman" pitchFamily="18" charset="0"/>
                <a:cs typeface="Times New Roman" pitchFamily="18" charset="0"/>
              </a:endParaRPr>
            </a:p>
          </p:txBody>
        </p:sp>
        <p:sp>
          <p:nvSpPr>
            <p:cNvPr id="16" name="Right Arrow 15"/>
            <p:cNvSpPr/>
            <p:nvPr/>
          </p:nvSpPr>
          <p:spPr>
            <a:xfrm>
              <a:off x="3043236" y="2620697"/>
              <a:ext cx="2395540" cy="2112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rot="10800000">
              <a:off x="3043236" y="3113325"/>
              <a:ext cx="2357447" cy="21127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3200399" y="1900241"/>
              <a:ext cx="1900236" cy="369332"/>
            </a:xfrm>
            <a:prstGeom prst="rect">
              <a:avLst/>
            </a:prstGeom>
            <a:noFill/>
          </p:spPr>
          <p:txBody>
            <a:bodyPr wrap="square" rtlCol="0">
              <a:spAutoFit/>
            </a:bodyPr>
            <a:lstStyle/>
            <a:p>
              <a:r>
                <a:rPr lang="en-US" dirty="0">
                  <a:latin typeface="Times New Roman" pitchFamily="18" charset="0"/>
                  <a:cs typeface="Times New Roman" pitchFamily="18" charset="0"/>
                </a:rPr>
                <a:t>HTTP REQUEST</a:t>
              </a:r>
              <a:endParaRPr lang="en-IN" dirty="0">
                <a:latin typeface="Times New Roman" pitchFamily="18" charset="0"/>
                <a:cs typeface="Times New Roman" pitchFamily="18" charset="0"/>
              </a:endParaRPr>
            </a:p>
          </p:txBody>
        </p:sp>
        <p:sp>
          <p:nvSpPr>
            <p:cNvPr id="19" name="TextBox 18"/>
            <p:cNvSpPr txBox="1"/>
            <p:nvPr/>
          </p:nvSpPr>
          <p:spPr>
            <a:xfrm>
              <a:off x="3143250" y="3635692"/>
              <a:ext cx="1957385" cy="369332"/>
            </a:xfrm>
            <a:prstGeom prst="rect">
              <a:avLst/>
            </a:prstGeom>
            <a:noFill/>
          </p:spPr>
          <p:txBody>
            <a:bodyPr wrap="square" rtlCol="0">
              <a:spAutoFit/>
            </a:bodyPr>
            <a:lstStyle/>
            <a:p>
              <a:r>
                <a:rPr lang="en-US" dirty="0">
                  <a:latin typeface="Times New Roman" pitchFamily="18" charset="0"/>
                  <a:cs typeface="Times New Roman" pitchFamily="18" charset="0"/>
                </a:rPr>
                <a:t>HTTP RESPONSE</a:t>
              </a:r>
              <a:endParaRPr lang="en-IN" dirty="0">
                <a:latin typeface="Times New Roman" pitchFamily="18" charset="0"/>
                <a:cs typeface="Times New Roman" pitchFamily="18" charset="0"/>
              </a:endParaRPr>
            </a:p>
          </p:txBody>
        </p:sp>
        <p:cxnSp>
          <p:nvCxnSpPr>
            <p:cNvPr id="22" name="Straight Arrow Connector 21"/>
            <p:cNvCxnSpPr/>
            <p:nvPr/>
          </p:nvCxnSpPr>
          <p:spPr>
            <a:xfrm>
              <a:off x="7081838" y="2714625"/>
              <a:ext cx="155733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7053321" y="3252788"/>
              <a:ext cx="158585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500063" y="4800599"/>
            <a:ext cx="11258550" cy="1569660"/>
          </a:xfrm>
          <a:prstGeom prst="rect">
            <a:avLst/>
          </a:prstGeom>
          <a:noFill/>
        </p:spPr>
        <p:txBody>
          <a:bodyPr wrap="square" rtlCol="0">
            <a:spAutoFit/>
          </a:bodyPr>
          <a:lstStyle/>
          <a:p>
            <a:pPr marL="285750" indent="-285750">
              <a:buFont typeface="Wingdings" pitchFamily="2" charset="2"/>
              <a:buChar char="Ø"/>
            </a:pPr>
            <a:r>
              <a:rPr lang="en-US" sz="2400" dirty="0">
                <a:latin typeface="Times New Roman" pitchFamily="18" charset="0"/>
                <a:cs typeface="Times New Roman" pitchFamily="18" charset="0"/>
              </a:rPr>
              <a:t>Angular cannot be connected directly to the database , because it is highly insecure to put the data in the User Interface code.</a:t>
            </a:r>
          </a:p>
          <a:p>
            <a:pPr marL="285750" indent="-285750">
              <a:buFont typeface="Wingdings" pitchFamily="2" charset="2"/>
              <a:buChar char="Ø"/>
            </a:pPr>
            <a:r>
              <a:rPr lang="en-US" sz="2400" dirty="0">
                <a:latin typeface="Times New Roman" pitchFamily="18" charset="0"/>
                <a:cs typeface="Times New Roman" pitchFamily="18" charset="0"/>
              </a:rPr>
              <a:t>Hence, angular communicates with the database through API (Application Programming Interface)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071706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Services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35</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271464" y="1078862"/>
            <a:ext cx="11720510" cy="4893647"/>
          </a:xfrm>
          <a:prstGeom prst="rect">
            <a:avLst/>
          </a:prstGeom>
          <a:noFill/>
        </p:spPr>
        <p:txBody>
          <a:bodyPr wrap="square" rtlCol="0">
            <a:spAutoFit/>
          </a:bodyPr>
          <a:lstStyle/>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Angular sends the HTTP request to the API and as a response API sends the JSON data. (not HTML data).The JSON data is converted into JavaScript objects and is then used in the frontend application.</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Angular is used for creating frontend application, it is not used for creating API’s. API’s are created using server side programming languages like python, node, PHP etc.</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API contains the code to interact with the database like fetching, updating, deleting the data etc.</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830258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Request Core Parts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36</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135731" y="1017307"/>
            <a:ext cx="11720510" cy="5632311"/>
          </a:xfrm>
          <a:prstGeom prst="rect">
            <a:avLst/>
          </a:prstGeom>
          <a:noFill/>
        </p:spPr>
        <p:txBody>
          <a:bodyPr wrap="square" rtlCol="0">
            <a:spAutoFit/>
          </a:bodyPr>
          <a:lstStyle/>
          <a:p>
            <a:r>
              <a:rPr lang="en-US" sz="2400" dirty="0">
                <a:latin typeface="Times New Roman" pitchFamily="18" charset="0"/>
                <a:cs typeface="Times New Roman" pitchFamily="18" charset="0"/>
              </a:rPr>
              <a:t>Following are the HTTP request core parts:</a:t>
            </a:r>
          </a:p>
          <a:p>
            <a:endParaRPr lang="en-US" sz="2400" dirty="0">
              <a:latin typeface="Times New Roman" pitchFamily="18" charset="0"/>
              <a:cs typeface="Times New Roman" pitchFamily="18" charset="0"/>
            </a:endParaRPr>
          </a:p>
          <a:p>
            <a:pPr marL="457200" indent="-457200">
              <a:buFont typeface="+mj-lt"/>
              <a:buAutoNum type="arabicPeriod"/>
            </a:pPr>
            <a:r>
              <a:rPr lang="en-US" sz="2400" dirty="0">
                <a:latin typeface="Times New Roman" pitchFamily="18" charset="0"/>
                <a:cs typeface="Times New Roman" pitchFamily="18" charset="0"/>
              </a:rPr>
              <a:t>URL</a:t>
            </a:r>
          </a:p>
          <a:p>
            <a:pPr marL="457200" indent="-457200">
              <a:buFont typeface="+mj-lt"/>
              <a:buAutoNum type="arabicPeriod"/>
            </a:pPr>
            <a:r>
              <a:rPr lang="en-US" sz="2400" dirty="0">
                <a:latin typeface="Times New Roman" pitchFamily="18" charset="0"/>
                <a:cs typeface="Times New Roman" pitchFamily="18" charset="0"/>
              </a:rPr>
              <a:t>HTTP Verbs</a:t>
            </a:r>
          </a:p>
          <a:p>
            <a:pPr marL="457200" indent="-457200">
              <a:buFont typeface="+mj-lt"/>
              <a:buAutoNum type="arabicPeriod"/>
            </a:pPr>
            <a:r>
              <a:rPr lang="en-US" sz="2400" dirty="0">
                <a:latin typeface="Times New Roman" pitchFamily="18" charset="0"/>
                <a:cs typeface="Times New Roman" pitchFamily="18" charset="0"/>
              </a:rPr>
              <a:t>Headers</a:t>
            </a:r>
          </a:p>
          <a:p>
            <a:pPr marL="457200" indent="-457200">
              <a:buFont typeface="+mj-lt"/>
              <a:buAutoNum type="arabicPeriod"/>
            </a:pPr>
            <a:r>
              <a:rPr lang="en-US" sz="2400" dirty="0">
                <a:latin typeface="Times New Roman" pitchFamily="18" charset="0"/>
                <a:cs typeface="Times New Roman" pitchFamily="18" charset="0"/>
              </a:rPr>
              <a:t>Body</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457200" indent="-457200">
              <a:buAutoNum type="arabicPeriod"/>
            </a:pPr>
            <a:r>
              <a:rPr lang="en-US" sz="2400" b="1" dirty="0">
                <a:solidFill>
                  <a:srgbClr val="FF0000"/>
                </a:solidFill>
                <a:latin typeface="Times New Roman" pitchFamily="18" charset="0"/>
                <a:cs typeface="Times New Roman" pitchFamily="18" charset="0"/>
              </a:rPr>
              <a:t>URL: </a:t>
            </a:r>
          </a:p>
          <a:p>
            <a:r>
              <a:rPr lang="en-US" sz="2400" dirty="0">
                <a:latin typeface="Times New Roman" pitchFamily="18" charset="0"/>
                <a:cs typeface="Times New Roman" pitchFamily="18" charset="0"/>
              </a:rPr>
              <a:t>The most important part of an HTTP request is the URL to which we are sending the request. If we are making an HTTP request to an API, in that case this URL is also called as API end point.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For example: </a:t>
            </a:r>
            <a:r>
              <a:rPr lang="en-US" sz="2400" b="1" i="1" dirty="0">
                <a:solidFill>
                  <a:srgbClr val="FF0000"/>
                </a:solidFill>
                <a:latin typeface="Times New Roman" pitchFamily="18" charset="0"/>
                <a:cs typeface="Times New Roman" pitchFamily="18" charset="0"/>
              </a:rPr>
              <a:t>yourdomain.com/</a:t>
            </a:r>
            <a:r>
              <a:rPr lang="en-US" sz="2400" b="1" i="1" dirty="0" err="1">
                <a:solidFill>
                  <a:srgbClr val="FF0000"/>
                </a:solidFill>
                <a:latin typeface="Times New Roman" pitchFamily="18" charset="0"/>
                <a:cs typeface="Times New Roman" pitchFamily="18" charset="0"/>
              </a:rPr>
              <a:t>api</a:t>
            </a:r>
            <a:r>
              <a:rPr lang="en-US" sz="2400" b="1" i="1" dirty="0">
                <a:solidFill>
                  <a:srgbClr val="FF0000"/>
                </a:solidFill>
                <a:latin typeface="Times New Roman" pitchFamily="18" charset="0"/>
                <a:cs typeface="Times New Roman" pitchFamily="18" charset="0"/>
              </a:rPr>
              <a:t>/products/id</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52516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Request Core Parts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37</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135731" y="1017307"/>
            <a:ext cx="11720510" cy="5632311"/>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2. HTTP Verbs: </a:t>
            </a:r>
          </a:p>
          <a:p>
            <a:pPr marL="342900" indent="-342900">
              <a:buFont typeface="Wingdings" pitchFamily="2" charset="2"/>
              <a:buChar char="Ø"/>
            </a:pPr>
            <a:r>
              <a:rPr lang="en-US" sz="2400" dirty="0">
                <a:latin typeface="Times New Roman" pitchFamily="18" charset="0"/>
                <a:cs typeface="Times New Roman" pitchFamily="18" charset="0"/>
              </a:rPr>
              <a:t>When connecting with the API’s, it is not just the URL which matters, but also the HTTP verbs we are using.</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HTTP verbs define, which type of request you want to send to the API endpoint. </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Some of  the HTTP verbs available to perform specific tasks are listed below:</a:t>
            </a:r>
          </a:p>
          <a:p>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GET –</a:t>
            </a:r>
            <a:r>
              <a:rPr lang="en-US" sz="2400" dirty="0">
                <a:latin typeface="Times New Roman" pitchFamily="18" charset="0"/>
                <a:cs typeface="Times New Roman" pitchFamily="18" charset="0"/>
              </a:rPr>
              <a:t> used to read data from server</a:t>
            </a:r>
          </a:p>
          <a:p>
            <a:r>
              <a:rPr lang="en-US" sz="2400" b="1" dirty="0">
                <a:solidFill>
                  <a:srgbClr val="FF0000"/>
                </a:solidFill>
                <a:latin typeface="Times New Roman" pitchFamily="18" charset="0"/>
                <a:cs typeface="Times New Roman" pitchFamily="18" charset="0"/>
              </a:rPr>
              <a:t>POST-</a:t>
            </a:r>
            <a:r>
              <a:rPr lang="en-US" sz="2400" dirty="0">
                <a:latin typeface="Times New Roman" pitchFamily="18" charset="0"/>
                <a:cs typeface="Times New Roman" pitchFamily="18" charset="0"/>
              </a:rPr>
              <a:t> used to create new data on the server.</a:t>
            </a:r>
          </a:p>
          <a:p>
            <a:r>
              <a:rPr lang="en-US" sz="2400" b="1" dirty="0">
                <a:solidFill>
                  <a:srgbClr val="FF0000"/>
                </a:solidFill>
                <a:latin typeface="Times New Roman" pitchFamily="18" charset="0"/>
                <a:cs typeface="Times New Roman" pitchFamily="18" charset="0"/>
              </a:rPr>
              <a:t>PUT-</a:t>
            </a:r>
            <a:r>
              <a:rPr lang="en-US" sz="2400" dirty="0">
                <a:latin typeface="Times New Roman" pitchFamily="18" charset="0"/>
                <a:cs typeface="Times New Roman" pitchFamily="18" charset="0"/>
              </a:rPr>
              <a:t> used to update existing data on the server.</a:t>
            </a:r>
          </a:p>
          <a:p>
            <a:r>
              <a:rPr lang="en-US" sz="2400" b="1" dirty="0">
                <a:solidFill>
                  <a:srgbClr val="FF0000"/>
                </a:solidFill>
                <a:latin typeface="Times New Roman" pitchFamily="18" charset="0"/>
                <a:cs typeface="Times New Roman" pitchFamily="18" charset="0"/>
              </a:rPr>
              <a:t>DELETE-</a:t>
            </a:r>
            <a:r>
              <a:rPr lang="en-US" sz="2400" dirty="0">
                <a:latin typeface="Times New Roman" pitchFamily="18" charset="0"/>
                <a:cs typeface="Times New Roman" pitchFamily="18" charset="0"/>
              </a:rPr>
              <a:t> used to delete data on the server.</a:t>
            </a:r>
          </a:p>
          <a:p>
            <a:r>
              <a:rPr lang="en-US" sz="2400" b="1" dirty="0">
                <a:solidFill>
                  <a:srgbClr val="FF0000"/>
                </a:solidFill>
                <a:latin typeface="Times New Roman" pitchFamily="18" charset="0"/>
                <a:cs typeface="Times New Roman" pitchFamily="18" charset="0"/>
              </a:rPr>
              <a:t>PATCH- </a:t>
            </a:r>
            <a:r>
              <a:rPr lang="en-US" sz="2400" dirty="0">
                <a:latin typeface="Times New Roman" pitchFamily="18" charset="0"/>
                <a:cs typeface="Times New Roman" pitchFamily="18" charset="0"/>
              </a:rPr>
              <a:t>used to update partial data on the server.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492259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Request Core Parts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38</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135731" y="1017307"/>
            <a:ext cx="11720510" cy="3785652"/>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3. HTTP Request Headers: </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When making HTTP request to the server, along with API end point and HTTP verbs, we also need to send some additional metadata to the server with the request we are sending.</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HTTP request Headers are optional and usually clients will set some default headers fro an HTTP request.</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However, it is also possible to set HTTP request headers of our own when sending request to the server</a:t>
            </a:r>
          </a:p>
        </p:txBody>
      </p:sp>
    </p:spTree>
    <p:extLst>
      <p:ext uri="{BB962C8B-B14F-4D97-AF65-F5344CB8AC3E}">
        <p14:creationId xmlns:p14="http://schemas.microsoft.com/office/powerpoint/2010/main" val="4021492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HTTP Request Core Parts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39</a:t>
            </a:fld>
            <a:endParaRPr lang="en-US" dirty="0"/>
          </a:p>
        </p:txBody>
      </p:sp>
      <p:sp>
        <p:nvSpPr>
          <p:cNvPr id="8" name="Rectangle 7"/>
          <p:cNvSpPr/>
          <p:nvPr/>
        </p:nvSpPr>
        <p:spPr>
          <a:xfrm>
            <a:off x="-1" y="1017307"/>
            <a:ext cx="11991975" cy="523220"/>
          </a:xfrm>
          <a:prstGeom prst="rect">
            <a:avLst/>
          </a:prstGeom>
        </p:spPr>
        <p:txBody>
          <a:bodyPr wrap="square">
            <a:spAutoFit/>
          </a:bodyPr>
          <a:lstStyle/>
          <a:p>
            <a:pPr marL="457200" indent="-457200" algn="just">
              <a:buFont typeface="Wingdings" pitchFamily="2" charset="2"/>
              <a:buChar char="Ø"/>
            </a:pPr>
            <a:endParaRPr lang="en-IN" sz="2800" dirty="0">
              <a:latin typeface="Times New Roman" pitchFamily="18" charset="0"/>
              <a:cs typeface="Times New Roman" pitchFamily="18" charset="0"/>
            </a:endParaRPr>
          </a:p>
        </p:txBody>
      </p:sp>
      <p:sp>
        <p:nvSpPr>
          <p:cNvPr id="3" name="TextBox 2"/>
          <p:cNvSpPr txBox="1"/>
          <p:nvPr/>
        </p:nvSpPr>
        <p:spPr>
          <a:xfrm>
            <a:off x="135731" y="1278917"/>
            <a:ext cx="11720510" cy="3046988"/>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4. Request Body: </a:t>
            </a:r>
          </a:p>
          <a:p>
            <a:endParaRPr lang="en-US" sz="2400" b="1" dirty="0">
              <a:solidFill>
                <a:srgbClr val="FF0000"/>
              </a:solidFill>
              <a:latin typeface="Times New Roman" pitchFamily="18" charset="0"/>
              <a:cs typeface="Times New Roman" pitchFamily="18" charset="0"/>
            </a:endParaRPr>
          </a:p>
          <a:p>
            <a:endParaRPr lang="en-US" sz="2400" b="1" dirty="0">
              <a:solidFill>
                <a:srgbClr val="FF0000"/>
              </a:solidFill>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For some of the HTTP verbs, we also need to specify the body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the data which we want to send with the request.</a:t>
            </a:r>
          </a:p>
          <a:p>
            <a:pPr marL="342900"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Not all the requests need to have a body. HTTP requests like POST, PUT, PATCH </a:t>
            </a:r>
            <a:r>
              <a:rPr lang="en-US" sz="2400" dirty="0" err="1">
                <a:latin typeface="Times New Roman" pitchFamily="18" charset="0"/>
                <a:cs typeface="Times New Roman" pitchFamily="18" charset="0"/>
              </a:rPr>
              <a:t>etc</a:t>
            </a:r>
            <a:r>
              <a:rPr lang="en-US" sz="2400" dirty="0">
                <a:latin typeface="Times New Roman" pitchFamily="18" charset="0"/>
                <a:cs typeface="Times New Roman" pitchFamily="18" charset="0"/>
              </a:rPr>
              <a:t>, need to have a body. And requests like GET need not to have a body. </a:t>
            </a:r>
          </a:p>
        </p:txBody>
      </p:sp>
    </p:spTree>
    <p:extLst>
      <p:ext uri="{BB962C8B-B14F-4D97-AF65-F5344CB8AC3E}">
        <p14:creationId xmlns:p14="http://schemas.microsoft.com/office/powerpoint/2010/main" val="4021492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Forms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451907"/>
          </a:xfrm>
        </p:spPr>
        <p:txBody>
          <a:bodyPr/>
          <a:lstStyle/>
          <a:p>
            <a:pPr algn="just">
              <a:buFont typeface="Wingdings" pitchFamily="2" charset="2"/>
              <a:buChar char="Ø"/>
            </a:pPr>
            <a:r>
              <a:rPr lang="en-US" dirty="0">
                <a:latin typeface="Times New Roman" pitchFamily="18" charset="0"/>
                <a:cs typeface="Times New Roman" pitchFamily="18" charset="0"/>
              </a:rPr>
              <a:t>Handling user input with forms is the cornerstone of many common applications.</a:t>
            </a:r>
          </a:p>
          <a:p>
            <a:pPr algn="just">
              <a:buFont typeface="Wingdings" pitchFamily="2" charset="2"/>
              <a:buChar char="Ø"/>
            </a:pPr>
            <a:r>
              <a:rPr lang="en-US" dirty="0">
                <a:latin typeface="Times New Roman" pitchFamily="18" charset="0"/>
                <a:cs typeface="Times New Roman" pitchFamily="18" charset="0"/>
              </a:rPr>
              <a:t>Applications use forms to enable users to log in, to update a profile, to enter sensitive information, and to perform many other data-entry tasks.</a:t>
            </a: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Angular provides two different approaches to handling user input through forms: </a:t>
            </a:r>
          </a:p>
          <a:p>
            <a:pPr marL="514350" indent="-514350" algn="just">
              <a:buFont typeface="+mj-lt"/>
              <a:buAutoNum type="arabicPeriod"/>
            </a:pPr>
            <a:r>
              <a:rPr lang="en-US" dirty="0">
                <a:latin typeface="Times New Roman" pitchFamily="18" charset="0"/>
                <a:cs typeface="Times New Roman" pitchFamily="18" charset="0"/>
              </a:rPr>
              <a:t>Template-driven forms</a:t>
            </a:r>
          </a:p>
          <a:p>
            <a:pPr marL="514350" indent="-514350" algn="just">
              <a:buFont typeface="+mj-lt"/>
              <a:buAutoNum type="arabicPeriod"/>
            </a:pPr>
            <a:r>
              <a:rPr lang="en-US" dirty="0">
                <a:latin typeface="Times New Roman" pitchFamily="18" charset="0"/>
                <a:cs typeface="Times New Roman" pitchFamily="18" charset="0"/>
              </a:rPr>
              <a:t>Reactive forms (or Model Driven Forms)</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396766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37" y="107950"/>
            <a:ext cx="11920537" cy="777875"/>
          </a:xfrm>
          <a:solidFill>
            <a:schemeClr val="accent1">
              <a:lumMod val="40000"/>
              <a:lumOff val="60000"/>
            </a:schemeClr>
          </a:solidFill>
        </p:spPr>
        <p:txBody>
          <a:bodyPr/>
          <a:lstStyle/>
          <a:p>
            <a:r>
              <a:rPr lang="en-US" b="1" dirty="0">
                <a:latin typeface="Times New Roman" pitchFamily="18" charset="0"/>
                <a:cs typeface="Times New Roman" pitchFamily="18" charset="0"/>
              </a:rPr>
              <a:t>HTTP: Setup for server communication</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40</a:t>
            </a:fld>
            <a:endParaRPr lang="en-US" dirty="0"/>
          </a:p>
        </p:txBody>
      </p:sp>
      <p:sp>
        <p:nvSpPr>
          <p:cNvPr id="8" name="Rectangle 7"/>
          <p:cNvSpPr/>
          <p:nvPr/>
        </p:nvSpPr>
        <p:spPr>
          <a:xfrm>
            <a:off x="157162" y="1014323"/>
            <a:ext cx="11101387" cy="1200329"/>
          </a:xfrm>
          <a:prstGeom prst="rect">
            <a:avLst/>
          </a:prstGeom>
        </p:spPr>
        <p:txBody>
          <a:bodyPr wrap="square">
            <a:spAutoFit/>
          </a:bodyPr>
          <a:lstStyle/>
          <a:p>
            <a:r>
              <a:rPr lang="en-US" sz="2400" dirty="0">
                <a:latin typeface="Times New Roman" pitchFamily="18" charset="0"/>
                <a:cs typeface="Times New Roman" pitchFamily="18" charset="0"/>
              </a:rPr>
              <a:t>Before you can use </a:t>
            </a:r>
            <a:r>
              <a:rPr lang="en-US" sz="2400" dirty="0" err="1">
                <a:latin typeface="Times New Roman" pitchFamily="18" charset="0"/>
                <a:cs typeface="Times New Roman" pitchFamily="18" charset="0"/>
                <a:hlinkClick r:id="rId2"/>
              </a:rPr>
              <a:t>HttpClient</a:t>
            </a:r>
            <a:r>
              <a:rPr lang="en-US" sz="2400" dirty="0">
                <a:latin typeface="Times New Roman" pitchFamily="18" charset="0"/>
                <a:cs typeface="Times New Roman" pitchFamily="18" charset="0"/>
              </a:rPr>
              <a:t>, you must add it to the application's </a:t>
            </a:r>
            <a:r>
              <a:rPr lang="en-US" sz="2400" dirty="0">
                <a:latin typeface="Times New Roman" pitchFamily="18" charset="0"/>
                <a:cs typeface="Times New Roman" pitchFamily="18" charset="0"/>
                <a:hlinkClick r:id="rId3"/>
              </a:rPr>
              <a:t>root dependency injector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Most apps do so in the providers array of </a:t>
            </a:r>
            <a:r>
              <a:rPr lang="en-US" sz="2400" dirty="0" err="1">
                <a:latin typeface="Times New Roman" pitchFamily="18" charset="0"/>
                <a:cs typeface="Times New Roman" pitchFamily="18" charset="0"/>
                <a:hlinkClick r:id="rId4"/>
              </a:rPr>
              <a:t>ApplicationConfig</a:t>
            </a:r>
            <a:r>
              <a:rPr lang="en-US" sz="2400" dirty="0">
                <a:latin typeface="Times New Roman" pitchFamily="18" charset="0"/>
                <a:cs typeface="Times New Roman" pitchFamily="18" charset="0"/>
              </a:rPr>
              <a:t> in </a:t>
            </a:r>
            <a:r>
              <a:rPr lang="en-US" sz="2400" b="1" dirty="0" err="1">
                <a:solidFill>
                  <a:srgbClr val="FF0000"/>
                </a:solidFill>
                <a:latin typeface="Times New Roman" pitchFamily="18" charset="0"/>
                <a:cs typeface="Times New Roman" pitchFamily="18" charset="0"/>
              </a:rPr>
              <a:t>app.config.ts</a:t>
            </a:r>
            <a:r>
              <a:rPr lang="en-US" sz="2400" b="1" dirty="0">
                <a:solidFill>
                  <a:srgbClr val="FF0000"/>
                </a:solidFill>
                <a:latin typeface="Times New Roman" pitchFamily="18" charset="0"/>
                <a:cs typeface="Times New Roman" pitchFamily="18" charset="0"/>
              </a:rPr>
              <a:t>.</a:t>
            </a:r>
          </a:p>
        </p:txBody>
      </p:sp>
      <p:sp>
        <p:nvSpPr>
          <p:cNvPr id="10" name="Rectangle 9"/>
          <p:cNvSpPr/>
          <p:nvPr/>
        </p:nvSpPr>
        <p:spPr>
          <a:xfrm>
            <a:off x="447675" y="2357081"/>
            <a:ext cx="10810874" cy="4185761"/>
          </a:xfrm>
          <a:prstGeom prst="rect">
            <a:avLst/>
          </a:prstGeom>
          <a:solidFill>
            <a:schemeClr val="accent4">
              <a:lumMod val="40000"/>
              <a:lumOff val="60000"/>
            </a:schemeClr>
          </a:solidFill>
        </p:spPr>
        <p:txBody>
          <a:bodyPr wrap="square">
            <a:spAutoFit/>
          </a:bodyPr>
          <a:lstStyle/>
          <a:p>
            <a:r>
              <a:rPr lang="en-US" sz="2800" b="1" u="sng" dirty="0" err="1">
                <a:solidFill>
                  <a:srgbClr val="0070C0"/>
                </a:solidFill>
                <a:latin typeface="Times New Roman" pitchFamily="18" charset="0"/>
                <a:cs typeface="Times New Roman" pitchFamily="18" charset="0"/>
              </a:rPr>
              <a:t>app.config.ts</a:t>
            </a:r>
            <a:r>
              <a:rPr lang="en-US" sz="2800" b="1" u="sng" dirty="0">
                <a:solidFill>
                  <a:srgbClr val="0070C0"/>
                </a:solidFill>
                <a:latin typeface="Times New Roman" pitchFamily="18" charset="0"/>
                <a:cs typeface="Times New Roman" pitchFamily="18" charset="0"/>
              </a:rPr>
              <a:t> file: </a:t>
            </a:r>
          </a:p>
          <a:p>
            <a:endParaRPr lang="en-IN" sz="2800" u="sng"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ApplicationConfig</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'@angular/core'</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provideRouter</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'@angular/router'</a:t>
            </a:r>
            <a:r>
              <a:rPr lang="en-IN" dirty="0">
                <a:solidFill>
                  <a:srgbClr val="292929"/>
                </a:solidFill>
                <a:latin typeface="Consolas"/>
              </a:rPr>
              <a:t>;</a:t>
            </a:r>
          </a:p>
          <a:p>
            <a:br>
              <a:rPr lang="en-IN" dirty="0">
                <a:solidFill>
                  <a:srgbClr val="292929"/>
                </a:solidFill>
                <a:latin typeface="Consolas"/>
              </a:rPr>
            </a:br>
            <a:r>
              <a:rPr lang="en-IN" dirty="0">
                <a:solidFill>
                  <a:srgbClr val="B5200D"/>
                </a:solidFill>
                <a:latin typeface="Consolas"/>
              </a:rPr>
              <a:t>import</a:t>
            </a:r>
            <a:r>
              <a:rPr lang="en-IN" dirty="0">
                <a:solidFill>
                  <a:srgbClr val="292929"/>
                </a:solidFill>
                <a:latin typeface="Consolas"/>
              </a:rPr>
              <a:t> { </a:t>
            </a:r>
            <a:r>
              <a:rPr lang="en-IN" dirty="0">
                <a:solidFill>
                  <a:srgbClr val="001080"/>
                </a:solidFill>
                <a:latin typeface="Consolas"/>
              </a:rPr>
              <a:t>routes</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app.routes</a:t>
            </a:r>
            <a:r>
              <a:rPr lang="en-IN" dirty="0">
                <a:solidFill>
                  <a:srgbClr val="0F4A85"/>
                </a:solidFill>
                <a:latin typeface="Consolas"/>
              </a:rPr>
              <a:t>'</a:t>
            </a:r>
            <a:r>
              <a:rPr lang="en-IN" dirty="0">
                <a:solidFill>
                  <a:srgbClr val="292929"/>
                </a:solidFill>
                <a:latin typeface="Consolas"/>
              </a:rPr>
              <a:t>;</a:t>
            </a:r>
          </a:p>
          <a:p>
            <a:r>
              <a:rPr lang="en-IN" sz="2400" b="1" dirty="0">
                <a:solidFill>
                  <a:srgbClr val="FF0000"/>
                </a:solidFill>
                <a:latin typeface="Consolas"/>
              </a:rPr>
              <a:t>import { </a:t>
            </a:r>
            <a:r>
              <a:rPr lang="en-IN" sz="2400" b="1" dirty="0" err="1">
                <a:solidFill>
                  <a:srgbClr val="FF0000"/>
                </a:solidFill>
                <a:latin typeface="Consolas"/>
              </a:rPr>
              <a:t>HttpClientModule</a:t>
            </a:r>
            <a:r>
              <a:rPr lang="en-IN" sz="2400" b="1" dirty="0">
                <a:solidFill>
                  <a:srgbClr val="FF0000"/>
                </a:solidFill>
                <a:latin typeface="Consolas"/>
              </a:rPr>
              <a:t> } from '@angular/common/http';</a:t>
            </a:r>
          </a:p>
          <a:p>
            <a:br>
              <a:rPr lang="en-IN" dirty="0">
                <a:solidFill>
                  <a:srgbClr val="292929"/>
                </a:solidFill>
                <a:latin typeface="Consolas"/>
              </a:rPr>
            </a:br>
            <a:br>
              <a:rPr lang="en-IN" dirty="0">
                <a:solidFill>
                  <a:srgbClr val="292929"/>
                </a:solidFill>
                <a:latin typeface="Consolas"/>
              </a:rPr>
            </a:br>
            <a:r>
              <a:rPr lang="en-IN" dirty="0">
                <a:solidFill>
                  <a:srgbClr val="B5200D"/>
                </a:solidFill>
                <a:latin typeface="Consolas"/>
              </a:rPr>
              <a:t>export</a:t>
            </a:r>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err="1">
                <a:solidFill>
                  <a:srgbClr val="02715D"/>
                </a:solidFill>
                <a:latin typeface="Consolas"/>
              </a:rPr>
              <a:t>appConfig</a:t>
            </a:r>
            <a:r>
              <a:rPr lang="en-IN" dirty="0">
                <a:solidFill>
                  <a:srgbClr val="000000"/>
                </a:solidFill>
                <a:latin typeface="Consolas"/>
              </a:rPr>
              <a:t>:</a:t>
            </a:r>
            <a:r>
              <a:rPr lang="en-IN" dirty="0">
                <a:solidFill>
                  <a:srgbClr val="292929"/>
                </a:solidFill>
                <a:latin typeface="Consolas"/>
              </a:rPr>
              <a:t> </a:t>
            </a:r>
            <a:r>
              <a:rPr lang="en-IN" dirty="0" err="1">
                <a:solidFill>
                  <a:srgbClr val="185E73"/>
                </a:solidFill>
                <a:latin typeface="Consolas"/>
              </a:rPr>
              <a:t>ApplicationConfig</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001080"/>
                </a:solidFill>
                <a:latin typeface="Consolas"/>
              </a:rPr>
              <a:t>providers:</a:t>
            </a:r>
            <a:r>
              <a:rPr lang="en-IN" dirty="0">
                <a:solidFill>
                  <a:srgbClr val="292929"/>
                </a:solidFill>
                <a:latin typeface="Consolas"/>
              </a:rPr>
              <a:t> [</a:t>
            </a:r>
            <a:r>
              <a:rPr lang="en-IN" dirty="0" err="1">
                <a:solidFill>
                  <a:srgbClr val="5E2CBC"/>
                </a:solidFill>
                <a:latin typeface="Consolas"/>
              </a:rPr>
              <a:t>provideRouter</a:t>
            </a:r>
            <a:r>
              <a:rPr lang="en-IN" dirty="0">
                <a:solidFill>
                  <a:srgbClr val="292929"/>
                </a:solidFill>
                <a:latin typeface="Consolas"/>
              </a:rPr>
              <a:t>(</a:t>
            </a:r>
            <a:r>
              <a:rPr lang="en-IN" dirty="0">
                <a:solidFill>
                  <a:srgbClr val="001080"/>
                </a:solidFill>
                <a:latin typeface="Consolas"/>
              </a:rPr>
              <a:t>routes</a:t>
            </a:r>
            <a:r>
              <a:rPr lang="en-IN" dirty="0">
                <a:solidFill>
                  <a:srgbClr val="292929"/>
                </a:solidFill>
                <a:latin typeface="Consolas"/>
              </a:rPr>
              <a:t>), </a:t>
            </a:r>
            <a:r>
              <a:rPr lang="en-IN" sz="2400" dirty="0" err="1">
                <a:solidFill>
                  <a:srgbClr val="FF0000"/>
                </a:solidFill>
                <a:latin typeface="Consolas"/>
              </a:rPr>
              <a:t>HttpClientModule</a:t>
            </a:r>
            <a:r>
              <a:rPr lang="en-IN" sz="2400" dirty="0">
                <a:solidFill>
                  <a:srgbClr val="FF0000"/>
                </a:solidFill>
                <a:latin typeface="Consolas"/>
              </a:rPr>
              <a:t> </a:t>
            </a:r>
            <a:r>
              <a:rPr lang="en-IN" dirty="0">
                <a:solidFill>
                  <a:srgbClr val="292929"/>
                </a:solidFill>
                <a:latin typeface="Consolas"/>
              </a:rPr>
              <a:t>]</a:t>
            </a:r>
          </a:p>
          <a:p>
            <a:r>
              <a:rPr lang="en-IN" dirty="0">
                <a:solidFill>
                  <a:srgbClr val="292929"/>
                </a:solidFill>
                <a:latin typeface="Consolas"/>
              </a:rPr>
              <a:t>};</a:t>
            </a:r>
            <a:endParaRPr lang="en-IN" b="0" dirty="0">
              <a:solidFill>
                <a:srgbClr val="292929"/>
              </a:solidFill>
              <a:effectLst/>
              <a:latin typeface="Consolas"/>
            </a:endParaRPr>
          </a:p>
        </p:txBody>
      </p:sp>
    </p:spTree>
    <p:extLst>
      <p:ext uri="{BB962C8B-B14F-4D97-AF65-F5344CB8AC3E}">
        <p14:creationId xmlns:p14="http://schemas.microsoft.com/office/powerpoint/2010/main" val="3755037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33357-CB24-96FF-9EF7-8D9BEABE6B1E}"/>
              </a:ext>
            </a:extLst>
          </p:cNvPr>
          <p:cNvSpPr>
            <a:spLocks noGrp="1"/>
          </p:cNvSpPr>
          <p:nvPr>
            <p:ph idx="1"/>
          </p:nvPr>
        </p:nvSpPr>
        <p:spPr/>
        <p:txBody>
          <a:bodyPr>
            <a:normAutofit/>
          </a:bodyPr>
          <a:lstStyle/>
          <a:p>
            <a:pPr marL="0" indent="0" algn="ctr">
              <a:buNone/>
            </a:pPr>
            <a:endParaRPr lang="en-US" sz="6600" dirty="0"/>
          </a:p>
          <a:p>
            <a:pPr marL="0" indent="0" algn="ctr">
              <a:buNone/>
            </a:pPr>
            <a:r>
              <a:rPr lang="en-US" sz="6600" dirty="0"/>
              <a:t>THANK YOU</a:t>
            </a:r>
          </a:p>
        </p:txBody>
      </p:sp>
      <p:sp>
        <p:nvSpPr>
          <p:cNvPr id="4" name="Date Placeholder 3">
            <a:extLst>
              <a:ext uri="{FF2B5EF4-FFF2-40B4-BE49-F238E27FC236}">
                <a16:creationId xmlns:a16="http://schemas.microsoft.com/office/drawing/2014/main" id="{5319FD5D-EACB-237B-6965-C424B52D5ACE}"/>
              </a:ext>
            </a:extLst>
          </p:cNvPr>
          <p:cNvSpPr>
            <a:spLocks noGrp="1"/>
          </p:cNvSpPr>
          <p:nvPr>
            <p:ph type="dt" sz="half" idx="10"/>
          </p:nvPr>
        </p:nvSpPr>
        <p:spPr/>
        <p:txBody>
          <a:bodyPr/>
          <a:lstStyle/>
          <a:p>
            <a:fld id="{0359B616-FAEB-4943-8986-E7967AEB0747}" type="datetime1">
              <a:rPr lang="en-US" smtClean="0"/>
              <a:t>6/27/2024</a:t>
            </a:fld>
            <a:endParaRPr lang="en-US" dirty="0"/>
          </a:p>
        </p:txBody>
      </p:sp>
      <p:sp>
        <p:nvSpPr>
          <p:cNvPr id="5" name="Footer Placeholder 4">
            <a:extLst>
              <a:ext uri="{FF2B5EF4-FFF2-40B4-BE49-F238E27FC236}">
                <a16:creationId xmlns:a16="http://schemas.microsoft.com/office/drawing/2014/main" id="{95E12419-9B67-DC96-D7C9-B98DC760D13F}"/>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700C43FC-BB47-4C3A-0AF6-FC8FB80C5C55}"/>
              </a:ext>
            </a:extLst>
          </p:cNvPr>
          <p:cNvSpPr>
            <a:spLocks noGrp="1"/>
          </p:cNvSpPr>
          <p:nvPr>
            <p:ph type="sldNum" sz="quarter" idx="12"/>
          </p:nvPr>
        </p:nvSpPr>
        <p:spPr/>
        <p:txBody>
          <a:bodyPr/>
          <a:lstStyle/>
          <a:p>
            <a:fld id="{4FAB73BC-B049-4115-A692-8D63A059BFB8}" type="slidenum">
              <a:rPr lang="en-US" smtClean="0"/>
              <a:t>41</a:t>
            </a:fld>
            <a:endParaRPr lang="en-US" dirty="0"/>
          </a:p>
        </p:txBody>
      </p:sp>
    </p:spTree>
    <p:extLst>
      <p:ext uri="{BB962C8B-B14F-4D97-AF65-F5344CB8AC3E}">
        <p14:creationId xmlns:p14="http://schemas.microsoft.com/office/powerpoint/2010/main" val="734181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Template-Driven Forms: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451907"/>
          </a:xfrm>
        </p:spPr>
        <p:txBody>
          <a:bodyPr>
            <a:normAutofit lnSpcReduction="10000"/>
          </a:bodyPr>
          <a:lstStyle/>
          <a:p>
            <a:pPr algn="just">
              <a:buFont typeface="Wingdings" pitchFamily="2" charset="2"/>
              <a:buChar char="Ø"/>
            </a:pPr>
            <a:r>
              <a:rPr lang="en-US" dirty="0">
                <a:latin typeface="Times New Roman" pitchFamily="18" charset="0"/>
                <a:cs typeface="Times New Roman" pitchFamily="18" charset="0"/>
              </a:rPr>
              <a:t>Rely on directives in the template to create and manipulate the underlying object model.</a:t>
            </a:r>
          </a:p>
          <a:p>
            <a:pPr algn="just">
              <a:buFont typeface="Wingdings" pitchFamily="2" charset="2"/>
              <a:buChar char="Ø"/>
            </a:pPr>
            <a:r>
              <a:rPr lang="en-US" dirty="0">
                <a:latin typeface="Times New Roman" pitchFamily="18" charset="0"/>
                <a:cs typeface="Times New Roman" pitchFamily="18" charset="0"/>
              </a:rPr>
              <a:t> They are useful for adding a simple form to an app, such as an email list signup form.</a:t>
            </a:r>
          </a:p>
          <a:p>
            <a:pPr algn="just">
              <a:buFont typeface="Wingdings" pitchFamily="2" charset="2"/>
              <a:buChar char="Ø"/>
            </a:pPr>
            <a:r>
              <a:rPr lang="en-US" dirty="0">
                <a:latin typeface="Times New Roman" pitchFamily="18" charset="0"/>
                <a:cs typeface="Times New Roman" pitchFamily="18" charset="0"/>
              </a:rPr>
              <a:t>If you have very basic form requirements and logic that can be managed solely in the template, template-driven forms could be a good fit.</a:t>
            </a:r>
          </a:p>
          <a:p>
            <a:pPr marL="0" indent="0" algn="just">
              <a:buNone/>
            </a:pPr>
            <a:r>
              <a:rPr lang="en-US" b="1" dirty="0">
                <a:solidFill>
                  <a:srgbClr val="FF0000"/>
                </a:solidFill>
                <a:latin typeface="Times New Roman" pitchFamily="18" charset="0"/>
                <a:cs typeface="Times New Roman" pitchFamily="18" charset="0"/>
              </a:rPr>
              <a:t>Features: </a:t>
            </a:r>
          </a:p>
          <a:p>
            <a:pPr marL="514350" indent="-514350" algn="just">
              <a:buFont typeface="+mj-lt"/>
              <a:buAutoNum type="arabicPeriod"/>
            </a:pPr>
            <a:r>
              <a:rPr lang="en-US" dirty="0">
                <a:latin typeface="Times New Roman" pitchFamily="18" charset="0"/>
                <a:cs typeface="Times New Roman" pitchFamily="18" charset="0"/>
              </a:rPr>
              <a:t>Easy to use</a:t>
            </a:r>
          </a:p>
          <a:p>
            <a:pPr marL="514350" indent="-514350" algn="just">
              <a:buFont typeface="+mj-lt"/>
              <a:buAutoNum type="arabicPeriod"/>
            </a:pPr>
            <a:r>
              <a:rPr lang="en-US" dirty="0">
                <a:latin typeface="Times New Roman" pitchFamily="18" charset="0"/>
                <a:cs typeface="Times New Roman" pitchFamily="18" charset="0"/>
              </a:rPr>
              <a:t>Suitable for simple scenarios but fails for dynamic applications</a:t>
            </a:r>
          </a:p>
          <a:p>
            <a:pPr marL="514350" indent="-514350" algn="just">
              <a:buFont typeface="+mj-lt"/>
              <a:buAutoNum type="arabicPeriod"/>
            </a:pPr>
            <a:r>
              <a:rPr lang="en-US" dirty="0">
                <a:latin typeface="Times New Roman" pitchFamily="18" charset="0"/>
                <a:cs typeface="Times New Roman" pitchFamily="18" charset="0"/>
              </a:rPr>
              <a:t>Similar to Angular 1.0</a:t>
            </a:r>
          </a:p>
          <a:p>
            <a:pPr marL="514350" indent="-514350" algn="just">
              <a:buFont typeface="+mj-lt"/>
              <a:buAutoNum type="arabicPeriod"/>
            </a:pPr>
            <a:r>
              <a:rPr lang="en-US" dirty="0">
                <a:latin typeface="Times New Roman" pitchFamily="18" charset="0"/>
                <a:cs typeface="Times New Roman" pitchFamily="18" charset="0"/>
              </a:rPr>
              <a:t>Minimal Component code</a:t>
            </a:r>
          </a:p>
          <a:p>
            <a:pPr marL="514350" indent="-514350" algn="just">
              <a:buFont typeface="+mj-lt"/>
              <a:buAutoNum type="arabicPeriod"/>
            </a:pPr>
            <a:r>
              <a:rPr lang="en-US" dirty="0">
                <a:latin typeface="Times New Roman" pitchFamily="18" charset="0"/>
                <a:cs typeface="Times New Roman" pitchFamily="18" charset="0"/>
              </a:rPr>
              <a:t>Automatic track of the form and its data</a:t>
            </a:r>
          </a:p>
          <a:p>
            <a:pPr marL="0" indent="0" algn="just">
              <a:buNone/>
            </a:pPr>
            <a:endParaRPr lang="en-US" dirty="0">
              <a:latin typeface="Times New Roman" pitchFamily="18" charset="0"/>
              <a:cs typeface="Times New Roman" pitchFamily="18" charset="0"/>
            </a:endParaRPr>
          </a:p>
          <a:p>
            <a:pPr marL="0" indent="0" algn="just">
              <a:buNone/>
            </a:pPr>
            <a:endParaRPr lang="en-US" b="1" dirty="0">
              <a:solidFill>
                <a:srgbClr val="FF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79047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Template-Driven Forms: Example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451907"/>
          </a:xfrm>
        </p:spPr>
        <p:txBody>
          <a:bodyPr>
            <a:normAutofit/>
          </a:bodyPr>
          <a:lstStyle/>
          <a:p>
            <a:pPr marL="0" indent="0" algn="just">
              <a:buNone/>
            </a:pPr>
            <a:endParaRPr lang="en-US" dirty="0">
              <a:latin typeface="Times New Roman" pitchFamily="18" charset="0"/>
              <a:cs typeface="Times New Roman" pitchFamily="18" charset="0"/>
            </a:endParaRPr>
          </a:p>
          <a:p>
            <a:pPr marL="0" indent="0" algn="just">
              <a:buNone/>
            </a:pPr>
            <a:endParaRPr lang="en-US" b="1" dirty="0">
              <a:solidFill>
                <a:srgbClr val="FF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
        <p:nvSpPr>
          <p:cNvPr id="7" name="Rectangle 6"/>
          <p:cNvSpPr/>
          <p:nvPr/>
        </p:nvSpPr>
        <p:spPr>
          <a:xfrm>
            <a:off x="28576" y="961010"/>
            <a:ext cx="12163424" cy="5909310"/>
          </a:xfrm>
          <a:prstGeom prst="rect">
            <a:avLst/>
          </a:prstGeom>
          <a:solidFill>
            <a:schemeClr val="accent4">
              <a:lumMod val="40000"/>
              <a:lumOff val="60000"/>
            </a:schemeClr>
          </a:solidFill>
        </p:spPr>
        <p:txBody>
          <a:bodyPr wrap="square">
            <a:spAutoFit/>
          </a:bodyPr>
          <a:lstStyle/>
          <a:p>
            <a:r>
              <a:rPr lang="en-US" b="1" u="sng" dirty="0" err="1">
                <a:solidFill>
                  <a:srgbClr val="FF0000"/>
                </a:solidFill>
                <a:latin typeface="Consolas"/>
              </a:rPr>
              <a:t>App.component.ts</a:t>
            </a:r>
            <a:r>
              <a:rPr lang="en-US" b="1" u="sng" dirty="0">
                <a:solidFill>
                  <a:srgbClr val="FF0000"/>
                </a:solidFill>
                <a:latin typeface="Consolas"/>
              </a:rPr>
              <a:t>:</a:t>
            </a:r>
          </a:p>
          <a:p>
            <a:endParaRPr lang="en-IN" b="1" dirty="0">
              <a:solidFill>
                <a:srgbClr val="0F4A85"/>
              </a:solidFill>
              <a:latin typeface="Consolas"/>
            </a:endParaRPr>
          </a:p>
          <a:p>
            <a:r>
              <a:rPr lang="en-IN" b="1" dirty="0">
                <a:solidFill>
                  <a:srgbClr val="B5200D"/>
                </a:solidFill>
                <a:latin typeface="Consolas"/>
              </a:rPr>
              <a:t>import</a:t>
            </a:r>
            <a:r>
              <a:rPr lang="en-IN" b="1" dirty="0">
                <a:solidFill>
                  <a:srgbClr val="292929"/>
                </a:solidFill>
                <a:latin typeface="Consolas"/>
              </a:rPr>
              <a:t> { </a:t>
            </a:r>
            <a:r>
              <a:rPr lang="en-IN" b="1" dirty="0">
                <a:solidFill>
                  <a:srgbClr val="001080"/>
                </a:solidFill>
                <a:latin typeface="Consolas"/>
              </a:rPr>
              <a:t>Component</a:t>
            </a:r>
            <a:r>
              <a:rPr lang="en-IN" b="1" dirty="0">
                <a:solidFill>
                  <a:srgbClr val="292929"/>
                </a:solidFill>
                <a:latin typeface="Consolas"/>
              </a:rPr>
              <a:t> } </a:t>
            </a:r>
            <a:r>
              <a:rPr lang="en-IN" b="1" dirty="0">
                <a:solidFill>
                  <a:srgbClr val="B5200D"/>
                </a:solidFill>
                <a:latin typeface="Consolas"/>
              </a:rPr>
              <a:t>from</a:t>
            </a:r>
            <a:r>
              <a:rPr lang="en-IN" b="1" dirty="0">
                <a:solidFill>
                  <a:srgbClr val="292929"/>
                </a:solidFill>
                <a:latin typeface="Consolas"/>
              </a:rPr>
              <a:t> </a:t>
            </a:r>
            <a:r>
              <a:rPr lang="en-IN" b="1" dirty="0">
                <a:solidFill>
                  <a:srgbClr val="0F4A85"/>
                </a:solidFill>
                <a:latin typeface="Consolas"/>
              </a:rPr>
              <a:t>'@angular/core'</a:t>
            </a:r>
            <a:r>
              <a:rPr lang="en-IN" b="1" dirty="0">
                <a:solidFill>
                  <a:srgbClr val="292929"/>
                </a:solidFill>
                <a:latin typeface="Consolas"/>
              </a:rPr>
              <a:t>;</a:t>
            </a:r>
          </a:p>
          <a:p>
            <a:r>
              <a:rPr lang="en-IN" b="1" dirty="0">
                <a:solidFill>
                  <a:srgbClr val="B5200D"/>
                </a:solidFill>
                <a:latin typeface="Consolas"/>
              </a:rPr>
              <a:t>import</a:t>
            </a:r>
            <a:r>
              <a:rPr lang="en-IN" b="1" dirty="0">
                <a:solidFill>
                  <a:srgbClr val="292929"/>
                </a:solidFill>
                <a:latin typeface="Consolas"/>
              </a:rPr>
              <a:t> { </a:t>
            </a:r>
            <a:r>
              <a:rPr lang="en-IN" b="1" dirty="0" err="1">
                <a:solidFill>
                  <a:srgbClr val="001080"/>
                </a:solidFill>
                <a:latin typeface="Consolas"/>
              </a:rPr>
              <a:t>CommonModule</a:t>
            </a:r>
            <a:r>
              <a:rPr lang="en-IN" b="1" dirty="0">
                <a:solidFill>
                  <a:srgbClr val="292929"/>
                </a:solidFill>
                <a:latin typeface="Consolas"/>
              </a:rPr>
              <a:t> } </a:t>
            </a:r>
            <a:r>
              <a:rPr lang="en-IN" b="1" dirty="0">
                <a:solidFill>
                  <a:srgbClr val="B5200D"/>
                </a:solidFill>
                <a:latin typeface="Consolas"/>
              </a:rPr>
              <a:t>from</a:t>
            </a:r>
            <a:r>
              <a:rPr lang="en-IN" b="1" dirty="0">
                <a:solidFill>
                  <a:srgbClr val="292929"/>
                </a:solidFill>
                <a:latin typeface="Consolas"/>
              </a:rPr>
              <a:t> </a:t>
            </a:r>
            <a:r>
              <a:rPr lang="en-IN" b="1" dirty="0">
                <a:solidFill>
                  <a:srgbClr val="0F4A85"/>
                </a:solidFill>
                <a:latin typeface="Consolas"/>
              </a:rPr>
              <a:t>'@angular/common'</a:t>
            </a:r>
            <a:r>
              <a:rPr lang="en-IN" b="1" dirty="0">
                <a:solidFill>
                  <a:srgbClr val="292929"/>
                </a:solidFill>
                <a:latin typeface="Consolas"/>
              </a:rPr>
              <a:t>;</a:t>
            </a:r>
          </a:p>
          <a:p>
            <a:r>
              <a:rPr lang="en-IN" b="1" dirty="0">
                <a:solidFill>
                  <a:srgbClr val="B5200D"/>
                </a:solidFill>
                <a:latin typeface="Consolas"/>
              </a:rPr>
              <a:t>import</a:t>
            </a:r>
            <a:r>
              <a:rPr lang="en-IN" b="1" dirty="0">
                <a:solidFill>
                  <a:srgbClr val="292929"/>
                </a:solidFill>
                <a:latin typeface="Consolas"/>
              </a:rPr>
              <a:t> { </a:t>
            </a:r>
            <a:r>
              <a:rPr lang="en-IN" b="1" dirty="0" err="1">
                <a:solidFill>
                  <a:srgbClr val="001080"/>
                </a:solidFill>
                <a:latin typeface="Consolas"/>
              </a:rPr>
              <a:t>FormsModule</a:t>
            </a:r>
            <a:r>
              <a:rPr lang="en-IN" b="1" dirty="0">
                <a:solidFill>
                  <a:srgbClr val="292929"/>
                </a:solidFill>
                <a:latin typeface="Consolas"/>
              </a:rPr>
              <a:t> } </a:t>
            </a:r>
            <a:r>
              <a:rPr lang="en-IN" b="1" dirty="0">
                <a:solidFill>
                  <a:srgbClr val="B5200D"/>
                </a:solidFill>
                <a:latin typeface="Consolas"/>
              </a:rPr>
              <a:t>from</a:t>
            </a:r>
            <a:r>
              <a:rPr lang="en-IN" b="1" dirty="0">
                <a:solidFill>
                  <a:srgbClr val="292929"/>
                </a:solidFill>
                <a:latin typeface="Consolas"/>
              </a:rPr>
              <a:t> </a:t>
            </a:r>
            <a:r>
              <a:rPr lang="en-IN" b="1" dirty="0">
                <a:solidFill>
                  <a:srgbClr val="0F4A85"/>
                </a:solidFill>
                <a:latin typeface="Consolas"/>
              </a:rPr>
              <a:t>'@angular/forms'</a:t>
            </a:r>
            <a:r>
              <a:rPr lang="en-IN" b="1" dirty="0">
                <a:solidFill>
                  <a:srgbClr val="292929"/>
                </a:solidFill>
                <a:latin typeface="Consolas"/>
              </a:rPr>
              <a:t>;</a:t>
            </a:r>
            <a:br>
              <a:rPr lang="en-IN" b="1" dirty="0">
                <a:solidFill>
                  <a:srgbClr val="292929"/>
                </a:solidFill>
                <a:latin typeface="Consolas"/>
              </a:rPr>
            </a:br>
            <a:r>
              <a:rPr lang="en-IN" b="1" dirty="0">
                <a:solidFill>
                  <a:srgbClr val="292929"/>
                </a:solidFill>
                <a:latin typeface="Consolas"/>
              </a:rPr>
              <a:t>@</a:t>
            </a:r>
            <a:r>
              <a:rPr lang="en-IN" b="1" dirty="0">
                <a:solidFill>
                  <a:srgbClr val="5E2CBC"/>
                </a:solidFill>
                <a:latin typeface="Consolas"/>
              </a:rPr>
              <a:t>Component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selector:</a:t>
            </a:r>
            <a:r>
              <a:rPr lang="en-IN" b="1" dirty="0">
                <a:solidFill>
                  <a:srgbClr val="292929"/>
                </a:solidFill>
                <a:latin typeface="Consolas"/>
              </a:rPr>
              <a:t> </a:t>
            </a:r>
            <a:r>
              <a:rPr lang="en-IN" b="1" dirty="0">
                <a:solidFill>
                  <a:srgbClr val="0F4A85"/>
                </a:solidFill>
                <a:latin typeface="Consolas"/>
              </a:rPr>
              <a:t>'app-root'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standalone:</a:t>
            </a:r>
            <a:r>
              <a:rPr lang="en-IN" b="1" dirty="0">
                <a:solidFill>
                  <a:srgbClr val="292929"/>
                </a:solidFill>
                <a:latin typeface="Consolas"/>
              </a:rPr>
              <a:t> </a:t>
            </a:r>
            <a:r>
              <a:rPr lang="en-IN" b="1" dirty="0">
                <a:solidFill>
                  <a:srgbClr val="0F4A85"/>
                </a:solidFill>
                <a:latin typeface="Consolas"/>
              </a:rPr>
              <a:t>true</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imports:</a:t>
            </a:r>
            <a:r>
              <a:rPr lang="en-IN" b="1" dirty="0">
                <a:solidFill>
                  <a:srgbClr val="292929"/>
                </a:solidFill>
                <a:latin typeface="Consolas"/>
              </a:rPr>
              <a:t> [</a:t>
            </a:r>
            <a:r>
              <a:rPr lang="en-IN" b="1" dirty="0" err="1">
                <a:solidFill>
                  <a:srgbClr val="001080"/>
                </a:solidFill>
                <a:latin typeface="Consolas"/>
              </a:rPr>
              <a:t>CommonModule</a:t>
            </a:r>
            <a:r>
              <a:rPr lang="en-IN" b="1" dirty="0" err="1">
                <a:solidFill>
                  <a:srgbClr val="292929"/>
                </a:solidFill>
                <a:latin typeface="Consolas"/>
              </a:rPr>
              <a:t>,</a:t>
            </a:r>
            <a:r>
              <a:rPr lang="en-IN" b="1" dirty="0" err="1">
                <a:solidFill>
                  <a:srgbClr val="001080"/>
                </a:solidFill>
                <a:latin typeface="Consolas"/>
              </a:rPr>
              <a:t>FormsModule</a:t>
            </a:r>
            <a:r>
              <a:rPr lang="en-IN" b="1" dirty="0">
                <a:solidFill>
                  <a:srgbClr val="292929"/>
                </a:solidFill>
                <a:latin typeface="Consolas"/>
              </a:rPr>
              <a:t>],</a:t>
            </a:r>
          </a:p>
          <a:p>
            <a:r>
              <a:rPr lang="en-IN" b="1" dirty="0">
                <a:solidFill>
                  <a:srgbClr val="292929"/>
                </a:solidFill>
                <a:latin typeface="Consolas"/>
              </a:rPr>
              <a:t>  </a:t>
            </a:r>
            <a:r>
              <a:rPr lang="en-IN" b="1" dirty="0" err="1">
                <a:solidFill>
                  <a:srgbClr val="001080"/>
                </a:solidFill>
                <a:latin typeface="Consolas"/>
              </a:rPr>
              <a:t>templateUrl</a:t>
            </a:r>
            <a:r>
              <a:rPr lang="en-IN" b="1" dirty="0">
                <a:solidFill>
                  <a:srgbClr val="001080"/>
                </a:solidFill>
                <a:latin typeface="Consolas"/>
              </a:rPr>
              <a:t>:</a:t>
            </a:r>
            <a:r>
              <a:rPr lang="en-IN" b="1" dirty="0">
                <a:solidFill>
                  <a:srgbClr val="292929"/>
                </a:solidFill>
                <a:latin typeface="Consolas"/>
              </a:rPr>
              <a:t> </a:t>
            </a:r>
            <a:r>
              <a:rPr lang="en-IN" b="1" dirty="0">
                <a:solidFill>
                  <a:srgbClr val="0F4A85"/>
                </a:solidFill>
                <a:latin typeface="Consolas"/>
              </a:rPr>
              <a:t>'./app.component.html'</a:t>
            </a:r>
            <a:r>
              <a:rPr lang="en-IN" b="1" dirty="0">
                <a:solidFill>
                  <a:srgbClr val="292929"/>
                </a:solidFill>
                <a:latin typeface="Consolas"/>
              </a:rPr>
              <a:t>,</a:t>
            </a:r>
          </a:p>
          <a:p>
            <a:r>
              <a:rPr lang="en-IN" b="1" dirty="0">
                <a:solidFill>
                  <a:srgbClr val="292929"/>
                </a:solidFill>
                <a:latin typeface="Consolas"/>
              </a:rPr>
              <a:t>  </a:t>
            </a:r>
            <a:r>
              <a:rPr lang="en-IN" b="1" dirty="0" err="1">
                <a:solidFill>
                  <a:srgbClr val="001080"/>
                </a:solidFill>
                <a:latin typeface="Consolas"/>
              </a:rPr>
              <a:t>styleUrl</a:t>
            </a:r>
            <a:r>
              <a:rPr lang="en-IN" b="1" dirty="0">
                <a:solidFill>
                  <a:srgbClr val="001080"/>
                </a:solidFill>
                <a:latin typeface="Consolas"/>
              </a:rPr>
              <a:t>:</a:t>
            </a:r>
            <a:r>
              <a:rPr lang="en-IN" b="1" dirty="0">
                <a:solidFill>
                  <a:srgbClr val="0F4A85"/>
                </a:solidFill>
                <a:latin typeface="Consolas"/>
              </a:rPr>
              <a:t>'./app.component.css'</a:t>
            </a:r>
            <a:r>
              <a:rPr lang="en-IN" b="1" dirty="0">
                <a:solidFill>
                  <a:srgbClr val="292929"/>
                </a:solidFill>
                <a:latin typeface="Consolas"/>
              </a:rPr>
              <a:t>,</a:t>
            </a:r>
          </a:p>
          <a:p>
            <a:r>
              <a:rPr lang="en-IN" b="1" dirty="0">
                <a:solidFill>
                  <a:srgbClr val="292929"/>
                </a:solidFill>
                <a:latin typeface="Consolas"/>
              </a:rPr>
              <a:t>})</a:t>
            </a:r>
          </a:p>
          <a:p>
            <a:r>
              <a:rPr lang="en-IN" b="1" dirty="0">
                <a:solidFill>
                  <a:srgbClr val="B5200D"/>
                </a:solidFill>
                <a:latin typeface="Consolas"/>
              </a:rPr>
              <a:t>export</a:t>
            </a:r>
            <a:r>
              <a:rPr lang="en-IN" b="1" dirty="0">
                <a:solidFill>
                  <a:srgbClr val="292929"/>
                </a:solidFill>
                <a:latin typeface="Consolas"/>
              </a:rPr>
              <a:t> </a:t>
            </a:r>
            <a:r>
              <a:rPr lang="en-IN" b="1" dirty="0">
                <a:solidFill>
                  <a:srgbClr val="0F4A85"/>
                </a:solidFill>
                <a:latin typeface="Consolas"/>
              </a:rPr>
              <a:t>class</a:t>
            </a:r>
            <a:r>
              <a:rPr lang="en-IN" b="1" dirty="0">
                <a:solidFill>
                  <a:srgbClr val="292929"/>
                </a:solidFill>
                <a:latin typeface="Consolas"/>
              </a:rPr>
              <a:t> </a:t>
            </a:r>
            <a:r>
              <a:rPr lang="en-IN" b="1" dirty="0" err="1">
                <a:solidFill>
                  <a:srgbClr val="185E73"/>
                </a:solidFill>
                <a:latin typeface="Consolas"/>
              </a:rPr>
              <a:t>AppComponent</a:t>
            </a:r>
            <a:r>
              <a:rPr lang="en-IN" b="1" dirty="0">
                <a:solidFill>
                  <a:srgbClr val="292929"/>
                </a:solidFill>
                <a:latin typeface="Consolas"/>
              </a:rPr>
              <a:t> {</a:t>
            </a:r>
          </a:p>
          <a:p>
            <a:r>
              <a:rPr lang="en-IN" b="1" dirty="0">
                <a:solidFill>
                  <a:srgbClr val="292929"/>
                </a:solidFill>
                <a:latin typeface="Consolas"/>
              </a:rPr>
              <a:t>  </a:t>
            </a:r>
            <a:r>
              <a:rPr lang="en-IN" b="1" dirty="0" err="1">
                <a:solidFill>
                  <a:srgbClr val="001080"/>
                </a:solidFill>
                <a:latin typeface="Consolas"/>
              </a:rPr>
              <a:t>user</a:t>
            </a:r>
            <a:r>
              <a:rPr lang="en-IN" b="1" dirty="0" err="1">
                <a:solidFill>
                  <a:srgbClr val="000000"/>
                </a:solidFill>
                <a:latin typeface="Consolas"/>
              </a:rPr>
              <a:t>:</a:t>
            </a:r>
            <a:r>
              <a:rPr lang="en-IN" b="1" dirty="0" err="1">
                <a:solidFill>
                  <a:srgbClr val="185E73"/>
                </a:solidFill>
                <a:latin typeface="Consolas"/>
              </a:rPr>
              <a:t>any</a:t>
            </a:r>
            <a:r>
              <a:rPr lang="en-IN" b="1" dirty="0">
                <a:solidFill>
                  <a:srgbClr val="000000"/>
                </a:solidFill>
                <a:latin typeface="Consolas"/>
              </a:rPr>
              <a: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name:</a:t>
            </a:r>
            <a:r>
              <a:rPr lang="en-IN" b="1" dirty="0">
                <a:solidFill>
                  <a:srgbClr val="0F4A85"/>
                </a:solidFill>
                <a:latin typeface="Consolas"/>
              </a:rPr>
              <a: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email:</a:t>
            </a:r>
            <a:r>
              <a:rPr lang="en-IN" b="1" dirty="0">
                <a:solidFill>
                  <a:srgbClr val="0F4A85"/>
                </a:solidFill>
                <a:latin typeface="Consolas"/>
              </a:rPr>
              <a: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password:</a:t>
            </a:r>
            <a:r>
              <a:rPr lang="en-IN" b="1" dirty="0">
                <a:solidFill>
                  <a:srgbClr val="0F4A85"/>
                </a:solidFill>
                <a:latin typeface="Consolas"/>
              </a:rPr>
              <a:t>''</a:t>
            </a:r>
            <a:r>
              <a:rPr lang="en-IN" b="1" dirty="0">
                <a:solidFill>
                  <a:srgbClr val="292929"/>
                </a:solidFill>
                <a:latin typeface="Consolas"/>
              </a:rPr>
              <a:t>,</a:t>
            </a:r>
          </a:p>
          <a:p>
            <a:r>
              <a:rPr lang="en-IN" b="1" dirty="0">
                <a:solidFill>
                  <a:srgbClr val="292929"/>
                </a:solidFill>
                <a:latin typeface="Consolas"/>
              </a:rPr>
              <a:t>  } </a:t>
            </a:r>
          </a:p>
          <a:p>
            <a:r>
              <a:rPr lang="en-IN" b="1" dirty="0">
                <a:solidFill>
                  <a:srgbClr val="292929"/>
                </a:solidFill>
                <a:latin typeface="Consolas"/>
              </a:rPr>
              <a:t>  </a:t>
            </a:r>
            <a:r>
              <a:rPr lang="en-IN" b="1" dirty="0" err="1">
                <a:solidFill>
                  <a:srgbClr val="5E2CBC"/>
                </a:solidFill>
                <a:latin typeface="Consolas"/>
              </a:rPr>
              <a:t>onSubmit</a:t>
            </a:r>
            <a:r>
              <a:rPr lang="en-IN" b="1" dirty="0">
                <a:solidFill>
                  <a:srgbClr val="292929"/>
                </a:solidFill>
                <a:latin typeface="Consolas"/>
              </a:rPr>
              <a:t>(){</a:t>
            </a:r>
          </a:p>
          <a:p>
            <a:r>
              <a:rPr lang="en-IN" b="1" dirty="0">
                <a:solidFill>
                  <a:srgbClr val="292929"/>
                </a:solidFill>
                <a:latin typeface="Consolas"/>
              </a:rPr>
              <a:t>    </a:t>
            </a:r>
            <a:r>
              <a:rPr lang="en-IN" b="1" dirty="0">
                <a:solidFill>
                  <a:srgbClr val="001080"/>
                </a:solidFill>
                <a:latin typeface="Consolas"/>
              </a:rPr>
              <a:t>console</a:t>
            </a:r>
            <a:r>
              <a:rPr lang="en-IN" b="1" dirty="0">
                <a:solidFill>
                  <a:srgbClr val="292929"/>
                </a:solidFill>
                <a:latin typeface="Consolas"/>
              </a:rPr>
              <a:t>.</a:t>
            </a:r>
            <a:r>
              <a:rPr lang="en-IN" b="1" dirty="0">
                <a:solidFill>
                  <a:srgbClr val="5E2CBC"/>
                </a:solidFill>
                <a:latin typeface="Consolas"/>
              </a:rPr>
              <a:t>log</a:t>
            </a:r>
            <a:r>
              <a:rPr lang="en-IN" b="1" dirty="0">
                <a:solidFill>
                  <a:srgbClr val="292929"/>
                </a:solidFill>
                <a:latin typeface="Consolas"/>
              </a:rPr>
              <a:t>(</a:t>
            </a:r>
            <a:r>
              <a:rPr lang="en-IN" b="1" dirty="0" err="1">
                <a:solidFill>
                  <a:srgbClr val="0F4A85"/>
                </a:solidFill>
                <a:latin typeface="Consolas"/>
              </a:rPr>
              <a:t>this</a:t>
            </a:r>
            <a:r>
              <a:rPr lang="en-IN" b="1" dirty="0" err="1">
                <a:solidFill>
                  <a:srgbClr val="292929"/>
                </a:solidFill>
                <a:latin typeface="Consolas"/>
              </a:rPr>
              <a:t>.</a:t>
            </a:r>
            <a:r>
              <a:rPr lang="en-IN" b="1" dirty="0" err="1">
                <a:solidFill>
                  <a:srgbClr val="001080"/>
                </a:solidFill>
                <a:latin typeface="Consolas"/>
              </a:rPr>
              <a:t>user</a:t>
            </a:r>
            <a:r>
              <a:rPr lang="en-IN" b="1" dirty="0">
                <a:solidFill>
                  <a:srgbClr val="292929"/>
                </a:solidFill>
                <a:latin typeface="Consolas"/>
              </a:rPr>
              <a:t>);</a:t>
            </a:r>
          </a:p>
          <a:p>
            <a:r>
              <a:rPr lang="en-IN" b="1" dirty="0">
                <a:solidFill>
                  <a:srgbClr val="292929"/>
                </a:solidFill>
                <a:latin typeface="Consolas"/>
              </a:rPr>
              <a:t>  }  }</a:t>
            </a:r>
            <a:endParaRPr lang="en-IN" b="1" dirty="0">
              <a:solidFill>
                <a:srgbClr val="292929"/>
              </a:solidFill>
              <a:effectLst/>
              <a:latin typeface="Consolas"/>
            </a:endParaRPr>
          </a:p>
        </p:txBody>
      </p:sp>
    </p:spTree>
    <p:extLst>
      <p:ext uri="{BB962C8B-B14F-4D97-AF65-F5344CB8AC3E}">
        <p14:creationId xmlns:p14="http://schemas.microsoft.com/office/powerpoint/2010/main" val="229707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Template-Driven Forms: Example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5451907"/>
          </a:xfrm>
        </p:spPr>
        <p:txBody>
          <a:bodyPr>
            <a:normAutofit/>
          </a:bodyPr>
          <a:lstStyle/>
          <a:p>
            <a:pPr marL="0" indent="0" algn="just">
              <a:buNone/>
            </a:pPr>
            <a:endParaRPr lang="en-US" dirty="0">
              <a:latin typeface="Times New Roman" pitchFamily="18" charset="0"/>
              <a:cs typeface="Times New Roman" pitchFamily="18" charset="0"/>
            </a:endParaRPr>
          </a:p>
          <a:p>
            <a:pPr marL="0" indent="0" algn="just">
              <a:buNone/>
            </a:pPr>
            <a:endParaRPr lang="en-US" b="1" dirty="0">
              <a:solidFill>
                <a:srgbClr val="FF0000"/>
              </a:solidFill>
              <a:latin typeface="Times New Roman" pitchFamily="18" charset="0"/>
              <a:cs typeface="Times New Roman" pitchFamily="18" charset="0"/>
            </a:endParaRPr>
          </a:p>
          <a:p>
            <a:pPr marL="0" indent="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
        <p:nvSpPr>
          <p:cNvPr id="7" name="Rectangle 6"/>
          <p:cNvSpPr/>
          <p:nvPr/>
        </p:nvSpPr>
        <p:spPr>
          <a:xfrm>
            <a:off x="200025" y="1009144"/>
            <a:ext cx="5757863" cy="5632311"/>
          </a:xfrm>
          <a:prstGeom prst="rect">
            <a:avLst/>
          </a:prstGeom>
          <a:solidFill>
            <a:schemeClr val="accent4">
              <a:lumMod val="40000"/>
              <a:lumOff val="60000"/>
            </a:schemeClr>
          </a:solidFill>
        </p:spPr>
        <p:txBody>
          <a:bodyPr wrap="square">
            <a:spAutoFit/>
          </a:bodyPr>
          <a:lstStyle/>
          <a:p>
            <a:r>
              <a:rPr lang="en-US" b="1" u="sng" dirty="0">
                <a:solidFill>
                  <a:srgbClr val="FF0000"/>
                </a:solidFill>
                <a:latin typeface="Consolas"/>
              </a:rPr>
              <a:t>App.component.html:</a:t>
            </a:r>
            <a:endParaRPr lang="en-IN" b="1" u="sng" dirty="0">
              <a:solidFill>
                <a:srgbClr val="FF0000"/>
              </a:solidFill>
              <a:latin typeface="Consolas"/>
            </a:endParaRPr>
          </a:p>
          <a:p>
            <a:endParaRPr lang="en-IN" b="1" dirty="0">
              <a:solidFill>
                <a:srgbClr val="0F4A85"/>
              </a:solidFill>
              <a:latin typeface="Consolas"/>
            </a:endParaRPr>
          </a:p>
          <a:p>
            <a:r>
              <a:rPr lang="en-IN" b="1" dirty="0">
                <a:solidFill>
                  <a:srgbClr val="0F4A85"/>
                </a:solidFill>
                <a:latin typeface="Consolas"/>
              </a:rPr>
              <a:t>&lt;h1</a:t>
            </a:r>
            <a:r>
              <a:rPr lang="en-IN" b="1" dirty="0">
                <a:solidFill>
                  <a:srgbClr val="292929"/>
                </a:solidFill>
                <a:latin typeface="Consolas"/>
              </a:rPr>
              <a:t> </a:t>
            </a:r>
            <a:r>
              <a:rPr lang="en-IN" b="1" dirty="0">
                <a:solidFill>
                  <a:srgbClr val="264F78"/>
                </a:solidFill>
                <a:latin typeface="Consolas"/>
              </a:rPr>
              <a:t>style</a:t>
            </a:r>
            <a:r>
              <a:rPr lang="en-IN" b="1" dirty="0">
                <a:solidFill>
                  <a:srgbClr val="292929"/>
                </a:solidFill>
                <a:latin typeface="Consolas"/>
              </a:rPr>
              <a:t>=</a:t>
            </a:r>
            <a:r>
              <a:rPr lang="en-IN" b="1" dirty="0">
                <a:solidFill>
                  <a:srgbClr val="0F4A85"/>
                </a:solidFill>
                <a:latin typeface="Consolas"/>
              </a:rPr>
              <a:t>"text-align: </a:t>
            </a:r>
            <a:r>
              <a:rPr lang="en-IN" b="1" dirty="0" err="1">
                <a:solidFill>
                  <a:srgbClr val="0F4A85"/>
                </a:solidFill>
                <a:latin typeface="Consolas"/>
              </a:rPr>
              <a:t>center</a:t>
            </a:r>
            <a:r>
              <a:rPr lang="en-IN" b="1" dirty="0">
                <a:solidFill>
                  <a:srgbClr val="0F4A85"/>
                </a:solidFill>
                <a:latin typeface="Consolas"/>
              </a:rPr>
              <a:t>;"&gt;</a:t>
            </a:r>
            <a:r>
              <a:rPr lang="en-IN" b="1" dirty="0">
                <a:solidFill>
                  <a:srgbClr val="292929"/>
                </a:solidFill>
                <a:latin typeface="Consolas"/>
              </a:rPr>
              <a:t> Registration Form </a:t>
            </a:r>
            <a:r>
              <a:rPr lang="en-IN" b="1" dirty="0">
                <a:solidFill>
                  <a:srgbClr val="0F4A85"/>
                </a:solidFill>
                <a:latin typeface="Consolas"/>
              </a:rPr>
              <a:t>&lt;/h1&gt;</a:t>
            </a:r>
            <a:endParaRPr lang="en-IN" b="1" dirty="0">
              <a:solidFill>
                <a:srgbClr val="292929"/>
              </a:solidFill>
              <a:latin typeface="Consolas"/>
            </a:endParaRPr>
          </a:p>
          <a:p>
            <a:r>
              <a:rPr lang="en-IN" b="1" dirty="0">
                <a:solidFill>
                  <a:srgbClr val="0F4A85"/>
                </a:solidFill>
                <a:latin typeface="Consolas"/>
              </a:rPr>
              <a:t>&lt;div</a:t>
            </a:r>
            <a:endParaRPr lang="en-IN" b="1" dirty="0">
              <a:solidFill>
                <a:srgbClr val="292929"/>
              </a:solidFill>
              <a:latin typeface="Consolas"/>
            </a:endParaRPr>
          </a:p>
          <a:p>
            <a:r>
              <a:rPr lang="en-IN" b="1" dirty="0">
                <a:solidFill>
                  <a:srgbClr val="264F78"/>
                </a:solidFill>
                <a:latin typeface="Consolas"/>
              </a:rPr>
              <a:t>style</a:t>
            </a:r>
            <a:r>
              <a:rPr lang="en-IN" b="1" dirty="0">
                <a:solidFill>
                  <a:srgbClr val="292929"/>
                </a:solidFill>
                <a:latin typeface="Consolas"/>
              </a:rPr>
              <a:t>=</a:t>
            </a:r>
            <a:r>
              <a:rPr lang="en-IN" b="1" dirty="0">
                <a:solidFill>
                  <a:srgbClr val="0F4A85"/>
                </a:solidFill>
                <a:latin typeface="Consolas"/>
              </a:rPr>
              <a:t>"display: flex;</a:t>
            </a:r>
            <a:endParaRPr lang="en-IN" b="1" dirty="0">
              <a:solidFill>
                <a:srgbClr val="292929"/>
              </a:solidFill>
              <a:latin typeface="Consolas"/>
            </a:endParaRPr>
          </a:p>
          <a:p>
            <a:r>
              <a:rPr lang="en-IN" b="1" dirty="0">
                <a:solidFill>
                  <a:srgbClr val="0F4A85"/>
                </a:solidFill>
                <a:latin typeface="Consolas"/>
              </a:rPr>
              <a:t>align-items: </a:t>
            </a:r>
            <a:r>
              <a:rPr lang="en-IN" b="1" dirty="0" err="1">
                <a:solidFill>
                  <a:srgbClr val="0F4A85"/>
                </a:solidFill>
                <a:latin typeface="Consolas"/>
              </a:rPr>
              <a:t>center</a:t>
            </a:r>
            <a:r>
              <a:rPr lang="en-IN" b="1" dirty="0">
                <a:solidFill>
                  <a:srgbClr val="0F4A85"/>
                </a:solidFill>
                <a:latin typeface="Consolas"/>
              </a:rPr>
              <a:t>;</a:t>
            </a:r>
            <a:endParaRPr lang="en-IN" b="1" dirty="0">
              <a:solidFill>
                <a:srgbClr val="292929"/>
              </a:solidFill>
              <a:latin typeface="Consolas"/>
            </a:endParaRPr>
          </a:p>
          <a:p>
            <a:r>
              <a:rPr lang="en-IN" b="1" dirty="0">
                <a:solidFill>
                  <a:srgbClr val="0F4A85"/>
                </a:solidFill>
                <a:latin typeface="Consolas"/>
              </a:rPr>
              <a:t>justify-content: </a:t>
            </a:r>
            <a:r>
              <a:rPr lang="en-IN" b="1" dirty="0" err="1">
                <a:solidFill>
                  <a:srgbClr val="0F4A85"/>
                </a:solidFill>
                <a:latin typeface="Consolas"/>
              </a:rPr>
              <a:t>center</a:t>
            </a:r>
            <a:r>
              <a:rPr lang="en-IN" b="1" dirty="0">
                <a:solidFill>
                  <a:srgbClr val="0F4A85"/>
                </a:solidFill>
                <a:latin typeface="Consolas"/>
              </a:rPr>
              <a:t>;</a:t>
            </a:r>
            <a:endParaRPr lang="en-IN" b="1" dirty="0">
              <a:solidFill>
                <a:srgbClr val="292929"/>
              </a:solidFill>
              <a:latin typeface="Consolas"/>
            </a:endParaRPr>
          </a:p>
          <a:p>
            <a:r>
              <a:rPr lang="en-IN" b="1" dirty="0">
                <a:solidFill>
                  <a:srgbClr val="0F4A85"/>
                </a:solidFill>
                <a:latin typeface="Consolas"/>
              </a:rPr>
              <a:t>height: 50vh;"</a:t>
            </a:r>
            <a:endParaRPr lang="en-IN" b="1" dirty="0">
              <a:solidFill>
                <a:srgbClr val="292929"/>
              </a:solidFill>
              <a:latin typeface="Consolas"/>
            </a:endParaRPr>
          </a:p>
          <a:p>
            <a:r>
              <a:rPr lang="en-IN" b="1" dirty="0">
                <a:solidFill>
                  <a:srgbClr val="0F4A85"/>
                </a:solidFill>
                <a:latin typeface="Consolas"/>
              </a:rPr>
              <a:t>&gt;</a:t>
            </a:r>
            <a:endParaRPr lang="en-IN" b="1" dirty="0">
              <a:solidFill>
                <a:srgbClr val="292929"/>
              </a:solidFill>
              <a:latin typeface="Consolas"/>
            </a:endParaRPr>
          </a:p>
          <a:p>
            <a:br>
              <a:rPr lang="en-IN" b="1" dirty="0">
                <a:solidFill>
                  <a:srgbClr val="292929"/>
                </a:solidFill>
                <a:latin typeface="Consolas"/>
              </a:rPr>
            </a:br>
            <a:r>
              <a:rPr lang="en-IN" b="1" dirty="0">
                <a:solidFill>
                  <a:srgbClr val="0F4A85"/>
                </a:solidFill>
                <a:latin typeface="Consolas"/>
              </a:rPr>
              <a:t>&lt;form</a:t>
            </a:r>
            <a:r>
              <a:rPr lang="en-IN" b="1" dirty="0">
                <a:solidFill>
                  <a:srgbClr val="292929"/>
                </a:solidFill>
                <a:latin typeface="Consolas"/>
              </a:rPr>
              <a:t> </a:t>
            </a:r>
            <a:r>
              <a:rPr lang="en-IN" b="1" dirty="0">
                <a:solidFill>
                  <a:srgbClr val="264F78"/>
                </a:solidFill>
                <a:latin typeface="Consolas"/>
              </a:rPr>
              <a:t>action</a:t>
            </a:r>
            <a:r>
              <a:rPr lang="en-IN" b="1" dirty="0">
                <a:solidFill>
                  <a:srgbClr val="292929"/>
                </a:solidFill>
                <a:latin typeface="Consolas"/>
              </a:rPr>
              <a:t>=</a:t>
            </a:r>
            <a:r>
              <a:rPr lang="en-IN" b="1" dirty="0">
                <a:solidFill>
                  <a:srgbClr val="0F4A85"/>
                </a:solidFill>
                <a:latin typeface="Consolas"/>
              </a:rPr>
              <a:t>""</a:t>
            </a:r>
            <a:r>
              <a:rPr lang="en-IN" b="1" dirty="0">
                <a:solidFill>
                  <a:srgbClr val="292929"/>
                </a:solidFill>
                <a:latin typeface="Consolas"/>
              </a:rPr>
              <a:t> </a:t>
            </a:r>
            <a:r>
              <a:rPr lang="en-IN" b="1" dirty="0">
                <a:solidFill>
                  <a:srgbClr val="264F78"/>
                </a:solidFill>
                <a:latin typeface="Consolas"/>
              </a:rPr>
              <a:t>(submit)</a:t>
            </a:r>
            <a:r>
              <a:rPr lang="en-IN" b="1" dirty="0">
                <a:solidFill>
                  <a:srgbClr val="292929"/>
                </a:solidFill>
                <a:latin typeface="Consolas"/>
              </a:rPr>
              <a:t>=</a:t>
            </a:r>
            <a:r>
              <a:rPr lang="en-IN" b="1" dirty="0">
                <a:solidFill>
                  <a:srgbClr val="0F4A85"/>
                </a:solidFill>
                <a:latin typeface="Consolas"/>
              </a:rPr>
              <a:t>"</a:t>
            </a:r>
            <a:r>
              <a:rPr lang="en-IN" b="1" dirty="0" err="1">
                <a:solidFill>
                  <a:srgbClr val="5E2CBC"/>
                </a:solidFill>
                <a:latin typeface="Consolas"/>
              </a:rPr>
              <a:t>onSubmit</a:t>
            </a:r>
            <a:r>
              <a:rPr lang="en-IN" b="1" dirty="0">
                <a:solidFill>
                  <a:srgbClr val="292929"/>
                </a:solidFill>
                <a:latin typeface="Consolas"/>
              </a:rPr>
              <a:t>()</a:t>
            </a:r>
            <a:r>
              <a:rPr lang="en-IN" b="1" dirty="0">
                <a:solidFill>
                  <a:srgbClr val="0F4A85"/>
                </a:solidFill>
                <a:latin typeface="Consolas"/>
              </a:rPr>
              <a:t>"&gt;</a:t>
            </a:r>
            <a:endParaRPr lang="en-IN" b="1" dirty="0">
              <a:solidFill>
                <a:srgbClr val="292929"/>
              </a:solidFill>
              <a:latin typeface="Consolas"/>
            </a:endParaRPr>
          </a:p>
          <a:p>
            <a:r>
              <a:rPr lang="en-IN" b="1" dirty="0">
                <a:solidFill>
                  <a:srgbClr val="0F4A85"/>
                </a:solidFill>
                <a:latin typeface="Consolas"/>
              </a:rPr>
              <a:t>&lt;div&gt;</a:t>
            </a:r>
            <a:endParaRPr lang="en-IN" b="1" dirty="0">
              <a:solidFill>
                <a:srgbClr val="292929"/>
              </a:solidFill>
              <a:latin typeface="Consolas"/>
            </a:endParaRPr>
          </a:p>
          <a:p>
            <a:r>
              <a:rPr lang="en-IN" b="1" dirty="0">
                <a:solidFill>
                  <a:srgbClr val="292929"/>
                </a:solidFill>
                <a:latin typeface="Consolas"/>
              </a:rPr>
              <a:t>Name:</a:t>
            </a:r>
            <a:r>
              <a:rPr lang="en-IN" b="1" dirty="0">
                <a:solidFill>
                  <a:srgbClr val="0F4A85"/>
                </a:solidFill>
                <a:latin typeface="Consolas"/>
              </a:rPr>
              <a:t>&lt;</a:t>
            </a:r>
            <a:r>
              <a:rPr lang="en-IN" b="1" dirty="0" err="1">
                <a:solidFill>
                  <a:srgbClr val="0F4A85"/>
                </a:solidFill>
                <a:latin typeface="Consolas"/>
              </a:rPr>
              <a:t>br</a:t>
            </a:r>
            <a:r>
              <a:rPr lang="en-IN" b="1" dirty="0">
                <a:solidFill>
                  <a:srgbClr val="0F4A85"/>
                </a:solidFill>
                <a:latin typeface="Consolas"/>
              </a:rPr>
              <a:t>&gt;&lt;input</a:t>
            </a:r>
            <a:r>
              <a:rPr lang="en-IN" b="1" dirty="0">
                <a:solidFill>
                  <a:srgbClr val="292929"/>
                </a:solidFill>
                <a:latin typeface="Consolas"/>
              </a:rPr>
              <a:t> </a:t>
            </a:r>
            <a:r>
              <a:rPr lang="en-IN" b="1" dirty="0">
                <a:solidFill>
                  <a:srgbClr val="264F78"/>
                </a:solidFill>
                <a:latin typeface="Consolas"/>
              </a:rPr>
              <a:t>type</a:t>
            </a:r>
            <a:r>
              <a:rPr lang="en-IN" b="1" dirty="0">
                <a:solidFill>
                  <a:srgbClr val="292929"/>
                </a:solidFill>
                <a:latin typeface="Consolas"/>
              </a:rPr>
              <a:t>=</a:t>
            </a:r>
            <a:r>
              <a:rPr lang="en-IN" b="1" dirty="0">
                <a:solidFill>
                  <a:srgbClr val="0F4A85"/>
                </a:solidFill>
                <a:latin typeface="Consolas"/>
              </a:rPr>
              <a:t>"text"</a:t>
            </a:r>
            <a:r>
              <a:rPr lang="en-IN" b="1" dirty="0">
                <a:solidFill>
                  <a:srgbClr val="292929"/>
                </a:solidFill>
                <a:latin typeface="Consolas"/>
              </a:rPr>
              <a:t> </a:t>
            </a:r>
            <a:r>
              <a:rPr lang="en-IN" b="1" dirty="0">
                <a:solidFill>
                  <a:srgbClr val="264F78"/>
                </a:solidFill>
                <a:latin typeface="Consolas"/>
              </a:rPr>
              <a:t>placeholder</a:t>
            </a:r>
            <a:r>
              <a:rPr lang="en-IN" b="1" dirty="0">
                <a:solidFill>
                  <a:srgbClr val="292929"/>
                </a:solidFill>
                <a:latin typeface="Consolas"/>
              </a:rPr>
              <a:t>=</a:t>
            </a:r>
            <a:r>
              <a:rPr lang="en-IN" b="1" dirty="0">
                <a:solidFill>
                  <a:srgbClr val="0F4A85"/>
                </a:solidFill>
                <a:latin typeface="Consolas"/>
              </a:rPr>
              <a:t>"Name"</a:t>
            </a:r>
            <a:r>
              <a:rPr lang="en-IN" b="1" dirty="0">
                <a:solidFill>
                  <a:srgbClr val="292929"/>
                </a:solidFill>
                <a:latin typeface="Consolas"/>
              </a:rPr>
              <a:t> </a:t>
            </a:r>
            <a:r>
              <a:rPr lang="en-IN" b="1" dirty="0">
                <a:solidFill>
                  <a:srgbClr val="264F78"/>
                </a:solidFill>
                <a:latin typeface="Consolas"/>
              </a:rPr>
              <a:t>name</a:t>
            </a:r>
            <a:r>
              <a:rPr lang="en-IN" b="1" dirty="0">
                <a:solidFill>
                  <a:srgbClr val="292929"/>
                </a:solidFill>
                <a:latin typeface="Consolas"/>
              </a:rPr>
              <a:t>=</a:t>
            </a:r>
            <a:r>
              <a:rPr lang="en-IN" b="1" dirty="0">
                <a:solidFill>
                  <a:srgbClr val="0F4A85"/>
                </a:solidFill>
                <a:latin typeface="Consolas"/>
              </a:rPr>
              <a:t>"name"</a:t>
            </a:r>
            <a:r>
              <a:rPr lang="en-IN" b="1" dirty="0">
                <a:solidFill>
                  <a:srgbClr val="292929"/>
                </a:solidFill>
                <a:latin typeface="Consolas"/>
              </a:rPr>
              <a:t> </a:t>
            </a:r>
            <a:r>
              <a:rPr lang="en-IN" b="1" dirty="0">
                <a:solidFill>
                  <a:srgbClr val="264F78"/>
                </a:solidFill>
                <a:latin typeface="Consolas"/>
              </a:rPr>
              <a:t>[(</a:t>
            </a:r>
            <a:r>
              <a:rPr lang="en-IN" b="1" dirty="0" err="1">
                <a:solidFill>
                  <a:srgbClr val="264F78"/>
                </a:solidFill>
                <a:latin typeface="Consolas"/>
              </a:rPr>
              <a:t>ngModel</a:t>
            </a:r>
            <a:r>
              <a:rPr lang="en-IN" b="1" dirty="0">
                <a:solidFill>
                  <a:srgbClr val="264F78"/>
                </a:solidFill>
                <a:latin typeface="Consolas"/>
              </a:rPr>
              <a:t>)]</a:t>
            </a:r>
            <a:r>
              <a:rPr lang="en-IN" b="1" dirty="0">
                <a:solidFill>
                  <a:srgbClr val="292929"/>
                </a:solidFill>
                <a:latin typeface="Consolas"/>
              </a:rPr>
              <a:t>=</a:t>
            </a:r>
            <a:r>
              <a:rPr lang="en-IN" b="1" dirty="0">
                <a:solidFill>
                  <a:srgbClr val="0F4A85"/>
                </a:solidFill>
                <a:latin typeface="Consolas"/>
              </a:rPr>
              <a:t>"</a:t>
            </a:r>
            <a:r>
              <a:rPr lang="en-IN" b="1" dirty="0">
                <a:solidFill>
                  <a:srgbClr val="001080"/>
                </a:solidFill>
                <a:latin typeface="Consolas"/>
              </a:rPr>
              <a:t>user</a:t>
            </a:r>
            <a:r>
              <a:rPr lang="en-IN" b="1" dirty="0">
                <a:solidFill>
                  <a:srgbClr val="292929"/>
                </a:solidFill>
                <a:latin typeface="Consolas"/>
              </a:rPr>
              <a:t>.</a:t>
            </a:r>
            <a:r>
              <a:rPr lang="en-IN" b="1" dirty="0">
                <a:solidFill>
                  <a:srgbClr val="001080"/>
                </a:solidFill>
                <a:latin typeface="Consolas"/>
              </a:rPr>
              <a:t>name</a:t>
            </a:r>
            <a:r>
              <a:rPr lang="en-IN" b="1" dirty="0">
                <a:solidFill>
                  <a:srgbClr val="0F4A85"/>
                </a:solidFill>
                <a:latin typeface="Consolas"/>
              </a:rPr>
              <a:t>"/&gt;</a:t>
            </a:r>
            <a:endParaRPr lang="en-IN" b="1" dirty="0">
              <a:solidFill>
                <a:srgbClr val="292929"/>
              </a:solidFill>
              <a:latin typeface="Consolas"/>
            </a:endParaRPr>
          </a:p>
          <a:p>
            <a:r>
              <a:rPr lang="en-IN" b="1" dirty="0">
                <a:solidFill>
                  <a:srgbClr val="292929"/>
                </a:solidFill>
                <a:latin typeface="Consolas"/>
              </a:rPr>
              <a:t>    </a:t>
            </a:r>
            <a:r>
              <a:rPr lang="en-IN" b="1" dirty="0">
                <a:solidFill>
                  <a:srgbClr val="B5200D"/>
                </a:solidFill>
                <a:latin typeface="Consolas"/>
              </a:rPr>
              <a:t>@if </a:t>
            </a:r>
            <a:r>
              <a:rPr lang="en-IN" b="1" dirty="0">
                <a:solidFill>
                  <a:srgbClr val="292929"/>
                </a:solidFill>
                <a:latin typeface="Consolas"/>
              </a:rPr>
              <a:t>(</a:t>
            </a:r>
            <a:r>
              <a:rPr lang="en-IN" b="1" dirty="0">
                <a:solidFill>
                  <a:srgbClr val="000000"/>
                </a:solidFill>
                <a:latin typeface="Consolas"/>
              </a:rPr>
              <a:t>!</a:t>
            </a:r>
            <a:r>
              <a:rPr lang="en-IN" b="1" dirty="0">
                <a:solidFill>
                  <a:srgbClr val="001080"/>
                </a:solidFill>
                <a:latin typeface="Consolas"/>
              </a:rPr>
              <a:t>user</a:t>
            </a:r>
            <a:r>
              <a:rPr lang="en-IN" b="1" dirty="0">
                <a:solidFill>
                  <a:srgbClr val="292929"/>
                </a:solidFill>
                <a:latin typeface="Consolas"/>
              </a:rPr>
              <a:t>.</a:t>
            </a:r>
            <a:r>
              <a:rPr lang="en-IN" b="1" dirty="0">
                <a:solidFill>
                  <a:srgbClr val="001080"/>
                </a:solidFill>
                <a:latin typeface="Consolas"/>
              </a:rPr>
              <a:t>name</a:t>
            </a:r>
            <a:r>
              <a:rPr lang="en-IN" b="1" dirty="0">
                <a:solidFill>
                  <a:srgbClr val="292929"/>
                </a:solidFill>
                <a:latin typeface="Consolas"/>
              </a:rPr>
              <a:t>) {</a:t>
            </a:r>
          </a:p>
          <a:p>
            <a:r>
              <a:rPr lang="en-IN" b="1" dirty="0">
                <a:solidFill>
                  <a:srgbClr val="0F4A85"/>
                </a:solidFill>
                <a:latin typeface="Consolas"/>
              </a:rPr>
              <a:t>&lt;p&gt;</a:t>
            </a:r>
            <a:r>
              <a:rPr lang="en-IN" b="1" dirty="0">
                <a:solidFill>
                  <a:srgbClr val="292929"/>
                </a:solidFill>
                <a:latin typeface="Consolas"/>
              </a:rPr>
              <a:t>Name is Required</a:t>
            </a:r>
            <a:r>
              <a:rPr lang="en-IN" b="1" dirty="0">
                <a:solidFill>
                  <a:srgbClr val="0F4A85"/>
                </a:solidFill>
                <a:latin typeface="Consolas"/>
              </a:rPr>
              <a:t>&lt;/p&gt;</a:t>
            </a:r>
            <a:endParaRPr lang="en-IN" b="1" dirty="0">
              <a:solidFill>
                <a:srgbClr val="292929"/>
              </a:solidFill>
              <a:latin typeface="Consolas"/>
            </a:endParaRPr>
          </a:p>
          <a:p>
            <a:r>
              <a:rPr lang="en-IN" b="1" dirty="0">
                <a:solidFill>
                  <a:srgbClr val="292929"/>
                </a:solidFill>
                <a:latin typeface="Consolas"/>
              </a:rPr>
              <a:t>    }</a:t>
            </a:r>
          </a:p>
          <a:p>
            <a:r>
              <a:rPr lang="en-IN" b="1" dirty="0">
                <a:solidFill>
                  <a:srgbClr val="0F4A85"/>
                </a:solidFill>
                <a:latin typeface="Consolas"/>
              </a:rPr>
              <a:t>&lt;/div&gt;</a:t>
            </a:r>
            <a:endParaRPr lang="en-IN" b="1" dirty="0">
              <a:solidFill>
                <a:srgbClr val="292929"/>
              </a:solidFill>
              <a:effectLst/>
              <a:latin typeface="Consolas"/>
            </a:endParaRPr>
          </a:p>
        </p:txBody>
      </p:sp>
      <p:sp>
        <p:nvSpPr>
          <p:cNvPr id="8" name="Rectangle 7"/>
          <p:cNvSpPr/>
          <p:nvPr/>
        </p:nvSpPr>
        <p:spPr>
          <a:xfrm>
            <a:off x="6286500" y="1028074"/>
            <a:ext cx="5905500" cy="5632311"/>
          </a:xfrm>
          <a:prstGeom prst="rect">
            <a:avLst/>
          </a:prstGeom>
          <a:solidFill>
            <a:schemeClr val="accent4">
              <a:lumMod val="40000"/>
              <a:lumOff val="60000"/>
            </a:schemeClr>
          </a:solidFill>
        </p:spPr>
        <p:txBody>
          <a:bodyPr wrap="square">
            <a:spAutoFit/>
          </a:bodyPr>
          <a:lstStyle/>
          <a:p>
            <a:r>
              <a:rPr lang="en-IN" b="1" dirty="0">
                <a:solidFill>
                  <a:srgbClr val="0F4A85"/>
                </a:solidFill>
                <a:latin typeface="Consolas"/>
              </a:rPr>
              <a:t>&lt;div&gt;</a:t>
            </a:r>
            <a:endParaRPr lang="en-IN" b="1" dirty="0">
              <a:solidFill>
                <a:srgbClr val="292929"/>
              </a:solidFill>
              <a:latin typeface="Consolas"/>
            </a:endParaRPr>
          </a:p>
          <a:p>
            <a:r>
              <a:rPr lang="en-IN" b="1" dirty="0">
                <a:solidFill>
                  <a:srgbClr val="292929"/>
                </a:solidFill>
                <a:latin typeface="Consolas"/>
              </a:rPr>
              <a:t>    Email: </a:t>
            </a:r>
            <a:r>
              <a:rPr lang="en-IN" b="1" dirty="0">
                <a:solidFill>
                  <a:srgbClr val="0F4A85"/>
                </a:solidFill>
                <a:latin typeface="Consolas"/>
              </a:rPr>
              <a:t>&lt;</a:t>
            </a:r>
            <a:r>
              <a:rPr lang="en-IN" b="1" dirty="0" err="1">
                <a:solidFill>
                  <a:srgbClr val="0F4A85"/>
                </a:solidFill>
                <a:latin typeface="Consolas"/>
              </a:rPr>
              <a:t>br</a:t>
            </a:r>
            <a:r>
              <a:rPr lang="en-IN" b="1" dirty="0">
                <a:solidFill>
                  <a:srgbClr val="0F4A85"/>
                </a:solidFill>
                <a:latin typeface="Consolas"/>
              </a:rPr>
              <a:t>&gt;&lt;input</a:t>
            </a:r>
            <a:r>
              <a:rPr lang="en-IN" b="1" dirty="0">
                <a:solidFill>
                  <a:srgbClr val="292929"/>
                </a:solidFill>
                <a:latin typeface="Consolas"/>
              </a:rPr>
              <a:t> </a:t>
            </a:r>
            <a:r>
              <a:rPr lang="en-IN" b="1" dirty="0">
                <a:solidFill>
                  <a:srgbClr val="264F78"/>
                </a:solidFill>
                <a:latin typeface="Consolas"/>
              </a:rPr>
              <a:t>type</a:t>
            </a:r>
            <a:r>
              <a:rPr lang="en-IN" b="1" dirty="0">
                <a:solidFill>
                  <a:srgbClr val="292929"/>
                </a:solidFill>
                <a:latin typeface="Consolas"/>
              </a:rPr>
              <a:t>=</a:t>
            </a:r>
            <a:r>
              <a:rPr lang="en-IN" b="1" dirty="0">
                <a:solidFill>
                  <a:srgbClr val="0F4A85"/>
                </a:solidFill>
                <a:latin typeface="Consolas"/>
              </a:rPr>
              <a:t>"email"</a:t>
            </a:r>
            <a:r>
              <a:rPr lang="en-IN" b="1" dirty="0">
                <a:solidFill>
                  <a:srgbClr val="292929"/>
                </a:solidFill>
                <a:latin typeface="Consolas"/>
              </a:rPr>
              <a:t> </a:t>
            </a:r>
            <a:r>
              <a:rPr lang="en-IN" b="1" dirty="0">
                <a:solidFill>
                  <a:srgbClr val="264F78"/>
                </a:solidFill>
                <a:latin typeface="Consolas"/>
              </a:rPr>
              <a:t>placeholder</a:t>
            </a:r>
            <a:r>
              <a:rPr lang="en-IN" b="1" dirty="0">
                <a:solidFill>
                  <a:srgbClr val="292929"/>
                </a:solidFill>
                <a:latin typeface="Consolas"/>
              </a:rPr>
              <a:t>=</a:t>
            </a:r>
            <a:r>
              <a:rPr lang="en-IN" b="1" dirty="0">
                <a:solidFill>
                  <a:srgbClr val="0F4A85"/>
                </a:solidFill>
                <a:latin typeface="Consolas"/>
              </a:rPr>
              <a:t>"Email"</a:t>
            </a:r>
            <a:r>
              <a:rPr lang="en-IN" b="1" dirty="0">
                <a:solidFill>
                  <a:srgbClr val="292929"/>
                </a:solidFill>
                <a:latin typeface="Consolas"/>
              </a:rPr>
              <a:t> </a:t>
            </a:r>
            <a:r>
              <a:rPr lang="en-IN" b="1" dirty="0">
                <a:solidFill>
                  <a:srgbClr val="264F78"/>
                </a:solidFill>
                <a:latin typeface="Consolas"/>
              </a:rPr>
              <a:t>name</a:t>
            </a:r>
            <a:r>
              <a:rPr lang="en-IN" b="1" dirty="0">
                <a:solidFill>
                  <a:srgbClr val="292929"/>
                </a:solidFill>
                <a:latin typeface="Consolas"/>
              </a:rPr>
              <a:t>=</a:t>
            </a:r>
            <a:r>
              <a:rPr lang="en-IN" b="1" dirty="0">
                <a:solidFill>
                  <a:srgbClr val="0F4A85"/>
                </a:solidFill>
                <a:latin typeface="Consolas"/>
              </a:rPr>
              <a:t>"email"</a:t>
            </a:r>
            <a:r>
              <a:rPr lang="en-IN" b="1" dirty="0">
                <a:solidFill>
                  <a:srgbClr val="292929"/>
                </a:solidFill>
                <a:latin typeface="Consolas"/>
              </a:rPr>
              <a:t> </a:t>
            </a:r>
            <a:r>
              <a:rPr lang="en-IN" b="1" dirty="0">
                <a:solidFill>
                  <a:srgbClr val="264F78"/>
                </a:solidFill>
                <a:latin typeface="Consolas"/>
              </a:rPr>
              <a:t>[(</a:t>
            </a:r>
            <a:r>
              <a:rPr lang="en-IN" b="1" dirty="0" err="1">
                <a:solidFill>
                  <a:srgbClr val="264F78"/>
                </a:solidFill>
                <a:latin typeface="Consolas"/>
              </a:rPr>
              <a:t>ngModel</a:t>
            </a:r>
            <a:r>
              <a:rPr lang="en-IN" b="1" dirty="0">
                <a:solidFill>
                  <a:srgbClr val="264F78"/>
                </a:solidFill>
                <a:latin typeface="Consolas"/>
              </a:rPr>
              <a:t>)]</a:t>
            </a:r>
            <a:r>
              <a:rPr lang="en-IN" b="1" dirty="0">
                <a:solidFill>
                  <a:srgbClr val="292929"/>
                </a:solidFill>
                <a:latin typeface="Consolas"/>
              </a:rPr>
              <a:t>=</a:t>
            </a:r>
            <a:r>
              <a:rPr lang="en-IN" b="1" dirty="0">
                <a:solidFill>
                  <a:srgbClr val="0F4A85"/>
                </a:solidFill>
                <a:latin typeface="Consolas"/>
              </a:rPr>
              <a:t>"</a:t>
            </a:r>
            <a:r>
              <a:rPr lang="en-IN" b="1" dirty="0" err="1">
                <a:solidFill>
                  <a:srgbClr val="001080"/>
                </a:solidFill>
                <a:latin typeface="Consolas"/>
              </a:rPr>
              <a:t>user</a:t>
            </a:r>
            <a:r>
              <a:rPr lang="en-IN" b="1" dirty="0" err="1">
                <a:solidFill>
                  <a:srgbClr val="292929"/>
                </a:solidFill>
                <a:latin typeface="Consolas"/>
              </a:rPr>
              <a:t>.</a:t>
            </a:r>
            <a:r>
              <a:rPr lang="en-IN" b="1" dirty="0" err="1">
                <a:solidFill>
                  <a:srgbClr val="001080"/>
                </a:solidFill>
                <a:latin typeface="Consolas"/>
              </a:rPr>
              <a:t>email</a:t>
            </a:r>
            <a:r>
              <a:rPr lang="en-IN" b="1" dirty="0">
                <a:solidFill>
                  <a:srgbClr val="0F4A85"/>
                </a:solidFill>
                <a:latin typeface="Consolas"/>
              </a:rPr>
              <a:t>"/&gt;</a:t>
            </a:r>
            <a:endParaRPr lang="en-IN" b="1" dirty="0">
              <a:solidFill>
                <a:srgbClr val="292929"/>
              </a:solidFill>
              <a:latin typeface="Consolas"/>
            </a:endParaRPr>
          </a:p>
          <a:p>
            <a:r>
              <a:rPr lang="en-IN" b="1" dirty="0">
                <a:solidFill>
                  <a:srgbClr val="292929"/>
                </a:solidFill>
                <a:latin typeface="Consolas"/>
              </a:rPr>
              <a:t>    </a:t>
            </a:r>
            <a:r>
              <a:rPr lang="en-IN" b="1" dirty="0">
                <a:solidFill>
                  <a:srgbClr val="B5200D"/>
                </a:solidFill>
                <a:latin typeface="Consolas"/>
              </a:rPr>
              <a:t>@if </a:t>
            </a:r>
            <a:r>
              <a:rPr lang="en-IN" b="1" dirty="0">
                <a:solidFill>
                  <a:srgbClr val="292929"/>
                </a:solidFill>
                <a:latin typeface="Consolas"/>
              </a:rPr>
              <a:t>(</a:t>
            </a:r>
            <a:r>
              <a:rPr lang="en-IN" b="1" dirty="0">
                <a:solidFill>
                  <a:srgbClr val="000000"/>
                </a:solidFill>
                <a:latin typeface="Consolas"/>
              </a:rPr>
              <a:t>!</a:t>
            </a:r>
            <a:r>
              <a:rPr lang="en-IN" b="1" dirty="0" err="1">
                <a:solidFill>
                  <a:srgbClr val="001080"/>
                </a:solidFill>
                <a:latin typeface="Consolas"/>
              </a:rPr>
              <a:t>user</a:t>
            </a:r>
            <a:r>
              <a:rPr lang="en-IN" b="1" dirty="0" err="1">
                <a:solidFill>
                  <a:srgbClr val="292929"/>
                </a:solidFill>
                <a:latin typeface="Consolas"/>
              </a:rPr>
              <a:t>.</a:t>
            </a:r>
            <a:r>
              <a:rPr lang="en-IN" b="1" dirty="0" err="1">
                <a:solidFill>
                  <a:srgbClr val="001080"/>
                </a:solidFill>
                <a:latin typeface="Consolas"/>
              </a:rPr>
              <a:t>email</a:t>
            </a:r>
            <a:r>
              <a:rPr lang="en-IN" b="1" dirty="0">
                <a:solidFill>
                  <a:srgbClr val="292929"/>
                </a:solidFill>
                <a:latin typeface="Consolas"/>
              </a:rPr>
              <a:t>) {</a:t>
            </a:r>
          </a:p>
          <a:p>
            <a:r>
              <a:rPr lang="en-IN" b="1" dirty="0">
                <a:solidFill>
                  <a:srgbClr val="292929"/>
                </a:solidFill>
                <a:latin typeface="Consolas"/>
              </a:rPr>
              <a:t>        </a:t>
            </a:r>
            <a:r>
              <a:rPr lang="en-IN" b="1" dirty="0">
                <a:solidFill>
                  <a:srgbClr val="0F4A85"/>
                </a:solidFill>
                <a:latin typeface="Consolas"/>
              </a:rPr>
              <a:t>&lt;p&gt;</a:t>
            </a:r>
            <a:r>
              <a:rPr lang="en-IN" b="1" dirty="0">
                <a:solidFill>
                  <a:srgbClr val="292929"/>
                </a:solidFill>
                <a:latin typeface="Consolas"/>
              </a:rPr>
              <a:t>Email is Required</a:t>
            </a:r>
            <a:r>
              <a:rPr lang="en-IN" b="1" dirty="0">
                <a:solidFill>
                  <a:srgbClr val="0F4A85"/>
                </a:solidFill>
                <a:latin typeface="Consolas"/>
              </a:rPr>
              <a:t>&lt;/p&gt;</a:t>
            </a:r>
            <a:endParaRPr lang="en-IN" b="1" dirty="0">
              <a:solidFill>
                <a:srgbClr val="292929"/>
              </a:solidFill>
              <a:latin typeface="Consolas"/>
            </a:endParaRPr>
          </a:p>
          <a:p>
            <a:r>
              <a:rPr lang="en-IN" b="1" dirty="0">
                <a:solidFill>
                  <a:srgbClr val="292929"/>
                </a:solidFill>
                <a:latin typeface="Consolas"/>
              </a:rPr>
              <a:t>    }</a:t>
            </a:r>
          </a:p>
          <a:p>
            <a:r>
              <a:rPr lang="en-IN" b="1" dirty="0">
                <a:solidFill>
                  <a:srgbClr val="0F4A85"/>
                </a:solidFill>
                <a:latin typeface="Consolas"/>
              </a:rPr>
              <a:t>&lt;/div&gt;</a:t>
            </a:r>
            <a:br>
              <a:rPr lang="en-IN" b="1" dirty="0">
                <a:solidFill>
                  <a:srgbClr val="292929"/>
                </a:solidFill>
                <a:latin typeface="Consolas"/>
              </a:rPr>
            </a:br>
            <a:r>
              <a:rPr lang="en-IN" b="1" dirty="0">
                <a:solidFill>
                  <a:srgbClr val="0F4A85"/>
                </a:solidFill>
                <a:latin typeface="Consolas"/>
              </a:rPr>
              <a:t>&lt;div&gt;</a:t>
            </a:r>
            <a:endParaRPr lang="en-IN" b="1" dirty="0">
              <a:solidFill>
                <a:srgbClr val="292929"/>
              </a:solidFill>
              <a:latin typeface="Consolas"/>
            </a:endParaRPr>
          </a:p>
          <a:p>
            <a:r>
              <a:rPr lang="en-IN" b="1" dirty="0">
                <a:solidFill>
                  <a:srgbClr val="292929"/>
                </a:solidFill>
                <a:latin typeface="Consolas"/>
              </a:rPr>
              <a:t>    Password: </a:t>
            </a:r>
            <a:r>
              <a:rPr lang="en-IN" b="1" dirty="0">
                <a:solidFill>
                  <a:srgbClr val="0F4A85"/>
                </a:solidFill>
                <a:latin typeface="Consolas"/>
              </a:rPr>
              <a:t>&lt;</a:t>
            </a:r>
            <a:r>
              <a:rPr lang="en-IN" b="1" dirty="0" err="1">
                <a:solidFill>
                  <a:srgbClr val="0F4A85"/>
                </a:solidFill>
                <a:latin typeface="Consolas"/>
              </a:rPr>
              <a:t>br</a:t>
            </a:r>
            <a:r>
              <a:rPr lang="en-IN" b="1" dirty="0">
                <a:solidFill>
                  <a:srgbClr val="0F4A85"/>
                </a:solidFill>
                <a:latin typeface="Consolas"/>
              </a:rPr>
              <a:t>&gt;&lt;input</a:t>
            </a:r>
            <a:r>
              <a:rPr lang="en-IN" b="1" dirty="0">
                <a:solidFill>
                  <a:srgbClr val="292929"/>
                </a:solidFill>
                <a:latin typeface="Consolas"/>
              </a:rPr>
              <a:t> </a:t>
            </a:r>
            <a:r>
              <a:rPr lang="en-IN" b="1" dirty="0">
                <a:solidFill>
                  <a:srgbClr val="264F78"/>
                </a:solidFill>
                <a:latin typeface="Consolas"/>
              </a:rPr>
              <a:t>type</a:t>
            </a:r>
            <a:r>
              <a:rPr lang="en-IN" b="1" dirty="0">
                <a:solidFill>
                  <a:srgbClr val="292929"/>
                </a:solidFill>
                <a:latin typeface="Consolas"/>
              </a:rPr>
              <a:t>=</a:t>
            </a:r>
            <a:r>
              <a:rPr lang="en-IN" b="1" dirty="0">
                <a:solidFill>
                  <a:srgbClr val="0F4A85"/>
                </a:solidFill>
                <a:latin typeface="Consolas"/>
              </a:rPr>
              <a:t>"password"</a:t>
            </a:r>
            <a:r>
              <a:rPr lang="en-IN" b="1" dirty="0">
                <a:solidFill>
                  <a:srgbClr val="292929"/>
                </a:solidFill>
                <a:latin typeface="Consolas"/>
              </a:rPr>
              <a:t> </a:t>
            </a:r>
            <a:r>
              <a:rPr lang="en-IN" b="1" dirty="0">
                <a:solidFill>
                  <a:srgbClr val="264F78"/>
                </a:solidFill>
                <a:latin typeface="Consolas"/>
              </a:rPr>
              <a:t>placeholder</a:t>
            </a:r>
            <a:r>
              <a:rPr lang="en-IN" b="1" dirty="0">
                <a:solidFill>
                  <a:srgbClr val="292929"/>
                </a:solidFill>
                <a:latin typeface="Consolas"/>
              </a:rPr>
              <a:t>=</a:t>
            </a:r>
            <a:r>
              <a:rPr lang="en-IN" b="1" dirty="0">
                <a:solidFill>
                  <a:srgbClr val="0F4A85"/>
                </a:solidFill>
                <a:latin typeface="Consolas"/>
              </a:rPr>
              <a:t>"Password"</a:t>
            </a:r>
            <a:r>
              <a:rPr lang="en-IN" b="1" dirty="0">
                <a:solidFill>
                  <a:srgbClr val="292929"/>
                </a:solidFill>
                <a:latin typeface="Consolas"/>
              </a:rPr>
              <a:t> </a:t>
            </a:r>
            <a:r>
              <a:rPr lang="en-IN" b="1" dirty="0">
                <a:solidFill>
                  <a:srgbClr val="264F78"/>
                </a:solidFill>
                <a:latin typeface="Consolas"/>
              </a:rPr>
              <a:t>name</a:t>
            </a:r>
            <a:r>
              <a:rPr lang="en-IN" b="1" dirty="0">
                <a:solidFill>
                  <a:srgbClr val="292929"/>
                </a:solidFill>
                <a:latin typeface="Consolas"/>
              </a:rPr>
              <a:t>=</a:t>
            </a:r>
            <a:r>
              <a:rPr lang="en-IN" b="1" dirty="0">
                <a:solidFill>
                  <a:srgbClr val="0F4A85"/>
                </a:solidFill>
                <a:latin typeface="Consolas"/>
              </a:rPr>
              <a:t>"password"</a:t>
            </a:r>
            <a:r>
              <a:rPr lang="en-IN" b="1" dirty="0">
                <a:solidFill>
                  <a:srgbClr val="292929"/>
                </a:solidFill>
                <a:latin typeface="Consolas"/>
              </a:rPr>
              <a:t> </a:t>
            </a:r>
            <a:r>
              <a:rPr lang="en-IN" b="1" dirty="0">
                <a:solidFill>
                  <a:srgbClr val="264F78"/>
                </a:solidFill>
                <a:latin typeface="Consolas"/>
              </a:rPr>
              <a:t>[(</a:t>
            </a:r>
            <a:r>
              <a:rPr lang="en-IN" b="1" dirty="0" err="1">
                <a:solidFill>
                  <a:srgbClr val="264F78"/>
                </a:solidFill>
                <a:latin typeface="Consolas"/>
              </a:rPr>
              <a:t>ngModel</a:t>
            </a:r>
            <a:r>
              <a:rPr lang="en-IN" b="1" dirty="0">
                <a:solidFill>
                  <a:srgbClr val="264F78"/>
                </a:solidFill>
                <a:latin typeface="Consolas"/>
              </a:rPr>
              <a:t>)]</a:t>
            </a:r>
            <a:r>
              <a:rPr lang="en-IN" b="1" dirty="0">
                <a:solidFill>
                  <a:srgbClr val="292929"/>
                </a:solidFill>
                <a:latin typeface="Consolas"/>
              </a:rPr>
              <a:t>=</a:t>
            </a:r>
            <a:r>
              <a:rPr lang="en-IN" b="1" dirty="0">
                <a:solidFill>
                  <a:srgbClr val="0F4A85"/>
                </a:solidFill>
                <a:latin typeface="Consolas"/>
              </a:rPr>
              <a:t>"</a:t>
            </a:r>
            <a:r>
              <a:rPr lang="en-IN" b="1" dirty="0" err="1">
                <a:solidFill>
                  <a:srgbClr val="001080"/>
                </a:solidFill>
                <a:latin typeface="Consolas"/>
              </a:rPr>
              <a:t>user</a:t>
            </a:r>
            <a:r>
              <a:rPr lang="en-IN" b="1" dirty="0" err="1">
                <a:solidFill>
                  <a:srgbClr val="292929"/>
                </a:solidFill>
                <a:latin typeface="Consolas"/>
              </a:rPr>
              <a:t>.</a:t>
            </a:r>
            <a:r>
              <a:rPr lang="en-IN" b="1" dirty="0" err="1">
                <a:solidFill>
                  <a:srgbClr val="001080"/>
                </a:solidFill>
                <a:latin typeface="Consolas"/>
              </a:rPr>
              <a:t>password</a:t>
            </a:r>
            <a:r>
              <a:rPr lang="en-IN" b="1" dirty="0">
                <a:solidFill>
                  <a:srgbClr val="0F4A85"/>
                </a:solidFill>
                <a:latin typeface="Consolas"/>
              </a:rPr>
              <a:t>"/&gt;</a:t>
            </a:r>
            <a:endParaRPr lang="en-IN" b="1" dirty="0">
              <a:solidFill>
                <a:srgbClr val="292929"/>
              </a:solidFill>
              <a:latin typeface="Consolas"/>
            </a:endParaRPr>
          </a:p>
          <a:p>
            <a:r>
              <a:rPr lang="en-IN" b="1" dirty="0">
                <a:solidFill>
                  <a:srgbClr val="292929"/>
                </a:solidFill>
                <a:latin typeface="Consolas"/>
              </a:rPr>
              <a:t>    </a:t>
            </a:r>
            <a:r>
              <a:rPr lang="en-IN" b="1" dirty="0">
                <a:solidFill>
                  <a:srgbClr val="B5200D"/>
                </a:solidFill>
                <a:latin typeface="Consolas"/>
              </a:rPr>
              <a:t>@if </a:t>
            </a:r>
            <a:r>
              <a:rPr lang="en-IN" b="1" dirty="0">
                <a:solidFill>
                  <a:srgbClr val="292929"/>
                </a:solidFill>
                <a:latin typeface="Consolas"/>
              </a:rPr>
              <a:t>(</a:t>
            </a:r>
            <a:r>
              <a:rPr lang="en-IN" b="1" dirty="0">
                <a:solidFill>
                  <a:srgbClr val="000000"/>
                </a:solidFill>
                <a:latin typeface="Consolas"/>
              </a:rPr>
              <a:t>!</a:t>
            </a:r>
            <a:r>
              <a:rPr lang="en-IN" b="1" dirty="0" err="1">
                <a:solidFill>
                  <a:srgbClr val="001080"/>
                </a:solidFill>
                <a:latin typeface="Consolas"/>
              </a:rPr>
              <a:t>user</a:t>
            </a:r>
            <a:r>
              <a:rPr lang="en-IN" b="1" dirty="0" err="1">
                <a:solidFill>
                  <a:srgbClr val="292929"/>
                </a:solidFill>
                <a:latin typeface="Consolas"/>
              </a:rPr>
              <a:t>.</a:t>
            </a:r>
            <a:r>
              <a:rPr lang="en-IN" b="1" dirty="0" err="1">
                <a:solidFill>
                  <a:srgbClr val="001080"/>
                </a:solidFill>
                <a:latin typeface="Consolas"/>
              </a:rPr>
              <a:t>password</a:t>
            </a:r>
            <a:r>
              <a:rPr lang="en-IN" b="1" dirty="0">
                <a:solidFill>
                  <a:srgbClr val="292929"/>
                </a:solidFill>
                <a:latin typeface="Consolas"/>
              </a:rPr>
              <a:t>) {</a:t>
            </a:r>
          </a:p>
          <a:p>
            <a:r>
              <a:rPr lang="en-IN" b="1" dirty="0">
                <a:solidFill>
                  <a:srgbClr val="292929"/>
                </a:solidFill>
                <a:latin typeface="Consolas"/>
              </a:rPr>
              <a:t>        </a:t>
            </a:r>
            <a:r>
              <a:rPr lang="en-IN" b="1" dirty="0">
                <a:solidFill>
                  <a:srgbClr val="0F4A85"/>
                </a:solidFill>
                <a:latin typeface="Consolas"/>
              </a:rPr>
              <a:t>&lt;p&gt;</a:t>
            </a:r>
            <a:r>
              <a:rPr lang="en-IN" b="1" dirty="0">
                <a:solidFill>
                  <a:srgbClr val="292929"/>
                </a:solidFill>
                <a:latin typeface="Consolas"/>
              </a:rPr>
              <a:t>Enter Password</a:t>
            </a:r>
            <a:r>
              <a:rPr lang="en-IN" b="1" dirty="0">
                <a:solidFill>
                  <a:srgbClr val="0F4A85"/>
                </a:solidFill>
                <a:latin typeface="Consolas"/>
              </a:rPr>
              <a:t>&lt;/p&gt;</a:t>
            </a:r>
            <a:endParaRPr lang="en-IN" b="1" dirty="0">
              <a:solidFill>
                <a:srgbClr val="292929"/>
              </a:solidFill>
              <a:latin typeface="Consolas"/>
            </a:endParaRPr>
          </a:p>
          <a:p>
            <a:r>
              <a:rPr lang="en-IN" b="1" dirty="0">
                <a:solidFill>
                  <a:srgbClr val="292929"/>
                </a:solidFill>
                <a:latin typeface="Consolas"/>
              </a:rPr>
              <a:t>    }</a:t>
            </a:r>
          </a:p>
          <a:p>
            <a:r>
              <a:rPr lang="en-IN" b="1" dirty="0">
                <a:solidFill>
                  <a:srgbClr val="0F4A85"/>
                </a:solidFill>
                <a:latin typeface="Consolas"/>
              </a:rPr>
              <a:t>&lt;/div&gt;</a:t>
            </a:r>
            <a:endParaRPr lang="en-IN" b="1" dirty="0">
              <a:solidFill>
                <a:srgbClr val="292929"/>
              </a:solidFill>
              <a:latin typeface="Consolas"/>
            </a:endParaRPr>
          </a:p>
          <a:p>
            <a:br>
              <a:rPr lang="en-IN" b="1" dirty="0">
                <a:solidFill>
                  <a:srgbClr val="292929"/>
                </a:solidFill>
                <a:latin typeface="Consolas"/>
              </a:rPr>
            </a:br>
            <a:r>
              <a:rPr lang="en-IN" b="1" dirty="0">
                <a:solidFill>
                  <a:srgbClr val="0F4A85"/>
                </a:solidFill>
                <a:latin typeface="Consolas"/>
              </a:rPr>
              <a:t>&lt;button</a:t>
            </a:r>
            <a:r>
              <a:rPr lang="en-IN" b="1" dirty="0">
                <a:solidFill>
                  <a:srgbClr val="292929"/>
                </a:solidFill>
                <a:latin typeface="Consolas"/>
              </a:rPr>
              <a:t> </a:t>
            </a:r>
            <a:r>
              <a:rPr lang="en-IN" b="1" dirty="0">
                <a:solidFill>
                  <a:srgbClr val="264F78"/>
                </a:solidFill>
                <a:latin typeface="Consolas"/>
              </a:rPr>
              <a:t>type</a:t>
            </a:r>
            <a:r>
              <a:rPr lang="en-IN" b="1" dirty="0">
                <a:solidFill>
                  <a:srgbClr val="292929"/>
                </a:solidFill>
                <a:latin typeface="Consolas"/>
              </a:rPr>
              <a:t>=</a:t>
            </a:r>
            <a:r>
              <a:rPr lang="en-IN" b="1" dirty="0">
                <a:solidFill>
                  <a:srgbClr val="0F4A85"/>
                </a:solidFill>
                <a:latin typeface="Consolas"/>
              </a:rPr>
              <a:t>"submit"&gt;</a:t>
            </a:r>
            <a:r>
              <a:rPr lang="en-IN" b="1" dirty="0">
                <a:solidFill>
                  <a:srgbClr val="292929"/>
                </a:solidFill>
                <a:latin typeface="Consolas"/>
              </a:rPr>
              <a:t>Submit</a:t>
            </a:r>
            <a:r>
              <a:rPr lang="en-IN" b="1" dirty="0">
                <a:solidFill>
                  <a:srgbClr val="0F4A85"/>
                </a:solidFill>
                <a:latin typeface="Consolas"/>
              </a:rPr>
              <a:t>&lt;/button&gt;</a:t>
            </a:r>
            <a:endParaRPr lang="en-IN" b="1" dirty="0">
              <a:solidFill>
                <a:srgbClr val="292929"/>
              </a:solidFill>
              <a:latin typeface="Consolas"/>
            </a:endParaRPr>
          </a:p>
          <a:p>
            <a:r>
              <a:rPr lang="en-IN" b="1" dirty="0">
                <a:solidFill>
                  <a:srgbClr val="0F4A85"/>
                </a:solidFill>
                <a:latin typeface="Consolas"/>
              </a:rPr>
              <a:t>&lt;/form&gt;</a:t>
            </a:r>
            <a:br>
              <a:rPr lang="en-IN" b="1" dirty="0">
                <a:solidFill>
                  <a:srgbClr val="292929"/>
                </a:solidFill>
                <a:latin typeface="Consolas"/>
              </a:rPr>
            </a:br>
            <a:r>
              <a:rPr lang="en-IN" b="1" dirty="0">
                <a:solidFill>
                  <a:srgbClr val="0F4A85"/>
                </a:solidFill>
                <a:latin typeface="Consolas"/>
              </a:rPr>
              <a:t>&lt;/div&gt;</a:t>
            </a:r>
            <a:endParaRPr lang="en-IN" b="1" dirty="0">
              <a:solidFill>
                <a:srgbClr val="292929"/>
              </a:solidFill>
              <a:latin typeface="Consolas"/>
            </a:endParaRPr>
          </a:p>
        </p:txBody>
      </p:sp>
    </p:spTree>
    <p:extLst>
      <p:ext uri="{BB962C8B-B14F-4D97-AF65-F5344CB8AC3E}">
        <p14:creationId xmlns:p14="http://schemas.microsoft.com/office/powerpoint/2010/main" val="343593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2009775"/>
            <a:ext cx="56578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2009775"/>
            <a:ext cx="5881688"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Template-Driven Forms: Example- OUTPUT</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32457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38225"/>
            <a:ext cx="7057414" cy="461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7512" y="1038233"/>
            <a:ext cx="54292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Template-Driven Forms: Example- OUTPUT</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92865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15190</TotalTime>
  <Words>3147</Words>
  <Application>Microsoft Office PowerPoint</Application>
  <PresentationFormat>Widescreen</PresentationFormat>
  <Paragraphs>531</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Consolas</vt:lpstr>
      <vt:lpstr>Times New Roman</vt:lpstr>
      <vt:lpstr>Wingdings</vt:lpstr>
      <vt:lpstr>Office Theme</vt:lpstr>
      <vt:lpstr>PowerPoint Presentation</vt:lpstr>
      <vt:lpstr>UNIT-IV  ANGULAR </vt:lpstr>
      <vt:lpstr>Syllabus  UNIT IV ANGULAR</vt:lpstr>
      <vt:lpstr>Angular Forms</vt:lpstr>
      <vt:lpstr>Template-Driven Forms:</vt:lpstr>
      <vt:lpstr>Template-Driven Forms: Example</vt:lpstr>
      <vt:lpstr>Template-Driven Forms: Example</vt:lpstr>
      <vt:lpstr>Template-Driven Forms: Example- OUTPUT</vt:lpstr>
      <vt:lpstr>Template-Driven Forms: Example- OUTPUT</vt:lpstr>
      <vt:lpstr>Reactive Forms:</vt:lpstr>
      <vt:lpstr>Reactive Forms:</vt:lpstr>
      <vt:lpstr>Reactive Forms:</vt:lpstr>
      <vt:lpstr>Reactive Forms:</vt:lpstr>
      <vt:lpstr>Reactive Forms: OUTPUT </vt:lpstr>
      <vt:lpstr>PowerPoint Presentation</vt:lpstr>
      <vt:lpstr> Pipes:</vt:lpstr>
      <vt:lpstr> Pipes:</vt:lpstr>
      <vt:lpstr>PowerPoint Presentation</vt:lpstr>
      <vt:lpstr>Features:</vt:lpstr>
      <vt:lpstr>Categories of pipes</vt:lpstr>
      <vt:lpstr>Types of pipes</vt:lpstr>
      <vt:lpstr>BUILT IN PIPES</vt:lpstr>
      <vt:lpstr>App.component.ts file</vt:lpstr>
      <vt:lpstr>PowerPoint Presentation</vt:lpstr>
      <vt:lpstr>PowerPoint Presentation</vt:lpstr>
      <vt:lpstr>CUSTOME PIPE</vt:lpstr>
      <vt:lpstr>CUSTOM PIPE</vt:lpstr>
      <vt:lpstr>CUSTOME PIPE</vt:lpstr>
      <vt:lpstr>Angular Services and Dependency Injections:</vt:lpstr>
      <vt:lpstr>Creating Angular Service:</vt:lpstr>
      <vt:lpstr>Angular Services and Dependency Injection Example:</vt:lpstr>
      <vt:lpstr>Angular Services and Dependency Injection Example:</vt:lpstr>
      <vt:lpstr>Angular HTTP Services</vt:lpstr>
      <vt:lpstr>Angular HTTP Services</vt:lpstr>
      <vt:lpstr>Angular HTTP Services</vt:lpstr>
      <vt:lpstr>Angular HTTP Request Core Parts</vt:lpstr>
      <vt:lpstr>Angular HTTP Request Core Parts</vt:lpstr>
      <vt:lpstr>Angular HTTP Request Core Parts</vt:lpstr>
      <vt:lpstr>Angular HTTP Request Core Parts</vt:lpstr>
      <vt:lpstr>HTTP: Setup for server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sunee</dc:creator>
  <cp:lastModifiedBy>Kanamarlapudi Vivek Kumar</cp:lastModifiedBy>
  <cp:revision>569</cp:revision>
  <dcterms:created xsi:type="dcterms:W3CDTF">2023-06-17T04:11:19Z</dcterms:created>
  <dcterms:modified xsi:type="dcterms:W3CDTF">2024-06-27T11:53:15Z</dcterms:modified>
</cp:coreProperties>
</file>