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1" r:id="rId3"/>
    <p:sldId id="274" r:id="rId4"/>
    <p:sldId id="275" r:id="rId5"/>
    <p:sldId id="263" r:id="rId6"/>
    <p:sldId id="266" r:id="rId7"/>
    <p:sldId id="264" r:id="rId8"/>
    <p:sldId id="272" r:id="rId9"/>
    <p:sldId id="271" r:id="rId10"/>
    <p:sldId id="278" r:id="rId11"/>
    <p:sldId id="273" r:id="rId12"/>
    <p:sldId id="279" r:id="rId13"/>
    <p:sldId id="280" r:id="rId14"/>
    <p:sldId id="276" r:id="rId15"/>
    <p:sldId id="277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8F72-B528-4428-B219-7D7DE0699A94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9410B-72A4-49AB-BD63-CE32124D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7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 = require ("express")</a:t>
            </a:r>
          </a:p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= express ();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app.get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("/", 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req,res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res.send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("Welcome to Home Page ")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app.get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("/about", 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req,res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res.send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about page ")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});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app.get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("/Contact", 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req,res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res.send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Contact page ")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});  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app.listen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(5000);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9410B-72A4-49AB-BD63-CE32124DA0F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D210-31DE-2600-ED03-582FBC08F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85600-1CCB-5ADC-DD9C-95129DA4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E8A6-91B4-3A69-B3A1-CA990CE4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11D3-63F6-5201-19E2-BC6958A9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3653-6BED-FB38-5B4A-27635C7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3B1E-5F79-008D-F654-321EC08A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6371C-CC62-AD88-7C61-6D58973E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DC30-EFD4-5F5B-E47E-23BBFC68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8F59-6B92-B82B-E637-148B6F9D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5FA9-A961-C6F0-927B-EEE3D892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6AED3-C4EB-1E34-F782-DEE160D43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F77B9-BEE2-BC38-5270-D28D5F804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5883-3085-BEC5-2E0C-F5F288C6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F2C7-F818-4076-3A17-E986E899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22FA-29AF-A5B4-47B4-D994B69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934A-7CDD-8660-B118-CA7DAA55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AD90-CB0D-C25F-7D21-9B92C66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B07F-E434-B66B-3704-7EA4FDD6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5DF-390F-A914-28FF-7684D529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EDE4-3194-C454-5217-36803CAA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F6C9-370C-CE75-3A43-9F790A19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24E15-6EA6-8FB0-0F45-D9F1A61A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411D-0EC1-9B99-B59F-0DF5BCFE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9ECF-7595-1B09-91A3-3B9827B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6596-FC2D-D443-5FD2-0680ED96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E7D5-7C83-F7D7-FEE4-E4C72DC3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EDD4-F513-9583-1AD2-4BA05C673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84CB5-789D-6B0E-3C59-D7005A273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0D6E-DA4E-C07F-11E7-E61E3713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41E8F-C8F5-4FBD-70F5-0582F2BC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43C29-A0A8-14B5-15DC-DD41EAD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A567-152A-7CEF-4759-3EA0C543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397-0CBD-E7D3-EB2B-65864D7C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8701-C4A7-EAB3-FD02-22FEF7B7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ECFE4-77F2-B8FA-1728-03A2AB7B2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4157F-FA7A-E37C-CB33-8E8CC1EB6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E8F6D-EF0D-3FC3-8C4B-140D7CFB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3540E-22D1-172A-1A3E-CB38418F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97ACB-96E8-67EB-63AA-6D66F77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357-B0EC-741B-CB94-4CB265D6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C256-B4DE-9248-D19D-874E403E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1A3E-AB83-17DA-D561-C3D737A4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8D3F-BC1F-2A9B-DFE0-F21A6E26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F0875-FDE2-6B34-1DA8-9D72CD2A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857FC-FA5D-BCB0-659C-C95A7F97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5FF7D-7FD7-4FB5-1E3E-21922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1DB5-7855-04E5-0C5C-6090DC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C3A0-57D6-A769-D574-103C576A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8C9A6-5713-C909-FC75-DB45EFB20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9522-EE50-574F-8E39-28CF5509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FC494-0211-39AF-43E7-0E8C4944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EBD9-47BF-882B-8D46-D0D8DD3D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ED28-E8FA-8BA5-AFF8-18CEE185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09BFA-588C-FDFA-F306-4D460B9A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467F4-D257-09E2-9020-A68A9BB8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0C00A-14F6-2146-E410-29069842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34701-09FB-742E-F847-2F815280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0BCF9-5547-1623-CE52-200770D1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AFA32-482A-C14D-39D9-635E11FD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7E5B-CE96-EC2C-CBD7-A21A799B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FBC3-F641-CC35-464E-4339E3FCD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7AD7-63C3-434C-86B1-51CF282AD39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AC5B-1800-CA1B-6037-65DF664B1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1BF3-3AB3-9D20-4ED1-7627798C6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B4CE-B322-41B4-B2B0-A2131C39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C02BE4-9C5F-B186-563D-2A43B57DA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3823" y="3801463"/>
            <a:ext cx="9144000" cy="880896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400" b="1" dirty="0"/>
              <a:t>(MR23-1CS0106) UI Frameworks</a:t>
            </a:r>
            <a:endParaRPr lang="en-US" sz="8000" b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8EF8B4F-CE61-638A-D937-23B6CAA8C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88205"/>
            <a:ext cx="9143323" cy="1655762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2E08-343D-F0E5-F512-5B36F817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1417-02A6-448C-BE4A-4F90C5CF496F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E3B0E-D939-EFC9-BCCC-329E676F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7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78" y="1139868"/>
            <a:ext cx="10195825" cy="433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07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3E7E-81CE-BBAA-3881-C03F5ECF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36" y="730290"/>
            <a:ext cx="11249416" cy="57394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 express =require("express"):</a:t>
            </a:r>
          </a:p>
          <a:p>
            <a:pPr marL="568325" lvl="1" indent="61913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Importing express </a:t>
            </a:r>
            <a:r>
              <a:rPr lang="en-US" sz="3200" dirty="0" err="1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32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module into  our application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 app=express():</a:t>
            </a:r>
          </a:p>
          <a:p>
            <a:pPr marL="803275" indent="-109538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Initiating the app using express</a:t>
            </a:r>
          </a:p>
          <a:p>
            <a:pPr marL="803275" indent="-109538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the app we are configuring the route of home page and path</a:t>
            </a:r>
          </a:p>
          <a:p>
            <a:pPr marL="693737" indent="0">
              <a:buNone/>
            </a:pPr>
            <a:r>
              <a:rPr lang="en-US" sz="32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  “/” (Home page)</a:t>
            </a:r>
          </a:p>
          <a:p>
            <a:pPr marL="630238" indent="635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Whenever there is a request from the endpoint(/)- “Hello!!! Welcome to Express” will be displayed.</a:t>
            </a:r>
          </a:p>
          <a:p>
            <a:pPr marL="0" indent="0">
              <a:buNone/>
            </a:pPr>
            <a:r>
              <a:rPr lang="en-US" sz="32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32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("/",(</a:t>
            </a:r>
            <a:r>
              <a:rPr lang="en-US" sz="32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req,res</a:t>
            </a:r>
            <a:r>
              <a:rPr lang="en-US" sz="32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)=&gt;{  </a:t>
            </a:r>
            <a:r>
              <a:rPr lang="en-US" sz="32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US" sz="32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ello!!! Welcome to Express")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)}: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 is a input-HTTP Request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 is a output –HTTP Response</a:t>
            </a:r>
          </a:p>
          <a:p>
            <a:pPr marL="63500" lvl="1" indent="0">
              <a:buNone/>
            </a:pPr>
            <a:r>
              <a:rPr lang="en-US" sz="3200" dirty="0" err="1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(5000):</a:t>
            </a:r>
          </a:p>
          <a:p>
            <a:pPr marL="9779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 Port address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79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– Example code- Explanation of each step</a:t>
            </a:r>
          </a:p>
        </p:txBody>
      </p:sp>
    </p:spTree>
    <p:extLst>
      <p:ext uri="{BB962C8B-B14F-4D97-AF65-F5344CB8AC3E}">
        <p14:creationId xmlns:p14="http://schemas.microsoft.com/office/powerpoint/2010/main" val="355721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44" y="1261954"/>
            <a:ext cx="11462359" cy="20449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Navigate to the express folder and create a new folder with name “public”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 the “public” folder create the following files</a:t>
            </a:r>
          </a:p>
          <a:p>
            <a:pPr marL="2343150" lvl="4" indent="-514350">
              <a:buFont typeface="+mj-lt"/>
              <a:buAutoNum type="alphaL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343150" lvl="4" indent="-514350">
              <a:buFont typeface="+mj-lt"/>
              <a:buAutoNum type="alphaL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style.css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 HTML and CSS files in Express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592" y="3163131"/>
            <a:ext cx="6096000" cy="36933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Consolas"/>
              </a:rPr>
              <a:t>index.html file:</a:t>
            </a:r>
          </a:p>
          <a:p>
            <a:endParaRPr lang="en-US" b="1" u="sng" dirty="0">
              <a:solidFill>
                <a:srgbClr val="FF0000"/>
              </a:solidFill>
              <a:latin typeface="Consolas"/>
            </a:endParaRPr>
          </a:p>
          <a:p>
            <a:r>
              <a:rPr lang="en-US" dirty="0">
                <a:solidFill>
                  <a:srgbClr val="0F4A85"/>
                </a:solidFill>
                <a:latin typeface="Consolas"/>
              </a:rPr>
              <a:t>&lt;!DOCTYPE</a:t>
            </a:r>
            <a:r>
              <a:rPr lang="en-US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US" dirty="0">
                <a:solidFill>
                  <a:srgbClr val="264F78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&gt;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0F4A85"/>
                </a:solidFill>
                <a:latin typeface="Consolas"/>
              </a:rPr>
              <a:t>&lt;header&gt;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&lt;link</a:t>
            </a:r>
            <a:r>
              <a:rPr lang="en-US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4F78"/>
                </a:solidFill>
                <a:latin typeface="Consolas"/>
              </a:rPr>
              <a:t>rel</a:t>
            </a:r>
            <a:r>
              <a:rPr lang="en-US" dirty="0">
                <a:solidFill>
                  <a:srgbClr val="292929"/>
                </a:solidFill>
                <a:latin typeface="Consolas"/>
              </a:rPr>
              <a:t>=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F4A85"/>
                </a:solidFill>
                <a:latin typeface="Consolas"/>
              </a:rPr>
              <a:t>stylesheet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"</a:t>
            </a:r>
            <a:r>
              <a:rPr lang="en-US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4F78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292929"/>
                </a:solidFill>
                <a:latin typeface="Consolas"/>
              </a:rPr>
              <a:t>=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"style.css"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B5200D"/>
                </a:solidFill>
                <a:latin typeface="Consolas"/>
              </a:rPr>
              <a:t>&lt;/header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&gt;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0F4A85"/>
                </a:solidFill>
                <a:latin typeface="Consolas"/>
              </a:rPr>
              <a:t>&lt;h1&gt;</a:t>
            </a:r>
            <a:r>
              <a:rPr lang="en-US" dirty="0">
                <a:solidFill>
                  <a:srgbClr val="292929"/>
                </a:solidFill>
                <a:latin typeface="Consolas"/>
              </a:rPr>
              <a:t>Welcome to HTML Page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&lt;/h1&gt;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0F4A8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F4A85"/>
                </a:solidFill>
                <a:latin typeface="Consolas"/>
              </a:rPr>
              <a:t>ul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&gt;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&lt;li&gt;</a:t>
            </a:r>
            <a:r>
              <a:rPr lang="en-US" dirty="0">
                <a:solidFill>
                  <a:srgbClr val="292929"/>
                </a:solidFill>
                <a:latin typeface="Consolas"/>
              </a:rPr>
              <a:t>REACT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&lt;/li&gt;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&lt;li&gt;</a:t>
            </a:r>
            <a:r>
              <a:rPr lang="en-US" dirty="0">
                <a:solidFill>
                  <a:srgbClr val="292929"/>
                </a:solidFill>
                <a:latin typeface="Consolas"/>
              </a:rPr>
              <a:t>ANGULAR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&lt;/li&gt;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&lt;li&gt;</a:t>
            </a:r>
            <a:r>
              <a:rPr lang="en-US" dirty="0">
                <a:solidFill>
                  <a:srgbClr val="292929"/>
                </a:solidFill>
                <a:latin typeface="Consolas"/>
              </a:rPr>
              <a:t>EXPRESS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&lt;/li&gt;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0F4A85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0F4A85"/>
                </a:solidFill>
                <a:latin typeface="Consolas"/>
              </a:rPr>
              <a:t>ul</a:t>
            </a:r>
            <a:r>
              <a:rPr lang="en-US" dirty="0">
                <a:solidFill>
                  <a:srgbClr val="0F4A85"/>
                </a:solidFill>
                <a:latin typeface="Consolas"/>
              </a:rPr>
              <a:t>&gt;</a:t>
            </a:r>
            <a:endParaRPr lang="en-US" dirty="0">
              <a:solidFill>
                <a:srgbClr val="292929"/>
              </a:solidFill>
              <a:latin typeface="Consolas"/>
            </a:endParaRPr>
          </a:p>
          <a:p>
            <a:r>
              <a:rPr lang="en-US" dirty="0">
                <a:solidFill>
                  <a:srgbClr val="0F4A85"/>
                </a:solidFill>
                <a:latin typeface="Consolas"/>
              </a:rPr>
              <a:t>&lt;/html&gt;</a:t>
            </a:r>
            <a:endParaRPr lang="en-US" b="0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70104" y="5517714"/>
            <a:ext cx="4521896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Consolas"/>
              </a:rPr>
              <a:t>style.css file:</a:t>
            </a:r>
          </a:p>
          <a:p>
            <a:endParaRPr lang="en-IN" dirty="0">
              <a:solidFill>
                <a:srgbClr val="0F4A85"/>
              </a:solidFill>
              <a:latin typeface="Consolas"/>
            </a:endParaRPr>
          </a:p>
          <a:p>
            <a:r>
              <a:rPr lang="en-IN" dirty="0">
                <a:solidFill>
                  <a:srgbClr val="0F4A85"/>
                </a:solidFill>
                <a:latin typeface="Consolas"/>
              </a:rPr>
              <a:t>h1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{</a:t>
            </a:r>
            <a:r>
              <a:rPr lang="en-IN" dirty="0" err="1">
                <a:solidFill>
                  <a:srgbClr val="264F78"/>
                </a:solidFill>
                <a:latin typeface="Consolas"/>
              </a:rPr>
              <a:t>color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0451A5"/>
                </a:solidFill>
                <a:latin typeface="Consolas"/>
              </a:rPr>
              <a:t>red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;}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ul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{</a:t>
            </a:r>
            <a:r>
              <a:rPr lang="en-IN" dirty="0" err="1">
                <a:solidFill>
                  <a:srgbClr val="264F78"/>
                </a:solidFill>
                <a:latin typeface="Consolas"/>
              </a:rPr>
              <a:t>color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: </a:t>
            </a:r>
            <a:r>
              <a:rPr lang="en-IN" dirty="0">
                <a:solidFill>
                  <a:srgbClr val="0451A5"/>
                </a:solidFill>
                <a:latin typeface="Consolas"/>
              </a:rPr>
              <a:t>blue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;}</a:t>
            </a:r>
            <a:endParaRPr lang="en-IN" b="0" dirty="0">
              <a:solidFill>
                <a:srgbClr val="292929"/>
              </a:solidFill>
              <a:effectLst/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111" y="2021845"/>
            <a:ext cx="2936089" cy="242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532307" y="3544866"/>
          <a:ext cx="1853852" cy="864296"/>
        </p:xfrm>
        <a:graphic>
          <a:graphicData uri="http://schemas.openxmlformats.org/drawingml/2006/table">
            <a:tbl>
              <a:tblPr/>
              <a:tblGrid>
                <a:gridCol w="185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2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8141918" y="3757808"/>
            <a:ext cx="1377863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9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44" y="1261955"/>
            <a:ext cx="11462359" cy="72968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3. Write the following code in the index.js file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348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 HTML and CSS files in Express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942" y="2098419"/>
            <a:ext cx="10709754" cy="3754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Consolas"/>
              </a:rPr>
              <a:t>index.js file:</a:t>
            </a:r>
          </a:p>
          <a:p>
            <a:endParaRPr lang="en-US" b="1" u="sng" dirty="0">
              <a:solidFill>
                <a:srgbClr val="FF0000"/>
              </a:solidFill>
              <a:latin typeface="Consolas"/>
            </a:endParaRP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express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"express"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app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express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();</a:t>
            </a:r>
          </a:p>
          <a:p>
            <a:r>
              <a:rPr lang="en-IN" sz="2800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02715D"/>
                </a:solidFill>
                <a:latin typeface="Consolas"/>
              </a:rPr>
              <a:t>path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sz="2800" dirty="0">
                <a:solidFill>
                  <a:srgbClr val="0F4A85"/>
                </a:solidFill>
                <a:latin typeface="Consolas"/>
              </a:rPr>
              <a:t>"path"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);</a:t>
            </a:r>
          </a:p>
          <a:p>
            <a:br>
              <a:rPr lang="en-IN" dirty="0">
                <a:solidFill>
                  <a:srgbClr val="292929"/>
                </a:solidFill>
                <a:latin typeface="Consolas"/>
              </a:rPr>
            </a:br>
            <a:r>
              <a:rPr lang="en-IN" sz="2800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 err="1">
                <a:solidFill>
                  <a:srgbClr val="02715D"/>
                </a:solidFill>
                <a:latin typeface="Consolas"/>
              </a:rPr>
              <a:t>staticpath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800" dirty="0" err="1">
                <a:solidFill>
                  <a:srgbClr val="001080"/>
                </a:solidFill>
                <a:latin typeface="Consolas"/>
              </a:rPr>
              <a:t>path</a:t>
            </a:r>
            <a:r>
              <a:rPr lang="en-IN" sz="2800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800" dirty="0" err="1">
                <a:solidFill>
                  <a:srgbClr val="5E2CBC"/>
                </a:solidFill>
                <a:latin typeface="Consolas"/>
              </a:rPr>
              <a:t>join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sz="2800" dirty="0">
                <a:solidFill>
                  <a:srgbClr val="001080"/>
                </a:solidFill>
                <a:latin typeface="Consolas"/>
              </a:rPr>
              <a:t>__</a:t>
            </a:r>
            <a:r>
              <a:rPr lang="en-IN" sz="2800" dirty="0" err="1">
                <a:solidFill>
                  <a:srgbClr val="001080"/>
                </a:solidFill>
                <a:latin typeface="Consolas"/>
              </a:rPr>
              <a:t>dirname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, </a:t>
            </a:r>
            <a:r>
              <a:rPr lang="en-IN" sz="2800" dirty="0">
                <a:solidFill>
                  <a:srgbClr val="0F4A85"/>
                </a:solidFill>
                <a:latin typeface="Consolas"/>
              </a:rPr>
              <a:t>"../public"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);</a:t>
            </a:r>
          </a:p>
          <a:p>
            <a:r>
              <a:rPr lang="en-IN" sz="2800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sz="2800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800" dirty="0" err="1">
                <a:solidFill>
                  <a:srgbClr val="5E2CBC"/>
                </a:solidFill>
                <a:latin typeface="Consolas"/>
              </a:rPr>
              <a:t>use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sz="2800" dirty="0" err="1">
                <a:solidFill>
                  <a:srgbClr val="001080"/>
                </a:solidFill>
                <a:latin typeface="Consolas"/>
              </a:rPr>
              <a:t>express</a:t>
            </a:r>
            <a:r>
              <a:rPr lang="en-IN" sz="2800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800" dirty="0" err="1">
                <a:solidFill>
                  <a:srgbClr val="5E2CBC"/>
                </a:solidFill>
                <a:latin typeface="Consolas"/>
              </a:rPr>
              <a:t>static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sz="2800" dirty="0" err="1">
                <a:solidFill>
                  <a:srgbClr val="001080"/>
                </a:solidFill>
                <a:latin typeface="Consolas"/>
              </a:rPr>
              <a:t>staticpath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));</a:t>
            </a:r>
          </a:p>
          <a:p>
            <a:br>
              <a:rPr lang="en-IN" sz="2800" dirty="0">
                <a:solidFill>
                  <a:srgbClr val="292929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listen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96D48"/>
                </a:solidFill>
                <a:latin typeface="Consolas"/>
              </a:rPr>
              <a:t>5000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);</a:t>
            </a:r>
          </a:p>
          <a:p>
            <a:endParaRPr lang="en-US" b="1" u="sng" dirty="0">
              <a:solidFill>
                <a:srgbClr val="FF0000"/>
              </a:solidFill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793" y="2843408"/>
            <a:ext cx="4476082" cy="244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6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EA229-ADFB-9515-F36D-C9C7C34BDD9E}"/>
              </a:ext>
            </a:extLst>
          </p:cNvPr>
          <p:cNvSpPr txBox="1"/>
          <p:nvPr/>
        </p:nvSpPr>
        <p:spPr>
          <a:xfrm>
            <a:off x="504497" y="788276"/>
            <a:ext cx="1129502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353535"/>
                </a:solidFill>
                <a:latin typeface="Times New Roman" pitchFamily="18" charset="0"/>
                <a:cs typeface="Times New Roman" pitchFamily="18" charset="0"/>
              </a:rPr>
              <a:t>Routing</a:t>
            </a:r>
            <a:r>
              <a:rPr lang="en-US" sz="2800" dirty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 refers to how an application’s endpoints (URIs) respond to client requests.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is defined using methods of the Express app object that correspond to HTTP methods,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GET requests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app.post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POST requests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app.all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all HTTP methods and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middleware as the callback function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routing methods specify a callback function (sometimes called “handler functions”) called when the application receives a request to the specified route (endpoint) and HTTP method. In other words, the application “listens” for requests that match the specified route(s) and method(s), and when it detects a match, it calls the specified callback function.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82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59992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79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Routes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12845"/>
            <a:ext cx="58621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express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"express"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app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express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();</a:t>
            </a:r>
          </a:p>
          <a:p>
            <a:br>
              <a:rPr lang="en-IN" dirty="0">
                <a:solidFill>
                  <a:srgbClr val="292929"/>
                </a:solidFill>
                <a:latin typeface="Consolas"/>
              </a:rPr>
            </a:br>
            <a:br>
              <a:rPr lang="en-IN" dirty="0">
                <a:solidFill>
                  <a:srgbClr val="292929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get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"/"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, 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req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 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=&gt;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 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send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"Welcome to Home Page 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 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});</a:t>
            </a:r>
          </a:p>
          <a:p>
            <a:br>
              <a:rPr lang="en-IN" dirty="0">
                <a:solidFill>
                  <a:srgbClr val="292929"/>
                </a:solidFill>
                <a:latin typeface="Consolas"/>
              </a:rPr>
            </a:br>
            <a:br>
              <a:rPr lang="en-IN" dirty="0">
                <a:solidFill>
                  <a:srgbClr val="292929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get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"/about"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, 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req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 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=&gt;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send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"This is about page 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 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   });</a:t>
            </a:r>
          </a:p>
          <a:p>
            <a:br>
              <a:rPr lang="en-IN" dirty="0">
                <a:solidFill>
                  <a:srgbClr val="292929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get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"/Contact"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, 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req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 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=&gt;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send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"This is Contact page 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 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   });  </a:t>
            </a:r>
          </a:p>
          <a:p>
            <a:br>
              <a:rPr lang="en-IN" dirty="0">
                <a:solidFill>
                  <a:srgbClr val="292929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listen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96D48"/>
                </a:solidFill>
                <a:latin typeface="Consolas"/>
              </a:rPr>
              <a:t>5000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);</a:t>
            </a:r>
          </a:p>
          <a:p>
            <a:br>
              <a:rPr lang="en-IN" dirty="0">
                <a:solidFill>
                  <a:srgbClr val="292929"/>
                </a:solidFill>
                <a:latin typeface="Consolas"/>
              </a:rPr>
            </a:br>
            <a:endParaRPr lang="en-IN" b="0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7831" y="739036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Home Page: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30" y="1108368"/>
            <a:ext cx="39433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77830" y="2607502"/>
            <a:ext cx="136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About Page: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30" y="3111740"/>
            <a:ext cx="40005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76995" y="4466352"/>
            <a:ext cx="14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Contact Page: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995" y="5059276"/>
            <a:ext cx="40195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4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50" y="973855"/>
            <a:ext cx="11788035" cy="23330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Create a folder and name it as ‘routes’ in the express app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Create the following files in the ‘routes’ folder:</a:t>
            </a:r>
          </a:p>
          <a:p>
            <a:pPr marL="2800350" lvl="5" indent="-514350">
              <a:buFont typeface="+mj-lt"/>
              <a:buAutoNum type="alphaL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Home.js</a:t>
            </a:r>
          </a:p>
          <a:p>
            <a:pPr marL="2800350" lvl="5" indent="-514350">
              <a:buFont typeface="+mj-lt"/>
              <a:buAutoNum type="alphaL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About.js</a:t>
            </a:r>
          </a:p>
          <a:p>
            <a:pPr marL="2800350" lvl="5" indent="-514350">
              <a:buFont typeface="+mj-lt"/>
              <a:buAutoNum type="alphaL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Contact.js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82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Router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54696" y="3533654"/>
            <a:ext cx="1174523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3. Provide the paths in the index.js file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65" y="1678934"/>
            <a:ext cx="2918564" cy="466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02762"/>
              </p:ext>
            </p:extLst>
          </p:nvPr>
        </p:nvGraphicFramePr>
        <p:xfrm>
          <a:off x="9144000" y="3773719"/>
          <a:ext cx="1753644" cy="1449634"/>
        </p:xfrm>
        <a:graphic>
          <a:graphicData uri="http://schemas.openxmlformats.org/drawingml/2006/table">
            <a:tbl>
              <a:tblPr/>
              <a:tblGrid>
                <a:gridCol w="175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9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4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82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Router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40" y="973557"/>
            <a:ext cx="480581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Consolas"/>
              </a:rPr>
              <a:t>home.js File:</a:t>
            </a:r>
          </a:p>
          <a:p>
            <a:endParaRPr lang="en-IN" dirty="0">
              <a:solidFill>
                <a:srgbClr val="0F4A85"/>
              </a:solidFill>
              <a:latin typeface="Consolas"/>
            </a:endParaRP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express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"express"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router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express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Router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();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router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get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'/'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, 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req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=&gt;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send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"this is home page"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})</a:t>
            </a:r>
          </a:p>
          <a:p>
            <a:r>
              <a:rPr lang="en-IN" dirty="0" err="1">
                <a:solidFill>
                  <a:srgbClr val="185E73"/>
                </a:solidFill>
                <a:latin typeface="Consolas"/>
              </a:rPr>
              <a:t>module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185E73"/>
                </a:solidFill>
                <a:latin typeface="Consolas"/>
              </a:rPr>
              <a:t>exports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router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;</a:t>
            </a:r>
            <a:endParaRPr lang="en-IN" b="0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2033" y="973557"/>
            <a:ext cx="4843397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Consolas"/>
              </a:rPr>
              <a:t>about.js File:</a:t>
            </a:r>
          </a:p>
          <a:p>
            <a:endParaRPr lang="en-IN" dirty="0">
              <a:solidFill>
                <a:srgbClr val="0F4A85"/>
              </a:solidFill>
              <a:latin typeface="Consolas"/>
            </a:endParaRP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express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"express"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router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express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Router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();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router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get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'/'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, 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req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=&gt;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send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"this is about page"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292929"/>
                </a:solidFill>
                <a:latin typeface="Consolas"/>
              </a:rPr>
              <a:t>})</a:t>
            </a:r>
          </a:p>
          <a:p>
            <a:r>
              <a:rPr lang="en-IN" dirty="0" err="1">
                <a:solidFill>
                  <a:srgbClr val="185E73"/>
                </a:solidFill>
                <a:latin typeface="Consolas"/>
              </a:rPr>
              <a:t>module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185E73"/>
                </a:solidFill>
                <a:latin typeface="Consolas"/>
              </a:rPr>
              <a:t>exports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router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;</a:t>
            </a:r>
            <a:endParaRPr lang="en-IN" b="0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40" y="3944314"/>
            <a:ext cx="4843397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Consolas"/>
              </a:rPr>
              <a:t>contact.js File:</a:t>
            </a:r>
          </a:p>
          <a:p>
            <a:endParaRPr lang="en-IN" dirty="0">
              <a:solidFill>
                <a:srgbClr val="0F4A85"/>
              </a:solidFill>
              <a:latin typeface="Consolas"/>
            </a:endParaRP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 express = require ("express")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 router = </a:t>
            </a:r>
            <a:r>
              <a:rPr lang="en-IN" dirty="0" err="1">
                <a:solidFill>
                  <a:srgbClr val="0F4A85"/>
                </a:solidFill>
                <a:latin typeface="Consolas"/>
              </a:rPr>
              <a:t>express.Router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();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router.get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('/', (</a:t>
            </a:r>
            <a:r>
              <a:rPr lang="en-IN" dirty="0" err="1">
                <a:solidFill>
                  <a:srgbClr val="0F4A85"/>
                </a:solidFill>
                <a:latin typeface="Consolas"/>
              </a:rPr>
              <a:t>req,res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)=&gt; {</a:t>
            </a:r>
          </a:p>
          <a:p>
            <a:r>
              <a:rPr lang="en-IN" dirty="0">
                <a:solidFill>
                  <a:srgbClr val="0F4A85"/>
                </a:solidFill>
                <a:latin typeface="Consolas"/>
              </a:rPr>
              <a:t>    </a:t>
            </a:r>
            <a:r>
              <a:rPr lang="en-IN" dirty="0" err="1">
                <a:solidFill>
                  <a:srgbClr val="0F4A85"/>
                </a:solidFill>
                <a:latin typeface="Consolas"/>
              </a:rPr>
              <a:t>res.send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("this is contact page")</a:t>
            </a:r>
          </a:p>
          <a:p>
            <a:r>
              <a:rPr lang="en-IN" dirty="0">
                <a:solidFill>
                  <a:srgbClr val="0F4A85"/>
                </a:solidFill>
                <a:latin typeface="Consolas"/>
              </a:rPr>
              <a:t>})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module.exports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=router;</a:t>
            </a:r>
            <a:endParaRPr lang="en-IN" b="0" dirty="0">
              <a:solidFill>
                <a:srgbClr val="292929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800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963" y="873412"/>
            <a:ext cx="6096000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Consolas"/>
              </a:rPr>
              <a:t>index.js file:</a:t>
            </a:r>
          </a:p>
          <a:p>
            <a:endParaRPr lang="en-IN" dirty="0">
              <a:solidFill>
                <a:srgbClr val="0F4A85"/>
              </a:solidFill>
              <a:latin typeface="Consolas"/>
            </a:endParaRP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express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"express"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app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express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();</a:t>
            </a:r>
          </a:p>
          <a:p>
            <a:br>
              <a:rPr lang="en-IN" dirty="0">
                <a:solidFill>
                  <a:srgbClr val="292929"/>
                </a:solidFill>
                <a:latin typeface="Consolas"/>
              </a:rPr>
            </a:br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home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'./routes/home'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about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'./routes/about'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dirty="0">
                <a:solidFill>
                  <a:srgbClr val="02715D"/>
                </a:solidFill>
                <a:latin typeface="Consolas"/>
              </a:rPr>
              <a:t>contact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'./routes/contact'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br>
              <a:rPr lang="en-IN" dirty="0">
                <a:solidFill>
                  <a:srgbClr val="292929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use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'/'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home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use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'/</a:t>
            </a:r>
            <a:r>
              <a:rPr lang="en-IN" dirty="0" err="1">
                <a:solidFill>
                  <a:srgbClr val="0F4A85"/>
                </a:solidFill>
                <a:latin typeface="Consolas"/>
              </a:rPr>
              <a:t>about'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about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use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/>
              </a:rPr>
              <a:t>'/</a:t>
            </a:r>
            <a:r>
              <a:rPr lang="en-IN" dirty="0" err="1">
                <a:solidFill>
                  <a:srgbClr val="0F4A85"/>
                </a:solidFill>
                <a:latin typeface="Consolas"/>
              </a:rPr>
              <a:t>contact'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contact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br>
              <a:rPr lang="en-IN" dirty="0">
                <a:solidFill>
                  <a:srgbClr val="292929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/>
              </a:rPr>
              <a:t>listen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dirty="0">
                <a:solidFill>
                  <a:srgbClr val="096D48"/>
                </a:solidFill>
                <a:latin typeface="Consolas"/>
              </a:rPr>
              <a:t>5000</a:t>
            </a:r>
            <a:r>
              <a:rPr lang="en-IN" dirty="0">
                <a:solidFill>
                  <a:srgbClr val="292929"/>
                </a:solidFill>
                <a:latin typeface="Consolas"/>
              </a:rPr>
              <a:t>);</a:t>
            </a:r>
            <a:endParaRPr lang="en-IN" b="0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82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Router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671" y="1149719"/>
            <a:ext cx="3962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671" y="3009574"/>
            <a:ext cx="40862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96" y="5056668"/>
            <a:ext cx="4258848" cy="118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2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3" y="2544654"/>
            <a:ext cx="6940463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525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24D5F6-AFD1-AC54-AE32-43DFE387BAA0}"/>
              </a:ext>
            </a:extLst>
          </p:cNvPr>
          <p:cNvSpPr txBox="1"/>
          <p:nvPr/>
        </p:nvSpPr>
        <p:spPr>
          <a:xfrm>
            <a:off x="877614" y="1653258"/>
            <a:ext cx="109728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–V: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Installations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Express framework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routes</a:t>
            </a:r>
          </a:p>
        </p:txBody>
      </p:sp>
    </p:spTree>
    <p:extLst>
      <p:ext uri="{BB962C8B-B14F-4D97-AF65-F5344CB8AC3E}">
        <p14:creationId xmlns:p14="http://schemas.microsoft.com/office/powerpoint/2010/main" val="309284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00021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90389"/>
            <a:ext cx="11924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 the Node.js source code or a pre-built installer for your platform using the following link: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install the LTS version (the one present on the left). Once downloaded open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without disturbing other settings, click on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Next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button until it’s completely installed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537" y="2526883"/>
            <a:ext cx="417333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https://nodejs.org/en/download/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7" y="4185274"/>
            <a:ext cx="7375482" cy="171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" y="6156728"/>
            <a:ext cx="121920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: click on windows Installer. The software will be downloaded on your device. </a:t>
            </a:r>
          </a:p>
          <a:p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3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90389"/>
            <a:ext cx="11924778" cy="11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command prompt  to check whether it is  completely installed or not, type the command –&gt;</a:t>
            </a:r>
            <a:r>
              <a:rPr lang="en-US" sz="2400" dirty="0"/>
              <a:t> 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lang="en-IN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6394009"/>
            <a:ext cx="121920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installation is done properly, it will give you the version you have installed. 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17" y="2900771"/>
            <a:ext cx="6180364" cy="3031321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00021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4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508-6CC7-EF4B-C54A-4701FF0613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Express framework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47E0103-D263-CBF3-AF11-D22A02B1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7488"/>
            <a:ext cx="10515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 is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fast, assertive, essential and moderate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 for Node.js.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assume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 as a layer built on the top of the Node.js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helps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a server and routes.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robust set of features 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web and mobile applications.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design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single-page, multi-page and hybrid web applications.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45148D9-2D6A-E459-E51C-61E64A244E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03130" y="2823605"/>
            <a:ext cx="457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028791-DC2C-3877-1CBD-2DD999DC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13" y="717044"/>
            <a:ext cx="8689756" cy="519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31D5-E5E6-1C18-1465-41D14E1C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16" y="879692"/>
            <a:ext cx="11301249" cy="5331921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allows to setup </a:t>
            </a:r>
            <a:r>
              <a:rPr lang="en-US" sz="35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3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respond to HTTP Requests.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defines a </a:t>
            </a:r>
            <a:r>
              <a:rPr lang="en-US" sz="35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r>
              <a:rPr lang="en-US" sz="3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to perform different actions based on </a:t>
            </a:r>
            <a:r>
              <a:rPr lang="en-US" sz="35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 method and URL.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allows to </a:t>
            </a:r>
            <a:r>
              <a:rPr lang="en-US" sz="35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dynamically render HTML</a:t>
            </a:r>
            <a:r>
              <a:rPr lang="en-US" sz="3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Pages based on passing arguments to templates.</a:t>
            </a:r>
          </a:p>
          <a:p>
            <a:pPr marL="0" indent="0" algn="just">
              <a:buNone/>
            </a:pPr>
            <a:r>
              <a:rPr lang="en-US" sz="3500" b="1" u="sng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of Express</a:t>
            </a:r>
            <a:endParaRPr lang="en-US" sz="3500" b="1" i="0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Ultra fast I/O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and single threaded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MVC like structure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Robust API makes routing easy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4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79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2C10-7188-C89B-950F-D6303F3D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185" y="2204919"/>
            <a:ext cx="984293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1:check version of node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 --version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--version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To continuously change/update code- and auto monitor/reload it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3:initialize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below commands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4:Install express using below command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express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express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CB6D6-77AA-DA39-4FBF-503CBE8D6C36}"/>
              </a:ext>
            </a:extLst>
          </p:cNvPr>
          <p:cNvSpPr txBox="1"/>
          <p:nvPr/>
        </p:nvSpPr>
        <p:spPr>
          <a:xfrm>
            <a:off x="365234" y="691164"/>
            <a:ext cx="107520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visual studio -&gt; choose the path (angular or react)-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C:\Users\SOEIII\</a:t>
            </a:r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\express  (select express folder)</a:t>
            </a:r>
          </a:p>
        </p:txBody>
      </p:sp>
    </p:spTree>
    <p:extLst>
      <p:ext uri="{BB962C8B-B14F-4D97-AF65-F5344CB8AC3E}">
        <p14:creationId xmlns:p14="http://schemas.microsoft.com/office/powerpoint/2010/main" val="80282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EA229-ADFB-9515-F36D-C9C7C34BDD9E}"/>
              </a:ext>
            </a:extLst>
          </p:cNvPr>
          <p:cNvSpPr txBox="1"/>
          <p:nvPr/>
        </p:nvSpPr>
        <p:spPr>
          <a:xfrm>
            <a:off x="504497" y="788276"/>
            <a:ext cx="68264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4:Create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index.js file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the code</a:t>
            </a:r>
          </a:p>
          <a:p>
            <a:endParaRPr lang="en-US" sz="2800" b="0" dirty="0">
              <a:solidFill>
                <a:srgbClr val="0F4A85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02715D"/>
                </a:solidFill>
                <a:latin typeface="Consolas"/>
              </a:rPr>
              <a:t>express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5E2CBC"/>
                </a:solidFill>
                <a:latin typeface="Consolas"/>
              </a:rPr>
              <a:t>require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(</a:t>
            </a:r>
            <a:r>
              <a:rPr lang="en-IN" sz="2800" dirty="0">
                <a:solidFill>
                  <a:srgbClr val="0F4A85"/>
                </a:solidFill>
                <a:latin typeface="Consolas"/>
              </a:rPr>
              <a:t>"express"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)</a:t>
            </a:r>
          </a:p>
          <a:p>
            <a:r>
              <a:rPr lang="en-IN" sz="2800" dirty="0" err="1">
                <a:solidFill>
                  <a:srgbClr val="0F4A85"/>
                </a:solidFill>
                <a:latin typeface="Consolas"/>
              </a:rPr>
              <a:t>const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02715D"/>
                </a:solidFill>
                <a:latin typeface="Consolas"/>
              </a:rPr>
              <a:t>app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5E2CBC"/>
                </a:solidFill>
                <a:latin typeface="Consolas"/>
              </a:rPr>
              <a:t>express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();</a:t>
            </a:r>
          </a:p>
          <a:p>
            <a:r>
              <a:rPr lang="en-IN" sz="2800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sz="2800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800" dirty="0" err="1">
                <a:solidFill>
                  <a:srgbClr val="5E2CBC"/>
                </a:solidFill>
                <a:latin typeface="Consolas"/>
              </a:rPr>
              <a:t>get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sz="2800" dirty="0">
                <a:solidFill>
                  <a:srgbClr val="0F4A85"/>
                </a:solidFill>
                <a:latin typeface="Consolas"/>
              </a:rPr>
              <a:t>"/"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, (</a:t>
            </a:r>
            <a:r>
              <a:rPr lang="en-IN" sz="2800" dirty="0" err="1">
                <a:solidFill>
                  <a:srgbClr val="001080"/>
                </a:solidFill>
                <a:latin typeface="Consolas"/>
              </a:rPr>
              <a:t>req</a:t>
            </a:r>
            <a:r>
              <a:rPr lang="en-IN" sz="2800" dirty="0" err="1">
                <a:solidFill>
                  <a:srgbClr val="292929"/>
                </a:solidFill>
                <a:latin typeface="Consolas"/>
              </a:rPr>
              <a:t>,</a:t>
            </a:r>
            <a:r>
              <a:rPr lang="en-IN" sz="2800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) </a:t>
            </a:r>
            <a:r>
              <a:rPr lang="en-IN" sz="2800" dirty="0">
                <a:solidFill>
                  <a:srgbClr val="0F4A85"/>
                </a:solidFill>
                <a:latin typeface="Consolas"/>
              </a:rPr>
              <a:t>=&gt;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 {</a:t>
            </a:r>
          </a:p>
          <a:p>
            <a:r>
              <a:rPr lang="en-IN" sz="2800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sz="2800" dirty="0" err="1">
                <a:solidFill>
                  <a:srgbClr val="001080"/>
                </a:solidFill>
                <a:latin typeface="Consolas"/>
              </a:rPr>
              <a:t>res</a:t>
            </a:r>
            <a:r>
              <a:rPr lang="en-IN" sz="2800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800" dirty="0" err="1">
                <a:solidFill>
                  <a:srgbClr val="5E2CBC"/>
                </a:solidFill>
                <a:latin typeface="Consolas"/>
              </a:rPr>
              <a:t>send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sz="2800" dirty="0">
                <a:solidFill>
                  <a:srgbClr val="0F4A85"/>
                </a:solidFill>
                <a:latin typeface="Consolas"/>
              </a:rPr>
              <a:t>"Hello!!! Welcome  to Express "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) </a:t>
            </a:r>
          </a:p>
          <a:p>
            <a:r>
              <a:rPr lang="en-IN" sz="2800" dirty="0">
                <a:solidFill>
                  <a:srgbClr val="292929"/>
                </a:solidFill>
                <a:latin typeface="Consolas"/>
              </a:rPr>
              <a:t> });</a:t>
            </a:r>
          </a:p>
          <a:p>
            <a:r>
              <a:rPr lang="en-IN" sz="2800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sz="2800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800" dirty="0" err="1">
                <a:solidFill>
                  <a:srgbClr val="5E2CBC"/>
                </a:solidFill>
                <a:latin typeface="Consolas"/>
              </a:rPr>
              <a:t>listen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sz="2800" dirty="0">
                <a:solidFill>
                  <a:srgbClr val="096D48"/>
                </a:solidFill>
                <a:latin typeface="Consolas"/>
              </a:rPr>
              <a:t>5000</a:t>
            </a:r>
            <a:r>
              <a:rPr lang="en-IN" sz="2800" dirty="0">
                <a:solidFill>
                  <a:srgbClr val="292929"/>
                </a:solidFill>
                <a:latin typeface="Consolas"/>
              </a:rPr>
              <a:t>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3CF16-64C8-5F13-DE23-6A1E85607B0B}"/>
              </a:ext>
            </a:extLst>
          </p:cNvPr>
          <p:cNvSpPr txBox="1"/>
          <p:nvPr/>
        </p:nvSpPr>
        <p:spPr>
          <a:xfrm>
            <a:off x="7709682" y="549427"/>
            <a:ext cx="448231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code using </a:t>
            </a:r>
          </a:p>
          <a:p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 .\index.js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terminal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8416C1-5912-BA3F-D300-CD0755E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79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– Example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58" y="1933321"/>
            <a:ext cx="5093542" cy="109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8" y="4459266"/>
            <a:ext cx="5156230" cy="154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7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1377</Words>
  <Application>Microsoft Office PowerPoint</Application>
  <PresentationFormat>Widescreen</PresentationFormat>
  <Paragraphs>185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Node Installation</vt:lpstr>
      <vt:lpstr>Node Installation</vt:lpstr>
      <vt:lpstr>Understanding Express framework  </vt:lpstr>
      <vt:lpstr>PowerPoint Presentation</vt:lpstr>
      <vt:lpstr>PowerPoint Presentation</vt:lpstr>
      <vt:lpstr>Installation of Express</vt:lpstr>
      <vt:lpstr>Express – Example code</vt:lpstr>
      <vt:lpstr>PowerPoint Presentation</vt:lpstr>
      <vt:lpstr>Express – Example code- Explanation of each step</vt:lpstr>
      <vt:lpstr>Serving HTML and CSS files in Express</vt:lpstr>
      <vt:lpstr>Serving HTML and CSS files in Express</vt:lpstr>
      <vt:lpstr>Routing</vt:lpstr>
      <vt:lpstr>Creating Routes</vt:lpstr>
      <vt:lpstr>Express Router</vt:lpstr>
      <vt:lpstr>Express Router</vt:lpstr>
      <vt:lpstr>Express Router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Thiyagarajan D</dc:creator>
  <cp:lastModifiedBy>Kanamarlapudi Vivek Kumar</cp:lastModifiedBy>
  <cp:revision>93</cp:revision>
  <dcterms:created xsi:type="dcterms:W3CDTF">2024-01-12T04:49:00Z</dcterms:created>
  <dcterms:modified xsi:type="dcterms:W3CDTF">2024-05-19T17:06:02Z</dcterms:modified>
</cp:coreProperties>
</file>