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9765"/>
            <a:ext cx="9144000" cy="678815"/>
          </a:xfrm>
        </p:spPr>
        <p:txBody>
          <a:bodyPr>
            <a:normAutofit fontScale="90000"/>
          </a:bodyPr>
          <a:lstStyle/>
          <a:p>
            <a:r>
              <a:rPr lang="en-US" sz="5335" b="1">
                <a:solidFill>
                  <a:srgbClr val="FF0000"/>
                </a:solidFill>
              </a:rPr>
              <a:t>Infrastrucure As Code</a:t>
            </a:r>
            <a:endParaRPr lang="en-US" sz="5335" b="1">
              <a:solidFill>
                <a:srgbClr val="FF0000"/>
              </a:solidFill>
            </a:endParaRPr>
          </a:p>
        </p:txBody>
      </p:sp>
      <p:sp>
        <p:nvSpPr>
          <p:cNvPr id="3" name="Subtitle 2"/>
          <p:cNvSpPr>
            <a:spLocks noGrp="1"/>
          </p:cNvSpPr>
          <p:nvPr>
            <p:ph type="subTitle" idx="1"/>
          </p:nvPr>
        </p:nvSpPr>
        <p:spPr/>
        <p:txBody>
          <a:bodyPr/>
          <a:lstStyle/>
          <a:p>
            <a:endParaRPr lang="en-US"/>
          </a:p>
        </p:txBody>
      </p:sp>
      <p:pic>
        <p:nvPicPr>
          <p:cNvPr id="4" name="Picture 3" descr="IAC"/>
          <p:cNvPicPr>
            <a:picLocks noChangeAspect="1"/>
          </p:cNvPicPr>
          <p:nvPr/>
        </p:nvPicPr>
        <p:blipFill>
          <a:blip r:embed="rId1"/>
          <a:stretch>
            <a:fillRect/>
          </a:stretch>
        </p:blipFill>
        <p:spPr>
          <a:xfrm>
            <a:off x="1524635" y="1565910"/>
            <a:ext cx="10114280" cy="5057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b="1">
                <a:solidFill>
                  <a:srgbClr val="FF0000"/>
                </a:solidFill>
              </a:rPr>
              <a:t>Agenda</a:t>
            </a:r>
            <a:endParaRPr lang="en-US" sz="4800" b="1">
              <a:solidFill>
                <a:srgbClr val="FF0000"/>
              </a:solidFill>
            </a:endParaRPr>
          </a:p>
        </p:txBody>
      </p:sp>
      <p:sp>
        <p:nvSpPr>
          <p:cNvPr id="3" name="Content Placeholder 2"/>
          <p:cNvSpPr>
            <a:spLocks noGrp="1"/>
          </p:cNvSpPr>
          <p:nvPr>
            <p:ph idx="1"/>
          </p:nvPr>
        </p:nvSpPr>
        <p:spPr/>
        <p:txBody>
          <a:bodyPr/>
          <a:p>
            <a:r>
              <a:rPr lang="en-US"/>
              <a:t>Situation before IAC DevOps</a:t>
            </a:r>
            <a:endParaRPr lang="en-US"/>
          </a:p>
          <a:p>
            <a:r>
              <a:rPr lang="en-US"/>
              <a:t>What is IAC?</a:t>
            </a:r>
            <a:endParaRPr lang="en-US"/>
          </a:p>
          <a:p>
            <a:r>
              <a:rPr lang="en-US"/>
              <a:t>Advantages of IAC</a:t>
            </a:r>
            <a:endParaRPr lang="en-US"/>
          </a:p>
          <a:p>
            <a:r>
              <a:rPr lang="en-US"/>
              <a:t>Different types of IAC available </a:t>
            </a:r>
            <a:endParaRPr lang="en-US"/>
          </a:p>
          <a:p>
            <a:r>
              <a:rPr lang="en-US"/>
              <a:t>Demo</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48640"/>
            <a:ext cx="10515600" cy="487045"/>
          </a:xfrm>
        </p:spPr>
        <p:txBody>
          <a:bodyPr>
            <a:normAutofit fontScale="90000"/>
          </a:bodyPr>
          <a:p>
            <a:pPr algn="ctr"/>
            <a:r>
              <a:rPr lang="en-US" sz="5335" b="1">
                <a:solidFill>
                  <a:srgbClr val="FF0000"/>
                </a:solidFill>
                <a:sym typeface="+mn-ea"/>
              </a:rPr>
              <a:t>What is IAC?</a:t>
            </a:r>
            <a:br>
              <a:rPr lang="en-US" sz="5335" b="1">
                <a:solidFill>
                  <a:srgbClr val="FF0000"/>
                </a:solidFill>
              </a:rPr>
            </a:br>
            <a:endParaRPr lang="en-US" sz="5335" b="1">
              <a:solidFill>
                <a:srgbClr val="FF0000"/>
              </a:solidFill>
            </a:endParaRPr>
          </a:p>
        </p:txBody>
      </p:sp>
      <p:sp>
        <p:nvSpPr>
          <p:cNvPr id="3" name="Content Placeholder 2"/>
          <p:cNvSpPr>
            <a:spLocks noGrp="1"/>
          </p:cNvSpPr>
          <p:nvPr>
            <p:ph idx="1"/>
          </p:nvPr>
        </p:nvSpPr>
        <p:spPr>
          <a:xfrm>
            <a:off x="838200" y="1279525"/>
            <a:ext cx="10515600" cy="4897755"/>
          </a:xfrm>
        </p:spPr>
        <p:txBody>
          <a:bodyPr/>
          <a:p>
            <a:r>
              <a:rPr lang="en-US"/>
              <a:t>Infrastructure as Code (IaC) configures and manages the infrastructure through a descriptive model. </a:t>
            </a:r>
            <a:endParaRPr lang="en-US"/>
          </a:p>
          <a:p>
            <a:r>
              <a:rPr lang="en-US"/>
              <a:t>It is all about treating your infrastructure configuration and provisioning the same way you treat your application source code. </a:t>
            </a:r>
            <a:endParaRPr lang="en-US"/>
          </a:p>
          <a:p>
            <a:r>
              <a:rPr lang="en-US"/>
              <a:t>The configuration modules are typically stored in version control systems in well-documented  code formats, providing greater accuracy, reducing errors, and increasing speed and consistency. </a:t>
            </a:r>
            <a:endParaRPr lang="en-US"/>
          </a:p>
          <a:p>
            <a:r>
              <a:rPr lang="en-US"/>
              <a:t>IaC can also be called code-based infrastructure automation process. IaC is one of the most critical DevOps practices used with continuous delivery.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39445"/>
            <a:ext cx="10515600" cy="441960"/>
          </a:xfrm>
        </p:spPr>
        <p:txBody>
          <a:bodyPr>
            <a:normAutofit fontScale="90000"/>
          </a:bodyPr>
          <a:p>
            <a:pPr algn="ctr"/>
            <a:r>
              <a:rPr lang="en-US" sz="5335" b="1">
                <a:solidFill>
                  <a:srgbClr val="FF0000"/>
                </a:solidFill>
                <a:sym typeface="+mn-ea"/>
              </a:rPr>
              <a:t>Advantages of IAC</a:t>
            </a:r>
            <a:br>
              <a:rPr lang="en-US"/>
            </a:br>
            <a:endParaRPr lang="en-US"/>
          </a:p>
        </p:txBody>
      </p:sp>
      <p:sp>
        <p:nvSpPr>
          <p:cNvPr id="3" name="Content Placeholder 2"/>
          <p:cNvSpPr>
            <a:spLocks noGrp="1"/>
          </p:cNvSpPr>
          <p:nvPr>
            <p:ph idx="1"/>
          </p:nvPr>
        </p:nvSpPr>
        <p:spPr>
          <a:xfrm>
            <a:off x="838200" y="1362075"/>
            <a:ext cx="10515600" cy="4815205"/>
          </a:xfrm>
        </p:spPr>
        <p:txBody>
          <a:bodyPr>
            <a:normAutofit fontScale="80000"/>
          </a:bodyPr>
          <a:p>
            <a:r>
              <a:rPr lang="en-US" b="1"/>
              <a:t>Faster speed and consistency</a:t>
            </a:r>
            <a:r>
              <a:rPr lang="en-US"/>
              <a:t>: The goal of IaC is to make things faster by eliminating manual processes and eliminating the slack in the process. A code-based approach makes it easier to get more done in less time. No need to wait on the IT Admin to manually complete the task at hand before he can get to the next one. This also means that you can iterate quickly and more often. Consistency is another vital benefit of IaC. </a:t>
            </a:r>
            <a:endParaRPr lang="en-US"/>
          </a:p>
          <a:p>
            <a:r>
              <a:rPr lang="en-US" b="1"/>
              <a:t>Efficient software development lifecycle:</a:t>
            </a:r>
            <a:r>
              <a:rPr lang="en-US"/>
              <a:t> IaC shifts the power into the developer’s hands. As the infrastructure provisioning becomes more reliable and consistent, developers can start focusing on application development more. Also, they can script once and use that code multiple times, thus, saving time and effort while keeping complete control.</a:t>
            </a:r>
            <a:endParaRPr lang="en-US"/>
          </a:p>
          <a:p>
            <a:r>
              <a:rPr lang="en-US" b="1"/>
              <a:t>Reduced management overhead</a:t>
            </a:r>
            <a:r>
              <a:rPr lang="en-US"/>
              <a:t>: In a data center world there was a need to have admins to govern and manage storage, networking, compute and other layers of hardware and middleware. IaC eliminates a need for these multiple roles. Those admins can now focus on identifying the next exciting technology they want to implement.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5800"/>
          </a:xfrm>
        </p:spPr>
        <p:txBody>
          <a:bodyPr>
            <a:normAutofit fontScale="90000"/>
          </a:bodyPr>
          <a:p>
            <a:pPr algn="ctr"/>
            <a:r>
              <a:rPr lang="en-US" sz="5335" b="1">
                <a:solidFill>
                  <a:srgbClr val="FF0000"/>
                </a:solidFill>
                <a:sym typeface="+mn-ea"/>
              </a:rPr>
              <a:t>Different types of IAC available </a:t>
            </a:r>
            <a:endParaRPr lang="en-US" sz="5335" b="1">
              <a:solidFill>
                <a:srgbClr val="FF0000"/>
              </a:solidFill>
              <a:sym typeface="+mn-ea"/>
            </a:endParaRPr>
          </a:p>
        </p:txBody>
      </p:sp>
      <p:sp>
        <p:nvSpPr>
          <p:cNvPr id="3" name="Content Placeholder 2"/>
          <p:cNvSpPr>
            <a:spLocks noGrp="1"/>
          </p:cNvSpPr>
          <p:nvPr>
            <p:ph idx="1"/>
          </p:nvPr>
        </p:nvSpPr>
        <p:spPr>
          <a:xfrm>
            <a:off x="838200" y="1368425"/>
            <a:ext cx="10515600" cy="4808855"/>
          </a:xfrm>
        </p:spPr>
        <p:txBody>
          <a:bodyPr/>
          <a:p>
            <a:r>
              <a:rPr lang="en-US"/>
              <a:t>Terraform.</a:t>
            </a:r>
            <a:endParaRPr lang="en-US"/>
          </a:p>
          <a:p>
            <a:r>
              <a:rPr lang="en-US"/>
              <a:t>Ansible.</a:t>
            </a:r>
            <a:endParaRPr lang="en-US"/>
          </a:p>
          <a:p>
            <a:r>
              <a:rPr lang="en-US"/>
              <a:t>AWS CloudFormation.</a:t>
            </a:r>
            <a:endParaRPr lang="en-US"/>
          </a:p>
          <a:p>
            <a:r>
              <a:rPr lang="en-US"/>
              <a:t>Azure Resource Manager.</a:t>
            </a:r>
            <a:endParaRPr lang="en-US"/>
          </a:p>
          <a:p>
            <a:r>
              <a:rPr lang="en-US"/>
              <a:t>Google Cloud Deployment Manager.</a:t>
            </a:r>
            <a:endParaRPr lang="en-US"/>
          </a:p>
          <a:p>
            <a:r>
              <a:rPr lang="en-US"/>
              <a:t>Chef.</a:t>
            </a:r>
            <a:endParaRPr lang="en-US"/>
          </a:p>
          <a:p>
            <a:r>
              <a:rPr lang="en-US"/>
              <a:t>Puppet.</a:t>
            </a:r>
            <a:endParaRPr lang="en-US"/>
          </a:p>
          <a:p>
            <a:r>
              <a:rPr lang="en-US"/>
              <a:t>SaltStack.</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Demo</a:t>
            </a:r>
            <a:endParaRPr lang="en-US"/>
          </a:p>
        </p:txBody>
      </p:sp>
      <p:sp>
        <p:nvSpPr>
          <p:cNvPr id="3" name="Content Placeholder 2"/>
          <p:cNvSpPr>
            <a:spLocks noGrp="1"/>
          </p:cNvSpPr>
          <p:nvPr>
            <p:ph idx="1"/>
          </p:nvPr>
        </p:nvSpPr>
        <p:spPr/>
        <p:txBody>
          <a:bodyPr/>
          <a:p>
            <a:endParaRPr lang="en-US"/>
          </a:p>
        </p:txBody>
      </p:sp>
      <p:pic>
        <p:nvPicPr>
          <p:cNvPr id="4" name="Picture 3" descr="demo"/>
          <p:cNvPicPr>
            <a:picLocks noChangeAspect="1"/>
          </p:cNvPicPr>
          <p:nvPr/>
        </p:nvPicPr>
        <p:blipFill>
          <a:blip r:embed="rId1"/>
          <a:stretch>
            <a:fillRect/>
          </a:stretch>
        </p:blipFill>
        <p:spPr>
          <a:xfrm>
            <a:off x="625475" y="551815"/>
            <a:ext cx="10958195" cy="6069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b="1">
                <a:solidFill>
                  <a:srgbClr val="FF0000"/>
                </a:solidFill>
              </a:rPr>
              <a:t>Setup</a:t>
            </a:r>
            <a:endParaRPr lang="en-US" sz="4800" b="1">
              <a:solidFill>
                <a:srgbClr val="FF0000"/>
              </a:solidFill>
            </a:endParaRPr>
          </a:p>
        </p:txBody>
      </p:sp>
      <p:sp>
        <p:nvSpPr>
          <p:cNvPr id="3" name="Content Placeholder 2"/>
          <p:cNvSpPr>
            <a:spLocks noGrp="1"/>
          </p:cNvSpPr>
          <p:nvPr>
            <p:ph idx="1"/>
          </p:nvPr>
        </p:nvSpPr>
        <p:spPr/>
        <p:txBody>
          <a:bodyPr/>
          <a:p>
            <a:r>
              <a:rPr lang="en-US"/>
              <a:t>Terraform download: https://www.terraform.io/downloads</a:t>
            </a:r>
            <a:endParaRPr lang="en-US"/>
          </a:p>
          <a:p>
            <a:r>
              <a:rPr lang="en-US"/>
              <a:t>Azure portal login with active subscription</a:t>
            </a:r>
            <a:endParaRPr lang="en-US"/>
          </a:p>
          <a:p>
            <a:r>
              <a:rPr lang="en-US"/>
              <a:t>Visual studio code editor with Terraform extension</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2116</Words>
  <Application>WPS Presentation</Application>
  <PresentationFormat>Widescreen</PresentationFormat>
  <Paragraphs>43</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deviprasad elect</cp:lastModifiedBy>
  <cp:revision>12</cp:revision>
  <dcterms:created xsi:type="dcterms:W3CDTF">2022-10-06T14:17:00Z</dcterms:created>
  <dcterms:modified xsi:type="dcterms:W3CDTF">2022-10-07T13:06:18Z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1D0F0203E98B40E780FC204A1C37981C</vt:lpwstr>
  </property>
  <property fmtid="{D5CDD505-2E9C-101B-9397-08002B2CF9AE}" pid="3" name="KSOProductBuildVer">
    <vt:lpwstr>1033-11.2.0.11254</vt:lpwstr>
  </property>
</Properties>
</file>