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788150" cy="9923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6" autoAdjust="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8403A-7B2C-4630-993B-5FCD806DAC0E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7FB6C-DE71-4B88-A988-D5A20A2EE5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02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https://github.com/ageron/handson-ml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FB6C-DE71-4B88-A988-D5A20A2EE5D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24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“Practical Bayesian Optimization of Machine Learning Algorithms,” J. Snoek, H. </a:t>
            </a:r>
            <a:r>
              <a:rPr lang="en-SG" dirty="0" err="1"/>
              <a:t>Larochelle</a:t>
            </a:r>
            <a:r>
              <a:rPr lang="en-SG" dirty="0"/>
              <a:t>, R. Adams (2012).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FB6C-DE71-4B88-A988-D5A20A2EE5D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0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1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7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3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1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3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5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1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E112-F0D3-45B7-83A0-5997D39B4F5B}" type="datetimeFigureOut">
              <a:rPr lang="en-SG" smtClean="0"/>
              <a:t>17/8/2017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6F6C-8E8D-4AAD-B1C0-844B1A9DF0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62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8C1E112-F0D3-45B7-83A0-5997D39B4F5B}" type="datetimeFigureOut">
              <a:rPr lang="en-SG" smtClean="0"/>
              <a:pPr/>
              <a:t>17/8/2017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1AD6F6C-8E8D-4AAD-B1C0-844B1A9DF0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63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hop.oreilly.com/product/0636920052289.do" TargetMode="External"/><Relationship Id="rId4" Type="http://schemas.openxmlformats.org/officeDocument/2006/relationships/hyperlink" Target="http://www.oreilly.com/pub/au/710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5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826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overs.oreillystatic.com/images/0636920052289/l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1" y="705212"/>
            <a:ext cx="3079129" cy="40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SG" sz="4600"/>
              <a:t>Machine Learning Project Checklist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6867"/>
            <a:ext cx="6618051" cy="1001838"/>
          </a:xfrm>
        </p:spPr>
        <p:txBody>
          <a:bodyPr>
            <a:normAutofit lnSpcReduction="10000"/>
          </a:bodyPr>
          <a:lstStyle/>
          <a:p>
            <a:pPr algn="l"/>
            <a:r>
              <a:rPr lang="en-SG" sz="2000" dirty="0"/>
              <a:t>Source: </a:t>
            </a:r>
            <a:r>
              <a:rPr lang="en-SG" sz="2000" b="1" dirty="0"/>
              <a:t>Hands-On Machine Learning with </a:t>
            </a:r>
            <a:r>
              <a:rPr lang="en-SG" sz="2000" b="1" dirty="0" err="1"/>
              <a:t>Scikit</a:t>
            </a:r>
            <a:r>
              <a:rPr lang="en-SG" sz="2000" b="1" dirty="0"/>
              <a:t>-Learn and </a:t>
            </a:r>
            <a:r>
              <a:rPr lang="en-SG" sz="2000" b="1" dirty="0" err="1"/>
              <a:t>TensorFlow</a:t>
            </a:r>
            <a:r>
              <a:rPr lang="en-SG" sz="2000" b="1" dirty="0"/>
              <a:t> by </a:t>
            </a:r>
            <a:r>
              <a:rPr lang="en-SG" sz="2000" u="sng" dirty="0" err="1">
                <a:hlinkClick r:id="rId4"/>
              </a:rPr>
              <a:t>Aurélien</a:t>
            </a:r>
            <a:r>
              <a:rPr lang="en-SG" sz="2000" u="sng" dirty="0">
                <a:hlinkClick r:id="rId4"/>
              </a:rPr>
              <a:t> </a:t>
            </a:r>
            <a:r>
              <a:rPr lang="en-SG" sz="2000" u="sng" dirty="0" err="1">
                <a:hlinkClick r:id="rId4"/>
              </a:rPr>
              <a:t>Géron</a:t>
            </a:r>
            <a:r>
              <a:rPr lang="en-SG" sz="2000" u="sng" dirty="0"/>
              <a:t>, </a:t>
            </a:r>
            <a:r>
              <a:rPr lang="en-SG" sz="2000" dirty="0"/>
              <a:t>Appendix B </a:t>
            </a:r>
          </a:p>
          <a:p>
            <a:pPr algn="l"/>
            <a:r>
              <a:rPr lang="en-SG" sz="2000" dirty="0">
                <a:hlinkClick r:id="rId5"/>
              </a:rPr>
              <a:t>http://shop.oreilly.com/product/0636920052289.do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8. </a:t>
            </a:r>
            <a:r>
              <a:rPr lang="en-SG" dirty="0"/>
              <a:t>Launch, monitor, and maintain your system.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Get your solution ready for production (plug into production data inputs, write unit tests, etc.).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Write monitoring code to check your system’s live performance at regular intervals and trigger alerts when it drops. </a:t>
            </a:r>
          </a:p>
          <a:p>
            <a:pPr lvl="1"/>
            <a:r>
              <a:rPr lang="en-SG" dirty="0"/>
              <a:t>Beware of slow degradation too: models tend to “rot” as data evolves. </a:t>
            </a:r>
          </a:p>
          <a:p>
            <a:pPr lvl="1"/>
            <a:r>
              <a:rPr lang="en-SG" dirty="0"/>
              <a:t>Measuring performance may require a human pipeline (e.g., via a crowdsourcing service). </a:t>
            </a:r>
          </a:p>
          <a:p>
            <a:pPr lvl="1"/>
            <a:r>
              <a:rPr lang="en-SG" dirty="0"/>
              <a:t>Also monitor your inputs’ quality (e.g., a malfunctioning sensor sending random values, or another team’s output becoming stale). This is particularly important for online learning systems.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Retrain your models on a regular basis on fresh data (automate as much as possible).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872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Eight main steps: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Frame the problem and look at the big picture.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Get the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Explore the data to gain insights.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Prepare the data to better expose the underlying data patterns to Machine Learning algorithms.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Explore many different models and short-list the best ones.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Fine-tune your models and combine them into a great solution.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Present your solution.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Launch, monitor, and maintain your system. </a:t>
            </a:r>
          </a:p>
        </p:txBody>
      </p:sp>
    </p:spTree>
    <p:extLst>
      <p:ext uri="{BB962C8B-B14F-4D97-AF65-F5344CB8AC3E}">
        <p14:creationId xmlns:p14="http://schemas.microsoft.com/office/powerpoint/2010/main" val="550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Frame the Problem and Look at the Big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Define the objective in business terms.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How will your solution be used?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What are the current solutions/workarounds (if any)?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How should you frame this problem (supervised/unsupervised, online/offline, etc.)?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How should performance be measured?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Is the performance measure aligned with the business objective?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What would be the minimum performance needed to reach the business objective?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What are comparable problems? Can you reuse experience or tools?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Is human expertise available?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How would you solve the problem manually?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List the assumptions you (or others) have made so far.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Verify assumptions if possible.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264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2. Get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Note: automate as much as possible so you can easily get fresh data.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List the data you need and how much you need.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Find and document where you can get that data.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Check how much space it will take.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Check legal obligations, and get authorization if necessary.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Get access authorizations.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workspace (with enough storage space).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Get the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Convert the data to a format you can easily manipulate (without changing the data itself).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Ensure sensitive information is deleted or protected (e.g., anonymized).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Check the size and type of data (time series, sample, geographical, etc.).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Sample a test set, put it aside, and never look at it (no data snooping!).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710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Explore the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dirty="0"/>
              <a:t>Note: try to get insights from a field expert for these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copy of the data for exploration (sampling it down to a manageable size if necessary).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</a:t>
            </a:r>
            <a:r>
              <a:rPr lang="en-SG" dirty="0" err="1"/>
              <a:t>Jupyter</a:t>
            </a:r>
            <a:r>
              <a:rPr lang="en-SG" dirty="0"/>
              <a:t> notebook to keep a record of your data exploration.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Study each attribute and its characteristics:</a:t>
            </a:r>
          </a:p>
          <a:p>
            <a:pPr lvl="1"/>
            <a:r>
              <a:rPr lang="en-SG" dirty="0"/>
              <a:t>Name </a:t>
            </a:r>
          </a:p>
          <a:p>
            <a:pPr lvl="1"/>
            <a:r>
              <a:rPr lang="en-SG" dirty="0"/>
              <a:t>Type (categorical, </a:t>
            </a:r>
            <a:r>
              <a:rPr lang="en-SG" dirty="0" err="1"/>
              <a:t>int</a:t>
            </a:r>
            <a:r>
              <a:rPr lang="en-SG" dirty="0"/>
              <a:t>/float, bounded/unbounded, text, structured, etc.)</a:t>
            </a:r>
          </a:p>
          <a:p>
            <a:pPr lvl="1"/>
            <a:r>
              <a:rPr lang="en-SG" dirty="0"/>
              <a:t>% of missing values </a:t>
            </a:r>
          </a:p>
          <a:p>
            <a:pPr lvl="1"/>
            <a:r>
              <a:rPr lang="en-SG" dirty="0"/>
              <a:t>Noisiness and type of noise (stochastic, outliers, rounding errors, etc.) </a:t>
            </a:r>
          </a:p>
          <a:p>
            <a:pPr lvl="1"/>
            <a:r>
              <a:rPr lang="en-SG" dirty="0"/>
              <a:t>Possibly useful for the task? </a:t>
            </a:r>
          </a:p>
          <a:p>
            <a:pPr lvl="1"/>
            <a:r>
              <a:rPr lang="en-SG" dirty="0"/>
              <a:t>Type of distribution (Gaussian, uniform, logarithmic, etc.)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For supervised learning tasks, identify the target attribute(s).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Visualize the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Study the correlations between attributes.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Study how you would solve the problem manually.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Identify the promising transformations you may want to apply.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Identify extra data that would be useful.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Document what you have learned.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277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Prepare the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SG" dirty="0"/>
              <a:t>Notes: </a:t>
            </a:r>
          </a:p>
          <a:p>
            <a:r>
              <a:rPr lang="en-SG" dirty="0"/>
              <a:t>Work on copies of the data (keep the original dataset intact). </a:t>
            </a:r>
          </a:p>
          <a:p>
            <a:r>
              <a:rPr lang="en-SG" dirty="0"/>
              <a:t>Write functions for all data transformations you apply, for five reasons: </a:t>
            </a:r>
          </a:p>
          <a:p>
            <a:pPr lvl="1"/>
            <a:r>
              <a:rPr lang="en-SG" dirty="0"/>
              <a:t>So you can easily prepare the data the next time you get a fresh dataset </a:t>
            </a:r>
          </a:p>
          <a:p>
            <a:pPr lvl="1"/>
            <a:r>
              <a:rPr lang="en-SG" dirty="0"/>
              <a:t>So you can apply these transformations in future projects </a:t>
            </a:r>
          </a:p>
          <a:p>
            <a:pPr lvl="1"/>
            <a:r>
              <a:rPr lang="en-SG" dirty="0"/>
              <a:t>To clean and prepare the test set </a:t>
            </a:r>
          </a:p>
          <a:p>
            <a:pPr lvl="1"/>
            <a:r>
              <a:rPr lang="en-SG" dirty="0"/>
              <a:t>To clean and prepare new data instances once your solution is live </a:t>
            </a:r>
          </a:p>
          <a:p>
            <a:pPr lvl="1"/>
            <a:r>
              <a:rPr lang="en-SG" dirty="0"/>
              <a:t>To make it easy to treat your preparation choices as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Data cleaning: </a:t>
            </a:r>
          </a:p>
          <a:p>
            <a:pPr lvl="1"/>
            <a:r>
              <a:rPr lang="en-SG" dirty="0"/>
              <a:t>Fix or remove outliers (optional). </a:t>
            </a:r>
          </a:p>
          <a:p>
            <a:pPr lvl="1"/>
            <a:r>
              <a:rPr lang="en-SG" dirty="0"/>
              <a:t>Fill in missing values (e.g., with zero, mean, median…) or drop their rows (or columns).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Feature selection (optional): </a:t>
            </a:r>
          </a:p>
          <a:p>
            <a:pPr lvl="1"/>
            <a:r>
              <a:rPr lang="en-SG" dirty="0"/>
              <a:t>Drop the attributes that provide no useful information for the task.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Feature engineering, where appropriate: </a:t>
            </a:r>
          </a:p>
          <a:p>
            <a:pPr lvl="1"/>
            <a:r>
              <a:rPr lang="en-SG" dirty="0"/>
              <a:t>Discretize continuous features.</a:t>
            </a:r>
          </a:p>
          <a:p>
            <a:pPr lvl="1"/>
            <a:r>
              <a:rPr lang="en-SG" dirty="0"/>
              <a:t>Decompose features (e.g., categorical, date/time, etc.). </a:t>
            </a:r>
          </a:p>
          <a:p>
            <a:pPr lvl="1"/>
            <a:r>
              <a:rPr lang="en-SG" dirty="0"/>
              <a:t>Add promising transformations of features (e.g., log(x), sqrt(x), x^2, etc.). </a:t>
            </a:r>
          </a:p>
          <a:p>
            <a:pPr lvl="1"/>
            <a:r>
              <a:rPr lang="en-SG" dirty="0"/>
              <a:t>Aggregate features into promising new features.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Feature scaling: standardize or normalize features.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56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5. </a:t>
            </a:r>
            <a:r>
              <a:rPr lang="en-SG" dirty="0"/>
              <a:t>Explore many different models and short-list the best ones.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dirty="0"/>
              <a:t>Notes: </a:t>
            </a:r>
          </a:p>
          <a:p>
            <a:r>
              <a:rPr lang="en-SG" dirty="0"/>
              <a:t>If the data is huge, you may want to sample smaller training sets so you can train many different models in a reasonable time (be aware that this penalizes complex models such as large neural nets or Random Forests). </a:t>
            </a:r>
          </a:p>
          <a:p>
            <a:r>
              <a:rPr lang="en-SG" dirty="0"/>
              <a:t>Once again, try to automate these steps as much as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Train many quick and dirty models from different categories (e.g., linear, naive Bayes, SVM, Random Forests, neural net, etc.) using standard parameters.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Measure and compare their performance. </a:t>
            </a:r>
          </a:p>
          <a:p>
            <a:pPr lvl="1"/>
            <a:r>
              <a:rPr lang="en-SG" dirty="0"/>
              <a:t>For each model, use N-fold cross-validation and compute the mean and standard deviation of the performance measure on the N folds.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err="1"/>
              <a:t>Analyze</a:t>
            </a:r>
            <a:r>
              <a:rPr lang="en-SG" dirty="0"/>
              <a:t> the most significant variables for each algorithm.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err="1"/>
              <a:t>Analyze</a:t>
            </a:r>
            <a:r>
              <a:rPr lang="en-SG" dirty="0"/>
              <a:t> the types of errors the models make. </a:t>
            </a:r>
          </a:p>
          <a:p>
            <a:pPr lvl="1"/>
            <a:r>
              <a:rPr lang="en-SG" dirty="0"/>
              <a:t>What data would a human have used to avoid these errors?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a quick round of feature selection and engineering.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one or two more quick iterations of the five previous steps.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Short-list the top three to five most promising models, preferring models that make different types of errors.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755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6. </a:t>
            </a:r>
            <a:r>
              <a:rPr lang="en-SG" dirty="0"/>
              <a:t>Fine-tune your models and combine them into a great solution.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/>
              <a:t>Notes: </a:t>
            </a:r>
          </a:p>
          <a:p>
            <a:r>
              <a:rPr lang="en-SG" dirty="0"/>
              <a:t>You will want to use as much data as possible for this step, especially as you move toward the end of fine-tuning. </a:t>
            </a:r>
          </a:p>
          <a:p>
            <a:r>
              <a:rPr lang="en-SG" dirty="0"/>
              <a:t>As always automate what you can.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Fine-tune the hyperparameters using cross-validation. </a:t>
            </a:r>
          </a:p>
          <a:p>
            <a:pPr lvl="1"/>
            <a:r>
              <a:rPr lang="en-SG" dirty="0"/>
              <a:t>Treat your data transformation choices as hyperparameters, especially when you are not sure about them (e.g., should I replace missing values with zero or with the median value? Or just drop the rows?). </a:t>
            </a:r>
          </a:p>
          <a:p>
            <a:pPr lvl="1"/>
            <a:r>
              <a:rPr lang="en-SG" dirty="0"/>
              <a:t>Unless there are very few hyperparameter values to explore, prefer random search over grid search. If training is very long, you may prefer a Bayesian optimization approach (e.g., using Gaussian process priors, as described by Jasper Snoek, Hugo </a:t>
            </a:r>
            <a:r>
              <a:rPr lang="en-SG" dirty="0" err="1"/>
              <a:t>Larochelle</a:t>
            </a:r>
            <a:r>
              <a:rPr lang="en-SG" dirty="0"/>
              <a:t>, and Ryan Adams).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Try Ensemble methods. Combining your best models will often perform better than running them individually.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Once you are confident about your final model, measure its performance on the test set to estimate the generalization error.</a:t>
            </a:r>
          </a:p>
          <a:p>
            <a:pPr marL="0" indent="0">
              <a:buNone/>
            </a:pPr>
            <a:r>
              <a:rPr lang="en-SG" dirty="0"/>
              <a:t>NB: Don’t tweak your model after measuring the generalization error: you would just start overfitting the test set.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615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 </a:t>
            </a:r>
            <a:r>
              <a:rPr lang="en-SG" dirty="0"/>
              <a:t>Present your solution.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Document what you have done.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Create a nice presentation.</a:t>
            </a:r>
          </a:p>
          <a:p>
            <a:pPr lvl="1"/>
            <a:r>
              <a:rPr lang="en-SG" dirty="0"/>
              <a:t>Make sure you highlight the big picture first. 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Explain why your solution achieves the business objective. 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Don’t forget to present interesting points you noticed along the way. </a:t>
            </a:r>
          </a:p>
          <a:p>
            <a:pPr lvl="1"/>
            <a:r>
              <a:rPr lang="en-SG" dirty="0"/>
              <a:t>Describe what worked and what did not. </a:t>
            </a:r>
          </a:p>
          <a:p>
            <a:pPr lvl="1"/>
            <a:r>
              <a:rPr lang="en-SG" dirty="0"/>
              <a:t>List your assumptions and your system’s limitations. 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Ensure your key findings are communicated through beautiful visualizations or easy-to-remember statements (e.g., “the median income is the number-one predictor of housing prices”).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42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1412</Words>
  <Application>Microsoft Office PowerPoint</Application>
  <PresentationFormat>Widescreen</PresentationFormat>
  <Paragraphs>119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Machine Learning Project Checklist</vt:lpstr>
      <vt:lpstr>Eight main steps: </vt:lpstr>
      <vt:lpstr>1. Frame the Problem and Look at the Big Picture</vt:lpstr>
      <vt:lpstr>2. Get the Data </vt:lpstr>
      <vt:lpstr>3. Explore the Data</vt:lpstr>
      <vt:lpstr>4. Prepare the Data</vt:lpstr>
      <vt:lpstr>5. Explore many different models and short-list the best ones. </vt:lpstr>
      <vt:lpstr>6. Fine-tune your models and combine them into a great solution. </vt:lpstr>
      <vt:lpstr>7. Present your solution. </vt:lpstr>
      <vt:lpstr>8. Launch, monitor, and maintain your system.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ANTHONY</dc:creator>
  <cp:lastModifiedBy>NG ANTHONY</cp:lastModifiedBy>
  <cp:revision>131</cp:revision>
  <cp:lastPrinted>2017-08-07T09:42:44Z</cp:lastPrinted>
  <dcterms:created xsi:type="dcterms:W3CDTF">2017-07-13T13:37:28Z</dcterms:created>
  <dcterms:modified xsi:type="dcterms:W3CDTF">2017-08-17T02:47:38Z</dcterms:modified>
</cp:coreProperties>
</file>