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9" r:id="rId3"/>
    <p:sldId id="261" r:id="rId4"/>
    <p:sldId id="293" r:id="rId5"/>
    <p:sldId id="294" r:id="rId6"/>
    <p:sldId id="295" r:id="rId7"/>
    <p:sldId id="296" r:id="rId8"/>
    <p:sldId id="300" r:id="rId9"/>
    <p:sldId id="281" r:id="rId10"/>
    <p:sldId id="302" r:id="rId11"/>
    <p:sldId id="297" r:id="rId12"/>
    <p:sldId id="298" r:id="rId13"/>
    <p:sldId id="299" r:id="rId14"/>
    <p:sldId id="27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xygen Light" panose="020B0604020202020204" charset="0"/>
      <p:regular r:id="rId21"/>
      <p:bold r:id="rId22"/>
    </p:embeddedFont>
    <p:embeddedFont>
      <p:font typeface="Zilla Slab SemiBold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05A473-A67A-4E67-B12D-D377399AE1F6}">
  <a:tblStyle styleId="{7405A473-A67A-4E67-B12D-D377399AE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3CEEE4-EA1C-4687-B06A-87DD94B0C2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/>
    <p:restoredTop sz="94615"/>
  </p:normalViewPr>
  <p:slideViewPr>
    <p:cSldViewPr snapToGrid="0" snapToObjects="1">
      <p:cViewPr varScale="1">
        <p:scale>
          <a:sx n="108" d="100"/>
          <a:sy n="108" d="100"/>
        </p:scale>
        <p:origin x="9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519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545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93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820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f2e2ca1a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f2e2ca1a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7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60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26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79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756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807700"/>
            <a:ext cx="7433400" cy="15282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5000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BCF6A7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855300" y="1732800"/>
            <a:ext cx="7433400" cy="11598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855300" y="2989502"/>
            <a:ext cx="7433400" cy="4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761899" y="0"/>
            <a:ext cx="5382339" cy="5130641"/>
          </a:xfrm>
          <a:custGeom>
            <a:avLst/>
            <a:gdLst/>
            <a:ahLst/>
            <a:cxnLst/>
            <a:rect l="l" t="t" r="r" b="b"/>
            <a:pathLst>
              <a:path w="7176452" h="6840855" extrusionOk="0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⇨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⇾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2434161"/>
            <a:ext cx="2701384" cy="2709577"/>
          </a:xfrm>
          <a:custGeom>
            <a:avLst/>
            <a:gdLst/>
            <a:ahLst/>
            <a:cxnLst/>
            <a:rect l="l" t="t" r="r" b="b"/>
            <a:pathLst>
              <a:path w="3601846" h="3612769" extrusionOk="0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mentary">
  <p:cSld name="BLANK_2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accent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487675" y="0"/>
            <a:ext cx="8656320" cy="5143642"/>
          </a:xfrm>
          <a:custGeom>
            <a:avLst/>
            <a:gdLst/>
            <a:ahLst/>
            <a:cxnLst/>
            <a:rect l="l" t="t" r="r" b="b"/>
            <a:pathLst>
              <a:path w="12192000" h="6858190" extrusionOk="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rgbClr val="011733">
                  <a:alpha val="16862"/>
                </a:srgbClr>
              </a:gs>
              <a:gs pos="80000">
                <a:srgbClr val="011733">
                  <a:alpha val="0"/>
                </a:srgbClr>
              </a:gs>
              <a:gs pos="100000">
                <a:srgbClr val="011733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Zilla Slab SemiBold"/>
              <a:buNone/>
              <a:defRPr sz="3200">
                <a:solidFill>
                  <a:schemeClr val="accent2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xygen Light"/>
              <a:buChar char="⇨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 Light"/>
              <a:buChar char="⇾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xygen Light"/>
              <a:buChar char="￫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●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xygen Light"/>
              <a:buChar char="○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Oxygen Light"/>
              <a:buChar char="■"/>
              <a:defRPr sz="2400">
                <a:solidFill>
                  <a:schemeClr val="dk1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doc.readthedocs.io/en/lates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owardsdatascience.com/predicting-hdb-housing-prices-using-neural-networks-94ab708cccf8" TargetMode="External"/><Relationship Id="rId4" Type="http://schemas.openxmlformats.org/officeDocument/2006/relationships/hyperlink" Target="http://cs229.stanford.edu/proj2016/report/WuYu_HousingPrice_report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504426" y="893299"/>
            <a:ext cx="5035137" cy="209444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HOUSE  PRICE PREDICTION</a:t>
            </a:r>
            <a:endParaRPr sz="4800" dirty="0"/>
          </a:p>
        </p:txBody>
      </p:sp>
      <p:pic>
        <p:nvPicPr>
          <p:cNvPr id="3" name="Google Shape;85;p15">
            <a:extLst>
              <a:ext uri="{FF2B5EF4-FFF2-40B4-BE49-F238E27FC236}">
                <a16:creationId xmlns:a16="http://schemas.microsoft.com/office/drawing/2014/main" id="{053F68C6-DE8A-0746-8892-8844671A9A25}"/>
              </a:ext>
            </a:extLst>
          </p:cNvPr>
          <p:cNvPicPr preferRelativeResize="0"/>
          <p:nvPr/>
        </p:nvPicPr>
        <p:blipFill>
          <a:blip r:embed="rId3"/>
          <a:srcRect l="4581" r="4581"/>
          <a:stretch/>
        </p:blipFill>
        <p:spPr>
          <a:xfrm>
            <a:off x="5194200" y="447820"/>
            <a:ext cx="3949800" cy="4348200"/>
          </a:xfrm>
          <a:prstGeom prst="leftArrow">
            <a:avLst>
              <a:gd name="adj1" fmla="val 64503"/>
              <a:gd name="adj2" fmla="val 55753"/>
            </a:avLst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D6724-E179-A141-B2ED-192B7FE55030}"/>
              </a:ext>
            </a:extLst>
          </p:cNvPr>
          <p:cNvSpPr txBox="1"/>
          <p:nvPr/>
        </p:nvSpPr>
        <p:spPr>
          <a:xfrm>
            <a:off x="2775113" y="3859621"/>
            <a:ext cx="204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Arpan Kanani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3;p18">
            <a:extLst>
              <a:ext uri="{FF2B5EF4-FFF2-40B4-BE49-F238E27FC236}">
                <a16:creationId xmlns:a16="http://schemas.microsoft.com/office/drawing/2014/main" id="{7D4946BB-E14A-844E-B7C3-FB7699D01AF6}"/>
              </a:ext>
            </a:extLst>
          </p:cNvPr>
          <p:cNvSpPr txBox="1">
            <a:spLocks/>
          </p:cNvSpPr>
          <p:nvPr/>
        </p:nvSpPr>
        <p:spPr>
          <a:xfrm>
            <a:off x="651600" y="362648"/>
            <a:ext cx="6130200" cy="433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IN" sz="3200" dirty="0"/>
              <a:t>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2509B-5725-44A6-94A7-D41C6DF4A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430" y="1105449"/>
            <a:ext cx="1770436" cy="36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2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300" dirty="0"/>
              <a:t>LIMITATION AND FUTURE ENHANCEMENTS</a:t>
            </a:r>
            <a:endParaRPr sz="23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 sz="1600" dirty="0"/>
              <a:t>Limitations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Here we used only Bangalore city database.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Price of houses is predicted through only basic features location, area, numbers of bedrooms and bath.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" sz="1600" dirty="0"/>
              <a:t>Future Enhancements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Expand the Dataset for other cities.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Improve the model accuracy.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Add more filters.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707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1400" dirty="0"/>
              <a:t>We have managed that how user get their dream house price more accurate so they get more optimal solutions for their problems that is facing while buying houses.</a:t>
            </a:r>
          </a:p>
          <a:p>
            <a:pPr lvl="0">
              <a:lnSpc>
                <a:spcPct val="150000"/>
              </a:lnSpc>
            </a:pPr>
            <a:r>
              <a:rPr lang="en-US" sz="1400" dirty="0"/>
              <a:t>Include All the more functionalities under the model, we can give choices for client with select a location of particular area according to dataset and get their price of house.</a:t>
            </a:r>
            <a:endParaRPr lang="en-IN" sz="1400" dirty="0"/>
          </a:p>
          <a:p>
            <a:pPr lvl="0"/>
            <a:endParaRPr sz="14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49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1400" dirty="0"/>
              <a:t>"House Price Prediction Using Machine Learning" by</a:t>
            </a:r>
            <a:br>
              <a:rPr lang="en-IN" sz="1400" dirty="0"/>
            </a:br>
            <a:r>
              <a:rPr lang="en-IN" sz="1400" dirty="0"/>
              <a:t>G. Naga Satish, Ch. V. Raghavendran, M.D.Sugnana Rao, Ch.Srinivasulu.</a:t>
            </a:r>
          </a:p>
          <a:p>
            <a:pPr lvl="0"/>
            <a:r>
              <a:rPr lang="en-IN" sz="1400" dirty="0">
                <a:hlinkClick r:id="rId3"/>
              </a:rPr>
              <a:t>https://flaskdoc.readthedocs.io/en/latest/</a:t>
            </a:r>
            <a:endParaRPr lang="en-IN" sz="1400" dirty="0"/>
          </a:p>
          <a:p>
            <a:pPr lvl="0"/>
            <a:r>
              <a:rPr lang="en-IN" sz="1400" dirty="0"/>
              <a:t>https://matplotlib.org/stable/contents.html</a:t>
            </a:r>
          </a:p>
          <a:p>
            <a:pPr lvl="0"/>
            <a:r>
              <a:rPr lang="en-IN" sz="1400" dirty="0">
                <a:hlinkClick r:id="rId4"/>
              </a:rPr>
              <a:t>http://cs229.stanford.edu/proj2016/report/WuYu_HousingPrice_report.pdf</a:t>
            </a:r>
            <a:endParaRPr lang="en-IN" sz="1400" dirty="0"/>
          </a:p>
          <a:p>
            <a:pPr lvl="0"/>
            <a:r>
              <a:rPr lang="en-IN" sz="1400" dirty="0">
                <a:hlinkClick r:id="rId5"/>
              </a:rPr>
              <a:t>https://towardsdatascience.com/predicting-hdb-housing-prices-using-neural-networks-94ab708cccf8</a:t>
            </a:r>
            <a:endParaRPr lang="en-IN" sz="14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701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322588"/>
            <a:ext cx="3395100" cy="7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Thanks!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body" idx="4294967295"/>
          </p:nvPr>
        </p:nvSpPr>
        <p:spPr>
          <a:xfrm>
            <a:off x="855300" y="2158625"/>
            <a:ext cx="3395100" cy="180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Any questions?</a:t>
            </a:r>
            <a:br>
              <a:rPr lang="en" dirty="0">
                <a:solidFill>
                  <a:schemeClr val="lt1"/>
                </a:solidFill>
              </a:rPr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5194200" y="397650"/>
            <a:ext cx="3949800" cy="4348200"/>
          </a:xfrm>
          <a:prstGeom prst="leftArrow">
            <a:avLst>
              <a:gd name="adj1" fmla="val 64591"/>
              <a:gd name="adj2" fmla="val 55752"/>
            </a:avLst>
          </a:prstGeom>
          <a:solidFill>
            <a:schemeClr val="lt1"/>
          </a:solidFill>
          <a:ln>
            <a:noFill/>
          </a:ln>
          <a:effectLst>
            <a:outerShdw blurRad="57150" dist="9525" dir="108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6368617" y="2054479"/>
            <a:ext cx="968377" cy="880879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2"/>
            </a:gs>
            <a:gs pos="9500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855300" y="1256388"/>
            <a:ext cx="7433400" cy="36647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Introduction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Proposed System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System Flow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Tools and Technology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Implementations and Enhancements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Limitations and Future Scope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Conclusion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References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800"/>
              </a:spcAft>
              <a:buFont typeface="Wingdings" pitchFamily="2" charset="2"/>
              <a:buChar char="Ø"/>
            </a:pP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B4F9CAA5-2488-C04C-84D5-B8463CA91498}"/>
              </a:ext>
            </a:extLst>
          </p:cNvPr>
          <p:cNvSpPr txBox="1">
            <a:spLocks/>
          </p:cNvSpPr>
          <p:nvPr/>
        </p:nvSpPr>
        <p:spPr>
          <a:xfrm>
            <a:off x="651600" y="628650"/>
            <a:ext cx="6130200" cy="433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IN" sz="4000" dirty="0">
                <a:solidFill>
                  <a:schemeClr val="accent1"/>
                </a:solidFill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599" y="1409701"/>
            <a:ext cx="6749325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IN" sz="1400" dirty="0"/>
              <a:t>In day to day life population is increasing, everyone wants house for living.</a:t>
            </a:r>
          </a:p>
          <a:p>
            <a:pPr>
              <a:spcBef>
                <a:spcPts val="1000"/>
              </a:spcBef>
            </a:pPr>
            <a:r>
              <a:rPr lang="en-IN" sz="1400" dirty="0"/>
              <a:t>Real estate is the least transparent industry in our ecosystem.</a:t>
            </a:r>
          </a:p>
          <a:p>
            <a:pPr>
              <a:spcBef>
                <a:spcPts val="1000"/>
              </a:spcBef>
            </a:pPr>
            <a:r>
              <a:rPr lang="en-IN" sz="1400" dirty="0"/>
              <a:t>Housing prices keep changing day in and day out and sometimes are hyped rather than being based on valuation.</a:t>
            </a:r>
          </a:p>
          <a:p>
            <a:pPr lvl="0">
              <a:spcBef>
                <a:spcPts val="1000"/>
              </a:spcBef>
            </a:pPr>
            <a:r>
              <a:rPr lang="en-IN" sz="1400" dirty="0"/>
              <a:t>Predicting housing prices with real factors is the main aim of our  project.</a:t>
            </a:r>
          </a:p>
          <a:p>
            <a:pPr lvl="0">
              <a:spcBef>
                <a:spcPts val="1000"/>
              </a:spcBef>
            </a:pPr>
            <a:r>
              <a:rPr lang="en-IN" sz="1400" dirty="0"/>
              <a:t>Here we aim to make our evaluations based on every basic parameter that is considered while determining the price.</a:t>
            </a:r>
            <a:endParaRPr sz="14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PROPESED SYSTEM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7779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1400" dirty="0"/>
              <a:t>There are several approaches that can be used to determine the price of the house, one of them is the prediction analysis.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Based on data, several regression techniques are used to predict the price.</a:t>
            </a:r>
          </a:p>
          <a:p>
            <a:pPr lvl="0">
              <a:lnSpc>
                <a:spcPct val="150000"/>
              </a:lnSpc>
            </a:pPr>
            <a:r>
              <a:rPr lang="en-IN" sz="1400" dirty="0"/>
              <a:t>This prediction is based on certain variables like location of house, area of house, number of bath and bedroom.</a:t>
            </a:r>
          </a:p>
          <a:p>
            <a:pPr lvl="0">
              <a:lnSpc>
                <a:spcPct val="150000"/>
              </a:lnSpc>
            </a:pPr>
            <a:r>
              <a:rPr lang="en-IN" sz="1400" dirty="0"/>
              <a:t>For accurate result we used different data visualization concepts like data cleaning, feature engineering etc.</a:t>
            </a:r>
          </a:p>
          <a:p>
            <a:pPr lvl="0">
              <a:lnSpc>
                <a:spcPct val="150000"/>
              </a:lnSpc>
            </a:pPr>
            <a:r>
              <a:rPr lang="en-IN" sz="1400" dirty="0"/>
              <a:t>We used K fold cross validation algorithm and GridsearchCV Method for measure accuracy of model.</a:t>
            </a:r>
          </a:p>
          <a:p>
            <a:pPr lvl="0">
              <a:lnSpc>
                <a:spcPct val="150000"/>
              </a:lnSpc>
            </a:pPr>
            <a:endParaRPr lang="en-US" sz="1400" dirty="0"/>
          </a:p>
          <a:p>
            <a:pPr marL="76200" lvl="0" indent="0">
              <a:lnSpc>
                <a:spcPct val="150000"/>
              </a:lnSpc>
              <a:buNone/>
            </a:pPr>
            <a:endParaRPr sz="14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3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FLOW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878CC1C-7A5F-5940-93E1-E68333BE3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357" y="1087317"/>
            <a:ext cx="5697353" cy="384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766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TECHNOLOGY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130200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-US" sz="1400" dirty="0"/>
              <a:t>Editor : PyCharm, Jupyter Notebook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-US" sz="1400" dirty="0"/>
              <a:t>Languages : Python, HTML/CSS/JavaScript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-US" sz="1400" dirty="0"/>
              <a:t>Library : Numpy, Pandas, Matplotlib, </a:t>
            </a:r>
            <a:r>
              <a:rPr lang="en-US" sz="1400" dirty="0" err="1"/>
              <a:t>Sklearn</a:t>
            </a:r>
            <a:r>
              <a:rPr lang="en-US" sz="1400" dirty="0"/>
              <a:t>, Flask 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-US" sz="1400" dirty="0"/>
              <a:t>Cloud: Aws EC2 System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⇨"/>
            </a:pPr>
            <a:r>
              <a:rPr lang="en-US" sz="1400" dirty="0"/>
              <a:t>Tools: Nginx, Postman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574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600" y="1409701"/>
            <a:ext cx="6764268" cy="31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400" dirty="0"/>
              <a:t>We used </a:t>
            </a:r>
            <a:r>
              <a:rPr lang="en-IN" sz="1400" dirty="0"/>
              <a:t>Bangalore house price analysis dataset from Kaggle.</a:t>
            </a:r>
          </a:p>
          <a:p>
            <a:pPr lvl="0">
              <a:lnSpc>
                <a:spcPct val="150000"/>
              </a:lnSpc>
            </a:pPr>
            <a:r>
              <a:rPr lang="en-IN" sz="1400" dirty="0"/>
              <a:t>Three regression techniques used for accuracy in results.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Linear Regression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Lasso Regression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SVM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Neural Networks</a:t>
            </a:r>
          </a:p>
          <a:p>
            <a:pPr lvl="0">
              <a:lnSpc>
                <a:spcPct val="150000"/>
              </a:lnSpc>
            </a:pPr>
            <a:r>
              <a:rPr lang="en-IN" sz="1400" dirty="0"/>
              <a:t>Finding accuracy of regression model we used K fold cross validation algorithm.</a:t>
            </a:r>
          </a:p>
          <a:p>
            <a:pPr lvl="0">
              <a:lnSpc>
                <a:spcPct val="150000"/>
              </a:lnSpc>
            </a:pPr>
            <a:r>
              <a:rPr lang="en-IN" sz="1400" dirty="0"/>
              <a:t>Our main goal is to get more accurate result. So Gridsearchcv method is use to find out best model.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605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1600" y="3487783"/>
            <a:ext cx="6764268" cy="10269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sz="1400" dirty="0"/>
              <a:t>We can find that the linear regression is suitable for our project.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7346B-4494-4DCC-A4F1-FB6D095B6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26" y="1371600"/>
            <a:ext cx="37623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7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3;p18">
            <a:extLst>
              <a:ext uri="{FF2B5EF4-FFF2-40B4-BE49-F238E27FC236}">
                <a16:creationId xmlns:a16="http://schemas.microsoft.com/office/drawing/2014/main" id="{7D4946BB-E14A-844E-B7C3-FB7699D01AF6}"/>
              </a:ext>
            </a:extLst>
          </p:cNvPr>
          <p:cNvSpPr txBox="1">
            <a:spLocks/>
          </p:cNvSpPr>
          <p:nvPr/>
        </p:nvSpPr>
        <p:spPr>
          <a:xfrm>
            <a:off x="651600" y="362648"/>
            <a:ext cx="6130200" cy="433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  <a:defRPr sz="4800" b="0" i="0" u="none" strike="noStrike" cap="none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r>
              <a:rPr lang="en-IN" sz="3200" dirty="0"/>
              <a:t>USER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C1DA2-CC2D-4685-BAD8-62A5BC86F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22" r="1604" b="5169"/>
          <a:stretch/>
        </p:blipFill>
        <p:spPr>
          <a:xfrm>
            <a:off x="1316073" y="1339702"/>
            <a:ext cx="6956057" cy="3289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more template">
  <a:themeElements>
    <a:clrScheme name="Custom 347">
      <a:dk1>
        <a:srgbClr val="011733"/>
      </a:dk1>
      <a:lt1>
        <a:srgbClr val="FFFFFF"/>
      </a:lt1>
      <a:dk2>
        <a:srgbClr val="889597"/>
      </a:dk2>
      <a:lt2>
        <a:srgbClr val="EBEEEA"/>
      </a:lt2>
      <a:accent1>
        <a:srgbClr val="BCF6A7"/>
      </a:accent1>
      <a:accent2>
        <a:srgbClr val="18A88D"/>
      </a:accent2>
      <a:accent3>
        <a:srgbClr val="11606D"/>
      </a:accent3>
      <a:accent4>
        <a:srgbClr val="1A4EB9"/>
      </a:accent4>
      <a:accent5>
        <a:srgbClr val="9E87D8"/>
      </a:accent5>
      <a:accent6>
        <a:srgbClr val="E498C6"/>
      </a:accent6>
      <a:hlink>
        <a:srgbClr val="11606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534</Words>
  <Application>Microsoft Office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Zilla Slab SemiBold</vt:lpstr>
      <vt:lpstr>Wingdings</vt:lpstr>
      <vt:lpstr>Times New Roman</vt:lpstr>
      <vt:lpstr>Oxygen Light</vt:lpstr>
      <vt:lpstr>Arial</vt:lpstr>
      <vt:lpstr>Whitmore template</vt:lpstr>
      <vt:lpstr>HOUSE  PRICE PREDICTION</vt:lpstr>
      <vt:lpstr>PowerPoint Presentation</vt:lpstr>
      <vt:lpstr>INTRODUCTION</vt:lpstr>
      <vt:lpstr>PROPESED SYSTEM</vt:lpstr>
      <vt:lpstr>SYSTEM FLOW</vt:lpstr>
      <vt:lpstr>TOOLS AND TECHNOLOGY</vt:lpstr>
      <vt:lpstr>IMPLEMENTATION</vt:lpstr>
      <vt:lpstr>IMPLEMENTATION</vt:lpstr>
      <vt:lpstr>PowerPoint Presentation</vt:lpstr>
      <vt:lpstr>PowerPoint Presentation</vt:lpstr>
      <vt:lpstr>LIMITATION AND FUTURE ENHANCEMENTS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 PRICE PREDICTION</dc:title>
  <dc:creator>AK</dc:creator>
  <cp:lastModifiedBy>arpan kanani</cp:lastModifiedBy>
  <cp:revision>29</cp:revision>
  <dcterms:modified xsi:type="dcterms:W3CDTF">2021-04-29T08:39:28Z</dcterms:modified>
</cp:coreProperties>
</file>