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Lato Black"/>
      <p:bold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Black-boldItalic.fntdata"/><Relationship Id="rId30" Type="http://schemas.openxmlformats.org/officeDocument/2006/relationships/font" Target="fonts/LatoBlack-bold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879f402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879f402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d43e188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d43e188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d43e188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d43e188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cfb1bc4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cfb1bc46a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cfb1bc4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cfb1bc46a_0_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cfb1bc4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6cfb1bc46a_0_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d43e1884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d43e1884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8112729b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8112729b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8112729b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8112729b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8112729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8112729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d43e188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d43e188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Analysis on Patient’s Mental health Visits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5"/>
              <a:buFont typeface="Arial"/>
              <a:buNone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Waypoint Interview Presentation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605"/>
              <a:buFont typeface="Arial"/>
              <a:buNone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Arpan Kanani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CECEC"/>
                </a:solidFill>
              </a:rPr>
              <a:t>Is there any </a:t>
            </a:r>
            <a:r>
              <a:rPr b="1" lang="en" sz="2000">
                <a:solidFill>
                  <a:srgbClr val="ECECEC"/>
                </a:solidFill>
              </a:rPr>
              <a:t>Correlation</a:t>
            </a:r>
            <a:r>
              <a:rPr b="1" lang="en" sz="2000">
                <a:solidFill>
                  <a:srgbClr val="ECECEC"/>
                </a:solidFill>
              </a:rPr>
              <a:t> between TL &amp; DMC</a:t>
            </a:r>
            <a:endParaRPr b="1" sz="2000"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38" y="1479975"/>
            <a:ext cx="8838524" cy="18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6796775" y="442912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Abbreviations</a:t>
            </a:r>
            <a:br>
              <a:rPr i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TL : Triage Level</a:t>
            </a:r>
            <a:b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DMC : Diagnose Manin Category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775600" y="3604175"/>
            <a:ext cx="703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NOTES: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the Heat map we can see that all the DMC have diversified visits over various TL.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Outlier Detection</a:t>
            </a:r>
            <a:endParaRPr b="1" sz="200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00" y="1678800"/>
            <a:ext cx="4141625" cy="21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5521650" y="1315375"/>
            <a:ext cx="3123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 : 7863803113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Has 500 visits in time- period of 3 months.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doesn't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sound practical.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>
            <a:off x="5110650" y="2773500"/>
            <a:ext cx="35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4"/>
          <p:cNvSpPr txBox="1"/>
          <p:nvPr/>
        </p:nvSpPr>
        <p:spPr>
          <a:xfrm>
            <a:off x="5433600" y="3175500"/>
            <a:ext cx="3299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Secondly, there was only 1 case where Patient sex was “UNDIFFERENTIATED (STILLBIRTHS ONLY)” which could be ignored as it would have no major impact on our analysis.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8" y="1047750"/>
            <a:ext cx="44291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1948513" y="4384875"/>
            <a:ext cx="524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QUESTIONS????</a:t>
            </a:r>
            <a:endParaRPr sz="1300">
              <a:solidFill>
                <a:schemeClr val="accent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Contents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100"/>
              <a:buChar char="●"/>
            </a:pPr>
            <a:r>
              <a:rPr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Understanding Patient Trends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CECEC"/>
              </a:buClr>
              <a:buSzPts val="2100"/>
              <a:buChar char="●"/>
            </a:pPr>
            <a:r>
              <a:rPr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Dashboard Representation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Dashboard Visuals and Insights Overview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3300"/>
              <a:buFont typeface="Arial"/>
              <a:buNone/>
            </a:pPr>
            <a:r>
              <a:rPr i="0" lang="en" sz="2000">
                <a:solidFill>
                  <a:srgbClr val="ECECE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Understanding Patient Trends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222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Calibri"/>
              <a:buAutoNum type="arabicPeriod"/>
            </a:pPr>
            <a:r>
              <a:rPr b="1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Distribution Across Triage Levels:</a:t>
            </a:r>
            <a:endParaRPr b="0" i="0" sz="11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0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Explore the distribution of visits across triage levels to understand patient urgency and resource allocation.</a:t>
            </a:r>
            <a:endParaRPr sz="1100"/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Calibri"/>
              <a:buAutoNum type="arabicPeriod"/>
            </a:pPr>
            <a:r>
              <a:rPr b="1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Monthly Visit Patterns:</a:t>
            </a:r>
            <a:endParaRPr b="0" i="0" sz="11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0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Uncover how visit frequency evolves month by month, shedding light on temporal healthcare demands.</a:t>
            </a:r>
            <a:endParaRPr sz="1100"/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Calibri"/>
              <a:buAutoNum type="arabicPeriod"/>
            </a:pPr>
            <a:r>
              <a:rPr b="1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Gender Disparities in Triage:</a:t>
            </a:r>
            <a:endParaRPr b="0" i="0" sz="11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0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Investigate if there are notable differences in triage level distribution between genders, offering insights into healthcare needs.</a:t>
            </a:r>
            <a:endParaRPr sz="1100"/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Calibri"/>
              <a:buAutoNum type="arabicPeriod"/>
            </a:pPr>
            <a:r>
              <a:rPr b="1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Triage Level and Diagnosis Severity:</a:t>
            </a:r>
            <a:endParaRPr b="0" i="0" sz="11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0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Analyze the correlation between triage level and diagnosis severity to optimize patient care pathways.</a:t>
            </a:r>
            <a:endParaRPr sz="1100"/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Calibri"/>
              <a:buAutoNum type="arabicPeriod"/>
            </a:pPr>
            <a:r>
              <a:rPr b="1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Outlier Detection in Patient Visits:</a:t>
            </a:r>
            <a:endParaRPr b="0" i="0" sz="11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0" i="0" lang="en" sz="1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Identify outliers in visits per patient, allowing for targeted intervention and care optimization.</a:t>
            </a:r>
            <a:endParaRPr sz="1100"/>
          </a:p>
          <a:p>
            <a:pPr indent="-889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556" t="0"/>
          <a:stretch/>
        </p:blipFill>
        <p:spPr>
          <a:xfrm>
            <a:off x="0" y="0"/>
            <a:ext cx="91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Distribution across triage levels</a:t>
            </a:r>
            <a:endParaRPr b="1" sz="2000"/>
          </a:p>
        </p:txBody>
      </p:sp>
      <p:cxnSp>
        <p:nvCxnSpPr>
          <p:cNvPr id="169" name="Google Shape;169;p19"/>
          <p:cNvCxnSpPr/>
          <p:nvPr/>
        </p:nvCxnSpPr>
        <p:spPr>
          <a:xfrm>
            <a:off x="3240875" y="1540675"/>
            <a:ext cx="0" cy="29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6038850" y="1535900"/>
            <a:ext cx="0" cy="29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72" idx="1"/>
          </p:cNvCxnSpPr>
          <p:nvPr/>
        </p:nvCxnSpPr>
        <p:spPr>
          <a:xfrm>
            <a:off x="628650" y="3000919"/>
            <a:ext cx="78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 txBox="1"/>
          <p:nvPr/>
        </p:nvSpPr>
        <p:spPr>
          <a:xfrm>
            <a:off x="276200" y="1469225"/>
            <a:ext cx="78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408825" y="1540675"/>
            <a:ext cx="78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76200" y="3345650"/>
            <a:ext cx="78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365050" y="1469225"/>
            <a:ext cx="78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312338" y="3345650"/>
            <a:ext cx="78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0/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Unknown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381113" y="3345650"/>
            <a:ext cx="78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872150" y="600075"/>
            <a:ext cx="2488500" cy="3849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2 Peculiar Insights</a:t>
            </a:r>
            <a:endParaRPr sz="13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547" y="3195325"/>
            <a:ext cx="1143825" cy="131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4761" t="0"/>
          <a:stretch/>
        </p:blipFill>
        <p:spPr>
          <a:xfrm>
            <a:off x="4476475" y="3171075"/>
            <a:ext cx="1143825" cy="13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900" y="3228975"/>
            <a:ext cx="1089375" cy="12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1550" y="1451763"/>
            <a:ext cx="1143825" cy="12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6475" y="1496113"/>
            <a:ext cx="1143825" cy="12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2900" y="1451763"/>
            <a:ext cx="1143825" cy="12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Monthly Visit Pattern</a:t>
            </a:r>
            <a:endParaRPr b="1" sz="2000"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025" y="1637550"/>
            <a:ext cx="3369624" cy="254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0"/>
          <p:cNvCxnSpPr/>
          <p:nvPr/>
        </p:nvCxnSpPr>
        <p:spPr>
          <a:xfrm>
            <a:off x="4741100" y="1469225"/>
            <a:ext cx="0" cy="3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" y="1469224"/>
            <a:ext cx="4092870" cy="28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CECEC"/>
                </a:solidFill>
                <a:highlight>
                  <a:srgbClr val="212121"/>
                </a:highlight>
              </a:rPr>
              <a:t>Gender Analysis</a:t>
            </a:r>
            <a:endParaRPr b="1" sz="1900"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057525" y="935200"/>
            <a:ext cx="5958000" cy="43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Are there any distinctive gender-specific trends?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50" y="2020050"/>
            <a:ext cx="4283524" cy="213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65125" y="4302125"/>
            <a:ext cx="346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FEMALE COUNT       : 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TRIAGE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LEVEL 3, 4, 0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 COUNT          :   TRIAGE LEVEL 1, 2 ,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163750" y="4430225"/>
            <a:ext cx="158700" cy="32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>
            <a:off x="4674050" y="1626050"/>
            <a:ext cx="0" cy="3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812" y="1992825"/>
            <a:ext cx="4100750" cy="9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825" y="3794200"/>
            <a:ext cx="4032725" cy="10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4866800" y="1626050"/>
            <a:ext cx="380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Females Visits for 18,19,21 DMC are Higher.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4837875" y="3209200"/>
            <a:ext cx="415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Males Visits for 19,21 DMC are Significantly Higher (far more than females).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1"/>
          <p:cNvCxnSpPr/>
          <p:nvPr/>
        </p:nvCxnSpPr>
        <p:spPr>
          <a:xfrm>
            <a:off x="4823725" y="3153450"/>
            <a:ext cx="41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825"/>
            <a:ext cx="75342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5" y="3042975"/>
            <a:ext cx="72485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7745375" y="1246925"/>
            <a:ext cx="122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FEMALE ANALYSIS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7515375" y="3886725"/>
            <a:ext cx="14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 ANALYSIS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22"/>
          <p:cNvCxnSpPr/>
          <p:nvPr/>
        </p:nvCxnSpPr>
        <p:spPr>
          <a:xfrm>
            <a:off x="284175" y="2353325"/>
            <a:ext cx="85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