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6" r:id="rId13"/>
    <p:sldId id="265" r:id="rId14"/>
    <p:sldId id="266" r:id="rId15"/>
    <p:sldId id="285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59" r:id="rId27"/>
    <p:sldId id="260" r:id="rId28"/>
    <p:sldId id="262" r:id="rId29"/>
    <p:sldId id="263" r:id="rId30"/>
    <p:sldId id="276" r:id="rId31"/>
    <p:sldId id="274" r:id="rId32"/>
    <p:sldId id="270" r:id="rId33"/>
    <p:sldId id="271" r:id="rId34"/>
    <p:sldId id="272" r:id="rId35"/>
    <p:sldId id="273" r:id="rId36"/>
  </p:sldIdLst>
  <p:sldSz cx="18288000" cy="10287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Helios" panose="020B0604020202020204" charset="0"/>
      <p:regular r:id="rId42"/>
    </p:embeddedFont>
    <p:embeddedFont>
      <p:font typeface="Klein Bold" panose="020B0604020202020204" charset="0"/>
      <p:regular r:id="rId43"/>
    </p:embeddedFont>
    <p:embeddedFont>
      <p:font typeface="DM Sans Semi Bold" panose="020B0604020202020204" charset="0"/>
      <p:regular r:id="rId44"/>
    </p:embeddedFont>
    <p:embeddedFont>
      <p:font typeface="Helios Bold" panose="020B0604020202020204" charset="0"/>
      <p:regular r:id="rId4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564" autoAdjust="0"/>
  </p:normalViewPr>
  <p:slideViewPr>
    <p:cSldViewPr>
      <p:cViewPr varScale="1">
        <p:scale>
          <a:sx n="58" d="100"/>
          <a:sy n="58" d="100"/>
        </p:scale>
        <p:origin x="68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BD104-D5D2-4205-94FF-B414148FE2E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32D27-E849-455D-98DB-F6D8D011A0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866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2D27-E849-455D-98DB-F6D8D011A08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42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EE4ACA-73FB-B933-87DB-60A50058D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8D64759-A5F6-AE22-266D-8B2E11587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14B0C24-9C6A-A708-845B-3C35A13CB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9C532F-2855-4F3E-C3EF-2EB283DA8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2D27-E849-455D-98DB-F6D8D011A08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00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EE4ACA-73FB-B933-87DB-60A50058D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8D64759-A5F6-AE22-266D-8B2E11587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14B0C24-9C6A-A708-845B-3C35A13CB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9C532F-2855-4F3E-C3EF-2EB283DA8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2D27-E849-455D-98DB-F6D8D011A08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019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EE4ACA-73FB-B933-87DB-60A50058D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8D64759-A5F6-AE22-266D-8B2E11587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14B0C24-9C6A-A708-845B-3C35A13CB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9C532F-2855-4F3E-C3EF-2EB283DA8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2D27-E849-455D-98DB-F6D8D011A08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479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EE4ACA-73FB-B933-87DB-60A50058D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8D64759-A5F6-AE22-266D-8B2E11587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14B0C24-9C6A-A708-845B-3C35A13CB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9C532F-2855-4F3E-C3EF-2EB283DA8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2D27-E849-455D-98DB-F6D8D011A08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312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EE4ACA-73FB-B933-87DB-60A50058D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8D64759-A5F6-AE22-266D-8B2E11587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14B0C24-9C6A-A708-845B-3C35A13CB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9C532F-2855-4F3E-C3EF-2EB283DA8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2D27-E849-455D-98DB-F6D8D011A08F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36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EE4ACA-73FB-B933-87DB-60A50058D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8D64759-A5F6-AE22-266D-8B2E11587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14B0C24-9C6A-A708-845B-3C35A13CB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9C532F-2855-4F3E-C3EF-2EB283DA8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2D27-E849-455D-98DB-F6D8D011A08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45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EE4ACA-73FB-B933-87DB-60A50058D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8D64759-A5F6-AE22-266D-8B2E11587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14B0C24-9C6A-A708-845B-3C35A13CB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9C532F-2855-4F3E-C3EF-2EB283DA8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2D27-E849-455D-98DB-F6D8D011A08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47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EE4ACA-73FB-B933-87DB-60A50058D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8D64759-A5F6-AE22-266D-8B2E11587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14B0C24-9C6A-A708-845B-3C35A13CB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9C532F-2855-4F3E-C3EF-2EB283DA8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2D27-E849-455D-98DB-F6D8D011A08F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409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EE4ACA-73FB-B933-87DB-60A50058D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8D64759-A5F6-AE22-266D-8B2E11587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14B0C24-9C6A-A708-845B-3C35A13CB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9C532F-2855-4F3E-C3EF-2EB283DA8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2D27-E849-455D-98DB-F6D8D011A08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36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EE4ACA-73FB-B933-87DB-60A50058D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8D64759-A5F6-AE22-266D-8B2E11587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14B0C24-9C6A-A708-845B-3C35A13CB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9C532F-2855-4F3E-C3EF-2EB283DA8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2D27-E849-455D-98DB-F6D8D011A08F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776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1AF6BC5-8C32-5337-57AB-27F84F265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A32AE336-9ABC-9B8E-F53E-2189B6EB6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64065CD1-D207-20A7-D416-A978FD98D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D3E366-EA28-AF42-FD71-1FAC834C4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2D27-E849-455D-98DB-F6D8D011A08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922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EE4ACA-73FB-B933-87DB-60A50058D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8D64759-A5F6-AE22-266D-8B2E11587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14B0C24-9C6A-A708-845B-3C35A13CB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9C532F-2855-4F3E-C3EF-2EB283DA8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2D27-E849-455D-98DB-F6D8D011A08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841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EE4ACA-73FB-B933-87DB-60A50058D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8D64759-A5F6-AE22-266D-8B2E11587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14B0C24-9C6A-A708-845B-3C35A13CB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9C532F-2855-4F3E-C3EF-2EB283DA8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2D27-E849-455D-98DB-F6D8D011A08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502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2D27-E849-455D-98DB-F6D8D011A08F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636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AA7C3D6-669E-563A-7E04-B7BD504AB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473E3B75-3B4E-781E-7CB1-1B8F5AFB5E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DDB1FE32-42CF-1E5B-3705-57EDA33C2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732A85C-7B64-DCDC-C6D5-AB4BB2F46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2D27-E849-455D-98DB-F6D8D011A08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76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EE4ACA-73FB-B933-87DB-60A50058D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8D64759-A5F6-AE22-266D-8B2E11587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14B0C24-9C6A-A708-845B-3C35A13CB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9C532F-2855-4F3E-C3EF-2EB283DA8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2D27-E849-455D-98DB-F6D8D011A08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404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EE4ACA-73FB-B933-87DB-60A50058D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8D64759-A5F6-AE22-266D-8B2E11587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14B0C24-9C6A-A708-845B-3C35A13CB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9C532F-2855-4F3E-C3EF-2EB283DA8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2D27-E849-455D-98DB-F6D8D011A08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068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EE4ACA-73FB-B933-87DB-60A50058D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8D64759-A5F6-AE22-266D-8B2E11587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14B0C24-9C6A-A708-845B-3C35A13CB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9C532F-2855-4F3E-C3EF-2EB283DA8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2D27-E849-455D-98DB-F6D8D011A08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379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EE4ACA-73FB-B933-87DB-60A50058D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8D64759-A5F6-AE22-266D-8B2E11587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14B0C24-9C6A-A708-845B-3C35A13CB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9C532F-2855-4F3E-C3EF-2EB283DA8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2D27-E849-455D-98DB-F6D8D011A08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262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EE4ACA-73FB-B933-87DB-60A50058D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8D64759-A5F6-AE22-266D-8B2E11587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14B0C24-9C6A-A708-845B-3C35A13CB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9C532F-2855-4F3E-C3EF-2EB283DA8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2D27-E849-455D-98DB-F6D8D011A08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64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EE4ACA-73FB-B933-87DB-60A50058D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08D64759-A5F6-AE22-266D-8B2E115876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014B0C24-9C6A-A708-845B-3C35A13CB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A9C532F-2855-4F3E-C3EF-2EB283DA8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32D27-E849-455D-98DB-F6D8D011A08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7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Vishal@gmail.co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" y="-1"/>
            <a:ext cx="8345465" cy="6532033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l="-29560" t="-65528" b="-1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>
            <a:off x="-1" y="4432068"/>
            <a:ext cx="2357184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l="-144546" r="1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7078" y="7902203"/>
            <a:ext cx="5764383" cy="2384797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rcRect/>
            <a:stretch>
              <a:fillRect b="-14171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144000" y="2962881"/>
            <a:ext cx="8115300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99"/>
              </a:lnSpc>
            </a:pPr>
            <a:r>
              <a:rPr lang="en-US" sz="11999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Trash2 </a:t>
            </a:r>
            <a:r>
              <a:rPr lang="en-US" sz="11999" b="1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Points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ED9A70F-582E-4A5D-A567-811B58C0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0326E0C9-EF5C-30DC-1C63-5B7AAF4E10E8}"/>
              </a:ext>
            </a:extLst>
          </p:cNvPr>
          <p:cNvSpPr txBox="1"/>
          <p:nvPr/>
        </p:nvSpPr>
        <p:spPr>
          <a:xfrm>
            <a:off x="7772400" y="-190500"/>
            <a:ext cx="3733800" cy="2311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000" b="1" dirty="0" smtClean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System</a:t>
            </a:r>
            <a:endParaRPr lang="en-US" sz="6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  <a:p>
            <a:pPr algn="ctr">
              <a:lnSpc>
                <a:spcPts val="9099"/>
              </a:lnSpc>
            </a:pPr>
            <a:r>
              <a:rPr lang="en-US" sz="6000" b="1" dirty="0" smtClean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Design</a:t>
            </a:r>
            <a:endParaRPr lang="en-US" sz="6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1828800" y="2120967"/>
            <a:ext cx="4495800" cy="1088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40" lvl="1">
              <a:lnSpc>
                <a:spcPts val="4479"/>
              </a:lnSpc>
              <a:spcBef>
                <a:spcPct val="0"/>
              </a:spcBef>
            </a:pPr>
            <a:r>
              <a:rPr lang="en-IN" sz="2600" dirty="0" smtClean="0">
                <a:latin typeface="Helios" panose="020B0604020202020204" charset="0"/>
              </a:rPr>
              <a:t>Sequence Diagram (User)</a:t>
            </a:r>
          </a:p>
          <a:p>
            <a:pPr marL="345440" lvl="1">
              <a:lnSpc>
                <a:spcPts val="4479"/>
              </a:lnSpc>
              <a:spcBef>
                <a:spcPct val="0"/>
              </a:spcBef>
            </a:pP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11658600" y="2120967"/>
            <a:ext cx="4495800" cy="1088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40" lvl="1">
              <a:lnSpc>
                <a:spcPts val="4479"/>
              </a:lnSpc>
              <a:spcBef>
                <a:spcPct val="0"/>
              </a:spcBef>
            </a:pPr>
            <a:r>
              <a:rPr lang="en-IN" sz="2600" dirty="0" smtClean="0">
                <a:latin typeface="Helios" panose="020B0604020202020204" charset="0"/>
              </a:rPr>
              <a:t>Sequence Diagram(Admin)</a:t>
            </a:r>
          </a:p>
          <a:p>
            <a:pPr marL="345440" lvl="1">
              <a:lnSpc>
                <a:spcPts val="4479"/>
              </a:lnSpc>
              <a:spcBef>
                <a:spcPct val="0"/>
              </a:spcBef>
            </a:pP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pic>
        <p:nvPicPr>
          <p:cNvPr id="7" name="Image 1015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100" y="3009900"/>
            <a:ext cx="7315200" cy="7010400"/>
          </a:xfrm>
          <a:prstGeom prst="rect">
            <a:avLst/>
          </a:prstGeom>
        </p:spPr>
      </p:pic>
      <p:pic>
        <p:nvPicPr>
          <p:cNvPr id="8" name="Image 1015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10800" y="3009900"/>
            <a:ext cx="78486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56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ED9A70F-582E-4A5D-A567-811B58C0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0326E0C9-EF5C-30DC-1C63-5B7AAF4E10E8}"/>
              </a:ext>
            </a:extLst>
          </p:cNvPr>
          <p:cNvSpPr txBox="1"/>
          <p:nvPr/>
        </p:nvSpPr>
        <p:spPr>
          <a:xfrm>
            <a:off x="7772400" y="-190500"/>
            <a:ext cx="3733800" cy="2311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000" b="1" dirty="0" smtClean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System</a:t>
            </a:r>
            <a:endParaRPr lang="en-US" sz="6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  <a:p>
            <a:pPr algn="ctr">
              <a:lnSpc>
                <a:spcPts val="9099"/>
              </a:lnSpc>
            </a:pPr>
            <a:r>
              <a:rPr lang="en-US" sz="6000" b="1" dirty="0" smtClean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Design</a:t>
            </a:r>
            <a:endParaRPr lang="en-US" sz="6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1828800" y="1032207"/>
            <a:ext cx="4495800" cy="1088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40" lvl="1">
              <a:lnSpc>
                <a:spcPts val="4479"/>
              </a:lnSpc>
              <a:spcBef>
                <a:spcPct val="0"/>
              </a:spcBef>
            </a:pPr>
            <a:r>
              <a:rPr lang="en-IN" sz="2600" dirty="0" smtClean="0">
                <a:latin typeface="Helios" panose="020B0604020202020204" charset="0"/>
              </a:rPr>
              <a:t>Activity Diagram</a:t>
            </a:r>
          </a:p>
          <a:p>
            <a:pPr marL="345440" lvl="1">
              <a:lnSpc>
                <a:spcPts val="4479"/>
              </a:lnSpc>
              <a:spcBef>
                <a:spcPct val="0"/>
              </a:spcBef>
            </a:pP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12192000" y="999506"/>
            <a:ext cx="44958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40" lvl="1">
              <a:lnSpc>
                <a:spcPts val="4479"/>
              </a:lnSpc>
              <a:spcBef>
                <a:spcPct val="0"/>
              </a:spcBef>
            </a:pPr>
            <a:r>
              <a:rPr lang="en-IN" sz="2600" dirty="0" smtClean="0">
                <a:latin typeface="Helios" panose="020B0604020202020204" charset="0"/>
              </a:rPr>
              <a:t>State Diagram</a:t>
            </a:r>
          </a:p>
          <a:p>
            <a:pPr marL="345440" lvl="1">
              <a:lnSpc>
                <a:spcPts val="4479"/>
              </a:lnSpc>
              <a:spcBef>
                <a:spcPct val="0"/>
              </a:spcBef>
            </a:pP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pic>
        <p:nvPicPr>
          <p:cNvPr id="9" name="Image 1078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1790700"/>
            <a:ext cx="5486400" cy="8296573"/>
          </a:xfrm>
          <a:prstGeom prst="rect">
            <a:avLst/>
          </a:prstGeom>
        </p:spPr>
      </p:pic>
      <p:pic>
        <p:nvPicPr>
          <p:cNvPr id="10" name="Image 114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96600" y="2116118"/>
            <a:ext cx="5486400" cy="782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2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ED9A70F-582E-4A5D-A567-811B58C0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0326E0C9-EF5C-30DC-1C63-5B7AAF4E10E8}"/>
              </a:ext>
            </a:extLst>
          </p:cNvPr>
          <p:cNvSpPr txBox="1"/>
          <p:nvPr/>
        </p:nvSpPr>
        <p:spPr>
          <a:xfrm>
            <a:off x="7772400" y="-190500"/>
            <a:ext cx="3733800" cy="2311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000" b="1" dirty="0" smtClean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Database</a:t>
            </a:r>
            <a:endParaRPr lang="en-US" sz="6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  <a:p>
            <a:pPr algn="ctr">
              <a:lnSpc>
                <a:spcPts val="9099"/>
              </a:lnSpc>
            </a:pPr>
            <a:r>
              <a:rPr lang="en-US" sz="6000" b="1" dirty="0" smtClean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Design</a:t>
            </a:r>
            <a:endParaRPr lang="en-US" sz="6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3352800" y="1943100"/>
            <a:ext cx="44958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40" lvl="1">
              <a:lnSpc>
                <a:spcPts val="4479"/>
              </a:lnSpc>
              <a:spcBef>
                <a:spcPct val="0"/>
              </a:spcBef>
            </a:pPr>
            <a:r>
              <a:rPr lang="en-IN" sz="2600" dirty="0" smtClean="0">
                <a:latin typeface="Helios" panose="020B0604020202020204" charset="0"/>
              </a:rPr>
              <a:t>Users</a:t>
            </a:r>
          </a:p>
          <a:p>
            <a:pPr marL="345440" lvl="1">
              <a:lnSpc>
                <a:spcPts val="4479"/>
              </a:lnSpc>
              <a:spcBef>
                <a:spcPct val="0"/>
              </a:spcBef>
            </a:pP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13258800" y="1944057"/>
            <a:ext cx="44958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40" lvl="1">
              <a:lnSpc>
                <a:spcPts val="4479"/>
              </a:lnSpc>
              <a:spcBef>
                <a:spcPct val="0"/>
              </a:spcBef>
            </a:pPr>
            <a:r>
              <a:rPr lang="en-IN" sz="2600" dirty="0" smtClean="0">
                <a:latin typeface="Helios" panose="020B0604020202020204" charset="0"/>
              </a:rPr>
              <a:t>Reports</a:t>
            </a:r>
          </a:p>
          <a:p>
            <a:pPr marL="345440" lvl="1">
              <a:lnSpc>
                <a:spcPts val="4479"/>
              </a:lnSpc>
              <a:spcBef>
                <a:spcPct val="0"/>
              </a:spcBef>
            </a:pP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28600" y="2705100"/>
          <a:ext cx="8229600" cy="73151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910255">
                <a:tc>
                  <a:txBody>
                    <a:bodyPr/>
                    <a:lstStyle/>
                    <a:p>
                      <a:pPr marL="5080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Colum</a:t>
                      </a:r>
                      <a:r>
                        <a:rPr lang="en-US" sz="1600" spc="-50" dirty="0">
                          <a:effectLst/>
                        </a:rPr>
                        <a:t> </a:t>
                      </a:r>
                      <a:r>
                        <a:rPr lang="en-US" sz="1600" spc="-20" dirty="0">
                          <a:effectLst/>
                        </a:rPr>
                        <a:t>Name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2540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</a:t>
                      </a:r>
                      <a:r>
                        <a:rPr lang="en-US" sz="1600" spc="-40">
                          <a:effectLst/>
                        </a:rPr>
                        <a:t> </a:t>
                      </a:r>
                      <a:r>
                        <a:rPr lang="en-US" sz="1600" spc="-2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1270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</a:rPr>
                        <a:t>Constrain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967523">
                <a:tc>
                  <a:txBody>
                    <a:bodyPr/>
                    <a:lstStyle/>
                    <a:p>
                      <a:pPr marL="8255" marR="1270" algn="ctr"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_id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1905" algn="ctr"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ObjectId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0" marR="139700" indent="-139065">
                        <a:lnSpc>
                          <a:spcPts val="1610"/>
                        </a:lnSpc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Auto-Generated, </a:t>
                      </a:r>
                      <a:r>
                        <a:rPr lang="en-US" sz="14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43946">
                <a:tc>
                  <a:txBody>
                    <a:bodyPr/>
                    <a:lstStyle/>
                    <a:p>
                      <a:pPr marL="8255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n-US" sz="1400" spc="-20">
                          <a:effectLst/>
                        </a:rPr>
                        <a:t>name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3175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1905" algn="ctr">
                        <a:spcBef>
                          <a:spcPts val="59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Required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969030">
                <a:tc>
                  <a:txBody>
                    <a:bodyPr/>
                    <a:lstStyle/>
                    <a:p>
                      <a:pPr marL="8255" marR="635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email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3175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 dirty="0">
                          <a:effectLst/>
                        </a:rPr>
                        <a:t>String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1995" marR="139700" indent="-86995">
                        <a:lnSpc>
                          <a:spcPts val="1610"/>
                        </a:lnSpc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Required, Unique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970537">
                <a:tc>
                  <a:txBody>
                    <a:bodyPr/>
                    <a:lstStyle/>
                    <a:p>
                      <a:pPr marL="8255" marR="2540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phoneno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1270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String(10)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1995" marR="139700" indent="-86995">
                        <a:lnSpc>
                          <a:spcPts val="1620"/>
                        </a:lnSpc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Required, Unique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40932">
                <a:tc>
                  <a:txBody>
                    <a:bodyPr/>
                    <a:lstStyle/>
                    <a:p>
                      <a:pPr marL="8255" marR="2540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address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3175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1905" algn="ctr">
                        <a:spcBef>
                          <a:spcPts val="58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Required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845453">
                <a:tc>
                  <a:txBody>
                    <a:bodyPr/>
                    <a:lstStyle/>
                    <a:p>
                      <a:pPr marL="8255" marR="635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password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254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String(6)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1905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Required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967523">
                <a:tc>
                  <a:txBody>
                    <a:bodyPr/>
                    <a:lstStyle/>
                    <a:p>
                      <a:pPr marL="8255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>
                          <a:effectLst/>
                        </a:rPr>
                        <a:t>role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3175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2540" algn="ctr">
                        <a:lnSpc>
                          <a:spcPts val="1610"/>
                        </a:lnSpc>
                        <a:spcAft>
                          <a:spcPts val="0"/>
                        </a:spcAft>
                      </a:pPr>
                      <a:r>
                        <a:rPr lang="en-US" sz="1400" spc="-10" dirty="0">
                          <a:effectLst/>
                        </a:rPr>
                        <a:t>Default(‘user’),</a:t>
                      </a:r>
                      <a:endParaRPr lang="en-IN" sz="1100" dirty="0">
                        <a:effectLst/>
                      </a:endParaRPr>
                    </a:p>
                    <a:p>
                      <a:pPr marL="8255" marR="1905" algn="ctr">
                        <a:lnSpc>
                          <a:spcPts val="1505"/>
                        </a:lnSpc>
                        <a:spcAft>
                          <a:spcPts val="0"/>
                        </a:spcAft>
                      </a:pPr>
                      <a:r>
                        <a:rPr lang="en-US" sz="1400" spc="-10" dirty="0">
                          <a:effectLst/>
                        </a:rPr>
                        <a:t>Required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439400" y="2705099"/>
          <a:ext cx="7619999" cy="731519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538907"/>
                <a:gridCol w="2540546"/>
                <a:gridCol w="2540546"/>
              </a:tblGrid>
              <a:tr h="654930">
                <a:tc>
                  <a:txBody>
                    <a:bodyPr/>
                    <a:lstStyle/>
                    <a:p>
                      <a:pPr marL="3175" algn="ctr"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Colum</a:t>
                      </a:r>
                      <a:r>
                        <a:rPr lang="en-US" sz="1600" spc="-50" dirty="0">
                          <a:effectLst/>
                        </a:rPr>
                        <a:t> </a:t>
                      </a:r>
                      <a:r>
                        <a:rPr lang="en-US" sz="1600" spc="-20" dirty="0">
                          <a:effectLst/>
                        </a:rPr>
                        <a:t>Name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2540" algn="ctr"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Data</a:t>
                      </a:r>
                      <a:r>
                        <a:rPr lang="en-US" sz="1600" spc="-40" dirty="0">
                          <a:effectLst/>
                        </a:rPr>
                        <a:t> </a:t>
                      </a:r>
                      <a:r>
                        <a:rPr lang="en-US" sz="1600" spc="-20" dirty="0">
                          <a:effectLst/>
                        </a:rPr>
                        <a:t>Type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marR="1905" algn="ctr">
                        <a:spcBef>
                          <a:spcPts val="585"/>
                        </a:spcBef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</a:rPr>
                        <a:t>Constrain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99535">
                <a:tc>
                  <a:txBody>
                    <a:bodyPr/>
                    <a:lstStyle/>
                    <a:p>
                      <a:pPr marL="6350" algn="ctr"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spc="-25">
                          <a:effectLst/>
                        </a:rPr>
                        <a:t>_id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2540" algn="ctr"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ObjectId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7050" marR="139700" indent="-139065">
                        <a:lnSpc>
                          <a:spcPts val="1610"/>
                        </a:lnSpc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Auto-Generated, </a:t>
                      </a:r>
                      <a:r>
                        <a:rPr lang="en-US" sz="1400">
                          <a:effectLst/>
                        </a:rPr>
                        <a:t>Primary Key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049847">
                <a:tc>
                  <a:txBody>
                    <a:bodyPr/>
                    <a:lstStyle/>
                    <a:p>
                      <a:pPr marL="6794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marL="6350" marR="2540" algn="ctr"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userId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IN" sz="1100">
                        <a:effectLst/>
                      </a:endParaRPr>
                    </a:p>
                    <a:p>
                      <a:pPr marL="8255" marR="2540" algn="ctr"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ObjectId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indent="13335">
                        <a:lnSpc>
                          <a:spcPts val="1605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Foreign</a:t>
                      </a:r>
                      <a:r>
                        <a:rPr lang="en-US" sz="1400" spc="-3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Key</a:t>
                      </a:r>
                      <a:r>
                        <a:rPr lang="en-US" sz="1400" spc="-5">
                          <a:effectLst/>
                        </a:rPr>
                        <a:t> </a:t>
                      </a:r>
                      <a:r>
                        <a:rPr lang="en-US" sz="1400" spc="-10">
                          <a:effectLst/>
                        </a:rPr>
                        <a:t>(References</a:t>
                      </a:r>
                      <a:endParaRPr lang="en-IN" sz="1100">
                        <a:effectLst/>
                      </a:endParaRPr>
                    </a:p>
                    <a:p>
                      <a:pPr marL="657860" indent="-582295">
                        <a:lnSpc>
                          <a:spcPts val="161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Table:</a:t>
                      </a:r>
                      <a:r>
                        <a:rPr lang="en-US" sz="1400" spc="-85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users,</a:t>
                      </a:r>
                      <a:r>
                        <a:rPr lang="en-US" sz="1400" spc="-9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Colum:_id), </a:t>
                      </a:r>
                      <a:r>
                        <a:rPr lang="en-US" sz="1400" spc="-10">
                          <a:effectLst/>
                        </a:rPr>
                        <a:t>Required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33171">
                <a:tc>
                  <a:txBody>
                    <a:bodyPr/>
                    <a:lstStyle/>
                    <a:p>
                      <a:pPr marL="6350" algn="ctr"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image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3175" algn="ctr"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1905" algn="ctr">
                        <a:spcBef>
                          <a:spcPts val="64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Required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10325">
                <a:tc>
                  <a:txBody>
                    <a:bodyPr/>
                    <a:lstStyle/>
                    <a:p>
                      <a:pPr marL="6350" marR="254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locatation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381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Object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1905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Required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10325">
                <a:tc>
                  <a:txBody>
                    <a:bodyPr/>
                    <a:lstStyle/>
                    <a:p>
                      <a:pPr marL="6350" marR="1905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description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3175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127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Default(‘</a:t>
                      </a:r>
                      <a:r>
                        <a:rPr lang="en-US" sz="1400" spc="-20">
                          <a:effectLst/>
                        </a:rPr>
                        <a:t> </a:t>
                      </a:r>
                      <a:r>
                        <a:rPr lang="en-US" sz="1400" spc="-25">
                          <a:effectLst/>
                        </a:rPr>
                        <a:t>’)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10325">
                <a:tc>
                  <a:txBody>
                    <a:bodyPr/>
                    <a:lstStyle/>
                    <a:p>
                      <a:pPr marL="6350" marR="254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status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3175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String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1905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Default(‘pending’),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048759">
                <a:tc>
                  <a:txBody>
                    <a:bodyPr/>
                    <a:lstStyle/>
                    <a:p>
                      <a:pPr marL="6350" marR="635" algn="ctr">
                        <a:spcBef>
                          <a:spcPts val="160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verifiedBy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2540" algn="ctr">
                        <a:spcBef>
                          <a:spcPts val="160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ObjectId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66040" indent="-6350" algn="ctr">
                        <a:lnSpc>
                          <a:spcPts val="161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Foreign Key (References Table:</a:t>
                      </a:r>
                      <a:r>
                        <a:rPr lang="en-US" sz="1400" spc="-85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users,</a:t>
                      </a:r>
                      <a:r>
                        <a:rPr lang="en-US" sz="1400" spc="-90">
                          <a:effectLst/>
                        </a:rPr>
                        <a:t> </a:t>
                      </a:r>
                      <a:r>
                        <a:rPr lang="en-US" sz="1400">
                          <a:effectLst/>
                        </a:rPr>
                        <a:t>Colum:_id), </a:t>
                      </a:r>
                      <a:r>
                        <a:rPr lang="en-US" sz="1400" spc="-10">
                          <a:effectLst/>
                        </a:rPr>
                        <a:t>Required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99535">
                <a:tc>
                  <a:txBody>
                    <a:bodyPr/>
                    <a:lstStyle/>
                    <a:p>
                      <a:pPr marL="6350" marR="635" algn="ctr"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createdAt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1905" algn="ctr">
                        <a:spcBef>
                          <a:spcPts val="805"/>
                        </a:spcBef>
                        <a:spcAft>
                          <a:spcPts val="0"/>
                        </a:spcAft>
                      </a:pPr>
                      <a:r>
                        <a:rPr lang="en-US" sz="1400" spc="-2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9910" marR="139700" indent="51435">
                        <a:lnSpc>
                          <a:spcPts val="1610"/>
                        </a:lnSpc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Auto-Add, Timestamps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698447">
                <a:tc>
                  <a:txBody>
                    <a:bodyPr/>
                    <a:lstStyle/>
                    <a:p>
                      <a:pPr marL="6350" marR="2540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spc="-10">
                          <a:effectLst/>
                        </a:rPr>
                        <a:t>updatedAt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marR="1905" algn="ctr">
                        <a:spcBef>
                          <a:spcPts val="800"/>
                        </a:spcBef>
                        <a:spcAft>
                          <a:spcPts val="0"/>
                        </a:spcAft>
                      </a:pPr>
                      <a:r>
                        <a:rPr lang="en-US" sz="1400" spc="-20">
                          <a:effectLst/>
                        </a:rPr>
                        <a:t>Date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9910" marR="139700" indent="51435">
                        <a:lnSpc>
                          <a:spcPts val="1610"/>
                        </a:lnSpc>
                        <a:spcAft>
                          <a:spcPts val="0"/>
                        </a:spcAft>
                      </a:pPr>
                      <a:r>
                        <a:rPr lang="en-US" sz="1400" spc="-10" dirty="0">
                          <a:effectLst/>
                        </a:rPr>
                        <a:t>Auto-Add, Timestamps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54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3474014"/>
            <a:ext cx="5561563" cy="2353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79"/>
              </a:lnSpc>
              <a:spcBef>
                <a:spcPct val="0"/>
              </a:spcBef>
            </a:pPr>
            <a:r>
              <a:rPr lang="en-US" sz="6699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Database </a:t>
            </a:r>
            <a:r>
              <a:rPr lang="en-US" sz="6699" b="1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Design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413522" y="571500"/>
            <a:ext cx="5989141" cy="728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879"/>
              </a:lnSpc>
              <a:spcBef>
                <a:spcPct val="0"/>
              </a:spcBef>
            </a:pPr>
            <a:r>
              <a:rPr lang="en-US" sz="4199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Data Management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13522" y="1638300"/>
            <a:ext cx="9144000" cy="9106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US" sz="3200" dirty="0">
                <a:latin typeface="Helios" panose="020B0604020202020204" charset="0"/>
              </a:rPr>
              <a:t>Database Used MongoDB Atlas (Cloud-based NoSQL database).</a:t>
            </a:r>
            <a:endParaRPr lang="en-US" sz="2999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algn="l">
              <a:lnSpc>
                <a:spcPts val="4199"/>
              </a:lnSpc>
            </a:pPr>
            <a:endParaRPr lang="en-US" sz="2999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US" sz="3200" dirty="0">
                <a:latin typeface="Helios" panose="020B0604020202020204" charset="0"/>
              </a:rPr>
              <a:t>Users Stores user information (name, email, phone, address, password, role).</a:t>
            </a:r>
            <a:endParaRPr lang="en-US" sz="2999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algn="l">
              <a:lnSpc>
                <a:spcPts val="4199"/>
              </a:lnSpc>
            </a:pPr>
            <a:endParaRPr lang="en-US" sz="2999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US" sz="3200" dirty="0">
                <a:latin typeface="Helios" panose="020B0604020202020204" charset="0"/>
              </a:rPr>
              <a:t>Reports Stores garbage spot details (image, description, location, status, timestamps, </a:t>
            </a:r>
            <a:r>
              <a:rPr lang="en-US" sz="3200" dirty="0" err="1">
                <a:latin typeface="Helios" panose="020B0604020202020204" charset="0"/>
              </a:rPr>
              <a:t>verifiedBy</a:t>
            </a:r>
            <a:r>
              <a:rPr lang="en-US" sz="3200" dirty="0">
                <a:latin typeface="Helios" panose="020B0604020202020204" charset="0"/>
              </a:rPr>
              <a:t>).</a:t>
            </a:r>
          </a:p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endParaRPr lang="en-US" sz="3200" dirty="0">
              <a:latin typeface="Helios" panose="020B0604020202020204" charset="0"/>
            </a:endParaRPr>
          </a:p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US" sz="3200" dirty="0">
                <a:latin typeface="Helios" panose="020B0604020202020204" charset="0"/>
              </a:rPr>
              <a:t> User Panel Fetches only user-specific reports.</a:t>
            </a:r>
          </a:p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endParaRPr lang="en-US" sz="3200" dirty="0">
              <a:latin typeface="Helios" panose="020B0604020202020204" charset="0"/>
            </a:endParaRPr>
          </a:p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US" sz="3200" dirty="0">
                <a:latin typeface="Helios" panose="020B0604020202020204" charset="0"/>
              </a:rPr>
              <a:t> Admin Panel Fetches and manages all submitted reports.</a:t>
            </a:r>
          </a:p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endParaRPr lang="en-US" sz="3200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endParaRPr lang="en-US" sz="2999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algn="l">
              <a:lnSpc>
                <a:spcPts val="4199"/>
              </a:lnSpc>
            </a:pPr>
            <a:endParaRPr lang="en-US" sz="2999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3314700"/>
            <a:ext cx="5561563" cy="2353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79"/>
              </a:lnSpc>
              <a:spcBef>
                <a:spcPct val="0"/>
              </a:spcBef>
            </a:pPr>
            <a:r>
              <a:rPr lang="en-US" sz="6699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Database </a:t>
            </a:r>
            <a:r>
              <a:rPr lang="en-US" sz="6699" b="1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Design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086600" y="679299"/>
            <a:ext cx="8801440" cy="148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79"/>
              </a:lnSpc>
              <a:spcBef>
                <a:spcPct val="0"/>
              </a:spcBef>
            </a:pPr>
            <a:r>
              <a:rPr lang="en-US" sz="4199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Core Functionalities and Code Implementation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086600" y="2462062"/>
            <a:ext cx="9144000" cy="6413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IN" sz="3200" dirty="0">
                <a:latin typeface="Helios" panose="020B0604020202020204" charset="0"/>
              </a:rPr>
              <a:t>Create User submits a garbage report (image + location + description).</a:t>
            </a:r>
            <a:endParaRPr lang="en-US" sz="2999" dirty="0">
              <a:solidFill>
                <a:srgbClr val="2A2E3A"/>
              </a:solidFill>
              <a:latin typeface="Helios" panose="020B0604020202020204" charset="0"/>
              <a:sym typeface="Helios"/>
            </a:endParaRPr>
          </a:p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endParaRPr lang="en-US" sz="2999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US" sz="2999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rPr>
              <a:t> Read User view own submitted reports with status and Admin view all reports</a:t>
            </a:r>
          </a:p>
          <a:p>
            <a:pPr algn="l">
              <a:lnSpc>
                <a:spcPts val="4199"/>
              </a:lnSpc>
            </a:pPr>
            <a:endParaRPr lang="en-US" sz="2999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IN" sz="3200" dirty="0">
                <a:latin typeface="Helios" panose="020B0604020202020204" charset="0"/>
              </a:rPr>
              <a:t>Database Connectivity : </a:t>
            </a:r>
            <a:r>
              <a:rPr lang="en-US" sz="3200" dirty="0">
                <a:latin typeface="Helios" panose="020B0604020202020204" charset="0"/>
              </a:rPr>
              <a:t> Backend (Node.js + Express.js) connects to MongoDB Atlas.</a:t>
            </a:r>
            <a:endParaRPr lang="en-US" sz="2999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47697" lvl="1" indent="-323848" algn="l">
              <a:lnSpc>
                <a:spcPts val="4199"/>
              </a:lnSpc>
              <a:buFont typeface="Arial"/>
              <a:buChar char="•"/>
            </a:pPr>
            <a:endParaRPr lang="en-US" sz="2999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47697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rPr>
              <a:t>Error Handling: Managing authentication failures, data conflicts, and connectivity issues.</a:t>
            </a:r>
          </a:p>
          <a:p>
            <a:pPr algn="l">
              <a:lnSpc>
                <a:spcPts val="4199"/>
              </a:lnSpc>
            </a:pPr>
            <a:endParaRPr lang="en-US" sz="2999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ED9A70F-582E-4A5D-A567-811B58C0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0326E0C9-EF5C-30DC-1C63-5B7AAF4E10E8}"/>
              </a:ext>
            </a:extLst>
          </p:cNvPr>
          <p:cNvSpPr txBox="1"/>
          <p:nvPr/>
        </p:nvSpPr>
        <p:spPr>
          <a:xfrm>
            <a:off x="914400" y="3390900"/>
            <a:ext cx="3733800" cy="350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7000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User</a:t>
            </a:r>
          </a:p>
          <a:p>
            <a:pPr algn="ctr">
              <a:lnSpc>
                <a:spcPts val="9099"/>
              </a:lnSpc>
            </a:pPr>
            <a:r>
              <a:rPr lang="en-US" sz="7000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System </a:t>
            </a:r>
            <a:r>
              <a:rPr lang="en-US" sz="7000" b="1" dirty="0" smtClean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Design</a:t>
            </a:r>
            <a:endParaRPr lang="en-US" sz="7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6096000" y="1409700"/>
            <a:ext cx="4495800" cy="522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2640" lvl="1" indent="-457200">
              <a:lnSpc>
                <a:spcPts val="4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Helios" panose="020B0604020202020204" charset="0"/>
              </a:rPr>
              <a:t>Register Screen</a:t>
            </a: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pic>
        <p:nvPicPr>
          <p:cNvPr id="11" name="Image 133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7000" y="2280458"/>
            <a:ext cx="3733800" cy="7772398"/>
          </a:xfrm>
          <a:prstGeom prst="rect">
            <a:avLst/>
          </a:prstGeom>
        </p:spPr>
      </p:pic>
      <p:pic>
        <p:nvPicPr>
          <p:cNvPr id="12" name="Image 133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01600" y="2247900"/>
            <a:ext cx="3657600" cy="7772398"/>
          </a:xfrm>
          <a:prstGeom prst="rect">
            <a:avLst/>
          </a:prstGeom>
        </p:spPr>
      </p:pic>
      <p:sp>
        <p:nvSpPr>
          <p:cNvPr id="13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12573000" y="1409700"/>
            <a:ext cx="4495800" cy="522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2640" lvl="1" indent="-457200">
              <a:lnSpc>
                <a:spcPts val="4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Helios" panose="020B0604020202020204" charset="0"/>
              </a:rPr>
              <a:t>Login Screen</a:t>
            </a: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</p:spTree>
    <p:extLst>
      <p:ext uri="{BB962C8B-B14F-4D97-AF65-F5344CB8AC3E}">
        <p14:creationId xmlns:p14="http://schemas.microsoft.com/office/powerpoint/2010/main" val="2939605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ED9A70F-582E-4A5D-A567-811B58C0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0326E0C9-EF5C-30DC-1C63-5B7AAF4E10E8}"/>
              </a:ext>
            </a:extLst>
          </p:cNvPr>
          <p:cNvSpPr txBox="1"/>
          <p:nvPr/>
        </p:nvSpPr>
        <p:spPr>
          <a:xfrm>
            <a:off x="914400" y="3390900"/>
            <a:ext cx="3733800" cy="350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7000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User</a:t>
            </a:r>
          </a:p>
          <a:p>
            <a:pPr algn="ctr">
              <a:lnSpc>
                <a:spcPts val="9099"/>
              </a:lnSpc>
            </a:pPr>
            <a:r>
              <a:rPr lang="en-US" sz="7000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System </a:t>
            </a:r>
            <a:r>
              <a:rPr lang="en-US" sz="7000" b="1" dirty="0" smtClean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Design</a:t>
            </a:r>
            <a:endParaRPr lang="en-US" sz="7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6096000" y="1409700"/>
            <a:ext cx="44958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2640" lvl="1" indent="-457200">
              <a:lnSpc>
                <a:spcPts val="4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Helios" panose="020B0604020202020204" charset="0"/>
              </a:rPr>
              <a:t>Splash Screen</a:t>
            </a: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12573000" y="1409700"/>
            <a:ext cx="44958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2640" lvl="1" indent="-457200">
              <a:lnSpc>
                <a:spcPts val="4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Helios" panose="020B0604020202020204" charset="0"/>
              </a:rPr>
              <a:t>Home Screen</a:t>
            </a: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pic>
        <p:nvPicPr>
          <p:cNvPr id="7" name="Image 1395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0800" y="2117340"/>
            <a:ext cx="3886200" cy="8033517"/>
          </a:xfrm>
          <a:prstGeom prst="rect">
            <a:avLst/>
          </a:prstGeom>
        </p:spPr>
      </p:pic>
      <p:pic>
        <p:nvPicPr>
          <p:cNvPr id="8" name="Image 1395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73000" y="2117340"/>
            <a:ext cx="3810000" cy="803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81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ED9A70F-582E-4A5D-A567-811B58C0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0326E0C9-EF5C-30DC-1C63-5B7AAF4E10E8}"/>
              </a:ext>
            </a:extLst>
          </p:cNvPr>
          <p:cNvSpPr txBox="1"/>
          <p:nvPr/>
        </p:nvSpPr>
        <p:spPr>
          <a:xfrm>
            <a:off x="914400" y="3390900"/>
            <a:ext cx="3733800" cy="350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7000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User</a:t>
            </a:r>
          </a:p>
          <a:p>
            <a:pPr algn="ctr">
              <a:lnSpc>
                <a:spcPts val="9099"/>
              </a:lnSpc>
            </a:pPr>
            <a:r>
              <a:rPr lang="en-US" sz="7000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System </a:t>
            </a:r>
            <a:r>
              <a:rPr lang="en-US" sz="7000" b="1" dirty="0" smtClean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Design</a:t>
            </a:r>
            <a:endParaRPr lang="en-US" sz="7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6096000" y="862406"/>
            <a:ext cx="44958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2640" lvl="1" indent="-457200">
              <a:lnSpc>
                <a:spcPts val="4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Helios" panose="020B0604020202020204" charset="0"/>
              </a:rPr>
              <a:t>Report History Screen</a:t>
            </a: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12801600" y="862406"/>
            <a:ext cx="44958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2640" lvl="1" indent="-457200">
              <a:lnSpc>
                <a:spcPts val="4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Helios" panose="020B0604020202020204" charset="0"/>
              </a:rPr>
              <a:t>Report Details Screen</a:t>
            </a: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pic>
        <p:nvPicPr>
          <p:cNvPr id="9" name="Image 1459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2117340"/>
            <a:ext cx="4191000" cy="7674360"/>
          </a:xfrm>
          <a:prstGeom prst="rect">
            <a:avLst/>
          </a:prstGeom>
        </p:spPr>
      </p:pic>
      <p:pic>
        <p:nvPicPr>
          <p:cNvPr id="11" name="Image 1459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01600" y="2016568"/>
            <a:ext cx="4114800" cy="77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ED9A70F-582E-4A5D-A567-811B58C0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0326E0C9-EF5C-30DC-1C63-5B7AAF4E10E8}"/>
              </a:ext>
            </a:extLst>
          </p:cNvPr>
          <p:cNvSpPr txBox="1"/>
          <p:nvPr/>
        </p:nvSpPr>
        <p:spPr>
          <a:xfrm>
            <a:off x="914400" y="3390900"/>
            <a:ext cx="3733800" cy="350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7000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User</a:t>
            </a:r>
          </a:p>
          <a:p>
            <a:pPr algn="ctr">
              <a:lnSpc>
                <a:spcPts val="9099"/>
              </a:lnSpc>
            </a:pPr>
            <a:r>
              <a:rPr lang="en-US" sz="7000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System </a:t>
            </a:r>
            <a:r>
              <a:rPr lang="en-US" sz="7000" b="1" dirty="0" smtClean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Design</a:t>
            </a:r>
            <a:endParaRPr lang="en-US" sz="7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8610600" y="723900"/>
            <a:ext cx="4495800" cy="522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2640" lvl="1" indent="-457200">
              <a:lnSpc>
                <a:spcPts val="4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Helios" panose="020B0604020202020204" charset="0"/>
              </a:rPr>
              <a:t>Add Report Screen</a:t>
            </a: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pic>
        <p:nvPicPr>
          <p:cNvPr id="7" name="Image 152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1600" y="1714500"/>
            <a:ext cx="41148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87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ED9A70F-582E-4A5D-A567-811B58C0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0326E0C9-EF5C-30DC-1C63-5B7AAF4E10E8}"/>
              </a:ext>
            </a:extLst>
          </p:cNvPr>
          <p:cNvSpPr txBox="1"/>
          <p:nvPr/>
        </p:nvSpPr>
        <p:spPr>
          <a:xfrm>
            <a:off x="914400" y="3390900"/>
            <a:ext cx="3733800" cy="350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7000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User</a:t>
            </a:r>
          </a:p>
          <a:p>
            <a:pPr algn="ctr">
              <a:lnSpc>
                <a:spcPts val="9099"/>
              </a:lnSpc>
            </a:pPr>
            <a:r>
              <a:rPr lang="en-US" sz="7000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System </a:t>
            </a:r>
            <a:r>
              <a:rPr lang="en-US" sz="7000" b="1" dirty="0" smtClean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Design</a:t>
            </a:r>
            <a:endParaRPr lang="en-US" sz="7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6096000" y="862406"/>
            <a:ext cx="4495800" cy="522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2640" lvl="1" indent="-457200">
              <a:lnSpc>
                <a:spcPts val="4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Helios" panose="020B0604020202020204" charset="0"/>
              </a:rPr>
              <a:t>Profile Screen</a:t>
            </a: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12801600" y="862406"/>
            <a:ext cx="4495800" cy="522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2640" lvl="1" indent="-457200">
              <a:lnSpc>
                <a:spcPts val="4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Helios" panose="020B0604020202020204" charset="0"/>
              </a:rPr>
              <a:t>Profile Edit Screen</a:t>
            </a: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pic>
        <p:nvPicPr>
          <p:cNvPr id="7" name="Image 1585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714500"/>
            <a:ext cx="4267200" cy="8077199"/>
          </a:xfrm>
          <a:prstGeom prst="rect">
            <a:avLst/>
          </a:prstGeom>
        </p:spPr>
      </p:pic>
      <p:pic>
        <p:nvPicPr>
          <p:cNvPr id="8" name="Image 1586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35000" y="1714500"/>
            <a:ext cx="3962400" cy="807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0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" y="0"/>
            <a:ext cx="18288000" cy="3773114"/>
            <a:chOff x="0" y="0"/>
            <a:chExt cx="24384000" cy="503081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alphaModFix amt="14000"/>
            </a:blip>
            <a:srcRect t="27933" b="41099"/>
            <a:stretch>
              <a:fillRect/>
            </a:stretch>
          </p:blipFill>
          <p:spPr>
            <a:xfrm>
              <a:off x="0" y="0"/>
              <a:ext cx="24384000" cy="5030819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4816593" cy="17727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732407"/>
              </p:ext>
            </p:extLst>
          </p:nvPr>
        </p:nvGraphicFramePr>
        <p:xfrm>
          <a:off x="2035380" y="4645343"/>
          <a:ext cx="6604347" cy="7495224"/>
        </p:xfrm>
        <a:graphic>
          <a:graphicData uri="http://schemas.openxmlformats.org/drawingml/2006/table">
            <a:tbl>
              <a:tblPr/>
              <a:tblGrid>
                <a:gridCol w="52198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44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19669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Introduction to Trash2Points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3</a:t>
                      </a: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5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6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dirty="0">
                          <a:solidFill>
                            <a:schemeClr val="tx1"/>
                          </a:solidFill>
                          <a:effectLst/>
                          <a:latin typeface="Helios" panose="020B0604020202020204" charset="0"/>
                          <a:ea typeface="+mn-ea"/>
                          <a:cs typeface="+mn-cs"/>
                        </a:rPr>
                        <a:t>PREAMBLE</a:t>
                      </a:r>
                      <a:endParaRPr lang="en-IN" sz="2800" b="0" kern="1200" dirty="0">
                        <a:solidFill>
                          <a:schemeClr val="tx1"/>
                        </a:solidFill>
                        <a:effectLst/>
                        <a:latin typeface="Helios" panose="020B0604020202020204" charset="0"/>
                        <a:ea typeface="+mn-ea"/>
                        <a:cs typeface="+mn-cs"/>
                      </a:endParaRP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 smtClean="0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4</a:t>
                      </a:r>
                      <a:endParaRPr lang="en-US" sz="2600" b="1" dirty="0">
                        <a:solidFill>
                          <a:srgbClr val="718BAB"/>
                        </a:solidFill>
                        <a:latin typeface="Helios Bold"/>
                        <a:ea typeface="Helios Bold"/>
                        <a:cs typeface="Helios Bold"/>
                        <a:sym typeface="Helios Bold"/>
                      </a:endParaRP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209009904"/>
                  </a:ext>
                </a:extLst>
              </a:tr>
              <a:tr h="645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6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kern="1200" dirty="0" smtClean="0">
                          <a:solidFill>
                            <a:schemeClr val="tx1"/>
                          </a:solidFill>
                          <a:effectLst/>
                          <a:latin typeface="Helios" panose="020B0604020202020204" charset="0"/>
                          <a:ea typeface="+mn-ea"/>
                          <a:cs typeface="+mn-cs"/>
                        </a:rPr>
                        <a:t>Review</a:t>
                      </a:r>
                      <a:r>
                        <a:rPr lang="en-IN" sz="2800" b="0" kern="1200" baseline="0" dirty="0" smtClean="0">
                          <a:solidFill>
                            <a:schemeClr val="tx1"/>
                          </a:solidFill>
                          <a:effectLst/>
                          <a:latin typeface="Helios" panose="020B0604020202020204" charset="0"/>
                          <a:ea typeface="+mn-ea"/>
                          <a:cs typeface="+mn-cs"/>
                        </a:rPr>
                        <a:t> of Literature</a:t>
                      </a:r>
                      <a:endParaRPr lang="en-IN" sz="2800" b="0" kern="1200" dirty="0">
                        <a:solidFill>
                          <a:schemeClr val="tx1"/>
                        </a:solidFill>
                        <a:effectLst/>
                        <a:latin typeface="Helios" panose="020B0604020202020204" charset="0"/>
                        <a:ea typeface="+mn-ea"/>
                        <a:cs typeface="+mn-cs"/>
                      </a:endParaRP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 smtClean="0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5</a:t>
                      </a:r>
                      <a:endParaRPr lang="en-US" sz="2600" b="1" dirty="0">
                        <a:solidFill>
                          <a:srgbClr val="718BAB"/>
                        </a:solidFill>
                        <a:latin typeface="Helios Bold"/>
                        <a:ea typeface="Helios Bold"/>
                        <a:cs typeface="Helios Bold"/>
                        <a:sym typeface="Helios Bold"/>
                      </a:endParaRP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5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6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b="0" kern="1200" dirty="0" smtClean="0">
                          <a:solidFill>
                            <a:schemeClr val="tx1"/>
                          </a:solidFill>
                          <a:effectLst/>
                          <a:latin typeface="Helios" panose="020B0604020202020204" charset="0"/>
                          <a:ea typeface="+mn-ea"/>
                          <a:cs typeface="+mn-cs"/>
                        </a:rPr>
                        <a:t>Technical </a:t>
                      </a:r>
                      <a:r>
                        <a:rPr lang="en-IN" sz="2800" b="0" kern="1200" dirty="0" err="1" smtClean="0">
                          <a:solidFill>
                            <a:schemeClr val="tx1"/>
                          </a:solidFill>
                          <a:effectLst/>
                          <a:latin typeface="Helios" panose="020B0604020202020204" charset="0"/>
                          <a:ea typeface="+mn-ea"/>
                          <a:cs typeface="+mn-cs"/>
                        </a:rPr>
                        <a:t>Discription</a:t>
                      </a:r>
                      <a:endParaRPr lang="en-IN" sz="2800" b="0" kern="1200" dirty="0">
                        <a:solidFill>
                          <a:schemeClr val="tx1"/>
                        </a:solidFill>
                        <a:effectLst/>
                        <a:latin typeface="Helios" panose="020B0604020202020204" charset="0"/>
                        <a:ea typeface="+mn-ea"/>
                        <a:cs typeface="+mn-cs"/>
                      </a:endParaRP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 smtClean="0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6</a:t>
                      </a:r>
                      <a:endParaRPr lang="en-US" sz="2600" b="1" dirty="0">
                        <a:solidFill>
                          <a:srgbClr val="718BAB"/>
                        </a:solidFill>
                        <a:latin typeface="Helios Bold"/>
                        <a:ea typeface="Helios Bold"/>
                        <a:cs typeface="Helios Bold"/>
                        <a:sym typeface="Helios Bold"/>
                      </a:endParaRP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0637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dirty="0" smtClean="0">
                          <a:solidFill>
                            <a:srgbClr val="2A2E3A"/>
                          </a:solidFill>
                          <a:latin typeface="Helios"/>
                          <a:sym typeface="Helios"/>
                        </a:rPr>
                        <a:t>System</a:t>
                      </a:r>
                      <a:r>
                        <a:rPr lang="en-US" sz="2599" baseline="0" dirty="0" smtClean="0">
                          <a:solidFill>
                            <a:srgbClr val="2A2E3A"/>
                          </a:solidFill>
                          <a:latin typeface="Helios"/>
                          <a:sym typeface="Helios"/>
                        </a:rPr>
                        <a:t> Design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>
                          <a:solidFill>
                            <a:srgbClr val="718BAB"/>
                          </a:solidFill>
                          <a:latin typeface="Helios Bold"/>
                          <a:sym typeface="Helios Bold"/>
                        </a:rPr>
                        <a:t>7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20637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dirty="0" err="1" smtClean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DataBase</a:t>
                      </a:r>
                      <a:r>
                        <a:rPr lang="en-US" sz="2599" dirty="0" smtClean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 Design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 smtClean="0">
                          <a:solidFill>
                            <a:srgbClr val="718BAB"/>
                          </a:solidFill>
                          <a:latin typeface="Helios Bold"/>
                          <a:sym typeface="Helios Bold"/>
                        </a:rPr>
                        <a:t>12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9669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dirty="0" smtClean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System Testing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 smtClean="0">
                          <a:solidFill>
                            <a:srgbClr val="718BAB"/>
                          </a:solidFill>
                          <a:latin typeface="Helios"/>
                          <a:sym typeface="Helios"/>
                        </a:rPr>
                        <a:t>22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5320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818583217"/>
                  </a:ext>
                </a:extLst>
              </a:tr>
              <a:tr h="645320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79767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714291"/>
              </p:ext>
            </p:extLst>
          </p:nvPr>
        </p:nvGraphicFramePr>
        <p:xfrm>
          <a:off x="9647029" y="4645343"/>
          <a:ext cx="6604347" cy="4996640"/>
        </p:xfrm>
        <a:graphic>
          <a:graphicData uri="http://schemas.openxmlformats.org/drawingml/2006/table">
            <a:tbl>
              <a:tblPr/>
              <a:tblGrid>
                <a:gridCol w="521989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444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832372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dirty="0" smtClean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Technology Used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 smtClean="0">
                          <a:solidFill>
                            <a:srgbClr val="718BAB"/>
                          </a:solidFill>
                          <a:latin typeface="Helios Bold"/>
                          <a:sym typeface="Helios Bold"/>
                        </a:rPr>
                        <a:t>24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32372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dirty="0" smtClean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System Architecture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 smtClean="0">
                          <a:solidFill>
                            <a:srgbClr val="718BAB"/>
                          </a:solidFill>
                          <a:latin typeface="Helios Bold"/>
                          <a:sym typeface="Helios Bold"/>
                        </a:rPr>
                        <a:t>25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323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63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dirty="0" smtClean="0">
                          <a:solidFill>
                            <a:srgbClr val="2A2E3A"/>
                          </a:solidFill>
                          <a:latin typeface="Helios" panose="020B0604020202020204" charset="0"/>
                          <a:ea typeface="Helios"/>
                          <a:cs typeface="Helios"/>
                          <a:sym typeface="Helios"/>
                        </a:rPr>
                        <a:t>Trash2Points Features</a:t>
                      </a:r>
                      <a:endParaRPr lang="en-US" sz="2600" dirty="0" smtClean="0">
                        <a:latin typeface="Helios" panose="020B0604020202020204" charset="0"/>
                      </a:endParaRP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 smtClean="0">
                          <a:solidFill>
                            <a:srgbClr val="718BAB"/>
                          </a:solidFill>
                          <a:latin typeface="Helios Bold"/>
                          <a:sym typeface="Helios Bold"/>
                        </a:rPr>
                        <a:t>26</a:t>
                      </a:r>
                      <a:endParaRPr lang="en-US" sz="2600" dirty="0">
                        <a:latin typeface="Helios Bold" panose="020B0604020202020204" charset="0"/>
                      </a:endParaRP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3954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Security and Privacy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>
                          <a:solidFill>
                            <a:srgbClr val="718BAB"/>
                          </a:solidFill>
                          <a:latin typeface="Helios Bold"/>
                          <a:sym typeface="Helios Bold"/>
                        </a:rPr>
                        <a:t>3</a:t>
                      </a:r>
                      <a:r>
                        <a:rPr lang="en-US" sz="2600" b="1" dirty="0" smtClean="0">
                          <a:solidFill>
                            <a:srgbClr val="718BAB"/>
                          </a:solidFill>
                          <a:latin typeface="Helios Bold"/>
                          <a:sym typeface="Helios Bold"/>
                        </a:rPr>
                        <a:t>2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32372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Future Enhancements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3</a:t>
                      </a:r>
                      <a:r>
                        <a:rPr lang="en-US" sz="2600" b="1" dirty="0" smtClean="0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3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27609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Conclusion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 dirty="0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3</a:t>
                      </a:r>
                      <a:r>
                        <a:rPr lang="en-US" sz="2600" b="1" dirty="0" smtClean="0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4</a:t>
                      </a:r>
                      <a:endParaRPr lang="en-US" sz="1100" dirty="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4639504" y="1391465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Agenda</a:t>
            </a:r>
          </a:p>
        </p:txBody>
      </p:sp>
      <p:sp>
        <p:nvSpPr>
          <p:cNvPr id="10" name="Freeform 10"/>
          <p:cNvSpPr/>
          <p:nvPr/>
        </p:nvSpPr>
        <p:spPr>
          <a:xfrm>
            <a:off x="8333203" y="-1"/>
            <a:ext cx="1621594" cy="511803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/>
            <a:stretch>
              <a:fillRect t="-216840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333203" y="9678747"/>
            <a:ext cx="1621594" cy="608253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/>
            <a:stretch>
              <a:fillRect b="-166599"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ED9A70F-582E-4A5D-A567-811B58C0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0326E0C9-EF5C-30DC-1C63-5B7AAF4E10E8}"/>
              </a:ext>
            </a:extLst>
          </p:cNvPr>
          <p:cNvSpPr txBox="1"/>
          <p:nvPr/>
        </p:nvSpPr>
        <p:spPr>
          <a:xfrm>
            <a:off x="914400" y="3390900"/>
            <a:ext cx="3733800" cy="350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7000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Admin</a:t>
            </a:r>
          </a:p>
          <a:p>
            <a:pPr algn="ctr">
              <a:lnSpc>
                <a:spcPts val="9099"/>
              </a:lnSpc>
            </a:pPr>
            <a:r>
              <a:rPr lang="en-US" sz="7000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System </a:t>
            </a:r>
            <a:r>
              <a:rPr lang="en-US" sz="7000" b="1" dirty="0" smtClean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Design</a:t>
            </a:r>
            <a:endParaRPr lang="en-US" sz="7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4834024" y="952500"/>
            <a:ext cx="44958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2640" lvl="1" indent="-457200">
              <a:lnSpc>
                <a:spcPts val="4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Helios" panose="020B0604020202020204" charset="0"/>
              </a:rPr>
              <a:t>Login Screen</a:t>
            </a: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pic>
        <p:nvPicPr>
          <p:cNvPr id="10" name="Image 1649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4024" y="1714500"/>
            <a:ext cx="12691976" cy="6629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834024" y="7833244"/>
            <a:ext cx="9144000" cy="190205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43000" marR="467360" lvl="2" indent="-228600">
              <a:lnSpc>
                <a:spcPct val="140000"/>
              </a:lnSpc>
              <a:spcAft>
                <a:spcPts val="0"/>
              </a:spcAft>
              <a:buSzPts val="1400"/>
              <a:buFont typeface="Courier New" panose="02070309020205020404" pitchFamily="49" charset="0"/>
              <a:buChar char="o"/>
              <a:tabLst>
                <a:tab pos="1289050" algn="l"/>
              </a:tabLst>
            </a:pPr>
            <a:r>
              <a:rPr lang="en-US" sz="2800" b="1" dirty="0">
                <a:latin typeface="Helios" panose="020B0604020202020204" charset="0"/>
                <a:ea typeface="Courier New" panose="02070309020205020404" pitchFamily="49" charset="0"/>
              </a:rPr>
              <a:t>Login</a:t>
            </a:r>
            <a:r>
              <a:rPr lang="en-US" sz="2800" b="1" spc="200" dirty="0">
                <a:latin typeface="Helios" panose="020B0604020202020204" charset="0"/>
                <a:ea typeface="Courier New" panose="02070309020205020404" pitchFamily="49" charset="0"/>
              </a:rPr>
              <a:t> </a:t>
            </a:r>
            <a:r>
              <a:rPr lang="en-US" sz="2800" b="1" dirty="0">
                <a:latin typeface="Helios" panose="020B0604020202020204" charset="0"/>
                <a:ea typeface="Courier New" panose="02070309020205020404" pitchFamily="49" charset="0"/>
              </a:rPr>
              <a:t>Screen:</a:t>
            </a:r>
            <a:r>
              <a:rPr lang="en-US" sz="2800" b="1" spc="200" dirty="0">
                <a:latin typeface="Helios" panose="020B0604020202020204" charset="0"/>
                <a:ea typeface="Courier New" panose="02070309020205020404" pitchFamily="49" charset="0"/>
              </a:rPr>
              <a:t> </a:t>
            </a:r>
            <a:r>
              <a:rPr lang="en-US" sz="2800" dirty="0">
                <a:latin typeface="Helios" panose="020B0604020202020204" charset="0"/>
                <a:ea typeface="Courier New" panose="02070309020205020404" pitchFamily="49" charset="0"/>
              </a:rPr>
              <a:t>This</a:t>
            </a:r>
            <a:r>
              <a:rPr lang="en-US" sz="2800" spc="200" dirty="0">
                <a:latin typeface="Helios" panose="020B0604020202020204" charset="0"/>
                <a:ea typeface="Courier New" panose="02070309020205020404" pitchFamily="49" charset="0"/>
              </a:rPr>
              <a:t> </a:t>
            </a:r>
            <a:r>
              <a:rPr lang="en-US" sz="2800" dirty="0">
                <a:latin typeface="Helios" panose="020B0604020202020204" charset="0"/>
                <a:ea typeface="Courier New" panose="02070309020205020404" pitchFamily="49" charset="0"/>
              </a:rPr>
              <a:t>screen</a:t>
            </a:r>
            <a:r>
              <a:rPr lang="en-US" sz="2800" spc="200" dirty="0">
                <a:latin typeface="Helios" panose="020B0604020202020204" charset="0"/>
                <a:ea typeface="Courier New" panose="02070309020205020404" pitchFamily="49" charset="0"/>
              </a:rPr>
              <a:t> </a:t>
            </a:r>
            <a:r>
              <a:rPr lang="en-US" sz="2800" dirty="0">
                <a:latin typeface="Helios" panose="020B0604020202020204" charset="0"/>
                <a:ea typeface="Courier New" panose="02070309020205020404" pitchFamily="49" charset="0"/>
              </a:rPr>
              <a:t>allows</a:t>
            </a:r>
            <a:r>
              <a:rPr lang="en-US" sz="2800" spc="200" dirty="0">
                <a:latin typeface="Helios" panose="020B0604020202020204" charset="0"/>
                <a:ea typeface="Courier New" panose="02070309020205020404" pitchFamily="49" charset="0"/>
              </a:rPr>
              <a:t> </a:t>
            </a:r>
            <a:r>
              <a:rPr lang="en-US" sz="2800" dirty="0">
                <a:latin typeface="Helios" panose="020B0604020202020204" charset="0"/>
                <a:ea typeface="Courier New" panose="02070309020205020404" pitchFamily="49" charset="0"/>
              </a:rPr>
              <a:t>the</a:t>
            </a:r>
            <a:r>
              <a:rPr lang="en-US" sz="2800" spc="200" dirty="0">
                <a:latin typeface="Helios" panose="020B0604020202020204" charset="0"/>
                <a:ea typeface="Courier New" panose="02070309020205020404" pitchFamily="49" charset="0"/>
              </a:rPr>
              <a:t> </a:t>
            </a:r>
            <a:r>
              <a:rPr lang="en-US" sz="2800" dirty="0">
                <a:latin typeface="Helios" panose="020B0604020202020204" charset="0"/>
                <a:ea typeface="Courier New" panose="02070309020205020404" pitchFamily="49" charset="0"/>
              </a:rPr>
              <a:t>admin</a:t>
            </a:r>
            <a:r>
              <a:rPr lang="en-US" sz="2800" spc="200" dirty="0">
                <a:latin typeface="Helios" panose="020B0604020202020204" charset="0"/>
                <a:ea typeface="Courier New" panose="02070309020205020404" pitchFamily="49" charset="0"/>
              </a:rPr>
              <a:t> </a:t>
            </a:r>
            <a:r>
              <a:rPr lang="en-US" sz="2800" dirty="0">
                <a:latin typeface="Helios" panose="020B0604020202020204" charset="0"/>
                <a:ea typeface="Courier New" panose="02070309020205020404" pitchFamily="49" charset="0"/>
              </a:rPr>
              <a:t>to</a:t>
            </a:r>
            <a:r>
              <a:rPr lang="en-US" sz="2800" spc="200" dirty="0">
                <a:latin typeface="Helios" panose="020B0604020202020204" charset="0"/>
                <a:ea typeface="Courier New" panose="02070309020205020404" pitchFamily="49" charset="0"/>
              </a:rPr>
              <a:t> </a:t>
            </a:r>
            <a:r>
              <a:rPr lang="en-US" sz="2800" dirty="0">
                <a:latin typeface="Helios" panose="020B0604020202020204" charset="0"/>
                <a:ea typeface="Courier New" panose="02070309020205020404" pitchFamily="49" charset="0"/>
              </a:rPr>
              <a:t>log</a:t>
            </a:r>
            <a:r>
              <a:rPr lang="en-US" sz="2800" spc="200" dirty="0">
                <a:latin typeface="Helios" panose="020B0604020202020204" charset="0"/>
                <a:ea typeface="Courier New" panose="02070309020205020404" pitchFamily="49" charset="0"/>
              </a:rPr>
              <a:t> </a:t>
            </a:r>
            <a:r>
              <a:rPr lang="en-US" sz="2800" dirty="0">
                <a:latin typeface="Helios" panose="020B0604020202020204" charset="0"/>
                <a:ea typeface="Courier New" panose="02070309020205020404" pitchFamily="49" charset="0"/>
              </a:rPr>
              <a:t>in</a:t>
            </a:r>
            <a:r>
              <a:rPr lang="en-US" sz="2800" spc="200" dirty="0">
                <a:latin typeface="Helios" panose="020B0604020202020204" charset="0"/>
                <a:ea typeface="Courier New" panose="02070309020205020404" pitchFamily="49" charset="0"/>
              </a:rPr>
              <a:t> </a:t>
            </a:r>
            <a:r>
              <a:rPr lang="en-US" sz="2800" dirty="0">
                <a:latin typeface="Helios" panose="020B0604020202020204" charset="0"/>
                <a:ea typeface="Courier New" panose="02070309020205020404" pitchFamily="49" charset="0"/>
              </a:rPr>
              <a:t>securely using their email and password to access the panel.</a:t>
            </a:r>
            <a:endParaRPr lang="en-IN" sz="2800" spc="0" dirty="0">
              <a:effectLst/>
              <a:latin typeface="Helios" panose="020B0604020202020204" charset="0"/>
              <a:ea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74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ED9A70F-582E-4A5D-A567-811B58C0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0326E0C9-EF5C-30DC-1C63-5B7AAF4E10E8}"/>
              </a:ext>
            </a:extLst>
          </p:cNvPr>
          <p:cNvSpPr txBox="1"/>
          <p:nvPr/>
        </p:nvSpPr>
        <p:spPr>
          <a:xfrm>
            <a:off x="914400" y="3390900"/>
            <a:ext cx="3733800" cy="350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7000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Admin</a:t>
            </a:r>
          </a:p>
          <a:p>
            <a:pPr algn="ctr">
              <a:lnSpc>
                <a:spcPts val="9099"/>
              </a:lnSpc>
            </a:pPr>
            <a:r>
              <a:rPr lang="en-US" sz="7000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System </a:t>
            </a:r>
            <a:r>
              <a:rPr lang="en-US" sz="7000" b="1" dirty="0" smtClean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Design</a:t>
            </a:r>
            <a:endParaRPr lang="en-US" sz="7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6096000" y="862406"/>
            <a:ext cx="44958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2640" lvl="1" indent="-457200">
              <a:lnSpc>
                <a:spcPts val="4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Helios" panose="020B0604020202020204" charset="0"/>
              </a:rPr>
              <a:t>Dashboard Screen</a:t>
            </a: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pic>
        <p:nvPicPr>
          <p:cNvPr id="9" name="Image 171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800" y="1790700"/>
            <a:ext cx="12801600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071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ED9A70F-582E-4A5D-A567-811B58C0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0326E0C9-EF5C-30DC-1C63-5B7AAF4E10E8}"/>
              </a:ext>
            </a:extLst>
          </p:cNvPr>
          <p:cNvSpPr txBox="1"/>
          <p:nvPr/>
        </p:nvSpPr>
        <p:spPr>
          <a:xfrm>
            <a:off x="914400" y="3390900"/>
            <a:ext cx="3733800" cy="350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7000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Admin</a:t>
            </a:r>
          </a:p>
          <a:p>
            <a:pPr algn="ctr">
              <a:lnSpc>
                <a:spcPts val="9099"/>
              </a:lnSpc>
            </a:pPr>
            <a:r>
              <a:rPr lang="en-US" sz="7000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System </a:t>
            </a:r>
            <a:r>
              <a:rPr lang="en-US" sz="7000" b="1" dirty="0" smtClean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Design</a:t>
            </a:r>
            <a:endParaRPr lang="en-US" sz="7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6096000" y="862406"/>
            <a:ext cx="44958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2640" lvl="1" indent="-457200">
              <a:lnSpc>
                <a:spcPts val="4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Helios" panose="020B0604020202020204" charset="0"/>
              </a:rPr>
              <a:t>Report Screen</a:t>
            </a: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pic>
        <p:nvPicPr>
          <p:cNvPr id="5" name="Image 171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2019300"/>
            <a:ext cx="13106400" cy="79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38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ED9A70F-582E-4A5D-A567-811B58C0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0326E0C9-EF5C-30DC-1C63-5B7AAF4E10E8}"/>
              </a:ext>
            </a:extLst>
          </p:cNvPr>
          <p:cNvSpPr txBox="1"/>
          <p:nvPr/>
        </p:nvSpPr>
        <p:spPr>
          <a:xfrm>
            <a:off x="914400" y="3390900"/>
            <a:ext cx="3733800" cy="35009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7000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Admin</a:t>
            </a:r>
          </a:p>
          <a:p>
            <a:pPr algn="ctr">
              <a:lnSpc>
                <a:spcPts val="9099"/>
              </a:lnSpc>
            </a:pPr>
            <a:r>
              <a:rPr lang="en-US" sz="7000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System </a:t>
            </a:r>
            <a:r>
              <a:rPr lang="en-US" sz="7000" b="1" dirty="0" smtClean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Design</a:t>
            </a:r>
            <a:endParaRPr lang="en-US" sz="7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9372600" y="571500"/>
            <a:ext cx="4495800" cy="1100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2640" lvl="1" indent="-457200" algn="ctr">
              <a:lnSpc>
                <a:spcPts val="4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Helios" panose="020B0604020202020204" charset="0"/>
              </a:rPr>
              <a:t>Update Report Screen</a:t>
            </a: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pic>
        <p:nvPicPr>
          <p:cNvPr id="7" name="Image 1776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38800" y="1943100"/>
            <a:ext cx="12268200" cy="815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95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ED9A70F-582E-4A5D-A567-811B58C0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0326E0C9-EF5C-30DC-1C63-5B7AAF4E10E8}"/>
              </a:ext>
            </a:extLst>
          </p:cNvPr>
          <p:cNvSpPr txBox="1"/>
          <p:nvPr/>
        </p:nvSpPr>
        <p:spPr>
          <a:xfrm>
            <a:off x="7772400" y="190500"/>
            <a:ext cx="3733800" cy="231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7000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System </a:t>
            </a:r>
          </a:p>
          <a:p>
            <a:pPr algn="ctr">
              <a:lnSpc>
                <a:spcPts val="9099"/>
              </a:lnSpc>
            </a:pPr>
            <a:r>
              <a:rPr lang="en-US" sz="7000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Testing</a:t>
            </a:r>
            <a:endParaRPr lang="en-US" sz="7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1600200" y="1924949"/>
            <a:ext cx="44958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2640" lvl="1" indent="-457200" algn="ctr">
              <a:lnSpc>
                <a:spcPts val="4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Helios" panose="020B0604020202020204" charset="0"/>
                <a:sym typeface="Helios"/>
              </a:rPr>
              <a:t>Registration Test Case </a:t>
            </a: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149331"/>
              </p:ext>
            </p:extLst>
          </p:nvPr>
        </p:nvGraphicFramePr>
        <p:xfrm>
          <a:off x="304801" y="2857501"/>
          <a:ext cx="8686800" cy="723899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42783"/>
                <a:gridCol w="1191687"/>
                <a:gridCol w="1690851"/>
                <a:gridCol w="2293935"/>
                <a:gridCol w="1087767"/>
                <a:gridCol w="1085211"/>
                <a:gridCol w="594566"/>
              </a:tblGrid>
              <a:tr h="839075">
                <a:tc>
                  <a:txBody>
                    <a:bodyPr/>
                    <a:lstStyle/>
                    <a:p>
                      <a:pPr marL="127635" indent="1651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spc="-20" dirty="0">
                          <a:effectLst/>
                        </a:rPr>
                        <a:t>Test</a:t>
                      </a:r>
                      <a:endParaRPr lang="en-IN" sz="1800" dirty="0">
                        <a:effectLst/>
                      </a:endParaRPr>
                    </a:p>
                    <a:p>
                      <a:pPr marL="194310" marR="121285" indent="-67310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800" spc="-20" dirty="0">
                          <a:effectLst/>
                        </a:rPr>
                        <a:t>Case </a:t>
                      </a:r>
                      <a:r>
                        <a:rPr lang="en-US" sz="1800" spc="-30" dirty="0">
                          <a:effectLst/>
                        </a:rPr>
                        <a:t>ID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 marR="67310" indent="5778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 Case </a:t>
                      </a:r>
                      <a:r>
                        <a:rPr lang="en-US" sz="1800" spc="-1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305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</a:t>
                      </a:r>
                      <a:r>
                        <a:rPr lang="en-US" sz="1800" spc="-10">
                          <a:effectLst/>
                        </a:rPr>
                        <a:t> Steps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022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Input</a:t>
                      </a:r>
                      <a:r>
                        <a:rPr lang="en-US" sz="1800" spc="-20">
                          <a:effectLst/>
                        </a:rPr>
                        <a:t> Data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 marR="113665" indent="-8890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Expected Result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 marR="188595" indent="-762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Actual Result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spc="-20">
                          <a:effectLst/>
                        </a:rPr>
                        <a:t>Pass</a:t>
                      </a:r>
                      <a:endParaRPr lang="en-IN" sz="1800">
                        <a:effectLst/>
                      </a:endParaRPr>
                    </a:p>
                    <a:p>
                      <a:pPr marL="8255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/Fail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278401">
                <a:tc>
                  <a:txBody>
                    <a:bodyPr/>
                    <a:lstStyle/>
                    <a:p>
                      <a:pPr marL="508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spc="-20">
                          <a:effectLst/>
                        </a:rPr>
                        <a:t>TC001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67310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Valid Register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198755" lvl="0" indent="-342900"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6545" algn="l"/>
                        </a:tabLst>
                      </a:pPr>
                      <a:r>
                        <a:rPr lang="en-US" sz="1800" spc="0" dirty="0">
                          <a:effectLst/>
                        </a:rPr>
                        <a:t>Open</a:t>
                      </a:r>
                      <a:r>
                        <a:rPr lang="en-US" sz="1800" spc="-70" dirty="0">
                          <a:effectLst/>
                        </a:rPr>
                        <a:t> </a:t>
                      </a:r>
                      <a:r>
                        <a:rPr lang="en-US" sz="1800" spc="0" dirty="0">
                          <a:effectLst/>
                        </a:rPr>
                        <a:t>register </a:t>
                      </a:r>
                      <a:r>
                        <a:rPr lang="en-US" sz="1800" spc="-20" dirty="0">
                          <a:effectLst/>
                        </a:rPr>
                        <a:t>page</a:t>
                      </a:r>
                      <a:endParaRPr lang="en-IN" sz="1800" spc="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55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sz="1800" spc="0" dirty="0">
                          <a:effectLst/>
                        </a:rPr>
                        <a:t>Fill </a:t>
                      </a:r>
                      <a:r>
                        <a:rPr lang="en-US" sz="1800" spc="-10" dirty="0">
                          <a:effectLst/>
                        </a:rPr>
                        <a:t>details</a:t>
                      </a:r>
                      <a:endParaRPr lang="en-IN" sz="1800" spc="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165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sz="1800" spc="0" dirty="0">
                          <a:effectLst/>
                        </a:rPr>
                        <a:t>Click</a:t>
                      </a:r>
                      <a:r>
                        <a:rPr lang="en-US" sz="1800" spc="-20" dirty="0">
                          <a:effectLst/>
                        </a:rPr>
                        <a:t> </a:t>
                      </a:r>
                      <a:r>
                        <a:rPr lang="en-US" sz="1800" spc="-10" dirty="0">
                          <a:effectLst/>
                        </a:rPr>
                        <a:t>register</a:t>
                      </a:r>
                      <a:endParaRPr lang="en-IN" sz="1800" spc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Name:</a:t>
                      </a:r>
                      <a:r>
                        <a:rPr lang="en-US" sz="1800" spc="-10" dirty="0">
                          <a:effectLst/>
                        </a:rPr>
                        <a:t> Vishal</a:t>
                      </a:r>
                      <a:endParaRPr lang="en-IN" sz="1800" dirty="0">
                        <a:effectLst/>
                      </a:endParaRPr>
                    </a:p>
                    <a:p>
                      <a:pPr marL="67945" marR="13716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Email:</a:t>
                      </a:r>
                      <a:r>
                        <a:rPr lang="en-US" sz="1800" spc="-70" dirty="0">
                          <a:effectLst/>
                        </a:rPr>
                        <a:t> </a:t>
                      </a:r>
                      <a:r>
                        <a:rPr lang="en-US" sz="1800" u="sng" dirty="0">
                          <a:effectLst/>
                          <a:uFill>
                            <a:solidFill>
                              <a:srgbClr val="0462C1"/>
                            </a:solidFill>
                          </a:uFill>
                          <a:hlinkClick r:id="rId3"/>
                        </a:rPr>
                        <a:t>Vishal@gmail.com</a:t>
                      </a:r>
                      <a:r>
                        <a:rPr lang="en-US" sz="1800" dirty="0">
                          <a:effectLst/>
                        </a:rPr>
                        <a:t> Phone: 9876543210</a:t>
                      </a:r>
                      <a:endParaRPr lang="en-IN" sz="1800" dirty="0">
                        <a:effectLst/>
                      </a:endParaRPr>
                    </a:p>
                    <a:p>
                      <a:pPr marL="67945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Password:</a:t>
                      </a:r>
                      <a:r>
                        <a:rPr lang="en-US" sz="1800" spc="-30" dirty="0">
                          <a:effectLst/>
                        </a:rPr>
                        <a:t> </a:t>
                      </a:r>
                      <a:r>
                        <a:rPr lang="en-US" sz="1800" spc="-10" dirty="0">
                          <a:effectLst/>
                        </a:rPr>
                        <a:t>vishal@123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92075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Display Dashboard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Display Dashboard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7625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spc="-20">
                          <a:effectLst/>
                        </a:rPr>
                        <a:t>Pass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282360">
                <a:tc>
                  <a:txBody>
                    <a:bodyPr/>
                    <a:lstStyle/>
                    <a:p>
                      <a:pPr marL="508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spc="-20">
                          <a:effectLst/>
                        </a:rPr>
                        <a:t>TC002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14020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Invalid </a:t>
                      </a:r>
                      <a:r>
                        <a:rPr lang="en-US" sz="1800" spc="-20">
                          <a:effectLst/>
                        </a:rPr>
                        <a:t>Email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198755" lvl="0" indent="-342900"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6545" algn="l"/>
                        </a:tabLst>
                      </a:pPr>
                      <a:r>
                        <a:rPr lang="en-US" sz="1800" spc="0" dirty="0">
                          <a:effectLst/>
                        </a:rPr>
                        <a:t>Open</a:t>
                      </a:r>
                      <a:r>
                        <a:rPr lang="en-US" sz="1800" spc="-70" dirty="0">
                          <a:effectLst/>
                        </a:rPr>
                        <a:t> </a:t>
                      </a:r>
                      <a:r>
                        <a:rPr lang="en-US" sz="1800" spc="0" dirty="0">
                          <a:effectLst/>
                        </a:rPr>
                        <a:t>register </a:t>
                      </a:r>
                      <a:r>
                        <a:rPr lang="en-US" sz="1800" spc="-20" dirty="0">
                          <a:effectLst/>
                        </a:rPr>
                        <a:t>page</a:t>
                      </a:r>
                      <a:endParaRPr lang="en-IN" sz="1800" spc="0" dirty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sz="1800" spc="0" dirty="0">
                          <a:effectLst/>
                        </a:rPr>
                        <a:t>Fill </a:t>
                      </a:r>
                      <a:r>
                        <a:rPr lang="en-US" sz="1800" spc="-10" dirty="0">
                          <a:effectLst/>
                        </a:rPr>
                        <a:t>details</a:t>
                      </a:r>
                      <a:endParaRPr lang="en-IN" sz="1800" spc="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165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sz="1800" spc="0" dirty="0">
                          <a:effectLst/>
                        </a:rPr>
                        <a:t>Click</a:t>
                      </a:r>
                      <a:r>
                        <a:rPr lang="en-US" sz="1800" spc="-20" dirty="0">
                          <a:effectLst/>
                        </a:rPr>
                        <a:t> </a:t>
                      </a:r>
                      <a:r>
                        <a:rPr lang="en-US" sz="1800" spc="-10" dirty="0">
                          <a:effectLst/>
                        </a:rPr>
                        <a:t>register</a:t>
                      </a:r>
                      <a:endParaRPr lang="en-IN" sz="1800" spc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Name:</a:t>
                      </a:r>
                      <a:r>
                        <a:rPr lang="en-US" sz="1800" spc="-10">
                          <a:effectLst/>
                        </a:rPr>
                        <a:t> Vishal</a:t>
                      </a:r>
                      <a:endParaRPr lang="en-IN" sz="1800">
                        <a:effectLst/>
                      </a:endParaRPr>
                    </a:p>
                    <a:p>
                      <a:pPr marL="67945" marR="26606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Email:</a:t>
                      </a:r>
                      <a:r>
                        <a:rPr lang="en-US" sz="1800" spc="-70">
                          <a:effectLst/>
                        </a:rPr>
                        <a:t> </a:t>
                      </a:r>
                      <a:r>
                        <a:rPr lang="en-US" sz="1800" u="sng">
                          <a:effectLst/>
                          <a:uFill>
                            <a:solidFill>
                              <a:srgbClr val="0462C1"/>
                            </a:solidFill>
                          </a:uFill>
                          <a:hlinkClick r:id="rId3"/>
                        </a:rPr>
                        <a:t>Vishalgmail.com</a:t>
                      </a:r>
                      <a:r>
                        <a:rPr lang="en-US" sz="1800">
                          <a:effectLst/>
                        </a:rPr>
                        <a:t> Phone: 9876543210</a:t>
                      </a:r>
                      <a:endParaRPr lang="en-IN" sz="1800">
                        <a:effectLst/>
                      </a:endParaRPr>
                    </a:p>
                    <a:p>
                      <a:pPr marL="67945">
                        <a:lnSpc>
                          <a:spcPts val="116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Password:</a:t>
                      </a:r>
                      <a:r>
                        <a:rPr lang="en-US" sz="1800" spc="-3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vishal@123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297180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Display error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88595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Error displayed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7625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spc="-20" dirty="0">
                          <a:effectLst/>
                        </a:rPr>
                        <a:t>Pass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282360">
                <a:tc>
                  <a:txBody>
                    <a:bodyPr/>
                    <a:lstStyle/>
                    <a:p>
                      <a:pPr marL="508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spc="-20">
                          <a:effectLst/>
                        </a:rPr>
                        <a:t>TC003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275590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Invalid Password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199390" lvl="0" indent="-342900"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6545" algn="l"/>
                        </a:tabLst>
                      </a:pPr>
                      <a:r>
                        <a:rPr lang="en-US" sz="1800" spc="0">
                          <a:effectLst/>
                        </a:rPr>
                        <a:t>Open</a:t>
                      </a:r>
                      <a:r>
                        <a:rPr lang="en-US" sz="1800" spc="-70">
                          <a:effectLst/>
                        </a:rPr>
                        <a:t> </a:t>
                      </a:r>
                      <a:r>
                        <a:rPr lang="en-US" sz="1800" spc="0">
                          <a:effectLst/>
                        </a:rPr>
                        <a:t>register </a:t>
                      </a:r>
                      <a:r>
                        <a:rPr lang="en-US" sz="1800" spc="-20">
                          <a:effectLst/>
                        </a:rPr>
                        <a:t>page</a:t>
                      </a:r>
                      <a:endParaRPr lang="en-IN" sz="1800" spc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sz="1800" spc="0">
                          <a:effectLst/>
                        </a:rPr>
                        <a:t>Fill </a:t>
                      </a:r>
                      <a:r>
                        <a:rPr lang="en-US" sz="1800" spc="-10">
                          <a:effectLst/>
                        </a:rPr>
                        <a:t>details</a:t>
                      </a:r>
                      <a:endParaRPr lang="en-IN" sz="1800" spc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165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sz="1800" spc="0">
                          <a:effectLst/>
                        </a:rPr>
                        <a:t>Click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register</a:t>
                      </a:r>
                      <a:endParaRPr lang="en-IN" sz="18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Name:</a:t>
                      </a:r>
                      <a:r>
                        <a:rPr lang="en-US" sz="1800" spc="-10">
                          <a:effectLst/>
                        </a:rPr>
                        <a:t> Vishal</a:t>
                      </a:r>
                      <a:endParaRPr lang="en-IN" sz="1800">
                        <a:effectLst/>
                      </a:endParaRPr>
                    </a:p>
                    <a:p>
                      <a:pPr marL="67945" marR="13716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Email:</a:t>
                      </a:r>
                      <a:r>
                        <a:rPr lang="en-US" sz="1800" spc="-70">
                          <a:effectLst/>
                        </a:rPr>
                        <a:t> </a:t>
                      </a:r>
                      <a:r>
                        <a:rPr lang="en-US" sz="1800" u="sng">
                          <a:effectLst/>
                          <a:uFill>
                            <a:solidFill>
                              <a:srgbClr val="0462C1"/>
                            </a:solidFill>
                          </a:uFill>
                          <a:hlinkClick r:id="rId3"/>
                        </a:rPr>
                        <a:t>Vishal@gmail.com</a:t>
                      </a:r>
                      <a:r>
                        <a:rPr lang="en-US" sz="1800">
                          <a:effectLst/>
                        </a:rPr>
                        <a:t> Phone: 9876543210</a:t>
                      </a:r>
                      <a:endParaRPr lang="en-IN" sz="1800">
                        <a:effectLst/>
                      </a:endParaRPr>
                    </a:p>
                    <a:p>
                      <a:pPr marL="67945">
                        <a:lnSpc>
                          <a:spcPts val="116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Password:</a:t>
                      </a:r>
                      <a:r>
                        <a:rPr lang="en-US" sz="1800" spc="-4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vishal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297180">
                        <a:spcAft>
                          <a:spcPts val="0"/>
                        </a:spcAft>
                      </a:pPr>
                      <a:r>
                        <a:rPr lang="en-US" sz="1800" spc="-10" dirty="0">
                          <a:effectLst/>
                        </a:rPr>
                        <a:t>Display error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88595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Error displayed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7625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spc="-20">
                          <a:effectLst/>
                        </a:rPr>
                        <a:t>Pass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278401">
                <a:tc>
                  <a:txBody>
                    <a:bodyPr/>
                    <a:lstStyle/>
                    <a:p>
                      <a:pPr marL="5080" algn="ctr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n-US" sz="1800" spc="-20">
                          <a:effectLst/>
                        </a:rPr>
                        <a:t>TC004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Empty</a:t>
                      </a:r>
                      <a:r>
                        <a:rPr lang="en-US" sz="1800" spc="-15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Fields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199390" lvl="0" indent="-342900"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6545" algn="l"/>
                        </a:tabLst>
                      </a:pPr>
                      <a:r>
                        <a:rPr lang="en-US" sz="1800" spc="0">
                          <a:effectLst/>
                        </a:rPr>
                        <a:t>Open</a:t>
                      </a:r>
                      <a:r>
                        <a:rPr lang="en-US" sz="1800" spc="-70">
                          <a:effectLst/>
                        </a:rPr>
                        <a:t> </a:t>
                      </a:r>
                      <a:r>
                        <a:rPr lang="en-US" sz="1800" spc="0">
                          <a:effectLst/>
                        </a:rPr>
                        <a:t>register </a:t>
                      </a:r>
                      <a:r>
                        <a:rPr lang="en-US" sz="1800" spc="-20">
                          <a:effectLst/>
                        </a:rPr>
                        <a:t>page</a:t>
                      </a:r>
                      <a:endParaRPr lang="en-IN" sz="1800" spc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60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sz="1800" spc="0">
                          <a:effectLst/>
                        </a:rPr>
                        <a:t>Fill </a:t>
                      </a:r>
                      <a:r>
                        <a:rPr lang="en-US" sz="1800" spc="-10">
                          <a:effectLst/>
                        </a:rPr>
                        <a:t>details</a:t>
                      </a:r>
                      <a:endParaRPr lang="en-IN" sz="1800" spc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175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sz="1800" spc="0">
                          <a:effectLst/>
                        </a:rPr>
                        <a:t>Click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register</a:t>
                      </a:r>
                      <a:endParaRPr lang="en-IN" sz="18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Name:</a:t>
                      </a:r>
                      <a:endParaRPr lang="en-IN" sz="1800">
                        <a:effectLst/>
                      </a:endParaRPr>
                    </a:p>
                    <a:p>
                      <a:pPr marL="67945" marR="13716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Email:</a:t>
                      </a:r>
                      <a:r>
                        <a:rPr lang="en-US" sz="1800" spc="-70">
                          <a:effectLst/>
                        </a:rPr>
                        <a:t> </a:t>
                      </a:r>
                      <a:r>
                        <a:rPr lang="en-US" sz="1800" u="sng">
                          <a:effectLst/>
                          <a:uFill>
                            <a:solidFill>
                              <a:srgbClr val="0462C1"/>
                            </a:solidFill>
                          </a:uFill>
                          <a:hlinkClick r:id="rId3"/>
                        </a:rPr>
                        <a:t>Vishal@gmail.com</a:t>
                      </a:r>
                      <a:r>
                        <a:rPr lang="en-US" sz="1800">
                          <a:effectLst/>
                        </a:rPr>
                        <a:t> Phone: 9876543210</a:t>
                      </a:r>
                      <a:endParaRPr lang="en-IN" sz="1800">
                        <a:effectLst/>
                      </a:endParaRPr>
                    </a:p>
                    <a:p>
                      <a:pPr marL="67945">
                        <a:lnSpc>
                          <a:spcPts val="118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Password:</a:t>
                      </a:r>
                      <a:r>
                        <a:rPr lang="en-US" sz="1800" spc="-3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vishal@123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297180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Display error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88595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Error displayed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7625" algn="ctr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n-US" sz="1800" spc="-20">
                          <a:effectLst/>
                        </a:rPr>
                        <a:t>Pass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278401">
                <a:tc>
                  <a:txBody>
                    <a:bodyPr/>
                    <a:lstStyle/>
                    <a:p>
                      <a:pPr marL="508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spc="-20">
                          <a:effectLst/>
                        </a:rPr>
                        <a:t>TC005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67310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Duplicate </a:t>
                      </a:r>
                      <a:r>
                        <a:rPr lang="en-US" sz="1800" spc="-20">
                          <a:effectLst/>
                        </a:rPr>
                        <a:t>Email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199390" lvl="0" indent="-342900"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6545" algn="l"/>
                        </a:tabLst>
                      </a:pPr>
                      <a:r>
                        <a:rPr lang="en-US" sz="1800" spc="0">
                          <a:effectLst/>
                        </a:rPr>
                        <a:t>Open</a:t>
                      </a:r>
                      <a:r>
                        <a:rPr lang="en-US" sz="1800" spc="-70">
                          <a:effectLst/>
                        </a:rPr>
                        <a:t> </a:t>
                      </a:r>
                      <a:r>
                        <a:rPr lang="en-US" sz="1800" spc="0">
                          <a:effectLst/>
                        </a:rPr>
                        <a:t>register </a:t>
                      </a:r>
                      <a:r>
                        <a:rPr lang="en-US" sz="1800" spc="-20">
                          <a:effectLst/>
                        </a:rPr>
                        <a:t>page</a:t>
                      </a:r>
                      <a:endParaRPr lang="en-IN" sz="1800" spc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60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sz="1800" spc="0">
                          <a:effectLst/>
                        </a:rPr>
                        <a:t>Fill </a:t>
                      </a:r>
                      <a:r>
                        <a:rPr lang="en-US" sz="1800" spc="-10">
                          <a:effectLst/>
                        </a:rPr>
                        <a:t>details</a:t>
                      </a:r>
                      <a:endParaRPr lang="en-IN" sz="1800" spc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175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sz="1800" spc="0">
                          <a:effectLst/>
                        </a:rPr>
                        <a:t>Click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register</a:t>
                      </a:r>
                      <a:endParaRPr lang="en-IN" sz="18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Name:</a:t>
                      </a:r>
                      <a:r>
                        <a:rPr lang="en-US" sz="1800" spc="-10" dirty="0">
                          <a:effectLst/>
                        </a:rPr>
                        <a:t> Vishal</a:t>
                      </a:r>
                      <a:endParaRPr lang="en-IN" sz="1800" dirty="0">
                        <a:effectLst/>
                      </a:endParaRPr>
                    </a:p>
                    <a:p>
                      <a:pPr marL="67945" marR="137160"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Email:</a:t>
                      </a:r>
                      <a:r>
                        <a:rPr lang="en-US" sz="1800" spc="-70" dirty="0">
                          <a:effectLst/>
                        </a:rPr>
                        <a:t> </a:t>
                      </a:r>
                      <a:r>
                        <a:rPr lang="en-US" sz="1800" u="sng" dirty="0">
                          <a:effectLst/>
                          <a:uFill>
                            <a:solidFill>
                              <a:srgbClr val="0462C1"/>
                            </a:solidFill>
                          </a:uFill>
                          <a:hlinkClick r:id="rId3"/>
                        </a:rPr>
                        <a:t>Vishal@gmail.com</a:t>
                      </a:r>
                      <a:r>
                        <a:rPr lang="en-US" sz="1800" dirty="0">
                          <a:effectLst/>
                        </a:rPr>
                        <a:t> Phone: 9876543210</a:t>
                      </a:r>
                      <a:endParaRPr lang="en-IN" sz="1800" dirty="0">
                        <a:effectLst/>
                      </a:endParaRPr>
                    </a:p>
                    <a:p>
                      <a:pPr marL="67945">
                        <a:lnSpc>
                          <a:spcPts val="118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Password:</a:t>
                      </a:r>
                      <a:r>
                        <a:rPr lang="en-US" sz="1800" spc="-40" dirty="0">
                          <a:effectLst/>
                        </a:rPr>
                        <a:t> </a:t>
                      </a:r>
                      <a:r>
                        <a:rPr lang="en-US" sz="1800" spc="-10" dirty="0">
                          <a:effectLst/>
                        </a:rPr>
                        <a:t>vishal@123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297180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Display error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88595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Error displayed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7625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spc="-20" dirty="0">
                          <a:effectLst/>
                        </a:rPr>
                        <a:t>Pass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8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12344400" y="1952007"/>
            <a:ext cx="4495800" cy="5229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2640" lvl="1" indent="-457200" algn="ctr">
              <a:lnSpc>
                <a:spcPts val="4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Helios" panose="020B0604020202020204" charset="0"/>
                <a:sym typeface="Helios"/>
              </a:rPr>
              <a:t>Login Test Case</a:t>
            </a: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617725"/>
              </p:ext>
            </p:extLst>
          </p:nvPr>
        </p:nvGraphicFramePr>
        <p:xfrm>
          <a:off x="9372600" y="2857500"/>
          <a:ext cx="8762999" cy="723900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49297"/>
                <a:gridCol w="1202141"/>
                <a:gridCol w="1705683"/>
                <a:gridCol w="2314059"/>
                <a:gridCol w="1097308"/>
                <a:gridCol w="1094730"/>
                <a:gridCol w="599781"/>
              </a:tblGrid>
              <a:tr h="1227941">
                <a:tc>
                  <a:txBody>
                    <a:bodyPr/>
                    <a:lstStyle/>
                    <a:p>
                      <a:pPr marL="127635" marR="121920" indent="16510" algn="just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en-US" u="none" dirty="0"/>
                        <a:t>Test Case ID</a:t>
                      </a:r>
                      <a:endParaRPr lang="en-IN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 marR="67310" indent="57785">
                        <a:spcAft>
                          <a:spcPts val="0"/>
                        </a:spcAft>
                      </a:pPr>
                      <a:r>
                        <a:rPr lang="en-US" u="none"/>
                        <a:t>Test Case Description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3055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u="none"/>
                        <a:t>Test Steps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0225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u="none"/>
                        <a:t>Input Data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 marR="113665" indent="-88900">
                        <a:spcAft>
                          <a:spcPts val="0"/>
                        </a:spcAft>
                      </a:pPr>
                      <a:r>
                        <a:rPr lang="en-US" u="none"/>
                        <a:t>Expected Result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 marR="188595" indent="-7620">
                        <a:spcAft>
                          <a:spcPts val="0"/>
                        </a:spcAft>
                      </a:pPr>
                      <a:r>
                        <a:rPr lang="en-US" u="none"/>
                        <a:t>Actual Result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u="none"/>
                        <a:t>Pass</a:t>
                      </a:r>
                      <a:endParaRPr lang="en-IN" u="none"/>
                    </a:p>
                    <a:p>
                      <a:pPr marL="82550">
                        <a:spcAft>
                          <a:spcPts val="0"/>
                        </a:spcAft>
                      </a:pPr>
                      <a:r>
                        <a:rPr lang="en-US" u="none"/>
                        <a:t>/Fail</a:t>
                      </a:r>
                      <a:endParaRPr lang="en-IN" u="none"/>
                    </a:p>
                  </a:txBody>
                  <a:tcPr marL="0" marR="0" marT="0" marB="0"/>
                </a:tc>
              </a:tr>
              <a:tr h="1502765">
                <a:tc>
                  <a:txBody>
                    <a:bodyPr/>
                    <a:lstStyle/>
                    <a:p>
                      <a:pPr marL="508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u="none"/>
                        <a:t>TC001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u="none" dirty="0"/>
                        <a:t>Valid Login</a:t>
                      </a:r>
                      <a:endParaRPr lang="en-IN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328930" lvl="0" indent="-342900"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6545" algn="l"/>
                        </a:tabLst>
                      </a:pPr>
                      <a:r>
                        <a:rPr lang="en-US" u="none"/>
                        <a:t>Open login page</a:t>
                      </a:r>
                      <a:endParaRPr lang="en-IN" u="none"/>
                    </a:p>
                    <a:p>
                      <a:pPr marL="342900" lvl="0" indent="-342900">
                        <a:lnSpc>
                          <a:spcPts val="1260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u="none"/>
                        <a:t>Fill details</a:t>
                      </a:r>
                      <a:endParaRPr lang="en-IN" u="none"/>
                    </a:p>
                    <a:p>
                      <a:pPr marL="342900" lvl="0" indent="-342900">
                        <a:lnSpc>
                          <a:spcPts val="1175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u="none"/>
                        <a:t>Click login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137160">
                        <a:spcAft>
                          <a:spcPts val="0"/>
                        </a:spcAft>
                      </a:pPr>
                      <a:r>
                        <a:rPr lang="en-US" u="none" dirty="0"/>
                        <a:t>Email: </a:t>
                      </a:r>
                      <a:r>
                        <a:rPr lang="en-US" u="none" dirty="0">
                          <a:hlinkClick r:id="rId3"/>
                        </a:rPr>
                        <a:t>Vishal@gmail.com</a:t>
                      </a:r>
                      <a:r>
                        <a:rPr lang="en-US" u="none" dirty="0"/>
                        <a:t> Password: vishal@123</a:t>
                      </a:r>
                      <a:endParaRPr lang="en-IN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92075">
                        <a:spcAft>
                          <a:spcPts val="0"/>
                        </a:spcAft>
                      </a:pPr>
                      <a:r>
                        <a:rPr lang="en-US" u="none"/>
                        <a:t>Display Dashboard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spcAft>
                          <a:spcPts val="0"/>
                        </a:spcAft>
                      </a:pPr>
                      <a:r>
                        <a:rPr lang="en-US" u="none"/>
                        <a:t>Display Dashboard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7625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u="none"/>
                        <a:t>Pass</a:t>
                      </a:r>
                      <a:endParaRPr lang="en-IN" u="none"/>
                    </a:p>
                  </a:txBody>
                  <a:tcPr marL="0" marR="0" marT="0" marB="0"/>
                </a:tc>
              </a:tr>
              <a:tr h="1502765">
                <a:tc>
                  <a:txBody>
                    <a:bodyPr/>
                    <a:lstStyle/>
                    <a:p>
                      <a:pPr marL="508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u="none"/>
                        <a:t>TC002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14020">
                        <a:spcAft>
                          <a:spcPts val="0"/>
                        </a:spcAft>
                      </a:pPr>
                      <a:r>
                        <a:rPr lang="en-US" u="none"/>
                        <a:t>Invalid Email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328930" lvl="0" indent="-342900"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6545" algn="l"/>
                        </a:tabLst>
                      </a:pPr>
                      <a:r>
                        <a:rPr lang="en-US" u="none" dirty="0"/>
                        <a:t>Open login page</a:t>
                      </a:r>
                      <a:endParaRPr lang="en-IN" u="none" dirty="0"/>
                    </a:p>
                    <a:p>
                      <a:pPr marL="342900" lvl="0" indent="-342900">
                        <a:lnSpc>
                          <a:spcPts val="1260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u="none" dirty="0"/>
                        <a:t>Fill details</a:t>
                      </a:r>
                      <a:endParaRPr lang="en-IN" u="none" dirty="0"/>
                    </a:p>
                    <a:p>
                      <a:pPr marL="342900" lvl="0" indent="-342900">
                        <a:lnSpc>
                          <a:spcPts val="1175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u="none" dirty="0"/>
                        <a:t>Click login</a:t>
                      </a:r>
                      <a:endParaRPr lang="en-IN" u="none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266065">
                        <a:spcAft>
                          <a:spcPts val="0"/>
                        </a:spcAft>
                      </a:pPr>
                      <a:r>
                        <a:rPr lang="en-US" u="none"/>
                        <a:t>Email: </a:t>
                      </a:r>
                      <a:r>
                        <a:rPr lang="en-US" u="none">
                          <a:hlinkClick r:id="rId3"/>
                        </a:rPr>
                        <a:t>Vishalgmail.com</a:t>
                      </a:r>
                      <a:r>
                        <a:rPr lang="en-US" u="none"/>
                        <a:t> Password: vishal@123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297180">
                        <a:spcAft>
                          <a:spcPts val="0"/>
                        </a:spcAft>
                      </a:pPr>
                      <a:r>
                        <a:rPr lang="en-US" u="none"/>
                        <a:t>Display error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88595">
                        <a:spcAft>
                          <a:spcPts val="0"/>
                        </a:spcAft>
                      </a:pPr>
                      <a:r>
                        <a:rPr lang="en-US" u="none"/>
                        <a:t>Error displayed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7625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u="none"/>
                        <a:t>Pass</a:t>
                      </a:r>
                      <a:endParaRPr lang="en-IN" u="none"/>
                    </a:p>
                  </a:txBody>
                  <a:tcPr marL="0" marR="0" marT="0" marB="0"/>
                </a:tc>
              </a:tr>
              <a:tr h="1502765">
                <a:tc>
                  <a:txBody>
                    <a:bodyPr/>
                    <a:lstStyle/>
                    <a:p>
                      <a:pPr marL="508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u="none"/>
                        <a:t>TC003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275590">
                        <a:spcAft>
                          <a:spcPts val="0"/>
                        </a:spcAft>
                      </a:pPr>
                      <a:r>
                        <a:rPr lang="en-US" u="none"/>
                        <a:t>Invalid Password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328930" lvl="0" indent="-342900"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6545" algn="l"/>
                        </a:tabLst>
                      </a:pPr>
                      <a:r>
                        <a:rPr lang="en-US" u="none"/>
                        <a:t>Open login page</a:t>
                      </a:r>
                      <a:endParaRPr lang="en-IN" u="none"/>
                    </a:p>
                    <a:p>
                      <a:pPr marL="342900" lvl="0" indent="-342900">
                        <a:lnSpc>
                          <a:spcPts val="1260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u="none"/>
                        <a:t>Fill details</a:t>
                      </a:r>
                      <a:endParaRPr lang="en-IN" u="none"/>
                    </a:p>
                    <a:p>
                      <a:pPr marL="342900" lvl="0" indent="-342900">
                        <a:lnSpc>
                          <a:spcPts val="1165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u="none"/>
                        <a:t>Click login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137160">
                        <a:spcAft>
                          <a:spcPts val="0"/>
                        </a:spcAft>
                      </a:pPr>
                      <a:r>
                        <a:rPr lang="en-US" u="none"/>
                        <a:t>Email: </a:t>
                      </a:r>
                      <a:r>
                        <a:rPr lang="en-US" u="none">
                          <a:hlinkClick r:id="rId3"/>
                        </a:rPr>
                        <a:t>Vishal@gmail.com</a:t>
                      </a:r>
                      <a:r>
                        <a:rPr lang="en-US" u="none"/>
                        <a:t> Password: vishal@546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297180">
                        <a:spcAft>
                          <a:spcPts val="0"/>
                        </a:spcAft>
                      </a:pPr>
                      <a:r>
                        <a:rPr lang="en-US" u="none"/>
                        <a:t>Display error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88595">
                        <a:spcAft>
                          <a:spcPts val="0"/>
                        </a:spcAft>
                      </a:pPr>
                      <a:r>
                        <a:rPr lang="en-US" u="none"/>
                        <a:t>Error displayed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7625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u="none"/>
                        <a:t>Pass</a:t>
                      </a:r>
                      <a:endParaRPr lang="en-IN" u="none"/>
                    </a:p>
                  </a:txBody>
                  <a:tcPr marL="0" marR="0" marT="0" marB="0"/>
                </a:tc>
              </a:tr>
              <a:tr h="1502765">
                <a:tc>
                  <a:txBody>
                    <a:bodyPr/>
                    <a:lstStyle/>
                    <a:p>
                      <a:pPr marL="508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u="none"/>
                        <a:t>TC004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u="none"/>
                        <a:t>Empty Fields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328930" lvl="0" indent="-342900">
                        <a:spcBef>
                          <a:spcPts val="5"/>
                        </a:spcBef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6545" algn="l"/>
                        </a:tabLst>
                      </a:pPr>
                      <a:r>
                        <a:rPr lang="en-US" u="none"/>
                        <a:t>Open login page</a:t>
                      </a:r>
                      <a:endParaRPr lang="en-IN" u="none"/>
                    </a:p>
                    <a:p>
                      <a:pPr marL="342900" lvl="0" indent="-342900">
                        <a:lnSpc>
                          <a:spcPts val="1255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u="none"/>
                        <a:t>Fill details</a:t>
                      </a:r>
                      <a:endParaRPr lang="en-IN" u="none"/>
                    </a:p>
                    <a:p>
                      <a:pPr marL="342900" lvl="0" indent="-342900">
                        <a:lnSpc>
                          <a:spcPts val="116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u="none"/>
                        <a:t>Click login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13716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u="none"/>
                        <a:t>Email: </a:t>
                      </a:r>
                      <a:r>
                        <a:rPr lang="en-US" u="none">
                          <a:hlinkClick r:id="rId3"/>
                        </a:rPr>
                        <a:t>Vishal@gmail.com</a:t>
                      </a:r>
                      <a:r>
                        <a:rPr lang="en-US" u="none"/>
                        <a:t> Password: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29718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u="none"/>
                        <a:t>Display error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8859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u="none"/>
                        <a:t>Error displayed</a:t>
                      </a:r>
                      <a:endParaRPr lang="en-IN" u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762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u="none" dirty="0"/>
                        <a:t>Pass</a:t>
                      </a:r>
                      <a:endParaRPr lang="en-IN" u="none" dirty="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17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ED9A70F-582E-4A5D-A567-811B58C0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0326E0C9-EF5C-30DC-1C63-5B7AAF4E10E8}"/>
              </a:ext>
            </a:extLst>
          </p:cNvPr>
          <p:cNvSpPr txBox="1"/>
          <p:nvPr/>
        </p:nvSpPr>
        <p:spPr>
          <a:xfrm>
            <a:off x="7772400" y="190500"/>
            <a:ext cx="3733800" cy="2311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7000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System </a:t>
            </a:r>
          </a:p>
          <a:p>
            <a:pPr algn="ctr">
              <a:lnSpc>
                <a:spcPts val="9099"/>
              </a:lnSpc>
            </a:pPr>
            <a:r>
              <a:rPr lang="en-US" sz="7000" b="1" dirty="0" smtClean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Testing</a:t>
            </a:r>
            <a:endParaRPr lang="en-US" sz="7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1524000" y="1518892"/>
            <a:ext cx="4495800" cy="1088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2640" lvl="1" indent="-457200" algn="ctr">
              <a:lnSpc>
                <a:spcPts val="4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Helios" panose="020B0604020202020204" charset="0"/>
                <a:sym typeface="Helios"/>
              </a:rPr>
              <a:t>User Report Submission</a:t>
            </a: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12344400" y="1952007"/>
            <a:ext cx="4495800" cy="5116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2640" lvl="1" indent="-457200" algn="ctr">
              <a:lnSpc>
                <a:spcPts val="4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Helios" panose="020B0604020202020204" charset="0"/>
                <a:sym typeface="Helios"/>
              </a:rPr>
              <a:t>Admin Action</a:t>
            </a: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11623"/>
              </p:ext>
            </p:extLst>
          </p:nvPr>
        </p:nvGraphicFramePr>
        <p:xfrm>
          <a:off x="228600" y="2857498"/>
          <a:ext cx="8458199" cy="723900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23235"/>
                <a:gridCol w="1160328"/>
                <a:gridCol w="1646355"/>
                <a:gridCol w="2233568"/>
                <a:gridCol w="1059141"/>
                <a:gridCol w="1056653"/>
                <a:gridCol w="578919"/>
              </a:tblGrid>
              <a:tr h="1102386">
                <a:tc>
                  <a:txBody>
                    <a:bodyPr/>
                    <a:lstStyle/>
                    <a:p>
                      <a:pPr marL="127635" marR="121920" indent="16510" algn="just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800" spc="-20">
                          <a:effectLst/>
                        </a:rPr>
                        <a:t>Test Case </a:t>
                      </a:r>
                      <a:r>
                        <a:rPr lang="en-US" sz="1800" spc="-30">
                          <a:effectLst/>
                        </a:rPr>
                        <a:t>ID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 marR="67310" indent="5778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 Case </a:t>
                      </a:r>
                      <a:r>
                        <a:rPr lang="en-US" sz="1800" spc="-1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305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</a:t>
                      </a:r>
                      <a:r>
                        <a:rPr lang="en-US" sz="1800" spc="-10">
                          <a:effectLst/>
                        </a:rPr>
                        <a:t> Steps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022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Input</a:t>
                      </a:r>
                      <a:r>
                        <a:rPr lang="en-US" sz="1800" spc="-20">
                          <a:effectLst/>
                        </a:rPr>
                        <a:t> Data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 marR="113665" indent="-8890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Expected Result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 marR="188595" indent="-762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Actual Result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800" spc="-20">
                          <a:effectLst/>
                        </a:rPr>
                        <a:t>Pass</a:t>
                      </a:r>
                      <a:endParaRPr lang="en-IN" sz="1800">
                        <a:effectLst/>
                      </a:endParaRPr>
                    </a:p>
                    <a:p>
                      <a:pPr marL="82550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/Fail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081431">
                <a:tc>
                  <a:txBody>
                    <a:bodyPr/>
                    <a:lstStyle/>
                    <a:p>
                      <a:pPr marL="508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spc="-20">
                          <a:effectLst/>
                        </a:rPr>
                        <a:t>TC001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84455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Valid</a:t>
                      </a:r>
                      <a:r>
                        <a:rPr lang="en-US" sz="1800" spc="-7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Report </a:t>
                      </a:r>
                      <a:r>
                        <a:rPr lang="en-US" sz="1800" spc="-10">
                          <a:effectLst/>
                        </a:rPr>
                        <a:t>Submission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255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sz="1800" spc="0">
                          <a:effectLst/>
                        </a:rPr>
                        <a:t>Login</a:t>
                      </a:r>
                      <a:r>
                        <a:rPr lang="en-US" sz="1800" spc="-15">
                          <a:effectLst/>
                        </a:rPr>
                        <a:t> </a:t>
                      </a:r>
                      <a:r>
                        <a:rPr lang="en-US" sz="1800" spc="0">
                          <a:effectLst/>
                        </a:rPr>
                        <a:t>as</a:t>
                      </a:r>
                      <a:r>
                        <a:rPr lang="en-US" sz="1800" spc="-5">
                          <a:effectLst/>
                        </a:rPr>
                        <a:t> </a:t>
                      </a:r>
                      <a:r>
                        <a:rPr lang="en-US" sz="1800" spc="-20">
                          <a:effectLst/>
                        </a:rPr>
                        <a:t>user</a:t>
                      </a:r>
                      <a:endParaRPr lang="en-IN" sz="1800" spc="0">
                        <a:effectLst/>
                      </a:endParaRPr>
                    </a:p>
                    <a:p>
                      <a:pPr marL="342900" marR="272415" lvl="0" indent="-342900"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6545" algn="l"/>
                        </a:tabLst>
                      </a:pPr>
                      <a:r>
                        <a:rPr lang="en-US" sz="1800" spc="0">
                          <a:effectLst/>
                        </a:rPr>
                        <a:t>Go</a:t>
                      </a:r>
                      <a:r>
                        <a:rPr lang="en-US" sz="1800" spc="-70">
                          <a:effectLst/>
                        </a:rPr>
                        <a:t> </a:t>
                      </a:r>
                      <a:r>
                        <a:rPr lang="en-US" sz="1800" spc="0">
                          <a:effectLst/>
                        </a:rPr>
                        <a:t>to</a:t>
                      </a:r>
                      <a:r>
                        <a:rPr lang="en-US" sz="1800" spc="-70">
                          <a:effectLst/>
                        </a:rPr>
                        <a:t> </a:t>
                      </a:r>
                      <a:r>
                        <a:rPr lang="en-US" sz="1800" spc="0">
                          <a:effectLst/>
                        </a:rPr>
                        <a:t>report </a:t>
                      </a:r>
                      <a:r>
                        <a:rPr lang="en-US" sz="1800" spc="-20">
                          <a:effectLst/>
                        </a:rPr>
                        <a:t>form</a:t>
                      </a:r>
                      <a:endParaRPr lang="en-IN" sz="1800" spc="0">
                        <a:effectLst/>
                      </a:endParaRPr>
                    </a:p>
                    <a:p>
                      <a:pPr marL="342900" marR="131445" lvl="0" indent="-342900"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6545" algn="l"/>
                        </a:tabLst>
                      </a:pPr>
                      <a:r>
                        <a:rPr lang="en-US" sz="1800" spc="0">
                          <a:effectLst/>
                        </a:rPr>
                        <a:t>Upload</a:t>
                      </a:r>
                      <a:r>
                        <a:rPr lang="en-US" sz="1800" spc="-70">
                          <a:effectLst/>
                        </a:rPr>
                        <a:t> </a:t>
                      </a:r>
                      <a:r>
                        <a:rPr lang="en-US" sz="1800" spc="0">
                          <a:effectLst/>
                        </a:rPr>
                        <a:t>image, add location, </a:t>
                      </a:r>
                      <a:r>
                        <a:rPr lang="en-US" sz="1800" spc="-10">
                          <a:effectLst/>
                        </a:rPr>
                        <a:t>description</a:t>
                      </a:r>
                      <a:endParaRPr lang="en-IN" sz="1800" spc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175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sz="1800" spc="0">
                          <a:effectLst/>
                        </a:rPr>
                        <a:t>Click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submit</a:t>
                      </a:r>
                      <a:endParaRPr lang="en-IN" sz="18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67691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Image:</a:t>
                      </a:r>
                      <a:r>
                        <a:rPr lang="en-US" sz="1800" spc="-7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photo.jpg Location:</a:t>
                      </a:r>
                      <a:r>
                        <a:rPr lang="en-US" sz="1800" spc="-3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Rajkot</a:t>
                      </a:r>
                      <a:endParaRPr lang="en-IN" sz="1800">
                        <a:effectLst/>
                      </a:endParaRPr>
                    </a:p>
                    <a:p>
                      <a:pPr marL="6794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Desc:</a:t>
                      </a:r>
                      <a:r>
                        <a:rPr lang="en-US" sz="1800" spc="-1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Garbage</a:t>
                      </a:r>
                      <a:r>
                        <a:rPr lang="en-US" sz="1800" spc="-2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near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street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92075">
                        <a:spcAft>
                          <a:spcPts val="0"/>
                        </a:spcAft>
                      </a:pPr>
                      <a:r>
                        <a:rPr lang="en-US" sz="1800" spc="-10" dirty="0">
                          <a:effectLst/>
                        </a:rPr>
                        <a:t>Report saved, status "Pending"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88595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Report created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7625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spc="-20">
                          <a:effectLst/>
                        </a:rPr>
                        <a:t>Pass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354361">
                <a:tc>
                  <a:txBody>
                    <a:bodyPr/>
                    <a:lstStyle/>
                    <a:p>
                      <a:pPr marL="5080" algn="ctr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n-US" sz="1800" spc="-20">
                          <a:effectLst/>
                        </a:rPr>
                        <a:t>TC002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359410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Missing Image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70485" lvl="0" indent="-342900"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6545" algn="l"/>
                        </a:tabLst>
                      </a:pPr>
                      <a:r>
                        <a:rPr lang="en-US" sz="1800" spc="0">
                          <a:effectLst/>
                        </a:rPr>
                        <a:t>Fill all details but</a:t>
                      </a:r>
                      <a:r>
                        <a:rPr lang="en-US" sz="1800" spc="-70">
                          <a:effectLst/>
                        </a:rPr>
                        <a:t> </a:t>
                      </a:r>
                      <a:r>
                        <a:rPr lang="en-US" sz="1800" spc="0">
                          <a:effectLst/>
                        </a:rPr>
                        <a:t>leave</a:t>
                      </a:r>
                      <a:r>
                        <a:rPr lang="en-US" sz="1800" spc="-70">
                          <a:effectLst/>
                        </a:rPr>
                        <a:t> </a:t>
                      </a:r>
                      <a:r>
                        <a:rPr lang="en-US" sz="1800" spc="0">
                          <a:effectLst/>
                        </a:rPr>
                        <a:t>image </a:t>
                      </a:r>
                      <a:r>
                        <a:rPr lang="en-US" sz="1800" spc="-10">
                          <a:effectLst/>
                        </a:rPr>
                        <a:t>blank</a:t>
                      </a:r>
                      <a:endParaRPr lang="en-IN" sz="1800" spc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165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sz="1800" spc="0">
                          <a:effectLst/>
                        </a:rPr>
                        <a:t>Click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submit</a:t>
                      </a:r>
                      <a:endParaRPr lang="en-IN" sz="18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r>
                        <a:rPr lang="en-US" sz="1800" spc="-10">
                          <a:effectLst/>
                        </a:rPr>
                        <a:t> image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92075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Error "Image required"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88595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Error displayed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7625" algn="ctr">
                        <a:lnSpc>
                          <a:spcPts val="1260"/>
                        </a:lnSpc>
                        <a:spcAft>
                          <a:spcPts val="0"/>
                        </a:spcAft>
                      </a:pPr>
                      <a:r>
                        <a:rPr lang="en-US" sz="1800" spc="-20">
                          <a:effectLst/>
                        </a:rPr>
                        <a:t>Pass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700824">
                <a:tc>
                  <a:txBody>
                    <a:bodyPr/>
                    <a:lstStyle/>
                    <a:p>
                      <a:pPr marL="508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spc="-20">
                          <a:effectLst/>
                        </a:rPr>
                        <a:t>TC003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67310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Invalid Location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marR="170815" lvl="0" indent="-342900"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6545" algn="l"/>
                        </a:tabLst>
                      </a:pPr>
                      <a:r>
                        <a:rPr lang="en-US" sz="1800" spc="0">
                          <a:effectLst/>
                        </a:rPr>
                        <a:t>Fill</a:t>
                      </a:r>
                      <a:r>
                        <a:rPr lang="en-US" sz="1800" spc="-70">
                          <a:effectLst/>
                        </a:rPr>
                        <a:t> </a:t>
                      </a:r>
                      <a:r>
                        <a:rPr lang="en-US" sz="1800" spc="0">
                          <a:effectLst/>
                        </a:rPr>
                        <a:t>form</a:t>
                      </a:r>
                      <a:r>
                        <a:rPr lang="en-US" sz="1800" spc="-70">
                          <a:effectLst/>
                        </a:rPr>
                        <a:t> </a:t>
                      </a:r>
                      <a:r>
                        <a:rPr lang="en-US" sz="1800" spc="0">
                          <a:effectLst/>
                        </a:rPr>
                        <a:t>with </a:t>
                      </a:r>
                      <a:r>
                        <a:rPr lang="en-US" sz="1800" spc="-10">
                          <a:effectLst/>
                        </a:rPr>
                        <a:t>invalid coordinates</a:t>
                      </a:r>
                      <a:endParaRPr lang="en-IN" sz="1800" spc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165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sz="1800" spc="0">
                          <a:effectLst/>
                        </a:rPr>
                        <a:t>Click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submit</a:t>
                      </a:r>
                      <a:endParaRPr lang="en-IN" sz="18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Latitude:</a:t>
                      </a:r>
                      <a:r>
                        <a:rPr lang="en-US" sz="1800" spc="-5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--</a:t>
                      </a:r>
                      <a:r>
                        <a:rPr lang="en-US" sz="1800" spc="-50">
                          <a:effectLst/>
                        </a:rPr>
                        <a:t>-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258445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Error message "Invalid</a:t>
                      </a:r>
                      <a:endParaRPr lang="en-IN" sz="1800">
                        <a:effectLst/>
                      </a:endParaRPr>
                    </a:p>
                    <a:p>
                      <a:pPr marL="68580">
                        <a:lnSpc>
                          <a:spcPts val="1165"/>
                        </a:lnSpc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location"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marR="188595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Error displayed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7625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spc="-20" dirty="0">
                          <a:effectLst/>
                        </a:rPr>
                        <a:t>Pass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24044"/>
              </p:ext>
            </p:extLst>
          </p:nvPr>
        </p:nvGraphicFramePr>
        <p:xfrm>
          <a:off x="9677400" y="2857498"/>
          <a:ext cx="8382000" cy="723900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16438"/>
                <a:gridCol w="1149424"/>
                <a:gridCol w="2096733"/>
                <a:gridCol w="1515037"/>
                <a:gridCol w="1282522"/>
                <a:gridCol w="1047545"/>
                <a:gridCol w="574301"/>
              </a:tblGrid>
              <a:tr h="1754403">
                <a:tc>
                  <a:txBody>
                    <a:bodyPr/>
                    <a:lstStyle/>
                    <a:p>
                      <a:pPr marL="127635" marR="121920" indent="16510" algn="just">
                        <a:lnSpc>
                          <a:spcPts val="1380"/>
                        </a:lnSpc>
                        <a:spcAft>
                          <a:spcPts val="0"/>
                        </a:spcAft>
                      </a:pPr>
                      <a:r>
                        <a:rPr lang="en-US" sz="1800" spc="-20" dirty="0">
                          <a:effectLst/>
                        </a:rPr>
                        <a:t>Test Case </a:t>
                      </a:r>
                      <a:r>
                        <a:rPr lang="en-US" sz="1800" spc="-30" dirty="0">
                          <a:effectLst/>
                        </a:rPr>
                        <a:t>ID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 marR="67310" indent="57785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 Case </a:t>
                      </a:r>
                      <a:r>
                        <a:rPr lang="en-US" sz="1800" spc="-1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3395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</a:t>
                      </a:r>
                      <a:r>
                        <a:rPr lang="en-US" sz="1800" spc="-10">
                          <a:effectLst/>
                        </a:rPr>
                        <a:t> Steps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256540" algn="r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Input</a:t>
                      </a:r>
                      <a:r>
                        <a:rPr lang="en-US" sz="1800" spc="-20">
                          <a:effectLst/>
                        </a:rPr>
                        <a:t> Data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9085" marR="205105" indent="-88900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Expected Result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 marR="194310" indent="-7620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Actual Result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375"/>
                        </a:lnSpc>
                        <a:spcAft>
                          <a:spcPts val="0"/>
                        </a:spcAft>
                      </a:pPr>
                      <a:r>
                        <a:rPr lang="en-US" sz="1800" spc="-20">
                          <a:effectLst/>
                        </a:rPr>
                        <a:t>Pass</a:t>
                      </a:r>
                      <a:endParaRPr lang="en-IN" sz="1800">
                        <a:effectLst/>
                      </a:endParaRPr>
                    </a:p>
                    <a:p>
                      <a:pPr marL="80645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/Fail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666683">
                <a:tc>
                  <a:txBody>
                    <a:bodyPr/>
                    <a:lstStyle/>
                    <a:p>
                      <a:pPr marL="508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spc="-20">
                          <a:effectLst/>
                        </a:rPr>
                        <a:t>TC001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321310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Approve Report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255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sz="1800" spc="0" dirty="0">
                          <a:effectLst/>
                        </a:rPr>
                        <a:t>Login</a:t>
                      </a:r>
                      <a:r>
                        <a:rPr lang="en-US" sz="1800" spc="-5" dirty="0">
                          <a:effectLst/>
                        </a:rPr>
                        <a:t> </a:t>
                      </a:r>
                      <a:r>
                        <a:rPr lang="en-US" sz="1800" spc="0" dirty="0">
                          <a:effectLst/>
                        </a:rPr>
                        <a:t>as</a:t>
                      </a:r>
                      <a:r>
                        <a:rPr lang="en-US" sz="1800" spc="-5" dirty="0">
                          <a:effectLst/>
                        </a:rPr>
                        <a:t> </a:t>
                      </a:r>
                      <a:r>
                        <a:rPr lang="en-US" sz="1800" spc="-10" dirty="0">
                          <a:effectLst/>
                        </a:rPr>
                        <a:t>admin</a:t>
                      </a:r>
                      <a:endParaRPr lang="en-IN" sz="1800" spc="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6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sz="1800" spc="0" dirty="0">
                          <a:effectLst/>
                        </a:rPr>
                        <a:t>Open</a:t>
                      </a:r>
                      <a:r>
                        <a:rPr lang="en-US" sz="1800" spc="-15" dirty="0">
                          <a:effectLst/>
                        </a:rPr>
                        <a:t> </a:t>
                      </a:r>
                      <a:r>
                        <a:rPr lang="en-US" sz="1800" spc="0" dirty="0">
                          <a:effectLst/>
                        </a:rPr>
                        <a:t>pending</a:t>
                      </a:r>
                      <a:r>
                        <a:rPr lang="en-US" sz="1800" spc="-25" dirty="0">
                          <a:effectLst/>
                        </a:rPr>
                        <a:t> </a:t>
                      </a:r>
                      <a:r>
                        <a:rPr lang="en-US" sz="1800" spc="-10" dirty="0">
                          <a:effectLst/>
                        </a:rPr>
                        <a:t>report</a:t>
                      </a:r>
                      <a:endParaRPr lang="en-IN" sz="1800" spc="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60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sz="1800" spc="0" dirty="0">
                          <a:effectLst/>
                        </a:rPr>
                        <a:t>Update</a:t>
                      </a:r>
                      <a:r>
                        <a:rPr lang="en-US" sz="1800" spc="-25" dirty="0">
                          <a:effectLst/>
                        </a:rPr>
                        <a:t> </a:t>
                      </a:r>
                      <a:r>
                        <a:rPr lang="en-US" sz="1800" spc="-10" dirty="0">
                          <a:effectLst/>
                        </a:rPr>
                        <a:t>status</a:t>
                      </a:r>
                      <a:endParaRPr lang="en-IN" sz="1800" spc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247650" algn="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Report</a:t>
                      </a:r>
                      <a:r>
                        <a:rPr lang="en-US" sz="1800" spc="-2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ID:</a:t>
                      </a:r>
                      <a:r>
                        <a:rPr lang="en-US" sz="1800" spc="-5">
                          <a:effectLst/>
                        </a:rPr>
                        <a:t> </a:t>
                      </a:r>
                      <a:r>
                        <a:rPr lang="en-US" sz="1800" spc="-25">
                          <a:effectLst/>
                        </a:rPr>
                        <a:t>123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180340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Report</a:t>
                      </a:r>
                      <a:r>
                        <a:rPr lang="en-US" sz="1800" spc="-7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status </a:t>
                      </a:r>
                      <a:r>
                        <a:rPr lang="en-US" sz="1800" spc="-10">
                          <a:effectLst/>
                        </a:rPr>
                        <a:t>updated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289560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Status updated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5207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spc="-20">
                          <a:effectLst/>
                        </a:rPr>
                        <a:t>Pass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904781">
                <a:tc>
                  <a:txBody>
                    <a:bodyPr/>
                    <a:lstStyle/>
                    <a:p>
                      <a:pPr marL="508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spc="-20">
                          <a:effectLst/>
                        </a:rPr>
                        <a:t>TC002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28625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Reject Report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255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sz="1800" spc="0">
                          <a:effectLst/>
                        </a:rPr>
                        <a:t>Login</a:t>
                      </a:r>
                      <a:r>
                        <a:rPr lang="en-US" sz="1800" spc="-5">
                          <a:effectLst/>
                        </a:rPr>
                        <a:t> </a:t>
                      </a:r>
                      <a:r>
                        <a:rPr lang="en-US" sz="1800" spc="0">
                          <a:effectLst/>
                        </a:rPr>
                        <a:t>as</a:t>
                      </a:r>
                      <a:r>
                        <a:rPr lang="en-US" sz="1800" spc="-5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admin</a:t>
                      </a:r>
                      <a:endParaRPr lang="en-IN" sz="1800" spc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65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sz="1800" spc="0">
                          <a:effectLst/>
                        </a:rPr>
                        <a:t>Reject</a:t>
                      </a:r>
                      <a:r>
                        <a:rPr lang="en-US" sz="1800" spc="-15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report</a:t>
                      </a:r>
                      <a:endParaRPr lang="en-IN" sz="1800" spc="0">
                        <a:effectLst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/>
                        <a:tabLst>
                          <a:tab pos="295910" algn="l"/>
                        </a:tabLst>
                      </a:pPr>
                      <a:r>
                        <a:rPr lang="en-US" sz="1800" spc="-20">
                          <a:effectLst/>
                        </a:rPr>
                        <a:t>Save</a:t>
                      </a:r>
                      <a:endParaRPr lang="en-IN" sz="18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247650" algn="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Report</a:t>
                      </a:r>
                      <a:r>
                        <a:rPr lang="en-US" sz="1800" spc="-2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ID:</a:t>
                      </a:r>
                      <a:r>
                        <a:rPr lang="en-US" sz="1800" spc="-5">
                          <a:effectLst/>
                        </a:rPr>
                        <a:t> </a:t>
                      </a:r>
                      <a:r>
                        <a:rPr lang="en-US" sz="1800" spc="-25">
                          <a:effectLst/>
                        </a:rPr>
                        <a:t>123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71755"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Status</a:t>
                      </a:r>
                      <a:r>
                        <a:rPr lang="en-US" sz="1800" spc="-7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changed to "Rejected"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289560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Status updated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5207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spc="-20">
                          <a:effectLst/>
                        </a:rPr>
                        <a:t>Pass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1913135">
                <a:tc>
                  <a:txBody>
                    <a:bodyPr/>
                    <a:lstStyle/>
                    <a:p>
                      <a:pPr marL="508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spc="-20">
                          <a:effectLst/>
                        </a:rPr>
                        <a:t>TC003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28625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Delete Report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ts val="1255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 startAt="3"/>
                        <a:tabLst>
                          <a:tab pos="295910" algn="l"/>
                        </a:tabLst>
                      </a:pPr>
                      <a:r>
                        <a:rPr lang="en-US" sz="1800" spc="0">
                          <a:effectLst/>
                        </a:rPr>
                        <a:t>Login</a:t>
                      </a:r>
                      <a:r>
                        <a:rPr lang="en-US" sz="1800" spc="-5">
                          <a:effectLst/>
                        </a:rPr>
                        <a:t> </a:t>
                      </a:r>
                      <a:r>
                        <a:rPr lang="en-US" sz="1800" spc="0">
                          <a:effectLst/>
                        </a:rPr>
                        <a:t>as</a:t>
                      </a:r>
                      <a:r>
                        <a:rPr lang="en-US" sz="1800" spc="-5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admin</a:t>
                      </a:r>
                      <a:endParaRPr lang="en-IN" sz="1800" spc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6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 startAt="3"/>
                        <a:tabLst>
                          <a:tab pos="295910" algn="l"/>
                        </a:tabLst>
                      </a:pPr>
                      <a:r>
                        <a:rPr lang="en-US" sz="1800" spc="0">
                          <a:effectLst/>
                        </a:rPr>
                        <a:t>Select</a:t>
                      </a:r>
                      <a:r>
                        <a:rPr lang="en-US" sz="1800" spc="-3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report</a:t>
                      </a:r>
                      <a:endParaRPr lang="en-IN" sz="1800" spc="0">
                        <a:effectLst/>
                      </a:endParaRPr>
                    </a:p>
                    <a:p>
                      <a:pPr marL="342900" lvl="0" indent="-342900">
                        <a:lnSpc>
                          <a:spcPts val="1260"/>
                        </a:lnSpc>
                        <a:spcAft>
                          <a:spcPts val="0"/>
                        </a:spcAft>
                        <a:buSzPts val="1100"/>
                        <a:buFont typeface="Times New Roman" panose="02020603050405020304" pitchFamily="18" charset="0"/>
                        <a:buAutoNum type="arabicPeriod" startAt="3"/>
                        <a:tabLst>
                          <a:tab pos="295910" algn="l"/>
                        </a:tabLst>
                      </a:pPr>
                      <a:r>
                        <a:rPr lang="en-US" sz="1800" spc="0">
                          <a:effectLst/>
                        </a:rPr>
                        <a:t>Click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delete</a:t>
                      </a:r>
                      <a:endParaRPr lang="en-IN" sz="1800" spc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247650" algn="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Report</a:t>
                      </a:r>
                      <a:r>
                        <a:rPr lang="en-US" sz="1800" spc="-2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ID:</a:t>
                      </a:r>
                      <a:r>
                        <a:rPr lang="en-US" sz="1800" spc="-5">
                          <a:effectLst/>
                        </a:rPr>
                        <a:t> </a:t>
                      </a:r>
                      <a:r>
                        <a:rPr lang="en-US" sz="1800" spc="-25">
                          <a:effectLst/>
                        </a:rPr>
                        <a:t>123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 marR="118110"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Report </a:t>
                      </a:r>
                      <a:r>
                        <a:rPr lang="en-US" sz="1800">
                          <a:effectLst/>
                        </a:rPr>
                        <a:t>removed</a:t>
                      </a:r>
                      <a:r>
                        <a:rPr lang="en-US" sz="1800" spc="-7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from </a:t>
                      </a:r>
                      <a:r>
                        <a:rPr lang="en-US" sz="1800" spc="-30">
                          <a:effectLst/>
                        </a:rPr>
                        <a:t>DB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spc="-10">
                          <a:effectLst/>
                        </a:rPr>
                        <a:t>Deleted</a:t>
                      </a:r>
                      <a:endParaRPr lang="en-IN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52070" algn="ctr">
                        <a:lnSpc>
                          <a:spcPts val="1255"/>
                        </a:lnSpc>
                        <a:spcAft>
                          <a:spcPts val="0"/>
                        </a:spcAft>
                      </a:pPr>
                      <a:r>
                        <a:rPr lang="en-US" sz="1800" spc="-20" dirty="0">
                          <a:effectLst/>
                        </a:rPr>
                        <a:t>Pass</a:t>
                      </a:r>
                      <a:endParaRPr lang="en-IN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46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600262" y="253548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8998" y="6276492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3"/>
                </a:lnTo>
                <a:lnTo>
                  <a:pt x="0" y="162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959782" y="5747786"/>
            <a:ext cx="5585113" cy="4030466"/>
            <a:chOff x="0" y="0"/>
            <a:chExt cx="7446817" cy="5373961"/>
          </a:xfrm>
        </p:grpSpPr>
        <p:sp>
          <p:nvSpPr>
            <p:cNvPr id="5" name="TextBox 5"/>
            <p:cNvSpPr txBox="1"/>
            <p:nvPr/>
          </p:nvSpPr>
          <p:spPr>
            <a:xfrm>
              <a:off x="0" y="0"/>
              <a:ext cx="7446817" cy="784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 dirty="0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Backend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097144"/>
              <a:ext cx="7446817" cy="42768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39" lvl="1" indent="-280669">
                <a:lnSpc>
                  <a:spcPts val="36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b="1" dirty="0"/>
                <a:t>Backend</a:t>
              </a:r>
              <a:r>
                <a:rPr lang="en-US" sz="2800" dirty="0"/>
                <a:t>: Node.js, Express.js</a:t>
              </a:r>
            </a:p>
            <a:p>
              <a:pPr marL="561339" lvl="1" indent="-280669">
                <a:lnSpc>
                  <a:spcPts val="3639"/>
                </a:lnSpc>
                <a:spcBef>
                  <a:spcPct val="0"/>
                </a:spcBef>
                <a:buFont typeface="Arial"/>
                <a:buChar char="•"/>
              </a:pPr>
              <a:endParaRPr lang="en-US" sz="28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  <a:p>
              <a:pPr marL="561339" lvl="1" indent="-280669">
                <a:lnSpc>
                  <a:spcPts val="36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b="1" dirty="0"/>
                <a:t>Database</a:t>
              </a:r>
              <a:r>
                <a:rPr lang="en-US" sz="2800" dirty="0"/>
                <a:t>: MongoDB Atlas (Cloud-based, NoSQL)</a:t>
              </a:r>
            </a:p>
            <a:p>
              <a:pPr marL="561339" lvl="1" indent="-280669">
                <a:lnSpc>
                  <a:spcPts val="3639"/>
                </a:lnSpc>
                <a:spcBef>
                  <a:spcPct val="0"/>
                </a:spcBef>
                <a:buFont typeface="Arial"/>
                <a:buChar char="•"/>
              </a:pPr>
              <a:endParaRPr lang="en-US" sz="28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  <a:p>
              <a:pPr marL="561339" lvl="1" indent="-280669">
                <a:lnSpc>
                  <a:spcPts val="36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b="1" dirty="0"/>
                <a:t>APIs</a:t>
              </a:r>
              <a:r>
                <a:rPr lang="en-US" sz="2800" dirty="0"/>
                <a:t>: RESTful APIs for smooth communication</a:t>
              </a:r>
              <a:endParaRPr lang="en-US" sz="2599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9411059" cy="10287000"/>
            <a:chOff x="0" y="0"/>
            <a:chExt cx="2478633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78633" cy="2709333"/>
            </a:xfrm>
            <a:custGeom>
              <a:avLst/>
              <a:gdLst/>
              <a:ahLst/>
              <a:cxnLst/>
              <a:rect l="l" t="t" r="r" b="b"/>
              <a:pathLst>
                <a:path w="2478633" h="27093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32093" y="3652598"/>
            <a:ext cx="6746873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Technology </a:t>
            </a:r>
            <a:r>
              <a:rPr lang="en-US" sz="6999" b="1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Used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959783" y="647700"/>
            <a:ext cx="5585113" cy="5098738"/>
            <a:chOff x="0" y="0"/>
            <a:chExt cx="7446817" cy="679831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7446817" cy="7847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 dirty="0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Frontend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314593"/>
              <a:ext cx="7446817" cy="54837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39" lvl="1" indent="-280669">
                <a:lnSpc>
                  <a:spcPts val="36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IN" sz="2400" b="1" dirty="0">
                  <a:latin typeface="Helios" panose="020B0604020202020204" charset="0"/>
                </a:rPr>
                <a:t>Frontend (User Panel)</a:t>
              </a:r>
              <a:r>
                <a:rPr lang="en-IN" sz="2400" dirty="0">
                  <a:latin typeface="Helios" panose="020B0604020202020204" charset="0"/>
                </a:rPr>
                <a:t>: Android (XML)</a:t>
              </a:r>
              <a:r>
                <a:rPr lang="en-US" sz="2400" u="none" dirty="0">
                  <a:solidFill>
                    <a:srgbClr val="2A2E3A"/>
                  </a:solidFill>
                  <a:latin typeface="Helios" panose="020B0604020202020204" charset="0"/>
                  <a:ea typeface="Helios"/>
                  <a:cs typeface="Helios"/>
                  <a:sym typeface="Helios"/>
                </a:rPr>
                <a:t>.</a:t>
              </a:r>
              <a:endParaRPr lang="en-US" sz="24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  <a:p>
              <a:pPr marL="280670" lvl="1">
                <a:lnSpc>
                  <a:spcPts val="3639"/>
                </a:lnSpc>
                <a:spcBef>
                  <a:spcPct val="0"/>
                </a:spcBef>
              </a:pPr>
              <a:endParaRPr lang="en-US" sz="2400" u="none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  <a:p>
              <a:pPr marL="561339" lvl="1" indent="-280669">
                <a:lnSpc>
                  <a:spcPts val="36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b="1" dirty="0">
                  <a:latin typeface="Helios" panose="020B0604020202020204" charset="0"/>
                </a:rPr>
                <a:t>Frontend (Admin Panel)</a:t>
              </a:r>
              <a:r>
                <a:rPr lang="en-US" sz="2400" dirty="0">
                  <a:latin typeface="Helios" panose="020B0604020202020204" charset="0"/>
                </a:rPr>
                <a:t>: React.js, Tailwind CSS / </a:t>
              </a:r>
              <a:r>
                <a:rPr lang="en-US" sz="2800" dirty="0">
                  <a:latin typeface="Helios" panose="020B0604020202020204" charset="0"/>
                </a:rPr>
                <a:t>Material UI</a:t>
              </a:r>
              <a:r>
                <a:rPr lang="en-US" sz="2599" u="none" dirty="0">
                  <a:solidFill>
                    <a:srgbClr val="2A2E3A"/>
                  </a:solidFill>
                  <a:latin typeface="Helios" panose="020B0604020202020204" charset="0"/>
                  <a:ea typeface="Helios"/>
                  <a:cs typeface="Helios"/>
                  <a:sym typeface="Helios"/>
                </a:rPr>
                <a:t>.</a:t>
              </a:r>
            </a:p>
            <a:p>
              <a:pPr marL="280670" lvl="1">
                <a:lnSpc>
                  <a:spcPts val="3639"/>
                </a:lnSpc>
                <a:spcBef>
                  <a:spcPct val="0"/>
                </a:spcBef>
              </a:pPr>
              <a:endParaRPr lang="en-US" sz="2599" u="none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  <a:p>
              <a:pPr marL="561339" lvl="1" indent="-280669">
                <a:lnSpc>
                  <a:spcPts val="363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IN" sz="2800" b="1" dirty="0"/>
                <a:t>Tools</a:t>
              </a:r>
              <a:r>
                <a:rPr lang="en-IN" sz="2800" dirty="0"/>
                <a:t>: Android Studio, VS Code, GitHub, Postman</a:t>
              </a:r>
              <a:endParaRPr lang="en-US" sz="2599" u="none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endParaRPr lang="en-US" sz="2599" u="none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591254"/>
            <a:ext cx="5534402" cy="2877797"/>
            <a:chOff x="0" y="0"/>
            <a:chExt cx="7379203" cy="3837062"/>
          </a:xfrm>
        </p:grpSpPr>
        <p:sp>
          <p:nvSpPr>
            <p:cNvPr id="3" name="TextBox 3"/>
            <p:cNvSpPr txBox="1"/>
            <p:nvPr/>
          </p:nvSpPr>
          <p:spPr>
            <a:xfrm>
              <a:off x="0" y="-85725"/>
              <a:ext cx="7379203" cy="29186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710"/>
                </a:lnSpc>
              </a:pPr>
              <a:r>
                <a:rPr lang="en-US" sz="6700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System </a:t>
              </a:r>
              <a:r>
                <a:rPr lang="en-US" sz="6700" b="1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Architecture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129460"/>
              <a:ext cx="7025100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82200" y="1420962"/>
            <a:ext cx="6711622" cy="6062577"/>
            <a:chOff x="0" y="787320"/>
            <a:chExt cx="5182806" cy="8083439"/>
          </a:xfrm>
        </p:grpSpPr>
        <p:sp>
          <p:nvSpPr>
            <p:cNvPr id="9" name="TextBox 9"/>
            <p:cNvSpPr txBox="1"/>
            <p:nvPr/>
          </p:nvSpPr>
          <p:spPr>
            <a:xfrm>
              <a:off x="0" y="787320"/>
              <a:ext cx="5182806" cy="7180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99"/>
                </a:lnSpc>
                <a:spcBef>
                  <a:spcPct val="0"/>
                </a:spcBef>
              </a:pPr>
              <a:r>
                <a:rPr lang="en-US" sz="3499" b="1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Tow-tier Design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788304"/>
              <a:ext cx="5182806" cy="70824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600" b="1" dirty="0">
                  <a:latin typeface="Helios" panose="020B0604020202020204" charset="0"/>
                </a:rPr>
                <a:t>User Panel</a:t>
              </a:r>
              <a:r>
                <a:rPr lang="en-US" sz="2600" dirty="0">
                  <a:latin typeface="Helios" panose="020B0604020202020204" charset="0"/>
                </a:rPr>
                <a:t> (Mobile App) Sends reports with images, descriptions, GPS location.</a:t>
              </a:r>
            </a:p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sz="26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600" b="1" dirty="0">
                  <a:latin typeface="Helios" panose="020B0604020202020204" charset="0"/>
                </a:rPr>
                <a:t>Admin Panel</a:t>
              </a:r>
              <a:r>
                <a:rPr lang="en-US" sz="2600" dirty="0">
                  <a:latin typeface="Helios" panose="020B0604020202020204" charset="0"/>
                </a:rPr>
                <a:t> (Web App) Manages reports, updates status, analytics.</a:t>
              </a:r>
            </a:p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sz="26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600" b="1" dirty="0">
                  <a:latin typeface="Helios" panose="020B0604020202020204" charset="0"/>
                </a:rPr>
                <a:t>Centralized MongoDB Atlas Database</a:t>
              </a:r>
              <a:r>
                <a:rPr lang="en-US" sz="2600" dirty="0">
                  <a:latin typeface="Helios" panose="020B0604020202020204" charset="0"/>
                </a:rPr>
                <a:t> Stores users, reports, and images</a:t>
              </a:r>
            </a:p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en-US" sz="26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600" b="1" dirty="0">
                  <a:latin typeface="Helios" panose="020B0604020202020204" charset="0"/>
                </a:rPr>
                <a:t>Backend (Node.js + Express.js)</a:t>
              </a:r>
              <a:r>
                <a:rPr lang="en-US" sz="2600" dirty="0">
                  <a:latin typeface="Helios" panose="020B0604020202020204" charset="0"/>
                </a:rPr>
                <a:t> Acts as middleware for handling requests.</a:t>
              </a:r>
              <a:endParaRPr lang="en-US" sz="26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838200" y="3504563"/>
            <a:ext cx="7285740" cy="2311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099"/>
              </a:lnSpc>
            </a:pPr>
            <a:r>
              <a:rPr lang="en-US" sz="6999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Features of </a:t>
            </a:r>
            <a:r>
              <a:rPr lang="en-US" sz="6999" b="1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Trash2Points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="" xmlns:a16="http://schemas.microsoft.com/office/drawing/2014/main" id="{8A25B85A-82AA-E870-5221-55F5B6145F6C}"/>
              </a:ext>
            </a:extLst>
          </p:cNvPr>
          <p:cNvGrpSpPr/>
          <p:nvPr/>
        </p:nvGrpSpPr>
        <p:grpSpPr>
          <a:xfrm>
            <a:off x="9753600" y="5065292"/>
            <a:ext cx="6711622" cy="3138699"/>
            <a:chOff x="0" y="787320"/>
            <a:chExt cx="5182806" cy="4184933"/>
          </a:xfrm>
        </p:grpSpPr>
        <p:sp>
          <p:nvSpPr>
            <p:cNvPr id="9" name="TextBox 9">
              <a:extLst>
                <a:ext uri="{FF2B5EF4-FFF2-40B4-BE49-F238E27FC236}">
                  <a16:creationId xmlns="" xmlns:a16="http://schemas.microsoft.com/office/drawing/2014/main" id="{C2D0E962-7356-85DB-5196-F35248052A0B}"/>
                </a:ext>
              </a:extLst>
            </p:cNvPr>
            <p:cNvSpPr txBox="1"/>
            <p:nvPr/>
          </p:nvSpPr>
          <p:spPr>
            <a:xfrm>
              <a:off x="0" y="787320"/>
              <a:ext cx="5182806" cy="718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4199"/>
                </a:lnSpc>
                <a:spcBef>
                  <a:spcPct val="0"/>
                </a:spcBef>
              </a:pPr>
              <a:r>
                <a:rPr lang="en-IN" sz="3600" b="1" dirty="0">
                  <a:latin typeface="Helios" panose="020B0604020202020204" charset="0"/>
                </a:rPr>
                <a:t>User Features</a:t>
              </a:r>
              <a:endParaRPr lang="en-US" sz="3499" b="1" dirty="0">
                <a:solidFill>
                  <a:srgbClr val="2A2E3A"/>
                </a:solidFill>
                <a:latin typeface="Helios" panose="020B0604020202020204" charset="0"/>
                <a:ea typeface="Klein Bold"/>
                <a:cs typeface="Klein Bold"/>
                <a:sym typeface="Klein Bold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="" xmlns:a16="http://schemas.microsoft.com/office/drawing/2014/main" id="{9DAEC11E-AC6C-DCBE-A810-2524D6972579}"/>
                </a:ext>
              </a:extLst>
            </p:cNvPr>
            <p:cNvSpPr txBox="1"/>
            <p:nvPr/>
          </p:nvSpPr>
          <p:spPr>
            <a:xfrm>
              <a:off x="0" y="1788304"/>
              <a:ext cx="5182806" cy="318394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IN" sz="2800" dirty="0">
                  <a:latin typeface="Helios" panose="020B0604020202020204" charset="0"/>
                </a:rPr>
                <a:t>Registration &amp; Login</a:t>
              </a:r>
              <a:endParaRPr lang="en-US" sz="26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IN" sz="2800" dirty="0">
                  <a:latin typeface="Helios" panose="020B0604020202020204" charset="0"/>
                </a:rPr>
                <a:t>Submit garbage reports (photo, location, description)</a:t>
              </a:r>
              <a:endParaRPr lang="en-US" sz="26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IN" sz="2800" dirty="0">
                  <a:latin typeface="Helios" panose="020B0604020202020204" charset="0"/>
                </a:rPr>
                <a:t>Track status of reports</a:t>
              </a:r>
            </a:p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IN" sz="2400" dirty="0">
                  <a:solidFill>
                    <a:srgbClr val="2A2E3A"/>
                  </a:solidFill>
                  <a:latin typeface="Helios" panose="020B0604020202020204" charset="0"/>
                  <a:ea typeface="Helios"/>
                  <a:cs typeface="Helios"/>
                  <a:sym typeface="Helios"/>
                </a:rPr>
                <a:t>User Profile Edit</a:t>
              </a:r>
              <a:endParaRPr lang="en-US" sz="24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="" xmlns:a16="http://schemas.microsoft.com/office/drawing/2014/main" id="{CD375F52-2039-5DBE-14B4-1828E5667BB7}"/>
              </a:ext>
            </a:extLst>
          </p:cNvPr>
          <p:cNvGrpSpPr/>
          <p:nvPr/>
        </p:nvGrpSpPr>
        <p:grpSpPr>
          <a:xfrm>
            <a:off x="9753600" y="1333500"/>
            <a:ext cx="6711622" cy="2669533"/>
            <a:chOff x="0" y="787320"/>
            <a:chExt cx="5182806" cy="3559374"/>
          </a:xfrm>
        </p:grpSpPr>
        <p:sp>
          <p:nvSpPr>
            <p:cNvPr id="12" name="TextBox 9">
              <a:extLst>
                <a:ext uri="{FF2B5EF4-FFF2-40B4-BE49-F238E27FC236}">
                  <a16:creationId xmlns="" xmlns:a16="http://schemas.microsoft.com/office/drawing/2014/main" id="{CD8800F0-E7DB-FB96-7361-34D00EAA5E49}"/>
                </a:ext>
              </a:extLst>
            </p:cNvPr>
            <p:cNvSpPr txBox="1"/>
            <p:nvPr/>
          </p:nvSpPr>
          <p:spPr>
            <a:xfrm>
              <a:off x="0" y="787320"/>
              <a:ext cx="5182806" cy="718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4199"/>
                </a:lnSpc>
                <a:spcBef>
                  <a:spcPct val="0"/>
                </a:spcBef>
              </a:pPr>
              <a:r>
                <a:rPr lang="en-IN" sz="3600" b="1" dirty="0">
                  <a:latin typeface="Helios" panose="020B0604020202020204" charset="0"/>
                </a:rPr>
                <a:t>Admin Features</a:t>
              </a:r>
              <a:endParaRPr lang="en-US" sz="3499" b="1" dirty="0">
                <a:solidFill>
                  <a:srgbClr val="2A2E3A"/>
                </a:solidFill>
                <a:latin typeface="Helios" panose="020B0604020202020204" charset="0"/>
                <a:ea typeface="Klein Bold"/>
                <a:cs typeface="Klein Bold"/>
                <a:sym typeface="Klein Bold"/>
              </a:endParaRPr>
            </a:p>
          </p:txBody>
        </p:sp>
        <p:sp>
          <p:nvSpPr>
            <p:cNvPr id="13" name="TextBox 10">
              <a:extLst>
                <a:ext uri="{FF2B5EF4-FFF2-40B4-BE49-F238E27FC236}">
                  <a16:creationId xmlns="" xmlns:a16="http://schemas.microsoft.com/office/drawing/2014/main" id="{20C100B8-8A85-3A6C-D51E-60F1016C491B}"/>
                </a:ext>
              </a:extLst>
            </p:cNvPr>
            <p:cNvSpPr txBox="1"/>
            <p:nvPr/>
          </p:nvSpPr>
          <p:spPr>
            <a:xfrm>
              <a:off x="0" y="1788303"/>
              <a:ext cx="5182806" cy="25583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ios" panose="020B0604020202020204" charset="0"/>
                </a:rPr>
                <a:t>View, update, or delete reports</a:t>
              </a:r>
              <a:endParaRPr lang="en-US" sz="28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ios" panose="020B0604020202020204" charset="0"/>
                </a:rPr>
                <a:t>Manage report status (Pending, Cleaned, Rejected)</a:t>
              </a:r>
              <a:endParaRPr lang="en-US" sz="28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IN" sz="2800" dirty="0">
                  <a:latin typeface="Helios" panose="020B0604020202020204" charset="0"/>
                </a:rPr>
                <a:t>Secure access via login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57275" y="1343951"/>
            <a:ext cx="7285740" cy="2311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User Features </a:t>
            </a:r>
            <a:endParaRPr lang="en-US" sz="6999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  <a:p>
            <a:pPr algn="l">
              <a:lnSpc>
                <a:spcPts val="9099"/>
              </a:lnSpc>
            </a:pPr>
            <a:r>
              <a:rPr lang="en-US" sz="6999" b="1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Trash2Points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="" xmlns:a16="http://schemas.microsoft.com/office/drawing/2014/main" id="{716ECBC7-D79D-4331-5A66-6F82570A52AC}"/>
              </a:ext>
            </a:extLst>
          </p:cNvPr>
          <p:cNvGrpSpPr/>
          <p:nvPr/>
        </p:nvGrpSpPr>
        <p:grpSpPr>
          <a:xfrm>
            <a:off x="1057275" y="4400950"/>
            <a:ext cx="6711622" cy="4118968"/>
            <a:chOff x="0" y="787320"/>
            <a:chExt cx="5182806" cy="5491952"/>
          </a:xfrm>
        </p:grpSpPr>
        <p:sp>
          <p:nvSpPr>
            <p:cNvPr id="9" name="TextBox 9">
              <a:extLst>
                <a:ext uri="{FF2B5EF4-FFF2-40B4-BE49-F238E27FC236}">
                  <a16:creationId xmlns="" xmlns:a16="http://schemas.microsoft.com/office/drawing/2014/main" id="{492A4E42-B603-368D-93AC-E9DC4E3EB3A3}"/>
                </a:ext>
              </a:extLst>
            </p:cNvPr>
            <p:cNvSpPr txBox="1"/>
            <p:nvPr/>
          </p:nvSpPr>
          <p:spPr>
            <a:xfrm>
              <a:off x="0" y="787320"/>
              <a:ext cx="5182806" cy="718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4199"/>
                </a:lnSpc>
                <a:spcBef>
                  <a:spcPct val="0"/>
                </a:spcBef>
              </a:pPr>
              <a:r>
                <a:rPr lang="en-IN" sz="3500" b="1" dirty="0">
                  <a:latin typeface="Helios" panose="020B0604020202020204" charset="0"/>
                </a:rPr>
                <a:t>User </a:t>
              </a:r>
              <a:r>
                <a:rPr lang="en-IN" sz="3500" b="1" dirty="0" err="1">
                  <a:latin typeface="Helios" panose="020B0604020202020204" charset="0"/>
                </a:rPr>
                <a:t>Registraction</a:t>
              </a:r>
              <a:r>
                <a:rPr lang="en-IN" sz="3500" b="1" dirty="0">
                  <a:latin typeface="Helios" panose="020B0604020202020204" charset="0"/>
                </a:rPr>
                <a:t> &amp; Login</a:t>
              </a:r>
              <a:endParaRPr lang="en-US" sz="3500" b="1" dirty="0">
                <a:solidFill>
                  <a:srgbClr val="2A2E3A"/>
                </a:solidFill>
                <a:latin typeface="Helios" panose="020B0604020202020204" charset="0"/>
                <a:ea typeface="Klein Bold"/>
                <a:cs typeface="Klein Bold"/>
                <a:sym typeface="Klein Bold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="" xmlns:a16="http://schemas.microsoft.com/office/drawing/2014/main" id="{CB4C9049-6B3D-4EA0-71C2-E912959D0C11}"/>
                </a:ext>
              </a:extLst>
            </p:cNvPr>
            <p:cNvSpPr txBox="1"/>
            <p:nvPr/>
          </p:nvSpPr>
          <p:spPr>
            <a:xfrm>
              <a:off x="0" y="1788303"/>
              <a:ext cx="5182806" cy="4490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600" dirty="0">
                  <a:latin typeface="Helios" panose="020B0604020202020204" charset="0"/>
                </a:rPr>
                <a:t>New users can create an account with their details (name, email, phone number, </a:t>
              </a:r>
              <a:r>
                <a:rPr lang="en-US" sz="2600" dirty="0" err="1">
                  <a:latin typeface="Helios" panose="020B0604020202020204" charset="0"/>
                </a:rPr>
                <a:t>password,address</a:t>
              </a:r>
              <a:r>
                <a:rPr lang="en-US" sz="2600" dirty="0">
                  <a:latin typeface="Helios" panose="020B0604020202020204" charset="0"/>
                </a:rPr>
                <a:t>).</a:t>
              </a:r>
              <a:endParaRPr lang="en-US" sz="26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600" dirty="0">
                  <a:latin typeface="Helios" panose="020B0604020202020204" charset="0"/>
                </a:rPr>
                <a:t>Authentication ensures secure access using JWT.</a:t>
              </a:r>
              <a:endParaRPr lang="en-US" sz="26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600" dirty="0">
                  <a:latin typeface="Helios" panose="020B0604020202020204" charset="0"/>
                </a:rPr>
                <a:t>Returning users can log in with credentials.</a:t>
              </a:r>
              <a:endParaRPr lang="en-IN" sz="2600" dirty="0">
                <a:latin typeface="Helios" panose="020B0604020202020204" charset="0"/>
              </a:endParaRPr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="" xmlns:a16="http://schemas.microsoft.com/office/drawing/2014/main" id="{84922903-CDA6-AB2E-B0D5-7F007353C15C}"/>
              </a:ext>
            </a:extLst>
          </p:cNvPr>
          <p:cNvGrpSpPr/>
          <p:nvPr/>
        </p:nvGrpSpPr>
        <p:grpSpPr>
          <a:xfrm>
            <a:off x="9601200" y="281982"/>
            <a:ext cx="6711622" cy="4118968"/>
            <a:chOff x="0" y="787320"/>
            <a:chExt cx="5182806" cy="5491952"/>
          </a:xfrm>
        </p:grpSpPr>
        <p:sp>
          <p:nvSpPr>
            <p:cNvPr id="12" name="TextBox 9">
              <a:extLst>
                <a:ext uri="{FF2B5EF4-FFF2-40B4-BE49-F238E27FC236}">
                  <a16:creationId xmlns="" xmlns:a16="http://schemas.microsoft.com/office/drawing/2014/main" id="{CBE0EEC7-DC32-4209-5AAC-9E3735BE4E26}"/>
                </a:ext>
              </a:extLst>
            </p:cNvPr>
            <p:cNvSpPr txBox="1"/>
            <p:nvPr/>
          </p:nvSpPr>
          <p:spPr>
            <a:xfrm>
              <a:off x="0" y="787320"/>
              <a:ext cx="5182806" cy="6700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3499" b="1" dirty="0">
                  <a:solidFill>
                    <a:srgbClr val="2A2E3A"/>
                  </a:solidFill>
                  <a:latin typeface="Helios" panose="020B0604020202020204" charset="0"/>
                  <a:ea typeface="Klein Bold"/>
                  <a:cs typeface="Klein Bold"/>
                  <a:sym typeface="Klein Bold"/>
                </a:rPr>
                <a:t>Submit Garbage Report</a:t>
              </a:r>
            </a:p>
          </p:txBody>
        </p:sp>
        <p:sp>
          <p:nvSpPr>
            <p:cNvPr id="13" name="TextBox 10">
              <a:extLst>
                <a:ext uri="{FF2B5EF4-FFF2-40B4-BE49-F238E27FC236}">
                  <a16:creationId xmlns="" xmlns:a16="http://schemas.microsoft.com/office/drawing/2014/main" id="{733430B6-896C-8446-A07B-A93D0CF02866}"/>
                </a:ext>
              </a:extLst>
            </p:cNvPr>
            <p:cNvSpPr txBox="1"/>
            <p:nvPr/>
          </p:nvSpPr>
          <p:spPr>
            <a:xfrm>
              <a:off x="0" y="1788303"/>
              <a:ext cx="5182806" cy="4490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ios" panose="020B0604020202020204" charset="0"/>
                </a:rPr>
                <a:t>Users can capture or upload an image of the garbage site.</a:t>
              </a:r>
              <a:endParaRPr lang="en-US" sz="26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ios" panose="020B0604020202020204" charset="0"/>
                </a:rPr>
                <a:t>Add a description (e.g., "Overflowing dustbin near market").</a:t>
              </a:r>
              <a:endParaRPr lang="en-US" sz="26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ios" panose="020B0604020202020204" charset="0"/>
                </a:rPr>
                <a:t>Location is automatically detected using GPS or can be selected manually.</a:t>
              </a:r>
              <a:endParaRPr lang="en-IN" sz="2600" dirty="0">
                <a:latin typeface="Helios" panose="020B0604020202020204" charset="0"/>
              </a:endParaRPr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="" xmlns:a16="http://schemas.microsoft.com/office/drawing/2014/main" id="{FB23D4CB-A6B8-69C7-3D05-85C1ED7B72D0}"/>
              </a:ext>
            </a:extLst>
          </p:cNvPr>
          <p:cNvGrpSpPr/>
          <p:nvPr/>
        </p:nvGrpSpPr>
        <p:grpSpPr>
          <a:xfrm>
            <a:off x="9448800" y="4776319"/>
            <a:ext cx="6711622" cy="2169716"/>
            <a:chOff x="0" y="787320"/>
            <a:chExt cx="5182806" cy="2892952"/>
          </a:xfrm>
        </p:grpSpPr>
        <p:sp>
          <p:nvSpPr>
            <p:cNvPr id="15" name="TextBox 9">
              <a:extLst>
                <a:ext uri="{FF2B5EF4-FFF2-40B4-BE49-F238E27FC236}">
                  <a16:creationId xmlns="" xmlns:a16="http://schemas.microsoft.com/office/drawing/2014/main" id="{46D90898-B7EC-D9F7-7F58-6C9F222B5A04}"/>
                </a:ext>
              </a:extLst>
            </p:cNvPr>
            <p:cNvSpPr txBox="1"/>
            <p:nvPr/>
          </p:nvSpPr>
          <p:spPr>
            <a:xfrm>
              <a:off x="0" y="787320"/>
              <a:ext cx="5182806" cy="6700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3499" b="1" dirty="0">
                  <a:solidFill>
                    <a:srgbClr val="2A2E3A"/>
                  </a:solidFill>
                  <a:latin typeface="Helios" panose="020B0604020202020204" charset="0"/>
                  <a:ea typeface="Klein Bold"/>
                  <a:cs typeface="Klein Bold"/>
                  <a:sym typeface="Klein Bold"/>
                </a:rPr>
                <a:t>View &amp; Track Status Of Reports</a:t>
              </a:r>
            </a:p>
          </p:txBody>
        </p:sp>
        <p:sp>
          <p:nvSpPr>
            <p:cNvPr id="16" name="TextBox 10">
              <a:extLst>
                <a:ext uri="{FF2B5EF4-FFF2-40B4-BE49-F238E27FC236}">
                  <a16:creationId xmlns="" xmlns:a16="http://schemas.microsoft.com/office/drawing/2014/main" id="{C52BD0D3-0539-8E8E-CFF0-257D561A78E8}"/>
                </a:ext>
              </a:extLst>
            </p:cNvPr>
            <p:cNvSpPr txBox="1"/>
            <p:nvPr/>
          </p:nvSpPr>
          <p:spPr>
            <a:xfrm>
              <a:off x="0" y="1788303"/>
              <a:ext cx="5182806" cy="1891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ios" panose="020B0604020202020204" charset="0"/>
                </a:rPr>
                <a:t>Users can check whether their complaint is </a:t>
              </a:r>
              <a:r>
                <a:rPr lang="en-US" sz="2800" b="1" dirty="0">
                  <a:latin typeface="Helios" panose="020B0604020202020204" charset="0"/>
                </a:rPr>
                <a:t>Pending, Cleaned, or Rejected</a:t>
              </a:r>
              <a:r>
                <a:rPr lang="en-US" sz="2800" dirty="0">
                  <a:latin typeface="Helios" panose="020B0604020202020204" charset="0"/>
                </a:rPr>
                <a:t>.</a:t>
              </a:r>
              <a:endParaRPr lang="en-US" sz="26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</p:txBody>
        </p:sp>
      </p:grpSp>
      <p:grpSp>
        <p:nvGrpSpPr>
          <p:cNvPr id="17" name="Group 8">
            <a:extLst>
              <a:ext uri="{FF2B5EF4-FFF2-40B4-BE49-F238E27FC236}">
                <a16:creationId xmlns="" xmlns:a16="http://schemas.microsoft.com/office/drawing/2014/main" id="{272E0198-D377-C3A8-6CF5-421AEF7226E5}"/>
              </a:ext>
            </a:extLst>
          </p:cNvPr>
          <p:cNvGrpSpPr/>
          <p:nvPr/>
        </p:nvGrpSpPr>
        <p:grpSpPr>
          <a:xfrm>
            <a:off x="9458632" y="7435060"/>
            <a:ext cx="6711622" cy="1694907"/>
            <a:chOff x="0" y="787320"/>
            <a:chExt cx="5182806" cy="2259874"/>
          </a:xfrm>
        </p:grpSpPr>
        <p:sp>
          <p:nvSpPr>
            <p:cNvPr id="18" name="TextBox 9">
              <a:extLst>
                <a:ext uri="{FF2B5EF4-FFF2-40B4-BE49-F238E27FC236}">
                  <a16:creationId xmlns="" xmlns:a16="http://schemas.microsoft.com/office/drawing/2014/main" id="{E5C54A76-012D-B2D5-A76E-75D1D22EB8E8}"/>
                </a:ext>
              </a:extLst>
            </p:cNvPr>
            <p:cNvSpPr txBox="1"/>
            <p:nvPr/>
          </p:nvSpPr>
          <p:spPr>
            <a:xfrm>
              <a:off x="0" y="787320"/>
              <a:ext cx="5182806" cy="6700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3499" b="1" dirty="0">
                  <a:solidFill>
                    <a:srgbClr val="2A2E3A"/>
                  </a:solidFill>
                  <a:latin typeface="Helios" panose="020B0604020202020204" charset="0"/>
                  <a:ea typeface="Klein Bold"/>
                  <a:cs typeface="Klein Bold"/>
                  <a:sym typeface="Klein Bold"/>
                </a:rPr>
                <a:t>Profile Management</a:t>
              </a:r>
            </a:p>
          </p:txBody>
        </p:sp>
        <p:sp>
          <p:nvSpPr>
            <p:cNvPr id="19" name="TextBox 10">
              <a:extLst>
                <a:ext uri="{FF2B5EF4-FFF2-40B4-BE49-F238E27FC236}">
                  <a16:creationId xmlns="" xmlns:a16="http://schemas.microsoft.com/office/drawing/2014/main" id="{0506CE42-2600-443F-3A50-0A493E0C1759}"/>
                </a:ext>
              </a:extLst>
            </p:cNvPr>
            <p:cNvSpPr txBox="1"/>
            <p:nvPr/>
          </p:nvSpPr>
          <p:spPr>
            <a:xfrm>
              <a:off x="0" y="1788303"/>
              <a:ext cx="5182806" cy="12588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ios" panose="020B0604020202020204" charset="0"/>
                </a:rPr>
                <a:t>Users can edit personal details (name, phone, email, address).</a:t>
              </a:r>
              <a:endParaRPr lang="en-US" sz="26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7275" y="2186913"/>
            <a:ext cx="7285740" cy="5045190"/>
            <a:chOff x="0" y="-76200"/>
            <a:chExt cx="9714320" cy="6726919"/>
          </a:xfrm>
        </p:grpSpPr>
        <p:sp>
          <p:nvSpPr>
            <p:cNvPr id="3" name="TextBox 3"/>
            <p:cNvSpPr txBox="1"/>
            <p:nvPr/>
          </p:nvSpPr>
          <p:spPr>
            <a:xfrm>
              <a:off x="0" y="-76200"/>
              <a:ext cx="9714320" cy="3081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 dirty="0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Introduction to </a:t>
              </a:r>
              <a:r>
                <a:rPr lang="en-US" sz="6999" b="1" dirty="0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Trash2Points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645110"/>
              <a:ext cx="8770288" cy="30056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79" lvl="1" indent="-345439">
                <a:lnSpc>
                  <a:spcPts val="4479"/>
                </a:lnSpc>
                <a:buFont typeface="Arial"/>
                <a:buChar char="•"/>
              </a:pPr>
              <a:endParaRPr lang="en-US" sz="3200" dirty="0">
                <a:latin typeface="Helios" panose="020B0604020202020204" charset="0"/>
              </a:endParaRPr>
            </a:p>
            <a:p>
              <a:pPr marL="690879" lvl="1" indent="-345439">
                <a:lnSpc>
                  <a:spcPts val="4479"/>
                </a:lnSpc>
                <a:buFont typeface="Arial"/>
                <a:buChar char="•"/>
              </a:pPr>
              <a:r>
                <a:rPr lang="en-US" sz="3200" dirty="0">
                  <a:latin typeface="Helios" panose="020B0604020202020204" charset="0"/>
                </a:rPr>
                <a:t>A smart waste-reporting application with </a:t>
              </a:r>
              <a:r>
                <a:rPr lang="en-US" sz="3200" b="1" dirty="0">
                  <a:latin typeface="Helios" panose="020B0604020202020204" charset="0"/>
                </a:rPr>
                <a:t>User</a:t>
              </a:r>
              <a:r>
                <a:rPr lang="en-US" sz="3200" dirty="0">
                  <a:latin typeface="Helios" panose="020B0604020202020204" charset="0"/>
                </a:rPr>
                <a:t> and </a:t>
              </a:r>
              <a:r>
                <a:rPr lang="en-US" sz="3200" b="1" dirty="0">
                  <a:latin typeface="Helios" panose="020B0604020202020204" charset="0"/>
                </a:rPr>
                <a:t>Admin</a:t>
              </a:r>
              <a:r>
                <a:rPr lang="en-US" sz="3200" dirty="0">
                  <a:latin typeface="Helios" panose="020B0604020202020204" charset="0"/>
                </a:rPr>
                <a:t> panels.</a:t>
              </a:r>
              <a:endParaRPr lang="en-US" sz="3199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1656847"/>
            <a:ext cx="7285740" cy="6689548"/>
            <a:chOff x="0" y="-66675"/>
            <a:chExt cx="9714320" cy="8919396"/>
          </a:xfrm>
        </p:grpSpPr>
        <p:sp>
          <p:nvSpPr>
            <p:cNvPr id="6" name="TextBox 6"/>
            <p:cNvSpPr txBox="1"/>
            <p:nvPr/>
          </p:nvSpPr>
          <p:spPr>
            <a:xfrm>
              <a:off x="0" y="-66675"/>
              <a:ext cx="9714320" cy="60832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79" lvl="1" indent="-345439">
                <a:lnSpc>
                  <a:spcPts val="447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200" b="1" dirty="0">
                  <a:latin typeface="Helios" panose="020B0604020202020204" charset="0"/>
                </a:rPr>
                <a:t>Users</a:t>
              </a:r>
              <a:r>
                <a:rPr lang="en-US" sz="3200" dirty="0">
                  <a:latin typeface="Helios" panose="020B0604020202020204" charset="0"/>
                </a:rPr>
                <a:t>: Report garbage spots by uploading images, adding descriptions, and marking locations.</a:t>
              </a:r>
            </a:p>
            <a:p>
              <a:pPr marL="690879" lvl="1" indent="-345439">
                <a:lnSpc>
                  <a:spcPts val="4479"/>
                </a:lnSpc>
                <a:spcBef>
                  <a:spcPct val="0"/>
                </a:spcBef>
                <a:buFont typeface="Arial"/>
                <a:buChar char="•"/>
              </a:pPr>
              <a:endParaRPr lang="en-US" sz="3200" u="none" strike="noStrike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  <a:p>
              <a:pPr marL="690879" lvl="1" indent="-345439">
                <a:lnSpc>
                  <a:spcPts val="447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200" dirty="0">
                  <a:latin typeface="Helios" panose="020B0604020202020204" charset="0"/>
                </a:rPr>
                <a:t>Goal: Promote </a:t>
              </a:r>
              <a:r>
                <a:rPr lang="en-US" sz="3200" b="1" dirty="0">
                  <a:latin typeface="Helios" panose="020B0604020202020204" charset="0"/>
                </a:rPr>
                <a:t>cleanliness</a:t>
              </a:r>
              <a:r>
                <a:rPr lang="en-US" sz="3200" dirty="0">
                  <a:latin typeface="Helios" panose="020B0604020202020204" charset="0"/>
                </a:rPr>
                <a:t> and create a bridge between </a:t>
              </a:r>
              <a:r>
                <a:rPr lang="en-US" sz="3200" b="1" dirty="0">
                  <a:latin typeface="Helios" panose="020B0604020202020204" charset="0"/>
                </a:rPr>
                <a:t>citizens and authorities</a:t>
              </a:r>
              <a:r>
                <a:rPr lang="en-US" sz="3200" dirty="0">
                  <a:latin typeface="Helios" panose="020B0604020202020204" charset="0"/>
                </a:rPr>
                <a:t>.</a:t>
              </a:r>
            </a:p>
            <a:p>
              <a:pPr marL="690879" lvl="1" indent="-345439">
                <a:lnSpc>
                  <a:spcPts val="4479"/>
                </a:lnSpc>
                <a:spcBef>
                  <a:spcPct val="0"/>
                </a:spcBef>
                <a:buFont typeface="Arial"/>
                <a:buChar char="•"/>
              </a:pPr>
              <a:endParaRPr lang="en-US" sz="3199" u="none" strike="noStrike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077671"/>
              <a:ext cx="8770288" cy="3775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79" lvl="1" indent="-345439">
                <a:lnSpc>
                  <a:spcPts val="4479"/>
                </a:lnSpc>
                <a:buFont typeface="Arial"/>
                <a:buChar char="•"/>
              </a:pPr>
              <a:endParaRPr lang="en-US" sz="3200" b="1" dirty="0">
                <a:latin typeface="Helios" panose="020B0604020202020204" charset="0"/>
              </a:endParaRPr>
            </a:p>
            <a:p>
              <a:pPr marL="690879" lvl="1" indent="-345439">
                <a:lnSpc>
                  <a:spcPts val="4479"/>
                </a:lnSpc>
                <a:buFont typeface="Arial"/>
                <a:buChar char="•"/>
              </a:pPr>
              <a:r>
                <a:rPr lang="en-US" sz="3200" b="1" dirty="0">
                  <a:latin typeface="Helios" panose="020B0604020202020204" charset="0"/>
                </a:rPr>
                <a:t>Admins</a:t>
              </a:r>
              <a:r>
                <a:rPr lang="en-US" sz="3200" dirty="0">
                  <a:latin typeface="Helios" panose="020B0604020202020204" charset="0"/>
                </a:rPr>
                <a:t>: Manage reports, update status (Pending, Cleaned, Rejected), and take action.</a:t>
              </a:r>
              <a:endParaRPr lang="en-US" sz="3199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D8BD055-245C-1B1A-997D-EB1456D5C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81B0E9A5-1168-0C6D-3A9B-F3463429B0AB}"/>
              </a:ext>
            </a:extLst>
          </p:cNvPr>
          <p:cNvSpPr txBox="1"/>
          <p:nvPr/>
        </p:nvSpPr>
        <p:spPr>
          <a:xfrm>
            <a:off x="1057275" y="1343951"/>
            <a:ext cx="7285740" cy="2311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Admin Features </a:t>
            </a:r>
            <a:endParaRPr lang="en-US" sz="6999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  <a:p>
            <a:pPr algn="l">
              <a:lnSpc>
                <a:spcPts val="9099"/>
              </a:lnSpc>
            </a:pPr>
            <a:r>
              <a:rPr lang="en-US" sz="6999" b="1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Trash2Points</a:t>
            </a:r>
          </a:p>
        </p:txBody>
      </p:sp>
      <p:grpSp>
        <p:nvGrpSpPr>
          <p:cNvPr id="8" name="Group 8">
            <a:extLst>
              <a:ext uri="{FF2B5EF4-FFF2-40B4-BE49-F238E27FC236}">
                <a16:creationId xmlns="" xmlns:a16="http://schemas.microsoft.com/office/drawing/2014/main" id="{4C99B49E-6B02-8D45-2248-3A028A54A585}"/>
              </a:ext>
            </a:extLst>
          </p:cNvPr>
          <p:cNvGrpSpPr/>
          <p:nvPr/>
        </p:nvGrpSpPr>
        <p:grpSpPr>
          <a:xfrm>
            <a:off x="1057275" y="4400950"/>
            <a:ext cx="6711622" cy="2669533"/>
            <a:chOff x="0" y="787320"/>
            <a:chExt cx="5182806" cy="3559374"/>
          </a:xfrm>
        </p:grpSpPr>
        <p:sp>
          <p:nvSpPr>
            <p:cNvPr id="9" name="TextBox 9">
              <a:extLst>
                <a:ext uri="{FF2B5EF4-FFF2-40B4-BE49-F238E27FC236}">
                  <a16:creationId xmlns="" xmlns:a16="http://schemas.microsoft.com/office/drawing/2014/main" id="{71030F81-9527-18EF-56E9-9E0F2EBB6523}"/>
                </a:ext>
              </a:extLst>
            </p:cNvPr>
            <p:cNvSpPr txBox="1"/>
            <p:nvPr/>
          </p:nvSpPr>
          <p:spPr>
            <a:xfrm>
              <a:off x="0" y="787320"/>
              <a:ext cx="5182806" cy="718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4199"/>
                </a:lnSpc>
                <a:spcBef>
                  <a:spcPct val="0"/>
                </a:spcBef>
              </a:pPr>
              <a:r>
                <a:rPr lang="en-IN" sz="3500" b="1" dirty="0">
                  <a:latin typeface="Helios" panose="020B0604020202020204" charset="0"/>
                </a:rPr>
                <a:t>View Reports</a:t>
              </a:r>
              <a:endParaRPr lang="en-US" sz="3500" b="1" dirty="0">
                <a:solidFill>
                  <a:srgbClr val="2A2E3A"/>
                </a:solidFill>
                <a:latin typeface="Helios" panose="020B0604020202020204" charset="0"/>
                <a:ea typeface="Klein Bold"/>
                <a:cs typeface="Klein Bold"/>
                <a:sym typeface="Klein Bold"/>
              </a:endParaRPr>
            </a:p>
          </p:txBody>
        </p:sp>
        <p:sp>
          <p:nvSpPr>
            <p:cNvPr id="10" name="TextBox 10">
              <a:extLst>
                <a:ext uri="{FF2B5EF4-FFF2-40B4-BE49-F238E27FC236}">
                  <a16:creationId xmlns="" xmlns:a16="http://schemas.microsoft.com/office/drawing/2014/main" id="{F2237677-0655-C385-90CA-265DEF734DBE}"/>
                </a:ext>
              </a:extLst>
            </p:cNvPr>
            <p:cNvSpPr txBox="1"/>
            <p:nvPr/>
          </p:nvSpPr>
          <p:spPr>
            <a:xfrm>
              <a:off x="0" y="1788303"/>
              <a:ext cx="5182806" cy="25583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ios" panose="020B0604020202020204" charset="0"/>
                </a:rPr>
                <a:t>Admins can see all reports submitted by users.</a:t>
              </a:r>
              <a:endParaRPr lang="en-US" sz="26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Helios" panose="020B0604020202020204" charset="0"/>
                </a:rPr>
                <a:t>Each report displays image, location, description, and timestamp.</a:t>
              </a:r>
              <a:endParaRPr lang="en-US" sz="26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</p:txBody>
        </p:sp>
      </p:grpSp>
      <p:grpSp>
        <p:nvGrpSpPr>
          <p:cNvPr id="11" name="Group 8">
            <a:extLst>
              <a:ext uri="{FF2B5EF4-FFF2-40B4-BE49-F238E27FC236}">
                <a16:creationId xmlns="" xmlns:a16="http://schemas.microsoft.com/office/drawing/2014/main" id="{2FB029AD-2371-5D8A-D31D-BDD560F741C7}"/>
              </a:ext>
            </a:extLst>
          </p:cNvPr>
          <p:cNvGrpSpPr/>
          <p:nvPr/>
        </p:nvGrpSpPr>
        <p:grpSpPr>
          <a:xfrm>
            <a:off x="9601200" y="1743921"/>
            <a:ext cx="6711622" cy="2657029"/>
            <a:chOff x="0" y="787320"/>
            <a:chExt cx="5182806" cy="3542702"/>
          </a:xfrm>
        </p:grpSpPr>
        <p:sp>
          <p:nvSpPr>
            <p:cNvPr id="12" name="TextBox 9">
              <a:extLst>
                <a:ext uri="{FF2B5EF4-FFF2-40B4-BE49-F238E27FC236}">
                  <a16:creationId xmlns="" xmlns:a16="http://schemas.microsoft.com/office/drawing/2014/main" id="{7663D6A8-B312-1F61-F238-8C256640596B}"/>
                </a:ext>
              </a:extLst>
            </p:cNvPr>
            <p:cNvSpPr txBox="1"/>
            <p:nvPr/>
          </p:nvSpPr>
          <p:spPr>
            <a:xfrm>
              <a:off x="0" y="787320"/>
              <a:ext cx="5182806" cy="6700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3499" b="1" dirty="0">
                  <a:solidFill>
                    <a:srgbClr val="2A2E3A"/>
                  </a:solidFill>
                  <a:latin typeface="Helios" panose="020B0604020202020204" charset="0"/>
                  <a:ea typeface="Klein Bold"/>
                  <a:cs typeface="Klein Bold"/>
                  <a:sym typeface="Klein Bold"/>
                </a:rPr>
                <a:t>Manage Reports</a:t>
              </a:r>
            </a:p>
          </p:txBody>
        </p:sp>
        <p:sp>
          <p:nvSpPr>
            <p:cNvPr id="13" name="TextBox 10">
              <a:extLst>
                <a:ext uri="{FF2B5EF4-FFF2-40B4-BE49-F238E27FC236}">
                  <a16:creationId xmlns="" xmlns:a16="http://schemas.microsoft.com/office/drawing/2014/main" id="{F650AB94-0673-FB1C-5E7E-BA2F9EAA5575}"/>
                </a:ext>
              </a:extLst>
            </p:cNvPr>
            <p:cNvSpPr txBox="1"/>
            <p:nvPr/>
          </p:nvSpPr>
          <p:spPr>
            <a:xfrm>
              <a:off x="0" y="1788303"/>
              <a:ext cx="5182806" cy="25417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600" dirty="0">
                  <a:latin typeface="Helios" panose="020B0604020202020204" charset="0"/>
                </a:rPr>
                <a:t>Ability to </a:t>
              </a:r>
              <a:r>
                <a:rPr lang="en-US" sz="2600" b="1" dirty="0">
                  <a:latin typeface="Helios" panose="020B0604020202020204" charset="0"/>
                </a:rPr>
                <a:t>update report status</a:t>
              </a:r>
              <a:r>
                <a:rPr lang="en-US" sz="2600" dirty="0">
                  <a:latin typeface="Helios" panose="020B0604020202020204" charset="0"/>
                </a:rPr>
                <a:t> (e.g., mark as “Pending”, “Cleaned”, or “Rejected”).</a:t>
              </a:r>
              <a:endParaRPr lang="en-US" sz="26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600" dirty="0">
                  <a:latin typeface="Helios" panose="020B0604020202020204" charset="0"/>
                </a:rPr>
                <a:t>Delete irrelevant or duplicate reports to maintain a clean database.</a:t>
              </a:r>
              <a:endParaRPr lang="en-US" sz="26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</p:txBody>
        </p:sp>
      </p:grpSp>
      <p:grpSp>
        <p:nvGrpSpPr>
          <p:cNvPr id="14" name="Group 8">
            <a:extLst>
              <a:ext uri="{FF2B5EF4-FFF2-40B4-BE49-F238E27FC236}">
                <a16:creationId xmlns="" xmlns:a16="http://schemas.microsoft.com/office/drawing/2014/main" id="{5EBD1B6F-0097-1E88-381A-BC100149DD80}"/>
              </a:ext>
            </a:extLst>
          </p:cNvPr>
          <p:cNvGrpSpPr/>
          <p:nvPr/>
        </p:nvGrpSpPr>
        <p:grpSpPr>
          <a:xfrm>
            <a:off x="9601200" y="5524500"/>
            <a:ext cx="6711622" cy="2669533"/>
            <a:chOff x="0" y="787320"/>
            <a:chExt cx="5182806" cy="3559373"/>
          </a:xfrm>
        </p:grpSpPr>
        <p:sp>
          <p:nvSpPr>
            <p:cNvPr id="15" name="TextBox 9">
              <a:extLst>
                <a:ext uri="{FF2B5EF4-FFF2-40B4-BE49-F238E27FC236}">
                  <a16:creationId xmlns="" xmlns:a16="http://schemas.microsoft.com/office/drawing/2014/main" id="{F37C51E8-55FC-5B65-D711-42F38CB7CCD1}"/>
                </a:ext>
              </a:extLst>
            </p:cNvPr>
            <p:cNvSpPr txBox="1"/>
            <p:nvPr/>
          </p:nvSpPr>
          <p:spPr>
            <a:xfrm>
              <a:off x="0" y="787320"/>
              <a:ext cx="5182806" cy="6700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4199"/>
                </a:lnSpc>
                <a:spcBef>
                  <a:spcPct val="0"/>
                </a:spcBef>
              </a:pPr>
              <a:r>
                <a:rPr lang="en-US" sz="3499" b="1" dirty="0">
                  <a:solidFill>
                    <a:srgbClr val="2A2E3A"/>
                  </a:solidFill>
                  <a:latin typeface="Helios" panose="020B0604020202020204" charset="0"/>
                  <a:ea typeface="Klein Bold"/>
                  <a:cs typeface="Klein Bold"/>
                  <a:sym typeface="Klein Bold"/>
                </a:rPr>
                <a:t>Data Storage &amp; Security</a:t>
              </a:r>
            </a:p>
          </p:txBody>
        </p:sp>
        <p:sp>
          <p:nvSpPr>
            <p:cNvPr id="16" name="TextBox 10">
              <a:extLst>
                <a:ext uri="{FF2B5EF4-FFF2-40B4-BE49-F238E27FC236}">
                  <a16:creationId xmlns="" xmlns:a16="http://schemas.microsoft.com/office/drawing/2014/main" id="{85AB9F7B-96B5-9F9B-8FC2-B28825D30B7D}"/>
                </a:ext>
              </a:extLst>
            </p:cNvPr>
            <p:cNvSpPr txBox="1"/>
            <p:nvPr/>
          </p:nvSpPr>
          <p:spPr>
            <a:xfrm>
              <a:off x="0" y="1788303"/>
              <a:ext cx="5182806" cy="2558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600" dirty="0">
                  <a:latin typeface="Helios" panose="020B0604020202020204" charset="0"/>
                </a:rPr>
                <a:t>Reports are stored in </a:t>
              </a:r>
              <a:r>
                <a:rPr lang="en-US" sz="2600" b="1" dirty="0">
                  <a:latin typeface="Helios" panose="020B0604020202020204" charset="0"/>
                </a:rPr>
                <a:t>MongoDB Atlas</a:t>
              </a:r>
              <a:r>
                <a:rPr lang="en-US" sz="2600" dirty="0">
                  <a:latin typeface="Helios" panose="020B0604020202020204" charset="0"/>
                </a:rPr>
                <a:t> ensuring availability and scalability.</a:t>
              </a:r>
            </a:p>
            <a:p>
              <a:pPr marL="457200" lvl="0" indent="-457200">
                <a:lnSpc>
                  <a:spcPts val="3779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600" dirty="0">
                  <a:latin typeface="Helios" panose="020B0604020202020204" charset="0"/>
                </a:rPr>
                <a:t>Admin panel uses React.js for smooth and interactive management.</a:t>
              </a:r>
              <a:endParaRPr lang="en-US" sz="2600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654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2">
            <a:extLst>
              <a:ext uri="{FF2B5EF4-FFF2-40B4-BE49-F238E27FC236}">
                <a16:creationId xmlns="" xmlns:a16="http://schemas.microsoft.com/office/drawing/2014/main" id="{FA709EA1-2F90-193F-38F9-48CE282EEA51}"/>
              </a:ext>
            </a:extLst>
          </p:cNvPr>
          <p:cNvSpPr/>
          <p:nvPr/>
        </p:nvSpPr>
        <p:spPr>
          <a:xfrm>
            <a:off x="6998136" y="48103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2750"/>
              </a:lnSpc>
            </a:pPr>
            <a:r>
              <a:rPr lang="en-IN" sz="2200" dirty="0">
                <a:latin typeface="Helios" panose="020B0604020202020204" charset="0"/>
              </a:rPr>
              <a:t>Report Creation </a:t>
            </a:r>
            <a:endParaRPr lang="en-US" sz="2200" dirty="0">
              <a:latin typeface="Helios" panose="020B0604020202020204" charset="0"/>
            </a:endParaRPr>
          </a:p>
        </p:txBody>
      </p:sp>
      <p:pic>
        <p:nvPicPr>
          <p:cNvPr id="3" name="Image 0">
            <a:extLst>
              <a:ext uri="{FF2B5EF4-FFF2-40B4-BE49-F238E27FC236}">
                <a16:creationId xmlns="" xmlns:a16="http://schemas.microsoft.com/office/drawing/2014/main" id="{79EEF252-C7FE-0740-8CF5-780206678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2705100"/>
            <a:ext cx="4564975" cy="4564975"/>
          </a:xfrm>
          <a:prstGeom prst="rect">
            <a:avLst/>
          </a:prstGeom>
        </p:spPr>
      </p:pic>
      <p:sp>
        <p:nvSpPr>
          <p:cNvPr id="4" name="Text 3">
            <a:extLst>
              <a:ext uri="{FF2B5EF4-FFF2-40B4-BE49-F238E27FC236}">
                <a16:creationId xmlns="" xmlns:a16="http://schemas.microsoft.com/office/drawing/2014/main" id="{85AB5E88-7921-4B08-C28C-B94070BA2F36}"/>
              </a:ext>
            </a:extLst>
          </p:cNvPr>
          <p:cNvSpPr/>
          <p:nvPr/>
        </p:nvSpPr>
        <p:spPr>
          <a:xfrm>
            <a:off x="10825758" y="450068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4">
            <a:extLst>
              <a:ext uri="{FF2B5EF4-FFF2-40B4-BE49-F238E27FC236}">
                <a16:creationId xmlns="" xmlns:a16="http://schemas.microsoft.com/office/drawing/2014/main" id="{90EF1B85-6B18-50C1-D343-4D2EF9F801D0}"/>
              </a:ext>
            </a:extLst>
          </p:cNvPr>
          <p:cNvSpPr/>
          <p:nvPr/>
        </p:nvSpPr>
        <p:spPr>
          <a:xfrm>
            <a:off x="15192137" y="3584139"/>
            <a:ext cx="2835235" cy="6661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cs typeface="DM Sans Semi Bold" pitchFamily="34" charset="-120"/>
              </a:rPr>
              <a:t>Report Processing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cs typeface="DM Sans Semi Bold" pitchFamily="34" charset="-120"/>
              </a:rPr>
              <a:t>(Admin Side)</a:t>
            </a:r>
            <a:endParaRPr lang="en-US" sz="2200" dirty="0"/>
          </a:p>
        </p:txBody>
      </p:sp>
      <p:pic>
        <p:nvPicPr>
          <p:cNvPr id="6" name="Image 1">
            <a:extLst>
              <a:ext uri="{FF2B5EF4-FFF2-40B4-BE49-F238E27FC236}">
                <a16:creationId xmlns="" xmlns:a16="http://schemas.microsoft.com/office/drawing/2014/main" id="{C9451F4F-8C66-D47C-E678-D5D08DF28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0" y="2705100"/>
            <a:ext cx="4564975" cy="4564975"/>
          </a:xfrm>
          <a:prstGeom prst="rect">
            <a:avLst/>
          </a:prstGeom>
        </p:spPr>
      </p:pic>
      <p:sp>
        <p:nvSpPr>
          <p:cNvPr id="7" name="Text 5">
            <a:extLst>
              <a:ext uri="{FF2B5EF4-FFF2-40B4-BE49-F238E27FC236}">
                <a16:creationId xmlns="" xmlns:a16="http://schemas.microsoft.com/office/drawing/2014/main" id="{FBE2132A-9B2F-3BB9-C3D3-1C3C8A998FCA}"/>
              </a:ext>
            </a:extLst>
          </p:cNvPr>
          <p:cNvSpPr/>
          <p:nvPr/>
        </p:nvSpPr>
        <p:spPr>
          <a:xfrm>
            <a:off x="13424654" y="354961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8" name="Text 6">
            <a:extLst>
              <a:ext uri="{FF2B5EF4-FFF2-40B4-BE49-F238E27FC236}">
                <a16:creationId xmlns="" xmlns:a16="http://schemas.microsoft.com/office/drawing/2014/main" id="{DAF5409D-EE28-E885-FFF7-8CB23436A5E9}"/>
              </a:ext>
            </a:extLst>
          </p:cNvPr>
          <p:cNvSpPr/>
          <p:nvPr/>
        </p:nvSpPr>
        <p:spPr>
          <a:xfrm>
            <a:off x="15192137" y="60367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50"/>
              </a:lnSpc>
            </a:pPr>
            <a:r>
              <a:rPr lang="en-IN" sz="2200" dirty="0">
                <a:latin typeface="Helios" panose="020B0604020202020204" charset="0"/>
              </a:rPr>
              <a:t>Status Update</a:t>
            </a:r>
            <a:endParaRPr lang="en-US" sz="2200" dirty="0">
              <a:latin typeface="Helios" panose="020B0604020202020204" charset="0"/>
            </a:endParaRPr>
          </a:p>
        </p:txBody>
      </p:sp>
      <p:pic>
        <p:nvPicPr>
          <p:cNvPr id="9" name="Image 2">
            <a:extLst>
              <a:ext uri="{FF2B5EF4-FFF2-40B4-BE49-F238E27FC236}">
                <a16:creationId xmlns="" xmlns:a16="http://schemas.microsoft.com/office/drawing/2014/main" id="{73E470F3-B8D7-2225-E330-FE4B48177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0" y="2705100"/>
            <a:ext cx="4564975" cy="4564975"/>
          </a:xfrm>
          <a:prstGeom prst="rect">
            <a:avLst/>
          </a:prstGeom>
        </p:spPr>
      </p:pic>
      <p:sp>
        <p:nvSpPr>
          <p:cNvPr id="10" name="Text 7">
            <a:extLst>
              <a:ext uri="{FF2B5EF4-FFF2-40B4-BE49-F238E27FC236}">
                <a16:creationId xmlns="" xmlns:a16="http://schemas.microsoft.com/office/drawing/2014/main" id="{FC98F664-A667-4FF0-6FFF-18AA95A414D4}"/>
              </a:ext>
            </a:extLst>
          </p:cNvPr>
          <p:cNvSpPr/>
          <p:nvPr/>
        </p:nvSpPr>
        <p:spPr>
          <a:xfrm>
            <a:off x="12948880" y="6275785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7A0B14E9-A883-6BB3-724F-7DD00628D0F9}"/>
              </a:ext>
            </a:extLst>
          </p:cNvPr>
          <p:cNvSpPr txBox="1"/>
          <p:nvPr/>
        </p:nvSpPr>
        <p:spPr>
          <a:xfrm>
            <a:off x="1143000" y="2117978"/>
            <a:ext cx="9144000" cy="2382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8820"/>
              </a:lnSpc>
            </a:pPr>
            <a:r>
              <a:rPr lang="en-US" sz="6300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Add Report</a:t>
            </a:r>
          </a:p>
          <a:p>
            <a:pPr algn="l">
              <a:lnSpc>
                <a:spcPts val="9379"/>
              </a:lnSpc>
              <a:spcBef>
                <a:spcPct val="0"/>
              </a:spcBef>
            </a:pPr>
            <a:r>
              <a:rPr lang="en-US" sz="6700" b="1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Workflow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DD1B4D2-6E44-8CD9-8BA4-B1938B610887}"/>
              </a:ext>
            </a:extLst>
          </p:cNvPr>
          <p:cNvSpPr txBox="1"/>
          <p:nvPr/>
        </p:nvSpPr>
        <p:spPr>
          <a:xfrm>
            <a:off x="685800" y="5372100"/>
            <a:ext cx="7162800" cy="1119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697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300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User can add reports.</a:t>
            </a:r>
          </a:p>
          <a:p>
            <a:pPr marL="647697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300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Handle report at admin side</a:t>
            </a:r>
          </a:p>
        </p:txBody>
      </p:sp>
      <p:sp>
        <p:nvSpPr>
          <p:cNvPr id="11" name="Text 4">
            <a:extLst>
              <a:ext uri="{FF2B5EF4-FFF2-40B4-BE49-F238E27FC236}">
                <a16:creationId xmlns="" xmlns:a16="http://schemas.microsoft.com/office/drawing/2014/main" id="{A4CB706A-34BB-154F-6748-33201A0C610D}"/>
              </a:ext>
            </a:extLst>
          </p:cNvPr>
          <p:cNvSpPr/>
          <p:nvPr/>
        </p:nvSpPr>
        <p:spPr>
          <a:xfrm>
            <a:off x="11866135" y="4810364"/>
            <a:ext cx="1720809" cy="6661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000" dirty="0">
                <a:latin typeface="Helios" panose="020B0604020202020204" charset="0"/>
              </a:rPr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3613137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14400" y="3543300"/>
            <a:ext cx="5561563" cy="2353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79"/>
              </a:lnSpc>
              <a:spcBef>
                <a:spcPct val="0"/>
              </a:spcBef>
            </a:pPr>
            <a:r>
              <a:rPr lang="en-US" sz="6699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Security and </a:t>
            </a:r>
            <a:r>
              <a:rPr lang="en-US" sz="6699" b="1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Privacy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620000" y="2206221"/>
            <a:ext cx="10316720" cy="5355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US" sz="3200" b="1" dirty="0">
                <a:latin typeface="Helios" panose="020B0604020202020204" charset="0"/>
              </a:rPr>
              <a:t>Authentication</a:t>
            </a:r>
            <a:r>
              <a:rPr lang="en-US" sz="3200" dirty="0">
                <a:latin typeface="Helios" panose="020B0604020202020204" charset="0"/>
              </a:rPr>
              <a:t>: Secure login &amp; registration using JWT (JSON Web Tokens).</a:t>
            </a:r>
            <a:endParaRPr lang="en-US" sz="2999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algn="l">
              <a:lnSpc>
                <a:spcPts val="4199"/>
              </a:lnSpc>
            </a:pPr>
            <a:endParaRPr lang="en-US" sz="2999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US" sz="3200" b="1" dirty="0">
                <a:latin typeface="Helios" panose="020B0604020202020204" charset="0"/>
              </a:rPr>
              <a:t>Access Control</a:t>
            </a:r>
            <a:r>
              <a:rPr lang="en-US" sz="3200" dirty="0">
                <a:latin typeface="Helios" panose="020B0604020202020204" charset="0"/>
              </a:rPr>
              <a:t>: Separate roles for </a:t>
            </a:r>
            <a:r>
              <a:rPr lang="en-US" sz="3200" b="1" dirty="0">
                <a:latin typeface="Helios" panose="020B0604020202020204" charset="0"/>
              </a:rPr>
              <a:t>users</a:t>
            </a:r>
            <a:r>
              <a:rPr lang="en-US" sz="3200" dirty="0">
                <a:latin typeface="Helios" panose="020B0604020202020204" charset="0"/>
              </a:rPr>
              <a:t> and </a:t>
            </a:r>
            <a:r>
              <a:rPr lang="en-US" sz="3200" b="1" dirty="0">
                <a:latin typeface="Helios" panose="020B0604020202020204" charset="0"/>
              </a:rPr>
              <a:t>admins</a:t>
            </a:r>
            <a:r>
              <a:rPr lang="en-US" sz="3200" dirty="0">
                <a:latin typeface="Helios" panose="020B0604020202020204" charset="0"/>
              </a:rPr>
              <a:t>.</a:t>
            </a:r>
            <a:endParaRPr lang="en-US" sz="2999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algn="l">
              <a:lnSpc>
                <a:spcPts val="4199"/>
              </a:lnSpc>
            </a:pPr>
            <a:endParaRPr lang="en-US" sz="2999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47697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b="1" dirty="0">
                <a:solidFill>
                  <a:srgbClr val="2A2E3A"/>
                </a:solidFill>
                <a:latin typeface="Helios" panose="020B0604020202020204" charset="0"/>
                <a:ea typeface="Helios Bold"/>
                <a:cs typeface="Helios Bold"/>
                <a:sym typeface="Helios Bold"/>
              </a:rPr>
              <a:t>Data Anonymity: </a:t>
            </a:r>
            <a:r>
              <a:rPr lang="en-US" sz="2999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rPr>
              <a:t>No unauthorized data sharing.</a:t>
            </a:r>
          </a:p>
          <a:p>
            <a:pPr algn="l">
              <a:lnSpc>
                <a:spcPts val="4199"/>
              </a:lnSpc>
            </a:pPr>
            <a:endParaRPr lang="en-US" sz="2999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US" sz="3200" b="1" dirty="0">
                <a:latin typeface="Helios" panose="020B0604020202020204" charset="0"/>
              </a:rPr>
              <a:t>Privacy</a:t>
            </a:r>
            <a:r>
              <a:rPr lang="en-US" sz="3200" dirty="0">
                <a:latin typeface="Helios" panose="020B0604020202020204" charset="0"/>
              </a:rPr>
              <a:t>: Unique IDs, password protection, restricted access to reports</a:t>
            </a:r>
            <a:r>
              <a:rPr lang="en-US" sz="3200" dirty="0"/>
              <a:t>.</a:t>
            </a:r>
            <a:endParaRPr lang="en-US" sz="2999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3000" y="3695700"/>
            <a:ext cx="5561563" cy="2069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260"/>
              </a:lnSpc>
              <a:spcBef>
                <a:spcPct val="0"/>
              </a:spcBef>
            </a:pPr>
            <a:r>
              <a:rPr lang="en-US" sz="5900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Future </a:t>
            </a:r>
            <a:r>
              <a:rPr lang="en-US" sz="5900" b="1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Enhancements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696200" y="2083134"/>
            <a:ext cx="10460741" cy="4797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endParaRPr lang="en-US" sz="2999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US" sz="3200" b="1" dirty="0">
                <a:latin typeface="Helios" panose="020B0604020202020204" charset="0"/>
              </a:rPr>
              <a:t>Reward System</a:t>
            </a:r>
            <a:r>
              <a:rPr lang="en-US" sz="3200" dirty="0">
                <a:latin typeface="Helios" panose="020B0604020202020204" charset="0"/>
              </a:rPr>
              <a:t>: Points or badges for active reporters.</a:t>
            </a:r>
            <a:endParaRPr lang="en-US" sz="2999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algn="l">
              <a:lnSpc>
                <a:spcPts val="4199"/>
              </a:lnSpc>
            </a:pPr>
            <a:endParaRPr lang="en-US" sz="2999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US" sz="3200" b="1" dirty="0">
                <a:latin typeface="Helios" panose="020B0604020202020204" charset="0"/>
              </a:rPr>
              <a:t>Push Notifications</a:t>
            </a:r>
            <a:r>
              <a:rPr lang="en-US" sz="3200" dirty="0">
                <a:latin typeface="Helios" panose="020B0604020202020204" charset="0"/>
              </a:rPr>
              <a:t>: Updates when report status changes.</a:t>
            </a:r>
            <a:endParaRPr lang="en-US" sz="2999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algn="l">
              <a:lnSpc>
                <a:spcPts val="4199"/>
              </a:lnSpc>
            </a:pPr>
            <a:endParaRPr lang="en-US" sz="2999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IN" sz="3200" b="1" dirty="0">
                <a:latin typeface="Helios" panose="020B0604020202020204" charset="0"/>
              </a:rPr>
              <a:t>Multi-language Support</a:t>
            </a:r>
            <a:r>
              <a:rPr lang="en-IN" sz="3200" dirty="0">
                <a:latin typeface="Helios" panose="020B0604020202020204" charset="0"/>
              </a:rPr>
              <a:t>: Local language access.</a:t>
            </a:r>
            <a:endParaRPr lang="en-US" sz="2999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algn="l">
              <a:lnSpc>
                <a:spcPts val="4199"/>
              </a:lnSpc>
            </a:pPr>
            <a:endParaRPr lang="en-US" sz="2999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47800" y="4229100"/>
            <a:ext cx="6278177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 dirty="0">
                <a:solidFill>
                  <a:srgbClr val="000000"/>
                </a:solidFill>
                <a:latin typeface="Klein Bold"/>
                <a:ea typeface="Klein Bold"/>
                <a:cs typeface="Klein Bold"/>
                <a:sym typeface="Klein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08900" y="3009900"/>
            <a:ext cx="8502700" cy="5335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US" sz="3000" dirty="0">
                <a:latin typeface="Helios" panose="020B0604020202020204" charset="0"/>
              </a:rPr>
              <a:t>Trash2Points is a small step toward keeping our surroundings clean.</a:t>
            </a:r>
            <a:endParaRPr lang="en-US" sz="3000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algn="l">
              <a:lnSpc>
                <a:spcPts val="4199"/>
              </a:lnSpc>
            </a:pPr>
            <a:endParaRPr lang="en-US" sz="2999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US" sz="3000" b="1" dirty="0">
                <a:latin typeface="Helios" panose="020B0604020202020204" charset="0"/>
              </a:rPr>
              <a:t>Simple reporting system </a:t>
            </a:r>
            <a:r>
              <a:rPr lang="en-US" sz="3000" dirty="0">
                <a:latin typeface="Helios" panose="020B0604020202020204" charset="0"/>
              </a:rPr>
              <a:t>capture a photo, add location, and send the report.</a:t>
            </a:r>
            <a:endParaRPr lang="en-US" sz="3000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algn="l">
              <a:lnSpc>
                <a:spcPts val="4199"/>
              </a:lnSpc>
            </a:pPr>
            <a:endParaRPr lang="en-US" sz="2999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47697" lvl="1" indent="-323848">
              <a:lnSpc>
                <a:spcPts val="4199"/>
              </a:lnSpc>
              <a:buFont typeface="Arial"/>
              <a:buChar char="•"/>
            </a:pPr>
            <a:r>
              <a:rPr lang="en-US" sz="3200" b="1" dirty="0">
                <a:latin typeface="Helios" panose="020B0604020202020204" charset="0"/>
              </a:rPr>
              <a:t>Admin panel for authorities </a:t>
            </a:r>
            <a:r>
              <a:rPr lang="en-US" sz="3200" dirty="0">
                <a:latin typeface="Helios" panose="020B0604020202020204" charset="0"/>
              </a:rPr>
              <a:t>view, update, and take action on reports quickly.</a:t>
            </a:r>
            <a:endParaRPr lang="en-US" sz="2999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323849" lvl="1" algn="l">
              <a:lnSpc>
                <a:spcPts val="4199"/>
              </a:lnSpc>
            </a:pPr>
            <a:endParaRPr lang="en-US" sz="2999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  <a:p>
            <a:pPr algn="l">
              <a:lnSpc>
                <a:spcPts val="4199"/>
              </a:lnSpc>
            </a:pPr>
            <a:endParaRPr lang="en-US" sz="2999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04911" y="4579692"/>
            <a:ext cx="6278177" cy="112761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 dirty="0">
                <a:solidFill>
                  <a:srgbClr val="153969"/>
                </a:solidFill>
                <a:latin typeface="Klein Bold"/>
                <a:ea typeface="Klein Bold"/>
                <a:cs typeface="Klein Bold"/>
                <a:sym typeface="Klein Bold"/>
              </a:rPr>
              <a:t>  </a:t>
            </a:r>
            <a:r>
              <a:rPr lang="en-US" sz="6999" b="1" dirty="0">
                <a:solidFill>
                  <a:srgbClr val="153969"/>
                </a:solidFill>
                <a:latin typeface="Helios" panose="020B0604020202020204" charset="0"/>
                <a:ea typeface="Klein Bold"/>
                <a:cs typeface="Klein Bold"/>
                <a:sym typeface="Klein Bold"/>
              </a:rPr>
              <a:t>THANK YOU</a:t>
            </a:r>
            <a:endParaRPr lang="en-US" sz="8000" b="1" dirty="0">
              <a:solidFill>
                <a:srgbClr val="153969"/>
              </a:solidFill>
              <a:latin typeface="Helios" panose="020B0604020202020204" charset="0"/>
              <a:ea typeface="Klein Bold"/>
              <a:cs typeface="Klein Bold"/>
              <a:sym typeface="Klein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D55C8EC-F7D5-6107-AA93-3784C8293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="" xmlns:a16="http://schemas.microsoft.com/office/drawing/2014/main" id="{C1CA50E4-BBD6-FF2B-C2F4-37EBAB25D277}"/>
              </a:ext>
            </a:extLst>
          </p:cNvPr>
          <p:cNvGrpSpPr/>
          <p:nvPr/>
        </p:nvGrpSpPr>
        <p:grpSpPr>
          <a:xfrm>
            <a:off x="2514600" y="4002707"/>
            <a:ext cx="13207116" cy="4737282"/>
            <a:chOff x="1943100" y="2344858"/>
            <a:chExt cx="17609488" cy="6316375"/>
          </a:xfrm>
        </p:grpSpPr>
        <p:sp>
          <p:nvSpPr>
            <p:cNvPr id="3" name="TextBox 3">
              <a:extLst>
                <a:ext uri="{FF2B5EF4-FFF2-40B4-BE49-F238E27FC236}">
                  <a16:creationId xmlns="" xmlns:a16="http://schemas.microsoft.com/office/drawing/2014/main" id="{7C7C641F-35F9-8558-0B69-A9DD3852013D}"/>
                </a:ext>
              </a:extLst>
            </p:cNvPr>
            <p:cNvSpPr txBox="1"/>
            <p:nvPr/>
          </p:nvSpPr>
          <p:spPr>
            <a:xfrm>
              <a:off x="1943100" y="2344858"/>
              <a:ext cx="9714320" cy="15259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 dirty="0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Preamble</a:t>
              </a:r>
            </a:p>
          </p:txBody>
        </p:sp>
        <p:sp>
          <p:nvSpPr>
            <p:cNvPr id="4" name="TextBox 4">
              <a:extLst>
                <a:ext uri="{FF2B5EF4-FFF2-40B4-BE49-F238E27FC236}">
                  <a16:creationId xmlns="" xmlns:a16="http://schemas.microsoft.com/office/drawing/2014/main" id="{99EA64D4-69A9-DC6B-0112-D621B9C42DA4}"/>
                </a:ext>
              </a:extLst>
            </p:cNvPr>
            <p:cNvSpPr txBox="1"/>
            <p:nvPr/>
          </p:nvSpPr>
          <p:spPr>
            <a:xfrm>
              <a:off x="10782300" y="6405915"/>
              <a:ext cx="8770288" cy="22553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79" lvl="1" indent="-345439">
                <a:lnSpc>
                  <a:spcPts val="4479"/>
                </a:lnSpc>
                <a:buFont typeface="Arial"/>
                <a:buChar char="•"/>
              </a:pPr>
              <a:endParaRPr lang="en-US" sz="3200" dirty="0">
                <a:latin typeface="Helios" panose="020B0604020202020204" charset="0"/>
              </a:endParaRPr>
            </a:p>
            <a:p>
              <a:pPr marL="690879" lvl="1" indent="-345439">
                <a:lnSpc>
                  <a:spcPts val="4479"/>
                </a:lnSpc>
                <a:buFont typeface="Arial"/>
                <a:buChar char="•"/>
              </a:pPr>
              <a:r>
                <a:rPr lang="en-US" sz="3200" dirty="0">
                  <a:latin typeface="Helios" panose="020B0604020202020204" charset="0"/>
                </a:rPr>
                <a:t>Promotes cleanliness and community participation</a:t>
              </a:r>
              <a:r>
                <a:rPr lang="en-US" sz="3200" dirty="0"/>
                <a:t>.</a:t>
              </a:r>
              <a:endParaRPr lang="en-US" sz="3199" dirty="0">
                <a:solidFill>
                  <a:srgbClr val="2A2E3A"/>
                </a:solidFill>
                <a:latin typeface="Helios" panose="020B0604020202020204" charset="0"/>
                <a:ea typeface="Helios"/>
                <a:cs typeface="Helios"/>
                <a:sym typeface="Helios"/>
              </a:endParaRPr>
            </a:p>
          </p:txBody>
        </p:sp>
      </p:grp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3F90815F-346E-45A6-3CE5-7764076B9548}"/>
              </a:ext>
            </a:extLst>
          </p:cNvPr>
          <p:cNvSpPr txBox="1"/>
          <p:nvPr/>
        </p:nvSpPr>
        <p:spPr>
          <a:xfrm>
            <a:off x="9144000" y="1028700"/>
            <a:ext cx="7285740" cy="7447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9" lvl="1" indent="-345439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latin typeface="Helios" panose="020B0604020202020204" charset="0"/>
              </a:rPr>
              <a:t>Encourages citizens to report garbage/unclean areas.</a:t>
            </a:r>
          </a:p>
          <a:p>
            <a:pPr marL="345440" lvl="1">
              <a:lnSpc>
                <a:spcPts val="4479"/>
              </a:lnSpc>
              <a:spcBef>
                <a:spcPct val="0"/>
              </a:spcBef>
            </a:pPr>
            <a:endParaRPr lang="en-US" sz="32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90879" lvl="1" indent="-345439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IN" sz="3200" dirty="0">
                <a:latin typeface="Helios" panose="020B0604020202020204" charset="0"/>
              </a:rPr>
              <a:t>Uses mobile (Android – Kotlin) and web (MERN stack) technologies.</a:t>
            </a:r>
          </a:p>
          <a:p>
            <a:pPr marL="690879" lvl="1" indent="-345439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endParaRPr lang="en-IN" sz="32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90879" lvl="1" indent="-345439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latin typeface="Helios" panose="020B0604020202020204" charset="0"/>
              </a:rPr>
              <a:t>Provides easy reporting with photo, location, and description.</a:t>
            </a:r>
          </a:p>
          <a:p>
            <a:pPr marL="690879" lvl="1" indent="-345439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endParaRPr lang="en-US" sz="32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90879" lvl="1" indent="-345439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latin typeface="Helios" panose="020B0604020202020204" charset="0"/>
              </a:rPr>
              <a:t>Ensures transparency through report tracking and status updates.</a:t>
            </a:r>
          </a:p>
          <a:p>
            <a:pPr marL="690879" lvl="1" indent="-345439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endParaRPr lang="en-US" sz="32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90879" lvl="1" indent="-345439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endParaRPr lang="en-US" sz="3199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</p:spTree>
    <p:extLst>
      <p:ext uri="{BB962C8B-B14F-4D97-AF65-F5344CB8AC3E}">
        <p14:creationId xmlns:p14="http://schemas.microsoft.com/office/powerpoint/2010/main" val="191685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7D8B471-4A1B-BAC2-9C5F-417A3B7D2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64EC796A-A35C-84BA-8F4F-52268D7FAE3C}"/>
              </a:ext>
            </a:extLst>
          </p:cNvPr>
          <p:cNvSpPr txBox="1"/>
          <p:nvPr/>
        </p:nvSpPr>
        <p:spPr>
          <a:xfrm>
            <a:off x="2133600" y="3192579"/>
            <a:ext cx="7285740" cy="2311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 dirty="0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Review Of</a:t>
            </a:r>
          </a:p>
          <a:p>
            <a:pPr algn="l">
              <a:lnSpc>
                <a:spcPts val="9099"/>
              </a:lnSpc>
            </a:pPr>
            <a:r>
              <a:rPr lang="en-US" sz="6999" b="1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Literature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4AF31037-D45A-166E-CE9B-707834F0F8F0}"/>
              </a:ext>
            </a:extLst>
          </p:cNvPr>
          <p:cNvSpPr txBox="1"/>
          <p:nvPr/>
        </p:nvSpPr>
        <p:spPr>
          <a:xfrm>
            <a:off x="9144000" y="1656847"/>
            <a:ext cx="7285740" cy="515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0" lvl="1">
              <a:lnSpc>
                <a:spcPts val="4479"/>
              </a:lnSpc>
              <a:spcBef>
                <a:spcPct val="0"/>
              </a:spcBef>
            </a:pPr>
            <a:r>
              <a:rPr lang="en-IN" sz="3200" dirty="0" err="1">
                <a:latin typeface="Helios" panose="020B0604020202020204" charset="0"/>
              </a:rPr>
              <a:t>Swachhata</a:t>
            </a:r>
            <a:r>
              <a:rPr lang="en-IN" sz="3200" dirty="0">
                <a:latin typeface="Helios" panose="020B0604020202020204" charset="0"/>
              </a:rPr>
              <a:t> App</a:t>
            </a:r>
            <a:endParaRPr lang="en-US" sz="3200" dirty="0">
              <a:latin typeface="Helios" panose="020B0604020202020204" charset="0"/>
            </a:endParaRPr>
          </a:p>
          <a:p>
            <a:pPr marL="690879" lvl="1" indent="-345439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latin typeface="Helios" panose="020B0604020202020204" charset="0"/>
              </a:rPr>
              <a:t>Developed by the Indian Government.</a:t>
            </a:r>
          </a:p>
          <a:p>
            <a:pPr marL="345440" lvl="1">
              <a:lnSpc>
                <a:spcPts val="4479"/>
              </a:lnSpc>
              <a:spcBef>
                <a:spcPct val="0"/>
              </a:spcBef>
            </a:pPr>
            <a:endParaRPr lang="en-US" sz="32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90879" lvl="1" indent="-345439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latin typeface="Helios" panose="020B0604020202020204" charset="0"/>
              </a:rPr>
              <a:t>Allows reporting of garbage, drains, and road damage</a:t>
            </a:r>
          </a:p>
          <a:p>
            <a:pPr marL="690879" lvl="1" indent="-345439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endParaRPr lang="en-US" sz="32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90879" lvl="1" indent="-345439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/>
              <a:t>Users can upload photos, add descriptions, and mark location.</a:t>
            </a:r>
            <a:endParaRPr lang="en-US" sz="3199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</p:spTree>
    <p:extLst>
      <p:ext uri="{BB962C8B-B14F-4D97-AF65-F5344CB8AC3E}">
        <p14:creationId xmlns:p14="http://schemas.microsoft.com/office/powerpoint/2010/main" val="1626808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ED9A70F-582E-4A5D-A567-811B58C0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0326E0C9-EF5C-30DC-1C63-5B7AAF4E10E8}"/>
              </a:ext>
            </a:extLst>
          </p:cNvPr>
          <p:cNvSpPr txBox="1"/>
          <p:nvPr/>
        </p:nvSpPr>
        <p:spPr>
          <a:xfrm>
            <a:off x="2133600" y="3192579"/>
            <a:ext cx="7285740" cy="2311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 dirty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Technical</a:t>
            </a:r>
          </a:p>
          <a:p>
            <a:pPr algn="l">
              <a:lnSpc>
                <a:spcPts val="9099"/>
              </a:lnSpc>
            </a:pPr>
            <a:r>
              <a:rPr lang="en-US" sz="6999" b="1" dirty="0" err="1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Discription</a:t>
            </a:r>
            <a:endParaRPr lang="en-US" sz="6999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9144000" y="419100"/>
            <a:ext cx="7285740" cy="3974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0" lvl="1">
              <a:lnSpc>
                <a:spcPts val="4479"/>
              </a:lnSpc>
              <a:spcBef>
                <a:spcPct val="0"/>
              </a:spcBef>
            </a:pPr>
            <a:r>
              <a:rPr lang="en-IN" sz="2800" dirty="0">
                <a:latin typeface="Helios" panose="020B0604020202020204" charset="0"/>
              </a:rPr>
              <a:t>Hardware Requirements</a:t>
            </a:r>
          </a:p>
          <a:p>
            <a:pPr marL="345440" lvl="1">
              <a:lnSpc>
                <a:spcPts val="4479"/>
              </a:lnSpc>
              <a:spcBef>
                <a:spcPct val="0"/>
              </a:spcBef>
            </a:pP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90879" lvl="1" indent="-345439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IN" sz="2800" dirty="0">
                <a:latin typeface="Helios" panose="020B0604020202020204" charset="0"/>
              </a:rPr>
              <a:t>Android (User Panel): Android 8.0+, 2GB RAM, Camera + GPS, Internet.</a:t>
            </a:r>
          </a:p>
          <a:p>
            <a:pPr marL="345440" lvl="1">
              <a:lnSpc>
                <a:spcPts val="4479"/>
              </a:lnSpc>
              <a:spcBef>
                <a:spcPct val="0"/>
              </a:spcBef>
            </a:pP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90879" lvl="1" indent="-345439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IN" sz="2800" dirty="0">
                <a:latin typeface="Helios" panose="020B0604020202020204" charset="0"/>
              </a:rPr>
              <a:t>Admin Panel (Web): Intel i3+, 4GB RAM, Browser (Chrome/Firefox), Internet.</a:t>
            </a: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="" xmlns:a16="http://schemas.microsoft.com/office/drawing/2014/main" id="{106C19D3-30AC-244B-37C9-F90AA3BB87E5}"/>
              </a:ext>
            </a:extLst>
          </p:cNvPr>
          <p:cNvSpPr txBox="1"/>
          <p:nvPr/>
        </p:nvSpPr>
        <p:spPr>
          <a:xfrm>
            <a:off x="9144000" y="5291007"/>
            <a:ext cx="7285740" cy="5139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0" lvl="1">
              <a:lnSpc>
                <a:spcPts val="4479"/>
              </a:lnSpc>
              <a:spcBef>
                <a:spcPct val="0"/>
              </a:spcBef>
            </a:pPr>
            <a:r>
              <a:rPr lang="en-IN" sz="2800" dirty="0" err="1">
                <a:latin typeface="Helios" panose="020B0604020202020204" charset="0"/>
              </a:rPr>
              <a:t>Sofware</a:t>
            </a:r>
            <a:r>
              <a:rPr lang="en-IN" sz="2800" dirty="0">
                <a:latin typeface="Helios" panose="020B0604020202020204" charset="0"/>
              </a:rPr>
              <a:t> Requirements</a:t>
            </a:r>
          </a:p>
          <a:p>
            <a:pPr marL="345440" lvl="1">
              <a:lnSpc>
                <a:spcPts val="4479"/>
              </a:lnSpc>
              <a:spcBef>
                <a:spcPct val="0"/>
              </a:spcBef>
            </a:pP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90879" lvl="1" indent="-345439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IN" sz="2800" dirty="0">
                <a:latin typeface="Helios" panose="020B0604020202020204" charset="0"/>
              </a:rPr>
              <a:t>Android App: Android Studio, Kotlin, Google Maps SDK, Internet permission.</a:t>
            </a:r>
          </a:p>
          <a:p>
            <a:pPr marL="345440" lvl="1">
              <a:lnSpc>
                <a:spcPts val="4479"/>
              </a:lnSpc>
              <a:spcBef>
                <a:spcPct val="0"/>
              </a:spcBef>
            </a:pP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  <a:p>
            <a:pPr marL="690879" lvl="1" indent="-345439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IN" sz="2800" dirty="0">
                <a:latin typeface="Helios" panose="020B0604020202020204" charset="0"/>
              </a:rPr>
              <a:t>Admin Panel: VS Code, React.js, Tailwind/Material UI, Node.js, Express.js, Retrofit.</a:t>
            </a:r>
          </a:p>
          <a:p>
            <a:pPr marL="690879" lvl="1" indent="-345439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endParaRPr lang="en-US" sz="3199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</p:spTree>
    <p:extLst>
      <p:ext uri="{BB962C8B-B14F-4D97-AF65-F5344CB8AC3E}">
        <p14:creationId xmlns:p14="http://schemas.microsoft.com/office/powerpoint/2010/main" val="98514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ED9A70F-582E-4A5D-A567-811B58C0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0326E0C9-EF5C-30DC-1C63-5B7AAF4E10E8}"/>
              </a:ext>
            </a:extLst>
          </p:cNvPr>
          <p:cNvSpPr txBox="1"/>
          <p:nvPr/>
        </p:nvSpPr>
        <p:spPr>
          <a:xfrm>
            <a:off x="7772400" y="-190500"/>
            <a:ext cx="3733800" cy="2311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000" b="1" dirty="0" smtClean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System</a:t>
            </a:r>
            <a:endParaRPr lang="en-US" sz="6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  <a:p>
            <a:pPr algn="ctr">
              <a:lnSpc>
                <a:spcPts val="9099"/>
              </a:lnSpc>
            </a:pPr>
            <a:r>
              <a:rPr lang="en-US" sz="6000" b="1" dirty="0" smtClean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Design</a:t>
            </a:r>
            <a:endParaRPr lang="en-US" sz="6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2286000" y="571500"/>
            <a:ext cx="44958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40" lvl="1">
              <a:lnSpc>
                <a:spcPts val="4479"/>
              </a:lnSpc>
              <a:spcBef>
                <a:spcPct val="0"/>
              </a:spcBef>
            </a:pPr>
            <a:r>
              <a:rPr lang="en-IN" sz="2800" dirty="0" smtClean="0">
                <a:latin typeface="Helios" panose="020B0604020202020204" charset="0"/>
              </a:rPr>
              <a:t>Flow Chart</a:t>
            </a:r>
          </a:p>
          <a:p>
            <a:pPr marL="345440" lvl="1">
              <a:lnSpc>
                <a:spcPts val="4479"/>
              </a:lnSpc>
              <a:spcBef>
                <a:spcPct val="0"/>
              </a:spcBef>
            </a:pP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sp>
        <p:nvSpPr>
          <p:cNvPr id="2" name="TextBox 6">
            <a:extLst>
              <a:ext uri="{FF2B5EF4-FFF2-40B4-BE49-F238E27FC236}">
                <a16:creationId xmlns="" xmlns:a16="http://schemas.microsoft.com/office/drawing/2014/main" id="{106C19D3-30AC-244B-37C9-F90AA3BB87E5}"/>
              </a:ext>
            </a:extLst>
          </p:cNvPr>
          <p:cNvSpPr txBox="1"/>
          <p:nvPr/>
        </p:nvSpPr>
        <p:spPr>
          <a:xfrm>
            <a:off x="13030200" y="571500"/>
            <a:ext cx="274320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40" lvl="1">
              <a:lnSpc>
                <a:spcPts val="4479"/>
              </a:lnSpc>
              <a:spcBef>
                <a:spcPct val="0"/>
              </a:spcBef>
            </a:pPr>
            <a:r>
              <a:rPr lang="en-IN" sz="2800" dirty="0" smtClean="0">
                <a:latin typeface="Helios" panose="020B0604020202020204" charset="0"/>
              </a:rPr>
              <a:t>Class Diagram</a:t>
            </a:r>
            <a:endParaRPr lang="en-IN" sz="2800" dirty="0">
              <a:latin typeface="Helios" panose="020B0604020202020204" charset="0"/>
            </a:endParaRPr>
          </a:p>
        </p:txBody>
      </p:sp>
      <p:pic>
        <p:nvPicPr>
          <p:cNvPr id="7" name="Image 76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148582"/>
            <a:ext cx="7086600" cy="9138418"/>
          </a:xfrm>
          <a:prstGeom prst="rect">
            <a:avLst/>
          </a:prstGeom>
        </p:spPr>
      </p:pic>
      <p:pic>
        <p:nvPicPr>
          <p:cNvPr id="8" name="Image 888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34800" y="1278121"/>
            <a:ext cx="5655945" cy="887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53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ED9A70F-582E-4A5D-A567-811B58C0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0326E0C9-EF5C-30DC-1C63-5B7AAF4E10E8}"/>
              </a:ext>
            </a:extLst>
          </p:cNvPr>
          <p:cNvSpPr txBox="1"/>
          <p:nvPr/>
        </p:nvSpPr>
        <p:spPr>
          <a:xfrm>
            <a:off x="7772400" y="-190500"/>
            <a:ext cx="3733800" cy="2311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000" b="1" dirty="0" smtClean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System</a:t>
            </a:r>
            <a:endParaRPr lang="en-US" sz="6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  <a:p>
            <a:pPr algn="ctr">
              <a:lnSpc>
                <a:spcPts val="9099"/>
              </a:lnSpc>
            </a:pPr>
            <a:r>
              <a:rPr lang="en-US" sz="6000" b="1" dirty="0" smtClean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Design</a:t>
            </a:r>
            <a:endParaRPr lang="en-US" sz="6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2286000" y="1910279"/>
            <a:ext cx="4495800" cy="1088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2640" lvl="1" indent="-457200">
              <a:lnSpc>
                <a:spcPts val="4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Helios" panose="020B0604020202020204" charset="0"/>
              </a:rPr>
              <a:t>DFD Level 0</a:t>
            </a:r>
          </a:p>
          <a:p>
            <a:pPr marL="345440" lvl="1">
              <a:lnSpc>
                <a:spcPts val="4479"/>
              </a:lnSpc>
              <a:spcBef>
                <a:spcPct val="0"/>
              </a:spcBef>
            </a:pP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pic>
        <p:nvPicPr>
          <p:cNvPr id="9" name="Image 824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2999039"/>
            <a:ext cx="7784465" cy="1905000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2286000" y="5665738"/>
            <a:ext cx="38862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2640" lvl="1" indent="-457200">
              <a:lnSpc>
                <a:spcPts val="4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Helios" panose="020B0604020202020204" charset="0"/>
              </a:rPr>
              <a:t>DFD Level 1(User)</a:t>
            </a:r>
          </a:p>
          <a:p>
            <a:pPr marL="345440" lvl="1">
              <a:lnSpc>
                <a:spcPts val="4479"/>
              </a:lnSpc>
              <a:spcBef>
                <a:spcPct val="0"/>
              </a:spcBef>
            </a:pP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pic>
        <p:nvPicPr>
          <p:cNvPr id="11" name="Image 824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" y="6819900"/>
            <a:ext cx="8077200" cy="2735946"/>
          </a:xfrm>
          <a:prstGeom prst="rect">
            <a:avLst/>
          </a:prstGeom>
        </p:spPr>
      </p:pic>
      <p:sp>
        <p:nvSpPr>
          <p:cNvPr id="12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11963399" y="1910279"/>
            <a:ext cx="3886200" cy="10887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2640" lvl="1" indent="-457200">
              <a:lnSpc>
                <a:spcPts val="447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Helios" panose="020B0604020202020204" charset="0"/>
              </a:rPr>
              <a:t>DFD Level 1(Admin)</a:t>
            </a:r>
          </a:p>
          <a:p>
            <a:pPr marL="345440" lvl="1">
              <a:lnSpc>
                <a:spcPts val="4479"/>
              </a:lnSpc>
              <a:spcBef>
                <a:spcPct val="0"/>
              </a:spcBef>
            </a:pP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pic>
        <p:nvPicPr>
          <p:cNvPr id="13" name="Image 824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48800" y="2998739"/>
            <a:ext cx="8077200" cy="26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5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ED9A70F-582E-4A5D-A567-811B58C00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0326E0C9-EF5C-30DC-1C63-5B7AAF4E10E8}"/>
              </a:ext>
            </a:extLst>
          </p:cNvPr>
          <p:cNvSpPr txBox="1"/>
          <p:nvPr/>
        </p:nvSpPr>
        <p:spPr>
          <a:xfrm>
            <a:off x="7772400" y="-190500"/>
            <a:ext cx="3733800" cy="2311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000" b="1" dirty="0" smtClean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System</a:t>
            </a:r>
            <a:endParaRPr lang="en-US" sz="6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  <a:p>
            <a:pPr algn="ctr">
              <a:lnSpc>
                <a:spcPts val="9099"/>
              </a:lnSpc>
            </a:pPr>
            <a:r>
              <a:rPr lang="en-US" sz="6000" b="1" dirty="0" smtClean="0">
                <a:solidFill>
                  <a:srgbClr val="718BAB"/>
                </a:solidFill>
                <a:latin typeface="Klein Bold"/>
                <a:ea typeface="Klein Bold"/>
                <a:cs typeface="Klein Bold"/>
                <a:sym typeface="Klein Bold"/>
              </a:rPr>
              <a:t>Design</a:t>
            </a:r>
            <a:endParaRPr lang="en-US" sz="6000" b="1" dirty="0">
              <a:solidFill>
                <a:srgbClr val="718BAB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1981200" y="1877578"/>
            <a:ext cx="44958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40" lvl="1">
              <a:lnSpc>
                <a:spcPts val="4479"/>
              </a:lnSpc>
              <a:spcBef>
                <a:spcPct val="0"/>
              </a:spcBef>
            </a:pPr>
            <a:r>
              <a:rPr lang="en-IN" sz="2800" dirty="0" smtClean="0">
                <a:latin typeface="Helios" panose="020B0604020202020204" charset="0"/>
              </a:rPr>
              <a:t>	Use Case (User)</a:t>
            </a:r>
          </a:p>
          <a:p>
            <a:pPr marL="345440" lvl="1">
              <a:lnSpc>
                <a:spcPts val="4479"/>
              </a:lnSpc>
              <a:spcBef>
                <a:spcPct val="0"/>
              </a:spcBef>
            </a:pP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pic>
        <p:nvPicPr>
          <p:cNvPr id="14" name="Image 95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2628900"/>
            <a:ext cx="5334000" cy="7391400"/>
          </a:xfrm>
          <a:prstGeom prst="rect">
            <a:avLst/>
          </a:prstGeom>
        </p:spPr>
      </p:pic>
      <p:sp>
        <p:nvSpPr>
          <p:cNvPr id="15" name="TextBox 6">
            <a:extLst>
              <a:ext uri="{FF2B5EF4-FFF2-40B4-BE49-F238E27FC236}">
                <a16:creationId xmlns="" xmlns:a16="http://schemas.microsoft.com/office/drawing/2014/main" id="{9D9E24C7-8A77-05F3-09AD-A4753E5799F5}"/>
              </a:ext>
            </a:extLst>
          </p:cNvPr>
          <p:cNvSpPr txBox="1"/>
          <p:nvPr/>
        </p:nvSpPr>
        <p:spPr>
          <a:xfrm>
            <a:off x="11658600" y="1879656"/>
            <a:ext cx="449580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40" lvl="1">
              <a:lnSpc>
                <a:spcPts val="4479"/>
              </a:lnSpc>
              <a:spcBef>
                <a:spcPct val="0"/>
              </a:spcBef>
            </a:pPr>
            <a:r>
              <a:rPr lang="en-IN" sz="2800" dirty="0" smtClean="0">
                <a:latin typeface="Helios" panose="020B0604020202020204" charset="0"/>
              </a:rPr>
              <a:t>	Use Case (Admin)</a:t>
            </a:r>
          </a:p>
          <a:p>
            <a:pPr marL="345440" lvl="1">
              <a:lnSpc>
                <a:spcPts val="4479"/>
              </a:lnSpc>
              <a:spcBef>
                <a:spcPct val="0"/>
              </a:spcBef>
            </a:pPr>
            <a:endParaRPr lang="en-US" sz="2800" u="none" strike="noStrike" dirty="0">
              <a:solidFill>
                <a:srgbClr val="2A2E3A"/>
              </a:solidFill>
              <a:latin typeface="Helios" panose="020B0604020202020204" charset="0"/>
              <a:ea typeface="Helios"/>
              <a:cs typeface="Helios"/>
              <a:sym typeface="Helios"/>
            </a:endParaRPr>
          </a:p>
        </p:txBody>
      </p:sp>
      <p:pic>
        <p:nvPicPr>
          <p:cNvPr id="16" name="Image 95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20200" y="2628900"/>
            <a:ext cx="6477000" cy="739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6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1596</Words>
  <Application>Microsoft Office PowerPoint</Application>
  <PresentationFormat>Custom</PresentationFormat>
  <Paragraphs>502</Paragraphs>
  <Slides>35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Calibri</vt:lpstr>
      <vt:lpstr>Helios</vt:lpstr>
      <vt:lpstr>Times New Roman</vt:lpstr>
      <vt:lpstr>Klein Bold</vt:lpstr>
      <vt:lpstr>DM Sans Semi Bold</vt:lpstr>
      <vt:lpstr>Helios Bold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Company Master</dc:title>
  <cp:lastModifiedBy>Prasham</cp:lastModifiedBy>
  <cp:revision>104</cp:revision>
  <dcterms:created xsi:type="dcterms:W3CDTF">2006-08-16T00:00:00Z</dcterms:created>
  <dcterms:modified xsi:type="dcterms:W3CDTF">2025-08-25T13:05:11Z</dcterms:modified>
  <dc:identifier>DAGiF_EQk5U</dc:identifier>
</cp:coreProperties>
</file>