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48" r:id="rId1"/>
    <p:sldMasterId id="2147483651" r:id="rId2"/>
  </p:sldMasterIdLst>
  <p:notesMasterIdLst>
    <p:notesMasterId r:id="rId8"/>
  </p:notesMasterIdLst>
  <p:sldIdLst>
    <p:sldId id="256" r:id="rId3"/>
    <p:sldId id="264" r:id="rId4"/>
    <p:sldId id="260" r:id="rId5"/>
    <p:sldId id="261" r:id="rId6"/>
    <p:sldId id="265" r:id="rId7"/>
  </p:sldIdLst>
  <p:sldSz cx="8961438" cy="6721475"/>
  <p:notesSz cx="6797675" cy="9926638"/>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93">
          <p15:clr>
            <a:srgbClr val="A4A3A4"/>
          </p15:clr>
        </p15:guide>
        <p15:guide id="2" pos="5535">
          <p15:clr>
            <a:srgbClr val="A4A3A4"/>
          </p15:clr>
        </p15:guide>
        <p15:guide id="3" pos="119">
          <p15:clr>
            <a:srgbClr val="A4A3A4"/>
          </p15:clr>
        </p15:guide>
        <p15:guide id="4" pos="3664">
          <p15:clr>
            <a:srgbClr val="A4A3A4"/>
          </p15:clr>
        </p15:guide>
      </p15:sldGuideLst>
    </p:ext>
    <p:ext uri="{2D200454-40CA-4A62-9FC3-DE9A4176ACB9}">
      <p15:notesGuideLst xmlns:p15="http://schemas.microsoft.com/office/powerpoint/2012/main">
        <p15:guide id="1" orient="horz" pos="3127">
          <p15:clr>
            <a:srgbClr val="A4A3A4"/>
          </p15:clr>
        </p15:guide>
        <p15:guide id="2" pos="2142">
          <p15:clr>
            <a:srgbClr val="A4A3A4"/>
          </p15:clr>
        </p15:guide>
      </p15:notes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5" roundtripDataSignature="AMtx7mhm9BQygXBgTJ2GTFksXcKVEpy+p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606C"/>
    <a:srgbClr val="E157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345" autoAdjust="0"/>
    <p:restoredTop sz="94660"/>
  </p:normalViewPr>
  <p:slideViewPr>
    <p:cSldViewPr snapToGrid="0">
      <p:cViewPr varScale="1">
        <p:scale>
          <a:sx n="64" d="100"/>
          <a:sy n="64" d="100"/>
        </p:scale>
        <p:origin x="1576" y="48"/>
      </p:cViewPr>
      <p:guideLst>
        <p:guide orient="horz" pos="293"/>
        <p:guide pos="5535"/>
        <p:guide pos="119"/>
        <p:guide pos="3664"/>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127"/>
        <p:guide pos="214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5" Type="http://schemas.openxmlformats.org/officeDocument/2006/relationships/slide" Target="slides/slide3.xml"/><Relationship Id="rId15" Type="http://customschemas.google.com/relationships/presentationmetadata" Target="metadata"/><Relationship Id="rId19" Type="http://schemas.openxmlformats.org/officeDocument/2006/relationships/tableStyles" Target="tableStyles.xml"/><Relationship Id="rId4"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4" name="Google Shape;4;n"/>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1pPr>
            <a:lvl2pPr marL="914400" marR="0" lvl="1" indent="-350519" algn="l" rtl="0">
              <a:lnSpc>
                <a:spcPct val="100000"/>
              </a:lnSpc>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2pPr>
            <a:lvl3pPr marL="1371600" marR="0" lvl="2" indent="-350519" algn="l" rtl="0">
              <a:lnSpc>
                <a:spcPct val="100000"/>
              </a:lnSpc>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19023" algn="l" rtl="0">
              <a:lnSpc>
                <a:spcPct val="100000"/>
              </a:lnSpc>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5" name="Google Shape;5;n"/>
          <p:cNvSpPr txBox="1">
            <a:spLocks noGrp="1"/>
          </p:cNvSpPr>
          <p:nvPr>
            <p:ph type="sldNum" idx="12"/>
          </p:nvPr>
        </p:nvSpPr>
        <p:spPr>
          <a:xfrm>
            <a:off x="6140848" y="9545294"/>
            <a:ext cx="191168" cy="18567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
        <p:nvSpPr>
          <p:cNvPr id="6" name="Google Shape;6;n"/>
          <p:cNvSpPr txBox="1">
            <a:spLocks noGrp="1"/>
          </p:cNvSpPr>
          <p:nvPr>
            <p:ph type="ftr" idx="11"/>
          </p:nvPr>
        </p:nvSpPr>
        <p:spPr>
          <a:xfrm>
            <a:off x="6331953" y="110938"/>
            <a:ext cx="65" cy="122914"/>
          </a:xfrm>
          <a:prstGeom prst="rect">
            <a:avLst/>
          </a:prstGeom>
          <a:noFill/>
          <a:ln>
            <a:noFill/>
          </a:ln>
        </p:spPr>
        <p:txBody>
          <a:bodyPr spcFirstLastPara="1" wrap="square" lIns="0" tIns="0" rIns="0" bIns="0" anchor="b" anchorCtr="0">
            <a:spAutoFit/>
          </a:bodyPr>
          <a:lstStyle>
            <a:lvl1pPr marR="0" lvl="0" algn="r" rtl="0">
              <a:lnSpc>
                <a:spcPct val="100000"/>
              </a:lnSpc>
              <a:spcBef>
                <a:spcPts val="0"/>
              </a:spcBef>
              <a:spcAft>
                <a:spcPts val="0"/>
              </a:spcAft>
              <a:buClr>
                <a:srgbClr val="000000"/>
              </a:buClr>
              <a:buSzPts val="1400"/>
              <a:buFont typeface="Arial"/>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1: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38" name="Google Shape;38;p1:notes"/>
          <p:cNvSpPr txBox="1">
            <a:spLocks noGrp="1"/>
          </p:cNvSpPr>
          <p:nvPr>
            <p:ph type="body" idx="1"/>
          </p:nvPr>
        </p:nvSpPr>
        <p:spPr>
          <a:xfrm>
            <a:off x="472065" y="5333978"/>
            <a:ext cx="5859954" cy="24582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endParaRPr/>
          </a:p>
        </p:txBody>
      </p:sp>
      <p:sp>
        <p:nvSpPr>
          <p:cNvPr id="39" name="Google Shape;39;p1:notes"/>
          <p:cNvSpPr txBox="1">
            <a:spLocks noGrp="1"/>
          </p:cNvSpPr>
          <p:nvPr>
            <p:ph type="sldNum" idx="12"/>
          </p:nvPr>
        </p:nvSpPr>
        <p:spPr>
          <a:xfrm>
            <a:off x="6245419" y="9545294"/>
            <a:ext cx="86598" cy="185676"/>
          </a:xfrm>
          <a:prstGeom prst="rect">
            <a:avLst/>
          </a:prstGeom>
          <a:noFill/>
          <a:ln>
            <a:noFill/>
          </a:ln>
        </p:spPr>
        <p:txBody>
          <a:bodyPr spcFirstLastPara="1" wrap="square" lIns="0" tIns="0" rIns="0" bIns="0" anchor="b" anchorCtr="0">
            <a:spAutoFit/>
          </a:bodyPr>
          <a:lstStyle/>
          <a:p>
            <a:pPr marL="0" lvl="0" indent="0" algn="r" rtl="0">
              <a:lnSpc>
                <a:spcPct val="100000"/>
              </a:lnSpc>
              <a:spcBef>
                <a:spcPts val="0"/>
              </a:spcBef>
              <a:spcAft>
                <a:spcPts val="0"/>
              </a:spcAft>
              <a:buSzPts val="1400"/>
              <a:buNone/>
            </a:pPr>
            <a:fld id="{00000000-1234-1234-1234-123412341234}" type="slidenum">
              <a:rPr lang="en-US"/>
              <a:t>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2: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46" name="Google Shape;46;p2:notes"/>
          <p:cNvSpPr txBox="1">
            <a:spLocks noGrp="1"/>
          </p:cNvSpPr>
          <p:nvPr>
            <p:ph type="body" idx="1"/>
          </p:nvPr>
        </p:nvSpPr>
        <p:spPr>
          <a:xfrm>
            <a:off x="472065" y="5333979"/>
            <a:ext cx="5859954" cy="246221"/>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endParaRPr dirty="0"/>
          </a:p>
        </p:txBody>
      </p:sp>
      <p:sp>
        <p:nvSpPr>
          <p:cNvPr id="47" name="Google Shape;47;p2:notes"/>
          <p:cNvSpPr txBox="1">
            <a:spLocks noGrp="1"/>
          </p:cNvSpPr>
          <p:nvPr>
            <p:ph type="sldNum" idx="12"/>
          </p:nvPr>
        </p:nvSpPr>
        <p:spPr>
          <a:xfrm>
            <a:off x="6247057" y="9546304"/>
            <a:ext cx="84959" cy="184666"/>
          </a:xfrm>
          <a:prstGeom prst="rect">
            <a:avLst/>
          </a:prstGeom>
          <a:noFill/>
          <a:ln>
            <a:noFill/>
          </a:ln>
        </p:spPr>
        <p:txBody>
          <a:bodyPr spcFirstLastPara="1" wrap="square" lIns="0" tIns="0" rIns="0" bIns="0" anchor="b" anchorCtr="0">
            <a:sp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extLst>
      <p:ext uri="{BB962C8B-B14F-4D97-AF65-F5344CB8AC3E}">
        <p14:creationId xmlns:p14="http://schemas.microsoft.com/office/powerpoint/2010/main" val="1170315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5:notes"/>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177" name="Google Shape;177;p5: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6:notes"/>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190" name="Google Shape;190;p6: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6:notes"/>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190" name="Google Shape;190;p6: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Tree>
    <p:extLst>
      <p:ext uri="{BB962C8B-B14F-4D97-AF65-F5344CB8AC3E}">
        <p14:creationId xmlns:p14="http://schemas.microsoft.com/office/powerpoint/2010/main" val="548824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5" Type="http://schemas.openxmlformats.org/officeDocument/2006/relationships/image" Target="../media/image2.pn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vmlDrawing" Target="../drawings/vmlDrawing3.v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3"/>
        <p:cNvGrpSpPr/>
        <p:nvPr/>
      </p:nvGrpSpPr>
      <p:grpSpPr>
        <a:xfrm>
          <a:off x="0" y="0"/>
          <a:ext cx="0" cy="0"/>
          <a:chOff x="0" y="0"/>
          <a:chExt cx="0" cy="0"/>
        </a:xfrm>
      </p:grpSpPr>
      <p:sp>
        <p:nvSpPr>
          <p:cNvPr id="14" name="Google Shape;14;p10"/>
          <p:cNvSpPr/>
          <p:nvPr/>
        </p:nvSpPr>
        <p:spPr>
          <a:xfrm>
            <a:off x="0" y="4630993"/>
            <a:ext cx="8961438" cy="2090481"/>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graphicFrame>
        <p:nvGraphicFramePr>
          <p:cNvPr id="15" name="Google Shape;15;p10"/>
          <p:cNvGraphicFramePr/>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02" r:id="rId3" imgW="1587" imgH="1587" progId="TCLayout.ActiveDocument.1">
                  <p:embed/>
                </p:oleObj>
              </mc:Choice>
              <mc:Fallback>
                <p:oleObj r:id="rId3" imgW="1587" imgH="1587" progId="TCLayout.ActiveDocument.1">
                  <p:embed/>
                  <p:pic>
                    <p:nvPicPr>
                      <p:cNvPr id="15" name="Google Shape;15;p10"/>
                      <p:cNvPicPr preferRelativeResize="0"/>
                      <p:nvPr/>
                    </p:nvPicPr>
                    <p:blipFill rotWithShape="1">
                      <a:blip r:embed="rId4">
                        <a:alphaModFix/>
                      </a:blip>
                      <a:srcRect/>
                      <a:stretch/>
                    </p:blipFill>
                    <p:spPr>
                      <a:xfrm>
                        <a:off x="1588" y="1588"/>
                        <a:ext cx="1587" cy="1587"/>
                      </a:xfrm>
                      <a:prstGeom prst="rect">
                        <a:avLst/>
                      </a:prstGeom>
                      <a:noFill/>
                      <a:ln>
                        <a:noFill/>
                      </a:ln>
                    </p:spPr>
                  </p:pic>
                </p:oleObj>
              </mc:Fallback>
            </mc:AlternateContent>
          </a:graphicData>
        </a:graphic>
      </p:graphicFrame>
      <p:sp>
        <p:nvSpPr>
          <p:cNvPr id="16" name="Google Shape;16;p10"/>
          <p:cNvSpPr txBox="1">
            <a:spLocks noGrp="1"/>
          </p:cNvSpPr>
          <p:nvPr>
            <p:ph type="ctrTitle"/>
          </p:nvPr>
        </p:nvSpPr>
        <p:spPr>
          <a:xfrm>
            <a:off x="233363" y="3475212"/>
            <a:ext cx="7368890" cy="492443"/>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3200"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0"/>
          <p:cNvSpPr txBox="1">
            <a:spLocks noGrp="1"/>
          </p:cNvSpPr>
          <p:nvPr>
            <p:ph type="subTitle" idx="1"/>
          </p:nvPr>
        </p:nvSpPr>
        <p:spPr>
          <a:xfrm>
            <a:off x="233363" y="4761441"/>
            <a:ext cx="7368890" cy="21544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400">
                <a:latin typeface="Arial"/>
                <a:ea typeface="Arial"/>
                <a:cs typeface="Arial"/>
                <a:sym typeface="Arial"/>
              </a:defRPr>
            </a:lvl1pPr>
            <a:lvl2pPr lvl="1" algn="l">
              <a:lnSpc>
                <a:spcPct val="100000"/>
              </a:lnSpc>
              <a:spcBef>
                <a:spcPts val="0"/>
              </a:spcBef>
              <a:spcAft>
                <a:spcPts val="0"/>
              </a:spcAft>
              <a:buSzPts val="2250"/>
              <a:buChar char="▪"/>
              <a:defRPr/>
            </a:lvl2pPr>
            <a:lvl3pPr lvl="2" algn="l">
              <a:lnSpc>
                <a:spcPct val="100000"/>
              </a:lnSpc>
              <a:spcBef>
                <a:spcPts val="0"/>
              </a:spcBef>
              <a:spcAft>
                <a:spcPts val="0"/>
              </a:spcAft>
              <a:buSzPts val="2160"/>
              <a:buChar char="–"/>
              <a:defRPr/>
            </a:lvl3pPr>
            <a:lvl4pPr lvl="3" algn="l">
              <a:lnSpc>
                <a:spcPct val="100000"/>
              </a:lnSpc>
              <a:spcBef>
                <a:spcPts val="0"/>
              </a:spcBef>
              <a:spcAft>
                <a:spcPts val="0"/>
              </a:spcAft>
              <a:buSzPts val="2160"/>
              <a:buChar char="▫"/>
              <a:defRPr/>
            </a:lvl4pPr>
            <a:lvl5pPr lvl="4" algn="l">
              <a:lnSpc>
                <a:spcPct val="100000"/>
              </a:lnSpc>
              <a:spcBef>
                <a:spcPts val="0"/>
              </a:spcBef>
              <a:spcAft>
                <a:spcPts val="0"/>
              </a:spcAft>
              <a:buSzPts val="1602"/>
              <a:buChar char="-"/>
              <a:defRPr/>
            </a:lvl5pPr>
            <a:lvl6pPr lvl="5" algn="l">
              <a:lnSpc>
                <a:spcPct val="100000"/>
              </a:lnSpc>
              <a:spcBef>
                <a:spcPts val="0"/>
              </a:spcBef>
              <a:spcAft>
                <a:spcPts val="0"/>
              </a:spcAft>
              <a:buSzPts val="1602"/>
              <a:buChar char="-"/>
              <a:defRPr/>
            </a:lvl6pPr>
            <a:lvl7pPr lvl="6" algn="l">
              <a:lnSpc>
                <a:spcPct val="100000"/>
              </a:lnSpc>
              <a:spcBef>
                <a:spcPts val="0"/>
              </a:spcBef>
              <a:spcAft>
                <a:spcPts val="0"/>
              </a:spcAft>
              <a:buSzPts val="1602"/>
              <a:buChar char="-"/>
              <a:defRPr/>
            </a:lvl7pPr>
            <a:lvl8pPr lvl="7" algn="l">
              <a:lnSpc>
                <a:spcPct val="100000"/>
              </a:lnSpc>
              <a:spcBef>
                <a:spcPts val="0"/>
              </a:spcBef>
              <a:spcAft>
                <a:spcPts val="0"/>
              </a:spcAft>
              <a:buSzPts val="1602"/>
              <a:buChar char="-"/>
              <a:defRPr/>
            </a:lvl8pPr>
            <a:lvl9pPr lvl="8" algn="l">
              <a:lnSpc>
                <a:spcPct val="100000"/>
              </a:lnSpc>
              <a:spcBef>
                <a:spcPts val="0"/>
              </a:spcBef>
              <a:spcAft>
                <a:spcPts val="0"/>
              </a:spcAft>
              <a:buSzPts val="1602"/>
              <a:buChar char="-"/>
              <a:defRPr/>
            </a:lvl9pPr>
          </a:lstStyle>
          <a:p>
            <a:endParaRPr/>
          </a:p>
        </p:txBody>
      </p:sp>
      <p:sp>
        <p:nvSpPr>
          <p:cNvPr id="18" name="Google Shape;18;p10"/>
          <p:cNvSpPr/>
          <p:nvPr/>
        </p:nvSpPr>
        <p:spPr>
          <a:xfrm>
            <a:off x="8132763" y="36513"/>
            <a:ext cx="657225" cy="122237"/>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pic>
        <p:nvPicPr>
          <p:cNvPr id="19" name="Google Shape;19;p10" descr="https://lh4.googleusercontent.com/Mo5xEJ40kcGhKGf19rqfoefwMDgEDGstwv3C0JMs_Y1J7HXWuY8KuHjIz12F4qpz39l8989Nh5t9fTPG58GPBPEtE9L9dY0nOi1oyFoNENbnqmS8eFn9dFoas4bIwH5xdPoSfddu"/>
          <p:cNvPicPr preferRelativeResize="0"/>
          <p:nvPr/>
        </p:nvPicPr>
        <p:blipFill rotWithShape="1">
          <a:blip r:embed="rId5">
            <a:alphaModFix/>
          </a:blip>
          <a:srcRect/>
          <a:stretch/>
        </p:blipFill>
        <p:spPr>
          <a:xfrm>
            <a:off x="6477666" y="0"/>
            <a:ext cx="2483772" cy="794123"/>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0"/>
        <p:cNvGrpSpPr/>
        <p:nvPr/>
      </p:nvGrpSpPr>
      <p:grpSpPr>
        <a:xfrm>
          <a:off x="0" y="0"/>
          <a:ext cx="0" cy="0"/>
          <a:chOff x="0" y="0"/>
          <a:chExt cx="0" cy="0"/>
        </a:xfrm>
      </p:grpSpPr>
      <p:graphicFrame>
        <p:nvGraphicFramePr>
          <p:cNvPr id="21" name="Google Shape;21;p11"/>
          <p:cNvGraphicFramePr/>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126" r:id="rId3" imgW="1587" imgH="1587" progId="TCLayout.ActiveDocument.1">
                  <p:embed/>
                </p:oleObj>
              </mc:Choice>
              <mc:Fallback>
                <p:oleObj r:id="rId3" imgW="1587" imgH="1587" progId="TCLayout.ActiveDocument.1">
                  <p:embed/>
                  <p:pic>
                    <p:nvPicPr>
                      <p:cNvPr id="21" name="Google Shape;21;p11"/>
                      <p:cNvPicPr preferRelativeResize="0"/>
                      <p:nvPr/>
                    </p:nvPicPr>
                    <p:blipFill rotWithShape="1">
                      <a:blip r:embed="rId4">
                        <a:alphaModFix/>
                      </a:blip>
                      <a:srcRect/>
                      <a:stretch/>
                    </p:blipFill>
                    <p:spPr>
                      <a:xfrm>
                        <a:off x="1588" y="1588"/>
                        <a:ext cx="1587" cy="1587"/>
                      </a:xfrm>
                      <a:prstGeom prst="rect">
                        <a:avLst/>
                      </a:prstGeom>
                      <a:noFill/>
                      <a:ln>
                        <a:noFill/>
                      </a:ln>
                    </p:spPr>
                  </p:pic>
                </p:oleObj>
              </mc:Fallback>
            </mc:AlternateContent>
          </a:graphicData>
        </a:graphic>
      </p:graphicFrame>
      <p:sp>
        <p:nvSpPr>
          <p:cNvPr id="22" name="Google Shape;22;p11"/>
          <p:cNvSpPr txBox="1">
            <a:spLocks noGrp="1"/>
          </p:cNvSpPr>
          <p:nvPr>
            <p:ph type="title"/>
          </p:nvPr>
        </p:nvSpPr>
        <p:spPr>
          <a:xfrm>
            <a:off x="171451" y="230188"/>
            <a:ext cx="8618537" cy="29238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23" name="Google Shape;23;p11"/>
          <p:cNvCxnSpPr/>
          <p:nvPr/>
        </p:nvCxnSpPr>
        <p:spPr>
          <a:xfrm>
            <a:off x="88960" y="887678"/>
            <a:ext cx="8784976" cy="0"/>
          </a:xfrm>
          <a:prstGeom prst="straightConnector1">
            <a:avLst/>
          </a:prstGeom>
          <a:noFill/>
          <a:ln w="25400" cap="flat" cmpd="sng">
            <a:solidFill>
              <a:srgbClr val="000000"/>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Only" type="titleOnly">
  <p:cSld name="TITLE_ONLY">
    <p:spTree>
      <p:nvGrpSpPr>
        <p:cNvPr id="1" name="Shape 29"/>
        <p:cNvGrpSpPr/>
        <p:nvPr/>
      </p:nvGrpSpPr>
      <p:grpSpPr>
        <a:xfrm>
          <a:off x="0" y="0"/>
          <a:ext cx="0" cy="0"/>
          <a:chOff x="0" y="0"/>
          <a:chExt cx="0" cy="0"/>
        </a:xfrm>
      </p:grpSpPr>
      <p:sp>
        <p:nvSpPr>
          <p:cNvPr id="30" name="Google Shape;30;p13"/>
          <p:cNvSpPr txBox="1">
            <a:spLocks noGrp="1"/>
          </p:cNvSpPr>
          <p:nvPr>
            <p:ph type="title"/>
          </p:nvPr>
        </p:nvSpPr>
        <p:spPr>
          <a:xfrm>
            <a:off x="171453" y="230190"/>
            <a:ext cx="8618538" cy="22441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14"/>
          <p:cNvSpPr txBox="1">
            <a:spLocks noGrp="1"/>
          </p:cNvSpPr>
          <p:nvPr>
            <p:ph type="title"/>
          </p:nvPr>
        </p:nvSpPr>
        <p:spPr>
          <a:xfrm>
            <a:off x="171453" y="230190"/>
            <a:ext cx="8618538" cy="22441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type="tx">
  <p:cSld name="TITLE_AND_BODY">
    <p:spTree>
      <p:nvGrpSpPr>
        <p:cNvPr id="1" name="Shape 33"/>
        <p:cNvGrpSpPr/>
        <p:nvPr/>
      </p:nvGrpSpPr>
      <p:grpSpPr>
        <a:xfrm>
          <a:off x="0" y="0"/>
          <a:ext cx="0" cy="0"/>
          <a:chOff x="0" y="0"/>
          <a:chExt cx="0" cy="0"/>
        </a:xfrm>
      </p:grpSpPr>
      <p:sp>
        <p:nvSpPr>
          <p:cNvPr id="34" name="Google Shape;34;p15"/>
          <p:cNvSpPr txBox="1">
            <a:spLocks noGrp="1"/>
          </p:cNvSpPr>
          <p:nvPr>
            <p:ph type="title"/>
          </p:nvPr>
        </p:nvSpPr>
        <p:spPr>
          <a:xfrm>
            <a:off x="171453" y="230190"/>
            <a:ext cx="8618538" cy="22441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5"/>
          <p:cNvSpPr txBox="1">
            <a:spLocks noGrp="1"/>
          </p:cNvSpPr>
          <p:nvPr>
            <p:ph type="body" idx="1"/>
          </p:nvPr>
        </p:nvSpPr>
        <p:spPr>
          <a:xfrm>
            <a:off x="2296319" y="2519680"/>
            <a:ext cx="4302125" cy="94460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371475" algn="l">
              <a:lnSpc>
                <a:spcPct val="100000"/>
              </a:lnSpc>
              <a:spcBef>
                <a:spcPts val="0"/>
              </a:spcBef>
              <a:spcAft>
                <a:spcPts val="0"/>
              </a:spcAft>
              <a:buSzPts val="2250"/>
              <a:buChar char="▪"/>
              <a:defRPr/>
            </a:lvl2pPr>
            <a:lvl3pPr marL="1371600" lvl="2" indent="-365760" algn="l">
              <a:lnSpc>
                <a:spcPct val="100000"/>
              </a:lnSpc>
              <a:spcBef>
                <a:spcPts val="0"/>
              </a:spcBef>
              <a:spcAft>
                <a:spcPts val="0"/>
              </a:spcAft>
              <a:buSzPts val="2160"/>
              <a:buChar char="–"/>
              <a:defRPr/>
            </a:lvl3pPr>
            <a:lvl4pPr marL="1828800" lvl="3" indent="-365760" algn="l">
              <a:lnSpc>
                <a:spcPct val="100000"/>
              </a:lnSpc>
              <a:spcBef>
                <a:spcPts val="0"/>
              </a:spcBef>
              <a:spcAft>
                <a:spcPts val="0"/>
              </a:spcAft>
              <a:buSzPts val="2160"/>
              <a:buChar char="▫"/>
              <a:defRPr/>
            </a:lvl4pPr>
            <a:lvl5pPr marL="2286000" lvl="4" indent="-330326" algn="l">
              <a:lnSpc>
                <a:spcPct val="100000"/>
              </a:lnSpc>
              <a:spcBef>
                <a:spcPts val="0"/>
              </a:spcBef>
              <a:spcAft>
                <a:spcPts val="0"/>
              </a:spcAft>
              <a:buSzPts val="1602"/>
              <a:buChar char="-"/>
              <a:defRPr/>
            </a:lvl5pPr>
            <a:lvl6pPr marL="2743200" lvl="5" indent="-330326" algn="l">
              <a:lnSpc>
                <a:spcPct val="100000"/>
              </a:lnSpc>
              <a:spcBef>
                <a:spcPts val="0"/>
              </a:spcBef>
              <a:spcAft>
                <a:spcPts val="0"/>
              </a:spcAft>
              <a:buSzPts val="1602"/>
              <a:buChar char="-"/>
              <a:defRPr/>
            </a:lvl6pPr>
            <a:lvl7pPr marL="3200400" lvl="6" indent="-330326" algn="l">
              <a:lnSpc>
                <a:spcPct val="100000"/>
              </a:lnSpc>
              <a:spcBef>
                <a:spcPts val="0"/>
              </a:spcBef>
              <a:spcAft>
                <a:spcPts val="0"/>
              </a:spcAft>
              <a:buSzPts val="1602"/>
              <a:buChar char="-"/>
              <a:defRPr/>
            </a:lvl7pPr>
            <a:lvl8pPr marL="3657600" lvl="7" indent="-330327" algn="l">
              <a:lnSpc>
                <a:spcPct val="100000"/>
              </a:lnSpc>
              <a:spcBef>
                <a:spcPts val="0"/>
              </a:spcBef>
              <a:spcAft>
                <a:spcPts val="0"/>
              </a:spcAft>
              <a:buSzPts val="1602"/>
              <a:buChar char="-"/>
              <a:defRPr/>
            </a:lvl8pPr>
            <a:lvl9pPr marL="4114800" lvl="8" indent="-330327" algn="l">
              <a:lnSpc>
                <a:spcPct val="100000"/>
              </a:lnSpc>
              <a:spcBef>
                <a:spcPts val="0"/>
              </a:spcBef>
              <a:spcAft>
                <a:spcPts val="0"/>
              </a:spcAft>
              <a:buSzPts val="1602"/>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oleObject" Target="../embeddings/oleObject1.bin"/><Relationship Id="rId4" Type="http://schemas.openxmlformats.org/officeDocument/2006/relationships/vmlDrawing" Target="../drawings/vmlDrawing1.v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
        <p:cNvGrpSpPr/>
        <p:nvPr/>
      </p:nvGrpSpPr>
      <p:grpSpPr>
        <a:xfrm>
          <a:off x="0" y="0"/>
          <a:ext cx="0" cy="0"/>
          <a:chOff x="0" y="0"/>
          <a:chExt cx="0" cy="0"/>
        </a:xfrm>
      </p:grpSpPr>
      <p:graphicFrame>
        <p:nvGraphicFramePr>
          <p:cNvPr id="8" name="Google Shape;8;p9"/>
          <p:cNvGraphicFramePr/>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78" r:id="rId5" imgW="158750" imgH="158750" progId="TCLayout.ActiveDocument.1">
                  <p:embed/>
                </p:oleObj>
              </mc:Choice>
              <mc:Fallback>
                <p:oleObj r:id="rId5" imgW="158750" imgH="158750" progId="TCLayout.ActiveDocument.1">
                  <p:embed/>
                  <p:pic>
                    <p:nvPicPr>
                      <p:cNvPr id="8" name="Google Shape;8;p9"/>
                      <p:cNvPicPr preferRelativeResize="0"/>
                      <p:nvPr/>
                    </p:nvPicPr>
                    <p:blipFill rotWithShape="1">
                      <a:blip r:embed="rId6">
                        <a:alphaModFix/>
                      </a:blip>
                      <a:srcRect/>
                      <a:stretch/>
                    </p:blipFill>
                    <p:spPr>
                      <a:xfrm>
                        <a:off x="0" y="0"/>
                        <a:ext cx="158750" cy="158750"/>
                      </a:xfrm>
                      <a:prstGeom prst="rect">
                        <a:avLst/>
                      </a:prstGeom>
                      <a:noFill/>
                      <a:ln>
                        <a:noFill/>
                      </a:ln>
                    </p:spPr>
                  </p:pic>
                </p:oleObj>
              </mc:Fallback>
            </mc:AlternateContent>
          </a:graphicData>
        </a:graphic>
      </p:graphicFrame>
      <p:sp>
        <p:nvSpPr>
          <p:cNvPr id="9" name="Google Shape;9;p9"/>
          <p:cNvSpPr/>
          <p:nvPr/>
        </p:nvSpPr>
        <p:spPr>
          <a:xfrm>
            <a:off x="8132763" y="36513"/>
            <a:ext cx="657225" cy="122237"/>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10" name="Google Shape;10;p9"/>
          <p:cNvSpPr txBox="1">
            <a:spLocks noGrp="1"/>
          </p:cNvSpPr>
          <p:nvPr>
            <p:ph type="body" idx="1"/>
          </p:nvPr>
        </p:nvSpPr>
        <p:spPr>
          <a:xfrm>
            <a:off x="2296318" y="2519678"/>
            <a:ext cx="4302125" cy="1231106"/>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1pPr>
            <a:lvl2pPr marL="914400" marR="0" lvl="1" indent="-355600" algn="l" rtl="0">
              <a:lnSpc>
                <a:spcPct val="100000"/>
              </a:lnSpc>
              <a:spcBef>
                <a:spcPts val="0"/>
              </a:spcBef>
              <a:spcAft>
                <a:spcPts val="0"/>
              </a:spcAft>
              <a:buClr>
                <a:schemeClr val="dk2"/>
              </a:buClr>
              <a:buSzPts val="2000"/>
              <a:buFont typeface="Arial"/>
              <a:buChar char="▪"/>
              <a:defRPr sz="1600" b="0" i="0" u="none" strike="noStrike" cap="none">
                <a:solidFill>
                  <a:schemeClr val="dk1"/>
                </a:solidFill>
                <a:latin typeface="Arial"/>
                <a:ea typeface="Arial"/>
                <a:cs typeface="Arial"/>
                <a:sym typeface="Arial"/>
              </a:defRPr>
            </a:lvl2pPr>
            <a:lvl3pPr marL="1371600" marR="0" lvl="2" indent="-350519" algn="l" rtl="0">
              <a:lnSpc>
                <a:spcPct val="100000"/>
              </a:lnSpc>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3pPr>
            <a:lvl4pPr marL="1828800" marR="0" lvl="3" indent="-350519" algn="l" rtl="0">
              <a:lnSpc>
                <a:spcPct val="100000"/>
              </a:lnSpc>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4pPr>
            <a:lvl5pPr marL="2286000" marR="0" lvl="4" indent="-319023" algn="l" rtl="0">
              <a:lnSpc>
                <a:spcPct val="100000"/>
              </a:lnSpc>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5pPr>
            <a:lvl6pPr marL="2743200" marR="0" lvl="5" indent="-319023" algn="l" rtl="0">
              <a:lnSpc>
                <a:spcPct val="100000"/>
              </a:lnSpc>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6pPr>
            <a:lvl7pPr marL="3200400" marR="0" lvl="6" indent="-319023" algn="l" rtl="0">
              <a:lnSpc>
                <a:spcPct val="100000"/>
              </a:lnSpc>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7pPr>
            <a:lvl8pPr marL="3657600" marR="0" lvl="7" indent="-319023" algn="l" rtl="0">
              <a:lnSpc>
                <a:spcPct val="100000"/>
              </a:lnSpc>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8pPr>
            <a:lvl9pPr marL="4114800" marR="0" lvl="8" indent="-319023" algn="l" rtl="0">
              <a:lnSpc>
                <a:spcPct val="100000"/>
              </a:lnSpc>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1" name="Google Shape;11;p9"/>
          <p:cNvSpPr txBox="1">
            <a:spLocks noGrp="1"/>
          </p:cNvSpPr>
          <p:nvPr>
            <p:ph type="title"/>
          </p:nvPr>
        </p:nvSpPr>
        <p:spPr>
          <a:xfrm>
            <a:off x="171451" y="230188"/>
            <a:ext cx="8618537" cy="292388"/>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9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9pPr>
          </a:lstStyle>
          <a:p>
            <a:endParaRPr/>
          </a:p>
        </p:txBody>
      </p:sp>
      <p:sp>
        <p:nvSpPr>
          <p:cNvPr id="12" name="Google Shape;12;p9"/>
          <p:cNvSpPr txBox="1"/>
          <p:nvPr/>
        </p:nvSpPr>
        <p:spPr>
          <a:xfrm>
            <a:off x="8632894" y="6485048"/>
            <a:ext cx="157094" cy="153888"/>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n-US" sz="1000" b="0" i="0" u="none" strike="noStrike" cap="none">
                <a:solidFill>
                  <a:schemeClr val="dk1"/>
                </a:solidFill>
                <a:latin typeface="Arial"/>
                <a:ea typeface="Arial"/>
                <a:cs typeface="Arial"/>
                <a:sym typeface="Arial"/>
              </a:rPr>
              <a:t>‹#›</a:t>
            </a:fld>
            <a:endParaRPr sz="10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
        <p:cNvGrpSpPr/>
        <p:nvPr/>
      </p:nvGrpSpPr>
      <p:grpSpPr>
        <a:xfrm>
          <a:off x="0" y="0"/>
          <a:ext cx="0" cy="0"/>
          <a:chOff x="0" y="0"/>
          <a:chExt cx="0" cy="0"/>
        </a:xfrm>
      </p:grpSpPr>
      <p:sp>
        <p:nvSpPr>
          <p:cNvPr id="25" name="Google Shape;25;p12"/>
          <p:cNvSpPr txBox="1">
            <a:spLocks noGrp="1"/>
          </p:cNvSpPr>
          <p:nvPr>
            <p:ph type="body" idx="1"/>
          </p:nvPr>
        </p:nvSpPr>
        <p:spPr>
          <a:xfrm>
            <a:off x="2296319" y="2519680"/>
            <a:ext cx="4302125" cy="944602"/>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223" b="0" i="0" u="none" strike="noStrike" cap="none">
                <a:solidFill>
                  <a:schemeClr val="accent6"/>
                </a:solidFill>
                <a:latin typeface="Arial"/>
                <a:ea typeface="Arial"/>
                <a:cs typeface="Arial"/>
                <a:sym typeface="Arial"/>
              </a:defRPr>
            </a:lvl1pPr>
            <a:lvl2pPr marL="914400" marR="0" lvl="1" indent="-325691" algn="l" rtl="0">
              <a:lnSpc>
                <a:spcPct val="100000"/>
              </a:lnSpc>
              <a:spcBef>
                <a:spcPts val="0"/>
              </a:spcBef>
              <a:spcAft>
                <a:spcPts val="0"/>
              </a:spcAft>
              <a:buClr>
                <a:schemeClr val="dk2"/>
              </a:buClr>
              <a:buSzPts val="1529"/>
              <a:buFont typeface="Arial"/>
              <a:buChar char="▪"/>
              <a:defRPr sz="1223" b="0" i="0" u="none" strike="noStrike" cap="none">
                <a:solidFill>
                  <a:schemeClr val="accent6"/>
                </a:solidFill>
                <a:latin typeface="Arial"/>
                <a:ea typeface="Arial"/>
                <a:cs typeface="Arial"/>
                <a:sym typeface="Arial"/>
              </a:defRPr>
            </a:lvl2pPr>
            <a:lvl3pPr marL="1371600" marR="0" lvl="2" indent="-321817" algn="l" rtl="0">
              <a:lnSpc>
                <a:spcPct val="100000"/>
              </a:lnSpc>
              <a:spcBef>
                <a:spcPts val="0"/>
              </a:spcBef>
              <a:spcAft>
                <a:spcPts val="0"/>
              </a:spcAft>
              <a:buClr>
                <a:schemeClr val="dk2"/>
              </a:buClr>
              <a:buSzPts val="1468"/>
              <a:buFont typeface="Arial"/>
              <a:buChar char="–"/>
              <a:defRPr sz="1223" b="0" i="0" u="none" strike="noStrike" cap="none">
                <a:solidFill>
                  <a:schemeClr val="accent6"/>
                </a:solidFill>
                <a:latin typeface="Arial"/>
                <a:ea typeface="Arial"/>
                <a:cs typeface="Arial"/>
                <a:sym typeface="Arial"/>
              </a:defRPr>
            </a:lvl3pPr>
            <a:lvl4pPr marL="1828800" marR="0" lvl="3" indent="-321817" algn="l" rtl="0">
              <a:lnSpc>
                <a:spcPct val="100000"/>
              </a:lnSpc>
              <a:spcBef>
                <a:spcPts val="0"/>
              </a:spcBef>
              <a:spcAft>
                <a:spcPts val="0"/>
              </a:spcAft>
              <a:buClr>
                <a:schemeClr val="dk2"/>
              </a:buClr>
              <a:buSzPts val="1468"/>
              <a:buFont typeface="Arial"/>
              <a:buChar char="▫"/>
              <a:defRPr sz="1223" b="0" i="0" u="none" strike="noStrike" cap="none">
                <a:solidFill>
                  <a:schemeClr val="accent6"/>
                </a:solidFill>
                <a:latin typeface="Arial"/>
                <a:ea typeface="Arial"/>
                <a:cs typeface="Arial"/>
                <a:sym typeface="Arial"/>
              </a:defRPr>
            </a:lvl4pPr>
            <a:lvl5pPr marL="2286000" marR="0" lvl="4" indent="-297688" algn="l" rtl="0">
              <a:lnSpc>
                <a:spcPct val="100000"/>
              </a:lnSpc>
              <a:spcBef>
                <a:spcPts val="0"/>
              </a:spcBef>
              <a:spcAft>
                <a:spcPts val="0"/>
              </a:spcAft>
              <a:buClr>
                <a:schemeClr val="dk2"/>
              </a:buClr>
              <a:buSzPts val="1088"/>
              <a:buFont typeface="Arial"/>
              <a:buChar char="-"/>
              <a:defRPr sz="1223" b="0" i="0" u="none" strike="noStrike" cap="none">
                <a:solidFill>
                  <a:schemeClr val="accent6"/>
                </a:solidFill>
                <a:latin typeface="Arial"/>
                <a:ea typeface="Arial"/>
                <a:cs typeface="Arial"/>
                <a:sym typeface="Arial"/>
              </a:defRPr>
            </a:lvl5pPr>
            <a:lvl6pPr marL="2743200" marR="0" lvl="5" indent="-297688" algn="l" rtl="0">
              <a:lnSpc>
                <a:spcPct val="100000"/>
              </a:lnSpc>
              <a:spcBef>
                <a:spcPts val="0"/>
              </a:spcBef>
              <a:spcAft>
                <a:spcPts val="0"/>
              </a:spcAft>
              <a:buClr>
                <a:schemeClr val="dk2"/>
              </a:buClr>
              <a:buSzPts val="1088"/>
              <a:buFont typeface="Arial"/>
              <a:buChar char="-"/>
              <a:defRPr sz="1223" b="0" i="0" u="none" strike="noStrike" cap="none">
                <a:solidFill>
                  <a:schemeClr val="dk1"/>
                </a:solidFill>
                <a:latin typeface="Arial"/>
                <a:ea typeface="Arial"/>
                <a:cs typeface="Arial"/>
                <a:sym typeface="Arial"/>
              </a:defRPr>
            </a:lvl6pPr>
            <a:lvl7pPr marL="3200400" marR="0" lvl="6" indent="-297688" algn="l" rtl="0">
              <a:lnSpc>
                <a:spcPct val="100000"/>
              </a:lnSpc>
              <a:spcBef>
                <a:spcPts val="0"/>
              </a:spcBef>
              <a:spcAft>
                <a:spcPts val="0"/>
              </a:spcAft>
              <a:buClr>
                <a:schemeClr val="dk2"/>
              </a:buClr>
              <a:buSzPts val="1088"/>
              <a:buFont typeface="Arial"/>
              <a:buChar char="-"/>
              <a:defRPr sz="1223" b="0" i="0" u="none" strike="noStrike" cap="none">
                <a:solidFill>
                  <a:schemeClr val="dk1"/>
                </a:solidFill>
                <a:latin typeface="Arial"/>
                <a:ea typeface="Arial"/>
                <a:cs typeface="Arial"/>
                <a:sym typeface="Arial"/>
              </a:defRPr>
            </a:lvl7pPr>
            <a:lvl8pPr marL="3657600" marR="0" lvl="7" indent="-297688" algn="l" rtl="0">
              <a:lnSpc>
                <a:spcPct val="100000"/>
              </a:lnSpc>
              <a:spcBef>
                <a:spcPts val="0"/>
              </a:spcBef>
              <a:spcAft>
                <a:spcPts val="0"/>
              </a:spcAft>
              <a:buClr>
                <a:schemeClr val="dk2"/>
              </a:buClr>
              <a:buSzPts val="1088"/>
              <a:buFont typeface="Arial"/>
              <a:buChar char="-"/>
              <a:defRPr sz="1223" b="0" i="0" u="none" strike="noStrike" cap="none">
                <a:solidFill>
                  <a:schemeClr val="dk1"/>
                </a:solidFill>
                <a:latin typeface="Arial"/>
                <a:ea typeface="Arial"/>
                <a:cs typeface="Arial"/>
                <a:sym typeface="Arial"/>
              </a:defRPr>
            </a:lvl8pPr>
            <a:lvl9pPr marL="4114800" marR="0" lvl="8" indent="-297688" algn="l" rtl="0">
              <a:lnSpc>
                <a:spcPct val="100000"/>
              </a:lnSpc>
              <a:spcBef>
                <a:spcPts val="0"/>
              </a:spcBef>
              <a:spcAft>
                <a:spcPts val="0"/>
              </a:spcAft>
              <a:buClr>
                <a:schemeClr val="dk2"/>
              </a:buClr>
              <a:buSzPts val="1088"/>
              <a:buFont typeface="Arial"/>
              <a:buChar char="-"/>
              <a:defRPr sz="1223" b="0" i="0" u="none" strike="noStrike" cap="none">
                <a:solidFill>
                  <a:schemeClr val="dk1"/>
                </a:solidFill>
                <a:latin typeface="Arial"/>
                <a:ea typeface="Arial"/>
                <a:cs typeface="Arial"/>
                <a:sym typeface="Arial"/>
              </a:defRPr>
            </a:lvl9pPr>
          </a:lstStyle>
          <a:p>
            <a:endParaRPr/>
          </a:p>
        </p:txBody>
      </p:sp>
      <p:sp>
        <p:nvSpPr>
          <p:cNvPr id="26" name="Google Shape;26;p12"/>
          <p:cNvSpPr txBox="1">
            <a:spLocks noGrp="1"/>
          </p:cNvSpPr>
          <p:nvPr>
            <p:ph type="title"/>
          </p:nvPr>
        </p:nvSpPr>
        <p:spPr>
          <a:xfrm>
            <a:off x="171453" y="230190"/>
            <a:ext cx="8618538" cy="224415"/>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452" b="1" i="0" u="none" strike="noStrike" cap="none">
                <a:solidFill>
                  <a:schemeClr val="accent6"/>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9pPr>
          </a:lstStyle>
          <a:p>
            <a:endParaRPr/>
          </a:p>
        </p:txBody>
      </p:sp>
      <p:sp>
        <p:nvSpPr>
          <p:cNvPr id="27" name="Google Shape;27;p12"/>
          <p:cNvSpPr txBox="1"/>
          <p:nvPr/>
        </p:nvSpPr>
        <p:spPr>
          <a:xfrm>
            <a:off x="8671366" y="6503196"/>
            <a:ext cx="118623" cy="117596"/>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000000"/>
              </a:buClr>
              <a:buSzPts val="764"/>
              <a:buFont typeface="Arial"/>
              <a:buNone/>
            </a:pPr>
            <a:fld id="{00000000-1234-1234-1234-123412341234}" type="slidenum">
              <a:rPr lang="en-US" sz="764" b="0" i="0" u="none" strike="noStrike" cap="none">
                <a:solidFill>
                  <a:schemeClr val="dk1"/>
                </a:solidFill>
                <a:latin typeface="Arial"/>
                <a:ea typeface="Arial"/>
                <a:cs typeface="Arial"/>
                <a:sym typeface="Arial"/>
              </a:rPr>
              <a:t>‹#›</a:t>
            </a:fld>
            <a:endParaRPr sz="764" b="0" i="0" u="none" strike="noStrike" cap="none">
              <a:solidFill>
                <a:schemeClr val="dk1"/>
              </a:solidFill>
              <a:latin typeface="Arial"/>
              <a:ea typeface="Arial"/>
              <a:cs typeface="Arial"/>
              <a:sym typeface="Arial"/>
            </a:endParaRPr>
          </a:p>
        </p:txBody>
      </p:sp>
      <p:cxnSp>
        <p:nvCxnSpPr>
          <p:cNvPr id="28" name="Google Shape;28;p12"/>
          <p:cNvCxnSpPr/>
          <p:nvPr/>
        </p:nvCxnSpPr>
        <p:spPr>
          <a:xfrm>
            <a:off x="88960" y="887678"/>
            <a:ext cx="8784976" cy="0"/>
          </a:xfrm>
          <a:prstGeom prst="straightConnector1">
            <a:avLst/>
          </a:prstGeom>
          <a:noFill/>
          <a:ln w="25400" cap="flat" cmpd="sng">
            <a:solidFill>
              <a:srgbClr val="000000"/>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52" r:id="rId1"/>
    <p:sldLayoutId id="2147483653" r:id="rId2"/>
    <p:sldLayoutId id="2147483654"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Google Shape;41;p1"/>
          <p:cNvSpPr txBox="1">
            <a:spLocks noGrp="1"/>
          </p:cNvSpPr>
          <p:nvPr>
            <p:ph type="ctrTitle"/>
          </p:nvPr>
        </p:nvSpPr>
        <p:spPr>
          <a:xfrm>
            <a:off x="233364" y="3475206"/>
            <a:ext cx="7368890" cy="984885"/>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dirty="0"/>
              <a:t>AEMR Case Study – Executive Presentation</a:t>
            </a:r>
            <a:endParaRPr dirty="0"/>
          </a:p>
        </p:txBody>
      </p:sp>
      <p:sp>
        <p:nvSpPr>
          <p:cNvPr id="43" name="Google Shape;43;p1"/>
          <p:cNvSpPr txBox="1"/>
          <p:nvPr/>
        </p:nvSpPr>
        <p:spPr>
          <a:xfrm>
            <a:off x="233363" y="5390533"/>
            <a:ext cx="4935537" cy="215444"/>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Kana Prasertchoang</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pic>
        <p:nvPicPr>
          <p:cNvPr id="21" name="slide2" descr="Sheet 1">
            <a:extLst>
              <a:ext uri="{FF2B5EF4-FFF2-40B4-BE49-F238E27FC236}">
                <a16:creationId xmlns:a16="http://schemas.microsoft.com/office/drawing/2014/main" id="{568B8C0F-9221-4CDD-8BC2-2EAC93C855AB}"/>
              </a:ext>
            </a:extLst>
          </p:cNvPr>
          <p:cNvPicPr>
            <a:picLocks noChangeAspect="1"/>
          </p:cNvPicPr>
          <p:nvPr/>
        </p:nvPicPr>
        <p:blipFill rotWithShape="1">
          <a:blip r:embed="rId4">
            <a:extLst>
              <a:ext uri="{28A0092B-C50C-407E-A947-70E740481C1C}">
                <a14:useLocalDpi xmlns:a14="http://schemas.microsoft.com/office/drawing/2010/main" val="0"/>
              </a:ext>
            </a:extLst>
          </a:blip>
          <a:srcRect r="14980"/>
          <a:stretch/>
        </p:blipFill>
        <p:spPr>
          <a:xfrm>
            <a:off x="237840" y="932440"/>
            <a:ext cx="8512516" cy="4328957"/>
          </a:xfrm>
          <a:prstGeom prst="rect">
            <a:avLst/>
          </a:prstGeom>
        </p:spPr>
      </p:pic>
      <p:pic>
        <p:nvPicPr>
          <p:cNvPr id="24" name="slide2" descr="Sheet 1">
            <a:extLst>
              <a:ext uri="{FF2B5EF4-FFF2-40B4-BE49-F238E27FC236}">
                <a16:creationId xmlns:a16="http://schemas.microsoft.com/office/drawing/2014/main" id="{F9186A11-1742-48B8-ADE2-963C7575F766}"/>
              </a:ext>
            </a:extLst>
          </p:cNvPr>
          <p:cNvPicPr>
            <a:picLocks noChangeAspect="1"/>
          </p:cNvPicPr>
          <p:nvPr/>
        </p:nvPicPr>
        <p:blipFill rotWithShape="1">
          <a:blip r:embed="rId5">
            <a:extLst>
              <a:ext uri="{28A0092B-C50C-407E-A947-70E740481C1C}">
                <a14:useLocalDpi xmlns:a14="http://schemas.microsoft.com/office/drawing/2010/main" val="0"/>
              </a:ext>
            </a:extLst>
          </a:blip>
          <a:srcRect l="88095" t="9499" b="77217"/>
          <a:stretch/>
        </p:blipFill>
        <p:spPr>
          <a:xfrm>
            <a:off x="7381334" y="4984485"/>
            <a:ext cx="1369022" cy="606518"/>
          </a:xfrm>
          <a:prstGeom prst="rect">
            <a:avLst/>
          </a:prstGeom>
        </p:spPr>
      </p:pic>
      <p:graphicFrame>
        <p:nvGraphicFramePr>
          <p:cNvPr id="50" name="Google Shape;50;p2"/>
          <p:cNvGraphicFramePr/>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192" r:id="rId6" imgW="1587" imgH="1587" progId="TCLayout.ActiveDocument.1">
                  <p:embed/>
                </p:oleObj>
              </mc:Choice>
              <mc:Fallback>
                <p:oleObj r:id="rId6" imgW="1587" imgH="1587" progId="TCLayout.ActiveDocument.1">
                  <p:embed/>
                  <p:pic>
                    <p:nvPicPr>
                      <p:cNvPr id="50" name="Google Shape;50;p2"/>
                      <p:cNvPicPr preferRelativeResize="0"/>
                      <p:nvPr/>
                    </p:nvPicPr>
                    <p:blipFill rotWithShape="1">
                      <a:blip r:embed="rId7">
                        <a:alphaModFix/>
                      </a:blip>
                      <a:srcRect/>
                      <a:stretch/>
                    </p:blipFill>
                    <p:spPr>
                      <a:xfrm>
                        <a:off x="1588" y="1588"/>
                        <a:ext cx="1587" cy="1587"/>
                      </a:xfrm>
                      <a:prstGeom prst="rect">
                        <a:avLst/>
                      </a:prstGeom>
                      <a:noFill/>
                      <a:ln>
                        <a:noFill/>
                      </a:ln>
                    </p:spPr>
                  </p:pic>
                </p:oleObj>
              </mc:Fallback>
            </mc:AlternateContent>
          </a:graphicData>
        </a:graphic>
      </p:graphicFrame>
      <p:sp>
        <p:nvSpPr>
          <p:cNvPr id="51" name="Google Shape;51;p2"/>
          <p:cNvSpPr txBox="1">
            <a:spLocks noGrp="1"/>
          </p:cNvSpPr>
          <p:nvPr>
            <p:ph type="title"/>
          </p:nvPr>
        </p:nvSpPr>
        <p:spPr>
          <a:xfrm>
            <a:off x="102424" y="107775"/>
            <a:ext cx="8789919" cy="738664"/>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1600" dirty="0"/>
              <a:t>While energy loss trends are consistent YoY, December’17 experienced a 115.4% increase in energy loss (MW) compared to December ‘16, indicating plant inefficiencies due to outages</a:t>
            </a:r>
            <a:endParaRPr dirty="0"/>
          </a:p>
        </p:txBody>
      </p:sp>
      <p:sp>
        <p:nvSpPr>
          <p:cNvPr id="52" name="Google Shape;52;p2"/>
          <p:cNvSpPr txBox="1"/>
          <p:nvPr/>
        </p:nvSpPr>
        <p:spPr>
          <a:xfrm>
            <a:off x="4324448" y="1252100"/>
            <a:ext cx="1940161"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chemeClr val="dk1"/>
                </a:solidFill>
                <a:latin typeface="Arial"/>
                <a:ea typeface="Arial"/>
                <a:cs typeface="Arial"/>
                <a:sym typeface="Arial"/>
              </a:rPr>
              <a:t>Total Energy Loss: 128K MW</a:t>
            </a:r>
            <a:endParaRPr sz="1400" b="0" i="0" u="none" strike="noStrike" cap="none" dirty="0">
              <a:solidFill>
                <a:srgbClr val="000000"/>
              </a:solidFill>
              <a:latin typeface="Arial"/>
              <a:ea typeface="Arial"/>
              <a:cs typeface="Arial"/>
              <a:sym typeface="Arial"/>
            </a:endParaRPr>
          </a:p>
        </p:txBody>
      </p:sp>
      <p:sp>
        <p:nvSpPr>
          <p:cNvPr id="53" name="Google Shape;53;p2"/>
          <p:cNvSpPr txBox="1"/>
          <p:nvPr/>
        </p:nvSpPr>
        <p:spPr>
          <a:xfrm>
            <a:off x="4325090" y="1480601"/>
            <a:ext cx="2161426"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chemeClr val="dk1"/>
                </a:solidFill>
                <a:latin typeface="Arial"/>
                <a:ea typeface="Arial"/>
                <a:cs typeface="Arial"/>
                <a:sym typeface="Arial"/>
              </a:rPr>
              <a:t>Dec. Energy Loss: 7K MW  </a:t>
            </a:r>
            <a:endParaRPr sz="1400" b="0" i="0" u="none" strike="noStrike" cap="none" dirty="0">
              <a:solidFill>
                <a:srgbClr val="000000"/>
              </a:solidFill>
              <a:latin typeface="Arial"/>
              <a:ea typeface="Arial"/>
              <a:cs typeface="Arial"/>
              <a:sym typeface="Arial"/>
            </a:endParaRPr>
          </a:p>
        </p:txBody>
      </p:sp>
      <p:sp>
        <p:nvSpPr>
          <p:cNvPr id="54" name="Google Shape;54;p2"/>
          <p:cNvSpPr txBox="1"/>
          <p:nvPr/>
        </p:nvSpPr>
        <p:spPr>
          <a:xfrm>
            <a:off x="4325091" y="1705922"/>
            <a:ext cx="1850735"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chemeClr val="dk1"/>
                </a:solidFill>
                <a:latin typeface="Arial"/>
                <a:ea typeface="Arial"/>
                <a:cs typeface="Arial"/>
                <a:sym typeface="Arial"/>
              </a:rPr>
              <a:t>Avg Loss: 26K MW</a:t>
            </a:r>
            <a:endParaRPr lang="en-US" sz="1400" b="0" i="0" u="none" strike="noStrike" cap="none" dirty="0">
              <a:solidFill>
                <a:srgbClr val="000000"/>
              </a:solidFill>
              <a:latin typeface="Arial"/>
              <a:ea typeface="Arial"/>
              <a:cs typeface="Arial"/>
              <a:sym typeface="Arial"/>
            </a:endParaRPr>
          </a:p>
        </p:txBody>
      </p:sp>
      <p:sp>
        <p:nvSpPr>
          <p:cNvPr id="55" name="Google Shape;55;p2"/>
          <p:cNvSpPr/>
          <p:nvPr/>
        </p:nvSpPr>
        <p:spPr>
          <a:xfrm>
            <a:off x="4372471" y="1234671"/>
            <a:ext cx="3732657" cy="833523"/>
          </a:xfrm>
          <a:prstGeom prst="rect">
            <a:avLst/>
          </a:prstGeom>
          <a:noFill/>
          <a:ln w="12700" cap="flat" cmpd="sng">
            <a:solidFill>
              <a:srgbClr val="002060"/>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sp>
        <p:nvSpPr>
          <p:cNvPr id="57" name="Google Shape;57;p2"/>
          <p:cNvSpPr/>
          <p:nvPr/>
        </p:nvSpPr>
        <p:spPr>
          <a:xfrm>
            <a:off x="539451" y="6485919"/>
            <a:ext cx="3320140"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1" i="0" u="none" strike="noStrike" cap="none" dirty="0">
                <a:solidFill>
                  <a:schemeClr val="dk1"/>
                </a:solidFill>
                <a:latin typeface="Arial"/>
                <a:ea typeface="Arial"/>
                <a:cs typeface="Arial"/>
                <a:sym typeface="Arial"/>
              </a:rPr>
              <a:t>Source: </a:t>
            </a:r>
            <a:r>
              <a:rPr lang="en-US" sz="800" b="0" i="0" u="none" strike="noStrike" cap="none" dirty="0">
                <a:solidFill>
                  <a:schemeClr val="dk1"/>
                </a:solidFill>
                <a:latin typeface="Arial"/>
                <a:ea typeface="Arial"/>
                <a:cs typeface="Arial"/>
                <a:sym typeface="Arial"/>
              </a:rPr>
              <a:t>AEMR Data 2016 - 2017</a:t>
            </a:r>
            <a:endParaRPr sz="1400" b="0" i="0" u="none" strike="noStrike" cap="none" dirty="0">
              <a:solidFill>
                <a:srgbClr val="000000"/>
              </a:solidFill>
              <a:latin typeface="Arial"/>
              <a:ea typeface="Arial"/>
              <a:cs typeface="Arial"/>
              <a:sym typeface="Arial"/>
            </a:endParaRPr>
          </a:p>
        </p:txBody>
      </p:sp>
      <p:cxnSp>
        <p:nvCxnSpPr>
          <p:cNvPr id="58" name="Google Shape;58;p2"/>
          <p:cNvCxnSpPr>
            <a:cxnSpLocks/>
            <a:stCxn id="55" idx="0"/>
            <a:endCxn id="55" idx="2"/>
          </p:cNvCxnSpPr>
          <p:nvPr/>
        </p:nvCxnSpPr>
        <p:spPr>
          <a:xfrm>
            <a:off x="6238800" y="1234671"/>
            <a:ext cx="0" cy="833523"/>
          </a:xfrm>
          <a:prstGeom prst="straightConnector1">
            <a:avLst/>
          </a:prstGeom>
          <a:noFill/>
          <a:ln w="12700" cap="flat" cmpd="sng">
            <a:solidFill>
              <a:srgbClr val="002060"/>
            </a:solidFill>
            <a:prstDash val="dash"/>
            <a:round/>
            <a:headEnd type="none" w="sm" len="sm"/>
            <a:tailEnd type="none" w="sm" len="sm"/>
          </a:ln>
        </p:spPr>
      </p:cxnSp>
      <p:sp>
        <p:nvSpPr>
          <p:cNvPr id="59" name="Google Shape;59;p2"/>
          <p:cNvSpPr txBox="1"/>
          <p:nvPr/>
        </p:nvSpPr>
        <p:spPr>
          <a:xfrm>
            <a:off x="6215109" y="1262337"/>
            <a:ext cx="2115975"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chemeClr val="dk1"/>
                </a:solidFill>
                <a:latin typeface="Arial"/>
                <a:ea typeface="Arial"/>
                <a:cs typeface="Arial"/>
                <a:sym typeface="Arial"/>
              </a:rPr>
              <a:t>Total Energy Loss: 124K MW</a:t>
            </a:r>
            <a:endParaRPr sz="1400" b="0" i="0" u="none" strike="noStrike" cap="none" dirty="0">
              <a:solidFill>
                <a:srgbClr val="000000"/>
              </a:solidFill>
              <a:latin typeface="Arial"/>
              <a:ea typeface="Arial"/>
              <a:cs typeface="Arial"/>
              <a:sym typeface="Arial"/>
            </a:endParaRPr>
          </a:p>
        </p:txBody>
      </p:sp>
      <p:sp>
        <p:nvSpPr>
          <p:cNvPr id="60" name="Google Shape;60;p2"/>
          <p:cNvSpPr txBox="1"/>
          <p:nvPr/>
        </p:nvSpPr>
        <p:spPr>
          <a:xfrm>
            <a:off x="6215110" y="1480601"/>
            <a:ext cx="2161426"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chemeClr val="dk1"/>
                </a:solidFill>
                <a:latin typeface="Arial"/>
                <a:ea typeface="Arial"/>
                <a:cs typeface="Arial"/>
                <a:sym typeface="Arial"/>
              </a:rPr>
              <a:t>Dec. Energy Loss: 16K MW</a:t>
            </a:r>
            <a:endParaRPr sz="1400" b="0" i="0" u="none" strike="noStrike" cap="none" dirty="0">
              <a:solidFill>
                <a:srgbClr val="000000"/>
              </a:solidFill>
              <a:latin typeface="Arial"/>
              <a:ea typeface="Arial"/>
              <a:cs typeface="Arial"/>
              <a:sym typeface="Arial"/>
            </a:endParaRPr>
          </a:p>
        </p:txBody>
      </p:sp>
      <p:sp>
        <p:nvSpPr>
          <p:cNvPr id="61" name="Google Shape;61;p2"/>
          <p:cNvSpPr txBox="1"/>
          <p:nvPr/>
        </p:nvSpPr>
        <p:spPr>
          <a:xfrm>
            <a:off x="6215110" y="1695388"/>
            <a:ext cx="1850735"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chemeClr val="dk1"/>
                </a:solidFill>
                <a:latin typeface="Arial"/>
                <a:ea typeface="Arial"/>
                <a:cs typeface="Arial"/>
                <a:sym typeface="Arial"/>
              </a:rPr>
              <a:t>Avg Loss: 23K MW</a:t>
            </a:r>
            <a:endParaRPr sz="1400" b="0" i="0" u="none" strike="noStrike" cap="none" dirty="0">
              <a:solidFill>
                <a:srgbClr val="000000"/>
              </a:solidFill>
              <a:latin typeface="Arial"/>
              <a:ea typeface="Arial"/>
              <a:cs typeface="Arial"/>
              <a:sym typeface="Arial"/>
            </a:endParaRPr>
          </a:p>
        </p:txBody>
      </p:sp>
      <p:sp>
        <p:nvSpPr>
          <p:cNvPr id="62" name="Google Shape;62;p2"/>
          <p:cNvSpPr/>
          <p:nvPr/>
        </p:nvSpPr>
        <p:spPr>
          <a:xfrm>
            <a:off x="4372471" y="1008757"/>
            <a:ext cx="641400" cy="217200"/>
          </a:xfrm>
          <a:prstGeom prst="roundRect">
            <a:avLst>
              <a:gd name="adj" fmla="val 16667"/>
            </a:avLst>
          </a:prstGeom>
          <a:solidFill>
            <a:schemeClr val="accent1"/>
          </a:solidFill>
          <a:ln w="9525"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US" sz="1050" b="1" i="0" u="none" strike="noStrike" cap="none" dirty="0">
                <a:solidFill>
                  <a:schemeClr val="dk1"/>
                </a:solidFill>
                <a:latin typeface="Arial"/>
                <a:ea typeface="Arial"/>
                <a:cs typeface="Arial"/>
                <a:sym typeface="Arial"/>
              </a:rPr>
              <a:t>2016</a:t>
            </a:r>
            <a:endParaRPr sz="1400" b="0" i="0" u="none" strike="noStrike" cap="none" dirty="0">
              <a:solidFill>
                <a:srgbClr val="000000"/>
              </a:solidFill>
              <a:latin typeface="Arial"/>
              <a:ea typeface="Arial"/>
              <a:cs typeface="Arial"/>
              <a:sym typeface="Arial"/>
            </a:endParaRPr>
          </a:p>
        </p:txBody>
      </p:sp>
      <p:sp>
        <p:nvSpPr>
          <p:cNvPr id="63" name="Google Shape;63;p2"/>
          <p:cNvSpPr/>
          <p:nvPr/>
        </p:nvSpPr>
        <p:spPr>
          <a:xfrm>
            <a:off x="6264609" y="1007897"/>
            <a:ext cx="641444" cy="217172"/>
          </a:xfrm>
          <a:prstGeom prst="roundRect">
            <a:avLst>
              <a:gd name="adj" fmla="val 16667"/>
            </a:avLst>
          </a:prstGeom>
          <a:solidFill>
            <a:schemeClr val="accent1"/>
          </a:solidFill>
          <a:ln w="9525"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US" sz="1050" b="1" i="0" u="none" strike="noStrike" cap="none" dirty="0">
                <a:solidFill>
                  <a:schemeClr val="dk1"/>
                </a:solidFill>
                <a:latin typeface="Arial"/>
                <a:ea typeface="Arial"/>
                <a:cs typeface="Arial"/>
                <a:sym typeface="Arial"/>
              </a:rPr>
              <a:t>2017</a:t>
            </a:r>
            <a:endParaRPr sz="1400" b="0" i="0" u="none" strike="noStrike" cap="none" dirty="0">
              <a:solidFill>
                <a:srgbClr val="000000"/>
              </a:solidFill>
              <a:latin typeface="Arial"/>
              <a:ea typeface="Arial"/>
              <a:cs typeface="Arial"/>
              <a:sym typeface="Arial"/>
            </a:endParaRPr>
          </a:p>
        </p:txBody>
      </p:sp>
      <p:sp>
        <p:nvSpPr>
          <p:cNvPr id="64" name="Google Shape;64;p2"/>
          <p:cNvSpPr txBox="1"/>
          <p:nvPr/>
        </p:nvSpPr>
        <p:spPr>
          <a:xfrm>
            <a:off x="557695" y="5571981"/>
            <a:ext cx="7837085" cy="707846"/>
          </a:xfrm>
          <a:prstGeom prst="rect">
            <a:avLst/>
          </a:prstGeom>
          <a:noFill/>
          <a:ln w="12700" cap="flat" cmpd="sng">
            <a:solidFill>
              <a:srgbClr val="002060"/>
            </a:solidFill>
            <a:prstDash val="dash"/>
            <a:round/>
            <a:headEnd type="none" w="sm" len="sm"/>
            <a:tailEnd type="none" w="sm" len="sm"/>
          </a:ln>
        </p:spPr>
        <p:txBody>
          <a:bodyPr spcFirstLastPara="1" wrap="square" lIns="91425" tIns="45700" rIns="91425" bIns="45700" anchor="t" anchorCtr="0">
            <a:spAutoFit/>
          </a:bodyPr>
          <a:lstStyle/>
          <a:p>
            <a:pPr marL="234950" marR="0" lvl="0" indent="-171450" algn="l" rtl="0">
              <a:lnSpc>
                <a:spcPct val="100000"/>
              </a:lnSpc>
              <a:spcBef>
                <a:spcPts val="0"/>
              </a:spcBef>
              <a:spcAft>
                <a:spcPts val="0"/>
              </a:spcAft>
              <a:buClr>
                <a:schemeClr val="dk1"/>
              </a:buClr>
              <a:buSzPts val="1000"/>
              <a:buFont typeface="Arial" panose="020B0604020202020204" pitchFamily="34" charset="0"/>
              <a:buChar char="•"/>
            </a:pPr>
            <a:r>
              <a:rPr lang="en-US" sz="1000" b="1" i="0" u="none" strike="noStrike" cap="none" dirty="0">
                <a:solidFill>
                  <a:schemeClr val="dk1"/>
                </a:solidFill>
                <a:latin typeface="Arial"/>
                <a:ea typeface="Arial"/>
                <a:cs typeface="Arial"/>
                <a:sym typeface="Arial"/>
              </a:rPr>
              <a:t>The 115.4% increase in energy loss during December was caused by number of outage events in AURICON increasing by 84 (763.6%) thereby increasing energy loss by 5,997 MW (460.9%).</a:t>
            </a:r>
          </a:p>
          <a:p>
            <a:pPr marL="234950" marR="0" lvl="0" indent="-171450" algn="l" rtl="0">
              <a:lnSpc>
                <a:spcPct val="100000"/>
              </a:lnSpc>
              <a:spcBef>
                <a:spcPts val="0"/>
              </a:spcBef>
              <a:spcAft>
                <a:spcPts val="0"/>
              </a:spcAft>
              <a:buClr>
                <a:schemeClr val="dk1"/>
              </a:buClr>
              <a:buSzPts val="1000"/>
              <a:buFont typeface="Arial" panose="020B0604020202020204" pitchFamily="34" charset="0"/>
              <a:buChar char="•"/>
            </a:pPr>
            <a:r>
              <a:rPr lang="en-US" sz="1000" b="1" i="0" u="none" strike="noStrike" cap="none" dirty="0">
                <a:solidFill>
                  <a:schemeClr val="dk1"/>
                </a:solidFill>
                <a:latin typeface="Arial"/>
                <a:ea typeface="Arial"/>
                <a:cs typeface="Arial"/>
                <a:sym typeface="Arial"/>
              </a:rPr>
              <a:t>Overall total energy loss decreased by 4K MW despite the sharp increase in the December month which indicates </a:t>
            </a:r>
            <a:r>
              <a:rPr lang="en-US" sz="1000" b="1" dirty="0">
                <a:solidFill>
                  <a:schemeClr val="dk1"/>
                </a:solidFill>
              </a:rPr>
              <a:t>December experienced an increase of unplanned (forced) outages which was also caused by the AURICON provider</a:t>
            </a:r>
            <a:endParaRPr sz="1000" b="1" i="0" u="none" strike="noStrike" cap="none" dirty="0">
              <a:solidFill>
                <a:schemeClr val="dk1"/>
              </a:solidFill>
              <a:latin typeface="Arial"/>
              <a:ea typeface="Arial"/>
              <a:cs typeface="Arial"/>
              <a:sym typeface="Arial"/>
            </a:endParaRPr>
          </a:p>
        </p:txBody>
      </p:sp>
      <p:sp>
        <p:nvSpPr>
          <p:cNvPr id="65" name="Google Shape;65;p2"/>
          <p:cNvSpPr/>
          <p:nvPr/>
        </p:nvSpPr>
        <p:spPr>
          <a:xfrm>
            <a:off x="8207505" y="1462716"/>
            <a:ext cx="272138" cy="2689616"/>
          </a:xfrm>
          <a:prstGeom prst="rect">
            <a:avLst/>
          </a:prstGeom>
          <a:noFill/>
          <a:ln w="19050" cap="flat" cmpd="sng">
            <a:solidFill>
              <a:schemeClr val="accent1"/>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sp>
        <p:nvSpPr>
          <p:cNvPr id="66" name="Google Shape;66;p2"/>
          <p:cNvSpPr/>
          <p:nvPr/>
        </p:nvSpPr>
        <p:spPr>
          <a:xfrm>
            <a:off x="539451" y="5347398"/>
            <a:ext cx="1031689" cy="217172"/>
          </a:xfrm>
          <a:prstGeom prst="roundRect">
            <a:avLst>
              <a:gd name="adj" fmla="val 16667"/>
            </a:avLst>
          </a:prstGeom>
          <a:solidFill>
            <a:schemeClr val="accent1"/>
          </a:solidFill>
          <a:ln w="9525"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US" sz="1050" b="1" i="0" u="none" strike="noStrike" cap="none" dirty="0">
                <a:solidFill>
                  <a:schemeClr val="dk1"/>
                </a:solidFill>
                <a:latin typeface="Arial"/>
                <a:ea typeface="Arial"/>
                <a:cs typeface="Arial"/>
                <a:sym typeface="Arial"/>
              </a:rPr>
              <a:t>Key Insights</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082939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82" name="Google Shape;182;p5"/>
          <p:cNvSpPr txBox="1">
            <a:spLocks noGrp="1"/>
          </p:cNvSpPr>
          <p:nvPr>
            <p:ph type="title"/>
          </p:nvPr>
        </p:nvSpPr>
        <p:spPr>
          <a:xfrm>
            <a:off x="171449" y="191501"/>
            <a:ext cx="8618538" cy="492443"/>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1600" dirty="0">
                <a:solidFill>
                  <a:srgbClr val="002060"/>
                </a:solidFill>
              </a:rPr>
              <a:t>Plant outages increased overall YoY, with Forced outages accounting for over half of the total in 2016 and 2017</a:t>
            </a:r>
            <a:endParaRPr sz="1600" b="1" i="0" u="none" strike="noStrike" cap="none" dirty="0">
              <a:solidFill>
                <a:srgbClr val="002060"/>
              </a:solidFill>
              <a:latin typeface="Arial"/>
              <a:ea typeface="Arial"/>
              <a:cs typeface="Arial"/>
              <a:sym typeface="Arial"/>
            </a:endParaRPr>
          </a:p>
        </p:txBody>
      </p:sp>
      <p:sp>
        <p:nvSpPr>
          <p:cNvPr id="183" name="Google Shape;183;p5"/>
          <p:cNvSpPr/>
          <p:nvPr/>
        </p:nvSpPr>
        <p:spPr>
          <a:xfrm>
            <a:off x="620248" y="4851075"/>
            <a:ext cx="7801739" cy="1155774"/>
          </a:xfrm>
          <a:prstGeom prst="rect">
            <a:avLst/>
          </a:prstGeom>
          <a:no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sp>
        <p:nvSpPr>
          <p:cNvPr id="184" name="Google Shape;184;p5"/>
          <p:cNvSpPr txBox="1"/>
          <p:nvPr/>
        </p:nvSpPr>
        <p:spPr>
          <a:xfrm>
            <a:off x="539451" y="4543298"/>
            <a:ext cx="153134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Arial"/>
                <a:ea typeface="Arial"/>
                <a:cs typeface="Arial"/>
                <a:sym typeface="Arial"/>
              </a:rPr>
              <a:t>Key Insights</a:t>
            </a:r>
            <a:endParaRPr sz="1400" b="0" i="0" u="none" strike="noStrike" cap="none" dirty="0">
              <a:solidFill>
                <a:srgbClr val="000000"/>
              </a:solidFill>
              <a:latin typeface="Arial"/>
              <a:ea typeface="Arial"/>
              <a:cs typeface="Arial"/>
              <a:sym typeface="Arial"/>
            </a:endParaRPr>
          </a:p>
        </p:txBody>
      </p:sp>
      <p:sp>
        <p:nvSpPr>
          <p:cNvPr id="185" name="Google Shape;185;p5"/>
          <p:cNvSpPr txBox="1"/>
          <p:nvPr/>
        </p:nvSpPr>
        <p:spPr>
          <a:xfrm>
            <a:off x="711835" y="4882679"/>
            <a:ext cx="7617521" cy="1092566"/>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1400"/>
              <a:buFont typeface="Noto Sans Symbols"/>
              <a:buChar char="▪"/>
            </a:pPr>
            <a:r>
              <a:rPr lang="en-US" sz="1300" i="0" u="none" strike="noStrike" cap="none" dirty="0">
                <a:solidFill>
                  <a:schemeClr val="dk1"/>
                </a:solidFill>
                <a:latin typeface="Arial"/>
                <a:ea typeface="Arial"/>
                <a:cs typeface="Arial"/>
                <a:sym typeface="Arial"/>
              </a:rPr>
              <a:t>Forced outages increased by about 9% YoY which indicates there is likely an issue </a:t>
            </a:r>
            <a:r>
              <a:rPr lang="en-US" sz="1300" dirty="0">
                <a:solidFill>
                  <a:schemeClr val="dk1"/>
                </a:solidFill>
              </a:rPr>
              <a:t>with the functionality of one or more of the operating plants</a:t>
            </a:r>
          </a:p>
          <a:p>
            <a:pPr marL="285750" indent="-285750">
              <a:buClr>
                <a:schemeClr val="dk1"/>
              </a:buClr>
              <a:buSzPts val="1400"/>
              <a:buFont typeface="Noto Sans Symbols"/>
              <a:buChar char="▪"/>
            </a:pPr>
            <a:r>
              <a:rPr lang="en-US" sz="1300" dirty="0">
                <a:solidFill>
                  <a:schemeClr val="dk1"/>
                </a:solidFill>
              </a:rPr>
              <a:t>The high number of forced outages can be a cause for concern because it is unpredictable strain on the entire network. Efforts should focus on minimizing the number of forced outages in the upcoming year</a:t>
            </a:r>
            <a:endParaRPr sz="1300" i="0" u="none" strike="noStrike" cap="none" dirty="0">
              <a:solidFill>
                <a:srgbClr val="000000"/>
              </a:solidFill>
              <a:latin typeface="Arial"/>
              <a:ea typeface="Arial"/>
              <a:cs typeface="Arial"/>
              <a:sym typeface="Arial"/>
            </a:endParaRPr>
          </a:p>
        </p:txBody>
      </p:sp>
      <p:pic>
        <p:nvPicPr>
          <p:cNvPr id="8" name="slide3" descr="Exec Slide (2)">
            <a:extLst>
              <a:ext uri="{FF2B5EF4-FFF2-40B4-BE49-F238E27FC236}">
                <a16:creationId xmlns:a16="http://schemas.microsoft.com/office/drawing/2014/main" id="{55725836-D257-4B07-ACBC-A42E120E0AED}"/>
              </a:ext>
            </a:extLst>
          </p:cNvPr>
          <p:cNvPicPr>
            <a:picLocks noChangeAspect="1"/>
          </p:cNvPicPr>
          <p:nvPr/>
        </p:nvPicPr>
        <p:blipFill rotWithShape="1">
          <a:blip r:embed="rId3">
            <a:extLst>
              <a:ext uri="{28A0092B-C50C-407E-A947-70E740481C1C}">
                <a14:useLocalDpi xmlns:a14="http://schemas.microsoft.com/office/drawing/2010/main" val="0"/>
              </a:ext>
            </a:extLst>
          </a:blip>
          <a:srcRect r="24238"/>
          <a:stretch/>
        </p:blipFill>
        <p:spPr>
          <a:xfrm>
            <a:off x="1711007" y="1163014"/>
            <a:ext cx="5539423" cy="2854515"/>
          </a:xfrm>
          <a:prstGeom prst="rect">
            <a:avLst/>
          </a:prstGeom>
        </p:spPr>
      </p:pic>
      <p:sp>
        <p:nvSpPr>
          <p:cNvPr id="9" name="Google Shape;57;p2">
            <a:extLst>
              <a:ext uri="{FF2B5EF4-FFF2-40B4-BE49-F238E27FC236}">
                <a16:creationId xmlns:a16="http://schemas.microsoft.com/office/drawing/2014/main" id="{E5BBEA7F-5771-4776-9FA8-E41C9E079FAC}"/>
              </a:ext>
            </a:extLst>
          </p:cNvPr>
          <p:cNvSpPr/>
          <p:nvPr/>
        </p:nvSpPr>
        <p:spPr>
          <a:xfrm>
            <a:off x="539451" y="6485919"/>
            <a:ext cx="3320140"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1" i="0" u="none" strike="noStrike" cap="none" dirty="0">
                <a:solidFill>
                  <a:schemeClr val="dk1"/>
                </a:solidFill>
                <a:latin typeface="Arial"/>
                <a:ea typeface="Arial"/>
                <a:cs typeface="Arial"/>
                <a:sym typeface="Arial"/>
              </a:rPr>
              <a:t>Source: </a:t>
            </a:r>
            <a:r>
              <a:rPr lang="en-US" sz="800" b="0" i="0" u="none" strike="noStrike" cap="none" dirty="0">
                <a:solidFill>
                  <a:schemeClr val="dk1"/>
                </a:solidFill>
                <a:latin typeface="Arial"/>
                <a:ea typeface="Arial"/>
                <a:cs typeface="Arial"/>
                <a:sym typeface="Arial"/>
              </a:rPr>
              <a:t>AEMR Data 2016 - 2017</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3" name="Google Shape;193;p6"/>
          <p:cNvSpPr txBox="1"/>
          <p:nvPr/>
        </p:nvSpPr>
        <p:spPr>
          <a:xfrm>
            <a:off x="86345" y="908001"/>
            <a:ext cx="8370392" cy="18402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196"/>
              <a:buFont typeface="Arial"/>
              <a:buNone/>
            </a:pPr>
            <a:r>
              <a:rPr lang="en-US" sz="1196" b="1" i="0" u="none" strike="noStrike" cap="none" dirty="0">
                <a:solidFill>
                  <a:srgbClr val="808080"/>
                </a:solidFill>
                <a:latin typeface="Arial"/>
                <a:ea typeface="Arial"/>
                <a:cs typeface="Arial"/>
                <a:sym typeface="Arial"/>
              </a:rPr>
              <a:t>Number of forced outages vs. </a:t>
            </a:r>
            <a:r>
              <a:rPr lang="en-US" sz="1196" b="1" dirty="0">
                <a:solidFill>
                  <a:srgbClr val="808080"/>
                </a:solidFill>
              </a:rPr>
              <a:t>all other categories (consequential, opportunistic, planned) by participant code</a:t>
            </a:r>
            <a:endParaRPr sz="1400" b="0" i="0" u="none" strike="noStrike" cap="none" dirty="0">
              <a:solidFill>
                <a:srgbClr val="000000"/>
              </a:solidFill>
              <a:latin typeface="Arial"/>
              <a:ea typeface="Arial"/>
              <a:cs typeface="Arial"/>
              <a:sym typeface="Arial"/>
            </a:endParaRPr>
          </a:p>
        </p:txBody>
      </p:sp>
      <p:sp>
        <p:nvSpPr>
          <p:cNvPr id="195" name="Google Shape;195;p6"/>
          <p:cNvSpPr txBox="1">
            <a:spLocks noGrp="1"/>
          </p:cNvSpPr>
          <p:nvPr>
            <p:ph type="title"/>
          </p:nvPr>
        </p:nvSpPr>
        <p:spPr>
          <a:xfrm>
            <a:off x="171450" y="230188"/>
            <a:ext cx="8618538" cy="492443"/>
          </a:xfrm>
          <a:prstGeom prst="rect">
            <a:avLst/>
          </a:prstGeom>
          <a:noFill/>
          <a:ln>
            <a:noFill/>
          </a:ln>
        </p:spPr>
        <p:txBody>
          <a:bodyPr spcFirstLastPara="1" wrap="square" lIns="0" tIns="0" rIns="0" bIns="0" anchor="t" anchorCtr="0">
            <a:spAutoFit/>
          </a:bodyPr>
          <a:lstStyle/>
          <a:p>
            <a:pPr lvl="0"/>
            <a:r>
              <a:rPr lang="en-US" sz="1600" b="1" i="0" u="none" strike="noStrike" cap="none" dirty="0">
                <a:solidFill>
                  <a:srgbClr val="002060"/>
                </a:solidFill>
                <a:latin typeface="Arial"/>
                <a:ea typeface="Arial"/>
                <a:cs typeface="Arial"/>
                <a:sym typeface="Arial"/>
              </a:rPr>
              <a:t>AURICON has th</a:t>
            </a:r>
            <a:r>
              <a:rPr lang="en-US" sz="1600" dirty="0">
                <a:solidFill>
                  <a:srgbClr val="002060"/>
                </a:solidFill>
              </a:rPr>
              <a:t>e highest increase of total outage events (93.6%) and the highest increase of </a:t>
            </a:r>
            <a:r>
              <a:rPr lang="en-US" sz="1600" i="1" dirty="0">
                <a:solidFill>
                  <a:srgbClr val="002060"/>
                </a:solidFill>
              </a:rPr>
              <a:t>forced</a:t>
            </a:r>
            <a:r>
              <a:rPr lang="en-US" sz="1600" dirty="0">
                <a:solidFill>
                  <a:srgbClr val="002060"/>
                </a:solidFill>
              </a:rPr>
              <a:t> outages YoY of all participants (135.6%) </a:t>
            </a:r>
            <a:endParaRPr sz="1600" b="1" i="0" u="none" strike="noStrike" cap="none" dirty="0">
              <a:solidFill>
                <a:srgbClr val="002060"/>
              </a:solidFill>
              <a:latin typeface="Arial"/>
              <a:ea typeface="Arial"/>
              <a:cs typeface="Arial"/>
              <a:sym typeface="Arial"/>
            </a:endParaRPr>
          </a:p>
        </p:txBody>
      </p:sp>
      <p:sp>
        <p:nvSpPr>
          <p:cNvPr id="196" name="Google Shape;196;p6"/>
          <p:cNvSpPr/>
          <p:nvPr/>
        </p:nvSpPr>
        <p:spPr>
          <a:xfrm>
            <a:off x="608856" y="5548115"/>
            <a:ext cx="7730074" cy="937804"/>
          </a:xfrm>
          <a:prstGeom prst="rect">
            <a:avLst/>
          </a:prstGeom>
          <a:no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sp>
        <p:nvSpPr>
          <p:cNvPr id="197" name="Google Shape;197;p6"/>
          <p:cNvSpPr txBox="1"/>
          <p:nvPr/>
        </p:nvSpPr>
        <p:spPr>
          <a:xfrm>
            <a:off x="539451" y="5267609"/>
            <a:ext cx="153134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Arial"/>
                <a:ea typeface="Arial"/>
                <a:cs typeface="Arial"/>
                <a:sym typeface="Arial"/>
              </a:rPr>
              <a:t>Key Insights</a:t>
            </a:r>
            <a:endParaRPr sz="1400" b="0" i="0" u="none" strike="noStrike" cap="none" dirty="0">
              <a:solidFill>
                <a:srgbClr val="000000"/>
              </a:solidFill>
              <a:latin typeface="Arial"/>
              <a:ea typeface="Arial"/>
              <a:cs typeface="Arial"/>
              <a:sym typeface="Arial"/>
            </a:endParaRPr>
          </a:p>
        </p:txBody>
      </p:sp>
      <p:sp>
        <p:nvSpPr>
          <p:cNvPr id="198" name="Google Shape;198;p6"/>
          <p:cNvSpPr txBox="1"/>
          <p:nvPr/>
        </p:nvSpPr>
        <p:spPr>
          <a:xfrm>
            <a:off x="691913" y="5548115"/>
            <a:ext cx="7716422" cy="892512"/>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1400"/>
              <a:buFont typeface="Noto Sans Symbols"/>
              <a:buChar char="▪"/>
            </a:pPr>
            <a:r>
              <a:rPr lang="en-US" sz="1300" dirty="0">
                <a:solidFill>
                  <a:schemeClr val="dk1"/>
                </a:solidFill>
              </a:rPr>
              <a:t>Not only did AURICON see the highest increase in overall outage events, but an overwhelming majority of those were forced outages, with an increase of 282 (135.6%) YoY</a:t>
            </a:r>
          </a:p>
          <a:p>
            <a:pPr marL="285750" marR="0" lvl="0" indent="-285750" algn="l" rtl="0">
              <a:lnSpc>
                <a:spcPct val="100000"/>
              </a:lnSpc>
              <a:spcBef>
                <a:spcPts val="0"/>
              </a:spcBef>
              <a:spcAft>
                <a:spcPts val="0"/>
              </a:spcAft>
              <a:buClr>
                <a:schemeClr val="dk1"/>
              </a:buClr>
              <a:buSzPts val="1400"/>
              <a:buFont typeface="Noto Sans Symbols"/>
              <a:buChar char="▪"/>
            </a:pPr>
            <a:r>
              <a:rPr lang="en-US" sz="1300" dirty="0">
                <a:solidFill>
                  <a:schemeClr val="dk1"/>
                </a:solidFill>
              </a:rPr>
              <a:t>Since forced outages are unplanned these factors point to AURICON as the most unreliable energy provider in the network</a:t>
            </a:r>
            <a:endParaRPr sz="1300" b="0" i="0" u="none" strike="noStrike" cap="none" dirty="0">
              <a:solidFill>
                <a:srgbClr val="000000"/>
              </a:solidFill>
              <a:latin typeface="Arial"/>
              <a:ea typeface="Arial"/>
              <a:cs typeface="Arial"/>
              <a:sym typeface="Arial"/>
            </a:endParaRPr>
          </a:p>
        </p:txBody>
      </p:sp>
      <p:sp>
        <p:nvSpPr>
          <p:cNvPr id="11" name="Google Shape;57;p2">
            <a:extLst>
              <a:ext uri="{FF2B5EF4-FFF2-40B4-BE49-F238E27FC236}">
                <a16:creationId xmlns:a16="http://schemas.microsoft.com/office/drawing/2014/main" id="{261846CF-0BDC-49EF-A129-68807408BF72}"/>
              </a:ext>
            </a:extLst>
          </p:cNvPr>
          <p:cNvSpPr/>
          <p:nvPr/>
        </p:nvSpPr>
        <p:spPr>
          <a:xfrm>
            <a:off x="539451" y="6485919"/>
            <a:ext cx="3320140"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1" i="0" u="none" strike="noStrike" cap="none" dirty="0">
                <a:solidFill>
                  <a:schemeClr val="dk1"/>
                </a:solidFill>
                <a:latin typeface="Arial"/>
                <a:ea typeface="Arial"/>
                <a:cs typeface="Arial"/>
                <a:sym typeface="Arial"/>
              </a:rPr>
              <a:t>Source: </a:t>
            </a:r>
            <a:r>
              <a:rPr lang="en-US" sz="800" b="0" i="0" u="none" strike="noStrike" cap="none" dirty="0">
                <a:solidFill>
                  <a:schemeClr val="dk1"/>
                </a:solidFill>
                <a:latin typeface="Arial"/>
                <a:ea typeface="Arial"/>
                <a:cs typeface="Arial"/>
                <a:sym typeface="Arial"/>
              </a:rPr>
              <a:t>AEMR Data 2016 - 2017</a:t>
            </a:r>
            <a:endParaRPr sz="1400" b="0" i="0" u="none" strike="noStrike" cap="none" dirty="0">
              <a:solidFill>
                <a:srgbClr val="000000"/>
              </a:solidFill>
              <a:latin typeface="Arial"/>
              <a:ea typeface="Arial"/>
              <a:cs typeface="Arial"/>
              <a:sym typeface="Arial"/>
            </a:endParaRPr>
          </a:p>
        </p:txBody>
      </p:sp>
      <p:grpSp>
        <p:nvGrpSpPr>
          <p:cNvPr id="9" name="Group 8">
            <a:extLst>
              <a:ext uri="{FF2B5EF4-FFF2-40B4-BE49-F238E27FC236}">
                <a16:creationId xmlns:a16="http://schemas.microsoft.com/office/drawing/2014/main" id="{4ECE7D65-1C5E-4620-99EC-6F3BBF08E61A}"/>
              </a:ext>
            </a:extLst>
          </p:cNvPr>
          <p:cNvGrpSpPr/>
          <p:nvPr/>
        </p:nvGrpSpPr>
        <p:grpSpPr>
          <a:xfrm>
            <a:off x="364927" y="1203644"/>
            <a:ext cx="8370393" cy="4019063"/>
            <a:chOff x="364927" y="1203644"/>
            <a:chExt cx="8370393" cy="4019063"/>
          </a:xfrm>
        </p:grpSpPr>
        <p:pic>
          <p:nvPicPr>
            <p:cNvPr id="10" name="slide5" descr="Reason Breakdown (4)">
              <a:extLst>
                <a:ext uri="{FF2B5EF4-FFF2-40B4-BE49-F238E27FC236}">
                  <a16:creationId xmlns:a16="http://schemas.microsoft.com/office/drawing/2014/main" id="{F577414B-CC27-4404-A11E-B296A23B5FF3}"/>
                </a:ext>
              </a:extLst>
            </p:cNvPr>
            <p:cNvPicPr>
              <a:picLocks noChangeAspect="1"/>
            </p:cNvPicPr>
            <p:nvPr/>
          </p:nvPicPr>
          <p:blipFill rotWithShape="1">
            <a:blip r:embed="rId3">
              <a:extLst>
                <a:ext uri="{28A0092B-C50C-407E-A947-70E740481C1C}">
                  <a14:useLocalDpi xmlns:a14="http://schemas.microsoft.com/office/drawing/2010/main" val="0"/>
                </a:ext>
              </a:extLst>
            </a:blip>
            <a:srcRect t="8500" r="5507" b="10667"/>
            <a:stretch/>
          </p:blipFill>
          <p:spPr>
            <a:xfrm>
              <a:off x="364927" y="1203644"/>
              <a:ext cx="8370393" cy="4019063"/>
            </a:xfrm>
            <a:prstGeom prst="rect">
              <a:avLst/>
            </a:prstGeom>
            <a:solidFill>
              <a:srgbClr val="57606C"/>
            </a:solidFill>
          </p:spPr>
        </p:pic>
        <p:sp>
          <p:nvSpPr>
            <p:cNvPr id="8" name="Rectangle 7">
              <a:extLst>
                <a:ext uri="{FF2B5EF4-FFF2-40B4-BE49-F238E27FC236}">
                  <a16:creationId xmlns:a16="http://schemas.microsoft.com/office/drawing/2014/main" id="{5B32FB1B-5DEF-4169-A62E-3CF0CFF74E49}"/>
                </a:ext>
              </a:extLst>
            </p:cNvPr>
            <p:cNvSpPr/>
            <p:nvPr/>
          </p:nvSpPr>
          <p:spPr>
            <a:xfrm>
              <a:off x="7501466" y="4066163"/>
              <a:ext cx="220133" cy="296334"/>
            </a:xfrm>
            <a:prstGeom prst="rect">
              <a:avLst/>
            </a:prstGeom>
            <a:solidFill>
              <a:srgbClr val="576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3" name="Google Shape;193;p6"/>
          <p:cNvSpPr txBox="1"/>
          <p:nvPr/>
        </p:nvSpPr>
        <p:spPr>
          <a:xfrm>
            <a:off x="171450" y="911124"/>
            <a:ext cx="7236926" cy="18402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196"/>
              <a:buFont typeface="Arial"/>
              <a:buNone/>
            </a:pPr>
            <a:r>
              <a:rPr lang="en-US" sz="1196" dirty="0">
                <a:solidFill>
                  <a:srgbClr val="808080"/>
                </a:solidFill>
              </a:rPr>
              <a:t>Participant’s energy loss (MW) and total outages; 2017 vs. Dec. ‘17</a:t>
            </a:r>
            <a:endParaRPr sz="1400" b="0" i="0" u="none" strike="noStrike" cap="none" dirty="0">
              <a:solidFill>
                <a:srgbClr val="000000"/>
              </a:solidFill>
              <a:latin typeface="Arial"/>
              <a:ea typeface="Arial"/>
              <a:cs typeface="Arial"/>
              <a:sym typeface="Arial"/>
            </a:endParaRPr>
          </a:p>
        </p:txBody>
      </p:sp>
      <p:sp>
        <p:nvSpPr>
          <p:cNvPr id="195" name="Google Shape;195;p6"/>
          <p:cNvSpPr txBox="1">
            <a:spLocks noGrp="1"/>
          </p:cNvSpPr>
          <p:nvPr>
            <p:ph type="title"/>
          </p:nvPr>
        </p:nvSpPr>
        <p:spPr>
          <a:xfrm>
            <a:off x="206152" y="107394"/>
            <a:ext cx="8618538" cy="738664"/>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1600" b="1" i="0" u="none" strike="noStrike" cap="none" dirty="0">
                <a:solidFill>
                  <a:srgbClr val="002060"/>
                </a:solidFill>
                <a:latin typeface="Arial"/>
                <a:ea typeface="Arial"/>
                <a:cs typeface="Arial"/>
                <a:sym typeface="Arial"/>
              </a:rPr>
              <a:t>AURICON proves to be the largest source of energy loss and outage events in December’17 as well as the full year of 2017 when compared to the performance of all other providers</a:t>
            </a:r>
            <a:endParaRPr sz="1600" b="1" i="0" u="none" strike="noStrike" cap="none" dirty="0">
              <a:solidFill>
                <a:srgbClr val="002060"/>
              </a:solidFill>
              <a:latin typeface="Arial"/>
              <a:ea typeface="Arial"/>
              <a:cs typeface="Arial"/>
              <a:sym typeface="Arial"/>
            </a:endParaRPr>
          </a:p>
        </p:txBody>
      </p:sp>
      <p:sp>
        <p:nvSpPr>
          <p:cNvPr id="196" name="Google Shape;196;p6"/>
          <p:cNvSpPr/>
          <p:nvPr/>
        </p:nvSpPr>
        <p:spPr>
          <a:xfrm>
            <a:off x="608856" y="5287356"/>
            <a:ext cx="7730074" cy="1123384"/>
          </a:xfrm>
          <a:prstGeom prst="rect">
            <a:avLst/>
          </a:prstGeom>
          <a:no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sp>
        <p:nvSpPr>
          <p:cNvPr id="197" name="Google Shape;197;p6"/>
          <p:cNvSpPr txBox="1"/>
          <p:nvPr/>
        </p:nvSpPr>
        <p:spPr>
          <a:xfrm>
            <a:off x="539451" y="4986451"/>
            <a:ext cx="153134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Arial"/>
                <a:ea typeface="Arial"/>
                <a:cs typeface="Arial"/>
                <a:sym typeface="Arial"/>
              </a:rPr>
              <a:t>Key Insights</a:t>
            </a:r>
            <a:endParaRPr sz="1400" b="0" i="0" u="none" strike="noStrike" cap="none" dirty="0">
              <a:solidFill>
                <a:srgbClr val="000000"/>
              </a:solidFill>
              <a:latin typeface="Arial"/>
              <a:ea typeface="Arial"/>
              <a:cs typeface="Arial"/>
              <a:sym typeface="Arial"/>
            </a:endParaRPr>
          </a:p>
        </p:txBody>
      </p:sp>
      <p:sp>
        <p:nvSpPr>
          <p:cNvPr id="198" name="Google Shape;198;p6"/>
          <p:cNvSpPr txBox="1"/>
          <p:nvPr/>
        </p:nvSpPr>
        <p:spPr>
          <a:xfrm>
            <a:off x="587805" y="5287356"/>
            <a:ext cx="7785827" cy="1092566"/>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1400"/>
              <a:buFont typeface="Noto Sans Symbols"/>
              <a:buChar char="▪"/>
            </a:pPr>
            <a:r>
              <a:rPr lang="en-US" sz="1300" b="0" i="0" u="none" strike="noStrike" cap="none" dirty="0">
                <a:solidFill>
                  <a:schemeClr val="dk1"/>
                </a:solidFill>
                <a:latin typeface="Arial"/>
                <a:ea typeface="Arial"/>
                <a:cs typeface="Arial"/>
                <a:sym typeface="Arial"/>
              </a:rPr>
              <a:t>Drilling down to just December, AURICON pro</a:t>
            </a:r>
            <a:r>
              <a:rPr lang="en-US" sz="1300" dirty="0">
                <a:solidFill>
                  <a:schemeClr val="dk1"/>
                </a:solidFill>
              </a:rPr>
              <a:t>ves to be the anomaly that caused the sharp decline seen in the monthly breakdown of energy loss</a:t>
            </a:r>
          </a:p>
          <a:p>
            <a:pPr marL="285750" indent="-285750">
              <a:buClr>
                <a:schemeClr val="dk1"/>
              </a:buClr>
              <a:buSzPts val="1400"/>
              <a:buFont typeface="Noto Sans Symbols"/>
              <a:buChar char="▪"/>
            </a:pPr>
            <a:r>
              <a:rPr lang="en-US" sz="1300" dirty="0">
                <a:solidFill>
                  <a:schemeClr val="dk1"/>
                </a:solidFill>
              </a:rPr>
              <a:t>AURICON drove the bulk of energy loss </a:t>
            </a:r>
            <a:r>
              <a:rPr lang="en-US" sz="1300" dirty="0"/>
              <a:t>not only in December, but also </a:t>
            </a:r>
            <a:r>
              <a:rPr lang="en-US" sz="1300" dirty="0">
                <a:solidFill>
                  <a:schemeClr val="dk1"/>
                </a:solidFill>
              </a:rPr>
              <a:t>for the entirety of 2017</a:t>
            </a:r>
            <a:r>
              <a:rPr lang="en-US" sz="1300" dirty="0"/>
              <a:t>, and should therefore be inspected for efficiency improvements or other root causes of an outage to mitigate its strain on the functionality of the network.</a:t>
            </a:r>
            <a:endParaRPr lang="en-US" sz="1300" dirty="0">
              <a:solidFill>
                <a:schemeClr val="dk1"/>
              </a:solidFill>
            </a:endParaRPr>
          </a:p>
        </p:txBody>
      </p:sp>
      <p:pic>
        <p:nvPicPr>
          <p:cNvPr id="13" name="slide3" descr="PCB 2 (3)">
            <a:extLst>
              <a:ext uri="{FF2B5EF4-FFF2-40B4-BE49-F238E27FC236}">
                <a16:creationId xmlns:a16="http://schemas.microsoft.com/office/drawing/2014/main" id="{C1F7605A-DDC5-4CE5-B286-F171F71B8D46}"/>
              </a:ext>
            </a:extLst>
          </p:cNvPr>
          <p:cNvPicPr>
            <a:picLocks noChangeAspect="1"/>
          </p:cNvPicPr>
          <p:nvPr/>
        </p:nvPicPr>
        <p:blipFill rotWithShape="1">
          <a:blip r:embed="rId3">
            <a:extLst>
              <a:ext uri="{28A0092B-C50C-407E-A947-70E740481C1C}">
                <a14:useLocalDpi xmlns:a14="http://schemas.microsoft.com/office/drawing/2010/main" val="0"/>
              </a:ext>
            </a:extLst>
          </a:blip>
          <a:srcRect t="8225"/>
          <a:stretch/>
        </p:blipFill>
        <p:spPr>
          <a:xfrm>
            <a:off x="399741" y="1290114"/>
            <a:ext cx="3774694" cy="3741381"/>
          </a:xfrm>
          <a:prstGeom prst="rect">
            <a:avLst/>
          </a:prstGeom>
        </p:spPr>
      </p:pic>
      <p:pic>
        <p:nvPicPr>
          <p:cNvPr id="14" name="slide2" descr="PCB 2 (2)">
            <a:extLst>
              <a:ext uri="{FF2B5EF4-FFF2-40B4-BE49-F238E27FC236}">
                <a16:creationId xmlns:a16="http://schemas.microsoft.com/office/drawing/2014/main" id="{138DDE7C-F062-4574-9076-EE60EA28BF74}"/>
              </a:ext>
            </a:extLst>
          </p:cNvPr>
          <p:cNvPicPr>
            <a:picLocks noChangeAspect="1"/>
          </p:cNvPicPr>
          <p:nvPr/>
        </p:nvPicPr>
        <p:blipFill rotWithShape="1">
          <a:blip r:embed="rId4">
            <a:extLst>
              <a:ext uri="{28A0092B-C50C-407E-A947-70E740481C1C}">
                <a14:useLocalDpi xmlns:a14="http://schemas.microsoft.com/office/drawing/2010/main" val="0"/>
              </a:ext>
            </a:extLst>
          </a:blip>
          <a:srcRect t="8225"/>
          <a:stretch/>
        </p:blipFill>
        <p:spPr>
          <a:xfrm>
            <a:off x="4611681" y="1283642"/>
            <a:ext cx="3950015" cy="3726850"/>
          </a:xfrm>
          <a:prstGeom prst="rect">
            <a:avLst/>
          </a:prstGeom>
        </p:spPr>
      </p:pic>
      <p:sp>
        <p:nvSpPr>
          <p:cNvPr id="15" name="Google Shape;57;p2">
            <a:extLst>
              <a:ext uri="{FF2B5EF4-FFF2-40B4-BE49-F238E27FC236}">
                <a16:creationId xmlns:a16="http://schemas.microsoft.com/office/drawing/2014/main" id="{E41EF96C-C6EF-444C-A916-C9DC1FF0463E}"/>
              </a:ext>
            </a:extLst>
          </p:cNvPr>
          <p:cNvSpPr/>
          <p:nvPr/>
        </p:nvSpPr>
        <p:spPr>
          <a:xfrm>
            <a:off x="539451" y="6485919"/>
            <a:ext cx="3320140"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1" i="0" u="none" strike="noStrike" cap="none" dirty="0">
                <a:solidFill>
                  <a:schemeClr val="dk1"/>
                </a:solidFill>
                <a:latin typeface="Arial"/>
                <a:ea typeface="Arial"/>
                <a:cs typeface="Arial"/>
                <a:sym typeface="Arial"/>
              </a:rPr>
              <a:t>Source: </a:t>
            </a:r>
            <a:r>
              <a:rPr lang="en-US" sz="800" b="0" i="0" u="none" strike="noStrike" cap="none" dirty="0">
                <a:solidFill>
                  <a:schemeClr val="dk1"/>
                </a:solidFill>
                <a:latin typeface="Arial"/>
                <a:ea typeface="Arial"/>
                <a:cs typeface="Arial"/>
                <a:sym typeface="Arial"/>
              </a:rPr>
              <a:t>AEMR Data 2016 - 2017</a:t>
            </a:r>
            <a:endParaRPr sz="1400" b="0" i="0" u="none" strike="noStrike" cap="none" dirty="0">
              <a:solidFill>
                <a:srgbClr val="000000"/>
              </a:solidFill>
              <a:latin typeface="Arial"/>
              <a:ea typeface="Arial"/>
              <a:cs typeface="Arial"/>
              <a:sym typeface="Arial"/>
            </a:endParaRPr>
          </a:p>
        </p:txBody>
      </p:sp>
      <p:sp>
        <p:nvSpPr>
          <p:cNvPr id="16" name="Google Shape;193;p6">
            <a:extLst>
              <a:ext uri="{FF2B5EF4-FFF2-40B4-BE49-F238E27FC236}">
                <a16:creationId xmlns:a16="http://schemas.microsoft.com/office/drawing/2014/main" id="{371C7C53-4DC5-421F-8F47-8B438434779C}"/>
              </a:ext>
            </a:extLst>
          </p:cNvPr>
          <p:cNvSpPr txBox="1"/>
          <p:nvPr/>
        </p:nvSpPr>
        <p:spPr>
          <a:xfrm>
            <a:off x="2287088" y="1283642"/>
            <a:ext cx="1191608" cy="18402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196"/>
              <a:buFont typeface="Arial"/>
              <a:buNone/>
            </a:pPr>
            <a:r>
              <a:rPr lang="en-US" sz="1196" dirty="0">
                <a:solidFill>
                  <a:srgbClr val="808080"/>
                </a:solidFill>
              </a:rPr>
              <a:t>Full Year, 2017</a:t>
            </a:r>
            <a:endParaRPr sz="1400" b="0" i="0" u="none" strike="noStrike" cap="none" dirty="0">
              <a:solidFill>
                <a:srgbClr val="000000"/>
              </a:solidFill>
              <a:latin typeface="Arial"/>
              <a:ea typeface="Arial"/>
              <a:cs typeface="Arial"/>
              <a:sym typeface="Arial"/>
            </a:endParaRPr>
          </a:p>
        </p:txBody>
      </p:sp>
      <p:sp>
        <p:nvSpPr>
          <p:cNvPr id="17" name="Google Shape;193;p6">
            <a:extLst>
              <a:ext uri="{FF2B5EF4-FFF2-40B4-BE49-F238E27FC236}">
                <a16:creationId xmlns:a16="http://schemas.microsoft.com/office/drawing/2014/main" id="{153402AD-E1B0-4AF5-A537-C826D6AF6B64}"/>
              </a:ext>
            </a:extLst>
          </p:cNvPr>
          <p:cNvSpPr txBox="1"/>
          <p:nvPr/>
        </p:nvSpPr>
        <p:spPr>
          <a:xfrm>
            <a:off x="6395262" y="1278202"/>
            <a:ext cx="1191608" cy="18402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196"/>
              <a:buFont typeface="Arial"/>
              <a:buNone/>
            </a:pPr>
            <a:r>
              <a:rPr lang="en-US" sz="1196" dirty="0">
                <a:solidFill>
                  <a:srgbClr val="808080"/>
                </a:solidFill>
              </a:rPr>
              <a:t>December 2017</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061215281"/>
      </p:ext>
    </p:extLst>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643</TotalTime>
  <Words>490</Words>
  <Application>Microsoft Office PowerPoint</Application>
  <PresentationFormat>Custom</PresentationFormat>
  <Paragraphs>36</Paragraphs>
  <Slides>5</Slides>
  <Notes>5</Notes>
  <HiddenSlides>0</HiddenSlides>
  <MMClips>0</MMClips>
  <ScaleCrop>false</ScaleCrop>
  <HeadingPairs>
    <vt:vector size="8" baseType="variant">
      <vt:variant>
        <vt:lpstr>Fonts Used</vt:lpstr>
      </vt:variant>
      <vt:variant>
        <vt:i4>2</vt:i4>
      </vt:variant>
      <vt:variant>
        <vt:lpstr>Theme</vt:lpstr>
      </vt:variant>
      <vt:variant>
        <vt:i4>2</vt:i4>
      </vt:variant>
      <vt:variant>
        <vt:lpstr>Embedded OLE Servers</vt:lpstr>
      </vt:variant>
      <vt:variant>
        <vt:i4>1</vt:i4>
      </vt:variant>
      <vt:variant>
        <vt:lpstr>Slide Titles</vt:lpstr>
      </vt:variant>
      <vt:variant>
        <vt:i4>5</vt:i4>
      </vt:variant>
    </vt:vector>
  </HeadingPairs>
  <TitlesOfParts>
    <vt:vector size="10" baseType="lpstr">
      <vt:lpstr>Arial</vt:lpstr>
      <vt:lpstr>Noto Sans Symbols</vt:lpstr>
      <vt:lpstr>Synergy_CF_YNR002</vt:lpstr>
      <vt:lpstr>1_Synergy_CF_YNR002</vt:lpstr>
      <vt:lpstr>TCLayout.ActiveDocument.1</vt:lpstr>
      <vt:lpstr>AEMR Case Study – Executive Presentation</vt:lpstr>
      <vt:lpstr>While energy loss trends are consistent YoY, December’17 experienced a 115.4% increase in energy loss (MW) compared to December ‘16, indicating plant inefficiencies due to outages</vt:lpstr>
      <vt:lpstr>Plant outages increased overall YoY, with Forced outages accounting for over half of the total in 2016 and 2017</vt:lpstr>
      <vt:lpstr>AURICON has the highest increase of total outage events (93.6%) and the highest increase of forced outages YoY of all participants (135.6%) </vt:lpstr>
      <vt:lpstr>AURICON proves to be the largest source of energy loss and outage events in December’17 as well as the full year of 2017 when compared to the performance of all other providers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Southern Water Corp – Executive Presentation</dc:title>
  <dc:creator>Chris Hui</dc:creator>
  <cp:lastModifiedBy>Kana Prasertchoang</cp:lastModifiedBy>
  <cp:revision>58</cp:revision>
  <dcterms:created xsi:type="dcterms:W3CDTF">2015-09-14T11:37:31Z</dcterms:created>
  <dcterms:modified xsi:type="dcterms:W3CDTF">2020-02-20T22:26:15Z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le">
    <vt:lpwstr>Title</vt:lpwstr>
  </property>
  <property fmtid="{D5CDD505-2E9C-101B-9397-08002B2CF9AE}" pid="3" name="Final">
    <vt:bool>false</vt:bool>
  </property>
  <property fmtid="{D5CDD505-2E9C-101B-9397-08002B2CF9AE}" pid="4" name="Event">
    <vt:lpwstr/>
  </property>
  <property fmtid="{D5CDD505-2E9C-101B-9397-08002B2CF9AE}" pid="5" name="Delivery Date">
    <vt:lpwstr>Date</vt:lpwstr>
  </property>
  <property fmtid="{D5CDD505-2E9C-101B-9397-08002B2CF9AE}" pid="6" name="Office2010EditCount">
    <vt:lpwstr>1</vt:lpwstr>
  </property>
  <property fmtid="{D5CDD505-2E9C-101B-9397-08002B2CF9AE}" pid="7" name="Office2003EditCount">
    <vt:lpwstr>0</vt:lpwstr>
  </property>
  <property fmtid="{D5CDD505-2E9C-101B-9397-08002B2CF9AE}" pid="8" name="LastEditedOfficeVersion">
    <vt:lpwstr>Office2010</vt:lpwstr>
  </property>
  <property fmtid="{D5CDD505-2E9C-101B-9397-08002B2CF9AE}" pid="9" name="Office2010WasSaved">
    <vt:lpwstr>1</vt:lpwstr>
  </property>
  <property fmtid="{D5CDD505-2E9C-101B-9397-08002B2CF9AE}" pid="10" name="DocID">
    <vt:lpwstr>Doc ID</vt:lpwstr>
  </property>
  <property fmtid="{D5CDD505-2E9C-101B-9397-08002B2CF9AE}" pid="11" name="MSIP_Label_97c7b3fc-4128-41ae-86b4-e4b1b1ae5e15_Enabled">
    <vt:lpwstr>True</vt:lpwstr>
  </property>
  <property fmtid="{D5CDD505-2E9C-101B-9397-08002B2CF9AE}" pid="12" name="MSIP_Label_97c7b3fc-4128-41ae-86b4-e4b1b1ae5e15_SiteId">
    <vt:lpwstr>97160e56-eb00-44fe-b31d-0d6d351c636d</vt:lpwstr>
  </property>
  <property fmtid="{D5CDD505-2E9C-101B-9397-08002B2CF9AE}" pid="13" name="MSIP_Label_97c7b3fc-4128-41ae-86b4-e4b1b1ae5e15_Owner">
    <vt:lpwstr>Chris.Hui@origin.com.au</vt:lpwstr>
  </property>
  <property fmtid="{D5CDD505-2E9C-101B-9397-08002B2CF9AE}" pid="14" name="MSIP_Label_97c7b3fc-4128-41ae-86b4-e4b1b1ae5e15_SetDate">
    <vt:lpwstr>2019-06-30T23:39:24.8162734Z</vt:lpwstr>
  </property>
  <property fmtid="{D5CDD505-2E9C-101B-9397-08002B2CF9AE}" pid="15" name="MSIP_Label_97c7b3fc-4128-41ae-86b4-e4b1b1ae5e15_Name">
    <vt:lpwstr>General</vt:lpwstr>
  </property>
  <property fmtid="{D5CDD505-2E9C-101B-9397-08002B2CF9AE}" pid="16" name="MSIP_Label_97c7b3fc-4128-41ae-86b4-e4b1b1ae5e15_Application">
    <vt:lpwstr>Microsoft Azure Information Protection</vt:lpwstr>
  </property>
  <property fmtid="{D5CDD505-2E9C-101B-9397-08002B2CF9AE}" pid="17" name="MSIP_Label_97c7b3fc-4128-41ae-86b4-e4b1b1ae5e15_ActionId">
    <vt:lpwstr>d3fbac77-f25a-4694-bf90-8d76f690b9b8</vt:lpwstr>
  </property>
  <property fmtid="{D5CDD505-2E9C-101B-9397-08002B2CF9AE}" pid="18" name="MSIP_Label_97c7b3fc-4128-41ae-86b4-e4b1b1ae5e15_Extended_MSFT_Method">
    <vt:lpwstr>Automatic</vt:lpwstr>
  </property>
  <property fmtid="{D5CDD505-2E9C-101B-9397-08002B2CF9AE}" pid="19" name="Sensitivity">
    <vt:lpwstr>General</vt:lpwstr>
  </property>
</Properties>
</file>