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charts/chart2.xml" ContentType="application/vnd.openxmlformats-officedocument.drawingml.chart+xml"/>
  <Override PartName="/ppt/notesSlides/notesSlide4.xml" ContentType="application/vnd.openxmlformats-officedocument.presentationml.notesSlide+xml"/>
  <Override PartName="/ppt/charts/chart3.xml" ContentType="application/vnd.openxmlformats-officedocument.drawingml.chart+xml"/>
  <Override PartName="/ppt/notesSlides/notesSlide5.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drawings/drawing1.xml" ContentType="application/vnd.openxmlformats-officedocument.drawingml.chartshapes+xml"/>
  <Override PartName="/ppt/charts/chart10.xml" ContentType="application/vnd.openxmlformats-officedocument.drawingml.chart+xml"/>
  <Override PartName="/ppt/charts/chart11.xml" ContentType="application/vnd.openxmlformats-officedocument.drawingml.chart+xml"/>
  <Override PartName="/ppt/notesSlides/notesSlide6.xml" ContentType="application/vnd.openxmlformats-officedocument.presentationml.notesSlide+xml"/>
  <Override PartName="/ppt/charts/chart12.xml" ContentType="application/vnd.openxmlformats-officedocument.drawingml.chart+xml"/>
  <Override PartName="/ppt/charts/chart13.xml" ContentType="application/vnd.openxmlformats-officedocument.drawingml.chart+xml"/>
  <Override PartName="/ppt/notesSlides/notesSlide7.xml" ContentType="application/vnd.openxmlformats-officedocument.presentationml.notesSlide+xml"/>
  <Override PartName="/ppt/charts/chart14.xml" ContentType="application/vnd.openxmlformats-officedocument.drawingml.chart+xml"/>
  <Override PartName="/ppt/notesSlides/notesSlide8.xml" ContentType="application/vnd.openxmlformats-officedocument.presentationml.notesSlide+xml"/>
  <Override PartName="/ppt/charts/chart15.xml" ContentType="application/vnd.openxmlformats-officedocument.drawingml.chart+xml"/>
  <Override PartName="/ppt/notesSlides/notesSlide9.xml" ContentType="application/vnd.openxmlformats-officedocument.presentationml.notesSlide+xml"/>
  <Override PartName="/ppt/charts/chart16.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7.xml" ContentType="application/vnd.openxmlformats-officedocument.drawingml.chart+xml"/>
  <Override PartName="/ppt/notesSlides/notesSlide13.xml" ContentType="application/vnd.openxmlformats-officedocument.presentationml.notesSlide+xml"/>
  <Override PartName="/ppt/charts/chart18.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9.xml" ContentType="application/vnd.openxmlformats-officedocument.drawingml.chart+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20.xml" ContentType="application/vnd.openxmlformats-officedocument.drawingml.chart+xml"/>
  <Override PartName="/ppt/notesSlides/notesSlide19.xml" ContentType="application/vnd.openxmlformats-officedocument.presentationml.notesSlide+xml"/>
  <Override PartName="/ppt/charts/chart21.xml" ContentType="application/vnd.openxmlformats-officedocument.drawingml.chart+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32"/>
  </p:notesMasterIdLst>
  <p:sldIdLst>
    <p:sldId id="419" r:id="rId3"/>
    <p:sldId id="414" r:id="rId4"/>
    <p:sldId id="417" r:id="rId5"/>
    <p:sldId id="418" r:id="rId6"/>
    <p:sldId id="339" r:id="rId7"/>
    <p:sldId id="422" r:id="rId8"/>
    <p:sldId id="425" r:id="rId9"/>
    <p:sldId id="424" r:id="rId10"/>
    <p:sldId id="426" r:id="rId11"/>
    <p:sldId id="430" r:id="rId12"/>
    <p:sldId id="423" r:id="rId13"/>
    <p:sldId id="415" r:id="rId14"/>
    <p:sldId id="427" r:id="rId15"/>
    <p:sldId id="428" r:id="rId16"/>
    <p:sldId id="374" r:id="rId17"/>
    <p:sldId id="431" r:id="rId18"/>
    <p:sldId id="446" r:id="rId19"/>
    <p:sldId id="449" r:id="rId20"/>
    <p:sldId id="443" r:id="rId21"/>
    <p:sldId id="447" r:id="rId22"/>
    <p:sldId id="429" r:id="rId23"/>
    <p:sldId id="450" r:id="rId24"/>
    <p:sldId id="434" r:id="rId25"/>
    <p:sldId id="436" r:id="rId26"/>
    <p:sldId id="440" r:id="rId27"/>
    <p:sldId id="437" r:id="rId28"/>
    <p:sldId id="438" r:id="rId29"/>
    <p:sldId id="439" r:id="rId30"/>
    <p:sldId id="445" r:id="rId3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C4D5"/>
    <a:srgbClr val="00C1C5"/>
    <a:srgbClr val="FBB040"/>
    <a:srgbClr val="EE7F00"/>
    <a:srgbClr val="F85601"/>
    <a:srgbClr val="216D7B"/>
    <a:srgbClr val="003366"/>
    <a:srgbClr val="B8C305"/>
    <a:srgbClr val="A1C46B"/>
    <a:srgbClr val="F0B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94" autoAdjust="0"/>
    <p:restoredTop sz="93428" autoAdjust="0"/>
  </p:normalViewPr>
  <p:slideViewPr>
    <p:cSldViewPr>
      <p:cViewPr>
        <p:scale>
          <a:sx n="109" d="100"/>
          <a:sy n="109" d="100"/>
        </p:scale>
        <p:origin x="408" y="55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notesMaster" Target="notesMasters/notesMaster1.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 Id="rId2"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explosion val="9"/>
          <c:dPt>
            <c:idx val="0"/>
            <c:bubble3D val="0"/>
            <c:spPr>
              <a:solidFill>
                <a:schemeClr val="accent2"/>
              </a:solidFill>
              <a:ln w="9525" cap="flat" cmpd="sng" algn="ctr">
                <a:solidFill>
                  <a:schemeClr val="lt1">
                    <a:shade val="95000"/>
                    <a:satMod val="105000"/>
                  </a:schemeClr>
                </a:solidFill>
                <a:prstDash val="solid"/>
                <a:round/>
              </a:ln>
              <a:effectLst>
                <a:outerShdw blurRad="40000" dist="20000" dir="5400000" rotWithShape="0">
                  <a:srgbClr val="000000">
                    <a:alpha val="38000"/>
                  </a:srgbClr>
                </a:outerShdw>
              </a:effectLst>
            </c:spPr>
          </c:dPt>
          <c:dPt>
            <c:idx val="1"/>
            <c:bubble3D val="0"/>
            <c:spPr>
              <a:solidFill>
                <a:schemeClr val="accent2">
                  <a:lumMod val="60000"/>
                  <a:lumOff val="40000"/>
                </a:schemeClr>
              </a:solidFill>
              <a:ln w="9525" cap="flat" cmpd="sng" algn="ctr">
                <a:solidFill>
                  <a:schemeClr val="lt1">
                    <a:shade val="95000"/>
                    <a:satMod val="105000"/>
                  </a:schemeClr>
                </a:solidFill>
                <a:prstDash val="solid"/>
                <a:round/>
              </a:ln>
              <a:effectLst>
                <a:outerShdw blurRad="40000" dist="20000" dir="5400000" rotWithShape="0">
                  <a:srgbClr val="000000">
                    <a:alpha val="38000"/>
                  </a:srgbClr>
                </a:outerShdw>
              </a:effectLst>
            </c:spPr>
          </c:dPt>
          <c:dPt>
            <c:idx val="2"/>
            <c:bubble3D val="0"/>
            <c:spPr>
              <a:solidFill>
                <a:schemeClr val="accent5"/>
              </a:solidFill>
              <a:ln w="9525" cap="flat" cmpd="sng" algn="ctr">
                <a:solidFill>
                  <a:schemeClr val="lt1">
                    <a:shade val="95000"/>
                    <a:satMod val="105000"/>
                  </a:schemeClr>
                </a:solidFill>
                <a:prstDash val="solid"/>
                <a:round/>
              </a:ln>
              <a:effectLst>
                <a:outerShdw blurRad="40000" dist="20000" dir="5400000" rotWithShape="0">
                  <a:srgbClr val="000000">
                    <a:alpha val="38000"/>
                  </a:srgbClr>
                </a:outerShdw>
              </a:effectLst>
            </c:spPr>
          </c:dPt>
          <c:dPt>
            <c:idx val="3"/>
            <c:bubble3D val="0"/>
            <c:spPr>
              <a:solidFill>
                <a:srgbClr val="FBB040"/>
              </a:solidFill>
              <a:ln w="9525" cap="flat" cmpd="sng" algn="ctr">
                <a:solidFill>
                  <a:schemeClr val="lt1">
                    <a:shade val="95000"/>
                    <a:satMod val="105000"/>
                  </a:schemeClr>
                </a:solidFill>
                <a:prstDash val="solid"/>
                <a:round/>
              </a:ln>
              <a:effectLst>
                <a:outerShdw blurRad="40000" dist="20000" dir="5400000" rotWithShape="0">
                  <a:srgbClr val="000000">
                    <a:alpha val="38000"/>
                  </a:srgbClr>
                </a:outerShdw>
              </a:effectLst>
            </c:spPr>
          </c:dPt>
          <c:dPt>
            <c:idx val="4"/>
            <c:bubble3D val="0"/>
            <c:spPr>
              <a:solidFill>
                <a:srgbClr val="EE7F00"/>
              </a:solidFill>
              <a:ln w="9525" cap="flat" cmpd="sng" algn="ctr">
                <a:solidFill>
                  <a:schemeClr val="lt1">
                    <a:shade val="95000"/>
                    <a:satMod val="105000"/>
                  </a:schemeClr>
                </a:solidFill>
                <a:prstDash val="solid"/>
                <a:round/>
              </a:ln>
              <a:effectLst>
                <a:outerShdw blurRad="40000" dist="20000" dir="5400000" rotWithShape="0">
                  <a:srgbClr val="000000">
                    <a:alpha val="38000"/>
                  </a:srgbClr>
                </a:outerShdw>
              </a:effectLst>
            </c:spPr>
          </c:dPt>
          <c:dLbls>
            <c:spPr>
              <a:noFill/>
              <a:ln>
                <a:noFill/>
              </a:ln>
              <a:effectLst/>
            </c:spPr>
            <c:dLblPos val="outEnd"/>
            <c:showLegendKey val="0"/>
            <c:showVal val="0"/>
            <c:showCatName val="0"/>
            <c:showSerName val="0"/>
            <c:showPercent val="1"/>
            <c:showBubbleSize val="0"/>
            <c:showLeaderLines val="1"/>
            <c:leaderLines>
              <c:spPr>
                <a:ln w="9525" cap="flat" cmpd="sng" algn="ctr">
                  <a:solidFill>
                    <a:schemeClr val="tx1">
                      <a:shade val="95000"/>
                      <a:satMod val="105000"/>
                    </a:schemeClr>
                  </a:solidFill>
                  <a:prstDash val="solid"/>
                  <a:round/>
                </a:ln>
                <a:effectLst/>
              </c:spPr>
            </c:leaderLines>
            <c:extLst>
              <c:ext xmlns:c15="http://schemas.microsoft.com/office/drawing/2012/chart" uri="{CE6537A1-D6FC-4f65-9D91-7224C49458BB}">
                <c15:layout/>
              </c:ext>
            </c:extLst>
          </c:dLbls>
          <c:cat>
            <c:strRef>
              <c:f>Sheet1!$A$2:$A$6</c:f>
              <c:strCache>
                <c:ptCount val="5"/>
                <c:pt idx="0">
                  <c:v>10分</c:v>
                </c:pt>
                <c:pt idx="1">
                  <c:v>9分</c:v>
                </c:pt>
                <c:pt idx="2">
                  <c:v>8分</c:v>
                </c:pt>
                <c:pt idx="3">
                  <c:v>6-7分</c:v>
                </c:pt>
                <c:pt idx="4">
                  <c:v>1-5分</c:v>
                </c:pt>
              </c:strCache>
            </c:strRef>
          </c:cat>
          <c:val>
            <c:numRef>
              <c:f>Sheet1!$B$2:$B$6</c:f>
              <c:numCache>
                <c:formatCode>0%</c:formatCode>
                <c:ptCount val="5"/>
                <c:pt idx="0">
                  <c:v>0.09</c:v>
                </c:pt>
                <c:pt idx="1">
                  <c:v>0.11</c:v>
                </c:pt>
                <c:pt idx="2">
                  <c:v>0.1</c:v>
                </c:pt>
                <c:pt idx="3">
                  <c:v>0.5</c:v>
                </c:pt>
                <c:pt idx="4">
                  <c:v>0.3</c:v>
                </c:pt>
              </c:numCache>
            </c:numRef>
          </c:val>
        </c:ser>
        <c:dLbls>
          <c:dLblPos val="outEnd"/>
          <c:showLegendKey val="0"/>
          <c:showVal val="0"/>
          <c:showCatName val="0"/>
          <c:showSerName val="0"/>
          <c:showPercent val="1"/>
          <c:showBubbleSize val="0"/>
          <c:showLeaderLines val="1"/>
        </c:dLbls>
        <c:firstSliceAng val="0"/>
      </c:pieChart>
      <c:spPr>
        <a:noFill/>
        <a:ln>
          <a:noFill/>
        </a:ln>
        <a:effectLst/>
      </c:spPr>
    </c:plotArea>
    <c:legend>
      <c:legendPos val="t"/>
      <c:layout/>
      <c:overlay val="0"/>
    </c:legend>
    <c:plotVisOnly val="1"/>
    <c:dispBlanksAs val="gap"/>
    <c:showDLblsOverMax val="0"/>
  </c:chart>
  <c:spPr>
    <a:noFill/>
    <a:ln w="9525" cap="flat" cmpd="sng" algn="ctr">
      <a:noFill/>
      <a:prstDash val="solid"/>
    </a:ln>
    <a:effectLst/>
  </c:spPr>
  <c:txPr>
    <a:bodyPr/>
    <a:lstStyle/>
    <a:p>
      <a:pPr>
        <a:defRPr sz="800">
          <a:solidFill>
            <a:schemeClr val="bg2">
              <a:lumMod val="50000"/>
            </a:schemeClr>
          </a:solidFill>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zh-CN" altLang="en-US" dirty="0" smtClean="0"/>
              <a:t>服务规范未达标率</a:t>
            </a:r>
            <a:endParaRPr lang="en-US" dirty="0"/>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Sheet1!$A$2:$A$11</c:f>
              <c:strCache>
                <c:ptCount val="10"/>
                <c:pt idx="0">
                  <c:v>未招呼领座</c:v>
                </c:pt>
                <c:pt idx="1">
                  <c:v>未及时送菜单</c:v>
                </c:pt>
                <c:pt idx="2">
                  <c:v>未倒水</c:v>
                </c:pt>
                <c:pt idx="3">
                  <c:v>未准备好餐具</c:v>
                </c:pt>
                <c:pt idx="4">
                  <c:v>未确认点单</c:v>
                </c:pt>
                <c:pt idx="5">
                  <c:v>未提示上餐时间</c:v>
                </c:pt>
                <c:pt idx="6">
                  <c:v>未报菜名</c:v>
                </c:pt>
                <c:pt idx="7">
                  <c:v>未及时响应</c:v>
                </c:pt>
                <c:pt idx="8">
                  <c:v>未道别</c:v>
                </c:pt>
                <c:pt idx="9">
                  <c:v>自定义选项</c:v>
                </c:pt>
              </c:strCache>
            </c:strRef>
          </c:cat>
          <c:val>
            <c:numRef>
              <c:f>Sheet1!$B$2:$B$11</c:f>
              <c:numCache>
                <c:formatCode>0%</c:formatCode>
                <c:ptCount val="10"/>
                <c:pt idx="0">
                  <c:v>0.47</c:v>
                </c:pt>
                <c:pt idx="1">
                  <c:v>0.43</c:v>
                </c:pt>
                <c:pt idx="2">
                  <c:v>0.39</c:v>
                </c:pt>
                <c:pt idx="3">
                  <c:v>0.35</c:v>
                </c:pt>
                <c:pt idx="4">
                  <c:v>0.31</c:v>
                </c:pt>
                <c:pt idx="5">
                  <c:v>0.27</c:v>
                </c:pt>
                <c:pt idx="6">
                  <c:v>0.23</c:v>
                </c:pt>
                <c:pt idx="7">
                  <c:v>0.19</c:v>
                </c:pt>
                <c:pt idx="8">
                  <c:v>0.15</c:v>
                </c:pt>
                <c:pt idx="9">
                  <c:v>0.11</c:v>
                </c:pt>
              </c:numCache>
            </c:numRef>
          </c:val>
        </c:ser>
        <c:dLbls>
          <c:showLegendKey val="0"/>
          <c:showVal val="1"/>
          <c:showCatName val="0"/>
          <c:showSerName val="0"/>
          <c:showPercent val="0"/>
          <c:showBubbleSize val="0"/>
        </c:dLbls>
        <c:gapWidth val="150"/>
        <c:overlap val="-25"/>
        <c:axId val="-2087402800"/>
        <c:axId val="-2087406592"/>
      </c:barChart>
      <c:catAx>
        <c:axId val="-2087402800"/>
        <c:scaling>
          <c:orientation val="minMax"/>
        </c:scaling>
        <c:delete val="0"/>
        <c:axPos val="b"/>
        <c:numFmt formatCode="General" sourceLinked="0"/>
        <c:majorTickMark val="none"/>
        <c:minorTickMark val="none"/>
        <c:tickLblPos val="nextTo"/>
        <c:crossAx val="-2087406592"/>
        <c:crosses val="autoZero"/>
        <c:auto val="1"/>
        <c:lblAlgn val="ctr"/>
        <c:lblOffset val="100"/>
        <c:noMultiLvlLbl val="0"/>
      </c:catAx>
      <c:valAx>
        <c:axId val="-2087406592"/>
        <c:scaling>
          <c:orientation val="minMax"/>
        </c:scaling>
        <c:delete val="1"/>
        <c:axPos val="l"/>
        <c:numFmt formatCode="0%" sourceLinked="1"/>
        <c:majorTickMark val="out"/>
        <c:minorTickMark val="none"/>
        <c:tickLblPos val="nextTo"/>
        <c:crossAx val="-2087402800"/>
        <c:crosses val="autoZero"/>
        <c:crossBetween val="between"/>
      </c:valAx>
    </c:plotArea>
    <c:plotVisOnly val="1"/>
    <c:dispBlanksAs val="gap"/>
    <c:showDLblsOverMax val="0"/>
  </c:chart>
  <c:txPr>
    <a:bodyPr/>
    <a:lstStyle/>
    <a:p>
      <a:pPr>
        <a:defRPr sz="800">
          <a:solidFill>
            <a:schemeClr val="bg1">
              <a:lumMod val="50000"/>
            </a:schemeClr>
          </a:solidFill>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a:lstStyle/>
          <a:p>
            <a:pPr>
              <a:defRPr>
                <a:solidFill>
                  <a:schemeClr val="bg1"/>
                </a:solidFill>
              </a:defRPr>
            </a:pPr>
            <a:r>
              <a:rPr lang="zh-CN">
                <a:solidFill>
                  <a:schemeClr val="bg1"/>
                </a:solidFill>
              </a:rPr>
              <a:t>服务规范未达标率</a:t>
            </a:r>
            <a:endParaRPr lang="en-US">
              <a:solidFill>
                <a:schemeClr val="bg1"/>
              </a:solidFill>
            </a:endParaRPr>
          </a:p>
        </c:rich>
      </c:tx>
      <c:layout/>
      <c:overlay val="0"/>
    </c:title>
    <c:autoTitleDeleted val="0"/>
    <c:plotArea>
      <c:layout/>
      <c:lineChart>
        <c:grouping val="standard"/>
        <c:varyColors val="0"/>
        <c:ser>
          <c:idx val="0"/>
          <c:order val="0"/>
          <c:tx>
            <c:strRef>
              <c:f>Sheet1!$B$1</c:f>
              <c:strCache>
                <c:ptCount val="1"/>
                <c:pt idx="0">
                  <c:v>Series 1</c:v>
                </c:pt>
              </c:strCache>
            </c:strRef>
          </c:tx>
          <c:dLbls>
            <c:spPr>
              <a:noFill/>
              <a:ln>
                <a:noFill/>
              </a:ln>
              <a:effectLst/>
            </c:spPr>
            <c:txPr>
              <a:bodyPr/>
              <a:lstStyle/>
              <a:p>
                <a:pPr>
                  <a:defRPr>
                    <a:solidFill>
                      <a:schemeClr val="accent3"/>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Sheet1!$A$2:$A$11</c:f>
              <c:strCache>
                <c:ptCount val="10"/>
                <c:pt idx="0">
                  <c:v>未招呼领座</c:v>
                </c:pt>
                <c:pt idx="1">
                  <c:v>未及时送菜单</c:v>
                </c:pt>
                <c:pt idx="2">
                  <c:v>未倒水</c:v>
                </c:pt>
                <c:pt idx="3">
                  <c:v>未准备好餐具</c:v>
                </c:pt>
                <c:pt idx="4">
                  <c:v>未确认点单</c:v>
                </c:pt>
                <c:pt idx="5">
                  <c:v>未提示上餐时间</c:v>
                </c:pt>
                <c:pt idx="6">
                  <c:v>未报菜名</c:v>
                </c:pt>
                <c:pt idx="7">
                  <c:v>未及时响应</c:v>
                </c:pt>
                <c:pt idx="8">
                  <c:v>未道别</c:v>
                </c:pt>
                <c:pt idx="9">
                  <c:v>自定义选项</c:v>
                </c:pt>
              </c:strCache>
            </c:strRef>
          </c:cat>
          <c:val>
            <c:numRef>
              <c:f>Sheet1!$B$2:$B$11</c:f>
              <c:numCache>
                <c:formatCode>0%</c:formatCode>
                <c:ptCount val="10"/>
                <c:pt idx="0">
                  <c:v>0.35</c:v>
                </c:pt>
                <c:pt idx="1">
                  <c:v>0.3</c:v>
                </c:pt>
                <c:pt idx="2">
                  <c:v>0.4</c:v>
                </c:pt>
                <c:pt idx="3">
                  <c:v>0.36</c:v>
                </c:pt>
                <c:pt idx="4">
                  <c:v>0.45</c:v>
                </c:pt>
                <c:pt idx="5">
                  <c:v>0.1</c:v>
                </c:pt>
                <c:pt idx="6">
                  <c:v>0.16</c:v>
                </c:pt>
                <c:pt idx="7">
                  <c:v>0.25</c:v>
                </c:pt>
                <c:pt idx="8">
                  <c:v>0.08</c:v>
                </c:pt>
                <c:pt idx="9">
                  <c:v>0.09</c:v>
                </c:pt>
              </c:numCache>
            </c:numRef>
          </c:val>
          <c:smooth val="0"/>
        </c:ser>
        <c:dLbls>
          <c:showLegendKey val="0"/>
          <c:showVal val="1"/>
          <c:showCatName val="0"/>
          <c:showSerName val="0"/>
          <c:showPercent val="0"/>
          <c:showBubbleSize val="0"/>
        </c:dLbls>
        <c:marker val="1"/>
        <c:smooth val="0"/>
        <c:axId val="-2087453216"/>
        <c:axId val="-2087458384"/>
      </c:lineChart>
      <c:catAx>
        <c:axId val="-2087453216"/>
        <c:scaling>
          <c:orientation val="minMax"/>
        </c:scaling>
        <c:delete val="0"/>
        <c:axPos val="b"/>
        <c:numFmt formatCode="General" sourceLinked="0"/>
        <c:majorTickMark val="none"/>
        <c:minorTickMark val="none"/>
        <c:tickLblPos val="nextTo"/>
        <c:spPr>
          <a:ln>
            <a:noFill/>
          </a:ln>
        </c:spPr>
        <c:txPr>
          <a:bodyPr/>
          <a:lstStyle/>
          <a:p>
            <a:pPr>
              <a:defRPr>
                <a:solidFill>
                  <a:schemeClr val="bg1"/>
                </a:solidFill>
              </a:defRPr>
            </a:pPr>
            <a:endParaRPr lang="en-US"/>
          </a:p>
        </c:txPr>
        <c:crossAx val="-2087458384"/>
        <c:crosses val="autoZero"/>
        <c:auto val="1"/>
        <c:lblAlgn val="ctr"/>
        <c:lblOffset val="100"/>
        <c:noMultiLvlLbl val="0"/>
      </c:catAx>
      <c:valAx>
        <c:axId val="-2087458384"/>
        <c:scaling>
          <c:orientation val="minMax"/>
        </c:scaling>
        <c:delete val="1"/>
        <c:axPos val="l"/>
        <c:numFmt formatCode="0%" sourceLinked="1"/>
        <c:majorTickMark val="out"/>
        <c:minorTickMark val="none"/>
        <c:tickLblPos val="nextTo"/>
        <c:crossAx val="-2087453216"/>
        <c:crosses val="autoZero"/>
        <c:crossBetween val="between"/>
      </c:valAx>
      <c:spPr>
        <a:ln>
          <a:noFill/>
        </a:ln>
      </c:spPr>
    </c:plotArea>
    <c:plotVisOnly val="1"/>
    <c:dispBlanksAs val="gap"/>
    <c:showDLblsOverMax val="0"/>
  </c:chart>
  <c:txPr>
    <a:bodyPr/>
    <a:lstStyle/>
    <a:p>
      <a:pPr>
        <a:defRPr sz="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960" b="1" i="0" u="none" strike="noStrike" kern="1200" baseline="0">
                <a:solidFill>
                  <a:schemeClr val="bg2">
                    <a:lumMod val="50000"/>
                  </a:schemeClr>
                </a:solidFill>
                <a:latin typeface="+mn-lt"/>
                <a:ea typeface="+mn-ea"/>
                <a:cs typeface="+mn-cs"/>
              </a:defRPr>
            </a:pPr>
            <a:r>
              <a:rPr lang="zh-CN"/>
              <a:t>就餐时间</a:t>
            </a:r>
          </a:p>
        </c:rich>
      </c:tx>
      <c:layout/>
      <c:overlay val="0"/>
      <c:spPr>
        <a:noFill/>
        <a:ln>
          <a:noFill/>
        </a:ln>
        <a:effectLst/>
      </c:spPr>
    </c:title>
    <c:autoTitleDeleted val="0"/>
    <c:plotArea>
      <c:layout/>
      <c:barChart>
        <c:barDir val="bar"/>
        <c:grouping val="percentStacked"/>
        <c:varyColors val="0"/>
        <c:ser>
          <c:idx val="0"/>
          <c:order val="0"/>
          <c:tx>
            <c:strRef>
              <c:f>Sheet1!$B$1</c:f>
              <c:strCache>
                <c:ptCount val="1"/>
                <c:pt idx="0">
                  <c:v>10分</c:v>
                </c:pt>
              </c:strCache>
            </c:strRef>
          </c:tx>
          <c:spPr>
            <a:solidFill>
              <a:schemeClr val="accent1">
                <a:shade val="53000"/>
              </a:schemeClr>
            </a:solidFill>
            <a:ln>
              <a:noFill/>
            </a:ln>
            <a:effectLst/>
          </c:spPr>
          <c:invertIfNegative val="0"/>
          <c:dLbls>
            <c:spPr>
              <a:noFill/>
              <a:ln>
                <a:noFill/>
              </a:ln>
              <a:effectLst/>
            </c:spPr>
            <c:txPr>
              <a:bodyPr rot="0" spcFirstLastPara="1" vertOverflow="ellipsis" vert="horz" wrap="square" anchor="ctr" anchorCtr="1"/>
              <a:lstStyle/>
              <a:p>
                <a:pPr>
                  <a:defRPr sz="8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Sheet1!$A$2:$A$4</c:f>
              <c:strCache>
                <c:ptCount val="3"/>
                <c:pt idx="0">
                  <c:v>早餐顾客
(n=478)</c:v>
                </c:pt>
                <c:pt idx="1">
                  <c:v>午餐顾客
(n=360)</c:v>
                </c:pt>
                <c:pt idx="2">
                  <c:v>晚餐顾客
（n=162）</c:v>
                </c:pt>
              </c:strCache>
            </c:strRef>
          </c:cat>
          <c:val>
            <c:numRef>
              <c:f>Sheet1!$B$2:$B$4</c:f>
              <c:numCache>
                <c:formatCode>0%</c:formatCode>
                <c:ptCount val="3"/>
                <c:pt idx="0">
                  <c:v>0.1</c:v>
                </c:pt>
                <c:pt idx="1">
                  <c:v>0.15</c:v>
                </c:pt>
                <c:pt idx="2">
                  <c:v>0.2</c:v>
                </c:pt>
              </c:numCache>
            </c:numRef>
          </c:val>
        </c:ser>
        <c:ser>
          <c:idx val="1"/>
          <c:order val="1"/>
          <c:tx>
            <c:strRef>
              <c:f>Sheet1!$C$1</c:f>
              <c:strCache>
                <c:ptCount val="1"/>
                <c:pt idx="0">
                  <c:v>9分</c:v>
                </c:pt>
              </c:strCache>
            </c:strRef>
          </c:tx>
          <c:spPr>
            <a:solidFill>
              <a:schemeClr val="accent1">
                <a:shade val="76000"/>
              </a:schemeClr>
            </a:solidFill>
            <a:ln>
              <a:noFill/>
            </a:ln>
            <a:effectLst/>
          </c:spPr>
          <c:invertIfNegative val="0"/>
          <c:dLbls>
            <c:spPr>
              <a:noFill/>
              <a:ln>
                <a:noFill/>
              </a:ln>
              <a:effectLst/>
            </c:spPr>
            <c:txPr>
              <a:bodyPr rot="0" spcFirstLastPara="1" vertOverflow="ellipsis" vert="horz" wrap="square" anchor="ctr" anchorCtr="1"/>
              <a:lstStyle/>
              <a:p>
                <a:pPr>
                  <a:defRPr sz="800" b="1" i="0" u="none" strike="noStrike" kern="1200" baseline="0">
                    <a:solidFill>
                      <a:srgbClr val="FFFFFF"/>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Sheet1!$A$2:$A$4</c:f>
              <c:strCache>
                <c:ptCount val="3"/>
                <c:pt idx="0">
                  <c:v>早餐顾客
(n=478)</c:v>
                </c:pt>
                <c:pt idx="1">
                  <c:v>午餐顾客
(n=360)</c:v>
                </c:pt>
                <c:pt idx="2">
                  <c:v>晚餐顾客
（n=162）</c:v>
                </c:pt>
              </c:strCache>
            </c:strRef>
          </c:cat>
          <c:val>
            <c:numRef>
              <c:f>Sheet1!$C$2:$C$4</c:f>
              <c:numCache>
                <c:formatCode>0%</c:formatCode>
                <c:ptCount val="3"/>
                <c:pt idx="0">
                  <c:v>0.2</c:v>
                </c:pt>
                <c:pt idx="1">
                  <c:v>0.4</c:v>
                </c:pt>
                <c:pt idx="2">
                  <c:v>0.3</c:v>
                </c:pt>
              </c:numCache>
            </c:numRef>
          </c:val>
        </c:ser>
        <c:ser>
          <c:idx val="2"/>
          <c:order val="2"/>
          <c:tx>
            <c:strRef>
              <c:f>Sheet1!$D$1</c:f>
              <c:strCache>
                <c:ptCount val="1"/>
                <c:pt idx="0">
                  <c:v>8分</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800" b="1" i="0" u="none" strike="noStrike" kern="1200" baseline="0">
                    <a:solidFill>
                      <a:srgbClr val="FFFFFF"/>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Sheet1!$A$2:$A$4</c:f>
              <c:strCache>
                <c:ptCount val="3"/>
                <c:pt idx="0">
                  <c:v>早餐顾客
(n=478)</c:v>
                </c:pt>
                <c:pt idx="1">
                  <c:v>午餐顾客
(n=360)</c:v>
                </c:pt>
                <c:pt idx="2">
                  <c:v>晚餐顾客
（n=162）</c:v>
                </c:pt>
              </c:strCache>
            </c:strRef>
          </c:cat>
          <c:val>
            <c:numRef>
              <c:f>Sheet1!$D$2:$D$4</c:f>
              <c:numCache>
                <c:formatCode>0%</c:formatCode>
                <c:ptCount val="3"/>
                <c:pt idx="0">
                  <c:v>0.3</c:v>
                </c:pt>
                <c:pt idx="1">
                  <c:v>0.15</c:v>
                </c:pt>
                <c:pt idx="2">
                  <c:v>0.29</c:v>
                </c:pt>
              </c:numCache>
            </c:numRef>
          </c:val>
        </c:ser>
        <c:ser>
          <c:idx val="3"/>
          <c:order val="3"/>
          <c:tx>
            <c:strRef>
              <c:f>Sheet1!$E$1</c:f>
              <c:strCache>
                <c:ptCount val="1"/>
                <c:pt idx="0">
                  <c:v>6-7分</c:v>
                </c:pt>
              </c:strCache>
            </c:strRef>
          </c:tx>
          <c:spPr>
            <a:solidFill>
              <a:schemeClr val="accent1">
                <a:tint val="77000"/>
              </a:schemeClr>
            </a:solidFill>
            <a:ln>
              <a:noFill/>
            </a:ln>
            <a:effectLst/>
          </c:spPr>
          <c:invertIfNegative val="0"/>
          <c:dLbls>
            <c:spPr>
              <a:noFill/>
              <a:ln>
                <a:noFill/>
              </a:ln>
              <a:effectLst/>
            </c:spPr>
            <c:txPr>
              <a:bodyPr rot="0" spcFirstLastPara="1" vertOverflow="ellipsis" vert="horz" wrap="square" anchor="ctr" anchorCtr="1"/>
              <a:lstStyle/>
              <a:p>
                <a:pPr>
                  <a:defRPr sz="800" b="1" i="0" u="none" strike="noStrike" kern="1200" baseline="0">
                    <a:solidFill>
                      <a:srgbClr val="FFFFFF"/>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Sheet1!$A$2:$A$4</c:f>
              <c:strCache>
                <c:ptCount val="3"/>
                <c:pt idx="0">
                  <c:v>早餐顾客
(n=478)</c:v>
                </c:pt>
                <c:pt idx="1">
                  <c:v>午餐顾客
(n=360)</c:v>
                </c:pt>
                <c:pt idx="2">
                  <c:v>晚餐顾客
（n=162）</c:v>
                </c:pt>
              </c:strCache>
            </c:strRef>
          </c:cat>
          <c:val>
            <c:numRef>
              <c:f>Sheet1!$E$2:$E$4</c:f>
              <c:numCache>
                <c:formatCode>0%</c:formatCode>
                <c:ptCount val="3"/>
                <c:pt idx="0">
                  <c:v>0.2</c:v>
                </c:pt>
                <c:pt idx="1">
                  <c:v>0.18</c:v>
                </c:pt>
                <c:pt idx="2">
                  <c:v>0.1</c:v>
                </c:pt>
              </c:numCache>
            </c:numRef>
          </c:val>
        </c:ser>
        <c:ser>
          <c:idx val="4"/>
          <c:order val="4"/>
          <c:tx>
            <c:strRef>
              <c:f>Sheet1!$F$1</c:f>
              <c:strCache>
                <c:ptCount val="1"/>
                <c:pt idx="0">
                  <c:v>1-5分</c:v>
                </c:pt>
              </c:strCache>
            </c:strRef>
          </c:tx>
          <c:spPr>
            <a:solidFill>
              <a:schemeClr val="accent1">
                <a:tint val="54000"/>
              </a:schemeClr>
            </a:solidFill>
            <a:ln>
              <a:noFill/>
            </a:ln>
            <a:effectLst/>
          </c:spPr>
          <c:invertIfNegative val="0"/>
          <c:dLbls>
            <c:spPr>
              <a:noFill/>
              <a:ln>
                <a:noFill/>
              </a:ln>
              <a:effectLst/>
            </c:spPr>
            <c:txPr>
              <a:bodyPr rot="0" spcFirstLastPara="1" vertOverflow="ellipsis" vert="horz" wrap="square" anchor="ctr" anchorCtr="1"/>
              <a:lstStyle/>
              <a:p>
                <a:pPr>
                  <a:defRPr sz="800" b="1" i="0" u="none" strike="noStrike" kern="1200" baseline="0">
                    <a:solidFill>
                      <a:srgbClr val="FFFFFF"/>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Sheet1!$A$2:$A$4</c:f>
              <c:strCache>
                <c:ptCount val="3"/>
                <c:pt idx="0">
                  <c:v>早餐顾客
(n=478)</c:v>
                </c:pt>
                <c:pt idx="1">
                  <c:v>午餐顾客
(n=360)</c:v>
                </c:pt>
                <c:pt idx="2">
                  <c:v>晚餐顾客
（n=162）</c:v>
                </c:pt>
              </c:strCache>
            </c:strRef>
          </c:cat>
          <c:val>
            <c:numRef>
              <c:f>Sheet1!$F$2:$F$4</c:f>
              <c:numCache>
                <c:formatCode>0%</c:formatCode>
                <c:ptCount val="3"/>
                <c:pt idx="0">
                  <c:v>0.2</c:v>
                </c:pt>
                <c:pt idx="1">
                  <c:v>0.12</c:v>
                </c:pt>
                <c:pt idx="2">
                  <c:v>0.11</c:v>
                </c:pt>
              </c:numCache>
            </c:numRef>
          </c:val>
        </c:ser>
        <c:dLbls>
          <c:showLegendKey val="0"/>
          <c:showVal val="1"/>
          <c:showCatName val="0"/>
          <c:showSerName val="0"/>
          <c:showPercent val="0"/>
          <c:showBubbleSize val="0"/>
        </c:dLbls>
        <c:gapWidth val="95"/>
        <c:overlap val="100"/>
        <c:serLines>
          <c:spPr>
            <a:ln w="9525" cap="flat" cmpd="sng" algn="ctr">
              <a:solidFill>
                <a:schemeClr val="bg2"/>
              </a:solidFill>
              <a:prstDash val="solid"/>
              <a:round/>
            </a:ln>
            <a:effectLst/>
          </c:spPr>
        </c:serLines>
        <c:axId val="-2012237216"/>
        <c:axId val="-2012920480"/>
      </c:barChart>
      <c:catAx>
        <c:axId val="-2012237216"/>
        <c:scaling>
          <c:orientation val="minMax"/>
        </c:scaling>
        <c:delete val="0"/>
        <c:axPos val="l"/>
        <c:numFmt formatCode="General" sourceLinked="1"/>
        <c:majorTickMark val="none"/>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800" b="1" i="0" u="none" strike="noStrike" kern="1200" baseline="0">
                <a:solidFill>
                  <a:schemeClr val="bg2">
                    <a:lumMod val="50000"/>
                  </a:schemeClr>
                </a:solidFill>
                <a:latin typeface="+mn-lt"/>
                <a:ea typeface="+mn-ea"/>
                <a:cs typeface="+mn-cs"/>
              </a:defRPr>
            </a:pPr>
            <a:endParaRPr lang="en-US"/>
          </a:p>
        </c:txPr>
        <c:crossAx val="-2012920480"/>
        <c:crosses val="autoZero"/>
        <c:auto val="1"/>
        <c:lblAlgn val="ctr"/>
        <c:lblOffset val="100"/>
        <c:noMultiLvlLbl val="0"/>
      </c:catAx>
      <c:valAx>
        <c:axId val="-2012920480"/>
        <c:scaling>
          <c:orientation val="minMax"/>
        </c:scaling>
        <c:delete val="1"/>
        <c:axPos val="b"/>
        <c:numFmt formatCode="0%" sourceLinked="1"/>
        <c:majorTickMark val="out"/>
        <c:minorTickMark val="none"/>
        <c:tickLblPos val="nextTo"/>
        <c:crossAx val="-201223721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800" b="1" i="0" u="none" strike="noStrike" kern="1200" baseline="0">
              <a:solidFill>
                <a:schemeClr val="bg2">
                  <a:lumMod val="50000"/>
                </a:schemeClr>
              </a:solidFill>
              <a:latin typeface="+mn-lt"/>
              <a:ea typeface="+mn-ea"/>
              <a:cs typeface="+mn-cs"/>
            </a:defRPr>
          </a:pPr>
          <a:endParaRPr lang="en-US"/>
        </a:p>
      </c:txPr>
    </c:legend>
    <c:plotVisOnly val="1"/>
    <c:dispBlanksAs val="gap"/>
    <c:showDLblsOverMax val="0"/>
  </c:chart>
  <c:spPr>
    <a:noFill/>
    <a:ln w="9525" cap="flat" cmpd="sng" algn="ctr">
      <a:noFill/>
      <a:prstDash val="solid"/>
    </a:ln>
    <a:effectLst/>
  </c:spPr>
  <c:txPr>
    <a:bodyPr/>
    <a:lstStyle/>
    <a:p>
      <a:pPr>
        <a:defRPr sz="800" b="1">
          <a:solidFill>
            <a:schemeClr val="bg2">
              <a:lumMod val="50000"/>
            </a:schemeClr>
          </a:solidFill>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scatterChart>
        <c:scatterStyle val="smoothMarker"/>
        <c:varyColors val="0"/>
        <c:ser>
          <c:idx val="0"/>
          <c:order val="0"/>
          <c:tx>
            <c:strRef>
              <c:f>工作表1!$B$1</c:f>
              <c:strCache>
                <c:ptCount val="1"/>
                <c:pt idx="0">
                  <c:v>Y-值 1</c:v>
                </c:pt>
              </c:strCache>
            </c:strRef>
          </c:tx>
          <c:spPr>
            <a:ln>
              <a:solidFill>
                <a:schemeClr val="accent1"/>
              </a:solidFill>
            </a:ln>
          </c:spPr>
          <c:marker>
            <c:symbol val="diamond"/>
            <c:size val="3"/>
            <c:spPr>
              <a:solidFill>
                <a:schemeClr val="accent1"/>
              </a:solidFill>
              <a:ln w="9525" cmpd="sng">
                <a:solidFill>
                  <a:schemeClr val="accent1"/>
                </a:solidFill>
              </a:ln>
            </c:spPr>
          </c:marker>
          <c:dPt>
            <c:idx val="1"/>
            <c:bubble3D val="0"/>
            <c:spPr>
              <a:ln w="12700" cmpd="sng">
                <a:solidFill>
                  <a:schemeClr val="accent1"/>
                </a:solidFill>
              </a:ln>
            </c:spPr>
          </c:dPt>
          <c:dPt>
            <c:idx val="2"/>
            <c:bubble3D val="0"/>
            <c:spPr>
              <a:ln w="12700" cmpd="sng">
                <a:solidFill>
                  <a:schemeClr val="accent1"/>
                </a:solidFill>
              </a:ln>
            </c:spPr>
          </c:dPt>
          <c:dPt>
            <c:idx val="3"/>
            <c:bubble3D val="0"/>
            <c:spPr>
              <a:ln w="12700" cmpd="sng">
                <a:solidFill>
                  <a:schemeClr val="accent1"/>
                </a:solidFill>
              </a:ln>
            </c:spPr>
          </c:dPt>
          <c:dPt>
            <c:idx val="4"/>
            <c:bubble3D val="0"/>
            <c:spPr>
              <a:ln w="12700" cmpd="sng">
                <a:solidFill>
                  <a:schemeClr val="accent1"/>
                </a:solidFill>
              </a:ln>
            </c:spPr>
          </c:dPt>
          <c:xVal>
            <c:numRef>
              <c:f>工作表1!$A$2:$A$7</c:f>
              <c:numCache>
                <c:formatCode>General</c:formatCode>
                <c:ptCount val="6"/>
                <c:pt idx="0">
                  <c:v>1.0</c:v>
                </c:pt>
                <c:pt idx="1">
                  <c:v>2.0</c:v>
                </c:pt>
                <c:pt idx="2">
                  <c:v>3.0</c:v>
                </c:pt>
                <c:pt idx="3">
                  <c:v>4.0</c:v>
                </c:pt>
                <c:pt idx="4">
                  <c:v>5.0</c:v>
                </c:pt>
              </c:numCache>
            </c:numRef>
          </c:xVal>
          <c:yVal>
            <c:numRef>
              <c:f>工作表1!$B$2:$B$7</c:f>
              <c:numCache>
                <c:formatCode>0%</c:formatCode>
                <c:ptCount val="6"/>
                <c:pt idx="0">
                  <c:v>0.75</c:v>
                </c:pt>
                <c:pt idx="1">
                  <c:v>0.91</c:v>
                </c:pt>
                <c:pt idx="2">
                  <c:v>0.83</c:v>
                </c:pt>
                <c:pt idx="3">
                  <c:v>0.89</c:v>
                </c:pt>
                <c:pt idx="4">
                  <c:v>0.96</c:v>
                </c:pt>
              </c:numCache>
            </c:numRef>
          </c:yVal>
          <c:smooth val="1"/>
        </c:ser>
        <c:dLbls>
          <c:showLegendKey val="0"/>
          <c:showVal val="0"/>
          <c:showCatName val="0"/>
          <c:showSerName val="0"/>
          <c:showPercent val="0"/>
          <c:showBubbleSize val="0"/>
        </c:dLbls>
        <c:axId val="-2044784496"/>
        <c:axId val="-2044815104"/>
      </c:scatterChart>
      <c:valAx>
        <c:axId val="-2044784496"/>
        <c:scaling>
          <c:orientation val="minMax"/>
        </c:scaling>
        <c:delete val="0"/>
        <c:axPos val="b"/>
        <c:title>
          <c:tx>
            <c:rich>
              <a:bodyPr/>
              <a:lstStyle/>
              <a:p>
                <a:pPr>
                  <a:defRPr>
                    <a:solidFill>
                      <a:srgbClr val="5C5F62"/>
                    </a:solidFill>
                  </a:defRPr>
                </a:pPr>
                <a:r>
                  <a:rPr lang="zh-CN" altLang="en-US" dirty="0" smtClean="0">
                    <a:solidFill>
                      <a:srgbClr val="5C5F62"/>
                    </a:solidFill>
                  </a:rPr>
                  <a:t>期数</a:t>
                </a:r>
                <a:endParaRPr lang="zh-CN" dirty="0">
                  <a:solidFill>
                    <a:srgbClr val="5C5F62"/>
                  </a:solidFill>
                </a:endParaRPr>
              </a:p>
            </c:rich>
          </c:tx>
          <c:layout/>
          <c:overlay val="0"/>
        </c:title>
        <c:numFmt formatCode="General" sourceLinked="1"/>
        <c:majorTickMark val="out"/>
        <c:minorTickMark val="none"/>
        <c:tickLblPos val="nextTo"/>
        <c:spPr>
          <a:ln>
            <a:solidFill>
              <a:srgbClr val="BCBEC0"/>
            </a:solidFill>
          </a:ln>
        </c:spPr>
        <c:txPr>
          <a:bodyPr/>
          <a:lstStyle/>
          <a:p>
            <a:pPr>
              <a:defRPr>
                <a:solidFill>
                  <a:srgbClr val="5C5F62"/>
                </a:solidFill>
              </a:defRPr>
            </a:pPr>
            <a:endParaRPr lang="en-US"/>
          </a:p>
        </c:txPr>
        <c:crossAx val="-2044815104"/>
        <c:crosses val="autoZero"/>
        <c:crossBetween val="midCat"/>
      </c:valAx>
      <c:valAx>
        <c:axId val="-2044815104"/>
        <c:scaling>
          <c:orientation val="minMax"/>
          <c:min val="0.6"/>
        </c:scaling>
        <c:delete val="0"/>
        <c:axPos val="l"/>
        <c:majorGridlines>
          <c:spPr>
            <a:ln>
              <a:solidFill>
                <a:schemeClr val="bg2"/>
              </a:solidFill>
            </a:ln>
          </c:spPr>
        </c:majorGridlines>
        <c:title>
          <c:tx>
            <c:rich>
              <a:bodyPr/>
              <a:lstStyle/>
              <a:p>
                <a:pPr>
                  <a:defRPr>
                    <a:solidFill>
                      <a:srgbClr val="5C5F62"/>
                    </a:solidFill>
                  </a:defRPr>
                </a:pPr>
                <a:r>
                  <a:rPr lang="zh-CN" altLang="en-US" dirty="0" smtClean="0">
                    <a:solidFill>
                      <a:srgbClr val="5C5F62"/>
                    </a:solidFill>
                  </a:rPr>
                  <a:t>满意顾客占比</a:t>
                </a:r>
                <a:endParaRPr lang="zh-CN" dirty="0">
                  <a:solidFill>
                    <a:srgbClr val="5C5F62"/>
                  </a:solidFill>
                </a:endParaRPr>
              </a:p>
            </c:rich>
          </c:tx>
          <c:layout/>
          <c:overlay val="0"/>
        </c:title>
        <c:numFmt formatCode="0%" sourceLinked="1"/>
        <c:majorTickMark val="out"/>
        <c:minorTickMark val="none"/>
        <c:tickLblPos val="nextTo"/>
        <c:spPr>
          <a:ln>
            <a:solidFill>
              <a:srgbClr val="BCBEC0"/>
            </a:solidFill>
          </a:ln>
        </c:spPr>
        <c:txPr>
          <a:bodyPr/>
          <a:lstStyle/>
          <a:p>
            <a:pPr>
              <a:defRPr>
                <a:solidFill>
                  <a:srgbClr val="5C5F62"/>
                </a:solidFill>
              </a:defRPr>
            </a:pPr>
            <a:endParaRPr lang="en-US"/>
          </a:p>
        </c:txPr>
        <c:crossAx val="-2044784496"/>
        <c:crosses val="autoZero"/>
        <c:crossBetween val="midCat"/>
        <c:majorUnit val="0.2"/>
      </c:valAx>
      <c:spPr>
        <a:ln>
          <a:solidFill>
            <a:schemeClr val="bg2"/>
          </a:solidFill>
        </a:ln>
      </c:spPr>
    </c:plotArea>
    <c:plotVisOnly val="1"/>
    <c:dispBlanksAs val="gap"/>
    <c:showDLblsOverMax val="0"/>
  </c:chart>
  <c:txPr>
    <a:bodyPr/>
    <a:lstStyle/>
    <a:p>
      <a:pPr>
        <a:defRPr sz="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baseline="0">
                <a:solidFill>
                  <a:srgbClr val="5C5F62"/>
                </a:solidFill>
                <a:latin typeface="+mn-lt"/>
                <a:ea typeface="+mn-ea"/>
                <a:cs typeface="+mn-cs"/>
              </a:defRPr>
            </a:pPr>
            <a:r>
              <a:rPr lang="zh-CN" altLang="en-US" dirty="0" smtClean="0">
                <a:solidFill>
                  <a:srgbClr val="5C5F62"/>
                </a:solidFill>
              </a:rPr>
              <a:t>门店</a:t>
            </a:r>
            <a:endParaRPr lang="zh-CN" dirty="0">
              <a:solidFill>
                <a:srgbClr val="5C5F62"/>
              </a:solidFill>
            </a:endParaRPr>
          </a:p>
        </c:rich>
      </c:tx>
      <c:layout/>
      <c:overlay val="0"/>
      <c:spPr>
        <a:noFill/>
        <a:ln>
          <a:noFill/>
        </a:ln>
        <a:effectLst/>
      </c:spPr>
    </c:title>
    <c:autoTitleDeleted val="0"/>
    <c:plotArea>
      <c:layout/>
      <c:barChart>
        <c:barDir val="bar"/>
        <c:grouping val="percentStacked"/>
        <c:varyColors val="0"/>
        <c:ser>
          <c:idx val="0"/>
          <c:order val="0"/>
          <c:tx>
            <c:strRef>
              <c:f>Sheet1!$B$1</c:f>
              <c:strCache>
                <c:ptCount val="1"/>
                <c:pt idx="0">
                  <c:v>10分</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Sheet1!$A$2:$A$10</c:f>
              <c:strCache>
                <c:ptCount val="7"/>
                <c:pt idx="0">
                  <c:v>门店A</c:v>
                </c:pt>
                <c:pt idx="1">
                  <c:v>门店B</c:v>
                </c:pt>
                <c:pt idx="2">
                  <c:v>门店C</c:v>
                </c:pt>
                <c:pt idx="3">
                  <c:v>门店D</c:v>
                </c:pt>
                <c:pt idx="4">
                  <c:v>门店E</c:v>
                </c:pt>
                <c:pt idx="5">
                  <c:v>门店F</c:v>
                </c:pt>
                <c:pt idx="6">
                  <c:v>门店G</c:v>
                </c:pt>
              </c:strCache>
            </c:strRef>
          </c:cat>
          <c:val>
            <c:numRef>
              <c:f>Sheet1!$B$2:$B$10</c:f>
              <c:numCache>
                <c:formatCode>0%</c:formatCode>
                <c:ptCount val="7"/>
                <c:pt idx="0">
                  <c:v>0.6</c:v>
                </c:pt>
                <c:pt idx="1">
                  <c:v>0.5</c:v>
                </c:pt>
                <c:pt idx="2">
                  <c:v>0.4</c:v>
                </c:pt>
                <c:pt idx="3">
                  <c:v>0.4</c:v>
                </c:pt>
                <c:pt idx="4">
                  <c:v>0.3</c:v>
                </c:pt>
                <c:pt idx="5">
                  <c:v>0.3</c:v>
                </c:pt>
                <c:pt idx="6">
                  <c:v>0.2</c:v>
                </c:pt>
              </c:numCache>
            </c:numRef>
          </c:val>
        </c:ser>
        <c:ser>
          <c:idx val="1"/>
          <c:order val="1"/>
          <c:tx>
            <c:strRef>
              <c:f>Sheet1!$C$1</c:f>
              <c:strCache>
                <c:ptCount val="1"/>
                <c:pt idx="0">
                  <c:v>9分</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Sheet1!$A$2:$A$10</c:f>
              <c:strCache>
                <c:ptCount val="7"/>
                <c:pt idx="0">
                  <c:v>门店A</c:v>
                </c:pt>
                <c:pt idx="1">
                  <c:v>门店B</c:v>
                </c:pt>
                <c:pt idx="2">
                  <c:v>门店C</c:v>
                </c:pt>
                <c:pt idx="3">
                  <c:v>门店D</c:v>
                </c:pt>
                <c:pt idx="4">
                  <c:v>门店E</c:v>
                </c:pt>
                <c:pt idx="5">
                  <c:v>门店F</c:v>
                </c:pt>
                <c:pt idx="6">
                  <c:v>门店G</c:v>
                </c:pt>
              </c:strCache>
            </c:strRef>
          </c:cat>
          <c:val>
            <c:numRef>
              <c:f>Sheet1!$C$2:$C$10</c:f>
              <c:numCache>
                <c:formatCode>0%</c:formatCode>
                <c:ptCount val="7"/>
                <c:pt idx="0">
                  <c:v>0.1</c:v>
                </c:pt>
                <c:pt idx="1">
                  <c:v>0.2</c:v>
                </c:pt>
                <c:pt idx="2">
                  <c:v>0.2</c:v>
                </c:pt>
                <c:pt idx="3">
                  <c:v>0.18</c:v>
                </c:pt>
                <c:pt idx="4">
                  <c:v>0.3</c:v>
                </c:pt>
                <c:pt idx="5">
                  <c:v>0.2</c:v>
                </c:pt>
                <c:pt idx="6">
                  <c:v>0.2</c:v>
                </c:pt>
              </c:numCache>
            </c:numRef>
          </c:val>
        </c:ser>
        <c:ser>
          <c:idx val="2"/>
          <c:order val="2"/>
          <c:tx>
            <c:strRef>
              <c:f>Sheet1!$D$1</c:f>
              <c:strCache>
                <c:ptCount val="1"/>
                <c:pt idx="0">
                  <c:v>8分</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Sheet1!$A$2:$A$10</c:f>
              <c:strCache>
                <c:ptCount val="7"/>
                <c:pt idx="0">
                  <c:v>门店A</c:v>
                </c:pt>
                <c:pt idx="1">
                  <c:v>门店B</c:v>
                </c:pt>
                <c:pt idx="2">
                  <c:v>门店C</c:v>
                </c:pt>
                <c:pt idx="3">
                  <c:v>门店D</c:v>
                </c:pt>
                <c:pt idx="4">
                  <c:v>门店E</c:v>
                </c:pt>
                <c:pt idx="5">
                  <c:v>门店F</c:v>
                </c:pt>
                <c:pt idx="6">
                  <c:v>门店G</c:v>
                </c:pt>
              </c:strCache>
            </c:strRef>
          </c:cat>
          <c:val>
            <c:numRef>
              <c:f>Sheet1!$D$2:$D$10</c:f>
              <c:numCache>
                <c:formatCode>0%</c:formatCode>
                <c:ptCount val="7"/>
                <c:pt idx="0">
                  <c:v>0.15</c:v>
                </c:pt>
                <c:pt idx="1">
                  <c:v>0.1</c:v>
                </c:pt>
                <c:pt idx="2">
                  <c:v>0.15</c:v>
                </c:pt>
                <c:pt idx="3">
                  <c:v>0.2</c:v>
                </c:pt>
                <c:pt idx="4">
                  <c:v>0.1</c:v>
                </c:pt>
                <c:pt idx="5">
                  <c:v>0.22</c:v>
                </c:pt>
                <c:pt idx="6">
                  <c:v>0.3</c:v>
                </c:pt>
              </c:numCache>
            </c:numRef>
          </c:val>
        </c:ser>
        <c:ser>
          <c:idx val="3"/>
          <c:order val="3"/>
          <c:tx>
            <c:strRef>
              <c:f>Sheet1!$E$1</c:f>
              <c:strCache>
                <c:ptCount val="1"/>
                <c:pt idx="0">
                  <c:v>6-7分</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shade val="95000"/>
                          <a:satMod val="105000"/>
                        </a:schemeClr>
                      </a:solidFill>
                      <a:prstDash val="solid"/>
                      <a:round/>
                    </a:ln>
                    <a:effectLst/>
                  </c:spPr>
                </c15:leaderLines>
              </c:ext>
            </c:extLst>
          </c:dLbls>
          <c:cat>
            <c:strRef>
              <c:f>Sheet1!$A$2:$A$10</c:f>
              <c:strCache>
                <c:ptCount val="7"/>
                <c:pt idx="0">
                  <c:v>门店A</c:v>
                </c:pt>
                <c:pt idx="1">
                  <c:v>门店B</c:v>
                </c:pt>
                <c:pt idx="2">
                  <c:v>门店C</c:v>
                </c:pt>
                <c:pt idx="3">
                  <c:v>门店D</c:v>
                </c:pt>
                <c:pt idx="4">
                  <c:v>门店E</c:v>
                </c:pt>
                <c:pt idx="5">
                  <c:v>门店F</c:v>
                </c:pt>
                <c:pt idx="6">
                  <c:v>门店G</c:v>
                </c:pt>
              </c:strCache>
            </c:strRef>
          </c:cat>
          <c:val>
            <c:numRef>
              <c:f>Sheet1!$E$2:$E$10</c:f>
              <c:numCache>
                <c:formatCode>0%</c:formatCode>
                <c:ptCount val="7"/>
                <c:pt idx="0">
                  <c:v>0.1</c:v>
                </c:pt>
                <c:pt idx="1">
                  <c:v>0.1</c:v>
                </c:pt>
                <c:pt idx="2">
                  <c:v>0.15</c:v>
                </c:pt>
                <c:pt idx="3">
                  <c:v>0.1</c:v>
                </c:pt>
                <c:pt idx="4">
                  <c:v>0.18</c:v>
                </c:pt>
                <c:pt idx="5">
                  <c:v>0.19</c:v>
                </c:pt>
                <c:pt idx="6">
                  <c:v>0.2</c:v>
                </c:pt>
              </c:numCache>
            </c:numRef>
          </c:val>
        </c:ser>
        <c:ser>
          <c:idx val="4"/>
          <c:order val="4"/>
          <c:tx>
            <c:strRef>
              <c:f>Sheet1!$F$1</c:f>
              <c:strCache>
                <c:ptCount val="1"/>
                <c:pt idx="0">
                  <c:v>1-5分</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shade val="95000"/>
                          <a:satMod val="105000"/>
                        </a:schemeClr>
                      </a:solidFill>
                      <a:prstDash val="solid"/>
                      <a:round/>
                    </a:ln>
                    <a:effectLst/>
                  </c:spPr>
                </c15:leaderLines>
              </c:ext>
            </c:extLst>
          </c:dLbls>
          <c:cat>
            <c:strRef>
              <c:f>Sheet1!$A$2:$A$10</c:f>
              <c:strCache>
                <c:ptCount val="7"/>
                <c:pt idx="0">
                  <c:v>门店A</c:v>
                </c:pt>
                <c:pt idx="1">
                  <c:v>门店B</c:v>
                </c:pt>
                <c:pt idx="2">
                  <c:v>门店C</c:v>
                </c:pt>
                <c:pt idx="3">
                  <c:v>门店D</c:v>
                </c:pt>
                <c:pt idx="4">
                  <c:v>门店E</c:v>
                </c:pt>
                <c:pt idx="5">
                  <c:v>门店F</c:v>
                </c:pt>
                <c:pt idx="6">
                  <c:v>门店G</c:v>
                </c:pt>
              </c:strCache>
            </c:strRef>
          </c:cat>
          <c:val>
            <c:numRef>
              <c:f>Sheet1!$F$2:$F$10</c:f>
              <c:numCache>
                <c:formatCode>0%</c:formatCode>
                <c:ptCount val="7"/>
                <c:pt idx="0">
                  <c:v>0.05</c:v>
                </c:pt>
                <c:pt idx="1">
                  <c:v>0.1</c:v>
                </c:pt>
                <c:pt idx="2">
                  <c:v>0.1</c:v>
                </c:pt>
                <c:pt idx="3">
                  <c:v>0.12</c:v>
                </c:pt>
                <c:pt idx="4">
                  <c:v>0.15</c:v>
                </c:pt>
                <c:pt idx="5">
                  <c:v>0.09</c:v>
                </c:pt>
                <c:pt idx="6">
                  <c:v>0.1</c:v>
                </c:pt>
              </c:numCache>
            </c:numRef>
          </c:val>
        </c:ser>
        <c:dLbls>
          <c:showLegendKey val="0"/>
          <c:showVal val="1"/>
          <c:showCatName val="0"/>
          <c:showSerName val="0"/>
          <c:showPercent val="0"/>
          <c:showBubbleSize val="0"/>
        </c:dLbls>
        <c:gapWidth val="95"/>
        <c:overlap val="100"/>
        <c:axId val="-2045201360"/>
        <c:axId val="-2045289840"/>
      </c:barChart>
      <c:catAx>
        <c:axId val="-2045201360"/>
        <c:scaling>
          <c:orientation val="maxMin"/>
        </c:scaling>
        <c:delete val="0"/>
        <c:axPos val="l"/>
        <c:numFmt formatCode="General" sourceLinked="1"/>
        <c:majorTickMark val="none"/>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bg2">
                    <a:lumMod val="50000"/>
                  </a:schemeClr>
                </a:solidFill>
                <a:latin typeface="+mn-lt"/>
                <a:ea typeface="+mn-ea"/>
                <a:cs typeface="+mn-cs"/>
              </a:defRPr>
            </a:pPr>
            <a:endParaRPr lang="en-US"/>
          </a:p>
        </c:txPr>
        <c:crossAx val="-2045289840"/>
        <c:crossesAt val="0.0"/>
        <c:auto val="1"/>
        <c:lblAlgn val="ctr"/>
        <c:lblOffset val="100"/>
        <c:noMultiLvlLbl val="0"/>
      </c:catAx>
      <c:valAx>
        <c:axId val="-2045289840"/>
        <c:scaling>
          <c:orientation val="minMax"/>
          <c:max val="1.0"/>
        </c:scaling>
        <c:delete val="1"/>
        <c:axPos val="t"/>
        <c:numFmt formatCode="0%" sourceLinked="0"/>
        <c:majorTickMark val="out"/>
        <c:minorTickMark val="none"/>
        <c:tickLblPos val="nextTo"/>
        <c:crossAx val="-2045201360"/>
        <c:crosses val="autoZero"/>
        <c:crossBetween val="between"/>
        <c:majorUnit val="0.2"/>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800" b="0" i="0" u="none" strike="noStrike" kern="1200" baseline="0">
              <a:solidFill>
                <a:schemeClr val="bg2">
                  <a:lumMod val="50000"/>
                </a:schemeClr>
              </a:solidFill>
              <a:latin typeface="+mn-lt"/>
              <a:ea typeface="+mn-ea"/>
              <a:cs typeface="+mn-cs"/>
            </a:defRPr>
          </a:pPr>
          <a:endParaRPr lang="en-US"/>
        </a:p>
      </c:txPr>
    </c:legend>
    <c:plotVisOnly val="1"/>
    <c:dispBlanksAs val="gap"/>
    <c:showDLblsOverMax val="0"/>
  </c:chart>
  <c:spPr>
    <a:noFill/>
    <a:ln w="9525" cap="flat" cmpd="sng" algn="ctr">
      <a:noFill/>
      <a:prstDash val="solid"/>
    </a:ln>
    <a:effectLst/>
  </c:spPr>
  <c:txPr>
    <a:bodyPr/>
    <a:lstStyle/>
    <a:p>
      <a:pPr>
        <a:defRPr sz="800">
          <a:solidFill>
            <a:schemeClr val="bg1"/>
          </a:solidFill>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0206611570247934"/>
          <c:y val="0.0130151843817787"/>
          <c:w val="0.855371900826446"/>
          <c:h val="0.980477223427332"/>
        </c:manualLayout>
      </c:layout>
      <c:scatterChart>
        <c:scatterStyle val="lineMarker"/>
        <c:varyColors val="0"/>
        <c:ser>
          <c:idx val="0"/>
          <c:order val="0"/>
          <c:tx>
            <c:strRef>
              <c:f>Sheet1!$C$1</c:f>
              <c:strCache>
                <c:ptCount val="1"/>
                <c:pt idx="0">
                  <c:v>早餐顾客</c:v>
                </c:pt>
              </c:strCache>
            </c:strRef>
          </c:tx>
          <c:spPr>
            <a:ln w="9525" cap="rnd">
              <a:solidFill>
                <a:schemeClr val="accent1"/>
              </a:solidFill>
              <a:round/>
            </a:ln>
            <a:effectLst>
              <a:outerShdw blurRad="40000" dist="23000" dir="5400000" rotWithShape="0">
                <a:srgbClr val="000000">
                  <a:alpha val="35000"/>
                </a:srgbClr>
              </a:outerShdw>
            </a:effectLst>
          </c:spPr>
          <c:marker>
            <c:symbol val="circle"/>
            <c:size val="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c:spPr>
          </c:marker>
          <c:xVal>
            <c:numRef>
              <c:f>Sheet1!$B$2:$B$105</c:f>
              <c:numCache>
                <c:formatCode>General</c:formatCode>
                <c:ptCount val="104"/>
                <c:pt idx="0">
                  <c:v>65.0</c:v>
                </c:pt>
                <c:pt idx="1">
                  <c:v>62.0</c:v>
                </c:pt>
                <c:pt idx="2">
                  <c:v>54.0</c:v>
                </c:pt>
                <c:pt idx="3">
                  <c:v>56.0</c:v>
                </c:pt>
                <c:pt idx="4">
                  <c:v>54.0</c:v>
                </c:pt>
                <c:pt idx="5">
                  <c:v>59.0</c:v>
                </c:pt>
                <c:pt idx="6">
                  <c:v>55.0</c:v>
                </c:pt>
                <c:pt idx="7">
                  <c:v>60.0</c:v>
                </c:pt>
                <c:pt idx="8">
                  <c:v>57.0</c:v>
                </c:pt>
                <c:pt idx="9">
                  <c:v>54.0</c:v>
                </c:pt>
                <c:pt idx="10">
                  <c:v>47.0</c:v>
                </c:pt>
                <c:pt idx="11">
                  <c:v>49.0</c:v>
                </c:pt>
                <c:pt idx="12">
                  <c:v>42.0</c:v>
                </c:pt>
                <c:pt idx="13">
                  <c:v>37.0</c:v>
                </c:pt>
                <c:pt idx="14">
                  <c:v>35.0</c:v>
                </c:pt>
                <c:pt idx="15">
                  <c:v>33.0</c:v>
                </c:pt>
                <c:pt idx="16">
                  <c:v>36.0</c:v>
                </c:pt>
                <c:pt idx="17">
                  <c:v>32.0</c:v>
                </c:pt>
                <c:pt idx="18">
                  <c:v>29.0</c:v>
                </c:pt>
                <c:pt idx="19">
                  <c:v>34.0</c:v>
                </c:pt>
                <c:pt idx="20">
                  <c:v>34.0</c:v>
                </c:pt>
                <c:pt idx="21">
                  <c:v>29.0</c:v>
                </c:pt>
                <c:pt idx="22">
                  <c:v>33.0</c:v>
                </c:pt>
                <c:pt idx="23">
                  <c:v>32.0</c:v>
                </c:pt>
                <c:pt idx="24">
                  <c:v>32.0</c:v>
                </c:pt>
                <c:pt idx="25">
                  <c:v>30.0</c:v>
                </c:pt>
                <c:pt idx="26">
                  <c:v>38.0</c:v>
                </c:pt>
                <c:pt idx="27">
                  <c:v>37.0</c:v>
                </c:pt>
                <c:pt idx="28">
                  <c:v>48.0</c:v>
                </c:pt>
                <c:pt idx="29">
                  <c:v>38.0</c:v>
                </c:pt>
                <c:pt idx="30">
                  <c:v>34.0</c:v>
                </c:pt>
                <c:pt idx="31">
                  <c:v>32.0</c:v>
                </c:pt>
                <c:pt idx="32">
                  <c:v>33.0</c:v>
                </c:pt>
                <c:pt idx="33">
                  <c:v>35.0</c:v>
                </c:pt>
                <c:pt idx="34">
                  <c:v>31.0</c:v>
                </c:pt>
                <c:pt idx="35">
                  <c:v>36.0</c:v>
                </c:pt>
                <c:pt idx="36">
                  <c:v>32.0</c:v>
                </c:pt>
                <c:pt idx="37">
                  <c:v>32.0</c:v>
                </c:pt>
                <c:pt idx="38">
                  <c:v>31.0</c:v>
                </c:pt>
                <c:pt idx="39">
                  <c:v>32.0</c:v>
                </c:pt>
                <c:pt idx="40">
                  <c:v>33.0</c:v>
                </c:pt>
                <c:pt idx="41">
                  <c:v>30.0</c:v>
                </c:pt>
                <c:pt idx="42">
                  <c:v>33.0</c:v>
                </c:pt>
                <c:pt idx="43">
                  <c:v>30.0</c:v>
                </c:pt>
                <c:pt idx="44">
                  <c:v>30.0</c:v>
                </c:pt>
                <c:pt idx="45">
                  <c:v>30.0</c:v>
                </c:pt>
                <c:pt idx="46">
                  <c:v>30.0</c:v>
                </c:pt>
                <c:pt idx="47">
                  <c:v>29.0</c:v>
                </c:pt>
                <c:pt idx="48">
                  <c:v>34.0</c:v>
                </c:pt>
                <c:pt idx="49">
                  <c:v>26.0</c:v>
                </c:pt>
                <c:pt idx="50">
                  <c:v>31.0</c:v>
                </c:pt>
                <c:pt idx="51">
                  <c:v>28.0</c:v>
                </c:pt>
                <c:pt idx="52">
                  <c:v>23.0</c:v>
                </c:pt>
                <c:pt idx="53">
                  <c:v>22.0</c:v>
                </c:pt>
                <c:pt idx="54">
                  <c:v>34.0</c:v>
                </c:pt>
                <c:pt idx="55">
                  <c:v>23.0</c:v>
                </c:pt>
                <c:pt idx="56">
                  <c:v>27.0</c:v>
                </c:pt>
                <c:pt idx="57">
                  <c:v>18.0</c:v>
                </c:pt>
                <c:pt idx="58">
                  <c:v>26.0</c:v>
                </c:pt>
                <c:pt idx="59">
                  <c:v>23.0</c:v>
                </c:pt>
                <c:pt idx="60">
                  <c:v>24.0</c:v>
                </c:pt>
                <c:pt idx="61">
                  <c:v>20.0</c:v>
                </c:pt>
                <c:pt idx="62">
                  <c:v>22.0</c:v>
                </c:pt>
                <c:pt idx="63">
                  <c:v>22.0</c:v>
                </c:pt>
                <c:pt idx="64">
                  <c:v>22.0</c:v>
                </c:pt>
                <c:pt idx="65">
                  <c:v>16.0</c:v>
                </c:pt>
                <c:pt idx="66">
                  <c:v>18.0</c:v>
                </c:pt>
                <c:pt idx="67">
                  <c:v>13.0</c:v>
                </c:pt>
                <c:pt idx="68">
                  <c:v>15.0</c:v>
                </c:pt>
                <c:pt idx="69">
                  <c:v>15.0</c:v>
                </c:pt>
                <c:pt idx="70">
                  <c:v>16.0</c:v>
                </c:pt>
                <c:pt idx="71">
                  <c:v>19.0</c:v>
                </c:pt>
                <c:pt idx="72">
                  <c:v>13.0</c:v>
                </c:pt>
                <c:pt idx="73">
                  <c:v>17.0</c:v>
                </c:pt>
                <c:pt idx="74">
                  <c:v>21.0</c:v>
                </c:pt>
                <c:pt idx="75">
                  <c:v>13.0</c:v>
                </c:pt>
                <c:pt idx="76">
                  <c:v>11.0</c:v>
                </c:pt>
                <c:pt idx="77">
                  <c:v>24.0</c:v>
                </c:pt>
                <c:pt idx="78">
                  <c:v>24.0</c:v>
                </c:pt>
                <c:pt idx="79">
                  <c:v>23.0</c:v>
                </c:pt>
                <c:pt idx="80">
                  <c:v>24.0</c:v>
                </c:pt>
                <c:pt idx="81">
                  <c:v>26.0</c:v>
                </c:pt>
                <c:pt idx="82">
                  <c:v>23.0</c:v>
                </c:pt>
                <c:pt idx="83">
                  <c:v>22.0</c:v>
                </c:pt>
                <c:pt idx="84">
                  <c:v>22.0</c:v>
                </c:pt>
                <c:pt idx="85">
                  <c:v>24.0</c:v>
                </c:pt>
                <c:pt idx="86">
                  <c:v>20.0</c:v>
                </c:pt>
                <c:pt idx="87">
                  <c:v>25.0</c:v>
                </c:pt>
                <c:pt idx="88">
                  <c:v>18.0</c:v>
                </c:pt>
                <c:pt idx="89">
                  <c:v>21.0</c:v>
                </c:pt>
                <c:pt idx="90">
                  <c:v>25.0</c:v>
                </c:pt>
                <c:pt idx="91">
                  <c:v>18.0</c:v>
                </c:pt>
                <c:pt idx="92">
                  <c:v>19.0</c:v>
                </c:pt>
                <c:pt idx="93">
                  <c:v>18.0</c:v>
                </c:pt>
                <c:pt idx="94">
                  <c:v>22.0</c:v>
                </c:pt>
                <c:pt idx="95">
                  <c:v>20.0</c:v>
                </c:pt>
                <c:pt idx="96">
                  <c:v>18.0</c:v>
                </c:pt>
                <c:pt idx="97">
                  <c:v>17.0</c:v>
                </c:pt>
                <c:pt idx="98">
                  <c:v>27.0</c:v>
                </c:pt>
                <c:pt idx="99">
                  <c:v>20.0</c:v>
                </c:pt>
                <c:pt idx="100">
                  <c:v>18.0</c:v>
                </c:pt>
                <c:pt idx="101">
                  <c:v>17.0</c:v>
                </c:pt>
                <c:pt idx="102">
                  <c:v>20.0</c:v>
                </c:pt>
                <c:pt idx="103">
                  <c:v>25.0</c:v>
                </c:pt>
              </c:numCache>
            </c:numRef>
          </c:xVal>
          <c:yVal>
            <c:numRef>
              <c:f>Sheet1!$C$2:$C$105</c:f>
              <c:numCache>
                <c:formatCode>General</c:formatCode>
                <c:ptCount val="104"/>
                <c:pt idx="0">
                  <c:v>1.0</c:v>
                </c:pt>
                <c:pt idx="1">
                  <c:v>2.0</c:v>
                </c:pt>
                <c:pt idx="2">
                  <c:v>3.0</c:v>
                </c:pt>
                <c:pt idx="3">
                  <c:v>4.0</c:v>
                </c:pt>
                <c:pt idx="4">
                  <c:v>5.0</c:v>
                </c:pt>
                <c:pt idx="5">
                  <c:v>6.0</c:v>
                </c:pt>
                <c:pt idx="6">
                  <c:v>7.0</c:v>
                </c:pt>
                <c:pt idx="7">
                  <c:v>8.0</c:v>
                </c:pt>
                <c:pt idx="8">
                  <c:v>9.0</c:v>
                </c:pt>
                <c:pt idx="9">
                  <c:v>10.0</c:v>
                </c:pt>
                <c:pt idx="10">
                  <c:v>11.0</c:v>
                </c:pt>
                <c:pt idx="11">
                  <c:v>12.0</c:v>
                </c:pt>
                <c:pt idx="12">
                  <c:v>13.0</c:v>
                </c:pt>
              </c:numCache>
            </c:numRef>
          </c:yVal>
          <c:smooth val="0"/>
        </c:ser>
        <c:ser>
          <c:idx val="2"/>
          <c:order val="1"/>
          <c:tx>
            <c:strRef>
              <c:f>Sheet1!$D$1</c:f>
              <c:strCache>
                <c:ptCount val="1"/>
                <c:pt idx="0">
                  <c:v>午餐顾客</c:v>
                </c:pt>
              </c:strCache>
            </c:strRef>
          </c:tx>
          <c:spPr>
            <a:ln w="9525" cap="rnd">
              <a:solidFill>
                <a:schemeClr val="accent5"/>
              </a:solidFill>
              <a:round/>
            </a:ln>
            <a:effectLst>
              <a:outerShdw blurRad="40000" dist="23000" dir="5400000" rotWithShape="0">
                <a:srgbClr val="000000">
                  <a:alpha val="35000"/>
                </a:srgbClr>
              </a:outerShdw>
            </a:effectLst>
          </c:spPr>
          <c:marker>
            <c:symbol val="circle"/>
            <c:size val="5"/>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w="9525">
                <a:solidFill>
                  <a:schemeClr val="accent5"/>
                </a:solidFill>
                <a:round/>
              </a:ln>
              <a:effectLst>
                <a:outerShdw blurRad="40000" dist="23000" dir="5400000" rotWithShape="0">
                  <a:srgbClr val="000000">
                    <a:alpha val="35000"/>
                  </a:srgbClr>
                </a:outerShdw>
              </a:effectLst>
            </c:spPr>
          </c:marker>
          <c:xVal>
            <c:numRef>
              <c:f>Sheet1!$B$2:$B$105</c:f>
              <c:numCache>
                <c:formatCode>General</c:formatCode>
                <c:ptCount val="104"/>
                <c:pt idx="0">
                  <c:v>65.0</c:v>
                </c:pt>
                <c:pt idx="1">
                  <c:v>62.0</c:v>
                </c:pt>
                <c:pt idx="2">
                  <c:v>54.0</c:v>
                </c:pt>
                <c:pt idx="3">
                  <c:v>56.0</c:v>
                </c:pt>
                <c:pt idx="4">
                  <c:v>54.0</c:v>
                </c:pt>
                <c:pt idx="5">
                  <c:v>59.0</c:v>
                </c:pt>
                <c:pt idx="6">
                  <c:v>55.0</c:v>
                </c:pt>
                <c:pt idx="7">
                  <c:v>60.0</c:v>
                </c:pt>
                <c:pt idx="8">
                  <c:v>57.0</c:v>
                </c:pt>
                <c:pt idx="9">
                  <c:v>54.0</c:v>
                </c:pt>
                <c:pt idx="10">
                  <c:v>47.0</c:v>
                </c:pt>
                <c:pt idx="11">
                  <c:v>49.0</c:v>
                </c:pt>
                <c:pt idx="12">
                  <c:v>42.0</c:v>
                </c:pt>
                <c:pt idx="13">
                  <c:v>37.0</c:v>
                </c:pt>
                <c:pt idx="14">
                  <c:v>35.0</c:v>
                </c:pt>
                <c:pt idx="15">
                  <c:v>33.0</c:v>
                </c:pt>
                <c:pt idx="16">
                  <c:v>36.0</c:v>
                </c:pt>
                <c:pt idx="17">
                  <c:v>32.0</c:v>
                </c:pt>
                <c:pt idx="18">
                  <c:v>29.0</c:v>
                </c:pt>
                <c:pt idx="19">
                  <c:v>34.0</c:v>
                </c:pt>
                <c:pt idx="20">
                  <c:v>34.0</c:v>
                </c:pt>
                <c:pt idx="21">
                  <c:v>29.0</c:v>
                </c:pt>
                <c:pt idx="22">
                  <c:v>33.0</c:v>
                </c:pt>
                <c:pt idx="23">
                  <c:v>32.0</c:v>
                </c:pt>
                <c:pt idx="24">
                  <c:v>32.0</c:v>
                </c:pt>
                <c:pt idx="25">
                  <c:v>30.0</c:v>
                </c:pt>
                <c:pt idx="26">
                  <c:v>38.0</c:v>
                </c:pt>
                <c:pt idx="27">
                  <c:v>37.0</c:v>
                </c:pt>
                <c:pt idx="28">
                  <c:v>48.0</c:v>
                </c:pt>
                <c:pt idx="29">
                  <c:v>38.0</c:v>
                </c:pt>
                <c:pt idx="30">
                  <c:v>34.0</c:v>
                </c:pt>
                <c:pt idx="31">
                  <c:v>32.0</c:v>
                </c:pt>
                <c:pt idx="32">
                  <c:v>33.0</c:v>
                </c:pt>
                <c:pt idx="33">
                  <c:v>35.0</c:v>
                </c:pt>
                <c:pt idx="34">
                  <c:v>31.0</c:v>
                </c:pt>
                <c:pt idx="35">
                  <c:v>36.0</c:v>
                </c:pt>
                <c:pt idx="36">
                  <c:v>32.0</c:v>
                </c:pt>
                <c:pt idx="37">
                  <c:v>32.0</c:v>
                </c:pt>
                <c:pt idx="38">
                  <c:v>31.0</c:v>
                </c:pt>
                <c:pt idx="39">
                  <c:v>32.0</c:v>
                </c:pt>
                <c:pt idx="40">
                  <c:v>33.0</c:v>
                </c:pt>
                <c:pt idx="41">
                  <c:v>30.0</c:v>
                </c:pt>
                <c:pt idx="42">
                  <c:v>33.0</c:v>
                </c:pt>
                <c:pt idx="43">
                  <c:v>30.0</c:v>
                </c:pt>
                <c:pt idx="44">
                  <c:v>30.0</c:v>
                </c:pt>
                <c:pt idx="45">
                  <c:v>30.0</c:v>
                </c:pt>
                <c:pt idx="46">
                  <c:v>30.0</c:v>
                </c:pt>
                <c:pt idx="47">
                  <c:v>29.0</c:v>
                </c:pt>
                <c:pt idx="48">
                  <c:v>34.0</c:v>
                </c:pt>
                <c:pt idx="49">
                  <c:v>26.0</c:v>
                </c:pt>
                <c:pt idx="50">
                  <c:v>31.0</c:v>
                </c:pt>
                <c:pt idx="51">
                  <c:v>28.0</c:v>
                </c:pt>
                <c:pt idx="52">
                  <c:v>23.0</c:v>
                </c:pt>
                <c:pt idx="53">
                  <c:v>22.0</c:v>
                </c:pt>
                <c:pt idx="54">
                  <c:v>34.0</c:v>
                </c:pt>
                <c:pt idx="55">
                  <c:v>23.0</c:v>
                </c:pt>
                <c:pt idx="56">
                  <c:v>27.0</c:v>
                </c:pt>
                <c:pt idx="57">
                  <c:v>18.0</c:v>
                </c:pt>
                <c:pt idx="58">
                  <c:v>26.0</c:v>
                </c:pt>
                <c:pt idx="59">
                  <c:v>23.0</c:v>
                </c:pt>
                <c:pt idx="60">
                  <c:v>24.0</c:v>
                </c:pt>
                <c:pt idx="61">
                  <c:v>20.0</c:v>
                </c:pt>
                <c:pt idx="62">
                  <c:v>22.0</c:v>
                </c:pt>
                <c:pt idx="63">
                  <c:v>22.0</c:v>
                </c:pt>
                <c:pt idx="64">
                  <c:v>22.0</c:v>
                </c:pt>
                <c:pt idx="65">
                  <c:v>16.0</c:v>
                </c:pt>
                <c:pt idx="66">
                  <c:v>18.0</c:v>
                </c:pt>
                <c:pt idx="67">
                  <c:v>13.0</c:v>
                </c:pt>
                <c:pt idx="68">
                  <c:v>15.0</c:v>
                </c:pt>
                <c:pt idx="69">
                  <c:v>15.0</c:v>
                </c:pt>
                <c:pt idx="70">
                  <c:v>16.0</c:v>
                </c:pt>
                <c:pt idx="71">
                  <c:v>19.0</c:v>
                </c:pt>
                <c:pt idx="72">
                  <c:v>13.0</c:v>
                </c:pt>
                <c:pt idx="73">
                  <c:v>17.0</c:v>
                </c:pt>
                <c:pt idx="74">
                  <c:v>21.0</c:v>
                </c:pt>
                <c:pt idx="75">
                  <c:v>13.0</c:v>
                </c:pt>
                <c:pt idx="76">
                  <c:v>11.0</c:v>
                </c:pt>
                <c:pt idx="77">
                  <c:v>24.0</c:v>
                </c:pt>
                <c:pt idx="78">
                  <c:v>24.0</c:v>
                </c:pt>
                <c:pt idx="79">
                  <c:v>23.0</c:v>
                </c:pt>
                <c:pt idx="80">
                  <c:v>24.0</c:v>
                </c:pt>
                <c:pt idx="81">
                  <c:v>26.0</c:v>
                </c:pt>
                <c:pt idx="82">
                  <c:v>23.0</c:v>
                </c:pt>
                <c:pt idx="83">
                  <c:v>22.0</c:v>
                </c:pt>
                <c:pt idx="84">
                  <c:v>22.0</c:v>
                </c:pt>
                <c:pt idx="85">
                  <c:v>24.0</c:v>
                </c:pt>
                <c:pt idx="86">
                  <c:v>20.0</c:v>
                </c:pt>
                <c:pt idx="87">
                  <c:v>25.0</c:v>
                </c:pt>
                <c:pt idx="88">
                  <c:v>18.0</c:v>
                </c:pt>
                <c:pt idx="89">
                  <c:v>21.0</c:v>
                </c:pt>
                <c:pt idx="90">
                  <c:v>25.0</c:v>
                </c:pt>
                <c:pt idx="91">
                  <c:v>18.0</c:v>
                </c:pt>
                <c:pt idx="92">
                  <c:v>19.0</c:v>
                </c:pt>
                <c:pt idx="93">
                  <c:v>18.0</c:v>
                </c:pt>
                <c:pt idx="94">
                  <c:v>22.0</c:v>
                </c:pt>
                <c:pt idx="95">
                  <c:v>20.0</c:v>
                </c:pt>
                <c:pt idx="96">
                  <c:v>18.0</c:v>
                </c:pt>
                <c:pt idx="97">
                  <c:v>17.0</c:v>
                </c:pt>
                <c:pt idx="98">
                  <c:v>27.0</c:v>
                </c:pt>
                <c:pt idx="99">
                  <c:v>20.0</c:v>
                </c:pt>
                <c:pt idx="100">
                  <c:v>18.0</c:v>
                </c:pt>
                <c:pt idx="101">
                  <c:v>17.0</c:v>
                </c:pt>
                <c:pt idx="102">
                  <c:v>20.0</c:v>
                </c:pt>
                <c:pt idx="103">
                  <c:v>25.0</c:v>
                </c:pt>
              </c:numCache>
            </c:numRef>
          </c:xVal>
          <c:yVal>
            <c:numRef>
              <c:f>Sheet1!$D$2:$D$105</c:f>
              <c:numCache>
                <c:formatCode>General</c:formatCode>
                <c:ptCount val="104"/>
                <c:pt idx="13">
                  <c:v>1.0</c:v>
                </c:pt>
                <c:pt idx="14">
                  <c:v>2.0</c:v>
                </c:pt>
                <c:pt idx="15">
                  <c:v>3.0</c:v>
                </c:pt>
                <c:pt idx="16">
                  <c:v>4.0</c:v>
                </c:pt>
                <c:pt idx="17">
                  <c:v>5.0</c:v>
                </c:pt>
                <c:pt idx="18">
                  <c:v>6.0</c:v>
                </c:pt>
                <c:pt idx="19">
                  <c:v>7.0</c:v>
                </c:pt>
                <c:pt idx="20">
                  <c:v>8.0</c:v>
                </c:pt>
                <c:pt idx="21">
                  <c:v>9.0</c:v>
                </c:pt>
                <c:pt idx="22">
                  <c:v>10.0</c:v>
                </c:pt>
                <c:pt idx="23">
                  <c:v>11.0</c:v>
                </c:pt>
                <c:pt idx="24">
                  <c:v>12.0</c:v>
                </c:pt>
                <c:pt idx="25">
                  <c:v>13.0</c:v>
                </c:pt>
              </c:numCache>
            </c:numRef>
          </c:yVal>
          <c:smooth val="0"/>
        </c:ser>
        <c:ser>
          <c:idx val="4"/>
          <c:order val="2"/>
          <c:tx>
            <c:strRef>
              <c:f>Sheet1!$G$1</c:f>
              <c:strCache>
                <c:ptCount val="1"/>
                <c:pt idx="0">
                  <c:v>满意顾客占比</c:v>
                </c:pt>
              </c:strCache>
            </c:strRef>
          </c:tx>
          <c:spPr>
            <a:ln w="9525" cap="rnd">
              <a:solidFill>
                <a:schemeClr val="accent3">
                  <a:lumMod val="60000"/>
                </a:schemeClr>
              </a:solidFill>
              <a:round/>
            </a:ln>
            <a:effectLst>
              <a:outerShdw blurRad="40000" dist="23000" dir="5400000" rotWithShape="0">
                <a:srgbClr val="000000">
                  <a:alpha val="35000"/>
                </a:srgbClr>
              </a:outerShdw>
            </a:effectLst>
          </c:spPr>
          <c:marker>
            <c:symbol val="circle"/>
            <c:size val="5"/>
            <c:spPr>
              <a:gradFill rotWithShape="1">
                <a:gsLst>
                  <a:gs pos="0">
                    <a:schemeClr val="accent3">
                      <a:lumMod val="60000"/>
                      <a:shade val="51000"/>
                      <a:satMod val="130000"/>
                    </a:schemeClr>
                  </a:gs>
                  <a:gs pos="80000">
                    <a:schemeClr val="accent3">
                      <a:lumMod val="60000"/>
                      <a:shade val="93000"/>
                      <a:satMod val="130000"/>
                    </a:schemeClr>
                  </a:gs>
                  <a:gs pos="100000">
                    <a:schemeClr val="accent3">
                      <a:lumMod val="60000"/>
                      <a:shade val="94000"/>
                      <a:satMod val="135000"/>
                    </a:schemeClr>
                  </a:gs>
                </a:gsLst>
                <a:lin ang="16200000" scaled="0"/>
              </a:gradFill>
              <a:ln w="9525">
                <a:solidFill>
                  <a:schemeClr val="accent3">
                    <a:lumMod val="60000"/>
                  </a:schemeClr>
                </a:solidFill>
                <a:round/>
              </a:ln>
              <a:effectLst>
                <a:outerShdw blurRad="40000" dist="23000" dir="5400000" rotWithShape="0">
                  <a:srgbClr val="000000">
                    <a:alpha val="35000"/>
                  </a:srgbClr>
                </a:outerShdw>
              </a:effectLst>
            </c:spPr>
          </c:marker>
          <c:xVal>
            <c:numRef>
              <c:f>Sheet1!$B$2:$B$105</c:f>
              <c:numCache>
                <c:formatCode>General</c:formatCode>
                <c:ptCount val="104"/>
                <c:pt idx="0">
                  <c:v>65.0</c:v>
                </c:pt>
                <c:pt idx="1">
                  <c:v>62.0</c:v>
                </c:pt>
                <c:pt idx="2">
                  <c:v>54.0</c:v>
                </c:pt>
                <c:pt idx="3">
                  <c:v>56.0</c:v>
                </c:pt>
                <c:pt idx="4">
                  <c:v>54.0</c:v>
                </c:pt>
                <c:pt idx="5">
                  <c:v>59.0</c:v>
                </c:pt>
                <c:pt idx="6">
                  <c:v>55.0</c:v>
                </c:pt>
                <c:pt idx="7">
                  <c:v>60.0</c:v>
                </c:pt>
                <c:pt idx="8">
                  <c:v>57.0</c:v>
                </c:pt>
                <c:pt idx="9">
                  <c:v>54.0</c:v>
                </c:pt>
                <c:pt idx="10">
                  <c:v>47.0</c:v>
                </c:pt>
                <c:pt idx="11">
                  <c:v>49.0</c:v>
                </c:pt>
                <c:pt idx="12">
                  <c:v>42.0</c:v>
                </c:pt>
                <c:pt idx="13">
                  <c:v>37.0</c:v>
                </c:pt>
                <c:pt idx="14">
                  <c:v>35.0</c:v>
                </c:pt>
                <c:pt idx="15">
                  <c:v>33.0</c:v>
                </c:pt>
                <c:pt idx="16">
                  <c:v>36.0</c:v>
                </c:pt>
                <c:pt idx="17">
                  <c:v>32.0</c:v>
                </c:pt>
                <c:pt idx="18">
                  <c:v>29.0</c:v>
                </c:pt>
                <c:pt idx="19">
                  <c:v>34.0</c:v>
                </c:pt>
                <c:pt idx="20">
                  <c:v>34.0</c:v>
                </c:pt>
                <c:pt idx="21">
                  <c:v>29.0</c:v>
                </c:pt>
                <c:pt idx="22">
                  <c:v>33.0</c:v>
                </c:pt>
                <c:pt idx="23">
                  <c:v>32.0</c:v>
                </c:pt>
                <c:pt idx="24">
                  <c:v>32.0</c:v>
                </c:pt>
                <c:pt idx="25">
                  <c:v>30.0</c:v>
                </c:pt>
                <c:pt idx="26">
                  <c:v>38.0</c:v>
                </c:pt>
                <c:pt idx="27">
                  <c:v>37.0</c:v>
                </c:pt>
                <c:pt idx="28">
                  <c:v>48.0</c:v>
                </c:pt>
                <c:pt idx="29">
                  <c:v>38.0</c:v>
                </c:pt>
                <c:pt idx="30">
                  <c:v>34.0</c:v>
                </c:pt>
                <c:pt idx="31">
                  <c:v>32.0</c:v>
                </c:pt>
                <c:pt idx="32">
                  <c:v>33.0</c:v>
                </c:pt>
                <c:pt idx="33">
                  <c:v>35.0</c:v>
                </c:pt>
                <c:pt idx="34">
                  <c:v>31.0</c:v>
                </c:pt>
                <c:pt idx="35">
                  <c:v>36.0</c:v>
                </c:pt>
                <c:pt idx="36">
                  <c:v>32.0</c:v>
                </c:pt>
                <c:pt idx="37">
                  <c:v>32.0</c:v>
                </c:pt>
                <c:pt idx="38">
                  <c:v>31.0</c:v>
                </c:pt>
                <c:pt idx="39">
                  <c:v>32.0</c:v>
                </c:pt>
                <c:pt idx="40">
                  <c:v>33.0</c:v>
                </c:pt>
                <c:pt idx="41">
                  <c:v>30.0</c:v>
                </c:pt>
                <c:pt idx="42">
                  <c:v>33.0</c:v>
                </c:pt>
                <c:pt idx="43">
                  <c:v>30.0</c:v>
                </c:pt>
                <c:pt idx="44">
                  <c:v>30.0</c:v>
                </c:pt>
                <c:pt idx="45">
                  <c:v>30.0</c:v>
                </c:pt>
                <c:pt idx="46">
                  <c:v>30.0</c:v>
                </c:pt>
                <c:pt idx="47">
                  <c:v>29.0</c:v>
                </c:pt>
                <c:pt idx="48">
                  <c:v>34.0</c:v>
                </c:pt>
                <c:pt idx="49">
                  <c:v>26.0</c:v>
                </c:pt>
                <c:pt idx="50">
                  <c:v>31.0</c:v>
                </c:pt>
                <c:pt idx="51">
                  <c:v>28.0</c:v>
                </c:pt>
                <c:pt idx="52">
                  <c:v>23.0</c:v>
                </c:pt>
                <c:pt idx="53">
                  <c:v>22.0</c:v>
                </c:pt>
                <c:pt idx="54">
                  <c:v>34.0</c:v>
                </c:pt>
                <c:pt idx="55">
                  <c:v>23.0</c:v>
                </c:pt>
                <c:pt idx="56">
                  <c:v>27.0</c:v>
                </c:pt>
                <c:pt idx="57">
                  <c:v>18.0</c:v>
                </c:pt>
                <c:pt idx="58">
                  <c:v>26.0</c:v>
                </c:pt>
                <c:pt idx="59">
                  <c:v>23.0</c:v>
                </c:pt>
                <c:pt idx="60">
                  <c:v>24.0</c:v>
                </c:pt>
                <c:pt idx="61">
                  <c:v>20.0</c:v>
                </c:pt>
                <c:pt idx="62">
                  <c:v>22.0</c:v>
                </c:pt>
                <c:pt idx="63">
                  <c:v>22.0</c:v>
                </c:pt>
                <c:pt idx="64">
                  <c:v>22.0</c:v>
                </c:pt>
                <c:pt idx="65">
                  <c:v>16.0</c:v>
                </c:pt>
                <c:pt idx="66">
                  <c:v>18.0</c:v>
                </c:pt>
                <c:pt idx="67">
                  <c:v>13.0</c:v>
                </c:pt>
                <c:pt idx="68">
                  <c:v>15.0</c:v>
                </c:pt>
                <c:pt idx="69">
                  <c:v>15.0</c:v>
                </c:pt>
                <c:pt idx="70">
                  <c:v>16.0</c:v>
                </c:pt>
                <c:pt idx="71">
                  <c:v>19.0</c:v>
                </c:pt>
                <c:pt idx="72">
                  <c:v>13.0</c:v>
                </c:pt>
                <c:pt idx="73">
                  <c:v>17.0</c:v>
                </c:pt>
                <c:pt idx="74">
                  <c:v>21.0</c:v>
                </c:pt>
                <c:pt idx="75">
                  <c:v>13.0</c:v>
                </c:pt>
                <c:pt idx="76">
                  <c:v>11.0</c:v>
                </c:pt>
                <c:pt idx="77">
                  <c:v>24.0</c:v>
                </c:pt>
                <c:pt idx="78">
                  <c:v>24.0</c:v>
                </c:pt>
                <c:pt idx="79">
                  <c:v>23.0</c:v>
                </c:pt>
                <c:pt idx="80">
                  <c:v>24.0</c:v>
                </c:pt>
                <c:pt idx="81">
                  <c:v>26.0</c:v>
                </c:pt>
                <c:pt idx="82">
                  <c:v>23.0</c:v>
                </c:pt>
                <c:pt idx="83">
                  <c:v>22.0</c:v>
                </c:pt>
                <c:pt idx="84">
                  <c:v>22.0</c:v>
                </c:pt>
                <c:pt idx="85">
                  <c:v>24.0</c:v>
                </c:pt>
                <c:pt idx="86">
                  <c:v>20.0</c:v>
                </c:pt>
                <c:pt idx="87">
                  <c:v>25.0</c:v>
                </c:pt>
                <c:pt idx="88">
                  <c:v>18.0</c:v>
                </c:pt>
                <c:pt idx="89">
                  <c:v>21.0</c:v>
                </c:pt>
                <c:pt idx="90">
                  <c:v>25.0</c:v>
                </c:pt>
                <c:pt idx="91">
                  <c:v>18.0</c:v>
                </c:pt>
                <c:pt idx="92">
                  <c:v>19.0</c:v>
                </c:pt>
                <c:pt idx="93">
                  <c:v>18.0</c:v>
                </c:pt>
                <c:pt idx="94">
                  <c:v>22.0</c:v>
                </c:pt>
                <c:pt idx="95">
                  <c:v>20.0</c:v>
                </c:pt>
                <c:pt idx="96">
                  <c:v>18.0</c:v>
                </c:pt>
                <c:pt idx="97">
                  <c:v>17.0</c:v>
                </c:pt>
                <c:pt idx="98">
                  <c:v>27.0</c:v>
                </c:pt>
                <c:pt idx="99">
                  <c:v>20.0</c:v>
                </c:pt>
                <c:pt idx="100">
                  <c:v>18.0</c:v>
                </c:pt>
                <c:pt idx="101">
                  <c:v>17.0</c:v>
                </c:pt>
                <c:pt idx="102">
                  <c:v>20.0</c:v>
                </c:pt>
                <c:pt idx="103">
                  <c:v>25.0</c:v>
                </c:pt>
              </c:numCache>
            </c:numRef>
          </c:xVal>
          <c:yVal>
            <c:numRef>
              <c:f>Sheet1!$G$2:$G$105</c:f>
              <c:numCache>
                <c:formatCode>General</c:formatCode>
                <c:ptCount val="104"/>
                <c:pt idx="52">
                  <c:v>1.0</c:v>
                </c:pt>
                <c:pt idx="53">
                  <c:v>2.0</c:v>
                </c:pt>
                <c:pt idx="54">
                  <c:v>3.0</c:v>
                </c:pt>
                <c:pt idx="55">
                  <c:v>4.0</c:v>
                </c:pt>
                <c:pt idx="56">
                  <c:v>5.0</c:v>
                </c:pt>
                <c:pt idx="57">
                  <c:v>6.0</c:v>
                </c:pt>
                <c:pt idx="58">
                  <c:v>7.0</c:v>
                </c:pt>
                <c:pt idx="59">
                  <c:v>8.0</c:v>
                </c:pt>
                <c:pt idx="60">
                  <c:v>9.0</c:v>
                </c:pt>
                <c:pt idx="61">
                  <c:v>10.0</c:v>
                </c:pt>
                <c:pt idx="62">
                  <c:v>11.0</c:v>
                </c:pt>
                <c:pt idx="63">
                  <c:v>12.0</c:v>
                </c:pt>
                <c:pt idx="64">
                  <c:v>13.0</c:v>
                </c:pt>
              </c:numCache>
            </c:numRef>
          </c:yVal>
          <c:smooth val="0"/>
        </c:ser>
        <c:ser>
          <c:idx val="6"/>
          <c:order val="3"/>
          <c:tx>
            <c:strRef>
              <c:f>Sheet1!$H$1</c:f>
              <c:strCache>
                <c:ptCount val="1"/>
                <c:pt idx="0">
                  <c:v>晚餐客户</c:v>
                </c:pt>
              </c:strCache>
            </c:strRef>
          </c:tx>
          <c:spPr>
            <a:ln w="9525" cap="rnd">
              <a:solidFill>
                <a:schemeClr val="accent1">
                  <a:lumMod val="80000"/>
                  <a:lumOff val="20000"/>
                </a:schemeClr>
              </a:solidFill>
              <a:round/>
            </a:ln>
            <a:effectLst>
              <a:outerShdw blurRad="40000" dist="23000" dir="5400000" rotWithShape="0">
                <a:srgbClr val="000000">
                  <a:alpha val="35000"/>
                </a:srgbClr>
              </a:outerShdw>
            </a:effectLst>
          </c:spPr>
          <c:marker>
            <c:symbol val="circle"/>
            <c:size val="5"/>
            <c:spPr>
              <a:gradFill rotWithShape="1">
                <a:gsLst>
                  <a:gs pos="0">
                    <a:schemeClr val="accent1">
                      <a:lumMod val="80000"/>
                      <a:lumOff val="20000"/>
                      <a:shade val="51000"/>
                      <a:satMod val="130000"/>
                    </a:schemeClr>
                  </a:gs>
                  <a:gs pos="80000">
                    <a:schemeClr val="accent1">
                      <a:lumMod val="80000"/>
                      <a:lumOff val="20000"/>
                      <a:shade val="93000"/>
                      <a:satMod val="130000"/>
                    </a:schemeClr>
                  </a:gs>
                  <a:gs pos="100000">
                    <a:schemeClr val="accent1">
                      <a:lumMod val="80000"/>
                      <a:lumOff val="20000"/>
                      <a:shade val="94000"/>
                      <a:satMod val="135000"/>
                    </a:schemeClr>
                  </a:gs>
                </a:gsLst>
                <a:lin ang="16200000" scaled="0"/>
              </a:gradFill>
              <a:ln w="9525">
                <a:solidFill>
                  <a:schemeClr val="accent1">
                    <a:lumMod val="80000"/>
                    <a:lumOff val="20000"/>
                  </a:schemeClr>
                </a:solidFill>
                <a:round/>
              </a:ln>
              <a:effectLst>
                <a:outerShdw blurRad="40000" dist="23000" dir="5400000" rotWithShape="0">
                  <a:srgbClr val="000000">
                    <a:alpha val="35000"/>
                  </a:srgbClr>
                </a:outerShdw>
              </a:effectLst>
            </c:spPr>
          </c:marker>
          <c:xVal>
            <c:numRef>
              <c:f>Sheet1!$B$2:$B$105</c:f>
              <c:numCache>
                <c:formatCode>General</c:formatCode>
                <c:ptCount val="104"/>
                <c:pt idx="0">
                  <c:v>65.0</c:v>
                </c:pt>
                <c:pt idx="1">
                  <c:v>62.0</c:v>
                </c:pt>
                <c:pt idx="2">
                  <c:v>54.0</c:v>
                </c:pt>
                <c:pt idx="3">
                  <c:v>56.0</c:v>
                </c:pt>
                <c:pt idx="4">
                  <c:v>54.0</c:v>
                </c:pt>
                <c:pt idx="5">
                  <c:v>59.0</c:v>
                </c:pt>
                <c:pt idx="6">
                  <c:v>55.0</c:v>
                </c:pt>
                <c:pt idx="7">
                  <c:v>60.0</c:v>
                </c:pt>
                <c:pt idx="8">
                  <c:v>57.0</c:v>
                </c:pt>
                <c:pt idx="9">
                  <c:v>54.0</c:v>
                </c:pt>
                <c:pt idx="10">
                  <c:v>47.0</c:v>
                </c:pt>
                <c:pt idx="11">
                  <c:v>49.0</c:v>
                </c:pt>
                <c:pt idx="12">
                  <c:v>42.0</c:v>
                </c:pt>
                <c:pt idx="13">
                  <c:v>37.0</c:v>
                </c:pt>
                <c:pt idx="14">
                  <c:v>35.0</c:v>
                </c:pt>
                <c:pt idx="15">
                  <c:v>33.0</c:v>
                </c:pt>
                <c:pt idx="16">
                  <c:v>36.0</c:v>
                </c:pt>
                <c:pt idx="17">
                  <c:v>32.0</c:v>
                </c:pt>
                <c:pt idx="18">
                  <c:v>29.0</c:v>
                </c:pt>
                <c:pt idx="19">
                  <c:v>34.0</c:v>
                </c:pt>
                <c:pt idx="20">
                  <c:v>34.0</c:v>
                </c:pt>
                <c:pt idx="21">
                  <c:v>29.0</c:v>
                </c:pt>
                <c:pt idx="22">
                  <c:v>33.0</c:v>
                </c:pt>
                <c:pt idx="23">
                  <c:v>32.0</c:v>
                </c:pt>
                <c:pt idx="24">
                  <c:v>32.0</c:v>
                </c:pt>
                <c:pt idx="25">
                  <c:v>30.0</c:v>
                </c:pt>
                <c:pt idx="26">
                  <c:v>38.0</c:v>
                </c:pt>
                <c:pt idx="27">
                  <c:v>37.0</c:v>
                </c:pt>
                <c:pt idx="28">
                  <c:v>48.0</c:v>
                </c:pt>
                <c:pt idx="29">
                  <c:v>38.0</c:v>
                </c:pt>
                <c:pt idx="30">
                  <c:v>34.0</c:v>
                </c:pt>
                <c:pt idx="31">
                  <c:v>32.0</c:v>
                </c:pt>
                <c:pt idx="32">
                  <c:v>33.0</c:v>
                </c:pt>
                <c:pt idx="33">
                  <c:v>35.0</c:v>
                </c:pt>
                <c:pt idx="34">
                  <c:v>31.0</c:v>
                </c:pt>
                <c:pt idx="35">
                  <c:v>36.0</c:v>
                </c:pt>
                <c:pt idx="36">
                  <c:v>32.0</c:v>
                </c:pt>
                <c:pt idx="37">
                  <c:v>32.0</c:v>
                </c:pt>
                <c:pt idx="38">
                  <c:v>31.0</c:v>
                </c:pt>
                <c:pt idx="39">
                  <c:v>32.0</c:v>
                </c:pt>
                <c:pt idx="40">
                  <c:v>33.0</c:v>
                </c:pt>
                <c:pt idx="41">
                  <c:v>30.0</c:v>
                </c:pt>
                <c:pt idx="42">
                  <c:v>33.0</c:v>
                </c:pt>
                <c:pt idx="43">
                  <c:v>30.0</c:v>
                </c:pt>
                <c:pt idx="44">
                  <c:v>30.0</c:v>
                </c:pt>
                <c:pt idx="45">
                  <c:v>30.0</c:v>
                </c:pt>
                <c:pt idx="46">
                  <c:v>30.0</c:v>
                </c:pt>
                <c:pt idx="47">
                  <c:v>29.0</c:v>
                </c:pt>
                <c:pt idx="48">
                  <c:v>34.0</c:v>
                </c:pt>
                <c:pt idx="49">
                  <c:v>26.0</c:v>
                </c:pt>
                <c:pt idx="50">
                  <c:v>31.0</c:v>
                </c:pt>
                <c:pt idx="51">
                  <c:v>28.0</c:v>
                </c:pt>
                <c:pt idx="52">
                  <c:v>23.0</c:v>
                </c:pt>
                <c:pt idx="53">
                  <c:v>22.0</c:v>
                </c:pt>
                <c:pt idx="54">
                  <c:v>34.0</c:v>
                </c:pt>
                <c:pt idx="55">
                  <c:v>23.0</c:v>
                </c:pt>
                <c:pt idx="56">
                  <c:v>27.0</c:v>
                </c:pt>
                <c:pt idx="57">
                  <c:v>18.0</c:v>
                </c:pt>
                <c:pt idx="58">
                  <c:v>26.0</c:v>
                </c:pt>
                <c:pt idx="59">
                  <c:v>23.0</c:v>
                </c:pt>
                <c:pt idx="60">
                  <c:v>24.0</c:v>
                </c:pt>
                <c:pt idx="61">
                  <c:v>20.0</c:v>
                </c:pt>
                <c:pt idx="62">
                  <c:v>22.0</c:v>
                </c:pt>
                <c:pt idx="63">
                  <c:v>22.0</c:v>
                </c:pt>
                <c:pt idx="64">
                  <c:v>22.0</c:v>
                </c:pt>
                <c:pt idx="65">
                  <c:v>16.0</c:v>
                </c:pt>
                <c:pt idx="66">
                  <c:v>18.0</c:v>
                </c:pt>
                <c:pt idx="67">
                  <c:v>13.0</c:v>
                </c:pt>
                <c:pt idx="68">
                  <c:v>15.0</c:v>
                </c:pt>
                <c:pt idx="69">
                  <c:v>15.0</c:v>
                </c:pt>
                <c:pt idx="70">
                  <c:v>16.0</c:v>
                </c:pt>
                <c:pt idx="71">
                  <c:v>19.0</c:v>
                </c:pt>
                <c:pt idx="72">
                  <c:v>13.0</c:v>
                </c:pt>
                <c:pt idx="73">
                  <c:v>17.0</c:v>
                </c:pt>
                <c:pt idx="74">
                  <c:v>21.0</c:v>
                </c:pt>
                <c:pt idx="75">
                  <c:v>13.0</c:v>
                </c:pt>
                <c:pt idx="76">
                  <c:v>11.0</c:v>
                </c:pt>
                <c:pt idx="77">
                  <c:v>24.0</c:v>
                </c:pt>
                <c:pt idx="78">
                  <c:v>24.0</c:v>
                </c:pt>
                <c:pt idx="79">
                  <c:v>23.0</c:v>
                </c:pt>
                <c:pt idx="80">
                  <c:v>24.0</c:v>
                </c:pt>
                <c:pt idx="81">
                  <c:v>26.0</c:v>
                </c:pt>
                <c:pt idx="82">
                  <c:v>23.0</c:v>
                </c:pt>
                <c:pt idx="83">
                  <c:v>22.0</c:v>
                </c:pt>
                <c:pt idx="84">
                  <c:v>22.0</c:v>
                </c:pt>
                <c:pt idx="85">
                  <c:v>24.0</c:v>
                </c:pt>
                <c:pt idx="86">
                  <c:v>20.0</c:v>
                </c:pt>
                <c:pt idx="87">
                  <c:v>25.0</c:v>
                </c:pt>
                <c:pt idx="88">
                  <c:v>18.0</c:v>
                </c:pt>
                <c:pt idx="89">
                  <c:v>21.0</c:v>
                </c:pt>
                <c:pt idx="90">
                  <c:v>25.0</c:v>
                </c:pt>
                <c:pt idx="91">
                  <c:v>18.0</c:v>
                </c:pt>
                <c:pt idx="92">
                  <c:v>19.0</c:v>
                </c:pt>
                <c:pt idx="93">
                  <c:v>18.0</c:v>
                </c:pt>
                <c:pt idx="94">
                  <c:v>22.0</c:v>
                </c:pt>
                <c:pt idx="95">
                  <c:v>20.0</c:v>
                </c:pt>
                <c:pt idx="96">
                  <c:v>18.0</c:v>
                </c:pt>
                <c:pt idx="97">
                  <c:v>17.0</c:v>
                </c:pt>
                <c:pt idx="98">
                  <c:v>27.0</c:v>
                </c:pt>
                <c:pt idx="99">
                  <c:v>20.0</c:v>
                </c:pt>
                <c:pt idx="100">
                  <c:v>18.0</c:v>
                </c:pt>
                <c:pt idx="101">
                  <c:v>17.0</c:v>
                </c:pt>
                <c:pt idx="102">
                  <c:v>20.0</c:v>
                </c:pt>
                <c:pt idx="103">
                  <c:v>25.0</c:v>
                </c:pt>
              </c:numCache>
            </c:numRef>
          </c:xVal>
          <c:yVal>
            <c:numRef>
              <c:f>Sheet1!$H$2:$H$105</c:f>
              <c:numCache>
                <c:formatCode>General</c:formatCode>
                <c:ptCount val="104"/>
                <c:pt idx="65">
                  <c:v>1.0</c:v>
                </c:pt>
                <c:pt idx="66">
                  <c:v>2.0</c:v>
                </c:pt>
                <c:pt idx="67">
                  <c:v>3.0</c:v>
                </c:pt>
                <c:pt idx="68">
                  <c:v>4.0</c:v>
                </c:pt>
                <c:pt idx="69">
                  <c:v>5.0</c:v>
                </c:pt>
                <c:pt idx="70">
                  <c:v>6.0</c:v>
                </c:pt>
                <c:pt idx="71">
                  <c:v>7.0</c:v>
                </c:pt>
                <c:pt idx="72">
                  <c:v>8.0</c:v>
                </c:pt>
                <c:pt idx="73">
                  <c:v>9.0</c:v>
                </c:pt>
                <c:pt idx="74">
                  <c:v>10.0</c:v>
                </c:pt>
                <c:pt idx="75">
                  <c:v>11.0</c:v>
                </c:pt>
                <c:pt idx="76">
                  <c:v>12.0</c:v>
                </c:pt>
                <c:pt idx="77">
                  <c:v>13.0</c:v>
                </c:pt>
              </c:numCache>
            </c:numRef>
          </c:yVal>
          <c:smooth val="0"/>
        </c:ser>
        <c:ser>
          <c:idx val="8"/>
          <c:order val="4"/>
          <c:tx>
            <c:strRef>
              <c:f>Sheet1!$J$1</c:f>
              <c:strCache>
                <c:ptCount val="1"/>
              </c:strCache>
            </c:strRef>
          </c:tx>
          <c:spPr>
            <a:ln w="9525" cap="rnd">
              <a:solidFill>
                <a:schemeClr val="accent5">
                  <a:lumMod val="80000"/>
                  <a:lumOff val="20000"/>
                </a:schemeClr>
              </a:solidFill>
              <a:round/>
            </a:ln>
            <a:effectLst>
              <a:outerShdw blurRad="40000" dist="23000" dir="5400000" rotWithShape="0">
                <a:srgbClr val="000000">
                  <a:alpha val="35000"/>
                </a:srgbClr>
              </a:outerShdw>
            </a:effectLst>
          </c:spPr>
          <c:marker>
            <c:symbol val="circle"/>
            <c:size val="5"/>
            <c:spPr>
              <a:gradFill rotWithShape="1">
                <a:gsLst>
                  <a:gs pos="0">
                    <a:schemeClr val="accent5">
                      <a:lumMod val="80000"/>
                      <a:lumOff val="20000"/>
                      <a:shade val="51000"/>
                      <a:satMod val="130000"/>
                    </a:schemeClr>
                  </a:gs>
                  <a:gs pos="80000">
                    <a:schemeClr val="accent5">
                      <a:lumMod val="80000"/>
                      <a:lumOff val="20000"/>
                      <a:shade val="93000"/>
                      <a:satMod val="130000"/>
                    </a:schemeClr>
                  </a:gs>
                  <a:gs pos="100000">
                    <a:schemeClr val="accent5">
                      <a:lumMod val="80000"/>
                      <a:lumOff val="20000"/>
                      <a:shade val="94000"/>
                      <a:satMod val="135000"/>
                    </a:schemeClr>
                  </a:gs>
                </a:gsLst>
                <a:lin ang="16200000" scaled="0"/>
              </a:gradFill>
              <a:ln w="9525">
                <a:solidFill>
                  <a:schemeClr val="accent5">
                    <a:lumMod val="80000"/>
                    <a:lumOff val="20000"/>
                  </a:schemeClr>
                </a:solidFill>
                <a:round/>
              </a:ln>
              <a:effectLst>
                <a:outerShdw blurRad="40000" dist="23000" dir="5400000" rotWithShape="0">
                  <a:srgbClr val="000000">
                    <a:alpha val="35000"/>
                  </a:srgbClr>
                </a:outerShdw>
              </a:effectLst>
            </c:spPr>
          </c:marker>
          <c:xVal>
            <c:numRef>
              <c:f>Sheet1!$B$2:$B$105</c:f>
              <c:numCache>
                <c:formatCode>General</c:formatCode>
                <c:ptCount val="104"/>
                <c:pt idx="0">
                  <c:v>65.0</c:v>
                </c:pt>
                <c:pt idx="1">
                  <c:v>62.0</c:v>
                </c:pt>
                <c:pt idx="2">
                  <c:v>54.0</c:v>
                </c:pt>
                <c:pt idx="3">
                  <c:v>56.0</c:v>
                </c:pt>
                <c:pt idx="4">
                  <c:v>54.0</c:v>
                </c:pt>
                <c:pt idx="5">
                  <c:v>59.0</c:v>
                </c:pt>
                <c:pt idx="6">
                  <c:v>55.0</c:v>
                </c:pt>
                <c:pt idx="7">
                  <c:v>60.0</c:v>
                </c:pt>
                <c:pt idx="8">
                  <c:v>57.0</c:v>
                </c:pt>
                <c:pt idx="9">
                  <c:v>54.0</c:v>
                </c:pt>
                <c:pt idx="10">
                  <c:v>47.0</c:v>
                </c:pt>
                <c:pt idx="11">
                  <c:v>49.0</c:v>
                </c:pt>
                <c:pt idx="12">
                  <c:v>42.0</c:v>
                </c:pt>
                <c:pt idx="13">
                  <c:v>37.0</c:v>
                </c:pt>
                <c:pt idx="14">
                  <c:v>35.0</c:v>
                </c:pt>
                <c:pt idx="15">
                  <c:v>33.0</c:v>
                </c:pt>
                <c:pt idx="16">
                  <c:v>36.0</c:v>
                </c:pt>
                <c:pt idx="17">
                  <c:v>32.0</c:v>
                </c:pt>
                <c:pt idx="18">
                  <c:v>29.0</c:v>
                </c:pt>
                <c:pt idx="19">
                  <c:v>34.0</c:v>
                </c:pt>
                <c:pt idx="20">
                  <c:v>34.0</c:v>
                </c:pt>
                <c:pt idx="21">
                  <c:v>29.0</c:v>
                </c:pt>
                <c:pt idx="22">
                  <c:v>33.0</c:v>
                </c:pt>
                <c:pt idx="23">
                  <c:v>32.0</c:v>
                </c:pt>
                <c:pt idx="24">
                  <c:v>32.0</c:v>
                </c:pt>
                <c:pt idx="25">
                  <c:v>30.0</c:v>
                </c:pt>
                <c:pt idx="26">
                  <c:v>38.0</c:v>
                </c:pt>
                <c:pt idx="27">
                  <c:v>37.0</c:v>
                </c:pt>
                <c:pt idx="28">
                  <c:v>48.0</c:v>
                </c:pt>
                <c:pt idx="29">
                  <c:v>38.0</c:v>
                </c:pt>
                <c:pt idx="30">
                  <c:v>34.0</c:v>
                </c:pt>
                <c:pt idx="31">
                  <c:v>32.0</c:v>
                </c:pt>
                <c:pt idx="32">
                  <c:v>33.0</c:v>
                </c:pt>
                <c:pt idx="33">
                  <c:v>35.0</c:v>
                </c:pt>
                <c:pt idx="34">
                  <c:v>31.0</c:v>
                </c:pt>
                <c:pt idx="35">
                  <c:v>36.0</c:v>
                </c:pt>
                <c:pt idx="36">
                  <c:v>32.0</c:v>
                </c:pt>
                <c:pt idx="37">
                  <c:v>32.0</c:v>
                </c:pt>
                <c:pt idx="38">
                  <c:v>31.0</c:v>
                </c:pt>
                <c:pt idx="39">
                  <c:v>32.0</c:v>
                </c:pt>
                <c:pt idx="40">
                  <c:v>33.0</c:v>
                </c:pt>
                <c:pt idx="41">
                  <c:v>30.0</c:v>
                </c:pt>
                <c:pt idx="42">
                  <c:v>33.0</c:v>
                </c:pt>
                <c:pt idx="43">
                  <c:v>30.0</c:v>
                </c:pt>
                <c:pt idx="44">
                  <c:v>30.0</c:v>
                </c:pt>
                <c:pt idx="45">
                  <c:v>30.0</c:v>
                </c:pt>
                <c:pt idx="46">
                  <c:v>30.0</c:v>
                </c:pt>
                <c:pt idx="47">
                  <c:v>29.0</c:v>
                </c:pt>
                <c:pt idx="48">
                  <c:v>34.0</c:v>
                </c:pt>
                <c:pt idx="49">
                  <c:v>26.0</c:v>
                </c:pt>
                <c:pt idx="50">
                  <c:v>31.0</c:v>
                </c:pt>
                <c:pt idx="51">
                  <c:v>28.0</c:v>
                </c:pt>
                <c:pt idx="52">
                  <c:v>23.0</c:v>
                </c:pt>
                <c:pt idx="53">
                  <c:v>22.0</c:v>
                </c:pt>
                <c:pt idx="54">
                  <c:v>34.0</c:v>
                </c:pt>
                <c:pt idx="55">
                  <c:v>23.0</c:v>
                </c:pt>
                <c:pt idx="56">
                  <c:v>27.0</c:v>
                </c:pt>
                <c:pt idx="57">
                  <c:v>18.0</c:v>
                </c:pt>
                <c:pt idx="58">
                  <c:v>26.0</c:v>
                </c:pt>
                <c:pt idx="59">
                  <c:v>23.0</c:v>
                </c:pt>
                <c:pt idx="60">
                  <c:v>24.0</c:v>
                </c:pt>
                <c:pt idx="61">
                  <c:v>20.0</c:v>
                </c:pt>
                <c:pt idx="62">
                  <c:v>22.0</c:v>
                </c:pt>
                <c:pt idx="63">
                  <c:v>22.0</c:v>
                </c:pt>
                <c:pt idx="64">
                  <c:v>22.0</c:v>
                </c:pt>
                <c:pt idx="65">
                  <c:v>16.0</c:v>
                </c:pt>
                <c:pt idx="66">
                  <c:v>18.0</c:v>
                </c:pt>
                <c:pt idx="67">
                  <c:v>13.0</c:v>
                </c:pt>
                <c:pt idx="68">
                  <c:v>15.0</c:v>
                </c:pt>
                <c:pt idx="69">
                  <c:v>15.0</c:v>
                </c:pt>
                <c:pt idx="70">
                  <c:v>16.0</c:v>
                </c:pt>
                <c:pt idx="71">
                  <c:v>19.0</c:v>
                </c:pt>
                <c:pt idx="72">
                  <c:v>13.0</c:v>
                </c:pt>
                <c:pt idx="73">
                  <c:v>17.0</c:v>
                </c:pt>
                <c:pt idx="74">
                  <c:v>21.0</c:v>
                </c:pt>
                <c:pt idx="75">
                  <c:v>13.0</c:v>
                </c:pt>
                <c:pt idx="76">
                  <c:v>11.0</c:v>
                </c:pt>
                <c:pt idx="77">
                  <c:v>24.0</c:v>
                </c:pt>
                <c:pt idx="78">
                  <c:v>24.0</c:v>
                </c:pt>
                <c:pt idx="79">
                  <c:v>23.0</c:v>
                </c:pt>
                <c:pt idx="80">
                  <c:v>24.0</c:v>
                </c:pt>
                <c:pt idx="81">
                  <c:v>26.0</c:v>
                </c:pt>
                <c:pt idx="82">
                  <c:v>23.0</c:v>
                </c:pt>
                <c:pt idx="83">
                  <c:v>22.0</c:v>
                </c:pt>
                <c:pt idx="84">
                  <c:v>22.0</c:v>
                </c:pt>
                <c:pt idx="85">
                  <c:v>24.0</c:v>
                </c:pt>
                <c:pt idx="86">
                  <c:v>20.0</c:v>
                </c:pt>
                <c:pt idx="87">
                  <c:v>25.0</c:v>
                </c:pt>
                <c:pt idx="88">
                  <c:v>18.0</c:v>
                </c:pt>
                <c:pt idx="89">
                  <c:v>21.0</c:v>
                </c:pt>
                <c:pt idx="90">
                  <c:v>25.0</c:v>
                </c:pt>
                <c:pt idx="91">
                  <c:v>18.0</c:v>
                </c:pt>
                <c:pt idx="92">
                  <c:v>19.0</c:v>
                </c:pt>
                <c:pt idx="93">
                  <c:v>18.0</c:v>
                </c:pt>
                <c:pt idx="94">
                  <c:v>22.0</c:v>
                </c:pt>
                <c:pt idx="95">
                  <c:v>20.0</c:v>
                </c:pt>
                <c:pt idx="96">
                  <c:v>18.0</c:v>
                </c:pt>
                <c:pt idx="97">
                  <c:v>17.0</c:v>
                </c:pt>
                <c:pt idx="98">
                  <c:v>27.0</c:v>
                </c:pt>
                <c:pt idx="99">
                  <c:v>20.0</c:v>
                </c:pt>
                <c:pt idx="100">
                  <c:v>18.0</c:v>
                </c:pt>
                <c:pt idx="101">
                  <c:v>17.0</c:v>
                </c:pt>
                <c:pt idx="102">
                  <c:v>20.0</c:v>
                </c:pt>
                <c:pt idx="103">
                  <c:v>25.0</c:v>
                </c:pt>
              </c:numCache>
            </c:numRef>
          </c:xVal>
          <c:yVal>
            <c:numRef>
              <c:f>Sheet1!$J$2:$J$105</c:f>
              <c:numCache>
                <c:formatCode>General</c:formatCode>
                <c:ptCount val="104"/>
              </c:numCache>
            </c:numRef>
          </c:yVal>
          <c:smooth val="0"/>
        </c:ser>
        <c:dLbls>
          <c:showLegendKey val="0"/>
          <c:showVal val="0"/>
          <c:showCatName val="0"/>
          <c:showSerName val="0"/>
          <c:showPercent val="0"/>
          <c:showBubbleSize val="0"/>
        </c:dLbls>
        <c:axId val="-2012918272"/>
        <c:axId val="-2012488368"/>
      </c:scatterChart>
      <c:valAx>
        <c:axId val="-2012918272"/>
        <c:scaling>
          <c:orientation val="minMax"/>
          <c:max val="80.0"/>
          <c:min val="10.0"/>
        </c:scaling>
        <c:delete val="0"/>
        <c:axPos val="t"/>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800" b="0" i="0" u="none" strike="noStrike" kern="1200" baseline="0">
                <a:solidFill>
                  <a:schemeClr val="bg1">
                    <a:lumMod val="50000"/>
                  </a:schemeClr>
                </a:solidFill>
                <a:latin typeface="+mn-lt"/>
                <a:ea typeface="+mn-ea"/>
                <a:cs typeface="+mn-cs"/>
              </a:defRPr>
            </a:pPr>
            <a:endParaRPr lang="en-US"/>
          </a:p>
        </c:txPr>
        <c:crossAx val="-2012488368"/>
        <c:crosses val="autoZero"/>
        <c:crossBetween val="midCat"/>
        <c:majorUnit val="10.0"/>
        <c:minorUnit val="5.0"/>
      </c:valAx>
      <c:valAx>
        <c:axId val="-2012488368"/>
        <c:scaling>
          <c:orientation val="maxMin"/>
          <c:max val="13.5"/>
          <c:min val="0.5"/>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one"/>
        <c:spPr>
          <a:noFill/>
          <a:ln>
            <a:solidFill>
              <a:schemeClr val="tx2">
                <a:lumMod val="40000"/>
                <a:lumOff val="60000"/>
              </a:schemeClr>
            </a:solid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2012918272"/>
        <c:crosses val="autoZero"/>
        <c:crossBetween val="midCat"/>
        <c:majorUnit val="1.0"/>
      </c:valAx>
      <c:spPr>
        <a:noFill/>
        <a:ln>
          <a:noFill/>
        </a:ln>
        <a:effectLst/>
      </c:spPr>
    </c:plotArea>
    <c:legend>
      <c:legendPos val="b"/>
      <c:legendEntry>
        <c:idx val="2"/>
        <c:txPr>
          <a:bodyPr rot="0" spcFirstLastPara="1" vertOverflow="ellipsis" vert="horz" wrap="square" anchor="ctr" anchorCtr="1"/>
          <a:lstStyle/>
          <a:p>
            <a:pPr>
              <a:defRPr sz="600" b="1" i="0" u="none" strike="noStrike" kern="1200" baseline="0">
                <a:solidFill>
                  <a:schemeClr val="bg1">
                    <a:lumMod val="50000"/>
                  </a:schemeClr>
                </a:solidFill>
                <a:latin typeface="+mn-lt"/>
                <a:ea typeface="+mn-ea"/>
                <a:cs typeface="+mn-cs"/>
              </a:defRPr>
            </a:pPr>
            <a:endParaRPr lang="en-US"/>
          </a:p>
        </c:txPr>
      </c:legendEntry>
      <c:legendEntry>
        <c:idx val="4"/>
        <c:delete val="1"/>
      </c:legendEntry>
      <c:layout>
        <c:manualLayout>
          <c:xMode val="edge"/>
          <c:yMode val="edge"/>
          <c:x val="0.781475847667861"/>
          <c:y val="0.080952319426906"/>
          <c:w val="0.209526816068478"/>
          <c:h val="0.252647682893483"/>
        </c:manualLayout>
      </c:layout>
      <c:overlay val="0"/>
      <c:spPr>
        <a:noFill/>
        <a:ln>
          <a:noFill/>
        </a:ln>
        <a:effectLst/>
      </c:spPr>
      <c:txPr>
        <a:bodyPr rot="0" spcFirstLastPara="1" vertOverflow="ellipsis" vert="horz" wrap="square" anchor="ctr" anchorCtr="1"/>
        <a:lstStyle/>
        <a:p>
          <a:pPr>
            <a:defRPr sz="600" b="0" i="0" u="none" strike="noStrike" kern="1200" baseline="0">
              <a:solidFill>
                <a:schemeClr val="bg1">
                  <a:lumMod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0206611570247934"/>
          <c:y val="0.0130151843817787"/>
          <c:w val="0.855371900826446"/>
          <c:h val="0.980477223427332"/>
        </c:manualLayout>
      </c:layout>
      <c:scatterChart>
        <c:scatterStyle val="lineMarker"/>
        <c:varyColors val="0"/>
        <c:ser>
          <c:idx val="2"/>
          <c:order val="0"/>
          <c:tx>
            <c:strRef>
              <c:f>Sheet1!$D$1</c:f>
              <c:strCache>
                <c:ptCount val="1"/>
                <c:pt idx="0">
                  <c:v>上期</c:v>
                </c:pt>
              </c:strCache>
            </c:strRef>
          </c:tx>
          <c:spPr>
            <a:ln w="9525" cap="rnd">
              <a:solidFill>
                <a:schemeClr val="accent5"/>
              </a:solidFill>
              <a:round/>
            </a:ln>
            <a:effectLst>
              <a:outerShdw blurRad="40000" dist="23000" dir="5400000" rotWithShape="0">
                <a:srgbClr val="000000">
                  <a:alpha val="35000"/>
                </a:srgbClr>
              </a:outerShdw>
            </a:effectLst>
          </c:spPr>
          <c:marker>
            <c:symbol val="circle"/>
            <c:size val="5"/>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w="9525">
                <a:solidFill>
                  <a:schemeClr val="accent5"/>
                </a:solidFill>
                <a:round/>
              </a:ln>
              <a:effectLst>
                <a:outerShdw blurRad="40000" dist="23000" dir="5400000" rotWithShape="0">
                  <a:srgbClr val="000000">
                    <a:alpha val="35000"/>
                  </a:srgbClr>
                </a:outerShdw>
              </a:effectLst>
            </c:spPr>
          </c:marker>
          <c:xVal>
            <c:numRef>
              <c:f>Sheet1!$B$2:$B$105</c:f>
              <c:numCache>
                <c:formatCode>General</c:formatCode>
                <c:ptCount val="104"/>
                <c:pt idx="0">
                  <c:v>65.0</c:v>
                </c:pt>
                <c:pt idx="1">
                  <c:v>62.0</c:v>
                </c:pt>
                <c:pt idx="2">
                  <c:v>54.0</c:v>
                </c:pt>
                <c:pt idx="3">
                  <c:v>56.0</c:v>
                </c:pt>
                <c:pt idx="4">
                  <c:v>54.0</c:v>
                </c:pt>
                <c:pt idx="5">
                  <c:v>59.0</c:v>
                </c:pt>
                <c:pt idx="6">
                  <c:v>55.0</c:v>
                </c:pt>
                <c:pt idx="7">
                  <c:v>60.0</c:v>
                </c:pt>
                <c:pt idx="8">
                  <c:v>57.0</c:v>
                </c:pt>
                <c:pt idx="9">
                  <c:v>54.0</c:v>
                </c:pt>
                <c:pt idx="10">
                  <c:v>47.0</c:v>
                </c:pt>
                <c:pt idx="11">
                  <c:v>49.0</c:v>
                </c:pt>
                <c:pt idx="12">
                  <c:v>42.0</c:v>
                </c:pt>
                <c:pt idx="13">
                  <c:v>37.0</c:v>
                </c:pt>
                <c:pt idx="14">
                  <c:v>35.0</c:v>
                </c:pt>
                <c:pt idx="15">
                  <c:v>33.0</c:v>
                </c:pt>
                <c:pt idx="16">
                  <c:v>36.0</c:v>
                </c:pt>
                <c:pt idx="17">
                  <c:v>32.0</c:v>
                </c:pt>
                <c:pt idx="18">
                  <c:v>29.0</c:v>
                </c:pt>
                <c:pt idx="19">
                  <c:v>34.0</c:v>
                </c:pt>
                <c:pt idx="20">
                  <c:v>34.0</c:v>
                </c:pt>
                <c:pt idx="21">
                  <c:v>29.0</c:v>
                </c:pt>
                <c:pt idx="22">
                  <c:v>33.0</c:v>
                </c:pt>
                <c:pt idx="23">
                  <c:v>32.0</c:v>
                </c:pt>
                <c:pt idx="24">
                  <c:v>32.0</c:v>
                </c:pt>
                <c:pt idx="25">
                  <c:v>30.0</c:v>
                </c:pt>
                <c:pt idx="26">
                  <c:v>38.0</c:v>
                </c:pt>
                <c:pt idx="27">
                  <c:v>37.0</c:v>
                </c:pt>
                <c:pt idx="28">
                  <c:v>48.0</c:v>
                </c:pt>
                <c:pt idx="29">
                  <c:v>38.0</c:v>
                </c:pt>
                <c:pt idx="30">
                  <c:v>34.0</c:v>
                </c:pt>
                <c:pt idx="31">
                  <c:v>32.0</c:v>
                </c:pt>
                <c:pt idx="32">
                  <c:v>33.0</c:v>
                </c:pt>
                <c:pt idx="33">
                  <c:v>35.0</c:v>
                </c:pt>
                <c:pt idx="34">
                  <c:v>31.0</c:v>
                </c:pt>
                <c:pt idx="35">
                  <c:v>36.0</c:v>
                </c:pt>
                <c:pt idx="36">
                  <c:v>32.0</c:v>
                </c:pt>
                <c:pt idx="37">
                  <c:v>32.0</c:v>
                </c:pt>
                <c:pt idx="38">
                  <c:v>31.0</c:v>
                </c:pt>
                <c:pt idx="39">
                  <c:v>32.0</c:v>
                </c:pt>
                <c:pt idx="40">
                  <c:v>33.0</c:v>
                </c:pt>
                <c:pt idx="41">
                  <c:v>30.0</c:v>
                </c:pt>
                <c:pt idx="42">
                  <c:v>33.0</c:v>
                </c:pt>
                <c:pt idx="43">
                  <c:v>30.0</c:v>
                </c:pt>
                <c:pt idx="44">
                  <c:v>30.0</c:v>
                </c:pt>
                <c:pt idx="45">
                  <c:v>30.0</c:v>
                </c:pt>
                <c:pt idx="46">
                  <c:v>30.0</c:v>
                </c:pt>
                <c:pt idx="47">
                  <c:v>29.0</c:v>
                </c:pt>
                <c:pt idx="48">
                  <c:v>34.0</c:v>
                </c:pt>
                <c:pt idx="49">
                  <c:v>26.0</c:v>
                </c:pt>
                <c:pt idx="50">
                  <c:v>31.0</c:v>
                </c:pt>
                <c:pt idx="51">
                  <c:v>28.0</c:v>
                </c:pt>
                <c:pt idx="52">
                  <c:v>23.0</c:v>
                </c:pt>
                <c:pt idx="53">
                  <c:v>22.0</c:v>
                </c:pt>
                <c:pt idx="54">
                  <c:v>34.0</c:v>
                </c:pt>
                <c:pt idx="55">
                  <c:v>23.0</c:v>
                </c:pt>
                <c:pt idx="56">
                  <c:v>27.0</c:v>
                </c:pt>
                <c:pt idx="57">
                  <c:v>18.0</c:v>
                </c:pt>
                <c:pt idx="58">
                  <c:v>26.0</c:v>
                </c:pt>
                <c:pt idx="59">
                  <c:v>23.0</c:v>
                </c:pt>
                <c:pt idx="60">
                  <c:v>24.0</c:v>
                </c:pt>
                <c:pt idx="61">
                  <c:v>20.0</c:v>
                </c:pt>
                <c:pt idx="62">
                  <c:v>22.0</c:v>
                </c:pt>
                <c:pt idx="63">
                  <c:v>22.0</c:v>
                </c:pt>
                <c:pt idx="64">
                  <c:v>22.0</c:v>
                </c:pt>
                <c:pt idx="65">
                  <c:v>16.0</c:v>
                </c:pt>
                <c:pt idx="66">
                  <c:v>18.0</c:v>
                </c:pt>
                <c:pt idx="67">
                  <c:v>13.0</c:v>
                </c:pt>
                <c:pt idx="68">
                  <c:v>15.0</c:v>
                </c:pt>
                <c:pt idx="69">
                  <c:v>15.0</c:v>
                </c:pt>
                <c:pt idx="70">
                  <c:v>16.0</c:v>
                </c:pt>
                <c:pt idx="71">
                  <c:v>19.0</c:v>
                </c:pt>
                <c:pt idx="72">
                  <c:v>13.0</c:v>
                </c:pt>
                <c:pt idx="73">
                  <c:v>17.0</c:v>
                </c:pt>
                <c:pt idx="74">
                  <c:v>21.0</c:v>
                </c:pt>
                <c:pt idx="75">
                  <c:v>13.0</c:v>
                </c:pt>
                <c:pt idx="76">
                  <c:v>11.0</c:v>
                </c:pt>
                <c:pt idx="77">
                  <c:v>24.0</c:v>
                </c:pt>
                <c:pt idx="78">
                  <c:v>24.0</c:v>
                </c:pt>
                <c:pt idx="79">
                  <c:v>23.0</c:v>
                </c:pt>
                <c:pt idx="80">
                  <c:v>24.0</c:v>
                </c:pt>
                <c:pt idx="81">
                  <c:v>26.0</c:v>
                </c:pt>
                <c:pt idx="82">
                  <c:v>23.0</c:v>
                </c:pt>
                <c:pt idx="83">
                  <c:v>22.0</c:v>
                </c:pt>
                <c:pt idx="84">
                  <c:v>22.0</c:v>
                </c:pt>
                <c:pt idx="85">
                  <c:v>24.0</c:v>
                </c:pt>
                <c:pt idx="86">
                  <c:v>20.0</c:v>
                </c:pt>
                <c:pt idx="87">
                  <c:v>25.0</c:v>
                </c:pt>
                <c:pt idx="88">
                  <c:v>18.0</c:v>
                </c:pt>
                <c:pt idx="89">
                  <c:v>21.0</c:v>
                </c:pt>
                <c:pt idx="90">
                  <c:v>25.0</c:v>
                </c:pt>
                <c:pt idx="91">
                  <c:v>18.0</c:v>
                </c:pt>
                <c:pt idx="92">
                  <c:v>19.0</c:v>
                </c:pt>
                <c:pt idx="93">
                  <c:v>18.0</c:v>
                </c:pt>
                <c:pt idx="94">
                  <c:v>22.0</c:v>
                </c:pt>
                <c:pt idx="95">
                  <c:v>20.0</c:v>
                </c:pt>
                <c:pt idx="96">
                  <c:v>18.0</c:v>
                </c:pt>
                <c:pt idx="97">
                  <c:v>17.0</c:v>
                </c:pt>
                <c:pt idx="98">
                  <c:v>27.0</c:v>
                </c:pt>
                <c:pt idx="99">
                  <c:v>20.0</c:v>
                </c:pt>
                <c:pt idx="100">
                  <c:v>18.0</c:v>
                </c:pt>
                <c:pt idx="101">
                  <c:v>17.0</c:v>
                </c:pt>
                <c:pt idx="102">
                  <c:v>20.0</c:v>
                </c:pt>
                <c:pt idx="103">
                  <c:v>25.0</c:v>
                </c:pt>
              </c:numCache>
            </c:numRef>
          </c:xVal>
          <c:yVal>
            <c:numRef>
              <c:f>Sheet1!$D$2:$D$105</c:f>
              <c:numCache>
                <c:formatCode>General</c:formatCode>
                <c:ptCount val="104"/>
                <c:pt idx="13">
                  <c:v>1.0</c:v>
                </c:pt>
                <c:pt idx="14">
                  <c:v>2.0</c:v>
                </c:pt>
                <c:pt idx="15">
                  <c:v>3.0</c:v>
                </c:pt>
                <c:pt idx="16">
                  <c:v>4.0</c:v>
                </c:pt>
                <c:pt idx="17">
                  <c:v>5.0</c:v>
                </c:pt>
                <c:pt idx="18">
                  <c:v>6.0</c:v>
                </c:pt>
                <c:pt idx="19">
                  <c:v>7.0</c:v>
                </c:pt>
                <c:pt idx="20">
                  <c:v>8.0</c:v>
                </c:pt>
                <c:pt idx="21">
                  <c:v>9.0</c:v>
                </c:pt>
                <c:pt idx="22">
                  <c:v>10.0</c:v>
                </c:pt>
                <c:pt idx="23">
                  <c:v>11.0</c:v>
                </c:pt>
                <c:pt idx="24">
                  <c:v>12.0</c:v>
                </c:pt>
                <c:pt idx="25">
                  <c:v>13.0</c:v>
                </c:pt>
              </c:numCache>
            </c:numRef>
          </c:yVal>
          <c:smooth val="0"/>
        </c:ser>
        <c:ser>
          <c:idx val="4"/>
          <c:order val="1"/>
          <c:tx>
            <c:strRef>
              <c:f>Sheet1!$G$1</c:f>
              <c:strCache>
                <c:ptCount val="1"/>
                <c:pt idx="0">
                  <c:v>本期满意顾客占比</c:v>
                </c:pt>
              </c:strCache>
            </c:strRef>
          </c:tx>
          <c:spPr>
            <a:ln w="9525" cap="rnd">
              <a:solidFill>
                <a:schemeClr val="accent3">
                  <a:lumMod val="60000"/>
                </a:schemeClr>
              </a:solidFill>
              <a:round/>
            </a:ln>
            <a:effectLst>
              <a:outerShdw blurRad="40000" dist="23000" dir="5400000" rotWithShape="0">
                <a:srgbClr val="000000">
                  <a:alpha val="35000"/>
                </a:srgbClr>
              </a:outerShdw>
            </a:effectLst>
          </c:spPr>
          <c:marker>
            <c:symbol val="circle"/>
            <c:size val="5"/>
            <c:spPr>
              <a:gradFill rotWithShape="1">
                <a:gsLst>
                  <a:gs pos="0">
                    <a:schemeClr val="accent3">
                      <a:lumMod val="60000"/>
                      <a:shade val="51000"/>
                      <a:satMod val="130000"/>
                    </a:schemeClr>
                  </a:gs>
                  <a:gs pos="80000">
                    <a:schemeClr val="accent3">
                      <a:lumMod val="60000"/>
                      <a:shade val="93000"/>
                      <a:satMod val="130000"/>
                    </a:schemeClr>
                  </a:gs>
                  <a:gs pos="100000">
                    <a:schemeClr val="accent3">
                      <a:lumMod val="60000"/>
                      <a:shade val="94000"/>
                      <a:satMod val="135000"/>
                    </a:schemeClr>
                  </a:gs>
                </a:gsLst>
                <a:lin ang="16200000" scaled="0"/>
              </a:gradFill>
              <a:ln w="9525">
                <a:solidFill>
                  <a:schemeClr val="accent3">
                    <a:lumMod val="60000"/>
                  </a:schemeClr>
                </a:solidFill>
                <a:round/>
              </a:ln>
              <a:effectLst>
                <a:outerShdw blurRad="40000" dist="23000" dir="5400000" rotWithShape="0">
                  <a:srgbClr val="000000">
                    <a:alpha val="35000"/>
                  </a:srgbClr>
                </a:outerShdw>
              </a:effectLst>
            </c:spPr>
          </c:marker>
          <c:xVal>
            <c:numRef>
              <c:f>Sheet1!$B$2:$B$105</c:f>
              <c:numCache>
                <c:formatCode>General</c:formatCode>
                <c:ptCount val="104"/>
                <c:pt idx="0">
                  <c:v>65.0</c:v>
                </c:pt>
                <c:pt idx="1">
                  <c:v>62.0</c:v>
                </c:pt>
                <c:pt idx="2">
                  <c:v>54.0</c:v>
                </c:pt>
                <c:pt idx="3">
                  <c:v>56.0</c:v>
                </c:pt>
                <c:pt idx="4">
                  <c:v>54.0</c:v>
                </c:pt>
                <c:pt idx="5">
                  <c:v>59.0</c:v>
                </c:pt>
                <c:pt idx="6">
                  <c:v>55.0</c:v>
                </c:pt>
                <c:pt idx="7">
                  <c:v>60.0</c:v>
                </c:pt>
                <c:pt idx="8">
                  <c:v>57.0</c:v>
                </c:pt>
                <c:pt idx="9">
                  <c:v>54.0</c:v>
                </c:pt>
                <c:pt idx="10">
                  <c:v>47.0</c:v>
                </c:pt>
                <c:pt idx="11">
                  <c:v>49.0</c:v>
                </c:pt>
                <c:pt idx="12">
                  <c:v>42.0</c:v>
                </c:pt>
                <c:pt idx="13">
                  <c:v>37.0</c:v>
                </c:pt>
                <c:pt idx="14">
                  <c:v>35.0</c:v>
                </c:pt>
                <c:pt idx="15">
                  <c:v>33.0</c:v>
                </c:pt>
                <c:pt idx="16">
                  <c:v>36.0</c:v>
                </c:pt>
                <c:pt idx="17">
                  <c:v>32.0</c:v>
                </c:pt>
                <c:pt idx="18">
                  <c:v>29.0</c:v>
                </c:pt>
                <c:pt idx="19">
                  <c:v>34.0</c:v>
                </c:pt>
                <c:pt idx="20">
                  <c:v>34.0</c:v>
                </c:pt>
                <c:pt idx="21">
                  <c:v>29.0</c:v>
                </c:pt>
                <c:pt idx="22">
                  <c:v>33.0</c:v>
                </c:pt>
                <c:pt idx="23">
                  <c:v>32.0</c:v>
                </c:pt>
                <c:pt idx="24">
                  <c:v>32.0</c:v>
                </c:pt>
                <c:pt idx="25">
                  <c:v>30.0</c:v>
                </c:pt>
                <c:pt idx="26">
                  <c:v>38.0</c:v>
                </c:pt>
                <c:pt idx="27">
                  <c:v>37.0</c:v>
                </c:pt>
                <c:pt idx="28">
                  <c:v>48.0</c:v>
                </c:pt>
                <c:pt idx="29">
                  <c:v>38.0</c:v>
                </c:pt>
                <c:pt idx="30">
                  <c:v>34.0</c:v>
                </c:pt>
                <c:pt idx="31">
                  <c:v>32.0</c:v>
                </c:pt>
                <c:pt idx="32">
                  <c:v>33.0</c:v>
                </c:pt>
                <c:pt idx="33">
                  <c:v>35.0</c:v>
                </c:pt>
                <c:pt idx="34">
                  <c:v>31.0</c:v>
                </c:pt>
                <c:pt idx="35">
                  <c:v>36.0</c:v>
                </c:pt>
                <c:pt idx="36">
                  <c:v>32.0</c:v>
                </c:pt>
                <c:pt idx="37">
                  <c:v>32.0</c:v>
                </c:pt>
                <c:pt idx="38">
                  <c:v>31.0</c:v>
                </c:pt>
                <c:pt idx="39">
                  <c:v>32.0</c:v>
                </c:pt>
                <c:pt idx="40">
                  <c:v>33.0</c:v>
                </c:pt>
                <c:pt idx="41">
                  <c:v>30.0</c:v>
                </c:pt>
                <c:pt idx="42">
                  <c:v>33.0</c:v>
                </c:pt>
                <c:pt idx="43">
                  <c:v>30.0</c:v>
                </c:pt>
                <c:pt idx="44">
                  <c:v>30.0</c:v>
                </c:pt>
                <c:pt idx="45">
                  <c:v>30.0</c:v>
                </c:pt>
                <c:pt idx="46">
                  <c:v>30.0</c:v>
                </c:pt>
                <c:pt idx="47">
                  <c:v>29.0</c:v>
                </c:pt>
                <c:pt idx="48">
                  <c:v>34.0</c:v>
                </c:pt>
                <c:pt idx="49">
                  <c:v>26.0</c:v>
                </c:pt>
                <c:pt idx="50">
                  <c:v>31.0</c:v>
                </c:pt>
                <c:pt idx="51">
                  <c:v>28.0</c:v>
                </c:pt>
                <c:pt idx="52">
                  <c:v>23.0</c:v>
                </c:pt>
                <c:pt idx="53">
                  <c:v>22.0</c:v>
                </c:pt>
                <c:pt idx="54">
                  <c:v>34.0</c:v>
                </c:pt>
                <c:pt idx="55">
                  <c:v>23.0</c:v>
                </c:pt>
                <c:pt idx="56">
                  <c:v>27.0</c:v>
                </c:pt>
                <c:pt idx="57">
                  <c:v>18.0</c:v>
                </c:pt>
                <c:pt idx="58">
                  <c:v>26.0</c:v>
                </c:pt>
                <c:pt idx="59">
                  <c:v>23.0</c:v>
                </c:pt>
                <c:pt idx="60">
                  <c:v>24.0</c:v>
                </c:pt>
                <c:pt idx="61">
                  <c:v>20.0</c:v>
                </c:pt>
                <c:pt idx="62">
                  <c:v>22.0</c:v>
                </c:pt>
                <c:pt idx="63">
                  <c:v>22.0</c:v>
                </c:pt>
                <c:pt idx="64">
                  <c:v>22.0</c:v>
                </c:pt>
                <c:pt idx="65">
                  <c:v>16.0</c:v>
                </c:pt>
                <c:pt idx="66">
                  <c:v>18.0</c:v>
                </c:pt>
                <c:pt idx="67">
                  <c:v>13.0</c:v>
                </c:pt>
                <c:pt idx="68">
                  <c:v>15.0</c:v>
                </c:pt>
                <c:pt idx="69">
                  <c:v>15.0</c:v>
                </c:pt>
                <c:pt idx="70">
                  <c:v>16.0</c:v>
                </c:pt>
                <c:pt idx="71">
                  <c:v>19.0</c:v>
                </c:pt>
                <c:pt idx="72">
                  <c:v>13.0</c:v>
                </c:pt>
                <c:pt idx="73">
                  <c:v>17.0</c:v>
                </c:pt>
                <c:pt idx="74">
                  <c:v>21.0</c:v>
                </c:pt>
                <c:pt idx="75">
                  <c:v>13.0</c:v>
                </c:pt>
                <c:pt idx="76">
                  <c:v>11.0</c:v>
                </c:pt>
                <c:pt idx="77">
                  <c:v>24.0</c:v>
                </c:pt>
                <c:pt idx="78">
                  <c:v>24.0</c:v>
                </c:pt>
                <c:pt idx="79">
                  <c:v>23.0</c:v>
                </c:pt>
                <c:pt idx="80">
                  <c:v>24.0</c:v>
                </c:pt>
                <c:pt idx="81">
                  <c:v>26.0</c:v>
                </c:pt>
                <c:pt idx="82">
                  <c:v>23.0</c:v>
                </c:pt>
                <c:pt idx="83">
                  <c:v>22.0</c:v>
                </c:pt>
                <c:pt idx="84">
                  <c:v>22.0</c:v>
                </c:pt>
                <c:pt idx="85">
                  <c:v>24.0</c:v>
                </c:pt>
                <c:pt idx="86">
                  <c:v>20.0</c:v>
                </c:pt>
                <c:pt idx="87">
                  <c:v>25.0</c:v>
                </c:pt>
                <c:pt idx="88">
                  <c:v>18.0</c:v>
                </c:pt>
                <c:pt idx="89">
                  <c:v>21.0</c:v>
                </c:pt>
                <c:pt idx="90">
                  <c:v>25.0</c:v>
                </c:pt>
                <c:pt idx="91">
                  <c:v>18.0</c:v>
                </c:pt>
                <c:pt idx="92">
                  <c:v>19.0</c:v>
                </c:pt>
                <c:pt idx="93">
                  <c:v>18.0</c:v>
                </c:pt>
                <c:pt idx="94">
                  <c:v>22.0</c:v>
                </c:pt>
                <c:pt idx="95">
                  <c:v>20.0</c:v>
                </c:pt>
                <c:pt idx="96">
                  <c:v>18.0</c:v>
                </c:pt>
                <c:pt idx="97">
                  <c:v>17.0</c:v>
                </c:pt>
                <c:pt idx="98">
                  <c:v>27.0</c:v>
                </c:pt>
                <c:pt idx="99">
                  <c:v>20.0</c:v>
                </c:pt>
                <c:pt idx="100">
                  <c:v>18.0</c:v>
                </c:pt>
                <c:pt idx="101">
                  <c:v>17.0</c:v>
                </c:pt>
                <c:pt idx="102">
                  <c:v>20.0</c:v>
                </c:pt>
                <c:pt idx="103">
                  <c:v>25.0</c:v>
                </c:pt>
              </c:numCache>
            </c:numRef>
          </c:xVal>
          <c:yVal>
            <c:numRef>
              <c:f>Sheet1!$G$2:$G$105</c:f>
              <c:numCache>
                <c:formatCode>General</c:formatCode>
                <c:ptCount val="104"/>
                <c:pt idx="52">
                  <c:v>1.0</c:v>
                </c:pt>
                <c:pt idx="53">
                  <c:v>2.0</c:v>
                </c:pt>
                <c:pt idx="54">
                  <c:v>3.0</c:v>
                </c:pt>
                <c:pt idx="55">
                  <c:v>4.0</c:v>
                </c:pt>
                <c:pt idx="56">
                  <c:v>5.0</c:v>
                </c:pt>
                <c:pt idx="57">
                  <c:v>6.0</c:v>
                </c:pt>
                <c:pt idx="58">
                  <c:v>7.0</c:v>
                </c:pt>
                <c:pt idx="59">
                  <c:v>8.0</c:v>
                </c:pt>
                <c:pt idx="60">
                  <c:v>9.0</c:v>
                </c:pt>
                <c:pt idx="61">
                  <c:v>10.0</c:v>
                </c:pt>
                <c:pt idx="62">
                  <c:v>11.0</c:v>
                </c:pt>
                <c:pt idx="63">
                  <c:v>12.0</c:v>
                </c:pt>
                <c:pt idx="64">
                  <c:v>13.0</c:v>
                </c:pt>
              </c:numCache>
            </c:numRef>
          </c:yVal>
          <c:smooth val="0"/>
        </c:ser>
        <c:ser>
          <c:idx val="8"/>
          <c:order val="2"/>
          <c:tx>
            <c:strRef>
              <c:f>Sheet1!$J$1</c:f>
              <c:strCache>
                <c:ptCount val="1"/>
              </c:strCache>
            </c:strRef>
          </c:tx>
          <c:spPr>
            <a:ln w="9525" cap="rnd">
              <a:solidFill>
                <a:schemeClr val="accent5">
                  <a:lumMod val="80000"/>
                  <a:lumOff val="20000"/>
                </a:schemeClr>
              </a:solidFill>
              <a:round/>
            </a:ln>
            <a:effectLst>
              <a:outerShdw blurRad="40000" dist="23000" dir="5400000" rotWithShape="0">
                <a:srgbClr val="000000">
                  <a:alpha val="35000"/>
                </a:srgbClr>
              </a:outerShdw>
            </a:effectLst>
          </c:spPr>
          <c:marker>
            <c:symbol val="circle"/>
            <c:size val="5"/>
            <c:spPr>
              <a:gradFill rotWithShape="1">
                <a:gsLst>
                  <a:gs pos="0">
                    <a:schemeClr val="accent5">
                      <a:lumMod val="80000"/>
                      <a:lumOff val="20000"/>
                      <a:shade val="51000"/>
                      <a:satMod val="130000"/>
                    </a:schemeClr>
                  </a:gs>
                  <a:gs pos="80000">
                    <a:schemeClr val="accent5">
                      <a:lumMod val="80000"/>
                      <a:lumOff val="20000"/>
                      <a:shade val="93000"/>
                      <a:satMod val="130000"/>
                    </a:schemeClr>
                  </a:gs>
                  <a:gs pos="100000">
                    <a:schemeClr val="accent5">
                      <a:lumMod val="80000"/>
                      <a:lumOff val="20000"/>
                      <a:shade val="94000"/>
                      <a:satMod val="135000"/>
                    </a:schemeClr>
                  </a:gs>
                </a:gsLst>
                <a:lin ang="16200000" scaled="0"/>
              </a:gradFill>
              <a:ln w="9525">
                <a:solidFill>
                  <a:schemeClr val="accent5">
                    <a:lumMod val="80000"/>
                    <a:lumOff val="20000"/>
                  </a:schemeClr>
                </a:solidFill>
                <a:round/>
              </a:ln>
              <a:effectLst>
                <a:outerShdw blurRad="40000" dist="23000" dir="5400000" rotWithShape="0">
                  <a:srgbClr val="000000">
                    <a:alpha val="35000"/>
                  </a:srgbClr>
                </a:outerShdw>
              </a:effectLst>
            </c:spPr>
          </c:marker>
          <c:xVal>
            <c:numRef>
              <c:f>Sheet1!$B$2:$B$105</c:f>
              <c:numCache>
                <c:formatCode>General</c:formatCode>
                <c:ptCount val="104"/>
                <c:pt idx="0">
                  <c:v>65.0</c:v>
                </c:pt>
                <c:pt idx="1">
                  <c:v>62.0</c:v>
                </c:pt>
                <c:pt idx="2">
                  <c:v>54.0</c:v>
                </c:pt>
                <c:pt idx="3">
                  <c:v>56.0</c:v>
                </c:pt>
                <c:pt idx="4">
                  <c:v>54.0</c:v>
                </c:pt>
                <c:pt idx="5">
                  <c:v>59.0</c:v>
                </c:pt>
                <c:pt idx="6">
                  <c:v>55.0</c:v>
                </c:pt>
                <c:pt idx="7">
                  <c:v>60.0</c:v>
                </c:pt>
                <c:pt idx="8">
                  <c:v>57.0</c:v>
                </c:pt>
                <c:pt idx="9">
                  <c:v>54.0</c:v>
                </c:pt>
                <c:pt idx="10">
                  <c:v>47.0</c:v>
                </c:pt>
                <c:pt idx="11">
                  <c:v>49.0</c:v>
                </c:pt>
                <c:pt idx="12">
                  <c:v>42.0</c:v>
                </c:pt>
                <c:pt idx="13">
                  <c:v>37.0</c:v>
                </c:pt>
                <c:pt idx="14">
                  <c:v>35.0</c:v>
                </c:pt>
                <c:pt idx="15">
                  <c:v>33.0</c:v>
                </c:pt>
                <c:pt idx="16">
                  <c:v>36.0</c:v>
                </c:pt>
                <c:pt idx="17">
                  <c:v>32.0</c:v>
                </c:pt>
                <c:pt idx="18">
                  <c:v>29.0</c:v>
                </c:pt>
                <c:pt idx="19">
                  <c:v>34.0</c:v>
                </c:pt>
                <c:pt idx="20">
                  <c:v>34.0</c:v>
                </c:pt>
                <c:pt idx="21">
                  <c:v>29.0</c:v>
                </c:pt>
                <c:pt idx="22">
                  <c:v>33.0</c:v>
                </c:pt>
                <c:pt idx="23">
                  <c:v>32.0</c:v>
                </c:pt>
                <c:pt idx="24">
                  <c:v>32.0</c:v>
                </c:pt>
                <c:pt idx="25">
                  <c:v>30.0</c:v>
                </c:pt>
                <c:pt idx="26">
                  <c:v>38.0</c:v>
                </c:pt>
                <c:pt idx="27">
                  <c:v>37.0</c:v>
                </c:pt>
                <c:pt idx="28">
                  <c:v>48.0</c:v>
                </c:pt>
                <c:pt idx="29">
                  <c:v>38.0</c:v>
                </c:pt>
                <c:pt idx="30">
                  <c:v>34.0</c:v>
                </c:pt>
                <c:pt idx="31">
                  <c:v>32.0</c:v>
                </c:pt>
                <c:pt idx="32">
                  <c:v>33.0</c:v>
                </c:pt>
                <c:pt idx="33">
                  <c:v>35.0</c:v>
                </c:pt>
                <c:pt idx="34">
                  <c:v>31.0</c:v>
                </c:pt>
                <c:pt idx="35">
                  <c:v>36.0</c:v>
                </c:pt>
                <c:pt idx="36">
                  <c:v>32.0</c:v>
                </c:pt>
                <c:pt idx="37">
                  <c:v>32.0</c:v>
                </c:pt>
                <c:pt idx="38">
                  <c:v>31.0</c:v>
                </c:pt>
                <c:pt idx="39">
                  <c:v>32.0</c:v>
                </c:pt>
                <c:pt idx="40">
                  <c:v>33.0</c:v>
                </c:pt>
                <c:pt idx="41">
                  <c:v>30.0</c:v>
                </c:pt>
                <c:pt idx="42">
                  <c:v>33.0</c:v>
                </c:pt>
                <c:pt idx="43">
                  <c:v>30.0</c:v>
                </c:pt>
                <c:pt idx="44">
                  <c:v>30.0</c:v>
                </c:pt>
                <c:pt idx="45">
                  <c:v>30.0</c:v>
                </c:pt>
                <c:pt idx="46">
                  <c:v>30.0</c:v>
                </c:pt>
                <c:pt idx="47">
                  <c:v>29.0</c:v>
                </c:pt>
                <c:pt idx="48">
                  <c:v>34.0</c:v>
                </c:pt>
                <c:pt idx="49">
                  <c:v>26.0</c:v>
                </c:pt>
                <c:pt idx="50">
                  <c:v>31.0</c:v>
                </c:pt>
                <c:pt idx="51">
                  <c:v>28.0</c:v>
                </c:pt>
                <c:pt idx="52">
                  <c:v>23.0</c:v>
                </c:pt>
                <c:pt idx="53">
                  <c:v>22.0</c:v>
                </c:pt>
                <c:pt idx="54">
                  <c:v>34.0</c:v>
                </c:pt>
                <c:pt idx="55">
                  <c:v>23.0</c:v>
                </c:pt>
                <c:pt idx="56">
                  <c:v>27.0</c:v>
                </c:pt>
                <c:pt idx="57">
                  <c:v>18.0</c:v>
                </c:pt>
                <c:pt idx="58">
                  <c:v>26.0</c:v>
                </c:pt>
                <c:pt idx="59">
                  <c:v>23.0</c:v>
                </c:pt>
                <c:pt idx="60">
                  <c:v>24.0</c:v>
                </c:pt>
                <c:pt idx="61">
                  <c:v>20.0</c:v>
                </c:pt>
                <c:pt idx="62">
                  <c:v>22.0</c:v>
                </c:pt>
                <c:pt idx="63">
                  <c:v>22.0</c:v>
                </c:pt>
                <c:pt idx="64">
                  <c:v>22.0</c:v>
                </c:pt>
                <c:pt idx="65">
                  <c:v>16.0</c:v>
                </c:pt>
                <c:pt idx="66">
                  <c:v>18.0</c:v>
                </c:pt>
                <c:pt idx="67">
                  <c:v>13.0</c:v>
                </c:pt>
                <c:pt idx="68">
                  <c:v>15.0</c:v>
                </c:pt>
                <c:pt idx="69">
                  <c:v>15.0</c:v>
                </c:pt>
                <c:pt idx="70">
                  <c:v>16.0</c:v>
                </c:pt>
                <c:pt idx="71">
                  <c:v>19.0</c:v>
                </c:pt>
                <c:pt idx="72">
                  <c:v>13.0</c:v>
                </c:pt>
                <c:pt idx="73">
                  <c:v>17.0</c:v>
                </c:pt>
                <c:pt idx="74">
                  <c:v>21.0</c:v>
                </c:pt>
                <c:pt idx="75">
                  <c:v>13.0</c:v>
                </c:pt>
                <c:pt idx="76">
                  <c:v>11.0</c:v>
                </c:pt>
                <c:pt idx="77">
                  <c:v>24.0</c:v>
                </c:pt>
                <c:pt idx="78">
                  <c:v>24.0</c:v>
                </c:pt>
                <c:pt idx="79">
                  <c:v>23.0</c:v>
                </c:pt>
                <c:pt idx="80">
                  <c:v>24.0</c:v>
                </c:pt>
                <c:pt idx="81">
                  <c:v>26.0</c:v>
                </c:pt>
                <c:pt idx="82">
                  <c:v>23.0</c:v>
                </c:pt>
                <c:pt idx="83">
                  <c:v>22.0</c:v>
                </c:pt>
                <c:pt idx="84">
                  <c:v>22.0</c:v>
                </c:pt>
                <c:pt idx="85">
                  <c:v>24.0</c:v>
                </c:pt>
                <c:pt idx="86">
                  <c:v>20.0</c:v>
                </c:pt>
                <c:pt idx="87">
                  <c:v>25.0</c:v>
                </c:pt>
                <c:pt idx="88">
                  <c:v>18.0</c:v>
                </c:pt>
                <c:pt idx="89">
                  <c:v>21.0</c:v>
                </c:pt>
                <c:pt idx="90">
                  <c:v>25.0</c:v>
                </c:pt>
                <c:pt idx="91">
                  <c:v>18.0</c:v>
                </c:pt>
                <c:pt idx="92">
                  <c:v>19.0</c:v>
                </c:pt>
                <c:pt idx="93">
                  <c:v>18.0</c:v>
                </c:pt>
                <c:pt idx="94">
                  <c:v>22.0</c:v>
                </c:pt>
                <c:pt idx="95">
                  <c:v>20.0</c:v>
                </c:pt>
                <c:pt idx="96">
                  <c:v>18.0</c:v>
                </c:pt>
                <c:pt idx="97">
                  <c:v>17.0</c:v>
                </c:pt>
                <c:pt idx="98">
                  <c:v>27.0</c:v>
                </c:pt>
                <c:pt idx="99">
                  <c:v>20.0</c:v>
                </c:pt>
                <c:pt idx="100">
                  <c:v>18.0</c:v>
                </c:pt>
                <c:pt idx="101">
                  <c:v>17.0</c:v>
                </c:pt>
                <c:pt idx="102">
                  <c:v>20.0</c:v>
                </c:pt>
                <c:pt idx="103">
                  <c:v>25.0</c:v>
                </c:pt>
              </c:numCache>
            </c:numRef>
          </c:xVal>
          <c:yVal>
            <c:numRef>
              <c:f>Sheet1!$J$2:$J$105</c:f>
              <c:numCache>
                <c:formatCode>General</c:formatCode>
                <c:ptCount val="104"/>
              </c:numCache>
            </c:numRef>
          </c:yVal>
          <c:smooth val="0"/>
        </c:ser>
        <c:dLbls>
          <c:showLegendKey val="0"/>
          <c:showVal val="0"/>
          <c:showCatName val="0"/>
          <c:showSerName val="0"/>
          <c:showPercent val="0"/>
          <c:showBubbleSize val="0"/>
        </c:dLbls>
        <c:axId val="-2044812400"/>
        <c:axId val="-2044819264"/>
      </c:scatterChart>
      <c:valAx>
        <c:axId val="-2044812400"/>
        <c:scaling>
          <c:orientation val="minMax"/>
          <c:max val="80.0"/>
          <c:min val="10.0"/>
        </c:scaling>
        <c:delete val="0"/>
        <c:axPos val="t"/>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800" b="0" i="0" u="none" strike="noStrike" kern="1200" baseline="0">
                <a:solidFill>
                  <a:schemeClr val="bg1">
                    <a:lumMod val="50000"/>
                  </a:schemeClr>
                </a:solidFill>
                <a:latin typeface="+mn-lt"/>
                <a:ea typeface="+mn-ea"/>
                <a:cs typeface="+mn-cs"/>
              </a:defRPr>
            </a:pPr>
            <a:endParaRPr lang="en-US"/>
          </a:p>
        </c:txPr>
        <c:crossAx val="-2044819264"/>
        <c:crosses val="autoZero"/>
        <c:crossBetween val="midCat"/>
        <c:majorUnit val="10.0"/>
        <c:minorUnit val="5.0"/>
      </c:valAx>
      <c:valAx>
        <c:axId val="-2044819264"/>
        <c:scaling>
          <c:orientation val="maxMin"/>
          <c:max val="13.5"/>
          <c:min val="0.5"/>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one"/>
        <c:spPr>
          <a:noFill/>
          <a:ln>
            <a:solidFill>
              <a:schemeClr val="tx2">
                <a:lumMod val="40000"/>
                <a:lumOff val="60000"/>
              </a:schemeClr>
            </a:solid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2044812400"/>
        <c:crosses val="autoZero"/>
        <c:crossBetween val="midCat"/>
        <c:majorUnit val="1.0"/>
      </c:valAx>
      <c:spPr>
        <a:noFill/>
        <a:ln>
          <a:noFill/>
        </a:ln>
        <a:effectLst/>
      </c:spPr>
    </c:plotArea>
    <c:legend>
      <c:legendPos val="b"/>
      <c:legendEntry>
        <c:idx val="1"/>
        <c:txPr>
          <a:bodyPr rot="0" spcFirstLastPara="1" vertOverflow="ellipsis" vert="horz" wrap="square" anchor="ctr" anchorCtr="1"/>
          <a:lstStyle/>
          <a:p>
            <a:pPr>
              <a:defRPr sz="600" b="1" i="0" u="none" strike="noStrike" kern="1200" baseline="0">
                <a:solidFill>
                  <a:schemeClr val="bg1">
                    <a:lumMod val="50000"/>
                  </a:schemeClr>
                </a:solidFill>
                <a:latin typeface="+mn-lt"/>
                <a:ea typeface="+mn-ea"/>
                <a:cs typeface="+mn-cs"/>
              </a:defRPr>
            </a:pPr>
            <a:endParaRPr lang="en-US"/>
          </a:p>
        </c:txPr>
      </c:legendEntry>
      <c:legendEntry>
        <c:idx val="2"/>
        <c:delete val="1"/>
      </c:legendEntry>
      <c:layout>
        <c:manualLayout>
          <c:xMode val="edge"/>
          <c:yMode val="edge"/>
          <c:x val="0.781475847667861"/>
          <c:y val="0.080952319426906"/>
          <c:w val="0.209526816068478"/>
          <c:h val="0.252647682893483"/>
        </c:manualLayout>
      </c:layout>
      <c:overlay val="0"/>
      <c:spPr>
        <a:noFill/>
        <a:ln>
          <a:noFill/>
        </a:ln>
        <a:effectLst/>
      </c:spPr>
      <c:txPr>
        <a:bodyPr rot="0" spcFirstLastPara="1" vertOverflow="ellipsis" vert="horz" wrap="square" anchor="ctr" anchorCtr="1"/>
        <a:lstStyle/>
        <a:p>
          <a:pPr>
            <a:defRPr sz="600" b="0" i="0" u="none" strike="noStrike" kern="1200" baseline="0">
              <a:solidFill>
                <a:schemeClr val="bg1">
                  <a:lumMod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904449168947558"/>
          <c:y val="0.0550855343888305"/>
          <c:w val="0.743874838822623"/>
          <c:h val="0.649935174933046"/>
        </c:manualLayout>
      </c:layout>
      <c:barChart>
        <c:barDir val="col"/>
        <c:grouping val="clustered"/>
        <c:varyColors val="0"/>
        <c:ser>
          <c:idx val="3"/>
          <c:order val="3"/>
          <c:tx>
            <c:strRef>
              <c:f>Sheet1!$E$1</c:f>
              <c:strCache>
                <c:ptCount val="1"/>
                <c:pt idx="0">
                  <c:v>总体未达标率</c:v>
                </c:pt>
              </c:strCache>
            </c:strRef>
          </c:tx>
          <c:spPr>
            <a:solidFill>
              <a:schemeClr val="bg2"/>
            </a:solidFill>
            <a:ln>
              <a:solidFill>
                <a:schemeClr val="bg2"/>
              </a:solidFill>
            </a:ln>
          </c:spPr>
          <c:invertIfNegative val="0"/>
          <c:cat>
            <c:strRef>
              <c:f>Sheet1!$A$2:$A$12</c:f>
              <c:strCache>
                <c:ptCount val="11"/>
                <c:pt idx="0">
                  <c:v>未招呼领座</c:v>
                </c:pt>
                <c:pt idx="1">
                  <c:v>未及时送菜单</c:v>
                </c:pt>
                <c:pt idx="2">
                  <c:v>未倒水</c:v>
                </c:pt>
                <c:pt idx="3">
                  <c:v>未准备好餐具</c:v>
                </c:pt>
                <c:pt idx="4">
                  <c:v>未确认点单</c:v>
                </c:pt>
                <c:pt idx="5">
                  <c:v>未提示上餐时间</c:v>
                </c:pt>
                <c:pt idx="6">
                  <c:v>未报菜名</c:v>
                </c:pt>
                <c:pt idx="7">
                  <c:v>未及时响应</c:v>
                </c:pt>
                <c:pt idx="8">
                  <c:v>未道别</c:v>
                </c:pt>
                <c:pt idx="9">
                  <c:v>DRV自定义选项</c:v>
                </c:pt>
                <c:pt idx="10">
                  <c:v>DRV自定义选项</c:v>
                </c:pt>
              </c:strCache>
            </c:strRef>
          </c:cat>
          <c:val>
            <c:numRef>
              <c:f>Sheet1!$E$2:$E$12</c:f>
              <c:numCache>
                <c:formatCode>0%</c:formatCode>
                <c:ptCount val="11"/>
                <c:pt idx="0">
                  <c:v>0.43</c:v>
                </c:pt>
                <c:pt idx="1">
                  <c:v>0.39</c:v>
                </c:pt>
                <c:pt idx="2">
                  <c:v>0.35</c:v>
                </c:pt>
                <c:pt idx="3">
                  <c:v>0.31</c:v>
                </c:pt>
                <c:pt idx="4">
                  <c:v>0.27</c:v>
                </c:pt>
                <c:pt idx="5">
                  <c:v>0.23</c:v>
                </c:pt>
                <c:pt idx="6">
                  <c:v>0.19</c:v>
                </c:pt>
                <c:pt idx="7">
                  <c:v>0.15</c:v>
                </c:pt>
                <c:pt idx="8">
                  <c:v>0.11</c:v>
                </c:pt>
                <c:pt idx="9">
                  <c:v>0.07</c:v>
                </c:pt>
                <c:pt idx="10">
                  <c:v>0.03</c:v>
                </c:pt>
              </c:numCache>
            </c:numRef>
          </c:val>
        </c:ser>
        <c:dLbls>
          <c:showLegendKey val="0"/>
          <c:showVal val="0"/>
          <c:showCatName val="0"/>
          <c:showSerName val="0"/>
          <c:showPercent val="0"/>
          <c:showBubbleSize val="0"/>
        </c:dLbls>
        <c:gapWidth val="150"/>
        <c:axId val="-2104430384"/>
        <c:axId val="-2068686464"/>
      </c:barChart>
      <c:lineChart>
        <c:grouping val="standard"/>
        <c:varyColors val="0"/>
        <c:ser>
          <c:idx val="0"/>
          <c:order val="0"/>
          <c:tx>
            <c:strRef>
              <c:f>Sheet1!$B$1</c:f>
              <c:strCache>
                <c:ptCount val="1"/>
                <c:pt idx="0">
                  <c:v>早餐顾客</c:v>
                </c:pt>
              </c:strCache>
            </c:strRef>
          </c:tx>
          <c:cat>
            <c:strRef>
              <c:f>Sheet1!$A$2:$A$12</c:f>
              <c:strCache>
                <c:ptCount val="11"/>
                <c:pt idx="0">
                  <c:v>未招呼领座</c:v>
                </c:pt>
                <c:pt idx="1">
                  <c:v>未及时送菜单</c:v>
                </c:pt>
                <c:pt idx="2">
                  <c:v>未倒水</c:v>
                </c:pt>
                <c:pt idx="3">
                  <c:v>未准备好餐具</c:v>
                </c:pt>
                <c:pt idx="4">
                  <c:v>未确认点单</c:v>
                </c:pt>
                <c:pt idx="5">
                  <c:v>未提示上餐时间</c:v>
                </c:pt>
                <c:pt idx="6">
                  <c:v>未报菜名</c:v>
                </c:pt>
                <c:pt idx="7">
                  <c:v>未及时响应</c:v>
                </c:pt>
                <c:pt idx="8">
                  <c:v>未道别</c:v>
                </c:pt>
                <c:pt idx="9">
                  <c:v>DRV自定义选项</c:v>
                </c:pt>
                <c:pt idx="10">
                  <c:v>DRV自定义选项</c:v>
                </c:pt>
              </c:strCache>
            </c:strRef>
          </c:cat>
          <c:val>
            <c:numRef>
              <c:f>Sheet1!$B$2:$B$12</c:f>
              <c:numCache>
                <c:formatCode>0%</c:formatCode>
                <c:ptCount val="11"/>
                <c:pt idx="0">
                  <c:v>0.7</c:v>
                </c:pt>
                <c:pt idx="1">
                  <c:v>0.6</c:v>
                </c:pt>
                <c:pt idx="2">
                  <c:v>0.53</c:v>
                </c:pt>
                <c:pt idx="3">
                  <c:v>0.6</c:v>
                </c:pt>
                <c:pt idx="4">
                  <c:v>0.66</c:v>
                </c:pt>
                <c:pt idx="5">
                  <c:v>0.78</c:v>
                </c:pt>
                <c:pt idx="6">
                  <c:v>0.525</c:v>
                </c:pt>
                <c:pt idx="7">
                  <c:v>0.5</c:v>
                </c:pt>
                <c:pt idx="8">
                  <c:v>0.87</c:v>
                </c:pt>
                <c:pt idx="9">
                  <c:v>0.89</c:v>
                </c:pt>
                <c:pt idx="10">
                  <c:v>0.56</c:v>
                </c:pt>
              </c:numCache>
            </c:numRef>
          </c:val>
          <c:smooth val="0"/>
        </c:ser>
        <c:ser>
          <c:idx val="1"/>
          <c:order val="1"/>
          <c:tx>
            <c:strRef>
              <c:f>Sheet1!$C$1</c:f>
              <c:strCache>
                <c:ptCount val="1"/>
                <c:pt idx="0">
                  <c:v>午餐顾客</c:v>
                </c:pt>
              </c:strCache>
            </c:strRef>
          </c:tx>
          <c:cat>
            <c:strRef>
              <c:f>Sheet1!$A$2:$A$12</c:f>
              <c:strCache>
                <c:ptCount val="11"/>
                <c:pt idx="0">
                  <c:v>未招呼领座</c:v>
                </c:pt>
                <c:pt idx="1">
                  <c:v>未及时送菜单</c:v>
                </c:pt>
                <c:pt idx="2">
                  <c:v>未倒水</c:v>
                </c:pt>
                <c:pt idx="3">
                  <c:v>未准备好餐具</c:v>
                </c:pt>
                <c:pt idx="4">
                  <c:v>未确认点单</c:v>
                </c:pt>
                <c:pt idx="5">
                  <c:v>未提示上餐时间</c:v>
                </c:pt>
                <c:pt idx="6">
                  <c:v>未报菜名</c:v>
                </c:pt>
                <c:pt idx="7">
                  <c:v>未及时响应</c:v>
                </c:pt>
                <c:pt idx="8">
                  <c:v>未道别</c:v>
                </c:pt>
                <c:pt idx="9">
                  <c:v>DRV自定义选项</c:v>
                </c:pt>
                <c:pt idx="10">
                  <c:v>DRV自定义选项</c:v>
                </c:pt>
              </c:strCache>
            </c:strRef>
          </c:cat>
          <c:val>
            <c:numRef>
              <c:f>Sheet1!$C$2:$C$12</c:f>
              <c:numCache>
                <c:formatCode>0%</c:formatCode>
                <c:ptCount val="11"/>
                <c:pt idx="0">
                  <c:v>0.56</c:v>
                </c:pt>
                <c:pt idx="1">
                  <c:v>0.35</c:v>
                </c:pt>
                <c:pt idx="2">
                  <c:v>0.78</c:v>
                </c:pt>
                <c:pt idx="3">
                  <c:v>0.89</c:v>
                </c:pt>
                <c:pt idx="4">
                  <c:v>0.45</c:v>
                </c:pt>
                <c:pt idx="5">
                  <c:v>0.33</c:v>
                </c:pt>
                <c:pt idx="6">
                  <c:v>0.2</c:v>
                </c:pt>
                <c:pt idx="7">
                  <c:v>0.53</c:v>
                </c:pt>
                <c:pt idx="8">
                  <c:v>0.6</c:v>
                </c:pt>
                <c:pt idx="9">
                  <c:v>0.66</c:v>
                </c:pt>
                <c:pt idx="10">
                  <c:v>0.9</c:v>
                </c:pt>
              </c:numCache>
            </c:numRef>
          </c:val>
          <c:smooth val="0"/>
        </c:ser>
        <c:ser>
          <c:idx val="2"/>
          <c:order val="2"/>
          <c:tx>
            <c:strRef>
              <c:f>Sheet1!$D$1</c:f>
              <c:strCache>
                <c:ptCount val="1"/>
                <c:pt idx="0">
                  <c:v>晚餐顾客</c:v>
                </c:pt>
              </c:strCache>
            </c:strRef>
          </c:tx>
          <c:spPr>
            <a:ln>
              <a:solidFill>
                <a:schemeClr val="accent5"/>
              </a:solidFill>
            </a:ln>
            <a:effectLst/>
          </c:spPr>
          <c:marker>
            <c:symbol val="star"/>
            <c:size val="7"/>
            <c:spPr>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c:spPr>
          </c:marker>
          <c:cat>
            <c:strRef>
              <c:f>Sheet1!$A$2:$A$12</c:f>
              <c:strCache>
                <c:ptCount val="11"/>
                <c:pt idx="0">
                  <c:v>未招呼领座</c:v>
                </c:pt>
                <c:pt idx="1">
                  <c:v>未及时送菜单</c:v>
                </c:pt>
                <c:pt idx="2">
                  <c:v>未倒水</c:v>
                </c:pt>
                <c:pt idx="3">
                  <c:v>未准备好餐具</c:v>
                </c:pt>
                <c:pt idx="4">
                  <c:v>未确认点单</c:v>
                </c:pt>
                <c:pt idx="5">
                  <c:v>未提示上餐时间</c:v>
                </c:pt>
                <c:pt idx="6">
                  <c:v>未报菜名</c:v>
                </c:pt>
                <c:pt idx="7">
                  <c:v>未及时响应</c:v>
                </c:pt>
                <c:pt idx="8">
                  <c:v>未道别</c:v>
                </c:pt>
                <c:pt idx="9">
                  <c:v>DRV自定义选项</c:v>
                </c:pt>
                <c:pt idx="10">
                  <c:v>DRV自定义选项</c:v>
                </c:pt>
              </c:strCache>
            </c:strRef>
          </c:cat>
          <c:val>
            <c:numRef>
              <c:f>Sheet1!$D$2:$D$12</c:f>
              <c:numCache>
                <c:formatCode>0%</c:formatCode>
                <c:ptCount val="11"/>
                <c:pt idx="0">
                  <c:v>0.9</c:v>
                </c:pt>
                <c:pt idx="1">
                  <c:v>0.5</c:v>
                </c:pt>
                <c:pt idx="2">
                  <c:v>0.87</c:v>
                </c:pt>
                <c:pt idx="3">
                  <c:v>0.6</c:v>
                </c:pt>
                <c:pt idx="4">
                  <c:v>0.66</c:v>
                </c:pt>
                <c:pt idx="5">
                  <c:v>0.5</c:v>
                </c:pt>
                <c:pt idx="6">
                  <c:v>0.89</c:v>
                </c:pt>
                <c:pt idx="7">
                  <c:v>0.45</c:v>
                </c:pt>
                <c:pt idx="8">
                  <c:v>0.33</c:v>
                </c:pt>
                <c:pt idx="9">
                  <c:v>0.6</c:v>
                </c:pt>
                <c:pt idx="10">
                  <c:v>0.66</c:v>
                </c:pt>
              </c:numCache>
            </c:numRef>
          </c:val>
          <c:smooth val="0"/>
        </c:ser>
        <c:dLbls>
          <c:showLegendKey val="0"/>
          <c:showVal val="0"/>
          <c:showCatName val="0"/>
          <c:showSerName val="0"/>
          <c:showPercent val="0"/>
          <c:showBubbleSize val="0"/>
        </c:dLbls>
        <c:marker val="1"/>
        <c:smooth val="0"/>
        <c:axId val="-2104430384"/>
        <c:axId val="-2068686464"/>
      </c:lineChart>
      <c:catAx>
        <c:axId val="-2104430384"/>
        <c:scaling>
          <c:orientation val="minMax"/>
        </c:scaling>
        <c:delete val="0"/>
        <c:axPos val="b"/>
        <c:numFmt formatCode="General" sourceLinked="0"/>
        <c:majorTickMark val="out"/>
        <c:minorTickMark val="none"/>
        <c:tickLblPos val="nextTo"/>
        <c:txPr>
          <a:bodyPr/>
          <a:lstStyle/>
          <a:p>
            <a:pPr>
              <a:defRPr>
                <a:solidFill>
                  <a:schemeClr val="bg1">
                    <a:lumMod val="50000"/>
                  </a:schemeClr>
                </a:solidFill>
              </a:defRPr>
            </a:pPr>
            <a:endParaRPr lang="en-US"/>
          </a:p>
        </c:txPr>
        <c:crossAx val="-2068686464"/>
        <c:crosses val="autoZero"/>
        <c:auto val="1"/>
        <c:lblAlgn val="ctr"/>
        <c:lblOffset val="100"/>
        <c:noMultiLvlLbl val="0"/>
      </c:catAx>
      <c:valAx>
        <c:axId val="-2068686464"/>
        <c:scaling>
          <c:orientation val="minMax"/>
        </c:scaling>
        <c:delete val="0"/>
        <c:axPos val="l"/>
        <c:numFmt formatCode="0%" sourceLinked="1"/>
        <c:majorTickMark val="out"/>
        <c:minorTickMark val="none"/>
        <c:tickLblPos val="nextTo"/>
        <c:txPr>
          <a:bodyPr/>
          <a:lstStyle/>
          <a:p>
            <a:pPr>
              <a:defRPr>
                <a:solidFill>
                  <a:schemeClr val="bg1">
                    <a:lumMod val="50000"/>
                  </a:schemeClr>
                </a:solidFill>
              </a:defRPr>
            </a:pPr>
            <a:endParaRPr lang="en-US"/>
          </a:p>
        </c:txPr>
        <c:crossAx val="-2104430384"/>
        <c:crosses val="autoZero"/>
        <c:crossBetween val="between"/>
      </c:valAx>
    </c:plotArea>
    <c:legend>
      <c:legendPos val="r"/>
      <c:layout/>
      <c:overlay val="0"/>
      <c:txPr>
        <a:bodyPr/>
        <a:lstStyle/>
        <a:p>
          <a:pPr>
            <a:defRPr>
              <a:solidFill>
                <a:schemeClr val="bg1">
                  <a:lumMod val="50000"/>
                </a:schemeClr>
              </a:solidFill>
            </a:defRPr>
          </a:pPr>
          <a:endParaRPr lang="en-US"/>
        </a:p>
      </c:txPr>
    </c:legend>
    <c:plotVisOnly val="1"/>
    <c:dispBlanksAs val="gap"/>
    <c:showDLblsOverMax val="0"/>
  </c:chart>
  <c:txPr>
    <a:bodyPr/>
    <a:lstStyle/>
    <a:p>
      <a:pPr>
        <a:defRPr sz="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904449168947558"/>
          <c:y val="0.0550855343888305"/>
          <c:w val="0.743874838822623"/>
          <c:h val="0.649935174933046"/>
        </c:manualLayout>
      </c:layout>
      <c:barChart>
        <c:barDir val="col"/>
        <c:grouping val="clustered"/>
        <c:varyColors val="0"/>
        <c:ser>
          <c:idx val="3"/>
          <c:order val="1"/>
          <c:tx>
            <c:strRef>
              <c:f>Sheet1!$E$1</c:f>
              <c:strCache>
                <c:ptCount val="1"/>
                <c:pt idx="0">
                  <c:v>上期未达标率</c:v>
                </c:pt>
              </c:strCache>
            </c:strRef>
          </c:tx>
          <c:spPr>
            <a:solidFill>
              <a:schemeClr val="bg2"/>
            </a:solidFill>
            <a:ln>
              <a:solidFill>
                <a:schemeClr val="bg2"/>
              </a:solidFill>
            </a:ln>
          </c:spPr>
          <c:invertIfNegative val="0"/>
          <c:cat>
            <c:strRef>
              <c:f>Sheet1!$A$2:$A$12</c:f>
              <c:strCache>
                <c:ptCount val="11"/>
                <c:pt idx="0">
                  <c:v>未招呼领座</c:v>
                </c:pt>
                <c:pt idx="1">
                  <c:v>未及时送菜单</c:v>
                </c:pt>
                <c:pt idx="2">
                  <c:v>未倒水</c:v>
                </c:pt>
                <c:pt idx="3">
                  <c:v>未准备好餐具</c:v>
                </c:pt>
                <c:pt idx="4">
                  <c:v>未确认点单</c:v>
                </c:pt>
                <c:pt idx="5">
                  <c:v>未提示上餐时间</c:v>
                </c:pt>
                <c:pt idx="6">
                  <c:v>未报菜名</c:v>
                </c:pt>
                <c:pt idx="7">
                  <c:v>未及时响应</c:v>
                </c:pt>
                <c:pt idx="8">
                  <c:v>未道别</c:v>
                </c:pt>
                <c:pt idx="9">
                  <c:v>DRV自定义选项</c:v>
                </c:pt>
                <c:pt idx="10">
                  <c:v>DRV自定义选项</c:v>
                </c:pt>
              </c:strCache>
            </c:strRef>
          </c:cat>
          <c:val>
            <c:numRef>
              <c:f>Sheet1!$E$2:$E$12</c:f>
              <c:numCache>
                <c:formatCode>0%</c:formatCode>
                <c:ptCount val="11"/>
                <c:pt idx="0">
                  <c:v>0.43</c:v>
                </c:pt>
                <c:pt idx="1">
                  <c:v>0.39</c:v>
                </c:pt>
                <c:pt idx="2">
                  <c:v>0.35</c:v>
                </c:pt>
                <c:pt idx="3">
                  <c:v>0.31</c:v>
                </c:pt>
                <c:pt idx="4">
                  <c:v>0.27</c:v>
                </c:pt>
                <c:pt idx="5">
                  <c:v>0.23</c:v>
                </c:pt>
                <c:pt idx="6">
                  <c:v>0.19</c:v>
                </c:pt>
                <c:pt idx="7">
                  <c:v>0.15</c:v>
                </c:pt>
                <c:pt idx="8">
                  <c:v>0.11</c:v>
                </c:pt>
                <c:pt idx="9">
                  <c:v>0.07</c:v>
                </c:pt>
                <c:pt idx="10">
                  <c:v>0.03</c:v>
                </c:pt>
              </c:numCache>
            </c:numRef>
          </c:val>
        </c:ser>
        <c:dLbls>
          <c:showLegendKey val="0"/>
          <c:showVal val="0"/>
          <c:showCatName val="0"/>
          <c:showSerName val="0"/>
          <c:showPercent val="0"/>
          <c:showBubbleSize val="0"/>
        </c:dLbls>
        <c:gapWidth val="150"/>
        <c:axId val="-2010728976"/>
        <c:axId val="-2010215072"/>
      </c:barChart>
      <c:lineChart>
        <c:grouping val="standard"/>
        <c:varyColors val="0"/>
        <c:ser>
          <c:idx val="1"/>
          <c:order val="0"/>
          <c:tx>
            <c:strRef>
              <c:f>Sheet1!$C$1</c:f>
              <c:strCache>
                <c:ptCount val="1"/>
                <c:pt idx="0">
                  <c:v>本期未达标率</c:v>
                </c:pt>
              </c:strCache>
            </c:strRef>
          </c:tx>
          <c:cat>
            <c:strRef>
              <c:f>Sheet1!$A$2:$A$12</c:f>
              <c:strCache>
                <c:ptCount val="11"/>
                <c:pt idx="0">
                  <c:v>未招呼领座</c:v>
                </c:pt>
                <c:pt idx="1">
                  <c:v>未及时送菜单</c:v>
                </c:pt>
                <c:pt idx="2">
                  <c:v>未倒水</c:v>
                </c:pt>
                <c:pt idx="3">
                  <c:v>未准备好餐具</c:v>
                </c:pt>
                <c:pt idx="4">
                  <c:v>未确认点单</c:v>
                </c:pt>
                <c:pt idx="5">
                  <c:v>未提示上餐时间</c:v>
                </c:pt>
                <c:pt idx="6">
                  <c:v>未报菜名</c:v>
                </c:pt>
                <c:pt idx="7">
                  <c:v>未及时响应</c:v>
                </c:pt>
                <c:pt idx="8">
                  <c:v>未道别</c:v>
                </c:pt>
                <c:pt idx="9">
                  <c:v>DRV自定义选项</c:v>
                </c:pt>
                <c:pt idx="10">
                  <c:v>DRV自定义选项</c:v>
                </c:pt>
              </c:strCache>
            </c:strRef>
          </c:cat>
          <c:val>
            <c:numRef>
              <c:f>Sheet1!$C$2:$C$12</c:f>
              <c:numCache>
                <c:formatCode>0%</c:formatCode>
                <c:ptCount val="11"/>
                <c:pt idx="0">
                  <c:v>0.56</c:v>
                </c:pt>
                <c:pt idx="1">
                  <c:v>0.35</c:v>
                </c:pt>
                <c:pt idx="2">
                  <c:v>0.78</c:v>
                </c:pt>
                <c:pt idx="3">
                  <c:v>0.89</c:v>
                </c:pt>
                <c:pt idx="4">
                  <c:v>0.45</c:v>
                </c:pt>
                <c:pt idx="5">
                  <c:v>0.33</c:v>
                </c:pt>
                <c:pt idx="6">
                  <c:v>0.2</c:v>
                </c:pt>
                <c:pt idx="7">
                  <c:v>0.53</c:v>
                </c:pt>
                <c:pt idx="8">
                  <c:v>0.6</c:v>
                </c:pt>
                <c:pt idx="9">
                  <c:v>0.66</c:v>
                </c:pt>
                <c:pt idx="10">
                  <c:v>0.9</c:v>
                </c:pt>
              </c:numCache>
            </c:numRef>
          </c:val>
          <c:smooth val="0"/>
        </c:ser>
        <c:dLbls>
          <c:showLegendKey val="0"/>
          <c:showVal val="0"/>
          <c:showCatName val="0"/>
          <c:showSerName val="0"/>
          <c:showPercent val="0"/>
          <c:showBubbleSize val="0"/>
        </c:dLbls>
        <c:marker val="1"/>
        <c:smooth val="0"/>
        <c:axId val="-2010728976"/>
        <c:axId val="-2010215072"/>
      </c:lineChart>
      <c:catAx>
        <c:axId val="-2010728976"/>
        <c:scaling>
          <c:orientation val="minMax"/>
        </c:scaling>
        <c:delete val="0"/>
        <c:axPos val="b"/>
        <c:numFmt formatCode="General" sourceLinked="0"/>
        <c:majorTickMark val="out"/>
        <c:minorTickMark val="none"/>
        <c:tickLblPos val="nextTo"/>
        <c:txPr>
          <a:bodyPr/>
          <a:lstStyle/>
          <a:p>
            <a:pPr>
              <a:defRPr>
                <a:solidFill>
                  <a:schemeClr val="bg1">
                    <a:lumMod val="50000"/>
                  </a:schemeClr>
                </a:solidFill>
              </a:defRPr>
            </a:pPr>
            <a:endParaRPr lang="en-US"/>
          </a:p>
        </c:txPr>
        <c:crossAx val="-2010215072"/>
        <c:crosses val="autoZero"/>
        <c:auto val="1"/>
        <c:lblAlgn val="ctr"/>
        <c:lblOffset val="100"/>
        <c:noMultiLvlLbl val="0"/>
      </c:catAx>
      <c:valAx>
        <c:axId val="-2010215072"/>
        <c:scaling>
          <c:orientation val="minMax"/>
        </c:scaling>
        <c:delete val="0"/>
        <c:axPos val="l"/>
        <c:numFmt formatCode="0%" sourceLinked="1"/>
        <c:majorTickMark val="out"/>
        <c:minorTickMark val="none"/>
        <c:tickLblPos val="nextTo"/>
        <c:txPr>
          <a:bodyPr/>
          <a:lstStyle/>
          <a:p>
            <a:pPr>
              <a:defRPr>
                <a:solidFill>
                  <a:schemeClr val="bg1">
                    <a:lumMod val="50000"/>
                  </a:schemeClr>
                </a:solidFill>
              </a:defRPr>
            </a:pPr>
            <a:endParaRPr lang="en-US"/>
          </a:p>
        </c:txPr>
        <c:crossAx val="-2010728976"/>
        <c:crosses val="autoZero"/>
        <c:crossBetween val="between"/>
      </c:valAx>
    </c:plotArea>
    <c:legend>
      <c:legendPos val="r"/>
      <c:layout/>
      <c:overlay val="0"/>
      <c:txPr>
        <a:bodyPr/>
        <a:lstStyle/>
        <a:p>
          <a:pPr>
            <a:defRPr>
              <a:solidFill>
                <a:schemeClr val="bg1">
                  <a:lumMod val="50000"/>
                </a:schemeClr>
              </a:solidFill>
            </a:defRPr>
          </a:pPr>
          <a:endParaRPr lang="en-US"/>
        </a:p>
      </c:txPr>
    </c:legend>
    <c:plotVisOnly val="1"/>
    <c:dispBlanksAs val="gap"/>
    <c:showDLblsOverMax val="0"/>
  </c:chart>
  <c:txPr>
    <a:bodyPr/>
    <a:lstStyle/>
    <a:p>
      <a:pPr>
        <a:defRPr sz="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bar"/>
        <c:grouping val="clustered"/>
        <c:varyColors val="0"/>
        <c:ser>
          <c:idx val="0"/>
          <c:order val="0"/>
          <c:tx>
            <c:strRef>
              <c:f>Sheet1!$B$1</c:f>
              <c:strCache>
                <c:ptCount val="1"/>
                <c:pt idx="0">
                  <c:v>重要性</c:v>
                </c:pt>
              </c:strCache>
            </c:strRef>
          </c:tx>
          <c:invertIfNegative val="0"/>
          <c:cat>
            <c:strRef>
              <c:f>Sheet1!$A$2:$A$11</c:f>
              <c:strCache>
                <c:ptCount val="10"/>
                <c:pt idx="0">
                  <c:v>饮料种类及数量</c:v>
                </c:pt>
                <c:pt idx="1">
                  <c:v>结账速度</c:v>
                </c:pt>
                <c:pt idx="2">
                  <c:v>菜品种类和数量</c:v>
                </c:pt>
                <c:pt idx="3">
                  <c:v>饮料价格</c:v>
                </c:pt>
                <c:pt idx="4">
                  <c:v>菜品价格</c:v>
                </c:pt>
                <c:pt idx="5">
                  <c:v>上菜速度</c:v>
                </c:pt>
                <c:pt idx="6">
                  <c:v>卫生程度</c:v>
                </c:pt>
                <c:pt idx="7">
                  <c:v>服务态度</c:v>
                </c:pt>
                <c:pt idx="8">
                  <c:v>就餐环境</c:v>
                </c:pt>
                <c:pt idx="9">
                  <c:v>菜品口味</c:v>
                </c:pt>
              </c:strCache>
            </c:strRef>
          </c:cat>
          <c:val>
            <c:numRef>
              <c:f>Sheet1!$B$2:$B$11</c:f>
              <c:numCache>
                <c:formatCode>0%</c:formatCode>
                <c:ptCount val="10"/>
                <c:pt idx="0">
                  <c:v>0.09</c:v>
                </c:pt>
                <c:pt idx="1">
                  <c:v>0.19</c:v>
                </c:pt>
                <c:pt idx="2">
                  <c:v>0.29</c:v>
                </c:pt>
                <c:pt idx="3">
                  <c:v>0.39</c:v>
                </c:pt>
                <c:pt idx="4">
                  <c:v>0.49</c:v>
                </c:pt>
                <c:pt idx="5">
                  <c:v>0.59</c:v>
                </c:pt>
                <c:pt idx="6">
                  <c:v>0.69</c:v>
                </c:pt>
                <c:pt idx="7">
                  <c:v>0.79</c:v>
                </c:pt>
                <c:pt idx="8">
                  <c:v>0.89</c:v>
                </c:pt>
                <c:pt idx="9">
                  <c:v>0.99</c:v>
                </c:pt>
              </c:numCache>
            </c:numRef>
          </c:val>
        </c:ser>
        <c:dLbls>
          <c:showLegendKey val="0"/>
          <c:showVal val="0"/>
          <c:showCatName val="0"/>
          <c:showSerName val="0"/>
          <c:showPercent val="0"/>
          <c:showBubbleSize val="0"/>
        </c:dLbls>
        <c:gapWidth val="150"/>
        <c:axId val="-2086879728"/>
        <c:axId val="-2087596528"/>
      </c:barChart>
      <c:catAx>
        <c:axId val="-2086879728"/>
        <c:scaling>
          <c:orientation val="minMax"/>
        </c:scaling>
        <c:delete val="0"/>
        <c:axPos val="l"/>
        <c:numFmt formatCode="General" sourceLinked="0"/>
        <c:majorTickMark val="out"/>
        <c:minorTickMark val="none"/>
        <c:tickLblPos val="nextTo"/>
        <c:txPr>
          <a:bodyPr/>
          <a:lstStyle/>
          <a:p>
            <a:pPr>
              <a:defRPr sz="800"/>
            </a:pPr>
            <a:endParaRPr lang="en-US"/>
          </a:p>
        </c:txPr>
        <c:crossAx val="-2087596528"/>
        <c:crosses val="autoZero"/>
        <c:auto val="1"/>
        <c:lblAlgn val="ctr"/>
        <c:lblOffset val="100"/>
        <c:noMultiLvlLbl val="0"/>
      </c:catAx>
      <c:valAx>
        <c:axId val="-2087596528"/>
        <c:scaling>
          <c:orientation val="minMax"/>
          <c:max val="1.0"/>
          <c:min val="0.05"/>
        </c:scaling>
        <c:delete val="0"/>
        <c:axPos val="b"/>
        <c:majorGridlines>
          <c:spPr>
            <a:ln>
              <a:solidFill>
                <a:schemeClr val="bg1"/>
              </a:solidFill>
            </a:ln>
          </c:spPr>
        </c:majorGridlines>
        <c:numFmt formatCode="0%" sourceLinked="1"/>
        <c:majorTickMark val="out"/>
        <c:minorTickMark val="none"/>
        <c:tickLblPos val="nextTo"/>
        <c:txPr>
          <a:bodyPr/>
          <a:lstStyle/>
          <a:p>
            <a:pPr>
              <a:defRPr>
                <a:solidFill>
                  <a:schemeClr val="bg2">
                    <a:lumMod val="50000"/>
                  </a:schemeClr>
                </a:solidFill>
              </a:defRPr>
            </a:pPr>
            <a:endParaRPr lang="en-US"/>
          </a:p>
        </c:txPr>
        <c:crossAx val="-2086879728"/>
        <c:crosses val="autoZero"/>
        <c:crossBetween val="between"/>
        <c:majorUnit val="0.2"/>
        <c:minorUnit val="0.1"/>
      </c:valAx>
      <c:spPr>
        <a:ln>
          <a:solidFill>
            <a:schemeClr val="bg1"/>
          </a:solidFill>
        </a:ln>
      </c:spPr>
    </c:plotArea>
    <c:legend>
      <c:legendPos val="r"/>
      <c:layout>
        <c:manualLayout>
          <c:xMode val="edge"/>
          <c:yMode val="edge"/>
          <c:x val="0.610211343134566"/>
          <c:y val="0.443790000927558"/>
          <c:w val="0.138834122224634"/>
          <c:h val="0.0816892036311869"/>
        </c:manualLayout>
      </c:layout>
      <c:overlay val="0"/>
    </c:legend>
    <c:plotVisOnly val="1"/>
    <c:dispBlanksAs val="gap"/>
    <c:showDLblsOverMax val="0"/>
  </c:chart>
  <c:txPr>
    <a:bodyPr/>
    <a:lstStyle/>
    <a:p>
      <a:pPr>
        <a:defRPr sz="900">
          <a:solidFill>
            <a:schemeClr val="bg1">
              <a:lumMod val="50000"/>
            </a:schemeClr>
          </a:solidFil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explosion val="9"/>
          <c:dPt>
            <c:idx val="0"/>
            <c:bubble3D val="0"/>
            <c:spPr>
              <a:solidFill>
                <a:schemeClr val="accent2"/>
              </a:solidFill>
              <a:ln w="9525" cap="flat" cmpd="sng" algn="ctr">
                <a:solidFill>
                  <a:schemeClr val="lt1">
                    <a:shade val="95000"/>
                    <a:satMod val="105000"/>
                  </a:schemeClr>
                </a:solidFill>
                <a:prstDash val="solid"/>
                <a:round/>
              </a:ln>
              <a:effectLst>
                <a:outerShdw blurRad="40000" dist="20000" dir="5400000" rotWithShape="0">
                  <a:srgbClr val="000000">
                    <a:alpha val="38000"/>
                  </a:srgbClr>
                </a:outerShdw>
              </a:effectLst>
            </c:spPr>
          </c:dPt>
          <c:dPt>
            <c:idx val="1"/>
            <c:bubble3D val="0"/>
            <c:spPr>
              <a:solidFill>
                <a:schemeClr val="accent2">
                  <a:lumMod val="60000"/>
                  <a:lumOff val="40000"/>
                </a:schemeClr>
              </a:solidFill>
              <a:ln w="9525" cap="flat" cmpd="sng" algn="ctr">
                <a:solidFill>
                  <a:schemeClr val="lt1">
                    <a:shade val="95000"/>
                    <a:satMod val="105000"/>
                  </a:schemeClr>
                </a:solidFill>
                <a:prstDash val="solid"/>
                <a:round/>
              </a:ln>
              <a:effectLst>
                <a:outerShdw blurRad="40000" dist="20000" dir="5400000" rotWithShape="0">
                  <a:srgbClr val="000000">
                    <a:alpha val="38000"/>
                  </a:srgbClr>
                </a:outerShdw>
              </a:effectLst>
            </c:spPr>
          </c:dPt>
          <c:dPt>
            <c:idx val="2"/>
            <c:bubble3D val="0"/>
            <c:spPr>
              <a:solidFill>
                <a:schemeClr val="accent5"/>
              </a:solidFill>
              <a:ln w="9525" cap="flat" cmpd="sng" algn="ctr">
                <a:solidFill>
                  <a:schemeClr val="lt1">
                    <a:shade val="95000"/>
                    <a:satMod val="105000"/>
                  </a:schemeClr>
                </a:solidFill>
                <a:prstDash val="solid"/>
                <a:round/>
              </a:ln>
              <a:effectLst>
                <a:outerShdw blurRad="40000" dist="20000" dir="5400000" rotWithShape="0">
                  <a:srgbClr val="000000">
                    <a:alpha val="38000"/>
                  </a:srgbClr>
                </a:outerShdw>
              </a:effectLst>
            </c:spPr>
          </c:dPt>
          <c:dPt>
            <c:idx val="3"/>
            <c:bubble3D val="0"/>
            <c:spPr>
              <a:solidFill>
                <a:srgbClr val="FBB040"/>
              </a:solidFill>
              <a:ln w="9525" cap="flat" cmpd="sng" algn="ctr">
                <a:solidFill>
                  <a:schemeClr val="lt1">
                    <a:shade val="95000"/>
                    <a:satMod val="105000"/>
                  </a:schemeClr>
                </a:solidFill>
                <a:prstDash val="solid"/>
                <a:round/>
              </a:ln>
              <a:effectLst>
                <a:outerShdw blurRad="40000" dist="20000" dir="5400000" rotWithShape="0">
                  <a:srgbClr val="000000">
                    <a:alpha val="38000"/>
                  </a:srgbClr>
                </a:outerShdw>
              </a:effectLst>
            </c:spPr>
          </c:dPt>
          <c:dPt>
            <c:idx val="4"/>
            <c:bubble3D val="0"/>
            <c:spPr>
              <a:solidFill>
                <a:srgbClr val="EE7F00"/>
              </a:solidFill>
              <a:ln w="9525" cap="flat" cmpd="sng" algn="ctr">
                <a:solidFill>
                  <a:schemeClr val="lt1">
                    <a:shade val="95000"/>
                    <a:satMod val="105000"/>
                  </a:schemeClr>
                </a:solidFill>
                <a:prstDash val="solid"/>
                <a:round/>
              </a:ln>
              <a:effectLst>
                <a:outerShdw blurRad="40000" dist="20000" dir="5400000" rotWithShape="0">
                  <a:srgbClr val="000000">
                    <a:alpha val="38000"/>
                  </a:srgbClr>
                </a:outerShdw>
              </a:effectLst>
            </c:spPr>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rgbClr val="5C5F62"/>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shade val="95000"/>
                      <a:satMod val="105000"/>
                    </a:schemeClr>
                  </a:solidFill>
                  <a:prstDash val="solid"/>
                  <a:round/>
                </a:ln>
                <a:effectLst/>
              </c:spPr>
            </c:leaderLines>
            <c:extLst>
              <c:ext xmlns:c15="http://schemas.microsoft.com/office/drawing/2012/chart" uri="{CE6537A1-D6FC-4f65-9D91-7224C49458BB}">
                <c15:layout/>
              </c:ext>
            </c:extLst>
          </c:dLbls>
          <c:cat>
            <c:strRef>
              <c:f>Sheet1!$A$2:$A$6</c:f>
              <c:strCache>
                <c:ptCount val="5"/>
                <c:pt idx="0">
                  <c:v>10分</c:v>
                </c:pt>
                <c:pt idx="1">
                  <c:v>9分</c:v>
                </c:pt>
                <c:pt idx="2">
                  <c:v>8分</c:v>
                </c:pt>
                <c:pt idx="3">
                  <c:v>6-7分</c:v>
                </c:pt>
                <c:pt idx="4">
                  <c:v>1-5分</c:v>
                </c:pt>
              </c:strCache>
            </c:strRef>
          </c:cat>
          <c:val>
            <c:numRef>
              <c:f>Sheet1!$B$2:$B$6</c:f>
              <c:numCache>
                <c:formatCode>0%</c:formatCode>
                <c:ptCount val="5"/>
                <c:pt idx="0">
                  <c:v>0.19</c:v>
                </c:pt>
                <c:pt idx="1">
                  <c:v>0.21</c:v>
                </c:pt>
                <c:pt idx="2">
                  <c:v>0.39</c:v>
                </c:pt>
                <c:pt idx="3">
                  <c:v>0.21</c:v>
                </c:pt>
                <c:pt idx="4">
                  <c:v>0.1</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800" b="0" i="0" u="none" strike="noStrike" kern="1200" baseline="0">
              <a:solidFill>
                <a:srgbClr val="5C5F62"/>
              </a:solidFill>
              <a:latin typeface="+mn-lt"/>
              <a:ea typeface="+mn-ea"/>
              <a:cs typeface="+mn-cs"/>
            </a:defRPr>
          </a:pPr>
          <a:endParaRPr lang="en-US"/>
        </a:p>
      </c:txPr>
    </c:legend>
    <c:plotVisOnly val="1"/>
    <c:dispBlanksAs val="gap"/>
    <c:showDLblsOverMax val="0"/>
  </c:chart>
  <c:spPr>
    <a:noFill/>
    <a:ln w="9525" cap="flat" cmpd="sng" algn="ctr">
      <a:noFill/>
      <a:prstDash val="solid"/>
    </a:ln>
    <a:effectLst/>
  </c:spPr>
  <c:txPr>
    <a:bodyPr/>
    <a:lstStyle/>
    <a:p>
      <a:pPr>
        <a:defRPr sz="800">
          <a:solidFill>
            <a:srgbClr val="5C5F62"/>
          </a:solidFill>
        </a:defRPr>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20岁及以下</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男顾客
(n=630)</c:v>
                </c:pt>
                <c:pt idx="1">
                  <c:v>女顾客
(n=370)</c:v>
                </c:pt>
              </c:strCache>
            </c:strRef>
          </c:cat>
          <c:val>
            <c:numRef>
              <c:f>Sheet1!$B$2:$B$3</c:f>
              <c:numCache>
                <c:formatCode>0%</c:formatCode>
                <c:ptCount val="2"/>
                <c:pt idx="0">
                  <c:v>0.21</c:v>
                </c:pt>
                <c:pt idx="1">
                  <c:v>0.17</c:v>
                </c:pt>
              </c:numCache>
            </c:numRef>
          </c:val>
        </c:ser>
        <c:ser>
          <c:idx val="1"/>
          <c:order val="1"/>
          <c:tx>
            <c:strRef>
              <c:f>Sheet1!$C$1</c:f>
              <c:strCache>
                <c:ptCount val="1"/>
                <c:pt idx="0">
                  <c:v>21~25岁</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男顾客
(n=630)</c:v>
                </c:pt>
                <c:pt idx="1">
                  <c:v>女顾客
(n=370)</c:v>
                </c:pt>
              </c:strCache>
            </c:strRef>
          </c:cat>
          <c:val>
            <c:numRef>
              <c:f>Sheet1!$C$2:$C$3</c:f>
              <c:numCache>
                <c:formatCode>0%</c:formatCode>
                <c:ptCount val="2"/>
                <c:pt idx="0">
                  <c:v>0.06</c:v>
                </c:pt>
                <c:pt idx="1">
                  <c:v>0.14</c:v>
                </c:pt>
              </c:numCache>
            </c:numRef>
          </c:val>
        </c:ser>
        <c:ser>
          <c:idx val="2"/>
          <c:order val="2"/>
          <c:tx>
            <c:strRef>
              <c:f>Sheet1!$D$1</c:f>
              <c:strCache>
                <c:ptCount val="1"/>
                <c:pt idx="0">
                  <c:v>26~30岁</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男顾客
(n=630)</c:v>
                </c:pt>
                <c:pt idx="1">
                  <c:v>女顾客
(n=370)</c:v>
                </c:pt>
              </c:strCache>
            </c:strRef>
          </c:cat>
          <c:val>
            <c:numRef>
              <c:f>Sheet1!$D$2:$D$3</c:f>
              <c:numCache>
                <c:formatCode>0%</c:formatCode>
                <c:ptCount val="2"/>
                <c:pt idx="0">
                  <c:v>0.15</c:v>
                </c:pt>
                <c:pt idx="1">
                  <c:v>0.28</c:v>
                </c:pt>
              </c:numCache>
            </c:numRef>
          </c:val>
        </c:ser>
        <c:ser>
          <c:idx val="3"/>
          <c:order val="3"/>
          <c:tx>
            <c:strRef>
              <c:f>Sheet1!$E$1</c:f>
              <c:strCache>
                <c:ptCount val="1"/>
                <c:pt idx="0">
                  <c:v>31~35岁</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男顾客
(n=630)</c:v>
                </c:pt>
                <c:pt idx="1">
                  <c:v>女顾客
(n=370)</c:v>
                </c:pt>
              </c:strCache>
            </c:strRef>
          </c:cat>
          <c:val>
            <c:numRef>
              <c:f>Sheet1!$E$2:$E$3</c:f>
              <c:numCache>
                <c:formatCode>0%</c:formatCode>
                <c:ptCount val="2"/>
                <c:pt idx="0">
                  <c:v>0.16</c:v>
                </c:pt>
                <c:pt idx="1">
                  <c:v>0.02</c:v>
                </c:pt>
              </c:numCache>
            </c:numRef>
          </c:val>
        </c:ser>
        <c:ser>
          <c:idx val="4"/>
          <c:order val="4"/>
          <c:tx>
            <c:strRef>
              <c:f>Sheet1!$F$1</c:f>
              <c:strCache>
                <c:ptCount val="1"/>
                <c:pt idx="0">
                  <c:v>35~40岁</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男顾客
(n=630)</c:v>
                </c:pt>
                <c:pt idx="1">
                  <c:v>女顾客
(n=370)</c:v>
                </c:pt>
              </c:strCache>
            </c:strRef>
          </c:cat>
          <c:val>
            <c:numRef>
              <c:f>Sheet1!$F$2:$F$3</c:f>
              <c:numCache>
                <c:formatCode>0%</c:formatCode>
                <c:ptCount val="2"/>
                <c:pt idx="0">
                  <c:v>0.14</c:v>
                </c:pt>
                <c:pt idx="1">
                  <c:v>0.03</c:v>
                </c:pt>
              </c:numCache>
            </c:numRef>
          </c:val>
        </c:ser>
        <c:ser>
          <c:idx val="5"/>
          <c:order val="5"/>
          <c:tx>
            <c:strRef>
              <c:f>Sheet1!$G$1</c:f>
              <c:strCache>
                <c:ptCount val="1"/>
                <c:pt idx="0">
                  <c:v>41~45岁</c:v>
                </c:pt>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男顾客
(n=630)</c:v>
                </c:pt>
                <c:pt idx="1">
                  <c:v>女顾客
(n=370)</c:v>
                </c:pt>
              </c:strCache>
            </c:strRef>
          </c:cat>
          <c:val>
            <c:numRef>
              <c:f>Sheet1!$G$2:$G$3</c:f>
              <c:numCache>
                <c:formatCode>0%</c:formatCode>
                <c:ptCount val="2"/>
                <c:pt idx="0">
                  <c:v>0.06</c:v>
                </c:pt>
                <c:pt idx="1">
                  <c:v>0.11</c:v>
                </c:pt>
              </c:numCache>
            </c:numRef>
          </c:val>
        </c:ser>
        <c:ser>
          <c:idx val="6"/>
          <c:order val="6"/>
          <c:tx>
            <c:strRef>
              <c:f>Sheet1!$H$1</c:f>
              <c:strCache>
                <c:ptCount val="1"/>
                <c:pt idx="0">
                  <c:v>46~50岁</c:v>
                </c:pt>
              </c:strCache>
            </c:strRef>
          </c:tx>
          <c:spPr>
            <a:solidFill>
              <a:schemeClr val="accent1">
                <a:lumMod val="80000"/>
                <a:lumOff val="20000"/>
              </a:schemeClr>
            </a:solidFill>
            <a:ln>
              <a:noFill/>
            </a:ln>
            <a:effectLst/>
          </c:spPr>
          <c:invertIfNegative val="0"/>
          <c:dLbls>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男顾客
(n=630)</c:v>
                </c:pt>
                <c:pt idx="1">
                  <c:v>女顾客
(n=370)</c:v>
                </c:pt>
              </c:strCache>
            </c:strRef>
          </c:cat>
          <c:val>
            <c:numRef>
              <c:f>Sheet1!$H$2:$H$3</c:f>
              <c:numCache>
                <c:formatCode>0%</c:formatCode>
                <c:ptCount val="2"/>
                <c:pt idx="0">
                  <c:v>0.08</c:v>
                </c:pt>
                <c:pt idx="1">
                  <c:v>0.08</c:v>
                </c:pt>
              </c:numCache>
            </c:numRef>
          </c:val>
        </c:ser>
        <c:ser>
          <c:idx val="7"/>
          <c:order val="7"/>
          <c:tx>
            <c:strRef>
              <c:f>Sheet1!$I$1</c:f>
              <c:strCache>
                <c:ptCount val="1"/>
                <c:pt idx="0">
                  <c:v>50岁以上</c:v>
                </c:pt>
              </c:strCache>
            </c:strRef>
          </c:tx>
          <c:spPr>
            <a:solidFill>
              <a:schemeClr val="accent3">
                <a:lumMod val="80000"/>
                <a:lumOff val="20000"/>
              </a:schemeClr>
            </a:solidFill>
            <a:ln>
              <a:noFill/>
            </a:ln>
            <a:effectLst/>
          </c:spPr>
          <c:invertIfNegative val="0"/>
          <c:dLbls>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男顾客
(n=630)</c:v>
                </c:pt>
                <c:pt idx="1">
                  <c:v>女顾客
(n=370)</c:v>
                </c:pt>
              </c:strCache>
            </c:strRef>
          </c:cat>
          <c:val>
            <c:numRef>
              <c:f>Sheet1!$I$2:$I$3</c:f>
              <c:numCache>
                <c:formatCode>0%</c:formatCode>
                <c:ptCount val="2"/>
                <c:pt idx="0">
                  <c:v>0.14</c:v>
                </c:pt>
                <c:pt idx="1">
                  <c:v>0.17</c:v>
                </c:pt>
              </c:numCache>
            </c:numRef>
          </c:val>
        </c:ser>
        <c:dLbls>
          <c:showLegendKey val="0"/>
          <c:showVal val="1"/>
          <c:showCatName val="0"/>
          <c:showSerName val="0"/>
          <c:showPercent val="0"/>
          <c:showBubbleSize val="0"/>
        </c:dLbls>
        <c:gapWidth val="95"/>
        <c:overlap val="100"/>
        <c:axId val="-2012122192"/>
        <c:axId val="-2011701744"/>
      </c:barChart>
      <c:catAx>
        <c:axId val="-2012122192"/>
        <c:scaling>
          <c:orientation val="maxMin"/>
        </c:scaling>
        <c:delete val="0"/>
        <c:axPos val="l"/>
        <c:numFmt formatCode="General" sourceLinked="0"/>
        <c:majorTickMark val="none"/>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900" b="0" i="0" u="none" strike="noStrike" kern="1200" baseline="0">
                <a:solidFill>
                  <a:schemeClr val="bg2">
                    <a:lumMod val="50000"/>
                  </a:schemeClr>
                </a:solidFill>
                <a:latin typeface="+mn-lt"/>
                <a:ea typeface="+mn-ea"/>
                <a:cs typeface="+mn-cs"/>
              </a:defRPr>
            </a:pPr>
            <a:endParaRPr lang="en-US"/>
          </a:p>
        </c:txPr>
        <c:crossAx val="-2011701744"/>
        <c:crossesAt val="0.0"/>
        <c:auto val="1"/>
        <c:lblAlgn val="ctr"/>
        <c:lblOffset val="100"/>
        <c:noMultiLvlLbl val="0"/>
      </c:catAx>
      <c:valAx>
        <c:axId val="-2011701744"/>
        <c:scaling>
          <c:orientation val="minMax"/>
          <c:max val="1.0"/>
        </c:scaling>
        <c:delete val="0"/>
        <c:axPos val="t"/>
        <c:numFmt formatCode="0.00%" sourceLinked="0"/>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900" b="0" i="0" u="none" strike="noStrike" kern="1200" baseline="0">
                <a:solidFill>
                  <a:schemeClr val="bg2">
                    <a:lumMod val="50000"/>
                  </a:schemeClr>
                </a:solidFill>
                <a:latin typeface="+mn-lt"/>
                <a:ea typeface="+mn-ea"/>
                <a:cs typeface="+mn-cs"/>
              </a:defRPr>
            </a:pPr>
            <a:endParaRPr lang="en-US"/>
          </a:p>
        </c:txPr>
        <c:crossAx val="-2012122192"/>
        <c:crosses val="autoZero"/>
        <c:crossBetween val="between"/>
        <c:majorUnit val="0.2"/>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bg2">
                  <a:lumMod val="50000"/>
                </a:schemeClr>
              </a:solidFill>
              <a:latin typeface="+mn-lt"/>
              <a:ea typeface="+mn-ea"/>
              <a:cs typeface="+mn-cs"/>
            </a:defRPr>
          </a:pPr>
          <a:endParaRPr lang="en-US"/>
        </a:p>
      </c:txPr>
    </c:legend>
    <c:plotVisOnly val="1"/>
    <c:dispBlanksAs val="gap"/>
    <c:showDLblsOverMax val="0"/>
  </c:chart>
  <c:spPr>
    <a:noFill/>
    <a:ln w="9525" cap="flat" cmpd="sng" algn="ctr">
      <a:noFill/>
      <a:prstDash val="solid"/>
    </a:ln>
    <a:effectLst/>
  </c:spPr>
  <c:txPr>
    <a:bodyPr/>
    <a:lstStyle/>
    <a:p>
      <a:pPr>
        <a:defRPr sz="900">
          <a:solidFill>
            <a:schemeClr val="bg2">
              <a:lumMod val="50000"/>
            </a:schemeClr>
          </a:solidFill>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是，第一次来</c:v>
                </c:pt>
              </c:strCache>
            </c:strRef>
          </c:tx>
          <c:spPr>
            <a:ln w="38100" cap="flat" cmpd="dbl" algn="ctr">
              <a:solidFill>
                <a:schemeClr val="accent1"/>
              </a:solidFill>
              <a:miter lim="800000"/>
            </a:ln>
            <a:effectLst/>
          </c:spPr>
          <c:marker>
            <c:symbol val="none"/>
          </c:marker>
          <c:cat>
            <c:strRef>
              <c:f>Sheet1!$A$2:$A$5</c:f>
              <c:strCache>
                <c:ptCount val="4"/>
                <c:pt idx="0">
                  <c:v>1季度</c:v>
                </c:pt>
                <c:pt idx="1">
                  <c:v>2季度</c:v>
                </c:pt>
                <c:pt idx="2">
                  <c:v>3季度</c:v>
                </c:pt>
                <c:pt idx="3">
                  <c:v>4季度</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不是，经常来</c:v>
                </c:pt>
              </c:strCache>
            </c:strRef>
          </c:tx>
          <c:spPr>
            <a:ln w="38100" cap="flat" cmpd="dbl" algn="ctr">
              <a:solidFill>
                <a:schemeClr val="accent2"/>
              </a:solidFill>
              <a:miter lim="800000"/>
            </a:ln>
            <a:effectLst/>
          </c:spPr>
          <c:marker>
            <c:symbol val="none"/>
          </c:marker>
          <c:cat>
            <c:strRef>
              <c:f>Sheet1!$A$2:$A$5</c:f>
              <c:strCache>
                <c:ptCount val="4"/>
                <c:pt idx="0">
                  <c:v>1季度</c:v>
                </c:pt>
                <c:pt idx="1">
                  <c:v>2季度</c:v>
                </c:pt>
                <c:pt idx="2">
                  <c:v>3季度</c:v>
                </c:pt>
                <c:pt idx="3">
                  <c:v>4季度</c:v>
                </c:pt>
              </c:strCache>
            </c:strRef>
          </c:cat>
          <c:val>
            <c:numRef>
              <c:f>Sheet1!$C$2:$C$5</c:f>
              <c:numCache>
                <c:formatCode>General</c:formatCode>
                <c:ptCount val="4"/>
                <c:pt idx="0">
                  <c:v>2.4</c:v>
                </c:pt>
                <c:pt idx="1">
                  <c:v>4.4</c:v>
                </c:pt>
                <c:pt idx="2">
                  <c:v>1.8</c:v>
                </c:pt>
                <c:pt idx="3">
                  <c:v>2.8</c:v>
                </c:pt>
              </c:numCache>
            </c:numRef>
          </c:val>
          <c:smooth val="0"/>
        </c:ser>
        <c:ser>
          <c:idx val="2"/>
          <c:order val="2"/>
          <c:tx>
            <c:strRef>
              <c:f>Sheet1!$D$1</c:f>
              <c:strCache>
                <c:ptCount val="1"/>
                <c:pt idx="0">
                  <c:v>不常来，但也不是第一次</c:v>
                </c:pt>
              </c:strCache>
            </c:strRef>
          </c:tx>
          <c:spPr>
            <a:ln w="38100" cap="flat" cmpd="dbl" algn="ctr">
              <a:solidFill>
                <a:schemeClr val="accent3"/>
              </a:solidFill>
              <a:miter lim="800000"/>
            </a:ln>
            <a:effectLst/>
          </c:spPr>
          <c:marker>
            <c:symbol val="none"/>
          </c:marker>
          <c:cat>
            <c:strRef>
              <c:f>Sheet1!$A$2:$A$5</c:f>
              <c:strCache>
                <c:ptCount val="4"/>
                <c:pt idx="0">
                  <c:v>1季度</c:v>
                </c:pt>
                <c:pt idx="1">
                  <c:v>2季度</c:v>
                </c:pt>
                <c:pt idx="2">
                  <c:v>3季度</c:v>
                </c:pt>
                <c:pt idx="3">
                  <c:v>4季度</c:v>
                </c:pt>
              </c:strCache>
            </c:strRef>
          </c:cat>
          <c:val>
            <c:numRef>
              <c:f>Sheet1!$D$2:$D$5</c:f>
              <c:numCache>
                <c:formatCode>General</c:formatCode>
                <c:ptCount val="4"/>
                <c:pt idx="0">
                  <c:v>2.0</c:v>
                </c:pt>
                <c:pt idx="1">
                  <c:v>2.0</c:v>
                </c:pt>
                <c:pt idx="2">
                  <c:v>3.0</c:v>
                </c:pt>
                <c:pt idx="3">
                  <c:v>5.0</c:v>
                </c:pt>
              </c:numCache>
            </c:numRef>
          </c:val>
          <c:smooth val="0"/>
        </c:ser>
        <c:dLbls>
          <c:showLegendKey val="0"/>
          <c:showVal val="0"/>
          <c:showCatName val="0"/>
          <c:showSerName val="0"/>
          <c:showPercent val="0"/>
          <c:showBubbleSize val="0"/>
        </c:dLbls>
        <c:smooth val="0"/>
        <c:axId val="-2013030128"/>
        <c:axId val="-2012798496"/>
      </c:lineChart>
      <c:catAx>
        <c:axId val="-2013030128"/>
        <c:scaling>
          <c:orientation val="minMax"/>
        </c:scaling>
        <c:delete val="0"/>
        <c:axPos val="b"/>
        <c:majorGridlines>
          <c:spPr>
            <a:ln w="9525" cap="flat" cmpd="sng" algn="ctr">
              <a:solidFill>
                <a:schemeClr val="tx1">
                  <a:lumMod val="15000"/>
                  <a:lumOff val="85000"/>
                  <a:alpha val="32000"/>
                </a:schemeClr>
              </a:solidFill>
              <a:round/>
            </a:ln>
            <a:effectLst/>
          </c:spPr>
        </c:majorGridlines>
        <c:numFmt formatCode="General" sourceLinked="1"/>
        <c:majorTickMark val="none"/>
        <c:minorTickMark val="none"/>
        <c:tickLblPos val="nextTo"/>
        <c:spPr>
          <a:noFill/>
          <a:ln w="3175" cap="flat" cmpd="sng" algn="ctr">
            <a:solidFill>
              <a:schemeClr val="tx1">
                <a:lumMod val="15000"/>
                <a:lumOff val="85000"/>
              </a:schemeClr>
            </a:solidFill>
            <a:round/>
            <a:tailEnd type="none" w="med" len="lg"/>
          </a:ln>
          <a:effectLst/>
        </c:spPr>
        <c:txPr>
          <a:bodyPr rot="-60000000" spcFirstLastPara="1" vertOverflow="ellipsis" vert="horz" wrap="square" anchor="ctr" anchorCtr="1"/>
          <a:lstStyle/>
          <a:p>
            <a:pPr>
              <a:defRPr sz="1197" b="0" i="0" u="none" strike="noStrike" kern="1200" baseline="0">
                <a:solidFill>
                  <a:schemeClr val="bg1">
                    <a:lumMod val="50000"/>
                  </a:schemeClr>
                </a:solidFill>
                <a:latin typeface="+mn-lt"/>
                <a:ea typeface="+mn-ea"/>
                <a:cs typeface="+mn-cs"/>
              </a:defRPr>
            </a:pPr>
            <a:endParaRPr lang="en-US"/>
          </a:p>
        </c:txPr>
        <c:crossAx val="-2012798496"/>
        <c:crosses val="autoZero"/>
        <c:auto val="1"/>
        <c:lblAlgn val="ctr"/>
        <c:lblOffset val="100"/>
        <c:noMultiLvlLbl val="0"/>
      </c:catAx>
      <c:valAx>
        <c:axId val="-2012798496"/>
        <c:scaling>
          <c:orientation val="minMax"/>
        </c:scaling>
        <c:delete val="1"/>
        <c:axPos val="l"/>
        <c:majorGridlines>
          <c:spPr>
            <a:ln w="9525" cap="flat" cmpd="sng" algn="ctr">
              <a:solidFill>
                <a:schemeClr val="tx1">
                  <a:lumMod val="15000"/>
                  <a:lumOff val="85000"/>
                  <a:alpha val="32000"/>
                </a:schemeClr>
              </a:solidFill>
              <a:round/>
            </a:ln>
            <a:effectLst/>
          </c:spPr>
        </c:majorGridlines>
        <c:numFmt formatCode="General" sourceLinked="1"/>
        <c:majorTickMark val="none"/>
        <c:minorTickMark val="none"/>
        <c:tickLblPos val="nextTo"/>
        <c:crossAx val="-2013030128"/>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bg1">
                  <a:lumMod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bg1">
              <a:lumMod val="50000"/>
            </a:schemeClr>
          </a:solidFill>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scatterChart>
        <c:scatterStyle val="smoothMarker"/>
        <c:varyColors val="0"/>
        <c:ser>
          <c:idx val="0"/>
          <c:order val="0"/>
          <c:tx>
            <c:strRef>
              <c:f>工作表1!$B$1</c:f>
              <c:strCache>
                <c:ptCount val="1"/>
                <c:pt idx="0">
                  <c:v>Y-值 1</c:v>
                </c:pt>
              </c:strCache>
            </c:strRef>
          </c:tx>
          <c:spPr>
            <a:ln>
              <a:solidFill>
                <a:schemeClr val="accent1"/>
              </a:solidFill>
            </a:ln>
          </c:spPr>
          <c:marker>
            <c:symbol val="diamond"/>
            <c:size val="3"/>
            <c:spPr>
              <a:solidFill>
                <a:schemeClr val="accent1"/>
              </a:solidFill>
              <a:ln w="9525" cmpd="sng">
                <a:solidFill>
                  <a:schemeClr val="accent1"/>
                </a:solidFill>
              </a:ln>
            </c:spPr>
          </c:marker>
          <c:dPt>
            <c:idx val="1"/>
            <c:bubble3D val="0"/>
            <c:spPr>
              <a:ln w="12700" cmpd="sng">
                <a:solidFill>
                  <a:schemeClr val="accent1"/>
                </a:solidFill>
              </a:ln>
            </c:spPr>
          </c:dPt>
          <c:dPt>
            <c:idx val="2"/>
            <c:bubble3D val="0"/>
            <c:spPr>
              <a:ln w="12700" cmpd="sng">
                <a:solidFill>
                  <a:schemeClr val="accent1"/>
                </a:solidFill>
              </a:ln>
            </c:spPr>
          </c:dPt>
          <c:dPt>
            <c:idx val="3"/>
            <c:bubble3D val="0"/>
            <c:spPr>
              <a:ln w="12700" cmpd="sng">
                <a:solidFill>
                  <a:schemeClr val="accent1"/>
                </a:solidFill>
              </a:ln>
            </c:spPr>
          </c:dPt>
          <c:dPt>
            <c:idx val="4"/>
            <c:bubble3D val="0"/>
            <c:spPr>
              <a:ln w="12700" cmpd="sng">
                <a:solidFill>
                  <a:schemeClr val="accent1"/>
                </a:solidFill>
              </a:ln>
            </c:spPr>
          </c:dPt>
          <c:xVal>
            <c:numRef>
              <c:f>工作表1!$A$2:$A$7</c:f>
              <c:numCache>
                <c:formatCode>General</c:formatCode>
                <c:ptCount val="6"/>
                <c:pt idx="0">
                  <c:v>1.0</c:v>
                </c:pt>
                <c:pt idx="1">
                  <c:v>2.0</c:v>
                </c:pt>
                <c:pt idx="2">
                  <c:v>3.0</c:v>
                </c:pt>
                <c:pt idx="3">
                  <c:v>4.0</c:v>
                </c:pt>
                <c:pt idx="4">
                  <c:v>5.0</c:v>
                </c:pt>
              </c:numCache>
            </c:numRef>
          </c:xVal>
          <c:yVal>
            <c:numRef>
              <c:f>工作表1!$B$2:$B$7</c:f>
              <c:numCache>
                <c:formatCode>0%</c:formatCode>
                <c:ptCount val="6"/>
                <c:pt idx="0">
                  <c:v>0.75</c:v>
                </c:pt>
                <c:pt idx="1">
                  <c:v>0.91</c:v>
                </c:pt>
                <c:pt idx="2">
                  <c:v>0.83</c:v>
                </c:pt>
                <c:pt idx="3">
                  <c:v>0.89</c:v>
                </c:pt>
                <c:pt idx="4">
                  <c:v>0.96</c:v>
                </c:pt>
              </c:numCache>
            </c:numRef>
          </c:yVal>
          <c:smooth val="1"/>
        </c:ser>
        <c:dLbls>
          <c:showLegendKey val="0"/>
          <c:showVal val="0"/>
          <c:showCatName val="0"/>
          <c:showSerName val="0"/>
          <c:showPercent val="0"/>
          <c:showBubbleSize val="0"/>
        </c:dLbls>
        <c:axId val="-2070854912"/>
        <c:axId val="-2070763328"/>
      </c:scatterChart>
      <c:valAx>
        <c:axId val="-2070854912"/>
        <c:scaling>
          <c:orientation val="minMax"/>
        </c:scaling>
        <c:delete val="0"/>
        <c:axPos val="b"/>
        <c:title>
          <c:tx>
            <c:rich>
              <a:bodyPr/>
              <a:lstStyle/>
              <a:p>
                <a:pPr>
                  <a:defRPr>
                    <a:solidFill>
                      <a:srgbClr val="5C5F62"/>
                    </a:solidFill>
                  </a:defRPr>
                </a:pPr>
                <a:r>
                  <a:rPr lang="zh-CN" altLang="en-US" dirty="0" smtClean="0">
                    <a:solidFill>
                      <a:srgbClr val="5C5F62"/>
                    </a:solidFill>
                  </a:rPr>
                  <a:t>时间轴</a:t>
                </a:r>
                <a:endParaRPr lang="zh-CN" dirty="0">
                  <a:solidFill>
                    <a:srgbClr val="5C5F62"/>
                  </a:solidFill>
                </a:endParaRPr>
              </a:p>
            </c:rich>
          </c:tx>
          <c:layout/>
          <c:overlay val="0"/>
        </c:title>
        <c:numFmt formatCode="General" sourceLinked="1"/>
        <c:majorTickMark val="out"/>
        <c:minorTickMark val="none"/>
        <c:tickLblPos val="nextTo"/>
        <c:spPr>
          <a:ln>
            <a:solidFill>
              <a:srgbClr val="BCBEC0"/>
            </a:solidFill>
          </a:ln>
        </c:spPr>
        <c:txPr>
          <a:bodyPr/>
          <a:lstStyle/>
          <a:p>
            <a:pPr>
              <a:defRPr>
                <a:solidFill>
                  <a:srgbClr val="5C5F62"/>
                </a:solidFill>
              </a:defRPr>
            </a:pPr>
            <a:endParaRPr lang="en-US"/>
          </a:p>
        </c:txPr>
        <c:crossAx val="-2070763328"/>
        <c:crosses val="autoZero"/>
        <c:crossBetween val="midCat"/>
      </c:valAx>
      <c:valAx>
        <c:axId val="-2070763328"/>
        <c:scaling>
          <c:orientation val="minMax"/>
          <c:min val="0.6"/>
        </c:scaling>
        <c:delete val="0"/>
        <c:axPos val="l"/>
        <c:majorGridlines>
          <c:spPr>
            <a:ln>
              <a:solidFill>
                <a:schemeClr val="bg2"/>
              </a:solidFill>
            </a:ln>
          </c:spPr>
        </c:majorGridlines>
        <c:title>
          <c:tx>
            <c:rich>
              <a:bodyPr/>
              <a:lstStyle/>
              <a:p>
                <a:pPr>
                  <a:defRPr>
                    <a:solidFill>
                      <a:srgbClr val="5C5F62"/>
                    </a:solidFill>
                  </a:defRPr>
                </a:pPr>
                <a:r>
                  <a:rPr lang="zh-CN" altLang="en-US" dirty="0" smtClean="0">
                    <a:solidFill>
                      <a:srgbClr val="5C5F62"/>
                    </a:solidFill>
                  </a:rPr>
                  <a:t>满意顾客占比</a:t>
                </a:r>
                <a:endParaRPr lang="zh-CN" dirty="0">
                  <a:solidFill>
                    <a:srgbClr val="5C5F62"/>
                  </a:solidFill>
                </a:endParaRPr>
              </a:p>
            </c:rich>
          </c:tx>
          <c:layout/>
          <c:overlay val="0"/>
        </c:title>
        <c:numFmt formatCode="0%" sourceLinked="1"/>
        <c:majorTickMark val="out"/>
        <c:minorTickMark val="none"/>
        <c:tickLblPos val="nextTo"/>
        <c:spPr>
          <a:ln>
            <a:solidFill>
              <a:srgbClr val="BCBEC0"/>
            </a:solidFill>
          </a:ln>
        </c:spPr>
        <c:txPr>
          <a:bodyPr/>
          <a:lstStyle/>
          <a:p>
            <a:pPr>
              <a:defRPr>
                <a:solidFill>
                  <a:srgbClr val="5C5F62"/>
                </a:solidFill>
              </a:defRPr>
            </a:pPr>
            <a:endParaRPr lang="en-US"/>
          </a:p>
        </c:txPr>
        <c:crossAx val="-2070854912"/>
        <c:crosses val="autoZero"/>
        <c:crossBetween val="midCat"/>
        <c:majorUnit val="0.2"/>
      </c:valAx>
      <c:spPr>
        <a:ln>
          <a:solidFill>
            <a:schemeClr val="bg2"/>
          </a:solidFill>
        </a:ln>
      </c:spPr>
    </c:plotArea>
    <c:plotVisOnly val="1"/>
    <c:dispBlanksAs val="gap"/>
    <c:showDLblsOverMax val="0"/>
  </c:chart>
  <c:txPr>
    <a:bodyPr/>
    <a:lstStyle/>
    <a:p>
      <a:pPr>
        <a:defRPr sz="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0"/>
          <c:y val="0.174895549962288"/>
          <c:w val="0.900313008699516"/>
          <c:h val="0.825104450037712"/>
        </c:manualLayout>
      </c:layout>
      <c:scatterChart>
        <c:scatterStyle val="smoothMarker"/>
        <c:varyColors val="0"/>
        <c:ser>
          <c:idx val="0"/>
          <c:order val="0"/>
          <c:tx>
            <c:strRef>
              <c:f>工作表1!$B$1</c:f>
              <c:strCache>
                <c:ptCount val="1"/>
                <c:pt idx="0">
                  <c:v>Y-值 1</c:v>
                </c:pt>
              </c:strCache>
            </c:strRef>
          </c:tx>
          <c:spPr>
            <a:ln w="9525" cmpd="sng">
              <a:solidFill>
                <a:schemeClr val="accent3"/>
              </a:solidFill>
            </a:ln>
          </c:spPr>
          <c:marker>
            <c:spPr>
              <a:solidFill>
                <a:schemeClr val="accent3"/>
              </a:solidFill>
              <a:ln>
                <a:noFill/>
              </a:ln>
            </c:spPr>
          </c:marker>
          <c:xVal>
            <c:numRef>
              <c:f>工作表1!$A$2:$A$7</c:f>
              <c:numCache>
                <c:formatCode>General</c:formatCode>
                <c:ptCount val="6"/>
                <c:pt idx="0">
                  <c:v>1.0</c:v>
                </c:pt>
                <c:pt idx="1">
                  <c:v>2.0</c:v>
                </c:pt>
                <c:pt idx="2">
                  <c:v>3.0</c:v>
                </c:pt>
                <c:pt idx="3">
                  <c:v>4.0</c:v>
                </c:pt>
                <c:pt idx="4">
                  <c:v>5.0</c:v>
                </c:pt>
              </c:numCache>
            </c:numRef>
          </c:xVal>
          <c:yVal>
            <c:numRef>
              <c:f>工作表1!$B$2:$B$7</c:f>
              <c:numCache>
                <c:formatCode>0%</c:formatCode>
                <c:ptCount val="6"/>
                <c:pt idx="0">
                  <c:v>0.95</c:v>
                </c:pt>
                <c:pt idx="1">
                  <c:v>0.81</c:v>
                </c:pt>
                <c:pt idx="2">
                  <c:v>0.73</c:v>
                </c:pt>
                <c:pt idx="3">
                  <c:v>0.79</c:v>
                </c:pt>
                <c:pt idx="4">
                  <c:v>0.86</c:v>
                </c:pt>
              </c:numCache>
            </c:numRef>
          </c:yVal>
          <c:smooth val="1"/>
        </c:ser>
        <c:dLbls>
          <c:showLegendKey val="0"/>
          <c:showVal val="0"/>
          <c:showCatName val="0"/>
          <c:showSerName val="0"/>
          <c:showPercent val="0"/>
          <c:showBubbleSize val="0"/>
        </c:dLbls>
        <c:axId val="-2012249200"/>
        <c:axId val="-2012549648"/>
      </c:scatterChart>
      <c:valAx>
        <c:axId val="-2012249200"/>
        <c:scaling>
          <c:orientation val="minMax"/>
        </c:scaling>
        <c:delete val="1"/>
        <c:axPos val="b"/>
        <c:numFmt formatCode="General" sourceLinked="1"/>
        <c:majorTickMark val="out"/>
        <c:minorTickMark val="none"/>
        <c:tickLblPos val="nextTo"/>
        <c:crossAx val="-2012549648"/>
        <c:crosses val="autoZero"/>
        <c:crossBetween val="midCat"/>
      </c:valAx>
      <c:valAx>
        <c:axId val="-2012549648"/>
        <c:scaling>
          <c:orientation val="minMax"/>
          <c:min val="0.6"/>
        </c:scaling>
        <c:delete val="1"/>
        <c:axPos val="l"/>
        <c:majorGridlines>
          <c:spPr>
            <a:ln>
              <a:noFill/>
            </a:ln>
          </c:spPr>
        </c:majorGridlines>
        <c:numFmt formatCode="0%" sourceLinked="1"/>
        <c:majorTickMark val="out"/>
        <c:minorTickMark val="none"/>
        <c:tickLblPos val="nextTo"/>
        <c:crossAx val="-2012249200"/>
        <c:crosses val="autoZero"/>
        <c:crossBetween val="midCat"/>
        <c:majorUnit val="0.2"/>
      </c:valAx>
      <c:spPr>
        <a:noFill/>
        <a:ln w="25400">
          <a:noFill/>
        </a:ln>
      </c:spPr>
    </c:plotArea>
    <c:plotVisOnly val="1"/>
    <c:dispBlanksAs val="gap"/>
    <c:showDLblsOverMax val="0"/>
  </c:chart>
  <c:txPr>
    <a:bodyPr/>
    <a:lstStyle/>
    <a:p>
      <a:pPr>
        <a:defRPr sz="800"/>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scatterChart>
        <c:scatterStyle val="smoothMarker"/>
        <c:varyColors val="0"/>
        <c:ser>
          <c:idx val="0"/>
          <c:order val="0"/>
          <c:tx>
            <c:strRef>
              <c:f>工作表1!$B$1</c:f>
              <c:strCache>
                <c:ptCount val="1"/>
                <c:pt idx="0">
                  <c:v>Y-值 1</c:v>
                </c:pt>
              </c:strCache>
            </c:strRef>
          </c:tx>
          <c:spPr>
            <a:ln w="9525" cmpd="sng">
              <a:solidFill>
                <a:srgbClr val="800000"/>
              </a:solidFill>
            </a:ln>
          </c:spPr>
          <c:marker>
            <c:spPr>
              <a:solidFill>
                <a:srgbClr val="800000"/>
              </a:solidFill>
              <a:ln>
                <a:noFill/>
              </a:ln>
            </c:spPr>
          </c:marker>
          <c:xVal>
            <c:numRef>
              <c:f>工作表1!$A$2:$A$7</c:f>
              <c:numCache>
                <c:formatCode>General</c:formatCode>
                <c:ptCount val="6"/>
                <c:pt idx="0">
                  <c:v>1.0</c:v>
                </c:pt>
                <c:pt idx="1">
                  <c:v>2.0</c:v>
                </c:pt>
                <c:pt idx="2">
                  <c:v>3.0</c:v>
                </c:pt>
                <c:pt idx="3">
                  <c:v>4.0</c:v>
                </c:pt>
                <c:pt idx="4">
                  <c:v>5.0</c:v>
                </c:pt>
              </c:numCache>
            </c:numRef>
          </c:xVal>
          <c:yVal>
            <c:numRef>
              <c:f>工作表1!$B$2:$B$7</c:f>
              <c:numCache>
                <c:formatCode>0%</c:formatCode>
                <c:ptCount val="6"/>
                <c:pt idx="0">
                  <c:v>0.72</c:v>
                </c:pt>
                <c:pt idx="1">
                  <c:v>0.86</c:v>
                </c:pt>
                <c:pt idx="2">
                  <c:v>0.93</c:v>
                </c:pt>
                <c:pt idx="3">
                  <c:v>0.88</c:v>
                </c:pt>
                <c:pt idx="4">
                  <c:v>0.95</c:v>
                </c:pt>
              </c:numCache>
            </c:numRef>
          </c:yVal>
          <c:smooth val="1"/>
        </c:ser>
        <c:dLbls>
          <c:showLegendKey val="0"/>
          <c:showVal val="0"/>
          <c:showCatName val="0"/>
          <c:showSerName val="0"/>
          <c:showPercent val="0"/>
          <c:showBubbleSize val="0"/>
        </c:dLbls>
        <c:axId val="-2013252800"/>
        <c:axId val="-2013248400"/>
      </c:scatterChart>
      <c:valAx>
        <c:axId val="-2013252800"/>
        <c:scaling>
          <c:orientation val="minMax"/>
        </c:scaling>
        <c:delete val="1"/>
        <c:axPos val="b"/>
        <c:numFmt formatCode="General" sourceLinked="1"/>
        <c:majorTickMark val="out"/>
        <c:minorTickMark val="none"/>
        <c:tickLblPos val="nextTo"/>
        <c:crossAx val="-2013248400"/>
        <c:crosses val="autoZero"/>
        <c:crossBetween val="midCat"/>
      </c:valAx>
      <c:valAx>
        <c:axId val="-2013248400"/>
        <c:scaling>
          <c:orientation val="minMax"/>
          <c:min val="0.6"/>
        </c:scaling>
        <c:delete val="1"/>
        <c:axPos val="l"/>
        <c:majorGridlines>
          <c:spPr>
            <a:ln>
              <a:noFill/>
            </a:ln>
          </c:spPr>
        </c:majorGridlines>
        <c:numFmt formatCode="0%" sourceLinked="1"/>
        <c:majorTickMark val="out"/>
        <c:minorTickMark val="none"/>
        <c:tickLblPos val="nextTo"/>
        <c:crossAx val="-2013252800"/>
        <c:crosses val="autoZero"/>
        <c:crossBetween val="midCat"/>
        <c:majorUnit val="0.2"/>
      </c:valAx>
      <c:spPr>
        <a:noFill/>
        <a:ln w="25400">
          <a:noFill/>
        </a:ln>
      </c:spPr>
    </c:plotArea>
    <c:plotVisOnly val="1"/>
    <c:dispBlanksAs val="gap"/>
    <c:showDLblsOverMax val="0"/>
  </c:chart>
  <c:txPr>
    <a:bodyPr/>
    <a:lstStyle/>
    <a:p>
      <a:pPr>
        <a:defRPr sz="800"/>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areaChart>
        <c:grouping val="standard"/>
        <c:varyColors val="0"/>
        <c:ser>
          <c:idx val="0"/>
          <c:order val="0"/>
          <c:tx>
            <c:strRef>
              <c:f>工作表1!$B$1</c:f>
              <c:strCache>
                <c:ptCount val="1"/>
                <c:pt idx="0">
                  <c:v>Y-值 1</c:v>
                </c:pt>
              </c:strCache>
            </c:strRef>
          </c:tx>
          <c:spPr>
            <a:solidFill>
              <a:schemeClr val="bg1">
                <a:lumMod val="85000"/>
                <a:alpha val="13000"/>
              </a:schemeClr>
            </a:solidFill>
            <a:ln w="9525" cmpd="sng">
              <a:solidFill>
                <a:srgbClr val="FFFFFF"/>
              </a:solidFill>
            </a:ln>
          </c:spPr>
          <c:cat>
            <c:numRef>
              <c:f>工作表1!$A$2:$A$7</c:f>
              <c:numCache>
                <c:formatCode>General</c:formatCode>
                <c:ptCount val="6"/>
                <c:pt idx="0">
                  <c:v>1.0</c:v>
                </c:pt>
                <c:pt idx="1">
                  <c:v>2.0</c:v>
                </c:pt>
                <c:pt idx="2">
                  <c:v>3.0</c:v>
                </c:pt>
                <c:pt idx="3">
                  <c:v>4.0</c:v>
                </c:pt>
                <c:pt idx="4">
                  <c:v>5.0</c:v>
                </c:pt>
              </c:numCache>
            </c:numRef>
          </c:cat>
          <c:val>
            <c:numRef>
              <c:f>工作表1!$B$2:$B$7</c:f>
              <c:numCache>
                <c:formatCode>0%</c:formatCode>
                <c:ptCount val="6"/>
                <c:pt idx="0">
                  <c:v>0.8</c:v>
                </c:pt>
                <c:pt idx="1">
                  <c:v>0.69</c:v>
                </c:pt>
                <c:pt idx="2">
                  <c:v>0.78</c:v>
                </c:pt>
                <c:pt idx="3">
                  <c:v>0.82</c:v>
                </c:pt>
                <c:pt idx="4">
                  <c:v>0.73</c:v>
                </c:pt>
              </c:numCache>
            </c:numRef>
          </c:val>
        </c:ser>
        <c:dLbls>
          <c:showLegendKey val="0"/>
          <c:showVal val="0"/>
          <c:showCatName val="0"/>
          <c:showSerName val="0"/>
          <c:showPercent val="0"/>
          <c:showBubbleSize val="0"/>
        </c:dLbls>
        <c:axId val="-2068577296"/>
        <c:axId val="-2013220144"/>
      </c:areaChart>
      <c:catAx>
        <c:axId val="-2068577296"/>
        <c:scaling>
          <c:orientation val="minMax"/>
        </c:scaling>
        <c:delete val="1"/>
        <c:axPos val="b"/>
        <c:numFmt formatCode="General" sourceLinked="1"/>
        <c:majorTickMark val="out"/>
        <c:minorTickMark val="none"/>
        <c:tickLblPos val="nextTo"/>
        <c:crossAx val="-2013220144"/>
        <c:crosses val="autoZero"/>
        <c:auto val="1"/>
        <c:lblAlgn val="ctr"/>
        <c:lblOffset val="100"/>
        <c:noMultiLvlLbl val="0"/>
      </c:catAx>
      <c:valAx>
        <c:axId val="-2013220144"/>
        <c:scaling>
          <c:orientation val="minMax"/>
          <c:min val="0.6"/>
        </c:scaling>
        <c:delete val="1"/>
        <c:axPos val="l"/>
        <c:majorGridlines>
          <c:spPr>
            <a:ln>
              <a:noFill/>
            </a:ln>
          </c:spPr>
        </c:majorGridlines>
        <c:numFmt formatCode="0%" sourceLinked="1"/>
        <c:majorTickMark val="out"/>
        <c:minorTickMark val="none"/>
        <c:tickLblPos val="nextTo"/>
        <c:crossAx val="-2068577296"/>
        <c:crosses val="autoZero"/>
        <c:crossBetween val="midCat"/>
        <c:majorUnit val="0.2"/>
      </c:valAx>
      <c:spPr>
        <a:noFill/>
        <a:ln w="25400">
          <a:noFill/>
        </a:ln>
      </c:spPr>
    </c:plotArea>
    <c:plotVisOnly val="1"/>
    <c:dispBlanksAs val="gap"/>
    <c:showDLblsOverMax val="0"/>
  </c:chart>
  <c:txPr>
    <a:bodyPr/>
    <a:lstStyle/>
    <a:p>
      <a:pPr>
        <a:defRPr sz="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explosion val="9"/>
          <c:dPt>
            <c:idx val="0"/>
            <c:bubble3D val="0"/>
            <c:spPr>
              <a:solidFill>
                <a:schemeClr val="accent2"/>
              </a:solidFill>
              <a:ln w="9525" cap="flat" cmpd="sng" algn="ctr">
                <a:solidFill>
                  <a:schemeClr val="lt1">
                    <a:shade val="95000"/>
                    <a:satMod val="105000"/>
                  </a:schemeClr>
                </a:solidFill>
                <a:prstDash val="solid"/>
                <a:round/>
              </a:ln>
              <a:effectLst>
                <a:outerShdw blurRad="40000" dist="20000" dir="5400000" rotWithShape="0">
                  <a:srgbClr val="000000">
                    <a:alpha val="38000"/>
                  </a:srgbClr>
                </a:outerShdw>
              </a:effectLst>
            </c:spPr>
          </c:dPt>
          <c:dPt>
            <c:idx val="1"/>
            <c:bubble3D val="0"/>
            <c:spPr>
              <a:solidFill>
                <a:schemeClr val="accent2">
                  <a:lumMod val="60000"/>
                  <a:lumOff val="40000"/>
                </a:schemeClr>
              </a:solidFill>
              <a:ln w="9525" cap="flat" cmpd="sng" algn="ctr">
                <a:solidFill>
                  <a:schemeClr val="lt1">
                    <a:shade val="95000"/>
                    <a:satMod val="105000"/>
                  </a:schemeClr>
                </a:solidFill>
                <a:prstDash val="solid"/>
                <a:round/>
              </a:ln>
              <a:effectLst>
                <a:outerShdw blurRad="40000" dist="20000" dir="5400000" rotWithShape="0">
                  <a:srgbClr val="000000">
                    <a:alpha val="38000"/>
                  </a:srgbClr>
                </a:outerShdw>
              </a:effectLst>
            </c:spPr>
          </c:dPt>
          <c:dPt>
            <c:idx val="2"/>
            <c:bubble3D val="0"/>
            <c:spPr>
              <a:solidFill>
                <a:srgbClr val="FBB040"/>
              </a:solidFill>
              <a:ln w="9525" cap="flat" cmpd="sng" algn="ctr">
                <a:solidFill>
                  <a:schemeClr val="lt1">
                    <a:shade val="95000"/>
                    <a:satMod val="105000"/>
                  </a:schemeClr>
                </a:solidFill>
                <a:prstDash val="solid"/>
                <a:round/>
              </a:ln>
              <a:effectLst>
                <a:outerShdw blurRad="40000" dist="20000" dir="5400000" rotWithShape="0">
                  <a:srgbClr val="000000">
                    <a:alpha val="38000"/>
                  </a:srgbClr>
                </a:outerShdw>
              </a:effectLst>
            </c:spPr>
          </c:dPt>
          <c:dPt>
            <c:idx val="3"/>
            <c:bubble3D val="0"/>
            <c:spPr>
              <a:solidFill>
                <a:srgbClr val="EE7F00"/>
              </a:solidFill>
              <a:ln w="9525" cap="flat" cmpd="sng" algn="ctr">
                <a:solidFill>
                  <a:schemeClr val="lt1">
                    <a:shade val="95000"/>
                    <a:satMod val="105000"/>
                  </a:schemeClr>
                </a:solidFill>
                <a:prstDash val="solid"/>
                <a:round/>
              </a:ln>
              <a:effectLst>
                <a:outerShdw blurRad="40000" dist="20000" dir="5400000" rotWithShape="0">
                  <a:srgbClr val="000000">
                    <a:alpha val="38000"/>
                  </a:srgbClr>
                </a:outerShdw>
              </a:effectLst>
            </c:spPr>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rgbClr val="5C5F62"/>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shade val="95000"/>
                      <a:satMod val="105000"/>
                    </a:schemeClr>
                  </a:solidFill>
                  <a:prstDash val="solid"/>
                  <a:round/>
                </a:ln>
                <a:effectLst/>
              </c:spPr>
            </c:leaderLines>
            <c:extLst>
              <c:ext xmlns:c15="http://schemas.microsoft.com/office/drawing/2012/chart" uri="{CE6537A1-D6FC-4f65-9D91-7224C49458BB}">
                <c15:layout/>
              </c:ext>
            </c:extLst>
          </c:dLbls>
          <c:cat>
            <c:strRef>
              <c:f>Sheet1!$A$2:$A$6</c:f>
              <c:strCache>
                <c:ptCount val="5"/>
                <c:pt idx="0">
                  <c:v>10分</c:v>
                </c:pt>
                <c:pt idx="1">
                  <c:v>9分</c:v>
                </c:pt>
                <c:pt idx="2">
                  <c:v>8分</c:v>
                </c:pt>
                <c:pt idx="3">
                  <c:v>6-7分</c:v>
                </c:pt>
                <c:pt idx="4">
                  <c:v>1-5分</c:v>
                </c:pt>
              </c:strCache>
            </c:strRef>
          </c:cat>
          <c:val>
            <c:numRef>
              <c:f>Sheet1!$B$2:$B$6</c:f>
              <c:numCache>
                <c:formatCode>0%</c:formatCode>
                <c:ptCount val="5"/>
                <c:pt idx="0">
                  <c:v>0.19</c:v>
                </c:pt>
                <c:pt idx="1">
                  <c:v>0.21</c:v>
                </c:pt>
                <c:pt idx="2">
                  <c:v>0.3</c:v>
                </c:pt>
                <c:pt idx="3">
                  <c:v>0.29</c:v>
                </c:pt>
                <c:pt idx="4">
                  <c:v>0.11</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800" b="0" i="0" u="none" strike="noStrike" kern="1200" baseline="0">
              <a:solidFill>
                <a:srgbClr val="5C5F62"/>
              </a:solidFill>
              <a:latin typeface="+mn-lt"/>
              <a:ea typeface="+mn-ea"/>
              <a:cs typeface="+mn-cs"/>
            </a:defRPr>
          </a:pPr>
          <a:endParaRPr lang="en-US"/>
        </a:p>
      </c:txPr>
    </c:legend>
    <c:plotVisOnly val="1"/>
    <c:dispBlanksAs val="gap"/>
    <c:showDLblsOverMax val="0"/>
  </c:chart>
  <c:spPr>
    <a:noFill/>
    <a:ln w="9525" cap="flat" cmpd="sng" algn="ctr">
      <a:noFill/>
      <a:prstDash val="solid"/>
    </a:ln>
    <a:effectLst/>
  </c:spPr>
  <c:txPr>
    <a:bodyPr/>
    <a:lstStyle/>
    <a:p>
      <a:pPr>
        <a:defRPr sz="800">
          <a:solidFill>
            <a:srgbClr val="5C5F62"/>
          </a:solidFill>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pieChart>
        <c:varyColors val="1"/>
        <c:ser>
          <c:idx val="0"/>
          <c:order val="0"/>
          <c:tx>
            <c:strRef>
              <c:f>Sheet1!$B$1</c:f>
              <c:strCache>
                <c:ptCount val="1"/>
                <c:pt idx="0">
                  <c:v>销售额</c:v>
                </c:pt>
              </c:strCache>
            </c:strRef>
          </c:tx>
          <c:explosion val="9"/>
          <c:dPt>
            <c:idx val="0"/>
            <c:bubble3D val="0"/>
            <c:spPr>
              <a:solidFill>
                <a:schemeClr val="accent2"/>
              </a:solidFill>
            </c:spPr>
          </c:dPt>
          <c:dPt>
            <c:idx val="1"/>
            <c:bubble3D val="0"/>
            <c:spPr>
              <a:solidFill>
                <a:schemeClr val="accent5"/>
              </a:solidFill>
            </c:spPr>
          </c:dPt>
          <c:dLbls>
            <c:spPr>
              <a:noFill/>
              <a:ln>
                <a:noFill/>
              </a:ln>
              <a:effectLst/>
            </c:spPr>
            <c:dLblPos val="outEnd"/>
            <c:showLegendKey val="0"/>
            <c:showVal val="1"/>
            <c:showCatName val="0"/>
            <c:showSerName val="0"/>
            <c:showPercent val="0"/>
            <c:showBubbleSize val="0"/>
            <c:showLeaderLines val="1"/>
            <c:extLst>
              <c:ext xmlns:c15="http://schemas.microsoft.com/office/drawing/2012/chart" uri="{CE6537A1-D6FC-4f65-9D91-7224C49458BB}">
                <c15:layout/>
              </c:ext>
            </c:extLst>
          </c:dLbls>
          <c:cat>
            <c:strRef>
              <c:f>Sheet1!$A$2:$A$4</c:f>
              <c:strCache>
                <c:ptCount val="3"/>
                <c:pt idx="0">
                  <c:v>忠诚客户</c:v>
                </c:pt>
                <c:pt idx="1">
                  <c:v>不稳定客户</c:v>
                </c:pt>
                <c:pt idx="2">
                  <c:v>流失客户</c:v>
                </c:pt>
              </c:strCache>
            </c:strRef>
          </c:cat>
          <c:val>
            <c:numRef>
              <c:f>Sheet1!$B$2:$B$4</c:f>
              <c:numCache>
                <c:formatCode>0%</c:formatCode>
                <c:ptCount val="3"/>
                <c:pt idx="0">
                  <c:v>0.3</c:v>
                </c:pt>
                <c:pt idx="1">
                  <c:v>0.5</c:v>
                </c:pt>
                <c:pt idx="2">
                  <c:v>0.2</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648369766461943"/>
          <c:y val="0.0523146237719619"/>
          <c:w val="0.351630233538057"/>
          <c:h val="0.895370752456076"/>
        </c:manualLayout>
      </c:layout>
      <c:overlay val="0"/>
    </c:legend>
    <c:plotVisOnly val="1"/>
    <c:dispBlanksAs val="zero"/>
    <c:showDLblsOverMax val="0"/>
  </c:chart>
  <c:txPr>
    <a:bodyPr/>
    <a:lstStyle/>
    <a:p>
      <a:pPr>
        <a:defRPr sz="800">
          <a:solidFill>
            <a:srgbClr val="5C5F62"/>
          </a:solidFill>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explosion val="9"/>
          <c:dPt>
            <c:idx val="0"/>
            <c:bubble3D val="0"/>
            <c:spPr>
              <a:solidFill>
                <a:schemeClr val="accent2"/>
              </a:solidFill>
              <a:ln w="9525" cap="flat" cmpd="sng" algn="ctr">
                <a:solidFill>
                  <a:schemeClr val="lt1">
                    <a:shade val="95000"/>
                    <a:satMod val="105000"/>
                  </a:schemeClr>
                </a:solidFill>
                <a:prstDash val="solid"/>
                <a:round/>
              </a:ln>
              <a:effectLst>
                <a:outerShdw blurRad="40000" dist="20000" dir="5400000" rotWithShape="0">
                  <a:srgbClr val="000000">
                    <a:alpha val="38000"/>
                  </a:srgbClr>
                </a:outerShdw>
              </a:effectLst>
            </c:spPr>
          </c:dPt>
          <c:dPt>
            <c:idx val="1"/>
            <c:bubble3D val="0"/>
            <c:spPr>
              <a:solidFill>
                <a:schemeClr val="accent2">
                  <a:lumMod val="60000"/>
                  <a:lumOff val="40000"/>
                </a:schemeClr>
              </a:solidFill>
              <a:ln w="9525" cap="flat" cmpd="sng" algn="ctr">
                <a:solidFill>
                  <a:schemeClr val="lt1">
                    <a:shade val="95000"/>
                    <a:satMod val="105000"/>
                  </a:schemeClr>
                </a:solidFill>
                <a:prstDash val="solid"/>
                <a:round/>
              </a:ln>
              <a:effectLst>
                <a:outerShdw blurRad="40000" dist="20000" dir="5400000" rotWithShape="0">
                  <a:srgbClr val="000000">
                    <a:alpha val="38000"/>
                  </a:srgbClr>
                </a:outerShdw>
              </a:effectLst>
            </c:spPr>
          </c:dPt>
          <c:dPt>
            <c:idx val="2"/>
            <c:bubble3D val="0"/>
            <c:spPr>
              <a:solidFill>
                <a:schemeClr val="accent5"/>
              </a:solidFill>
              <a:ln w="9525" cap="flat" cmpd="sng" algn="ctr">
                <a:solidFill>
                  <a:schemeClr val="lt1">
                    <a:shade val="95000"/>
                    <a:satMod val="105000"/>
                  </a:schemeClr>
                </a:solidFill>
                <a:prstDash val="solid"/>
                <a:round/>
              </a:ln>
              <a:effectLst>
                <a:outerShdw blurRad="40000" dist="20000" dir="5400000" rotWithShape="0">
                  <a:srgbClr val="000000">
                    <a:alpha val="38000"/>
                  </a:srgbClr>
                </a:outerShdw>
              </a:effectLst>
            </c:spPr>
          </c:dPt>
          <c:dPt>
            <c:idx val="3"/>
            <c:bubble3D val="0"/>
            <c:spPr>
              <a:solidFill>
                <a:srgbClr val="FBB040"/>
              </a:solidFill>
              <a:ln w="9525" cap="flat" cmpd="sng" algn="ctr">
                <a:solidFill>
                  <a:schemeClr val="lt1">
                    <a:shade val="95000"/>
                    <a:satMod val="105000"/>
                  </a:schemeClr>
                </a:solidFill>
                <a:prstDash val="solid"/>
                <a:round/>
              </a:ln>
              <a:effectLst>
                <a:outerShdw blurRad="40000" dist="20000" dir="5400000" rotWithShape="0">
                  <a:srgbClr val="000000">
                    <a:alpha val="38000"/>
                  </a:srgbClr>
                </a:outerShdw>
              </a:effectLst>
            </c:spPr>
          </c:dPt>
          <c:dPt>
            <c:idx val="4"/>
            <c:bubble3D val="0"/>
            <c:spPr>
              <a:solidFill>
                <a:srgbClr val="EE7F00"/>
              </a:solidFill>
              <a:ln w="9525" cap="flat" cmpd="sng" algn="ctr">
                <a:solidFill>
                  <a:schemeClr val="lt1">
                    <a:shade val="95000"/>
                    <a:satMod val="105000"/>
                  </a:schemeClr>
                </a:solidFill>
                <a:prstDash val="solid"/>
                <a:round/>
              </a:ln>
              <a:effectLst>
                <a:outerShdw blurRad="40000" dist="20000" dir="5400000" rotWithShape="0">
                  <a:srgbClr val="000000">
                    <a:alpha val="38000"/>
                  </a:srgbClr>
                </a:outerShdw>
              </a:effectLst>
            </c:spPr>
          </c:dPt>
          <c:dLbls>
            <c:spPr>
              <a:noFill/>
              <a:ln>
                <a:noFill/>
              </a:ln>
              <a:effectLst/>
            </c:spPr>
            <c:txPr>
              <a:bodyPr rot="0" vert="horz"/>
              <a:lstStyle/>
              <a:p>
                <a:pPr>
                  <a:defRPr/>
                </a:pPr>
                <a:endParaRPr lang="en-US"/>
              </a:p>
            </c:txPr>
            <c:dLblPos val="outEnd"/>
            <c:showLegendKey val="0"/>
            <c:showVal val="0"/>
            <c:showCatName val="0"/>
            <c:showSerName val="0"/>
            <c:showPercent val="1"/>
            <c:showBubbleSize val="0"/>
            <c:showLeaderLines val="1"/>
            <c:leaderLines>
              <c:spPr>
                <a:ln w="9525" cap="flat" cmpd="sng" algn="ctr">
                  <a:solidFill>
                    <a:schemeClr val="tx1">
                      <a:shade val="95000"/>
                      <a:satMod val="105000"/>
                    </a:schemeClr>
                  </a:solidFill>
                  <a:prstDash val="solid"/>
                  <a:round/>
                </a:ln>
                <a:effectLst/>
              </c:spPr>
            </c:leaderLines>
            <c:extLst>
              <c:ext xmlns:c15="http://schemas.microsoft.com/office/drawing/2012/chart" uri="{CE6537A1-D6FC-4f65-9D91-7224C49458BB}">
                <c15:layout/>
              </c:ext>
            </c:extLst>
          </c:dLbls>
          <c:cat>
            <c:strRef>
              <c:f>Sheet1!$A$2:$A$6</c:f>
              <c:strCache>
                <c:ptCount val="5"/>
                <c:pt idx="0">
                  <c:v>非常满意</c:v>
                </c:pt>
                <c:pt idx="1">
                  <c:v>比较满意</c:v>
                </c:pt>
                <c:pt idx="2">
                  <c:v>一般</c:v>
                </c:pt>
                <c:pt idx="3">
                  <c:v>比较不满意</c:v>
                </c:pt>
                <c:pt idx="4">
                  <c:v>非常不满意</c:v>
                </c:pt>
              </c:strCache>
            </c:strRef>
          </c:cat>
          <c:val>
            <c:numRef>
              <c:f>Sheet1!$B$2:$B$6</c:f>
              <c:numCache>
                <c:formatCode>0%</c:formatCode>
                <c:ptCount val="5"/>
                <c:pt idx="0">
                  <c:v>0.35</c:v>
                </c:pt>
                <c:pt idx="1">
                  <c:v>0.21</c:v>
                </c:pt>
                <c:pt idx="2">
                  <c:v>0.12</c:v>
                </c:pt>
                <c:pt idx="3">
                  <c:v>0.27</c:v>
                </c:pt>
                <c:pt idx="4">
                  <c:v>0.05</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t"/>
      <c:layout/>
      <c:overlay val="0"/>
    </c:legend>
    <c:plotVisOnly val="1"/>
    <c:dispBlanksAs val="gap"/>
    <c:showDLblsOverMax val="0"/>
  </c:chart>
  <c:spPr>
    <a:noFill/>
    <a:ln w="9525" cap="flat" cmpd="sng" algn="ctr">
      <a:noFill/>
      <a:prstDash val="solid"/>
    </a:ln>
    <a:effectLst/>
  </c:spPr>
  <c:txPr>
    <a:bodyPr/>
    <a:lstStyle/>
    <a:p>
      <a:pPr>
        <a:defRPr sz="900">
          <a:solidFill>
            <a:schemeClr val="bg2">
              <a:lumMod val="50000"/>
            </a:schemeClr>
          </a:solidFill>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vert="horz"/>
          <a:lstStyle/>
          <a:p>
            <a:pPr>
              <a:defRPr/>
            </a:pPr>
            <a:r>
              <a:rPr lang="zh-CN"/>
              <a:t>对各服务环节的满意度的评价</a:t>
            </a:r>
          </a:p>
        </c:rich>
      </c:tx>
      <c:layout/>
      <c:overlay val="0"/>
    </c:title>
    <c:autoTitleDeleted val="0"/>
    <c:plotArea>
      <c:layout/>
      <c:barChart>
        <c:barDir val="bar"/>
        <c:grouping val="stacked"/>
        <c:varyColors val="0"/>
        <c:ser>
          <c:idx val="0"/>
          <c:order val="0"/>
          <c:tx>
            <c:strRef>
              <c:f>Sheet1!$B$1</c:f>
              <c:strCache>
                <c:ptCount val="1"/>
                <c:pt idx="0">
                  <c:v>10分</c:v>
                </c:pt>
              </c:strCache>
            </c:strRef>
          </c:tx>
          <c:invertIfNegative val="0"/>
          <c:cat>
            <c:strRef>
              <c:f>Sheet1!$A$2:$A$11</c:f>
              <c:strCache>
                <c:ptCount val="10"/>
                <c:pt idx="0">
                  <c:v>结账速度</c:v>
                </c:pt>
                <c:pt idx="1">
                  <c:v>卫生程度</c:v>
                </c:pt>
                <c:pt idx="2">
                  <c:v>服务态度</c:v>
                </c:pt>
                <c:pt idx="3">
                  <c:v>菜品种类和数量</c:v>
                </c:pt>
                <c:pt idx="4">
                  <c:v>就餐环境</c:v>
                </c:pt>
                <c:pt idx="5">
                  <c:v>菜品口味</c:v>
                </c:pt>
                <c:pt idx="6">
                  <c:v>饮品种类和数量</c:v>
                </c:pt>
                <c:pt idx="7">
                  <c:v>上菜速度</c:v>
                </c:pt>
                <c:pt idx="8">
                  <c:v>菜品价格</c:v>
                </c:pt>
                <c:pt idx="9">
                  <c:v>饮料价格</c:v>
                </c:pt>
              </c:strCache>
            </c:strRef>
          </c:cat>
          <c:val>
            <c:numRef>
              <c:f>Sheet1!$B$2:$B$11</c:f>
              <c:numCache>
                <c:formatCode>0%</c:formatCode>
                <c:ptCount val="10"/>
                <c:pt idx="0">
                  <c:v>0.2</c:v>
                </c:pt>
                <c:pt idx="1">
                  <c:v>0.2</c:v>
                </c:pt>
                <c:pt idx="2">
                  <c:v>0.2</c:v>
                </c:pt>
                <c:pt idx="3">
                  <c:v>0.15</c:v>
                </c:pt>
                <c:pt idx="4">
                  <c:v>0.15</c:v>
                </c:pt>
                <c:pt idx="5">
                  <c:v>0.15</c:v>
                </c:pt>
                <c:pt idx="6">
                  <c:v>0.1</c:v>
                </c:pt>
                <c:pt idx="7">
                  <c:v>0.1</c:v>
                </c:pt>
                <c:pt idx="8">
                  <c:v>0.1</c:v>
                </c:pt>
                <c:pt idx="9">
                  <c:v>0.05</c:v>
                </c:pt>
              </c:numCache>
            </c:numRef>
          </c:val>
        </c:ser>
        <c:ser>
          <c:idx val="1"/>
          <c:order val="1"/>
          <c:tx>
            <c:strRef>
              <c:f>Sheet1!$C$1</c:f>
              <c:strCache>
                <c:ptCount val="1"/>
                <c:pt idx="0">
                  <c:v>9分</c:v>
                </c:pt>
              </c:strCache>
            </c:strRef>
          </c:tx>
          <c:invertIfNegative val="0"/>
          <c:cat>
            <c:strRef>
              <c:f>Sheet1!$A$2:$A$11</c:f>
              <c:strCache>
                <c:ptCount val="10"/>
                <c:pt idx="0">
                  <c:v>结账速度</c:v>
                </c:pt>
                <c:pt idx="1">
                  <c:v>卫生程度</c:v>
                </c:pt>
                <c:pt idx="2">
                  <c:v>服务态度</c:v>
                </c:pt>
                <c:pt idx="3">
                  <c:v>菜品种类和数量</c:v>
                </c:pt>
                <c:pt idx="4">
                  <c:v>就餐环境</c:v>
                </c:pt>
                <c:pt idx="5">
                  <c:v>菜品口味</c:v>
                </c:pt>
                <c:pt idx="6">
                  <c:v>饮品种类和数量</c:v>
                </c:pt>
                <c:pt idx="7">
                  <c:v>上菜速度</c:v>
                </c:pt>
                <c:pt idx="8">
                  <c:v>菜品价格</c:v>
                </c:pt>
                <c:pt idx="9">
                  <c:v>饮料价格</c:v>
                </c:pt>
              </c:strCache>
            </c:strRef>
          </c:cat>
          <c:val>
            <c:numRef>
              <c:f>Sheet1!$C$2:$C$11</c:f>
              <c:numCache>
                <c:formatCode>0%</c:formatCode>
                <c:ptCount val="10"/>
                <c:pt idx="0">
                  <c:v>0.45</c:v>
                </c:pt>
                <c:pt idx="1">
                  <c:v>0.3</c:v>
                </c:pt>
                <c:pt idx="2">
                  <c:v>0.3</c:v>
                </c:pt>
                <c:pt idx="3">
                  <c:v>0.4</c:v>
                </c:pt>
                <c:pt idx="4">
                  <c:v>0.4</c:v>
                </c:pt>
                <c:pt idx="5">
                  <c:v>0.35</c:v>
                </c:pt>
                <c:pt idx="6">
                  <c:v>0.3</c:v>
                </c:pt>
                <c:pt idx="7">
                  <c:v>0.25</c:v>
                </c:pt>
                <c:pt idx="8">
                  <c:v>0.3</c:v>
                </c:pt>
                <c:pt idx="9">
                  <c:v>0.1</c:v>
                </c:pt>
              </c:numCache>
            </c:numRef>
          </c:val>
        </c:ser>
        <c:ser>
          <c:idx val="2"/>
          <c:order val="2"/>
          <c:tx>
            <c:strRef>
              <c:f>Sheet1!$D$1</c:f>
              <c:strCache>
                <c:ptCount val="1"/>
                <c:pt idx="0">
                  <c:v>8分</c:v>
                </c:pt>
              </c:strCache>
            </c:strRef>
          </c:tx>
          <c:invertIfNegative val="0"/>
          <c:cat>
            <c:strRef>
              <c:f>Sheet1!$A$2:$A$11</c:f>
              <c:strCache>
                <c:ptCount val="10"/>
                <c:pt idx="0">
                  <c:v>结账速度</c:v>
                </c:pt>
                <c:pt idx="1">
                  <c:v>卫生程度</c:v>
                </c:pt>
                <c:pt idx="2">
                  <c:v>服务态度</c:v>
                </c:pt>
                <c:pt idx="3">
                  <c:v>菜品种类和数量</c:v>
                </c:pt>
                <c:pt idx="4">
                  <c:v>就餐环境</c:v>
                </c:pt>
                <c:pt idx="5">
                  <c:v>菜品口味</c:v>
                </c:pt>
                <c:pt idx="6">
                  <c:v>饮品种类和数量</c:v>
                </c:pt>
                <c:pt idx="7">
                  <c:v>上菜速度</c:v>
                </c:pt>
                <c:pt idx="8">
                  <c:v>菜品价格</c:v>
                </c:pt>
                <c:pt idx="9">
                  <c:v>饮料价格</c:v>
                </c:pt>
              </c:strCache>
            </c:strRef>
          </c:cat>
          <c:val>
            <c:numRef>
              <c:f>Sheet1!$D$2:$D$11</c:f>
              <c:numCache>
                <c:formatCode>0%</c:formatCode>
                <c:ptCount val="10"/>
                <c:pt idx="0">
                  <c:v>0.2</c:v>
                </c:pt>
                <c:pt idx="1">
                  <c:v>0.29</c:v>
                </c:pt>
                <c:pt idx="2">
                  <c:v>0.29</c:v>
                </c:pt>
                <c:pt idx="3">
                  <c:v>0.15</c:v>
                </c:pt>
                <c:pt idx="4">
                  <c:v>0.15</c:v>
                </c:pt>
                <c:pt idx="5">
                  <c:v>0.2</c:v>
                </c:pt>
                <c:pt idx="6">
                  <c:v>0.3</c:v>
                </c:pt>
                <c:pt idx="7">
                  <c:v>0.2</c:v>
                </c:pt>
                <c:pt idx="8">
                  <c:v>0.15</c:v>
                </c:pt>
                <c:pt idx="9">
                  <c:v>0.1</c:v>
                </c:pt>
              </c:numCache>
            </c:numRef>
          </c:val>
        </c:ser>
        <c:ser>
          <c:idx val="3"/>
          <c:order val="3"/>
          <c:tx>
            <c:strRef>
              <c:f>Sheet1!$E$1</c:f>
              <c:strCache>
                <c:ptCount val="1"/>
                <c:pt idx="0">
                  <c:v>6-7分</c:v>
                </c:pt>
              </c:strCache>
            </c:strRef>
          </c:tx>
          <c:invertIfNegative val="0"/>
          <c:cat>
            <c:strRef>
              <c:f>Sheet1!$A$2:$A$11</c:f>
              <c:strCache>
                <c:ptCount val="10"/>
                <c:pt idx="0">
                  <c:v>结账速度</c:v>
                </c:pt>
                <c:pt idx="1">
                  <c:v>卫生程度</c:v>
                </c:pt>
                <c:pt idx="2">
                  <c:v>服务态度</c:v>
                </c:pt>
                <c:pt idx="3">
                  <c:v>菜品种类和数量</c:v>
                </c:pt>
                <c:pt idx="4">
                  <c:v>就餐环境</c:v>
                </c:pt>
                <c:pt idx="5">
                  <c:v>菜品口味</c:v>
                </c:pt>
                <c:pt idx="6">
                  <c:v>饮品种类和数量</c:v>
                </c:pt>
                <c:pt idx="7">
                  <c:v>上菜速度</c:v>
                </c:pt>
                <c:pt idx="8">
                  <c:v>菜品价格</c:v>
                </c:pt>
                <c:pt idx="9">
                  <c:v>饮料价格</c:v>
                </c:pt>
              </c:strCache>
            </c:strRef>
          </c:cat>
          <c:val>
            <c:numRef>
              <c:f>Sheet1!$E$2:$E$11</c:f>
              <c:numCache>
                <c:formatCode>0%</c:formatCode>
                <c:ptCount val="10"/>
                <c:pt idx="0">
                  <c:v>0.15</c:v>
                </c:pt>
                <c:pt idx="1">
                  <c:v>0.1</c:v>
                </c:pt>
                <c:pt idx="2">
                  <c:v>0.1</c:v>
                </c:pt>
                <c:pt idx="3">
                  <c:v>0.18</c:v>
                </c:pt>
                <c:pt idx="4">
                  <c:v>0.18</c:v>
                </c:pt>
                <c:pt idx="5">
                  <c:v>0.2</c:v>
                </c:pt>
                <c:pt idx="6">
                  <c:v>0.1</c:v>
                </c:pt>
                <c:pt idx="7">
                  <c:v>0.25</c:v>
                </c:pt>
                <c:pt idx="8">
                  <c:v>0.25</c:v>
                </c:pt>
                <c:pt idx="9">
                  <c:v>0.3</c:v>
                </c:pt>
              </c:numCache>
            </c:numRef>
          </c:val>
        </c:ser>
        <c:ser>
          <c:idx val="4"/>
          <c:order val="4"/>
          <c:tx>
            <c:strRef>
              <c:f>Sheet1!$F$1</c:f>
              <c:strCache>
                <c:ptCount val="1"/>
                <c:pt idx="0">
                  <c:v>1-5分</c:v>
                </c:pt>
              </c:strCache>
            </c:strRef>
          </c:tx>
          <c:invertIfNegative val="0"/>
          <c:cat>
            <c:strRef>
              <c:f>Sheet1!$A$2:$A$11</c:f>
              <c:strCache>
                <c:ptCount val="10"/>
                <c:pt idx="0">
                  <c:v>结账速度</c:v>
                </c:pt>
                <c:pt idx="1">
                  <c:v>卫生程度</c:v>
                </c:pt>
                <c:pt idx="2">
                  <c:v>服务态度</c:v>
                </c:pt>
                <c:pt idx="3">
                  <c:v>菜品种类和数量</c:v>
                </c:pt>
                <c:pt idx="4">
                  <c:v>就餐环境</c:v>
                </c:pt>
                <c:pt idx="5">
                  <c:v>菜品口味</c:v>
                </c:pt>
                <c:pt idx="6">
                  <c:v>饮品种类和数量</c:v>
                </c:pt>
                <c:pt idx="7">
                  <c:v>上菜速度</c:v>
                </c:pt>
                <c:pt idx="8">
                  <c:v>菜品价格</c:v>
                </c:pt>
                <c:pt idx="9">
                  <c:v>饮料价格</c:v>
                </c:pt>
              </c:strCache>
            </c:strRef>
          </c:cat>
          <c:val>
            <c:numRef>
              <c:f>Sheet1!$F$2:$F$11</c:f>
              <c:numCache>
                <c:formatCode>0%</c:formatCode>
                <c:ptCount val="10"/>
                <c:pt idx="0">
                  <c:v>0.0</c:v>
                </c:pt>
                <c:pt idx="1">
                  <c:v>0.11</c:v>
                </c:pt>
                <c:pt idx="2">
                  <c:v>0.11</c:v>
                </c:pt>
                <c:pt idx="3">
                  <c:v>0.12</c:v>
                </c:pt>
                <c:pt idx="4">
                  <c:v>0.12</c:v>
                </c:pt>
                <c:pt idx="5">
                  <c:v>0.1</c:v>
                </c:pt>
                <c:pt idx="6">
                  <c:v>0.2</c:v>
                </c:pt>
                <c:pt idx="7">
                  <c:v>0.2</c:v>
                </c:pt>
                <c:pt idx="8">
                  <c:v>0.2</c:v>
                </c:pt>
                <c:pt idx="9">
                  <c:v>0.45</c:v>
                </c:pt>
              </c:numCache>
            </c:numRef>
          </c:val>
        </c:ser>
        <c:dLbls>
          <c:showLegendKey val="0"/>
          <c:showVal val="0"/>
          <c:showCatName val="0"/>
          <c:showSerName val="0"/>
          <c:showPercent val="0"/>
          <c:showBubbleSize val="0"/>
        </c:dLbls>
        <c:gapWidth val="95"/>
        <c:overlap val="100"/>
        <c:serLines>
          <c:spPr>
            <a:ln>
              <a:solidFill>
                <a:schemeClr val="bg1"/>
              </a:solidFill>
            </a:ln>
          </c:spPr>
        </c:serLines>
        <c:axId val="-2011951552"/>
        <c:axId val="-2011280224"/>
      </c:barChart>
      <c:catAx>
        <c:axId val="-2011951552"/>
        <c:scaling>
          <c:orientation val="maxMin"/>
        </c:scaling>
        <c:delete val="0"/>
        <c:axPos val="l"/>
        <c:numFmt formatCode="General" sourceLinked="0"/>
        <c:majorTickMark val="none"/>
        <c:minorTickMark val="none"/>
        <c:tickLblPos val="nextTo"/>
        <c:txPr>
          <a:bodyPr rot="-60000000" vert="horz"/>
          <a:lstStyle/>
          <a:p>
            <a:pPr>
              <a:defRPr/>
            </a:pPr>
            <a:endParaRPr lang="en-US"/>
          </a:p>
        </c:txPr>
        <c:crossAx val="-2011280224"/>
        <c:crossesAt val="0.0"/>
        <c:auto val="1"/>
        <c:lblAlgn val="ctr"/>
        <c:lblOffset val="100"/>
        <c:noMultiLvlLbl val="0"/>
      </c:catAx>
      <c:valAx>
        <c:axId val="-2011280224"/>
        <c:scaling>
          <c:orientation val="minMax"/>
          <c:max val="1.0"/>
        </c:scaling>
        <c:delete val="0"/>
        <c:axPos val="t"/>
        <c:numFmt formatCode="0%" sourceLinked="0"/>
        <c:majorTickMark val="out"/>
        <c:minorTickMark val="none"/>
        <c:tickLblPos val="nextTo"/>
        <c:txPr>
          <a:bodyPr rot="-60000000" vert="horz"/>
          <a:lstStyle/>
          <a:p>
            <a:pPr>
              <a:defRPr/>
            </a:pPr>
            <a:endParaRPr lang="en-US"/>
          </a:p>
        </c:txPr>
        <c:crossAx val="-2011951552"/>
        <c:crosses val="autoZero"/>
        <c:crossBetween val="between"/>
        <c:majorUnit val="0.2"/>
      </c:valAx>
    </c:plotArea>
    <c:legend>
      <c:legendPos val="t"/>
      <c:layout/>
      <c:overlay val="0"/>
      <c:txPr>
        <a:bodyPr rot="0" vert="horz"/>
        <a:lstStyle/>
        <a:p>
          <a:pPr>
            <a:defRPr/>
          </a:pPr>
          <a:endParaRPr lang="en-US"/>
        </a:p>
      </c:txPr>
    </c:legend>
    <c:plotVisOnly val="1"/>
    <c:dispBlanksAs val="gap"/>
    <c:showDLblsOverMax val="0"/>
  </c:chart>
  <c:txPr>
    <a:bodyPr/>
    <a:lstStyle/>
    <a:p>
      <a:pPr>
        <a:defRPr sz="800">
          <a:solidFill>
            <a:schemeClr val="bg1">
              <a:lumMod val="50000"/>
            </a:schemeClr>
          </a:solidFill>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975965633448136"/>
          <c:y val="0.0"/>
          <c:w val="0.870336629263415"/>
          <c:h val="0.951082485543934"/>
        </c:manualLayout>
      </c:layout>
      <c:scatterChart>
        <c:scatterStyle val="lineMarker"/>
        <c:varyColors val="0"/>
        <c:ser>
          <c:idx val="4"/>
          <c:order val="0"/>
          <c:tx>
            <c:strRef>
              <c:f>Sheet1!$G$1</c:f>
              <c:strCache>
                <c:ptCount val="1"/>
                <c:pt idx="0">
                  <c:v>总体满意度</c:v>
                </c:pt>
              </c:strCache>
            </c:strRef>
          </c:tx>
          <c:spPr>
            <a:ln w="9525" cap="rnd">
              <a:solidFill>
                <a:schemeClr val="accent3">
                  <a:lumMod val="60000"/>
                </a:schemeClr>
              </a:solidFill>
              <a:round/>
            </a:ln>
            <a:effectLst>
              <a:outerShdw blurRad="40000" dist="23000" dir="5400000" rotWithShape="0">
                <a:srgbClr val="000000">
                  <a:alpha val="35000"/>
                </a:srgbClr>
              </a:outerShdw>
            </a:effectLst>
          </c:spPr>
          <c:marker>
            <c:symbol val="circle"/>
            <c:size val="5"/>
            <c:spPr>
              <a:gradFill rotWithShape="1">
                <a:gsLst>
                  <a:gs pos="0">
                    <a:schemeClr val="accent3">
                      <a:lumMod val="60000"/>
                      <a:shade val="51000"/>
                      <a:satMod val="130000"/>
                    </a:schemeClr>
                  </a:gs>
                  <a:gs pos="80000">
                    <a:schemeClr val="accent3">
                      <a:lumMod val="60000"/>
                      <a:shade val="93000"/>
                      <a:satMod val="130000"/>
                    </a:schemeClr>
                  </a:gs>
                  <a:gs pos="100000">
                    <a:schemeClr val="accent3">
                      <a:lumMod val="60000"/>
                      <a:shade val="94000"/>
                      <a:satMod val="135000"/>
                    </a:schemeClr>
                  </a:gs>
                </a:gsLst>
                <a:lin ang="16200000" scaled="0"/>
              </a:gradFill>
              <a:ln w="9525">
                <a:solidFill>
                  <a:schemeClr val="accent3">
                    <a:lumMod val="60000"/>
                  </a:schemeClr>
                </a:solidFill>
                <a:round/>
              </a:ln>
              <a:effectLst>
                <a:outerShdw blurRad="40000" dist="23000" dir="5400000" rotWithShape="0">
                  <a:srgbClr val="000000">
                    <a:alpha val="35000"/>
                  </a:srgbClr>
                </a:outerShdw>
              </a:effectLst>
            </c:spPr>
          </c:marker>
          <c:xVal>
            <c:numRef>
              <c:f>Sheet1!$B$2:$B$102</c:f>
              <c:numCache>
                <c:formatCode>General</c:formatCode>
                <c:ptCount val="101"/>
                <c:pt idx="0">
                  <c:v>65.0</c:v>
                </c:pt>
                <c:pt idx="1">
                  <c:v>62.0</c:v>
                </c:pt>
                <c:pt idx="2">
                  <c:v>54.0</c:v>
                </c:pt>
                <c:pt idx="3">
                  <c:v>56.0</c:v>
                </c:pt>
                <c:pt idx="4">
                  <c:v>54.0</c:v>
                </c:pt>
                <c:pt idx="5">
                  <c:v>59.0</c:v>
                </c:pt>
                <c:pt idx="6">
                  <c:v>55.0</c:v>
                </c:pt>
                <c:pt idx="7">
                  <c:v>60.0</c:v>
                </c:pt>
                <c:pt idx="8">
                  <c:v>57.0</c:v>
                </c:pt>
                <c:pt idx="9">
                  <c:v>54.0</c:v>
                </c:pt>
                <c:pt idx="10">
                  <c:v>47.0</c:v>
                </c:pt>
                <c:pt idx="11">
                  <c:v>49.0</c:v>
                </c:pt>
                <c:pt idx="12">
                  <c:v>42.0</c:v>
                </c:pt>
                <c:pt idx="13">
                  <c:v>37.0</c:v>
                </c:pt>
                <c:pt idx="14">
                  <c:v>35.0</c:v>
                </c:pt>
                <c:pt idx="15">
                  <c:v>33.0</c:v>
                </c:pt>
                <c:pt idx="16">
                  <c:v>36.0</c:v>
                </c:pt>
                <c:pt idx="17">
                  <c:v>32.0</c:v>
                </c:pt>
                <c:pt idx="18">
                  <c:v>29.0</c:v>
                </c:pt>
                <c:pt idx="19">
                  <c:v>34.0</c:v>
                </c:pt>
                <c:pt idx="20">
                  <c:v>34.0</c:v>
                </c:pt>
                <c:pt idx="21">
                  <c:v>29.0</c:v>
                </c:pt>
                <c:pt idx="22">
                  <c:v>33.0</c:v>
                </c:pt>
                <c:pt idx="23">
                  <c:v>32.0</c:v>
                </c:pt>
                <c:pt idx="24">
                  <c:v>32.0</c:v>
                </c:pt>
                <c:pt idx="25">
                  <c:v>30.0</c:v>
                </c:pt>
                <c:pt idx="26">
                  <c:v>38.0</c:v>
                </c:pt>
                <c:pt idx="27">
                  <c:v>37.0</c:v>
                </c:pt>
                <c:pt idx="28">
                  <c:v>48.0</c:v>
                </c:pt>
                <c:pt idx="29">
                  <c:v>38.0</c:v>
                </c:pt>
                <c:pt idx="30">
                  <c:v>34.0</c:v>
                </c:pt>
                <c:pt idx="31">
                  <c:v>32.0</c:v>
                </c:pt>
                <c:pt idx="32">
                  <c:v>33.0</c:v>
                </c:pt>
                <c:pt idx="33">
                  <c:v>35.0</c:v>
                </c:pt>
                <c:pt idx="34">
                  <c:v>31.0</c:v>
                </c:pt>
                <c:pt idx="35">
                  <c:v>36.0</c:v>
                </c:pt>
                <c:pt idx="36">
                  <c:v>32.0</c:v>
                </c:pt>
                <c:pt idx="37">
                  <c:v>32.0</c:v>
                </c:pt>
                <c:pt idx="38">
                  <c:v>31.0</c:v>
                </c:pt>
                <c:pt idx="39">
                  <c:v>32.0</c:v>
                </c:pt>
                <c:pt idx="40">
                  <c:v>33.0</c:v>
                </c:pt>
                <c:pt idx="41">
                  <c:v>30.0</c:v>
                </c:pt>
                <c:pt idx="42">
                  <c:v>33.0</c:v>
                </c:pt>
                <c:pt idx="43">
                  <c:v>30.0</c:v>
                </c:pt>
                <c:pt idx="44">
                  <c:v>30.0</c:v>
                </c:pt>
                <c:pt idx="45">
                  <c:v>30.0</c:v>
                </c:pt>
                <c:pt idx="46">
                  <c:v>30.0</c:v>
                </c:pt>
                <c:pt idx="47">
                  <c:v>29.0</c:v>
                </c:pt>
                <c:pt idx="48">
                  <c:v>34.0</c:v>
                </c:pt>
                <c:pt idx="49">
                  <c:v>26.0</c:v>
                </c:pt>
                <c:pt idx="50">
                  <c:v>31.0</c:v>
                </c:pt>
                <c:pt idx="51">
                  <c:v>28.0</c:v>
                </c:pt>
                <c:pt idx="52">
                  <c:v>65.0</c:v>
                </c:pt>
                <c:pt idx="53">
                  <c:v>50.0</c:v>
                </c:pt>
                <c:pt idx="54">
                  <c:v>50.0</c:v>
                </c:pt>
                <c:pt idx="55">
                  <c:v>55.0</c:v>
                </c:pt>
                <c:pt idx="56">
                  <c:v>55.0</c:v>
                </c:pt>
                <c:pt idx="57">
                  <c:v>50.0</c:v>
                </c:pt>
                <c:pt idx="58">
                  <c:v>40.0</c:v>
                </c:pt>
                <c:pt idx="59">
                  <c:v>35.0</c:v>
                </c:pt>
                <c:pt idx="60">
                  <c:v>40.0</c:v>
                </c:pt>
                <c:pt idx="61">
                  <c:v>15.0</c:v>
                </c:pt>
                <c:pt idx="63">
                  <c:v>18.0</c:v>
                </c:pt>
                <c:pt idx="64">
                  <c:v>13.0</c:v>
                </c:pt>
                <c:pt idx="65">
                  <c:v>15.0</c:v>
                </c:pt>
                <c:pt idx="66">
                  <c:v>15.0</c:v>
                </c:pt>
                <c:pt idx="67">
                  <c:v>16.0</c:v>
                </c:pt>
                <c:pt idx="68">
                  <c:v>19.0</c:v>
                </c:pt>
                <c:pt idx="69">
                  <c:v>13.0</c:v>
                </c:pt>
                <c:pt idx="70">
                  <c:v>17.0</c:v>
                </c:pt>
                <c:pt idx="71">
                  <c:v>21.0</c:v>
                </c:pt>
                <c:pt idx="72">
                  <c:v>13.0</c:v>
                </c:pt>
                <c:pt idx="73">
                  <c:v>11.0</c:v>
                </c:pt>
                <c:pt idx="74">
                  <c:v>24.0</c:v>
                </c:pt>
                <c:pt idx="75">
                  <c:v>24.0</c:v>
                </c:pt>
                <c:pt idx="76">
                  <c:v>23.0</c:v>
                </c:pt>
                <c:pt idx="77">
                  <c:v>24.0</c:v>
                </c:pt>
                <c:pt idx="78">
                  <c:v>26.0</c:v>
                </c:pt>
                <c:pt idx="79">
                  <c:v>23.0</c:v>
                </c:pt>
                <c:pt idx="80">
                  <c:v>22.0</c:v>
                </c:pt>
                <c:pt idx="81">
                  <c:v>22.0</c:v>
                </c:pt>
                <c:pt idx="82">
                  <c:v>24.0</c:v>
                </c:pt>
                <c:pt idx="83">
                  <c:v>20.0</c:v>
                </c:pt>
                <c:pt idx="84">
                  <c:v>25.0</c:v>
                </c:pt>
                <c:pt idx="85">
                  <c:v>18.0</c:v>
                </c:pt>
                <c:pt idx="86">
                  <c:v>21.0</c:v>
                </c:pt>
                <c:pt idx="87">
                  <c:v>25.0</c:v>
                </c:pt>
                <c:pt idx="88">
                  <c:v>18.0</c:v>
                </c:pt>
                <c:pt idx="89">
                  <c:v>19.0</c:v>
                </c:pt>
                <c:pt idx="90">
                  <c:v>18.0</c:v>
                </c:pt>
                <c:pt idx="91">
                  <c:v>22.0</c:v>
                </c:pt>
                <c:pt idx="92">
                  <c:v>20.0</c:v>
                </c:pt>
                <c:pt idx="93">
                  <c:v>18.0</c:v>
                </c:pt>
                <c:pt idx="94">
                  <c:v>17.0</c:v>
                </c:pt>
                <c:pt idx="95">
                  <c:v>27.0</c:v>
                </c:pt>
                <c:pt idx="96">
                  <c:v>20.0</c:v>
                </c:pt>
                <c:pt idx="97">
                  <c:v>18.0</c:v>
                </c:pt>
                <c:pt idx="98">
                  <c:v>17.0</c:v>
                </c:pt>
                <c:pt idx="99">
                  <c:v>20.0</c:v>
                </c:pt>
                <c:pt idx="100">
                  <c:v>25.0</c:v>
                </c:pt>
              </c:numCache>
            </c:numRef>
          </c:xVal>
          <c:yVal>
            <c:numRef>
              <c:f>Sheet1!$G$2:$G$102</c:f>
              <c:numCache>
                <c:formatCode>General</c:formatCode>
                <c:ptCount val="101"/>
                <c:pt idx="52">
                  <c:v>1.0</c:v>
                </c:pt>
                <c:pt idx="53">
                  <c:v>2.0</c:v>
                </c:pt>
                <c:pt idx="54">
                  <c:v>3.0</c:v>
                </c:pt>
                <c:pt idx="55">
                  <c:v>4.0</c:v>
                </c:pt>
                <c:pt idx="56">
                  <c:v>5.0</c:v>
                </c:pt>
                <c:pt idx="57">
                  <c:v>6.0</c:v>
                </c:pt>
                <c:pt idx="58">
                  <c:v>7.0</c:v>
                </c:pt>
                <c:pt idx="59">
                  <c:v>8.0</c:v>
                </c:pt>
                <c:pt idx="60">
                  <c:v>9.0</c:v>
                </c:pt>
                <c:pt idx="61">
                  <c:v>10.0</c:v>
                </c:pt>
              </c:numCache>
            </c:numRef>
          </c:yVal>
          <c:smooth val="0"/>
        </c:ser>
        <c:ser>
          <c:idx val="8"/>
          <c:order val="1"/>
          <c:tx>
            <c:strRef>
              <c:f>Sheet1!$J$1</c:f>
              <c:strCache>
                <c:ptCount val="1"/>
              </c:strCache>
            </c:strRef>
          </c:tx>
          <c:spPr>
            <a:ln w="9525" cap="rnd">
              <a:solidFill>
                <a:schemeClr val="accent5">
                  <a:lumMod val="80000"/>
                  <a:lumOff val="20000"/>
                </a:schemeClr>
              </a:solidFill>
              <a:round/>
            </a:ln>
            <a:effectLst>
              <a:outerShdw blurRad="40000" dist="23000" dir="5400000" rotWithShape="0">
                <a:srgbClr val="000000">
                  <a:alpha val="35000"/>
                </a:srgbClr>
              </a:outerShdw>
            </a:effectLst>
          </c:spPr>
          <c:marker>
            <c:symbol val="circle"/>
            <c:size val="5"/>
            <c:spPr>
              <a:gradFill rotWithShape="1">
                <a:gsLst>
                  <a:gs pos="0">
                    <a:schemeClr val="accent5">
                      <a:lumMod val="80000"/>
                      <a:lumOff val="20000"/>
                      <a:shade val="51000"/>
                      <a:satMod val="130000"/>
                    </a:schemeClr>
                  </a:gs>
                  <a:gs pos="80000">
                    <a:schemeClr val="accent5">
                      <a:lumMod val="80000"/>
                      <a:lumOff val="20000"/>
                      <a:shade val="93000"/>
                      <a:satMod val="130000"/>
                    </a:schemeClr>
                  </a:gs>
                  <a:gs pos="100000">
                    <a:schemeClr val="accent5">
                      <a:lumMod val="80000"/>
                      <a:lumOff val="20000"/>
                      <a:shade val="94000"/>
                      <a:satMod val="135000"/>
                    </a:schemeClr>
                  </a:gs>
                </a:gsLst>
                <a:lin ang="16200000" scaled="0"/>
              </a:gradFill>
              <a:ln w="9525">
                <a:solidFill>
                  <a:schemeClr val="accent5">
                    <a:lumMod val="80000"/>
                    <a:lumOff val="20000"/>
                  </a:schemeClr>
                </a:solidFill>
                <a:round/>
              </a:ln>
              <a:effectLst>
                <a:outerShdw blurRad="40000" dist="23000" dir="5400000" rotWithShape="0">
                  <a:srgbClr val="000000">
                    <a:alpha val="35000"/>
                  </a:srgbClr>
                </a:outerShdw>
              </a:effectLst>
            </c:spPr>
          </c:marker>
          <c:xVal>
            <c:numRef>
              <c:f>Sheet1!$B$2:$B$102</c:f>
              <c:numCache>
                <c:formatCode>General</c:formatCode>
                <c:ptCount val="101"/>
                <c:pt idx="0">
                  <c:v>65.0</c:v>
                </c:pt>
                <c:pt idx="1">
                  <c:v>62.0</c:v>
                </c:pt>
                <c:pt idx="2">
                  <c:v>54.0</c:v>
                </c:pt>
                <c:pt idx="3">
                  <c:v>56.0</c:v>
                </c:pt>
                <c:pt idx="4">
                  <c:v>54.0</c:v>
                </c:pt>
                <c:pt idx="5">
                  <c:v>59.0</c:v>
                </c:pt>
                <c:pt idx="6">
                  <c:v>55.0</c:v>
                </c:pt>
                <c:pt idx="7">
                  <c:v>60.0</c:v>
                </c:pt>
                <c:pt idx="8">
                  <c:v>57.0</c:v>
                </c:pt>
                <c:pt idx="9">
                  <c:v>54.0</c:v>
                </c:pt>
                <c:pt idx="10">
                  <c:v>47.0</c:v>
                </c:pt>
                <c:pt idx="11">
                  <c:v>49.0</c:v>
                </c:pt>
                <c:pt idx="12">
                  <c:v>42.0</c:v>
                </c:pt>
                <c:pt idx="13">
                  <c:v>37.0</c:v>
                </c:pt>
                <c:pt idx="14">
                  <c:v>35.0</c:v>
                </c:pt>
                <c:pt idx="15">
                  <c:v>33.0</c:v>
                </c:pt>
                <c:pt idx="16">
                  <c:v>36.0</c:v>
                </c:pt>
                <c:pt idx="17">
                  <c:v>32.0</c:v>
                </c:pt>
                <c:pt idx="18">
                  <c:v>29.0</c:v>
                </c:pt>
                <c:pt idx="19">
                  <c:v>34.0</c:v>
                </c:pt>
                <c:pt idx="20">
                  <c:v>34.0</c:v>
                </c:pt>
                <c:pt idx="21">
                  <c:v>29.0</c:v>
                </c:pt>
                <c:pt idx="22">
                  <c:v>33.0</c:v>
                </c:pt>
                <c:pt idx="23">
                  <c:v>32.0</c:v>
                </c:pt>
                <c:pt idx="24">
                  <c:v>32.0</c:v>
                </c:pt>
                <c:pt idx="25">
                  <c:v>30.0</c:v>
                </c:pt>
                <c:pt idx="26">
                  <c:v>38.0</c:v>
                </c:pt>
                <c:pt idx="27">
                  <c:v>37.0</c:v>
                </c:pt>
                <c:pt idx="28">
                  <c:v>48.0</c:v>
                </c:pt>
                <c:pt idx="29">
                  <c:v>38.0</c:v>
                </c:pt>
                <c:pt idx="30">
                  <c:v>34.0</c:v>
                </c:pt>
                <c:pt idx="31">
                  <c:v>32.0</c:v>
                </c:pt>
                <c:pt idx="32">
                  <c:v>33.0</c:v>
                </c:pt>
                <c:pt idx="33">
                  <c:v>35.0</c:v>
                </c:pt>
                <c:pt idx="34">
                  <c:v>31.0</c:v>
                </c:pt>
                <c:pt idx="35">
                  <c:v>36.0</c:v>
                </c:pt>
                <c:pt idx="36">
                  <c:v>32.0</c:v>
                </c:pt>
                <c:pt idx="37">
                  <c:v>32.0</c:v>
                </c:pt>
                <c:pt idx="38">
                  <c:v>31.0</c:v>
                </c:pt>
                <c:pt idx="39">
                  <c:v>32.0</c:v>
                </c:pt>
                <c:pt idx="40">
                  <c:v>33.0</c:v>
                </c:pt>
                <c:pt idx="41">
                  <c:v>30.0</c:v>
                </c:pt>
                <c:pt idx="42">
                  <c:v>33.0</c:v>
                </c:pt>
                <c:pt idx="43">
                  <c:v>30.0</c:v>
                </c:pt>
                <c:pt idx="44">
                  <c:v>30.0</c:v>
                </c:pt>
                <c:pt idx="45">
                  <c:v>30.0</c:v>
                </c:pt>
                <c:pt idx="46">
                  <c:v>30.0</c:v>
                </c:pt>
                <c:pt idx="47">
                  <c:v>29.0</c:v>
                </c:pt>
                <c:pt idx="48">
                  <c:v>34.0</c:v>
                </c:pt>
                <c:pt idx="49">
                  <c:v>26.0</c:v>
                </c:pt>
                <c:pt idx="50">
                  <c:v>31.0</c:v>
                </c:pt>
                <c:pt idx="51">
                  <c:v>28.0</c:v>
                </c:pt>
                <c:pt idx="52">
                  <c:v>65.0</c:v>
                </c:pt>
                <c:pt idx="53">
                  <c:v>50.0</c:v>
                </c:pt>
                <c:pt idx="54">
                  <c:v>50.0</c:v>
                </c:pt>
                <c:pt idx="55">
                  <c:v>55.0</c:v>
                </c:pt>
                <c:pt idx="56">
                  <c:v>55.0</c:v>
                </c:pt>
                <c:pt idx="57">
                  <c:v>50.0</c:v>
                </c:pt>
                <c:pt idx="58">
                  <c:v>40.0</c:v>
                </c:pt>
                <c:pt idx="59">
                  <c:v>35.0</c:v>
                </c:pt>
                <c:pt idx="60">
                  <c:v>40.0</c:v>
                </c:pt>
                <c:pt idx="61">
                  <c:v>15.0</c:v>
                </c:pt>
                <c:pt idx="63">
                  <c:v>18.0</c:v>
                </c:pt>
                <c:pt idx="64">
                  <c:v>13.0</c:v>
                </c:pt>
                <c:pt idx="65">
                  <c:v>15.0</c:v>
                </c:pt>
                <c:pt idx="66">
                  <c:v>15.0</c:v>
                </c:pt>
                <c:pt idx="67">
                  <c:v>16.0</c:v>
                </c:pt>
                <c:pt idx="68">
                  <c:v>19.0</c:v>
                </c:pt>
                <c:pt idx="69">
                  <c:v>13.0</c:v>
                </c:pt>
                <c:pt idx="70">
                  <c:v>17.0</c:v>
                </c:pt>
                <c:pt idx="71">
                  <c:v>21.0</c:v>
                </c:pt>
                <c:pt idx="72">
                  <c:v>13.0</c:v>
                </c:pt>
                <c:pt idx="73">
                  <c:v>11.0</c:v>
                </c:pt>
                <c:pt idx="74">
                  <c:v>24.0</c:v>
                </c:pt>
                <c:pt idx="75">
                  <c:v>24.0</c:v>
                </c:pt>
                <c:pt idx="76">
                  <c:v>23.0</c:v>
                </c:pt>
                <c:pt idx="77">
                  <c:v>24.0</c:v>
                </c:pt>
                <c:pt idx="78">
                  <c:v>26.0</c:v>
                </c:pt>
                <c:pt idx="79">
                  <c:v>23.0</c:v>
                </c:pt>
                <c:pt idx="80">
                  <c:v>22.0</c:v>
                </c:pt>
                <c:pt idx="81">
                  <c:v>22.0</c:v>
                </c:pt>
                <c:pt idx="82">
                  <c:v>24.0</c:v>
                </c:pt>
                <c:pt idx="83">
                  <c:v>20.0</c:v>
                </c:pt>
                <c:pt idx="84">
                  <c:v>25.0</c:v>
                </c:pt>
                <c:pt idx="85">
                  <c:v>18.0</c:v>
                </c:pt>
                <c:pt idx="86">
                  <c:v>21.0</c:v>
                </c:pt>
                <c:pt idx="87">
                  <c:v>25.0</c:v>
                </c:pt>
                <c:pt idx="88">
                  <c:v>18.0</c:v>
                </c:pt>
                <c:pt idx="89">
                  <c:v>19.0</c:v>
                </c:pt>
                <c:pt idx="90">
                  <c:v>18.0</c:v>
                </c:pt>
                <c:pt idx="91">
                  <c:v>22.0</c:v>
                </c:pt>
                <c:pt idx="92">
                  <c:v>20.0</c:v>
                </c:pt>
                <c:pt idx="93">
                  <c:v>18.0</c:v>
                </c:pt>
                <c:pt idx="94">
                  <c:v>17.0</c:v>
                </c:pt>
                <c:pt idx="95">
                  <c:v>27.0</c:v>
                </c:pt>
                <c:pt idx="96">
                  <c:v>20.0</c:v>
                </c:pt>
                <c:pt idx="97">
                  <c:v>18.0</c:v>
                </c:pt>
                <c:pt idx="98">
                  <c:v>17.0</c:v>
                </c:pt>
                <c:pt idx="99">
                  <c:v>20.0</c:v>
                </c:pt>
                <c:pt idx="100">
                  <c:v>25.0</c:v>
                </c:pt>
              </c:numCache>
            </c:numRef>
          </c:xVal>
          <c:yVal>
            <c:numRef>
              <c:f>Sheet1!$J$2:$J$102</c:f>
              <c:numCache>
                <c:formatCode>General</c:formatCode>
                <c:ptCount val="101"/>
              </c:numCache>
            </c:numRef>
          </c:yVal>
          <c:smooth val="0"/>
        </c:ser>
        <c:dLbls>
          <c:showLegendKey val="0"/>
          <c:showVal val="0"/>
          <c:showCatName val="0"/>
          <c:showSerName val="0"/>
          <c:showPercent val="0"/>
          <c:showBubbleSize val="0"/>
        </c:dLbls>
        <c:axId val="-2050184800"/>
        <c:axId val="-2012012096"/>
      </c:scatterChart>
      <c:valAx>
        <c:axId val="-2050184800"/>
        <c:scaling>
          <c:orientation val="minMax"/>
          <c:max val="80.0"/>
          <c:min val="10.0"/>
        </c:scaling>
        <c:delete val="1"/>
        <c:axPos val="t"/>
        <c:majorGridlines>
          <c:spPr>
            <a:ln w="9525" cap="flat" cmpd="sng" algn="ctr">
              <a:noFill/>
              <a:round/>
            </a:ln>
            <a:effectLst/>
          </c:spPr>
        </c:majorGridlines>
        <c:numFmt formatCode="General" sourceLinked="1"/>
        <c:majorTickMark val="none"/>
        <c:minorTickMark val="none"/>
        <c:tickLblPos val="nextTo"/>
        <c:crossAx val="-2012012096"/>
        <c:crosses val="autoZero"/>
        <c:crossBetween val="midCat"/>
        <c:majorUnit val="10.0"/>
        <c:minorUnit val="5.0"/>
      </c:valAx>
      <c:valAx>
        <c:axId val="-2012012096"/>
        <c:scaling>
          <c:orientation val="maxMin"/>
          <c:max val="13.5"/>
          <c:min val="0.5"/>
        </c:scaling>
        <c:delete val="0"/>
        <c:axPos val="l"/>
        <c:majorGridlines>
          <c:spPr>
            <a:ln w="9525" cap="flat" cmpd="sng" algn="ctr">
              <a:noFill/>
              <a:round/>
            </a:ln>
            <a:effectLst/>
          </c:spPr>
        </c:majorGridlines>
        <c:numFmt formatCode="General" sourceLinked="1"/>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2050184800"/>
        <c:crosses val="autoZero"/>
        <c:crossBetween val="midCat"/>
        <c:majorUnit val="1.0"/>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bar"/>
        <c:grouping val="clustered"/>
        <c:varyColors val="0"/>
        <c:ser>
          <c:idx val="0"/>
          <c:order val="0"/>
          <c:tx>
            <c:strRef>
              <c:f>Sheet1!$B$1</c:f>
              <c:strCache>
                <c:ptCount val="1"/>
                <c:pt idx="0">
                  <c:v>重要性</c:v>
                </c:pt>
              </c:strCache>
            </c:strRef>
          </c:tx>
          <c:invertIfNegative val="0"/>
          <c:cat>
            <c:strRef>
              <c:f>Sheet1!$A$2:$A$11</c:f>
              <c:strCache>
                <c:ptCount val="10"/>
                <c:pt idx="0">
                  <c:v>饮料种类及数量</c:v>
                </c:pt>
                <c:pt idx="1">
                  <c:v>结账速度</c:v>
                </c:pt>
                <c:pt idx="2">
                  <c:v>菜品种类和数量</c:v>
                </c:pt>
                <c:pt idx="3">
                  <c:v>饮料价格</c:v>
                </c:pt>
                <c:pt idx="4">
                  <c:v>菜品价格</c:v>
                </c:pt>
                <c:pt idx="5">
                  <c:v>上菜速度</c:v>
                </c:pt>
                <c:pt idx="6">
                  <c:v>卫生程度</c:v>
                </c:pt>
                <c:pt idx="7">
                  <c:v>服务态度</c:v>
                </c:pt>
                <c:pt idx="8">
                  <c:v>就餐环境</c:v>
                </c:pt>
                <c:pt idx="9">
                  <c:v>菜品口味</c:v>
                </c:pt>
              </c:strCache>
            </c:strRef>
          </c:cat>
          <c:val>
            <c:numRef>
              <c:f>Sheet1!$B$2:$B$11</c:f>
              <c:numCache>
                <c:formatCode>0%</c:formatCode>
                <c:ptCount val="10"/>
                <c:pt idx="0">
                  <c:v>0.09</c:v>
                </c:pt>
                <c:pt idx="1">
                  <c:v>0.19</c:v>
                </c:pt>
                <c:pt idx="2">
                  <c:v>0.29</c:v>
                </c:pt>
                <c:pt idx="3">
                  <c:v>0.39</c:v>
                </c:pt>
                <c:pt idx="4">
                  <c:v>0.49</c:v>
                </c:pt>
                <c:pt idx="5">
                  <c:v>0.59</c:v>
                </c:pt>
                <c:pt idx="6">
                  <c:v>0.69</c:v>
                </c:pt>
                <c:pt idx="7">
                  <c:v>0.79</c:v>
                </c:pt>
                <c:pt idx="8">
                  <c:v>0.89</c:v>
                </c:pt>
                <c:pt idx="9">
                  <c:v>0.99</c:v>
                </c:pt>
              </c:numCache>
            </c:numRef>
          </c:val>
        </c:ser>
        <c:dLbls>
          <c:showLegendKey val="0"/>
          <c:showVal val="0"/>
          <c:showCatName val="0"/>
          <c:showSerName val="0"/>
          <c:showPercent val="0"/>
          <c:showBubbleSize val="0"/>
        </c:dLbls>
        <c:gapWidth val="150"/>
        <c:axId val="-2065153952"/>
        <c:axId val="-2101224176"/>
      </c:barChart>
      <c:catAx>
        <c:axId val="-2065153952"/>
        <c:scaling>
          <c:orientation val="minMax"/>
        </c:scaling>
        <c:delete val="0"/>
        <c:axPos val="l"/>
        <c:numFmt formatCode="General" sourceLinked="0"/>
        <c:majorTickMark val="out"/>
        <c:minorTickMark val="none"/>
        <c:tickLblPos val="nextTo"/>
        <c:txPr>
          <a:bodyPr/>
          <a:lstStyle/>
          <a:p>
            <a:pPr>
              <a:defRPr sz="800"/>
            </a:pPr>
            <a:endParaRPr lang="en-US"/>
          </a:p>
        </c:txPr>
        <c:crossAx val="-2101224176"/>
        <c:crosses val="autoZero"/>
        <c:auto val="1"/>
        <c:lblAlgn val="ctr"/>
        <c:lblOffset val="100"/>
        <c:noMultiLvlLbl val="0"/>
      </c:catAx>
      <c:valAx>
        <c:axId val="-2101224176"/>
        <c:scaling>
          <c:orientation val="minMax"/>
          <c:max val="1.0"/>
          <c:min val="0.05"/>
        </c:scaling>
        <c:delete val="0"/>
        <c:axPos val="b"/>
        <c:majorGridlines>
          <c:spPr>
            <a:ln>
              <a:solidFill>
                <a:schemeClr val="bg1"/>
              </a:solidFill>
            </a:ln>
          </c:spPr>
        </c:majorGridlines>
        <c:numFmt formatCode="0%" sourceLinked="1"/>
        <c:majorTickMark val="out"/>
        <c:minorTickMark val="none"/>
        <c:tickLblPos val="nextTo"/>
        <c:txPr>
          <a:bodyPr/>
          <a:lstStyle/>
          <a:p>
            <a:pPr>
              <a:defRPr>
                <a:solidFill>
                  <a:schemeClr val="bg2">
                    <a:lumMod val="50000"/>
                  </a:schemeClr>
                </a:solidFill>
              </a:defRPr>
            </a:pPr>
            <a:endParaRPr lang="en-US"/>
          </a:p>
        </c:txPr>
        <c:crossAx val="-2065153952"/>
        <c:crosses val="autoZero"/>
        <c:crossBetween val="between"/>
        <c:majorUnit val="0.2"/>
        <c:minorUnit val="0.1"/>
      </c:valAx>
      <c:spPr>
        <a:ln>
          <a:solidFill>
            <a:schemeClr val="bg1"/>
          </a:solidFill>
        </a:ln>
      </c:spPr>
    </c:plotArea>
    <c:legend>
      <c:legendPos val="r"/>
      <c:layout>
        <c:manualLayout>
          <c:xMode val="edge"/>
          <c:yMode val="edge"/>
          <c:x val="0.610211343134566"/>
          <c:y val="0.443790000927558"/>
          <c:w val="0.138834122224634"/>
          <c:h val="0.0816892036311869"/>
        </c:manualLayout>
      </c:layout>
      <c:overlay val="0"/>
    </c:legend>
    <c:plotVisOnly val="1"/>
    <c:dispBlanksAs val="gap"/>
    <c:showDLblsOverMax val="0"/>
  </c:chart>
  <c:txPr>
    <a:bodyPr/>
    <a:lstStyle/>
    <a:p>
      <a:pPr>
        <a:defRPr sz="900">
          <a:solidFill>
            <a:schemeClr val="bg1">
              <a:lumMod val="50000"/>
            </a:schemeClr>
          </a:solidFil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6993399805488"/>
          <c:y val="0.0472780113736753"/>
          <c:w val="0.769844033278932"/>
          <c:h val="0.84531713522134"/>
        </c:manualLayout>
      </c:layout>
      <c:bubbleChart>
        <c:varyColors val="0"/>
        <c:ser>
          <c:idx val="0"/>
          <c:order val="0"/>
          <c:tx>
            <c:strRef>
              <c:f>Sheet1!$B$1</c:f>
              <c:strCache>
                <c:ptCount val="1"/>
                <c:pt idx="0">
                  <c:v>Y 值</c:v>
                </c:pt>
              </c:strCache>
            </c:strRef>
          </c:tx>
          <c:invertIfNegative val="0"/>
          <c:dLbls>
            <c:dLbl>
              <c:idx val="0"/>
              <c:layout/>
              <c:tx>
                <c:rich>
                  <a:bodyPr/>
                  <a:lstStyle/>
                  <a:p>
                    <a:pPr>
                      <a:defRPr sz="800"/>
                    </a:pPr>
                    <a:r>
                      <a:rPr lang="zh-CN" altLang="en-US" sz="800"/>
                      <a:t>菜品口味</a:t>
                    </a:r>
                    <a:endParaRPr lang="zh-CN" altLang="en-US"/>
                  </a:p>
                </c:rich>
              </c:tx>
              <c:spPr/>
              <c:showLegendKey val="0"/>
              <c:showVal val="1"/>
              <c:showCatName val="1"/>
              <c:showSerName val="1"/>
              <c:showPercent val="0"/>
              <c:showBubbleSize val="0"/>
              <c:extLst>
                <c:ext xmlns:c15="http://schemas.microsoft.com/office/drawing/2012/chart" uri="{CE6537A1-D6FC-4f65-9D91-7224C49458BB}">
                  <c15:layout/>
                </c:ext>
              </c:extLst>
            </c:dLbl>
            <c:dLbl>
              <c:idx val="1"/>
              <c:layout/>
              <c:tx>
                <c:rich>
                  <a:bodyPr/>
                  <a:lstStyle/>
                  <a:p>
                    <a:r>
                      <a:rPr lang="zh-CN" altLang="en-US" sz="800" dirty="0" smtClean="0"/>
                      <a:t>就餐环境</a:t>
                    </a:r>
                    <a:endParaRPr lang="zh-CN" altLang="en-US" dirty="0"/>
                  </a:p>
                </c:rich>
              </c:tx>
              <c:showLegendKey val="0"/>
              <c:showVal val="0"/>
              <c:showCatName val="0"/>
              <c:showSerName val="1"/>
              <c:showPercent val="0"/>
              <c:showBubbleSize val="0"/>
              <c:extLst>
                <c:ext xmlns:c15="http://schemas.microsoft.com/office/drawing/2012/chart" uri="{CE6537A1-D6FC-4f65-9D91-7224C49458BB}">
                  <c15:layout/>
                </c:ext>
              </c:extLst>
            </c:dLbl>
            <c:dLbl>
              <c:idx val="2"/>
              <c:layout/>
              <c:tx>
                <c:rich>
                  <a:bodyPr/>
                  <a:lstStyle/>
                  <a:p>
                    <a:r>
                      <a:rPr lang="zh-CN" altLang="en-US" sz="800" smtClean="0"/>
                      <a:t>服务态度</a:t>
                    </a:r>
                    <a:endParaRPr lang="zh-CN" altLang="en-US" dirty="0"/>
                  </a:p>
                </c:rich>
              </c:tx>
              <c:showLegendKey val="0"/>
              <c:showVal val="0"/>
              <c:showCatName val="0"/>
              <c:showSerName val="1"/>
              <c:showPercent val="0"/>
              <c:showBubbleSize val="0"/>
              <c:extLst>
                <c:ext xmlns:c15="http://schemas.microsoft.com/office/drawing/2012/chart" uri="{CE6537A1-D6FC-4f65-9D91-7224C49458BB}">
                  <c15:layout/>
                </c:ext>
              </c:extLst>
            </c:dLbl>
            <c:dLbl>
              <c:idx val="3"/>
              <c:layout/>
              <c:tx>
                <c:rich>
                  <a:bodyPr/>
                  <a:lstStyle/>
                  <a:p>
                    <a:r>
                      <a:rPr lang="zh-CN" altLang="en-US" sz="800" smtClean="0"/>
                      <a:t>卫生程度</a:t>
                    </a:r>
                    <a:endParaRPr lang="zh-CN" altLang="en-US" dirty="0"/>
                  </a:p>
                </c:rich>
              </c:tx>
              <c:showLegendKey val="0"/>
              <c:showVal val="0"/>
              <c:showCatName val="0"/>
              <c:showSerName val="1"/>
              <c:showPercent val="0"/>
              <c:showBubbleSize val="0"/>
              <c:extLst>
                <c:ext xmlns:c15="http://schemas.microsoft.com/office/drawing/2012/chart" uri="{CE6537A1-D6FC-4f65-9D91-7224C49458BB}">
                  <c15:layout/>
                </c:ext>
              </c:extLst>
            </c:dLbl>
            <c:dLbl>
              <c:idx val="4"/>
              <c:layout/>
              <c:tx>
                <c:rich>
                  <a:bodyPr/>
                  <a:lstStyle/>
                  <a:p>
                    <a:r>
                      <a:rPr lang="zh-CN" altLang="en-US" sz="800" dirty="0" smtClean="0"/>
                      <a:t>菜品价格</a:t>
                    </a:r>
                    <a:endParaRPr lang="zh-CN" altLang="en-US" dirty="0"/>
                  </a:p>
                </c:rich>
              </c:tx>
              <c:showLegendKey val="0"/>
              <c:showVal val="0"/>
              <c:showCatName val="0"/>
              <c:showSerName val="1"/>
              <c:showPercent val="0"/>
              <c:showBubbleSize val="0"/>
              <c:extLst>
                <c:ext xmlns:c15="http://schemas.microsoft.com/office/drawing/2012/chart" uri="{CE6537A1-D6FC-4f65-9D91-7224C49458BB}">
                  <c15:layout/>
                </c:ext>
              </c:extLst>
            </c:dLbl>
            <c:dLbl>
              <c:idx val="5"/>
              <c:layout>
                <c:manualLayout>
                  <c:x val="-0.00188976621657495"/>
                  <c:y val="-0.0265027131080147"/>
                </c:manualLayout>
              </c:layout>
              <c:tx>
                <c:rich>
                  <a:bodyPr/>
                  <a:lstStyle/>
                  <a:p>
                    <a:r>
                      <a:rPr lang="zh-CN" altLang="en-US" sz="800" smtClean="0"/>
                      <a:t>上菜速度</a:t>
                    </a:r>
                    <a:endParaRPr lang="zh-CN" altLang="en-US" dirty="0"/>
                  </a:p>
                </c:rich>
              </c:tx>
              <c:showLegendKey val="0"/>
              <c:showVal val="0"/>
              <c:showCatName val="0"/>
              <c:showSerName val="1"/>
              <c:showPercent val="0"/>
              <c:showBubbleSize val="0"/>
              <c:extLst>
                <c:ext xmlns:c15="http://schemas.microsoft.com/office/drawing/2012/chart" uri="{CE6537A1-D6FC-4f65-9D91-7224C49458BB}">
                  <c15:layout/>
                </c:ext>
              </c:extLst>
            </c:dLbl>
            <c:dLbl>
              <c:idx val="6"/>
              <c:layout/>
              <c:tx>
                <c:rich>
                  <a:bodyPr/>
                  <a:lstStyle/>
                  <a:p>
                    <a:r>
                      <a:rPr lang="zh-CN" altLang="en-US" sz="800" smtClean="0"/>
                      <a:t>菜品种类及数量</a:t>
                    </a:r>
                    <a:endParaRPr lang="zh-CN" altLang="en-US" dirty="0"/>
                  </a:p>
                </c:rich>
              </c:tx>
              <c:showLegendKey val="0"/>
              <c:showVal val="0"/>
              <c:showCatName val="0"/>
              <c:showSerName val="1"/>
              <c:showPercent val="0"/>
              <c:showBubbleSize val="0"/>
              <c:extLst>
                <c:ext xmlns:c15="http://schemas.microsoft.com/office/drawing/2012/chart" uri="{CE6537A1-D6FC-4f65-9D91-7224C49458BB}">
                  <c15:layout/>
                </c:ext>
              </c:extLst>
            </c:dLbl>
            <c:dLbl>
              <c:idx val="7"/>
              <c:layout/>
              <c:tx>
                <c:rich>
                  <a:bodyPr/>
                  <a:lstStyle/>
                  <a:p>
                    <a:r>
                      <a:rPr lang="zh-CN" altLang="en-US" sz="800" dirty="0" smtClean="0"/>
                      <a:t>饮品价格</a:t>
                    </a:r>
                    <a:endParaRPr lang="zh-CN" altLang="en-US" dirty="0"/>
                  </a:p>
                </c:rich>
              </c:tx>
              <c:showLegendKey val="0"/>
              <c:showVal val="0"/>
              <c:showCatName val="0"/>
              <c:showSerName val="1"/>
              <c:showPercent val="0"/>
              <c:showBubbleSize val="0"/>
              <c:extLst>
                <c:ext xmlns:c15="http://schemas.microsoft.com/office/drawing/2012/chart" uri="{CE6537A1-D6FC-4f65-9D91-7224C49458BB}">
                  <c15:layout/>
                </c:ext>
              </c:extLst>
            </c:dLbl>
            <c:dLbl>
              <c:idx val="8"/>
              <c:layout>
                <c:manualLayout>
                  <c:x val="0.0283464932486242"/>
                  <c:y val="0.0323922049097957"/>
                </c:manualLayout>
              </c:layout>
              <c:tx>
                <c:rich>
                  <a:bodyPr/>
                  <a:lstStyle/>
                  <a:p>
                    <a:r>
                      <a:rPr lang="zh-CN" altLang="en-US" sz="800" dirty="0" smtClean="0"/>
                      <a:t>饮料种类及数量</a:t>
                    </a:r>
                    <a:endParaRPr lang="zh-CN" altLang="en-US" dirty="0"/>
                  </a:p>
                </c:rich>
              </c:tx>
              <c:showLegendKey val="0"/>
              <c:showVal val="0"/>
              <c:showCatName val="0"/>
              <c:showSerName val="1"/>
              <c:showPercent val="0"/>
              <c:showBubbleSize val="0"/>
              <c:extLst>
                <c:ext xmlns:c15="http://schemas.microsoft.com/office/drawing/2012/chart" uri="{CE6537A1-D6FC-4f65-9D91-7224C49458BB}">
                  <c15:layout/>
                </c:ext>
              </c:extLst>
            </c:dLbl>
            <c:dLbl>
              <c:idx val="9"/>
              <c:layout>
                <c:manualLayout>
                  <c:x val="0.0226771945988994"/>
                  <c:y val="-0.0530054262160293"/>
                </c:manualLayout>
              </c:layout>
              <c:tx>
                <c:rich>
                  <a:bodyPr/>
                  <a:lstStyle/>
                  <a:p>
                    <a:r>
                      <a:rPr lang="zh-CN" altLang="en-US" sz="800" dirty="0" smtClean="0"/>
                      <a:t>结账速度</a:t>
                    </a:r>
                    <a:endParaRPr lang="zh-CN" altLang="en-US" dirty="0"/>
                  </a:p>
                </c:rich>
              </c:tx>
              <c:showLegendKey val="0"/>
              <c:showVal val="0"/>
              <c:showCatName val="0"/>
              <c:showSerName val="1"/>
              <c:showPercent val="0"/>
              <c:showBubbleSize val="0"/>
              <c:extLst>
                <c:ext xmlns:c15="http://schemas.microsoft.com/office/drawing/2012/chart" uri="{CE6537A1-D6FC-4f65-9D91-7224C49458BB}">
                  <c15:layout/>
                </c:ext>
              </c:extLst>
            </c:dLbl>
            <c:spPr>
              <a:noFill/>
              <a:ln>
                <a:noFill/>
              </a:ln>
              <a:effectLst/>
            </c:spPr>
            <c:txPr>
              <a:bodyPr/>
              <a:lstStyle/>
              <a:p>
                <a:pPr>
                  <a:defRPr sz="800"/>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Sheet1!$A$2:$A$11</c:f>
              <c:numCache>
                <c:formatCode>General</c:formatCode>
                <c:ptCount val="10"/>
                <c:pt idx="0">
                  <c:v>0.7</c:v>
                </c:pt>
                <c:pt idx="1">
                  <c:v>0.7</c:v>
                </c:pt>
                <c:pt idx="2">
                  <c:v>0.79</c:v>
                </c:pt>
                <c:pt idx="3">
                  <c:v>0.79</c:v>
                </c:pt>
                <c:pt idx="4">
                  <c:v>0.3</c:v>
                </c:pt>
                <c:pt idx="5">
                  <c:v>0.55</c:v>
                </c:pt>
                <c:pt idx="6">
                  <c:v>0.25</c:v>
                </c:pt>
                <c:pt idx="7">
                  <c:v>0.55</c:v>
                </c:pt>
                <c:pt idx="8">
                  <c:v>0.7</c:v>
                </c:pt>
                <c:pt idx="9">
                  <c:v>0.7</c:v>
                </c:pt>
              </c:numCache>
            </c:numRef>
          </c:xVal>
          <c:yVal>
            <c:numRef>
              <c:f>Sheet1!$B$2:$B$11</c:f>
              <c:numCache>
                <c:formatCode>General</c:formatCode>
                <c:ptCount val="10"/>
                <c:pt idx="0">
                  <c:v>11.1945987</c:v>
                </c:pt>
                <c:pt idx="1">
                  <c:v>6.019201756</c:v>
                </c:pt>
                <c:pt idx="2">
                  <c:v>5.267571511999973</c:v>
                </c:pt>
                <c:pt idx="3">
                  <c:v>3.784236616</c:v>
                </c:pt>
                <c:pt idx="4">
                  <c:v>7.388766239999987</c:v>
                </c:pt>
                <c:pt idx="5">
                  <c:v>2.23580004</c:v>
                </c:pt>
                <c:pt idx="6">
                  <c:v>1.10726276</c:v>
                </c:pt>
                <c:pt idx="7">
                  <c:v>0.963841569</c:v>
                </c:pt>
                <c:pt idx="8">
                  <c:v>0.907739096</c:v>
                </c:pt>
                <c:pt idx="9">
                  <c:v>0.709307444</c:v>
                </c:pt>
              </c:numCache>
            </c:numRef>
          </c:yVal>
          <c:bubbleSize>
            <c:numRef>
              <c:f>Sheet1!$C$2:$C$11</c:f>
              <c:numCache>
                <c:formatCode>General</c:formatCode>
                <c:ptCount val="10"/>
                <c:pt idx="0">
                  <c:v>0.899831833231171</c:v>
                </c:pt>
                <c:pt idx="1">
                  <c:v>0.224953129279813</c:v>
                </c:pt>
                <c:pt idx="2">
                  <c:v>0.838446023933803</c:v>
                </c:pt>
                <c:pt idx="3">
                  <c:v>0.882969877713688</c:v>
                </c:pt>
                <c:pt idx="4">
                  <c:v>0.176828032078437</c:v>
                </c:pt>
                <c:pt idx="5">
                  <c:v>0.410874187420366</c:v>
                </c:pt>
                <c:pt idx="6">
                  <c:v>0.352366708388872</c:v>
                </c:pt>
                <c:pt idx="7">
                  <c:v>0.59647863444729</c:v>
                </c:pt>
                <c:pt idx="8">
                  <c:v>0.550383909597226</c:v>
                </c:pt>
                <c:pt idx="9">
                  <c:v>0.739939690835337</c:v>
                </c:pt>
              </c:numCache>
            </c:numRef>
          </c:bubbleSize>
          <c:bubble3D val="0"/>
        </c:ser>
        <c:dLbls>
          <c:showLegendKey val="0"/>
          <c:showVal val="1"/>
          <c:showCatName val="0"/>
          <c:showSerName val="0"/>
          <c:showPercent val="0"/>
          <c:showBubbleSize val="0"/>
        </c:dLbls>
        <c:bubbleScale val="30"/>
        <c:showNegBubbles val="0"/>
        <c:axId val="-2087038576"/>
        <c:axId val="-2087044144"/>
      </c:bubbleChart>
      <c:valAx>
        <c:axId val="-2087038576"/>
        <c:scaling>
          <c:orientation val="minMax"/>
        </c:scaling>
        <c:delete val="0"/>
        <c:axPos val="b"/>
        <c:numFmt formatCode="General" sourceLinked="1"/>
        <c:majorTickMark val="out"/>
        <c:minorTickMark val="none"/>
        <c:tickLblPos val="nextTo"/>
        <c:crossAx val="-2087044144"/>
        <c:crosses val="autoZero"/>
        <c:crossBetween val="midCat"/>
      </c:valAx>
      <c:valAx>
        <c:axId val="-2087044144"/>
        <c:scaling>
          <c:orientation val="minMax"/>
        </c:scaling>
        <c:delete val="0"/>
        <c:axPos val="l"/>
        <c:numFmt formatCode="General" sourceLinked="1"/>
        <c:majorTickMark val="out"/>
        <c:minorTickMark val="none"/>
        <c:tickLblPos val="nextTo"/>
        <c:crossAx val="-2087038576"/>
        <c:crosses val="autoZero"/>
        <c:crossBetween val="midCat"/>
      </c:valAx>
    </c:plotArea>
    <c:plotVisOnly val="1"/>
    <c:dispBlanksAs val="gap"/>
    <c:showDLblsOverMax val="0"/>
  </c:chart>
  <c:txPr>
    <a:bodyPr/>
    <a:lstStyle/>
    <a:p>
      <a:pPr>
        <a:defRPr sz="900">
          <a:solidFill>
            <a:schemeClr val="bg1">
              <a:lumMod val="50000"/>
            </a:schemeClr>
          </a:solidFill>
        </a:defRPr>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0.07803</cdr:x>
      <cdr:y>0.55323</cdr:y>
    </cdr:from>
    <cdr:to>
      <cdr:x>0.45363</cdr:x>
      <cdr:y>0.88716</cdr:y>
    </cdr:to>
    <cdr:sp macro="" textlink="">
      <cdr:nvSpPr>
        <cdr:cNvPr id="4" name="矩形 3"/>
        <cdr:cNvSpPr/>
      </cdr:nvSpPr>
      <cdr:spPr>
        <a:xfrm xmlns:a="http://schemas.openxmlformats.org/drawingml/2006/main">
          <a:off x="430604" y="1674653"/>
          <a:ext cx="2072726" cy="1010822"/>
        </a:xfrm>
        <a:prstGeom xmlns:a="http://schemas.openxmlformats.org/drawingml/2006/main" prst="rect">
          <a:avLst/>
        </a:prstGeom>
        <a:solidFill xmlns:a="http://schemas.openxmlformats.org/drawingml/2006/main">
          <a:schemeClr val="accent3">
            <a:lumMod val="20000"/>
            <a:lumOff val="80000"/>
            <a:alpha val="46000"/>
          </a:schemeClr>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zh-CN"/>
        </a:p>
      </cdr:txBody>
    </cdr:sp>
  </cdr:relSizeAnchor>
  <cdr:relSizeAnchor xmlns:cdr="http://schemas.openxmlformats.org/drawingml/2006/chartDrawing">
    <cdr:from>
      <cdr:x>0.45363</cdr:x>
      <cdr:y>0.55323</cdr:y>
    </cdr:from>
    <cdr:to>
      <cdr:x>0.88928</cdr:x>
      <cdr:y>0.88716</cdr:y>
    </cdr:to>
    <cdr:sp macro="" textlink="">
      <cdr:nvSpPr>
        <cdr:cNvPr id="3" name="矩形 2"/>
        <cdr:cNvSpPr/>
      </cdr:nvSpPr>
      <cdr:spPr>
        <a:xfrm xmlns:a="http://schemas.openxmlformats.org/drawingml/2006/main">
          <a:off x="2360238" y="1833131"/>
          <a:ext cx="2266701" cy="1106480"/>
        </a:xfrm>
        <a:prstGeom xmlns:a="http://schemas.openxmlformats.org/drawingml/2006/main" prst="rect">
          <a:avLst/>
        </a:prstGeom>
        <a:solidFill xmlns:a="http://schemas.openxmlformats.org/drawingml/2006/main">
          <a:schemeClr val="accent2">
            <a:lumMod val="40000"/>
            <a:lumOff val="60000"/>
            <a:alpha val="53000"/>
          </a:schemeClr>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zh-CN"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21A2D0-1380-475A-9CD2-391637FA2CC0}" type="datetimeFigureOut">
              <a:rPr lang="zh-CN" altLang="en-US" smtClean="0"/>
              <a:pPr/>
              <a:t>16/1/8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1F104A-3D31-4225-9F1B-6D3A334D92BB}" type="slidenum">
              <a:rPr lang="zh-CN" altLang="en-US" smtClean="0"/>
              <a:pPr/>
              <a:t>‹#›</a:t>
            </a:fld>
            <a:endParaRPr lang="zh-CN" altLang="en-US"/>
          </a:p>
        </p:txBody>
      </p:sp>
    </p:spTree>
    <p:extLst>
      <p:ext uri="{BB962C8B-B14F-4D97-AF65-F5344CB8AC3E}">
        <p14:creationId xmlns:p14="http://schemas.microsoft.com/office/powerpoint/2010/main" val="1500439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01F104A-3D31-4225-9F1B-6D3A334D92BB}" type="slidenum">
              <a:rPr lang="zh-CN" altLang="en-US" smtClean="0"/>
              <a:pPr/>
              <a:t>1</a:t>
            </a:fld>
            <a:endParaRPr lang="zh-CN" altLang="en-US"/>
          </a:p>
        </p:txBody>
      </p:sp>
    </p:spTree>
    <p:extLst>
      <p:ext uri="{BB962C8B-B14F-4D97-AF65-F5344CB8AC3E}">
        <p14:creationId xmlns:p14="http://schemas.microsoft.com/office/powerpoint/2010/main" val="3463065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01F104A-3D31-4225-9F1B-6D3A334D92BB}" type="slidenum">
              <a:rPr lang="zh-CN" altLang="en-US" smtClean="0"/>
              <a:pPr/>
              <a:t>18</a:t>
            </a:fld>
            <a:endParaRPr lang="zh-CN" altLang="en-US"/>
          </a:p>
        </p:txBody>
      </p:sp>
    </p:spTree>
    <p:extLst>
      <p:ext uri="{BB962C8B-B14F-4D97-AF65-F5344CB8AC3E}">
        <p14:creationId xmlns:p14="http://schemas.microsoft.com/office/powerpoint/2010/main" val="4036097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01F104A-3D31-4225-9F1B-6D3A334D92BB}" type="slidenum">
              <a:rPr lang="zh-CN" altLang="en-US" smtClean="0"/>
              <a:pPr/>
              <a:t>19</a:t>
            </a:fld>
            <a:endParaRPr lang="zh-CN" altLang="en-US"/>
          </a:p>
        </p:txBody>
      </p:sp>
    </p:spTree>
    <p:extLst>
      <p:ext uri="{BB962C8B-B14F-4D97-AF65-F5344CB8AC3E}">
        <p14:creationId xmlns:p14="http://schemas.microsoft.com/office/powerpoint/2010/main" val="40360975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01F104A-3D31-4225-9F1B-6D3A334D92BB}" type="slidenum">
              <a:rPr lang="zh-CN" altLang="en-US" smtClean="0"/>
              <a:pPr/>
              <a:t>20</a:t>
            </a:fld>
            <a:endParaRPr lang="zh-CN" altLang="en-US"/>
          </a:p>
        </p:txBody>
      </p:sp>
    </p:spTree>
    <p:extLst>
      <p:ext uri="{BB962C8B-B14F-4D97-AF65-F5344CB8AC3E}">
        <p14:creationId xmlns:p14="http://schemas.microsoft.com/office/powerpoint/2010/main" val="4036097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01F104A-3D31-4225-9F1B-6D3A334D92BB}" type="slidenum">
              <a:rPr lang="zh-CN" altLang="en-US" smtClean="0"/>
              <a:pPr/>
              <a:t>21</a:t>
            </a:fld>
            <a:endParaRPr lang="zh-CN" altLang="en-US"/>
          </a:p>
        </p:txBody>
      </p:sp>
    </p:spTree>
    <p:extLst>
      <p:ext uri="{BB962C8B-B14F-4D97-AF65-F5344CB8AC3E}">
        <p14:creationId xmlns:p14="http://schemas.microsoft.com/office/powerpoint/2010/main" val="4036097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01F104A-3D31-4225-9F1B-6D3A334D92BB}" type="slidenum">
              <a:rPr lang="zh-CN" altLang="en-US" smtClean="0"/>
              <a:pPr/>
              <a:t>22</a:t>
            </a:fld>
            <a:endParaRPr lang="zh-CN" altLang="en-US"/>
          </a:p>
        </p:txBody>
      </p:sp>
    </p:spTree>
    <p:extLst>
      <p:ext uri="{BB962C8B-B14F-4D97-AF65-F5344CB8AC3E}">
        <p14:creationId xmlns:p14="http://schemas.microsoft.com/office/powerpoint/2010/main" val="4036097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01F104A-3D31-4225-9F1B-6D3A334D92BB}" type="slidenum">
              <a:rPr lang="zh-CN" altLang="en-US" smtClean="0"/>
              <a:pPr/>
              <a:t>23</a:t>
            </a:fld>
            <a:endParaRPr lang="zh-CN" altLang="en-US"/>
          </a:p>
        </p:txBody>
      </p:sp>
    </p:spTree>
    <p:extLst>
      <p:ext uri="{BB962C8B-B14F-4D97-AF65-F5344CB8AC3E}">
        <p14:creationId xmlns:p14="http://schemas.microsoft.com/office/powerpoint/2010/main" val="4036097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01F104A-3D31-4225-9F1B-6D3A334D92BB}" type="slidenum">
              <a:rPr lang="zh-CN" altLang="en-US" smtClean="0"/>
              <a:pPr/>
              <a:t>24</a:t>
            </a:fld>
            <a:endParaRPr lang="zh-CN" altLang="en-US"/>
          </a:p>
        </p:txBody>
      </p:sp>
    </p:spTree>
    <p:extLst>
      <p:ext uri="{BB962C8B-B14F-4D97-AF65-F5344CB8AC3E}">
        <p14:creationId xmlns:p14="http://schemas.microsoft.com/office/powerpoint/2010/main" val="4036097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01F104A-3D31-4225-9F1B-6D3A334D92BB}" type="slidenum">
              <a:rPr lang="zh-CN" altLang="en-US" smtClean="0"/>
              <a:pPr/>
              <a:t>25</a:t>
            </a:fld>
            <a:endParaRPr lang="zh-CN" altLang="en-US"/>
          </a:p>
        </p:txBody>
      </p:sp>
    </p:spTree>
    <p:extLst>
      <p:ext uri="{BB962C8B-B14F-4D97-AF65-F5344CB8AC3E}">
        <p14:creationId xmlns:p14="http://schemas.microsoft.com/office/powerpoint/2010/main" val="40360975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01F104A-3D31-4225-9F1B-6D3A334D92BB}" type="slidenum">
              <a:rPr lang="zh-CN" altLang="en-US" smtClean="0"/>
              <a:pPr/>
              <a:t>26</a:t>
            </a:fld>
            <a:endParaRPr lang="zh-CN" altLang="en-US"/>
          </a:p>
        </p:txBody>
      </p:sp>
    </p:spTree>
    <p:extLst>
      <p:ext uri="{BB962C8B-B14F-4D97-AF65-F5344CB8AC3E}">
        <p14:creationId xmlns:p14="http://schemas.microsoft.com/office/powerpoint/2010/main" val="4036097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01F104A-3D31-4225-9F1B-6D3A334D92BB}" type="slidenum">
              <a:rPr lang="zh-CN" altLang="en-US" smtClean="0"/>
              <a:pPr/>
              <a:t>27</a:t>
            </a:fld>
            <a:endParaRPr lang="zh-CN" altLang="en-US"/>
          </a:p>
        </p:txBody>
      </p:sp>
    </p:spTree>
    <p:extLst>
      <p:ext uri="{BB962C8B-B14F-4D97-AF65-F5344CB8AC3E}">
        <p14:creationId xmlns:p14="http://schemas.microsoft.com/office/powerpoint/2010/main" val="4036097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01F104A-3D31-4225-9F1B-6D3A334D92BB}" type="slidenum">
              <a:rPr lang="zh-CN" altLang="en-US" smtClean="0"/>
              <a:pPr/>
              <a:t>2</a:t>
            </a:fld>
            <a:endParaRPr lang="zh-CN" altLang="en-US"/>
          </a:p>
        </p:txBody>
      </p:sp>
    </p:spTree>
    <p:extLst>
      <p:ext uri="{BB962C8B-B14F-4D97-AF65-F5344CB8AC3E}">
        <p14:creationId xmlns:p14="http://schemas.microsoft.com/office/powerpoint/2010/main" val="34630653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01F104A-3D31-4225-9F1B-6D3A334D92BB}" type="slidenum">
              <a:rPr lang="zh-CN" altLang="en-US" smtClean="0"/>
              <a:pPr/>
              <a:t>28</a:t>
            </a:fld>
            <a:endParaRPr lang="zh-CN" altLang="en-US"/>
          </a:p>
        </p:txBody>
      </p:sp>
    </p:spTree>
    <p:extLst>
      <p:ext uri="{BB962C8B-B14F-4D97-AF65-F5344CB8AC3E}">
        <p14:creationId xmlns:p14="http://schemas.microsoft.com/office/powerpoint/2010/main" val="34630653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01F104A-3D31-4225-9F1B-6D3A334D92BB}" type="slidenum">
              <a:rPr lang="zh-CN" altLang="en-US" smtClean="0"/>
              <a:pPr/>
              <a:t>29</a:t>
            </a:fld>
            <a:endParaRPr lang="zh-CN" altLang="en-US"/>
          </a:p>
        </p:txBody>
      </p:sp>
    </p:spTree>
    <p:extLst>
      <p:ext uri="{BB962C8B-B14F-4D97-AF65-F5344CB8AC3E}">
        <p14:creationId xmlns:p14="http://schemas.microsoft.com/office/powerpoint/2010/main" val="4036097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01F104A-3D31-4225-9F1B-6D3A334D92BB}" type="slidenum">
              <a:rPr lang="zh-CN" altLang="en-US" smtClean="0"/>
              <a:pPr/>
              <a:t>3</a:t>
            </a:fld>
            <a:endParaRPr lang="zh-CN" altLang="en-US"/>
          </a:p>
        </p:txBody>
      </p:sp>
    </p:spTree>
    <p:extLst>
      <p:ext uri="{BB962C8B-B14F-4D97-AF65-F5344CB8AC3E}">
        <p14:creationId xmlns:p14="http://schemas.microsoft.com/office/powerpoint/2010/main" val="3463065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01F104A-3D31-4225-9F1B-6D3A334D92BB}" type="slidenum">
              <a:rPr lang="zh-CN" altLang="en-US" smtClean="0"/>
              <a:pPr/>
              <a:t>4</a:t>
            </a:fld>
            <a:endParaRPr lang="zh-CN" altLang="en-US"/>
          </a:p>
        </p:txBody>
      </p:sp>
    </p:spTree>
    <p:extLst>
      <p:ext uri="{BB962C8B-B14F-4D97-AF65-F5344CB8AC3E}">
        <p14:creationId xmlns:p14="http://schemas.microsoft.com/office/powerpoint/2010/main" val="3463065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200" b="1" dirty="0" smtClean="0">
              <a:solidFill>
                <a:schemeClr val="bg2">
                  <a:lumMod val="50000"/>
                </a:schemeClr>
              </a:solidFill>
              <a:latin typeface="黑体"/>
              <a:cs typeface="黑体"/>
            </a:endParaRPr>
          </a:p>
          <a:p>
            <a:endParaRPr lang="zh-CN" altLang="en-US" dirty="0"/>
          </a:p>
        </p:txBody>
      </p:sp>
      <p:sp>
        <p:nvSpPr>
          <p:cNvPr id="4" name="Slide Number Placeholder 3"/>
          <p:cNvSpPr>
            <a:spLocks noGrp="1"/>
          </p:cNvSpPr>
          <p:nvPr>
            <p:ph type="sldNum" sz="quarter" idx="10"/>
          </p:nvPr>
        </p:nvSpPr>
        <p:spPr/>
        <p:txBody>
          <a:bodyPr/>
          <a:lstStyle/>
          <a:p>
            <a:fld id="{601F104A-3D31-4225-9F1B-6D3A334D92BB}" type="slidenum">
              <a:rPr lang="zh-CN" altLang="en-US" smtClean="0"/>
              <a:pPr/>
              <a:t>5</a:t>
            </a:fld>
            <a:endParaRPr lang="zh-CN" altLang="en-US"/>
          </a:p>
        </p:txBody>
      </p:sp>
    </p:spTree>
    <p:extLst>
      <p:ext uri="{BB962C8B-B14F-4D97-AF65-F5344CB8AC3E}">
        <p14:creationId xmlns:p14="http://schemas.microsoft.com/office/powerpoint/2010/main" val="3477330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01F104A-3D31-4225-9F1B-6D3A334D92BB}" type="slidenum">
              <a:rPr lang="zh-CN" altLang="en-US" smtClean="0"/>
              <a:pPr/>
              <a:t>11</a:t>
            </a:fld>
            <a:endParaRPr lang="zh-CN" altLang="en-US"/>
          </a:p>
        </p:txBody>
      </p:sp>
    </p:spTree>
    <p:extLst>
      <p:ext uri="{BB962C8B-B14F-4D97-AF65-F5344CB8AC3E}">
        <p14:creationId xmlns:p14="http://schemas.microsoft.com/office/powerpoint/2010/main" val="3463065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01F104A-3D31-4225-9F1B-6D3A334D92BB}" type="slidenum">
              <a:rPr lang="zh-CN" altLang="en-US" smtClean="0"/>
              <a:pPr/>
              <a:t>14</a:t>
            </a:fld>
            <a:endParaRPr lang="zh-CN" altLang="en-US"/>
          </a:p>
        </p:txBody>
      </p:sp>
    </p:spTree>
    <p:extLst>
      <p:ext uri="{BB962C8B-B14F-4D97-AF65-F5344CB8AC3E}">
        <p14:creationId xmlns:p14="http://schemas.microsoft.com/office/powerpoint/2010/main" val="4036097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01F104A-3D31-4225-9F1B-6D3A334D92BB}" type="slidenum">
              <a:rPr lang="zh-CN" altLang="en-US" smtClean="0"/>
              <a:pPr/>
              <a:t>16</a:t>
            </a:fld>
            <a:endParaRPr lang="zh-CN" altLang="en-US"/>
          </a:p>
        </p:txBody>
      </p:sp>
    </p:spTree>
    <p:extLst>
      <p:ext uri="{BB962C8B-B14F-4D97-AF65-F5344CB8AC3E}">
        <p14:creationId xmlns:p14="http://schemas.microsoft.com/office/powerpoint/2010/main" val="4036097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01F104A-3D31-4225-9F1B-6D3A334D92BB}" type="slidenum">
              <a:rPr lang="zh-CN" altLang="en-US" smtClean="0"/>
              <a:pPr/>
              <a:t>17</a:t>
            </a:fld>
            <a:endParaRPr lang="zh-CN" altLang="en-US"/>
          </a:p>
        </p:txBody>
      </p:sp>
    </p:spTree>
    <p:extLst>
      <p:ext uri="{BB962C8B-B14F-4D97-AF65-F5344CB8AC3E}">
        <p14:creationId xmlns:p14="http://schemas.microsoft.com/office/powerpoint/2010/main" val="4036097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465617" y="4137904"/>
            <a:ext cx="8228523" cy="138499"/>
          </a:xfrm>
        </p:spPr>
        <p:txBody>
          <a:bodyPr anchor="b" anchorCtr="0">
            <a:spAutoFit/>
          </a:bodyPr>
          <a:lstStyle>
            <a:lvl1pPr>
              <a:lnSpc>
                <a:spcPct val="100000"/>
              </a:lnSpc>
              <a:defRPr sz="900" spc="0"/>
            </a:lvl1pPr>
          </a:lstStyle>
          <a:p>
            <a:pPr lvl="0"/>
            <a:r>
              <a:rPr lang="en-GB" dirty="0" smtClean="0"/>
              <a:t>Base:</a:t>
            </a:r>
            <a:endParaRPr lang="en-US" dirty="0" smtClean="0"/>
          </a:p>
        </p:txBody>
      </p:sp>
      <p:sp>
        <p:nvSpPr>
          <p:cNvPr id="3" name="Text Placeholder 5"/>
          <p:cNvSpPr>
            <a:spLocks noGrp="1"/>
          </p:cNvSpPr>
          <p:nvPr>
            <p:ph type="body" sz="quarter" idx="11" hasCustomPrompt="1"/>
          </p:nvPr>
        </p:nvSpPr>
        <p:spPr>
          <a:xfrm>
            <a:off x="465617" y="4273311"/>
            <a:ext cx="8228523" cy="138499"/>
          </a:xfrm>
        </p:spPr>
        <p:txBody>
          <a:bodyPr anchor="b" anchorCtr="0">
            <a:spAutoFit/>
          </a:bodyPr>
          <a:lstStyle>
            <a:lvl1pPr>
              <a:lnSpc>
                <a:spcPct val="100000"/>
              </a:lnSpc>
              <a:defRPr sz="900" spc="0"/>
            </a:lvl1pPr>
          </a:lstStyle>
          <a:p>
            <a:pPr lvl="0"/>
            <a:r>
              <a:rPr lang="en-GB" dirty="0" smtClean="0"/>
              <a:t>Footnote:</a:t>
            </a:r>
            <a:endParaRPr lang="en-US" dirty="0" smtClean="0"/>
          </a:p>
        </p:txBody>
      </p:sp>
    </p:spTree>
    <p:extLst>
      <p:ext uri="{BB962C8B-B14F-4D97-AF65-F5344CB8AC3E}">
        <p14:creationId xmlns:p14="http://schemas.microsoft.com/office/powerpoint/2010/main" val="2410091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55794"/>
            <a:ext cx="8229600" cy="269304"/>
          </a:xfrm>
        </p:spPr>
        <p:txBody>
          <a:bodyPr anchor="t"/>
          <a:lstStyle>
            <a:lvl1pPr>
              <a:lnSpc>
                <a:spcPct val="70000"/>
              </a:lnSpc>
              <a:defRPr/>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lvl2pPr>
              <a:buClr>
                <a:schemeClr val="accent5"/>
              </a:buClr>
              <a:defRPr/>
            </a:lvl2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 Placeholder 5"/>
          <p:cNvSpPr>
            <a:spLocks noGrp="1"/>
          </p:cNvSpPr>
          <p:nvPr>
            <p:ph type="body" sz="quarter" idx="10" hasCustomPrompt="1"/>
          </p:nvPr>
        </p:nvSpPr>
        <p:spPr>
          <a:xfrm>
            <a:off x="465617" y="4137904"/>
            <a:ext cx="8228523" cy="138499"/>
          </a:xfrm>
        </p:spPr>
        <p:txBody>
          <a:bodyPr anchor="b" anchorCtr="0">
            <a:spAutoFit/>
          </a:bodyPr>
          <a:lstStyle>
            <a:lvl1pPr>
              <a:lnSpc>
                <a:spcPct val="100000"/>
              </a:lnSpc>
              <a:defRPr sz="900" spc="0"/>
            </a:lvl1pPr>
          </a:lstStyle>
          <a:p>
            <a:pPr lvl="0"/>
            <a:r>
              <a:rPr lang="en-GB" dirty="0" smtClean="0"/>
              <a:t>Base:</a:t>
            </a:r>
            <a:endParaRPr lang="en-US" dirty="0" smtClean="0"/>
          </a:p>
        </p:txBody>
      </p:sp>
      <p:sp>
        <p:nvSpPr>
          <p:cNvPr id="6" name="Text Placeholder 5"/>
          <p:cNvSpPr>
            <a:spLocks noGrp="1"/>
          </p:cNvSpPr>
          <p:nvPr>
            <p:ph type="body" sz="quarter" idx="11" hasCustomPrompt="1"/>
          </p:nvPr>
        </p:nvSpPr>
        <p:spPr>
          <a:xfrm>
            <a:off x="465617" y="4273311"/>
            <a:ext cx="8228523" cy="138499"/>
          </a:xfrm>
        </p:spPr>
        <p:txBody>
          <a:bodyPr anchor="b" anchorCtr="0">
            <a:spAutoFit/>
          </a:bodyPr>
          <a:lstStyle>
            <a:lvl1pPr>
              <a:lnSpc>
                <a:spcPct val="100000"/>
              </a:lnSpc>
              <a:defRPr sz="900" spc="0"/>
            </a:lvl1pPr>
          </a:lstStyle>
          <a:p>
            <a:pPr lvl="0"/>
            <a:r>
              <a:rPr lang="en-GB" dirty="0" smtClean="0"/>
              <a:t>Footnote:</a:t>
            </a:r>
            <a:endParaRPr lang="en-US" dirty="0" smtClean="0"/>
          </a:p>
        </p:txBody>
      </p:sp>
    </p:spTree>
    <p:extLst>
      <p:ext uri="{BB962C8B-B14F-4D97-AF65-F5344CB8AC3E}">
        <p14:creationId xmlns:p14="http://schemas.microsoft.com/office/powerpoint/2010/main" val="2931224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57428"/>
            <a:ext cx="8229600" cy="269304"/>
          </a:xfrm>
        </p:spPr>
        <p:txBody>
          <a:bodyPr anchor="t"/>
          <a:lstStyle/>
          <a:p>
            <a:r>
              <a:rPr lang="en-US" dirty="0" smtClean="0"/>
              <a:t>CLICK TO EDIT MASTER TITLE STYLE</a:t>
            </a:r>
            <a:endParaRPr lang="en-GB" dirty="0"/>
          </a:p>
        </p:txBody>
      </p:sp>
      <p:sp>
        <p:nvSpPr>
          <p:cNvPr id="3" name="Content Placeholder 2"/>
          <p:cNvSpPr>
            <a:spLocks noGrp="1"/>
          </p:cNvSpPr>
          <p:nvPr>
            <p:ph idx="1"/>
          </p:nvPr>
        </p:nvSpPr>
        <p:spPr>
          <a:xfrm>
            <a:off x="457202" y="897783"/>
            <a:ext cx="4019871" cy="3410297"/>
          </a:xfrm>
        </p:spPr>
        <p:txBody>
          <a:bodyPr/>
          <a:lstStyle>
            <a:lvl2pPr>
              <a:buClr>
                <a:schemeClr val="accent5"/>
              </a:buClr>
              <a:defRPr/>
            </a:lvl2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5"/>
          <p:cNvSpPr>
            <a:spLocks noGrp="1"/>
          </p:cNvSpPr>
          <p:nvPr>
            <p:ph type="sldNum" sz="quarter" idx="4"/>
          </p:nvPr>
        </p:nvSpPr>
        <p:spPr>
          <a:xfrm>
            <a:off x="4394111" y="4708101"/>
            <a:ext cx="355803" cy="184666"/>
          </a:xfrm>
          <a:prstGeom prst="rect">
            <a:avLst/>
          </a:prstGeom>
        </p:spPr>
        <p:txBody>
          <a:bodyPr vert="horz" wrap="square" lIns="0" tIns="0" rIns="0" bIns="0" rtlCol="0" anchor="ctr">
            <a:spAutoFit/>
          </a:bodyPr>
          <a:lstStyle>
            <a:lvl1pPr algn="ctr">
              <a:defRPr sz="1200" b="1">
                <a:solidFill>
                  <a:schemeClr val="bg1"/>
                </a:solidFill>
              </a:defRPr>
            </a:lvl1pPr>
          </a:lstStyle>
          <a:p>
            <a:fld id="{FC240561-4417-4EF5-A4BB-7BECD1B5DFF9}" type="slidenum">
              <a:rPr lang="en-GB" smtClean="0">
                <a:solidFill>
                  <a:srgbClr val="FFFFFF"/>
                </a:solidFill>
              </a:rPr>
              <a:pPr/>
              <a:t>‹#›</a:t>
            </a:fld>
            <a:endParaRPr lang="en-GB" dirty="0">
              <a:solidFill>
                <a:srgbClr val="FFFFFF"/>
              </a:solidFill>
            </a:endParaRPr>
          </a:p>
        </p:txBody>
      </p:sp>
      <p:sp>
        <p:nvSpPr>
          <p:cNvPr id="6" name="Content Placeholder 2"/>
          <p:cNvSpPr>
            <a:spLocks noGrp="1"/>
          </p:cNvSpPr>
          <p:nvPr>
            <p:ph idx="11"/>
          </p:nvPr>
        </p:nvSpPr>
        <p:spPr>
          <a:xfrm>
            <a:off x="4666946" y="897783"/>
            <a:ext cx="4019871" cy="3410297"/>
          </a:xfrm>
        </p:spPr>
        <p:txBody>
          <a:bodyPr/>
          <a:lstStyle>
            <a:lvl2pPr>
              <a:buClr>
                <a:schemeClr val="accent5"/>
              </a:buClr>
              <a:defRPr/>
            </a:lvl2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Text Placeholder 5"/>
          <p:cNvSpPr>
            <a:spLocks noGrp="1"/>
          </p:cNvSpPr>
          <p:nvPr>
            <p:ph type="body" sz="quarter" idx="10" hasCustomPrompt="1"/>
          </p:nvPr>
        </p:nvSpPr>
        <p:spPr>
          <a:xfrm>
            <a:off x="465617" y="4137904"/>
            <a:ext cx="8228523" cy="138499"/>
          </a:xfrm>
        </p:spPr>
        <p:txBody>
          <a:bodyPr anchor="b" anchorCtr="0">
            <a:spAutoFit/>
          </a:bodyPr>
          <a:lstStyle>
            <a:lvl1pPr>
              <a:lnSpc>
                <a:spcPct val="100000"/>
              </a:lnSpc>
              <a:defRPr sz="900" spc="0"/>
            </a:lvl1pPr>
          </a:lstStyle>
          <a:p>
            <a:pPr lvl="0"/>
            <a:r>
              <a:rPr lang="en-GB" dirty="0" smtClean="0"/>
              <a:t>Base:</a:t>
            </a:r>
            <a:endParaRPr lang="en-US" dirty="0" smtClean="0"/>
          </a:p>
        </p:txBody>
      </p:sp>
      <p:sp>
        <p:nvSpPr>
          <p:cNvPr id="9" name="Text Placeholder 5"/>
          <p:cNvSpPr>
            <a:spLocks noGrp="1"/>
          </p:cNvSpPr>
          <p:nvPr>
            <p:ph type="body" sz="quarter" idx="12" hasCustomPrompt="1"/>
          </p:nvPr>
        </p:nvSpPr>
        <p:spPr>
          <a:xfrm>
            <a:off x="465617" y="4273311"/>
            <a:ext cx="8228523" cy="138499"/>
          </a:xfrm>
        </p:spPr>
        <p:txBody>
          <a:bodyPr anchor="b" anchorCtr="0">
            <a:spAutoFit/>
          </a:bodyPr>
          <a:lstStyle>
            <a:lvl1pPr>
              <a:lnSpc>
                <a:spcPct val="100000"/>
              </a:lnSpc>
              <a:defRPr sz="900" spc="0"/>
            </a:lvl1pPr>
          </a:lstStyle>
          <a:p>
            <a:pPr lvl="0"/>
            <a:r>
              <a:rPr lang="en-GB" dirty="0" smtClean="0"/>
              <a:t>Footnote:</a:t>
            </a:r>
            <a:endParaRPr lang="en-US" dirty="0" smtClean="0"/>
          </a:p>
        </p:txBody>
      </p:sp>
    </p:spTree>
    <p:extLst>
      <p:ext uri="{BB962C8B-B14F-4D97-AF65-F5344CB8AC3E}">
        <p14:creationId xmlns:p14="http://schemas.microsoft.com/office/powerpoint/2010/main" val="2996779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57428"/>
            <a:ext cx="8229600" cy="269304"/>
          </a:xfrm>
        </p:spPr>
        <p:txBody>
          <a:bodyPr anchor="t"/>
          <a:lstStyle/>
          <a:p>
            <a:r>
              <a:rPr lang="en-US" dirty="0" smtClean="0"/>
              <a:t>CLICK TO EDIT MASTER TITLE STYLE</a:t>
            </a:r>
            <a:endParaRPr lang="en-GB" dirty="0"/>
          </a:p>
        </p:txBody>
      </p:sp>
      <p:sp>
        <p:nvSpPr>
          <p:cNvPr id="3" name="Content Placeholder 2"/>
          <p:cNvSpPr>
            <a:spLocks noGrp="1"/>
          </p:cNvSpPr>
          <p:nvPr>
            <p:ph idx="1"/>
          </p:nvPr>
        </p:nvSpPr>
        <p:spPr>
          <a:xfrm>
            <a:off x="457201" y="897783"/>
            <a:ext cx="2616627" cy="3410297"/>
          </a:xfrm>
        </p:spPr>
        <p:txBody>
          <a:bodyPr/>
          <a:lstStyle>
            <a:lvl2pPr>
              <a:buClr>
                <a:schemeClr val="accent5"/>
              </a:buClr>
              <a:defRPr/>
            </a:lvl2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5"/>
          <p:cNvSpPr>
            <a:spLocks noGrp="1"/>
          </p:cNvSpPr>
          <p:nvPr>
            <p:ph type="sldNum" sz="quarter" idx="4"/>
          </p:nvPr>
        </p:nvSpPr>
        <p:spPr>
          <a:xfrm>
            <a:off x="4394111" y="4708101"/>
            <a:ext cx="355803" cy="184666"/>
          </a:xfrm>
          <a:prstGeom prst="rect">
            <a:avLst/>
          </a:prstGeom>
        </p:spPr>
        <p:txBody>
          <a:bodyPr vert="horz" wrap="square" lIns="0" tIns="0" rIns="0" bIns="0" rtlCol="0" anchor="ctr">
            <a:spAutoFit/>
          </a:bodyPr>
          <a:lstStyle>
            <a:lvl1pPr algn="ctr">
              <a:defRPr sz="1200" b="1">
                <a:solidFill>
                  <a:schemeClr val="bg1"/>
                </a:solidFill>
              </a:defRPr>
            </a:lvl1pPr>
          </a:lstStyle>
          <a:p>
            <a:fld id="{FC240561-4417-4EF5-A4BB-7BECD1B5DFF9}" type="slidenum">
              <a:rPr lang="en-GB" smtClean="0">
                <a:solidFill>
                  <a:srgbClr val="FFFFFF"/>
                </a:solidFill>
              </a:rPr>
              <a:pPr/>
              <a:t>‹#›</a:t>
            </a:fld>
            <a:endParaRPr lang="en-GB" dirty="0">
              <a:solidFill>
                <a:srgbClr val="FFFFFF"/>
              </a:solidFill>
            </a:endParaRPr>
          </a:p>
        </p:txBody>
      </p:sp>
      <p:sp>
        <p:nvSpPr>
          <p:cNvPr id="5" name="Content Placeholder 2"/>
          <p:cNvSpPr>
            <a:spLocks noGrp="1"/>
          </p:cNvSpPr>
          <p:nvPr>
            <p:ph idx="10"/>
          </p:nvPr>
        </p:nvSpPr>
        <p:spPr>
          <a:xfrm>
            <a:off x="3263690" y="897783"/>
            <a:ext cx="2616627" cy="3410297"/>
          </a:xfrm>
        </p:spPr>
        <p:txBody>
          <a:bodyPr/>
          <a:lstStyle>
            <a:lvl2pPr>
              <a:buClr>
                <a:schemeClr val="accent5"/>
              </a:buClr>
              <a:defRPr/>
            </a:lvl2p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Content Placeholder 2"/>
          <p:cNvSpPr>
            <a:spLocks noGrp="1"/>
          </p:cNvSpPr>
          <p:nvPr>
            <p:ph idx="11"/>
          </p:nvPr>
        </p:nvSpPr>
        <p:spPr>
          <a:xfrm>
            <a:off x="6070194" y="897783"/>
            <a:ext cx="2616627" cy="3410297"/>
          </a:xfrm>
        </p:spPr>
        <p:txBody>
          <a:bodyPr/>
          <a:lstStyle>
            <a:lvl2pPr>
              <a:buClr>
                <a:schemeClr val="accent5"/>
              </a:buClr>
              <a:defRPr/>
            </a:lvl2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Text Placeholder 5"/>
          <p:cNvSpPr>
            <a:spLocks noGrp="1"/>
          </p:cNvSpPr>
          <p:nvPr>
            <p:ph type="body" sz="quarter" idx="12" hasCustomPrompt="1"/>
          </p:nvPr>
        </p:nvSpPr>
        <p:spPr>
          <a:xfrm>
            <a:off x="465617" y="4137904"/>
            <a:ext cx="8228523" cy="138499"/>
          </a:xfrm>
        </p:spPr>
        <p:txBody>
          <a:bodyPr anchor="b" anchorCtr="0">
            <a:spAutoFit/>
          </a:bodyPr>
          <a:lstStyle>
            <a:lvl1pPr>
              <a:lnSpc>
                <a:spcPct val="100000"/>
              </a:lnSpc>
              <a:defRPr sz="900" spc="0"/>
            </a:lvl1pPr>
          </a:lstStyle>
          <a:p>
            <a:pPr lvl="0"/>
            <a:r>
              <a:rPr lang="en-GB" dirty="0" smtClean="0"/>
              <a:t>Base:</a:t>
            </a:r>
            <a:endParaRPr lang="en-US" dirty="0" smtClean="0"/>
          </a:p>
        </p:txBody>
      </p:sp>
      <p:sp>
        <p:nvSpPr>
          <p:cNvPr id="9" name="Text Placeholder 5"/>
          <p:cNvSpPr>
            <a:spLocks noGrp="1"/>
          </p:cNvSpPr>
          <p:nvPr>
            <p:ph type="body" sz="quarter" idx="13" hasCustomPrompt="1"/>
          </p:nvPr>
        </p:nvSpPr>
        <p:spPr>
          <a:xfrm>
            <a:off x="465617" y="4273311"/>
            <a:ext cx="8228523" cy="138499"/>
          </a:xfrm>
        </p:spPr>
        <p:txBody>
          <a:bodyPr anchor="b" anchorCtr="0">
            <a:spAutoFit/>
          </a:bodyPr>
          <a:lstStyle>
            <a:lvl1pPr>
              <a:lnSpc>
                <a:spcPct val="100000"/>
              </a:lnSpc>
              <a:defRPr sz="900" spc="0"/>
            </a:lvl1pPr>
          </a:lstStyle>
          <a:p>
            <a:pPr lvl="0"/>
            <a:r>
              <a:rPr lang="en-GB" dirty="0" smtClean="0"/>
              <a:t>Footnote:</a:t>
            </a:r>
            <a:endParaRPr lang="en-US" dirty="0" smtClean="0"/>
          </a:p>
        </p:txBody>
      </p:sp>
    </p:spTree>
    <p:extLst>
      <p:ext uri="{BB962C8B-B14F-4D97-AF65-F5344CB8AC3E}">
        <p14:creationId xmlns:p14="http://schemas.microsoft.com/office/powerpoint/2010/main" val="2759961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465617" y="4137895"/>
            <a:ext cx="8228523" cy="138499"/>
          </a:xfrm>
        </p:spPr>
        <p:txBody>
          <a:bodyPr anchor="b" anchorCtr="0">
            <a:spAutoFit/>
          </a:bodyPr>
          <a:lstStyle>
            <a:lvl1pPr>
              <a:lnSpc>
                <a:spcPct val="100000"/>
              </a:lnSpc>
              <a:defRPr sz="900" spc="0"/>
            </a:lvl1pPr>
          </a:lstStyle>
          <a:p>
            <a:pPr lvl="0"/>
            <a:r>
              <a:rPr lang="en-GB" dirty="0" smtClean="0"/>
              <a:t>Base:</a:t>
            </a:r>
            <a:endParaRPr lang="en-US" dirty="0" smtClean="0"/>
          </a:p>
        </p:txBody>
      </p:sp>
      <p:sp>
        <p:nvSpPr>
          <p:cNvPr id="3" name="Text Placeholder 5"/>
          <p:cNvSpPr>
            <a:spLocks noGrp="1"/>
          </p:cNvSpPr>
          <p:nvPr>
            <p:ph type="body" sz="quarter" idx="11" hasCustomPrompt="1"/>
          </p:nvPr>
        </p:nvSpPr>
        <p:spPr>
          <a:xfrm>
            <a:off x="465617" y="4273302"/>
            <a:ext cx="8228523" cy="138499"/>
          </a:xfrm>
        </p:spPr>
        <p:txBody>
          <a:bodyPr anchor="b" anchorCtr="0">
            <a:spAutoFit/>
          </a:bodyPr>
          <a:lstStyle>
            <a:lvl1pPr>
              <a:lnSpc>
                <a:spcPct val="100000"/>
              </a:lnSpc>
              <a:defRPr sz="900" spc="0"/>
            </a:lvl1pPr>
          </a:lstStyle>
          <a:p>
            <a:pPr lvl="0"/>
            <a:r>
              <a:rPr lang="en-GB" dirty="0" smtClean="0"/>
              <a:t>Footnote:</a:t>
            </a:r>
            <a:endParaRPr lang="en-US" dirty="0" smtClean="0"/>
          </a:p>
        </p:txBody>
      </p:sp>
    </p:spTree>
    <p:extLst>
      <p:ext uri="{BB962C8B-B14F-4D97-AF65-F5344CB8AC3E}">
        <p14:creationId xmlns:p14="http://schemas.microsoft.com/office/powerpoint/2010/main" val="2410091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55794"/>
            <a:ext cx="8229600" cy="269304"/>
          </a:xfrm>
        </p:spPr>
        <p:txBody>
          <a:bodyPr anchor="t"/>
          <a:lstStyle>
            <a:lvl1pPr>
              <a:lnSpc>
                <a:spcPct val="70000"/>
              </a:lnSpc>
              <a:defRPr/>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lvl2pPr>
              <a:buClr>
                <a:schemeClr val="accent5"/>
              </a:buClr>
              <a:defRPr/>
            </a:lvl2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 Placeholder 5"/>
          <p:cNvSpPr>
            <a:spLocks noGrp="1"/>
          </p:cNvSpPr>
          <p:nvPr>
            <p:ph type="body" sz="quarter" idx="10" hasCustomPrompt="1"/>
          </p:nvPr>
        </p:nvSpPr>
        <p:spPr>
          <a:xfrm>
            <a:off x="465617" y="4137895"/>
            <a:ext cx="8228523" cy="138499"/>
          </a:xfrm>
        </p:spPr>
        <p:txBody>
          <a:bodyPr anchor="b" anchorCtr="0">
            <a:spAutoFit/>
          </a:bodyPr>
          <a:lstStyle>
            <a:lvl1pPr>
              <a:lnSpc>
                <a:spcPct val="100000"/>
              </a:lnSpc>
              <a:defRPr sz="900" spc="0"/>
            </a:lvl1pPr>
          </a:lstStyle>
          <a:p>
            <a:pPr lvl="0"/>
            <a:r>
              <a:rPr lang="en-GB" dirty="0" smtClean="0"/>
              <a:t>Base:</a:t>
            </a:r>
            <a:endParaRPr lang="en-US" dirty="0" smtClean="0"/>
          </a:p>
        </p:txBody>
      </p:sp>
      <p:sp>
        <p:nvSpPr>
          <p:cNvPr id="6" name="Text Placeholder 5"/>
          <p:cNvSpPr>
            <a:spLocks noGrp="1"/>
          </p:cNvSpPr>
          <p:nvPr>
            <p:ph type="body" sz="quarter" idx="11" hasCustomPrompt="1"/>
          </p:nvPr>
        </p:nvSpPr>
        <p:spPr>
          <a:xfrm>
            <a:off x="465617" y="4273302"/>
            <a:ext cx="8228523" cy="138499"/>
          </a:xfrm>
        </p:spPr>
        <p:txBody>
          <a:bodyPr anchor="b" anchorCtr="0">
            <a:spAutoFit/>
          </a:bodyPr>
          <a:lstStyle>
            <a:lvl1pPr>
              <a:lnSpc>
                <a:spcPct val="100000"/>
              </a:lnSpc>
              <a:defRPr sz="900" spc="0"/>
            </a:lvl1pPr>
          </a:lstStyle>
          <a:p>
            <a:pPr lvl="0"/>
            <a:r>
              <a:rPr lang="en-GB" dirty="0" smtClean="0"/>
              <a:t>Footnote:</a:t>
            </a:r>
            <a:endParaRPr lang="en-US" dirty="0" smtClean="0"/>
          </a:p>
        </p:txBody>
      </p:sp>
    </p:spTree>
    <p:extLst>
      <p:ext uri="{BB962C8B-B14F-4D97-AF65-F5344CB8AC3E}">
        <p14:creationId xmlns:p14="http://schemas.microsoft.com/office/powerpoint/2010/main" val="2931224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57428"/>
            <a:ext cx="8229600" cy="269304"/>
          </a:xfrm>
        </p:spPr>
        <p:txBody>
          <a:bodyPr anchor="t"/>
          <a:lstStyle/>
          <a:p>
            <a:r>
              <a:rPr lang="en-US" dirty="0" smtClean="0"/>
              <a:t>CLICK TO EDIT MASTER TITLE STYLE</a:t>
            </a:r>
            <a:endParaRPr lang="en-GB" dirty="0"/>
          </a:p>
        </p:txBody>
      </p:sp>
      <p:sp>
        <p:nvSpPr>
          <p:cNvPr id="3" name="Content Placeholder 2"/>
          <p:cNvSpPr>
            <a:spLocks noGrp="1"/>
          </p:cNvSpPr>
          <p:nvPr>
            <p:ph idx="1"/>
          </p:nvPr>
        </p:nvSpPr>
        <p:spPr>
          <a:xfrm>
            <a:off x="457200" y="897777"/>
            <a:ext cx="4019870" cy="3410297"/>
          </a:xfrm>
        </p:spPr>
        <p:txBody>
          <a:bodyPr/>
          <a:lstStyle>
            <a:lvl2pPr>
              <a:buClr>
                <a:schemeClr val="accent5"/>
              </a:buClr>
              <a:defRPr/>
            </a:lvl2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5"/>
          <p:cNvSpPr>
            <a:spLocks noGrp="1"/>
          </p:cNvSpPr>
          <p:nvPr>
            <p:ph type="sldNum" sz="quarter" idx="4"/>
          </p:nvPr>
        </p:nvSpPr>
        <p:spPr>
          <a:xfrm>
            <a:off x="4394104" y="4708101"/>
            <a:ext cx="355803" cy="184666"/>
          </a:xfrm>
          <a:prstGeom prst="rect">
            <a:avLst/>
          </a:prstGeom>
        </p:spPr>
        <p:txBody>
          <a:bodyPr vert="horz" wrap="square" lIns="0" tIns="0" rIns="0" bIns="0" rtlCol="0" anchor="ctr">
            <a:spAutoFit/>
          </a:bodyPr>
          <a:lstStyle>
            <a:lvl1pPr algn="ctr">
              <a:defRPr sz="1200" b="1">
                <a:solidFill>
                  <a:schemeClr val="bg1"/>
                </a:solidFill>
              </a:defRPr>
            </a:lvl1pPr>
          </a:lstStyle>
          <a:p>
            <a:fld id="{FC240561-4417-4EF5-A4BB-7BECD1B5DFF9}" type="slidenum">
              <a:rPr lang="en-GB" smtClean="0">
                <a:solidFill>
                  <a:srgbClr val="FFFFFF"/>
                </a:solidFill>
              </a:rPr>
              <a:pPr/>
              <a:t>‹#›</a:t>
            </a:fld>
            <a:endParaRPr lang="en-GB" dirty="0">
              <a:solidFill>
                <a:srgbClr val="FFFFFF"/>
              </a:solidFill>
            </a:endParaRPr>
          </a:p>
        </p:txBody>
      </p:sp>
      <p:sp>
        <p:nvSpPr>
          <p:cNvPr id="6" name="Content Placeholder 2"/>
          <p:cNvSpPr>
            <a:spLocks noGrp="1"/>
          </p:cNvSpPr>
          <p:nvPr>
            <p:ph idx="11"/>
          </p:nvPr>
        </p:nvSpPr>
        <p:spPr>
          <a:xfrm>
            <a:off x="4666930" y="897777"/>
            <a:ext cx="4019870" cy="3410297"/>
          </a:xfrm>
        </p:spPr>
        <p:txBody>
          <a:bodyPr/>
          <a:lstStyle>
            <a:lvl2pPr>
              <a:buClr>
                <a:schemeClr val="accent5"/>
              </a:buClr>
              <a:defRPr/>
            </a:lvl2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Text Placeholder 5"/>
          <p:cNvSpPr>
            <a:spLocks noGrp="1"/>
          </p:cNvSpPr>
          <p:nvPr>
            <p:ph type="body" sz="quarter" idx="10" hasCustomPrompt="1"/>
          </p:nvPr>
        </p:nvSpPr>
        <p:spPr>
          <a:xfrm>
            <a:off x="465617" y="4137895"/>
            <a:ext cx="8228523" cy="138499"/>
          </a:xfrm>
        </p:spPr>
        <p:txBody>
          <a:bodyPr anchor="b" anchorCtr="0">
            <a:spAutoFit/>
          </a:bodyPr>
          <a:lstStyle>
            <a:lvl1pPr>
              <a:lnSpc>
                <a:spcPct val="100000"/>
              </a:lnSpc>
              <a:defRPr sz="900" spc="0"/>
            </a:lvl1pPr>
          </a:lstStyle>
          <a:p>
            <a:pPr lvl="0"/>
            <a:r>
              <a:rPr lang="en-GB" dirty="0" smtClean="0"/>
              <a:t>Base:</a:t>
            </a:r>
            <a:endParaRPr lang="en-US" dirty="0" smtClean="0"/>
          </a:p>
        </p:txBody>
      </p:sp>
      <p:sp>
        <p:nvSpPr>
          <p:cNvPr id="9" name="Text Placeholder 5"/>
          <p:cNvSpPr>
            <a:spLocks noGrp="1"/>
          </p:cNvSpPr>
          <p:nvPr>
            <p:ph type="body" sz="quarter" idx="12" hasCustomPrompt="1"/>
          </p:nvPr>
        </p:nvSpPr>
        <p:spPr>
          <a:xfrm>
            <a:off x="465617" y="4273302"/>
            <a:ext cx="8228523" cy="138499"/>
          </a:xfrm>
        </p:spPr>
        <p:txBody>
          <a:bodyPr anchor="b" anchorCtr="0">
            <a:spAutoFit/>
          </a:bodyPr>
          <a:lstStyle>
            <a:lvl1pPr>
              <a:lnSpc>
                <a:spcPct val="100000"/>
              </a:lnSpc>
              <a:defRPr sz="900" spc="0"/>
            </a:lvl1pPr>
          </a:lstStyle>
          <a:p>
            <a:pPr lvl="0"/>
            <a:r>
              <a:rPr lang="en-GB" dirty="0" smtClean="0"/>
              <a:t>Footnote:</a:t>
            </a:r>
            <a:endParaRPr lang="en-US" dirty="0" smtClean="0"/>
          </a:p>
        </p:txBody>
      </p:sp>
    </p:spTree>
    <p:extLst>
      <p:ext uri="{BB962C8B-B14F-4D97-AF65-F5344CB8AC3E}">
        <p14:creationId xmlns:p14="http://schemas.microsoft.com/office/powerpoint/2010/main" val="2996779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57428"/>
            <a:ext cx="8229600" cy="269304"/>
          </a:xfrm>
        </p:spPr>
        <p:txBody>
          <a:bodyPr anchor="t"/>
          <a:lstStyle/>
          <a:p>
            <a:r>
              <a:rPr lang="en-US" dirty="0" smtClean="0"/>
              <a:t>CLICK TO EDIT MASTER TITLE STYLE</a:t>
            </a:r>
            <a:endParaRPr lang="en-GB" dirty="0"/>
          </a:p>
        </p:txBody>
      </p:sp>
      <p:sp>
        <p:nvSpPr>
          <p:cNvPr id="3" name="Content Placeholder 2"/>
          <p:cNvSpPr>
            <a:spLocks noGrp="1"/>
          </p:cNvSpPr>
          <p:nvPr>
            <p:ph idx="1"/>
          </p:nvPr>
        </p:nvSpPr>
        <p:spPr>
          <a:xfrm>
            <a:off x="457201" y="897777"/>
            <a:ext cx="2616627" cy="3410297"/>
          </a:xfrm>
        </p:spPr>
        <p:txBody>
          <a:bodyPr/>
          <a:lstStyle>
            <a:lvl2pPr>
              <a:buClr>
                <a:schemeClr val="accent5"/>
              </a:buClr>
              <a:defRPr/>
            </a:lvl2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5"/>
          <p:cNvSpPr>
            <a:spLocks noGrp="1"/>
          </p:cNvSpPr>
          <p:nvPr>
            <p:ph type="sldNum" sz="quarter" idx="4"/>
          </p:nvPr>
        </p:nvSpPr>
        <p:spPr>
          <a:xfrm>
            <a:off x="4394104" y="4708101"/>
            <a:ext cx="355803" cy="184666"/>
          </a:xfrm>
          <a:prstGeom prst="rect">
            <a:avLst/>
          </a:prstGeom>
        </p:spPr>
        <p:txBody>
          <a:bodyPr vert="horz" wrap="square" lIns="0" tIns="0" rIns="0" bIns="0" rtlCol="0" anchor="ctr">
            <a:spAutoFit/>
          </a:bodyPr>
          <a:lstStyle>
            <a:lvl1pPr algn="ctr">
              <a:defRPr sz="1200" b="1">
                <a:solidFill>
                  <a:schemeClr val="bg1"/>
                </a:solidFill>
              </a:defRPr>
            </a:lvl1pPr>
          </a:lstStyle>
          <a:p>
            <a:fld id="{FC240561-4417-4EF5-A4BB-7BECD1B5DFF9}" type="slidenum">
              <a:rPr lang="en-GB" smtClean="0">
                <a:solidFill>
                  <a:srgbClr val="FFFFFF"/>
                </a:solidFill>
              </a:rPr>
              <a:pPr/>
              <a:t>‹#›</a:t>
            </a:fld>
            <a:endParaRPr lang="en-GB" dirty="0">
              <a:solidFill>
                <a:srgbClr val="FFFFFF"/>
              </a:solidFill>
            </a:endParaRPr>
          </a:p>
        </p:txBody>
      </p:sp>
      <p:sp>
        <p:nvSpPr>
          <p:cNvPr id="5" name="Content Placeholder 2"/>
          <p:cNvSpPr>
            <a:spLocks noGrp="1"/>
          </p:cNvSpPr>
          <p:nvPr>
            <p:ph idx="10"/>
          </p:nvPr>
        </p:nvSpPr>
        <p:spPr>
          <a:xfrm>
            <a:off x="3263690" y="897777"/>
            <a:ext cx="2616627" cy="3410297"/>
          </a:xfrm>
        </p:spPr>
        <p:txBody>
          <a:bodyPr/>
          <a:lstStyle>
            <a:lvl2pPr>
              <a:buClr>
                <a:schemeClr val="accent5"/>
              </a:buClr>
              <a:defRPr/>
            </a:lvl2p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Content Placeholder 2"/>
          <p:cNvSpPr>
            <a:spLocks noGrp="1"/>
          </p:cNvSpPr>
          <p:nvPr>
            <p:ph idx="11"/>
          </p:nvPr>
        </p:nvSpPr>
        <p:spPr>
          <a:xfrm>
            <a:off x="6070178" y="897777"/>
            <a:ext cx="2616627" cy="3410297"/>
          </a:xfrm>
        </p:spPr>
        <p:txBody>
          <a:bodyPr/>
          <a:lstStyle>
            <a:lvl2pPr>
              <a:buClr>
                <a:schemeClr val="accent5"/>
              </a:buClr>
              <a:defRPr/>
            </a:lvl2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Text Placeholder 5"/>
          <p:cNvSpPr>
            <a:spLocks noGrp="1"/>
          </p:cNvSpPr>
          <p:nvPr>
            <p:ph type="body" sz="quarter" idx="12" hasCustomPrompt="1"/>
          </p:nvPr>
        </p:nvSpPr>
        <p:spPr>
          <a:xfrm>
            <a:off x="465617" y="4137895"/>
            <a:ext cx="8228523" cy="138499"/>
          </a:xfrm>
        </p:spPr>
        <p:txBody>
          <a:bodyPr anchor="b" anchorCtr="0">
            <a:spAutoFit/>
          </a:bodyPr>
          <a:lstStyle>
            <a:lvl1pPr>
              <a:lnSpc>
                <a:spcPct val="100000"/>
              </a:lnSpc>
              <a:defRPr sz="900" spc="0"/>
            </a:lvl1pPr>
          </a:lstStyle>
          <a:p>
            <a:pPr lvl="0"/>
            <a:r>
              <a:rPr lang="en-GB" dirty="0" smtClean="0"/>
              <a:t>Base:</a:t>
            </a:r>
            <a:endParaRPr lang="en-US" dirty="0" smtClean="0"/>
          </a:p>
        </p:txBody>
      </p:sp>
      <p:sp>
        <p:nvSpPr>
          <p:cNvPr id="9" name="Text Placeholder 5"/>
          <p:cNvSpPr>
            <a:spLocks noGrp="1"/>
          </p:cNvSpPr>
          <p:nvPr>
            <p:ph type="body" sz="quarter" idx="13" hasCustomPrompt="1"/>
          </p:nvPr>
        </p:nvSpPr>
        <p:spPr>
          <a:xfrm>
            <a:off x="465617" y="4273302"/>
            <a:ext cx="8228523" cy="138499"/>
          </a:xfrm>
        </p:spPr>
        <p:txBody>
          <a:bodyPr anchor="b" anchorCtr="0">
            <a:spAutoFit/>
          </a:bodyPr>
          <a:lstStyle>
            <a:lvl1pPr>
              <a:lnSpc>
                <a:spcPct val="100000"/>
              </a:lnSpc>
              <a:defRPr sz="900" spc="0"/>
            </a:lvl1pPr>
          </a:lstStyle>
          <a:p>
            <a:pPr lvl="0"/>
            <a:r>
              <a:rPr lang="en-GB" dirty="0" smtClean="0"/>
              <a:t>Footnote:</a:t>
            </a:r>
            <a:endParaRPr lang="en-US" dirty="0" smtClean="0"/>
          </a:p>
        </p:txBody>
      </p:sp>
    </p:spTree>
    <p:extLst>
      <p:ext uri="{BB962C8B-B14F-4D97-AF65-F5344CB8AC3E}">
        <p14:creationId xmlns:p14="http://schemas.microsoft.com/office/powerpoint/2010/main" val="27599615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theme" Target="../theme/theme2.xml"/><Relationship Id="rId1" Type="http://schemas.openxmlformats.org/officeDocument/2006/relationships/slideLayout" Target="../slideLayouts/slideLayout5.xml"/><Relationship Id="rId2"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390" name="Freeform 6"/>
          <p:cNvSpPr>
            <a:spLocks/>
          </p:cNvSpPr>
          <p:nvPr/>
        </p:nvSpPr>
        <p:spPr bwMode="auto">
          <a:xfrm>
            <a:off x="4404228" y="4667011"/>
            <a:ext cx="335544" cy="266852"/>
          </a:xfrm>
          <a:custGeom>
            <a:avLst/>
            <a:gdLst/>
            <a:ahLst/>
            <a:cxnLst>
              <a:cxn ang="0">
                <a:pos x="1850" y="120"/>
              </a:cxn>
              <a:cxn ang="0">
                <a:pos x="2004" y="57"/>
              </a:cxn>
              <a:cxn ang="0">
                <a:pos x="2218" y="144"/>
              </a:cxn>
              <a:cxn ang="0">
                <a:pos x="2309" y="225"/>
              </a:cxn>
              <a:cxn ang="0">
                <a:pos x="2530" y="240"/>
              </a:cxn>
              <a:cxn ang="0">
                <a:pos x="2594" y="443"/>
              </a:cxn>
              <a:cxn ang="0">
                <a:pos x="2739" y="435"/>
              </a:cxn>
              <a:cxn ang="0">
                <a:pos x="2903" y="594"/>
              </a:cxn>
              <a:cxn ang="0">
                <a:pos x="2916" y="744"/>
              </a:cxn>
              <a:cxn ang="0">
                <a:pos x="3116" y="835"/>
              </a:cxn>
              <a:cxn ang="0">
                <a:pos x="3080" y="1072"/>
              </a:cxn>
              <a:cxn ang="0">
                <a:pos x="3259" y="1184"/>
              </a:cxn>
              <a:cxn ang="0">
                <a:pos x="3238" y="1416"/>
              </a:cxn>
              <a:cxn ang="0">
                <a:pos x="3315" y="1576"/>
              </a:cxn>
              <a:cxn ang="0">
                <a:pos x="3285" y="1803"/>
              </a:cxn>
              <a:cxn ang="0">
                <a:pos x="3254" y="1944"/>
              </a:cxn>
              <a:cxn ang="0">
                <a:pos x="3237" y="2185"/>
              </a:cxn>
              <a:cxn ang="0">
                <a:pos x="3062" y="2252"/>
              </a:cxn>
              <a:cxn ang="0">
                <a:pos x="3130" y="2476"/>
              </a:cxn>
              <a:cxn ang="0">
                <a:pos x="2946" y="2603"/>
              </a:cxn>
              <a:cxn ang="0">
                <a:pos x="2907" y="2718"/>
              </a:cxn>
              <a:cxn ang="0">
                <a:pos x="2775" y="2898"/>
              </a:cxn>
              <a:cxn ang="0">
                <a:pos x="2593" y="2887"/>
              </a:cxn>
              <a:cxn ang="0">
                <a:pos x="2531" y="3099"/>
              </a:cxn>
              <a:cxn ang="0">
                <a:pos x="2309" y="3115"/>
              </a:cxn>
              <a:cxn ang="0">
                <a:pos x="2218" y="3196"/>
              </a:cxn>
              <a:cxn ang="0">
                <a:pos x="2004" y="3283"/>
              </a:cxn>
              <a:cxn ang="0">
                <a:pos x="1850" y="3220"/>
              </a:cxn>
              <a:cxn ang="0">
                <a:pos x="1636" y="3337"/>
              </a:cxn>
              <a:cxn ang="0">
                <a:pos x="1474" y="3156"/>
              </a:cxn>
              <a:cxn ang="0">
                <a:pos x="1271" y="3289"/>
              </a:cxn>
              <a:cxn ang="0">
                <a:pos x="1099" y="3143"/>
              </a:cxn>
              <a:cxn ang="0">
                <a:pos x="978" y="3137"/>
              </a:cxn>
              <a:cxn ang="0">
                <a:pos x="772" y="3058"/>
              </a:cxn>
              <a:cxn ang="0">
                <a:pos x="752" y="2867"/>
              </a:cxn>
              <a:cxn ang="0">
                <a:pos x="541" y="2888"/>
              </a:cxn>
              <a:cxn ang="0">
                <a:pos x="436" y="2689"/>
              </a:cxn>
              <a:cxn ang="0">
                <a:pos x="366" y="2598"/>
              </a:cxn>
              <a:cxn ang="0">
                <a:pos x="201" y="2443"/>
              </a:cxn>
              <a:cxn ang="0">
                <a:pos x="221" y="2242"/>
              </a:cxn>
              <a:cxn ang="0">
                <a:pos x="57" y="2102"/>
              </a:cxn>
              <a:cxn ang="0">
                <a:pos x="153" y="1883"/>
              </a:cxn>
              <a:cxn ang="0">
                <a:pos x="3" y="1704"/>
              </a:cxn>
              <a:cxn ang="0">
                <a:pos x="101" y="1502"/>
              </a:cxn>
              <a:cxn ang="0">
                <a:pos x="58" y="1338"/>
              </a:cxn>
              <a:cxn ang="0">
                <a:pos x="152" y="1118"/>
              </a:cxn>
              <a:cxn ang="0">
                <a:pos x="233" y="1042"/>
              </a:cxn>
              <a:cxn ang="0">
                <a:pos x="241" y="809"/>
              </a:cxn>
              <a:cxn ang="0">
                <a:pos x="453" y="747"/>
              </a:cxn>
              <a:cxn ang="0">
                <a:pos x="442" y="565"/>
              </a:cxn>
              <a:cxn ang="0">
                <a:pos x="622" y="433"/>
              </a:cxn>
              <a:cxn ang="0">
                <a:pos x="737" y="394"/>
              </a:cxn>
              <a:cxn ang="0">
                <a:pos x="863" y="211"/>
              </a:cxn>
              <a:cxn ang="0">
                <a:pos x="1078" y="261"/>
              </a:cxn>
              <a:cxn ang="0">
                <a:pos x="1159" y="99"/>
              </a:cxn>
              <a:cxn ang="0">
                <a:pos x="1395" y="82"/>
              </a:cxn>
              <a:cxn ang="0">
                <a:pos x="1525" y="65"/>
              </a:cxn>
            </a:cxnLst>
            <a:rect l="0" t="0" r="r" b="b"/>
            <a:pathLst>
              <a:path w="3340" h="3340">
                <a:moveTo>
                  <a:pt x="1669" y="0"/>
                </a:moveTo>
                <a:lnTo>
                  <a:pt x="1704" y="3"/>
                </a:lnTo>
                <a:lnTo>
                  <a:pt x="1736" y="11"/>
                </a:lnTo>
                <a:lnTo>
                  <a:pt x="1766" y="25"/>
                </a:lnTo>
                <a:lnTo>
                  <a:pt x="1792" y="44"/>
                </a:lnTo>
                <a:lnTo>
                  <a:pt x="1815" y="65"/>
                </a:lnTo>
                <a:lnTo>
                  <a:pt x="1835" y="91"/>
                </a:lnTo>
                <a:lnTo>
                  <a:pt x="1850" y="120"/>
                </a:lnTo>
                <a:lnTo>
                  <a:pt x="1860" y="151"/>
                </a:lnTo>
                <a:lnTo>
                  <a:pt x="1866" y="184"/>
                </a:lnTo>
                <a:lnTo>
                  <a:pt x="1879" y="153"/>
                </a:lnTo>
                <a:lnTo>
                  <a:pt x="1897" y="126"/>
                </a:lnTo>
                <a:lnTo>
                  <a:pt x="1920" y="102"/>
                </a:lnTo>
                <a:lnTo>
                  <a:pt x="1945" y="82"/>
                </a:lnTo>
                <a:lnTo>
                  <a:pt x="1973" y="67"/>
                </a:lnTo>
                <a:lnTo>
                  <a:pt x="2004" y="57"/>
                </a:lnTo>
                <a:lnTo>
                  <a:pt x="2035" y="51"/>
                </a:lnTo>
                <a:lnTo>
                  <a:pt x="2069" y="51"/>
                </a:lnTo>
                <a:lnTo>
                  <a:pt x="2102" y="57"/>
                </a:lnTo>
                <a:lnTo>
                  <a:pt x="2131" y="67"/>
                </a:lnTo>
                <a:lnTo>
                  <a:pt x="2158" y="81"/>
                </a:lnTo>
                <a:lnTo>
                  <a:pt x="2181" y="99"/>
                </a:lnTo>
                <a:lnTo>
                  <a:pt x="2201" y="120"/>
                </a:lnTo>
                <a:lnTo>
                  <a:pt x="2218" y="144"/>
                </a:lnTo>
                <a:lnTo>
                  <a:pt x="2231" y="169"/>
                </a:lnTo>
                <a:lnTo>
                  <a:pt x="2241" y="197"/>
                </a:lnTo>
                <a:lnTo>
                  <a:pt x="2246" y="226"/>
                </a:lnTo>
                <a:lnTo>
                  <a:pt x="2247" y="255"/>
                </a:lnTo>
                <a:lnTo>
                  <a:pt x="2244" y="286"/>
                </a:lnTo>
                <a:lnTo>
                  <a:pt x="2262" y="261"/>
                </a:lnTo>
                <a:lnTo>
                  <a:pt x="2284" y="241"/>
                </a:lnTo>
                <a:lnTo>
                  <a:pt x="2309" y="225"/>
                </a:lnTo>
                <a:lnTo>
                  <a:pt x="2334" y="212"/>
                </a:lnTo>
                <a:lnTo>
                  <a:pt x="2362" y="204"/>
                </a:lnTo>
                <a:lnTo>
                  <a:pt x="2391" y="199"/>
                </a:lnTo>
                <a:lnTo>
                  <a:pt x="2419" y="198"/>
                </a:lnTo>
                <a:lnTo>
                  <a:pt x="2449" y="202"/>
                </a:lnTo>
                <a:lnTo>
                  <a:pt x="2477" y="211"/>
                </a:lnTo>
                <a:lnTo>
                  <a:pt x="2505" y="224"/>
                </a:lnTo>
                <a:lnTo>
                  <a:pt x="2530" y="240"/>
                </a:lnTo>
                <a:lnTo>
                  <a:pt x="2550" y="260"/>
                </a:lnTo>
                <a:lnTo>
                  <a:pt x="2568" y="282"/>
                </a:lnTo>
                <a:lnTo>
                  <a:pt x="2581" y="306"/>
                </a:lnTo>
                <a:lnTo>
                  <a:pt x="2591" y="332"/>
                </a:lnTo>
                <a:lnTo>
                  <a:pt x="2598" y="359"/>
                </a:lnTo>
                <a:lnTo>
                  <a:pt x="2600" y="387"/>
                </a:lnTo>
                <a:lnTo>
                  <a:pt x="2599" y="414"/>
                </a:lnTo>
                <a:lnTo>
                  <a:pt x="2594" y="443"/>
                </a:lnTo>
                <a:lnTo>
                  <a:pt x="2585" y="470"/>
                </a:lnTo>
                <a:lnTo>
                  <a:pt x="2588" y="473"/>
                </a:lnTo>
                <a:lnTo>
                  <a:pt x="2592" y="475"/>
                </a:lnTo>
                <a:lnTo>
                  <a:pt x="2619" y="458"/>
                </a:lnTo>
                <a:lnTo>
                  <a:pt x="2648" y="445"/>
                </a:lnTo>
                <a:lnTo>
                  <a:pt x="2677" y="437"/>
                </a:lnTo>
                <a:lnTo>
                  <a:pt x="2709" y="434"/>
                </a:lnTo>
                <a:lnTo>
                  <a:pt x="2739" y="435"/>
                </a:lnTo>
                <a:lnTo>
                  <a:pt x="2770" y="441"/>
                </a:lnTo>
                <a:lnTo>
                  <a:pt x="2798" y="452"/>
                </a:lnTo>
                <a:lnTo>
                  <a:pt x="2825" y="468"/>
                </a:lnTo>
                <a:lnTo>
                  <a:pt x="2851" y="489"/>
                </a:lnTo>
                <a:lnTo>
                  <a:pt x="2871" y="513"/>
                </a:lnTo>
                <a:lnTo>
                  <a:pt x="2886" y="538"/>
                </a:lnTo>
                <a:lnTo>
                  <a:pt x="2897" y="565"/>
                </a:lnTo>
                <a:lnTo>
                  <a:pt x="2903" y="594"/>
                </a:lnTo>
                <a:lnTo>
                  <a:pt x="2906" y="623"/>
                </a:lnTo>
                <a:lnTo>
                  <a:pt x="2904" y="651"/>
                </a:lnTo>
                <a:lnTo>
                  <a:pt x="2897" y="680"/>
                </a:lnTo>
                <a:lnTo>
                  <a:pt x="2887" y="708"/>
                </a:lnTo>
                <a:lnTo>
                  <a:pt x="2873" y="734"/>
                </a:lnTo>
                <a:lnTo>
                  <a:pt x="2879" y="743"/>
                </a:lnTo>
                <a:lnTo>
                  <a:pt x="2886" y="751"/>
                </a:lnTo>
                <a:lnTo>
                  <a:pt x="2916" y="744"/>
                </a:lnTo>
                <a:lnTo>
                  <a:pt x="2945" y="741"/>
                </a:lnTo>
                <a:lnTo>
                  <a:pt x="2974" y="742"/>
                </a:lnTo>
                <a:lnTo>
                  <a:pt x="3003" y="748"/>
                </a:lnTo>
                <a:lnTo>
                  <a:pt x="3029" y="757"/>
                </a:lnTo>
                <a:lnTo>
                  <a:pt x="3055" y="771"/>
                </a:lnTo>
                <a:lnTo>
                  <a:pt x="3078" y="788"/>
                </a:lnTo>
                <a:lnTo>
                  <a:pt x="3099" y="809"/>
                </a:lnTo>
                <a:lnTo>
                  <a:pt x="3116" y="835"/>
                </a:lnTo>
                <a:lnTo>
                  <a:pt x="3130" y="865"/>
                </a:lnTo>
                <a:lnTo>
                  <a:pt x="3138" y="898"/>
                </a:lnTo>
                <a:lnTo>
                  <a:pt x="3141" y="929"/>
                </a:lnTo>
                <a:lnTo>
                  <a:pt x="3138" y="960"/>
                </a:lnTo>
                <a:lnTo>
                  <a:pt x="3131" y="991"/>
                </a:lnTo>
                <a:lnTo>
                  <a:pt x="3118" y="1020"/>
                </a:lnTo>
                <a:lnTo>
                  <a:pt x="3101" y="1048"/>
                </a:lnTo>
                <a:lnTo>
                  <a:pt x="3080" y="1072"/>
                </a:lnTo>
                <a:lnTo>
                  <a:pt x="3091" y="1096"/>
                </a:lnTo>
                <a:lnTo>
                  <a:pt x="3119" y="1098"/>
                </a:lnTo>
                <a:lnTo>
                  <a:pt x="3147" y="1104"/>
                </a:lnTo>
                <a:lnTo>
                  <a:pt x="3174" y="1113"/>
                </a:lnTo>
                <a:lnTo>
                  <a:pt x="3199" y="1126"/>
                </a:lnTo>
                <a:lnTo>
                  <a:pt x="3221" y="1142"/>
                </a:lnTo>
                <a:lnTo>
                  <a:pt x="3242" y="1162"/>
                </a:lnTo>
                <a:lnTo>
                  <a:pt x="3259" y="1184"/>
                </a:lnTo>
                <a:lnTo>
                  <a:pt x="3273" y="1210"/>
                </a:lnTo>
                <a:lnTo>
                  <a:pt x="3283" y="1238"/>
                </a:lnTo>
                <a:lnTo>
                  <a:pt x="3289" y="1271"/>
                </a:lnTo>
                <a:lnTo>
                  <a:pt x="3288" y="1304"/>
                </a:lnTo>
                <a:lnTo>
                  <a:pt x="3283" y="1334"/>
                </a:lnTo>
                <a:lnTo>
                  <a:pt x="3272" y="1365"/>
                </a:lnTo>
                <a:lnTo>
                  <a:pt x="3257" y="1392"/>
                </a:lnTo>
                <a:lnTo>
                  <a:pt x="3238" y="1416"/>
                </a:lnTo>
                <a:lnTo>
                  <a:pt x="3214" y="1439"/>
                </a:lnTo>
                <a:lnTo>
                  <a:pt x="3187" y="1457"/>
                </a:lnTo>
                <a:lnTo>
                  <a:pt x="3190" y="1483"/>
                </a:lnTo>
                <a:lnTo>
                  <a:pt x="3220" y="1494"/>
                </a:lnTo>
                <a:lnTo>
                  <a:pt x="3249" y="1508"/>
                </a:lnTo>
                <a:lnTo>
                  <a:pt x="3275" y="1528"/>
                </a:lnTo>
                <a:lnTo>
                  <a:pt x="3296" y="1550"/>
                </a:lnTo>
                <a:lnTo>
                  <a:pt x="3315" y="1576"/>
                </a:lnTo>
                <a:lnTo>
                  <a:pt x="3329" y="1605"/>
                </a:lnTo>
                <a:lnTo>
                  <a:pt x="3337" y="1636"/>
                </a:lnTo>
                <a:lnTo>
                  <a:pt x="3340" y="1670"/>
                </a:lnTo>
                <a:lnTo>
                  <a:pt x="3338" y="1701"/>
                </a:lnTo>
                <a:lnTo>
                  <a:pt x="3331" y="1729"/>
                </a:lnTo>
                <a:lnTo>
                  <a:pt x="3319" y="1757"/>
                </a:lnTo>
                <a:lnTo>
                  <a:pt x="3304" y="1781"/>
                </a:lnTo>
                <a:lnTo>
                  <a:pt x="3285" y="1803"/>
                </a:lnTo>
                <a:lnTo>
                  <a:pt x="3263" y="1821"/>
                </a:lnTo>
                <a:lnTo>
                  <a:pt x="3239" y="1838"/>
                </a:lnTo>
                <a:lnTo>
                  <a:pt x="3212" y="1850"/>
                </a:lnTo>
                <a:lnTo>
                  <a:pt x="3183" y="1858"/>
                </a:lnTo>
                <a:lnTo>
                  <a:pt x="3179" y="1879"/>
                </a:lnTo>
                <a:lnTo>
                  <a:pt x="3208" y="1896"/>
                </a:lnTo>
                <a:lnTo>
                  <a:pt x="3234" y="1919"/>
                </a:lnTo>
                <a:lnTo>
                  <a:pt x="3254" y="1944"/>
                </a:lnTo>
                <a:lnTo>
                  <a:pt x="3271" y="1971"/>
                </a:lnTo>
                <a:lnTo>
                  <a:pt x="3282" y="2002"/>
                </a:lnTo>
                <a:lnTo>
                  <a:pt x="3288" y="2034"/>
                </a:lnTo>
                <a:lnTo>
                  <a:pt x="3289" y="2068"/>
                </a:lnTo>
                <a:lnTo>
                  <a:pt x="3283" y="2102"/>
                </a:lnTo>
                <a:lnTo>
                  <a:pt x="3272" y="2133"/>
                </a:lnTo>
                <a:lnTo>
                  <a:pt x="3256" y="2161"/>
                </a:lnTo>
                <a:lnTo>
                  <a:pt x="3237" y="2185"/>
                </a:lnTo>
                <a:lnTo>
                  <a:pt x="3213" y="2205"/>
                </a:lnTo>
                <a:lnTo>
                  <a:pt x="3188" y="2222"/>
                </a:lnTo>
                <a:lnTo>
                  <a:pt x="3160" y="2234"/>
                </a:lnTo>
                <a:lnTo>
                  <a:pt x="3129" y="2242"/>
                </a:lnTo>
                <a:lnTo>
                  <a:pt x="3098" y="2245"/>
                </a:lnTo>
                <a:lnTo>
                  <a:pt x="3065" y="2244"/>
                </a:lnTo>
                <a:lnTo>
                  <a:pt x="3064" y="2248"/>
                </a:lnTo>
                <a:lnTo>
                  <a:pt x="3062" y="2252"/>
                </a:lnTo>
                <a:lnTo>
                  <a:pt x="3087" y="2273"/>
                </a:lnTo>
                <a:lnTo>
                  <a:pt x="3106" y="2298"/>
                </a:lnTo>
                <a:lnTo>
                  <a:pt x="3122" y="2324"/>
                </a:lnTo>
                <a:lnTo>
                  <a:pt x="3133" y="2353"/>
                </a:lnTo>
                <a:lnTo>
                  <a:pt x="3140" y="2383"/>
                </a:lnTo>
                <a:lnTo>
                  <a:pt x="3141" y="2414"/>
                </a:lnTo>
                <a:lnTo>
                  <a:pt x="3138" y="2444"/>
                </a:lnTo>
                <a:lnTo>
                  <a:pt x="3130" y="2476"/>
                </a:lnTo>
                <a:lnTo>
                  <a:pt x="3116" y="2505"/>
                </a:lnTo>
                <a:lnTo>
                  <a:pt x="3099" y="2531"/>
                </a:lnTo>
                <a:lnTo>
                  <a:pt x="3079" y="2552"/>
                </a:lnTo>
                <a:lnTo>
                  <a:pt x="3055" y="2570"/>
                </a:lnTo>
                <a:lnTo>
                  <a:pt x="3030" y="2584"/>
                </a:lnTo>
                <a:lnTo>
                  <a:pt x="3003" y="2594"/>
                </a:lnTo>
                <a:lnTo>
                  <a:pt x="2974" y="2600"/>
                </a:lnTo>
                <a:lnTo>
                  <a:pt x="2946" y="2603"/>
                </a:lnTo>
                <a:lnTo>
                  <a:pt x="2917" y="2600"/>
                </a:lnTo>
                <a:lnTo>
                  <a:pt x="2887" y="2593"/>
                </a:lnTo>
                <a:lnTo>
                  <a:pt x="2859" y="2582"/>
                </a:lnTo>
                <a:lnTo>
                  <a:pt x="2877" y="2607"/>
                </a:lnTo>
                <a:lnTo>
                  <a:pt x="2891" y="2633"/>
                </a:lnTo>
                <a:lnTo>
                  <a:pt x="2900" y="2661"/>
                </a:lnTo>
                <a:lnTo>
                  <a:pt x="2906" y="2690"/>
                </a:lnTo>
                <a:lnTo>
                  <a:pt x="2907" y="2718"/>
                </a:lnTo>
                <a:lnTo>
                  <a:pt x="2904" y="2747"/>
                </a:lnTo>
                <a:lnTo>
                  <a:pt x="2897" y="2775"/>
                </a:lnTo>
                <a:lnTo>
                  <a:pt x="2886" y="2802"/>
                </a:lnTo>
                <a:lnTo>
                  <a:pt x="2871" y="2827"/>
                </a:lnTo>
                <a:lnTo>
                  <a:pt x="2851" y="2851"/>
                </a:lnTo>
                <a:lnTo>
                  <a:pt x="2827" y="2871"/>
                </a:lnTo>
                <a:lnTo>
                  <a:pt x="2802" y="2886"/>
                </a:lnTo>
                <a:lnTo>
                  <a:pt x="2775" y="2898"/>
                </a:lnTo>
                <a:lnTo>
                  <a:pt x="2746" y="2905"/>
                </a:lnTo>
                <a:lnTo>
                  <a:pt x="2718" y="2907"/>
                </a:lnTo>
                <a:lnTo>
                  <a:pt x="2690" y="2906"/>
                </a:lnTo>
                <a:lnTo>
                  <a:pt x="2660" y="2900"/>
                </a:lnTo>
                <a:lnTo>
                  <a:pt x="2633" y="2891"/>
                </a:lnTo>
                <a:lnTo>
                  <a:pt x="2607" y="2877"/>
                </a:lnTo>
                <a:lnTo>
                  <a:pt x="2582" y="2859"/>
                </a:lnTo>
                <a:lnTo>
                  <a:pt x="2593" y="2887"/>
                </a:lnTo>
                <a:lnTo>
                  <a:pt x="2600" y="2917"/>
                </a:lnTo>
                <a:lnTo>
                  <a:pt x="2602" y="2946"/>
                </a:lnTo>
                <a:lnTo>
                  <a:pt x="2600" y="2974"/>
                </a:lnTo>
                <a:lnTo>
                  <a:pt x="2594" y="3003"/>
                </a:lnTo>
                <a:lnTo>
                  <a:pt x="2584" y="3030"/>
                </a:lnTo>
                <a:lnTo>
                  <a:pt x="2570" y="3055"/>
                </a:lnTo>
                <a:lnTo>
                  <a:pt x="2552" y="3079"/>
                </a:lnTo>
                <a:lnTo>
                  <a:pt x="2531" y="3099"/>
                </a:lnTo>
                <a:lnTo>
                  <a:pt x="2505" y="3116"/>
                </a:lnTo>
                <a:lnTo>
                  <a:pt x="2477" y="3129"/>
                </a:lnTo>
                <a:lnTo>
                  <a:pt x="2449" y="3138"/>
                </a:lnTo>
                <a:lnTo>
                  <a:pt x="2419" y="3142"/>
                </a:lnTo>
                <a:lnTo>
                  <a:pt x="2391" y="3141"/>
                </a:lnTo>
                <a:lnTo>
                  <a:pt x="2362" y="3137"/>
                </a:lnTo>
                <a:lnTo>
                  <a:pt x="2334" y="3128"/>
                </a:lnTo>
                <a:lnTo>
                  <a:pt x="2309" y="3115"/>
                </a:lnTo>
                <a:lnTo>
                  <a:pt x="2284" y="3099"/>
                </a:lnTo>
                <a:lnTo>
                  <a:pt x="2262" y="3079"/>
                </a:lnTo>
                <a:lnTo>
                  <a:pt x="2244" y="3054"/>
                </a:lnTo>
                <a:lnTo>
                  <a:pt x="2247" y="3085"/>
                </a:lnTo>
                <a:lnTo>
                  <a:pt x="2246" y="3115"/>
                </a:lnTo>
                <a:lnTo>
                  <a:pt x="2241" y="3143"/>
                </a:lnTo>
                <a:lnTo>
                  <a:pt x="2231" y="3171"/>
                </a:lnTo>
                <a:lnTo>
                  <a:pt x="2218" y="3196"/>
                </a:lnTo>
                <a:lnTo>
                  <a:pt x="2201" y="3220"/>
                </a:lnTo>
                <a:lnTo>
                  <a:pt x="2181" y="3241"/>
                </a:lnTo>
                <a:lnTo>
                  <a:pt x="2158" y="3259"/>
                </a:lnTo>
                <a:lnTo>
                  <a:pt x="2131" y="3273"/>
                </a:lnTo>
                <a:lnTo>
                  <a:pt x="2102" y="3283"/>
                </a:lnTo>
                <a:lnTo>
                  <a:pt x="2069" y="3289"/>
                </a:lnTo>
                <a:lnTo>
                  <a:pt x="2035" y="3289"/>
                </a:lnTo>
                <a:lnTo>
                  <a:pt x="2004" y="3283"/>
                </a:lnTo>
                <a:lnTo>
                  <a:pt x="1973" y="3273"/>
                </a:lnTo>
                <a:lnTo>
                  <a:pt x="1945" y="3258"/>
                </a:lnTo>
                <a:lnTo>
                  <a:pt x="1920" y="3238"/>
                </a:lnTo>
                <a:lnTo>
                  <a:pt x="1897" y="3214"/>
                </a:lnTo>
                <a:lnTo>
                  <a:pt x="1879" y="3187"/>
                </a:lnTo>
                <a:lnTo>
                  <a:pt x="1866" y="3156"/>
                </a:lnTo>
                <a:lnTo>
                  <a:pt x="1860" y="3189"/>
                </a:lnTo>
                <a:lnTo>
                  <a:pt x="1850" y="3220"/>
                </a:lnTo>
                <a:lnTo>
                  <a:pt x="1835" y="3249"/>
                </a:lnTo>
                <a:lnTo>
                  <a:pt x="1815" y="3275"/>
                </a:lnTo>
                <a:lnTo>
                  <a:pt x="1792" y="3297"/>
                </a:lnTo>
                <a:lnTo>
                  <a:pt x="1766" y="3315"/>
                </a:lnTo>
                <a:lnTo>
                  <a:pt x="1736" y="3329"/>
                </a:lnTo>
                <a:lnTo>
                  <a:pt x="1704" y="3337"/>
                </a:lnTo>
                <a:lnTo>
                  <a:pt x="1669" y="3340"/>
                </a:lnTo>
                <a:lnTo>
                  <a:pt x="1636" y="3337"/>
                </a:lnTo>
                <a:lnTo>
                  <a:pt x="1604" y="3329"/>
                </a:lnTo>
                <a:lnTo>
                  <a:pt x="1574" y="3315"/>
                </a:lnTo>
                <a:lnTo>
                  <a:pt x="1548" y="3297"/>
                </a:lnTo>
                <a:lnTo>
                  <a:pt x="1525" y="3275"/>
                </a:lnTo>
                <a:lnTo>
                  <a:pt x="1505" y="3249"/>
                </a:lnTo>
                <a:lnTo>
                  <a:pt x="1490" y="3220"/>
                </a:lnTo>
                <a:lnTo>
                  <a:pt x="1480" y="3189"/>
                </a:lnTo>
                <a:lnTo>
                  <a:pt x="1474" y="3156"/>
                </a:lnTo>
                <a:lnTo>
                  <a:pt x="1461" y="3187"/>
                </a:lnTo>
                <a:lnTo>
                  <a:pt x="1443" y="3214"/>
                </a:lnTo>
                <a:lnTo>
                  <a:pt x="1420" y="3238"/>
                </a:lnTo>
                <a:lnTo>
                  <a:pt x="1395" y="3258"/>
                </a:lnTo>
                <a:lnTo>
                  <a:pt x="1367" y="3273"/>
                </a:lnTo>
                <a:lnTo>
                  <a:pt x="1336" y="3283"/>
                </a:lnTo>
                <a:lnTo>
                  <a:pt x="1305" y="3289"/>
                </a:lnTo>
                <a:lnTo>
                  <a:pt x="1271" y="3289"/>
                </a:lnTo>
                <a:lnTo>
                  <a:pt x="1238" y="3283"/>
                </a:lnTo>
                <a:lnTo>
                  <a:pt x="1209" y="3273"/>
                </a:lnTo>
                <a:lnTo>
                  <a:pt x="1182" y="3259"/>
                </a:lnTo>
                <a:lnTo>
                  <a:pt x="1159" y="3241"/>
                </a:lnTo>
                <a:lnTo>
                  <a:pt x="1139" y="3220"/>
                </a:lnTo>
                <a:lnTo>
                  <a:pt x="1122" y="3196"/>
                </a:lnTo>
                <a:lnTo>
                  <a:pt x="1109" y="3171"/>
                </a:lnTo>
                <a:lnTo>
                  <a:pt x="1099" y="3143"/>
                </a:lnTo>
                <a:lnTo>
                  <a:pt x="1094" y="3115"/>
                </a:lnTo>
                <a:lnTo>
                  <a:pt x="1093" y="3085"/>
                </a:lnTo>
                <a:lnTo>
                  <a:pt x="1096" y="3054"/>
                </a:lnTo>
                <a:lnTo>
                  <a:pt x="1078" y="3079"/>
                </a:lnTo>
                <a:lnTo>
                  <a:pt x="1056" y="3099"/>
                </a:lnTo>
                <a:lnTo>
                  <a:pt x="1031" y="3115"/>
                </a:lnTo>
                <a:lnTo>
                  <a:pt x="1005" y="3128"/>
                </a:lnTo>
                <a:lnTo>
                  <a:pt x="978" y="3137"/>
                </a:lnTo>
                <a:lnTo>
                  <a:pt x="949" y="3141"/>
                </a:lnTo>
                <a:lnTo>
                  <a:pt x="920" y="3142"/>
                </a:lnTo>
                <a:lnTo>
                  <a:pt x="891" y="3138"/>
                </a:lnTo>
                <a:lnTo>
                  <a:pt x="863" y="3129"/>
                </a:lnTo>
                <a:lnTo>
                  <a:pt x="835" y="3116"/>
                </a:lnTo>
                <a:lnTo>
                  <a:pt x="810" y="3100"/>
                </a:lnTo>
                <a:lnTo>
                  <a:pt x="789" y="3080"/>
                </a:lnTo>
                <a:lnTo>
                  <a:pt x="772" y="3058"/>
                </a:lnTo>
                <a:lnTo>
                  <a:pt x="759" y="3034"/>
                </a:lnTo>
                <a:lnTo>
                  <a:pt x="748" y="3008"/>
                </a:lnTo>
                <a:lnTo>
                  <a:pt x="742" y="2981"/>
                </a:lnTo>
                <a:lnTo>
                  <a:pt x="740" y="2954"/>
                </a:lnTo>
                <a:lnTo>
                  <a:pt x="741" y="2926"/>
                </a:lnTo>
                <a:lnTo>
                  <a:pt x="746" y="2897"/>
                </a:lnTo>
                <a:lnTo>
                  <a:pt x="755" y="2870"/>
                </a:lnTo>
                <a:lnTo>
                  <a:pt x="752" y="2867"/>
                </a:lnTo>
                <a:lnTo>
                  <a:pt x="748" y="2865"/>
                </a:lnTo>
                <a:lnTo>
                  <a:pt x="720" y="2882"/>
                </a:lnTo>
                <a:lnTo>
                  <a:pt x="692" y="2895"/>
                </a:lnTo>
                <a:lnTo>
                  <a:pt x="662" y="2903"/>
                </a:lnTo>
                <a:lnTo>
                  <a:pt x="631" y="2906"/>
                </a:lnTo>
                <a:lnTo>
                  <a:pt x="601" y="2905"/>
                </a:lnTo>
                <a:lnTo>
                  <a:pt x="570" y="2899"/>
                </a:lnTo>
                <a:lnTo>
                  <a:pt x="541" y="2888"/>
                </a:lnTo>
                <a:lnTo>
                  <a:pt x="514" y="2872"/>
                </a:lnTo>
                <a:lnTo>
                  <a:pt x="489" y="2851"/>
                </a:lnTo>
                <a:lnTo>
                  <a:pt x="469" y="2827"/>
                </a:lnTo>
                <a:lnTo>
                  <a:pt x="454" y="2802"/>
                </a:lnTo>
                <a:lnTo>
                  <a:pt x="443" y="2775"/>
                </a:lnTo>
                <a:lnTo>
                  <a:pt x="436" y="2746"/>
                </a:lnTo>
                <a:lnTo>
                  <a:pt x="434" y="2717"/>
                </a:lnTo>
                <a:lnTo>
                  <a:pt x="436" y="2689"/>
                </a:lnTo>
                <a:lnTo>
                  <a:pt x="443" y="2660"/>
                </a:lnTo>
                <a:lnTo>
                  <a:pt x="453" y="2632"/>
                </a:lnTo>
                <a:lnTo>
                  <a:pt x="467" y="2606"/>
                </a:lnTo>
                <a:lnTo>
                  <a:pt x="460" y="2597"/>
                </a:lnTo>
                <a:lnTo>
                  <a:pt x="453" y="2589"/>
                </a:lnTo>
                <a:lnTo>
                  <a:pt x="424" y="2596"/>
                </a:lnTo>
                <a:lnTo>
                  <a:pt x="395" y="2599"/>
                </a:lnTo>
                <a:lnTo>
                  <a:pt x="366" y="2598"/>
                </a:lnTo>
                <a:lnTo>
                  <a:pt x="337" y="2592"/>
                </a:lnTo>
                <a:lnTo>
                  <a:pt x="310" y="2583"/>
                </a:lnTo>
                <a:lnTo>
                  <a:pt x="285" y="2569"/>
                </a:lnTo>
                <a:lnTo>
                  <a:pt x="261" y="2552"/>
                </a:lnTo>
                <a:lnTo>
                  <a:pt x="241" y="2531"/>
                </a:lnTo>
                <a:lnTo>
                  <a:pt x="224" y="2505"/>
                </a:lnTo>
                <a:lnTo>
                  <a:pt x="210" y="2475"/>
                </a:lnTo>
                <a:lnTo>
                  <a:pt x="201" y="2443"/>
                </a:lnTo>
                <a:lnTo>
                  <a:pt x="199" y="2411"/>
                </a:lnTo>
                <a:lnTo>
                  <a:pt x="202" y="2380"/>
                </a:lnTo>
                <a:lnTo>
                  <a:pt x="209" y="2349"/>
                </a:lnTo>
                <a:lnTo>
                  <a:pt x="222" y="2320"/>
                </a:lnTo>
                <a:lnTo>
                  <a:pt x="239" y="2293"/>
                </a:lnTo>
                <a:lnTo>
                  <a:pt x="260" y="2268"/>
                </a:lnTo>
                <a:lnTo>
                  <a:pt x="249" y="2244"/>
                </a:lnTo>
                <a:lnTo>
                  <a:pt x="221" y="2242"/>
                </a:lnTo>
                <a:lnTo>
                  <a:pt x="192" y="2236"/>
                </a:lnTo>
                <a:lnTo>
                  <a:pt x="166" y="2227"/>
                </a:lnTo>
                <a:lnTo>
                  <a:pt x="141" y="2215"/>
                </a:lnTo>
                <a:lnTo>
                  <a:pt x="119" y="2198"/>
                </a:lnTo>
                <a:lnTo>
                  <a:pt x="98" y="2178"/>
                </a:lnTo>
                <a:lnTo>
                  <a:pt x="81" y="2156"/>
                </a:lnTo>
                <a:lnTo>
                  <a:pt x="67" y="2130"/>
                </a:lnTo>
                <a:lnTo>
                  <a:pt x="57" y="2102"/>
                </a:lnTo>
                <a:lnTo>
                  <a:pt x="51" y="2069"/>
                </a:lnTo>
                <a:lnTo>
                  <a:pt x="51" y="2036"/>
                </a:lnTo>
                <a:lnTo>
                  <a:pt x="57" y="2006"/>
                </a:lnTo>
                <a:lnTo>
                  <a:pt x="67" y="1975"/>
                </a:lnTo>
                <a:lnTo>
                  <a:pt x="83" y="1948"/>
                </a:lnTo>
                <a:lnTo>
                  <a:pt x="102" y="1924"/>
                </a:lnTo>
                <a:lnTo>
                  <a:pt x="126" y="1901"/>
                </a:lnTo>
                <a:lnTo>
                  <a:pt x="153" y="1883"/>
                </a:lnTo>
                <a:lnTo>
                  <a:pt x="150" y="1857"/>
                </a:lnTo>
                <a:lnTo>
                  <a:pt x="120" y="1846"/>
                </a:lnTo>
                <a:lnTo>
                  <a:pt x="91" y="1832"/>
                </a:lnTo>
                <a:lnTo>
                  <a:pt x="65" y="1812"/>
                </a:lnTo>
                <a:lnTo>
                  <a:pt x="44" y="1790"/>
                </a:lnTo>
                <a:lnTo>
                  <a:pt x="25" y="1764"/>
                </a:lnTo>
                <a:lnTo>
                  <a:pt x="11" y="1735"/>
                </a:lnTo>
                <a:lnTo>
                  <a:pt x="3" y="1704"/>
                </a:lnTo>
                <a:lnTo>
                  <a:pt x="0" y="1670"/>
                </a:lnTo>
                <a:lnTo>
                  <a:pt x="2" y="1639"/>
                </a:lnTo>
                <a:lnTo>
                  <a:pt x="9" y="1611"/>
                </a:lnTo>
                <a:lnTo>
                  <a:pt x="21" y="1583"/>
                </a:lnTo>
                <a:lnTo>
                  <a:pt x="36" y="1559"/>
                </a:lnTo>
                <a:lnTo>
                  <a:pt x="55" y="1537"/>
                </a:lnTo>
                <a:lnTo>
                  <a:pt x="77" y="1519"/>
                </a:lnTo>
                <a:lnTo>
                  <a:pt x="101" y="1502"/>
                </a:lnTo>
                <a:lnTo>
                  <a:pt x="128" y="1490"/>
                </a:lnTo>
                <a:lnTo>
                  <a:pt x="156" y="1482"/>
                </a:lnTo>
                <a:lnTo>
                  <a:pt x="161" y="1461"/>
                </a:lnTo>
                <a:lnTo>
                  <a:pt x="132" y="1444"/>
                </a:lnTo>
                <a:lnTo>
                  <a:pt x="106" y="1421"/>
                </a:lnTo>
                <a:lnTo>
                  <a:pt x="85" y="1396"/>
                </a:lnTo>
                <a:lnTo>
                  <a:pt x="69" y="1369"/>
                </a:lnTo>
                <a:lnTo>
                  <a:pt x="58" y="1338"/>
                </a:lnTo>
                <a:lnTo>
                  <a:pt x="52" y="1306"/>
                </a:lnTo>
                <a:lnTo>
                  <a:pt x="51" y="1272"/>
                </a:lnTo>
                <a:lnTo>
                  <a:pt x="57" y="1238"/>
                </a:lnTo>
                <a:lnTo>
                  <a:pt x="68" y="1207"/>
                </a:lnTo>
                <a:lnTo>
                  <a:pt x="83" y="1179"/>
                </a:lnTo>
                <a:lnTo>
                  <a:pt x="103" y="1155"/>
                </a:lnTo>
                <a:lnTo>
                  <a:pt x="127" y="1135"/>
                </a:lnTo>
                <a:lnTo>
                  <a:pt x="152" y="1118"/>
                </a:lnTo>
                <a:lnTo>
                  <a:pt x="180" y="1106"/>
                </a:lnTo>
                <a:lnTo>
                  <a:pt x="211" y="1098"/>
                </a:lnTo>
                <a:lnTo>
                  <a:pt x="242" y="1095"/>
                </a:lnTo>
                <a:lnTo>
                  <a:pt x="274" y="1096"/>
                </a:lnTo>
                <a:lnTo>
                  <a:pt x="276" y="1092"/>
                </a:lnTo>
                <a:lnTo>
                  <a:pt x="278" y="1089"/>
                </a:lnTo>
                <a:lnTo>
                  <a:pt x="253" y="1067"/>
                </a:lnTo>
                <a:lnTo>
                  <a:pt x="233" y="1042"/>
                </a:lnTo>
                <a:lnTo>
                  <a:pt x="218" y="1016"/>
                </a:lnTo>
                <a:lnTo>
                  <a:pt x="207" y="987"/>
                </a:lnTo>
                <a:lnTo>
                  <a:pt x="200" y="957"/>
                </a:lnTo>
                <a:lnTo>
                  <a:pt x="198" y="926"/>
                </a:lnTo>
                <a:lnTo>
                  <a:pt x="202" y="896"/>
                </a:lnTo>
                <a:lnTo>
                  <a:pt x="210" y="865"/>
                </a:lnTo>
                <a:lnTo>
                  <a:pt x="224" y="835"/>
                </a:lnTo>
                <a:lnTo>
                  <a:pt x="241" y="809"/>
                </a:lnTo>
                <a:lnTo>
                  <a:pt x="261" y="788"/>
                </a:lnTo>
                <a:lnTo>
                  <a:pt x="285" y="770"/>
                </a:lnTo>
                <a:lnTo>
                  <a:pt x="310" y="756"/>
                </a:lnTo>
                <a:lnTo>
                  <a:pt x="337" y="746"/>
                </a:lnTo>
                <a:lnTo>
                  <a:pt x="366" y="740"/>
                </a:lnTo>
                <a:lnTo>
                  <a:pt x="394" y="738"/>
                </a:lnTo>
                <a:lnTo>
                  <a:pt x="423" y="740"/>
                </a:lnTo>
                <a:lnTo>
                  <a:pt x="453" y="747"/>
                </a:lnTo>
                <a:lnTo>
                  <a:pt x="481" y="758"/>
                </a:lnTo>
                <a:lnTo>
                  <a:pt x="463" y="733"/>
                </a:lnTo>
                <a:lnTo>
                  <a:pt x="449" y="707"/>
                </a:lnTo>
                <a:lnTo>
                  <a:pt x="439" y="679"/>
                </a:lnTo>
                <a:lnTo>
                  <a:pt x="434" y="650"/>
                </a:lnTo>
                <a:lnTo>
                  <a:pt x="433" y="622"/>
                </a:lnTo>
                <a:lnTo>
                  <a:pt x="435" y="594"/>
                </a:lnTo>
                <a:lnTo>
                  <a:pt x="442" y="565"/>
                </a:lnTo>
                <a:lnTo>
                  <a:pt x="454" y="538"/>
                </a:lnTo>
                <a:lnTo>
                  <a:pt x="469" y="513"/>
                </a:lnTo>
                <a:lnTo>
                  <a:pt x="489" y="489"/>
                </a:lnTo>
                <a:lnTo>
                  <a:pt x="513" y="469"/>
                </a:lnTo>
                <a:lnTo>
                  <a:pt x="538" y="454"/>
                </a:lnTo>
                <a:lnTo>
                  <a:pt x="565" y="442"/>
                </a:lnTo>
                <a:lnTo>
                  <a:pt x="593" y="435"/>
                </a:lnTo>
                <a:lnTo>
                  <a:pt x="622" y="433"/>
                </a:lnTo>
                <a:lnTo>
                  <a:pt x="650" y="434"/>
                </a:lnTo>
                <a:lnTo>
                  <a:pt x="679" y="440"/>
                </a:lnTo>
                <a:lnTo>
                  <a:pt x="707" y="449"/>
                </a:lnTo>
                <a:lnTo>
                  <a:pt x="733" y="463"/>
                </a:lnTo>
                <a:lnTo>
                  <a:pt x="758" y="481"/>
                </a:lnTo>
                <a:lnTo>
                  <a:pt x="747" y="453"/>
                </a:lnTo>
                <a:lnTo>
                  <a:pt x="740" y="423"/>
                </a:lnTo>
                <a:lnTo>
                  <a:pt x="737" y="394"/>
                </a:lnTo>
                <a:lnTo>
                  <a:pt x="740" y="366"/>
                </a:lnTo>
                <a:lnTo>
                  <a:pt x="746" y="337"/>
                </a:lnTo>
                <a:lnTo>
                  <a:pt x="756" y="310"/>
                </a:lnTo>
                <a:lnTo>
                  <a:pt x="770" y="285"/>
                </a:lnTo>
                <a:lnTo>
                  <a:pt x="788" y="261"/>
                </a:lnTo>
                <a:lnTo>
                  <a:pt x="809" y="241"/>
                </a:lnTo>
                <a:lnTo>
                  <a:pt x="835" y="224"/>
                </a:lnTo>
                <a:lnTo>
                  <a:pt x="863" y="211"/>
                </a:lnTo>
                <a:lnTo>
                  <a:pt x="891" y="202"/>
                </a:lnTo>
                <a:lnTo>
                  <a:pt x="920" y="198"/>
                </a:lnTo>
                <a:lnTo>
                  <a:pt x="949" y="199"/>
                </a:lnTo>
                <a:lnTo>
                  <a:pt x="978" y="204"/>
                </a:lnTo>
                <a:lnTo>
                  <a:pt x="1005" y="212"/>
                </a:lnTo>
                <a:lnTo>
                  <a:pt x="1031" y="225"/>
                </a:lnTo>
                <a:lnTo>
                  <a:pt x="1056" y="241"/>
                </a:lnTo>
                <a:lnTo>
                  <a:pt x="1078" y="261"/>
                </a:lnTo>
                <a:lnTo>
                  <a:pt x="1096" y="286"/>
                </a:lnTo>
                <a:lnTo>
                  <a:pt x="1093" y="255"/>
                </a:lnTo>
                <a:lnTo>
                  <a:pt x="1094" y="226"/>
                </a:lnTo>
                <a:lnTo>
                  <a:pt x="1099" y="197"/>
                </a:lnTo>
                <a:lnTo>
                  <a:pt x="1109" y="169"/>
                </a:lnTo>
                <a:lnTo>
                  <a:pt x="1122" y="144"/>
                </a:lnTo>
                <a:lnTo>
                  <a:pt x="1139" y="120"/>
                </a:lnTo>
                <a:lnTo>
                  <a:pt x="1159" y="99"/>
                </a:lnTo>
                <a:lnTo>
                  <a:pt x="1182" y="81"/>
                </a:lnTo>
                <a:lnTo>
                  <a:pt x="1209" y="67"/>
                </a:lnTo>
                <a:lnTo>
                  <a:pt x="1238" y="57"/>
                </a:lnTo>
                <a:lnTo>
                  <a:pt x="1271" y="51"/>
                </a:lnTo>
                <a:lnTo>
                  <a:pt x="1305" y="51"/>
                </a:lnTo>
                <a:lnTo>
                  <a:pt x="1336" y="57"/>
                </a:lnTo>
                <a:lnTo>
                  <a:pt x="1367" y="67"/>
                </a:lnTo>
                <a:lnTo>
                  <a:pt x="1395" y="82"/>
                </a:lnTo>
                <a:lnTo>
                  <a:pt x="1420" y="102"/>
                </a:lnTo>
                <a:lnTo>
                  <a:pt x="1443" y="126"/>
                </a:lnTo>
                <a:lnTo>
                  <a:pt x="1461" y="153"/>
                </a:lnTo>
                <a:lnTo>
                  <a:pt x="1474" y="184"/>
                </a:lnTo>
                <a:lnTo>
                  <a:pt x="1480" y="151"/>
                </a:lnTo>
                <a:lnTo>
                  <a:pt x="1490" y="120"/>
                </a:lnTo>
                <a:lnTo>
                  <a:pt x="1505" y="91"/>
                </a:lnTo>
                <a:lnTo>
                  <a:pt x="1525" y="65"/>
                </a:lnTo>
                <a:lnTo>
                  <a:pt x="1548" y="44"/>
                </a:lnTo>
                <a:lnTo>
                  <a:pt x="1574" y="25"/>
                </a:lnTo>
                <a:lnTo>
                  <a:pt x="1604" y="11"/>
                </a:lnTo>
                <a:lnTo>
                  <a:pt x="1636" y="3"/>
                </a:lnTo>
                <a:lnTo>
                  <a:pt x="1669" y="0"/>
                </a:lnTo>
                <a:close/>
              </a:path>
            </a:pathLst>
          </a:custGeom>
          <a:solidFill>
            <a:schemeClr val="accent5"/>
          </a:solidFill>
          <a:ln w="0">
            <a:noFill/>
            <a:prstDash val="solid"/>
            <a:round/>
            <a:headEnd/>
            <a:tailEnd/>
          </a:ln>
        </p:spPr>
        <p:txBody>
          <a:bodyPr vert="horz" wrap="square" lIns="91424" tIns="45712" rIns="91424" bIns="45712" numCol="1" anchor="t" anchorCtr="0" compatLnSpc="1">
            <a:prstTxWarp prst="textNoShape">
              <a:avLst/>
            </a:prstTxWarp>
          </a:bodyPr>
          <a:lstStyle/>
          <a:p>
            <a:pPr defTabSz="914239"/>
            <a:endParaRPr lang="en-GB" dirty="0">
              <a:solidFill>
                <a:srgbClr val="795198"/>
              </a:solidFill>
            </a:endParaRPr>
          </a:p>
        </p:txBody>
      </p:sp>
      <p:sp>
        <p:nvSpPr>
          <p:cNvPr id="2" name="Title Placeholder 1"/>
          <p:cNvSpPr>
            <a:spLocks noGrp="1"/>
          </p:cNvSpPr>
          <p:nvPr>
            <p:ph type="title"/>
          </p:nvPr>
        </p:nvSpPr>
        <p:spPr>
          <a:xfrm>
            <a:off x="457200" y="319144"/>
            <a:ext cx="8229600" cy="269304"/>
          </a:xfrm>
          <a:prstGeom prst="rect">
            <a:avLst/>
          </a:prstGeom>
        </p:spPr>
        <p:txBody>
          <a:bodyPr vert="horz" lIns="0" tIns="0" rIns="0" bIns="0" rtlCol="0" anchor="ctr">
            <a:sp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897783"/>
            <a:ext cx="8229600" cy="3410297"/>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Slide Number Placeholder 5"/>
          <p:cNvSpPr>
            <a:spLocks noGrp="1"/>
          </p:cNvSpPr>
          <p:nvPr>
            <p:ph type="sldNum" sz="quarter" idx="4"/>
          </p:nvPr>
        </p:nvSpPr>
        <p:spPr>
          <a:xfrm>
            <a:off x="4394111" y="4708101"/>
            <a:ext cx="355803" cy="184666"/>
          </a:xfrm>
          <a:prstGeom prst="rect">
            <a:avLst/>
          </a:prstGeom>
        </p:spPr>
        <p:txBody>
          <a:bodyPr vert="horz" wrap="square" lIns="0" tIns="0" rIns="0" bIns="0" rtlCol="0" anchor="ctr">
            <a:spAutoFit/>
          </a:bodyPr>
          <a:lstStyle>
            <a:lvl1pPr algn="ctr">
              <a:defRPr sz="1200" b="1">
                <a:solidFill>
                  <a:schemeClr val="bg1"/>
                </a:solidFill>
              </a:defRPr>
            </a:lvl1pPr>
          </a:lstStyle>
          <a:p>
            <a:pPr defTabSz="914239"/>
            <a:fld id="{FC240561-4417-4EF5-A4BB-7BECD1B5DFF9}" type="slidenum">
              <a:rPr lang="en-GB" smtClean="0">
                <a:solidFill>
                  <a:srgbClr val="FFFFFF"/>
                </a:solidFill>
              </a:rPr>
              <a:pPr defTabSz="914239"/>
              <a:t>‹#›</a:t>
            </a:fld>
            <a:endParaRPr lang="en-GB" dirty="0">
              <a:solidFill>
                <a:srgbClr val="FFFFFF"/>
              </a:solidFill>
            </a:endParaRPr>
          </a:p>
        </p:txBody>
      </p:sp>
      <p:cxnSp>
        <p:nvCxnSpPr>
          <p:cNvPr id="19" name="Straight Connector 18"/>
          <p:cNvCxnSpPr/>
          <p:nvPr/>
        </p:nvCxnSpPr>
        <p:spPr>
          <a:xfrm flipH="1">
            <a:off x="3258594" y="4800434"/>
            <a:ext cx="969255" cy="0"/>
          </a:xfrm>
          <a:prstGeom prst="line">
            <a:avLst/>
          </a:prstGeom>
          <a:ln w="127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4896192" y="4800434"/>
            <a:ext cx="969255" cy="0"/>
          </a:xfrm>
          <a:prstGeom prst="line">
            <a:avLst/>
          </a:prstGeom>
          <a:ln w="12700">
            <a:solidFill>
              <a:srgbClr val="1C1C1C"/>
            </a:solidFill>
          </a:ln>
        </p:spPr>
        <p:style>
          <a:lnRef idx="1">
            <a:schemeClr val="accent1"/>
          </a:lnRef>
          <a:fillRef idx="0">
            <a:schemeClr val="accent1"/>
          </a:fillRef>
          <a:effectRef idx="0">
            <a:schemeClr val="accent1"/>
          </a:effectRef>
          <a:fontRef idx="minor">
            <a:schemeClr val="tx1"/>
          </a:fontRef>
        </p:style>
      </p:cxnSp>
      <p:grpSp>
        <p:nvGrpSpPr>
          <p:cNvPr id="4" name="Group 4"/>
          <p:cNvGrpSpPr>
            <a:grpSpLocks noChangeAspect="1"/>
          </p:cNvGrpSpPr>
          <p:nvPr/>
        </p:nvGrpSpPr>
        <p:grpSpPr bwMode="gray">
          <a:xfrm>
            <a:off x="457200" y="4610986"/>
            <a:ext cx="540120" cy="363389"/>
            <a:chOff x="1352" y="681"/>
            <a:chExt cx="3519" cy="3153"/>
          </a:xfrm>
        </p:grpSpPr>
        <p:sp>
          <p:nvSpPr>
            <p:cNvPr id="22" name="Freeform 5"/>
            <p:cNvSpPr>
              <a:spLocks noChangeAspect="1"/>
            </p:cNvSpPr>
            <p:nvPr/>
          </p:nvSpPr>
          <p:spPr bwMode="gray">
            <a:xfrm>
              <a:off x="1352" y="681"/>
              <a:ext cx="3519" cy="3153"/>
            </a:xfrm>
            <a:custGeom>
              <a:avLst/>
              <a:gdLst/>
              <a:ahLst/>
              <a:cxnLst>
                <a:cxn ang="0">
                  <a:pos x="0" y="3449"/>
                </a:cxn>
                <a:cxn ang="0">
                  <a:pos x="0" y="3449"/>
                </a:cxn>
                <a:cxn ang="0">
                  <a:pos x="0" y="0"/>
                </a:cxn>
                <a:cxn ang="0">
                  <a:pos x="3696" y="0"/>
                </a:cxn>
                <a:cxn ang="0">
                  <a:pos x="3327" y="3449"/>
                </a:cxn>
                <a:cxn ang="0">
                  <a:pos x="0" y="3449"/>
                </a:cxn>
              </a:cxnLst>
              <a:rect l="0" t="0" r="r" b="b"/>
              <a:pathLst>
                <a:path w="3862" h="3449">
                  <a:moveTo>
                    <a:pt x="0" y="3449"/>
                  </a:moveTo>
                  <a:lnTo>
                    <a:pt x="0" y="3449"/>
                  </a:lnTo>
                  <a:lnTo>
                    <a:pt x="0" y="0"/>
                  </a:lnTo>
                  <a:lnTo>
                    <a:pt x="3696" y="0"/>
                  </a:lnTo>
                  <a:cubicBezTo>
                    <a:pt x="3862" y="1150"/>
                    <a:pt x="3797" y="2241"/>
                    <a:pt x="3327" y="3449"/>
                  </a:cubicBezTo>
                  <a:lnTo>
                    <a:pt x="0" y="3449"/>
                  </a:lnTo>
                  <a:close/>
                </a:path>
              </a:pathLst>
            </a:custGeom>
            <a:solidFill>
              <a:srgbClr val="009D9C"/>
            </a:solidFill>
            <a:ln w="0">
              <a:noFill/>
              <a:prstDash val="solid"/>
              <a:round/>
              <a:headEnd/>
              <a:tailEnd/>
            </a:ln>
          </p:spPr>
          <p:txBody>
            <a:bodyPr/>
            <a:lstStyle/>
            <a:p>
              <a:pPr defTabSz="914239"/>
              <a:endParaRPr lang="en-US" dirty="0">
                <a:solidFill>
                  <a:srgbClr val="795198"/>
                </a:solidFill>
              </a:endParaRPr>
            </a:p>
          </p:txBody>
        </p:sp>
        <p:sp>
          <p:nvSpPr>
            <p:cNvPr id="23" name="Freeform 6"/>
            <p:cNvSpPr>
              <a:spLocks noChangeAspect="1"/>
            </p:cNvSpPr>
            <p:nvPr/>
          </p:nvSpPr>
          <p:spPr bwMode="gray">
            <a:xfrm>
              <a:off x="2708" y="1843"/>
              <a:ext cx="75" cy="54"/>
            </a:xfrm>
            <a:custGeom>
              <a:avLst/>
              <a:gdLst/>
              <a:ahLst/>
              <a:cxnLst>
                <a:cxn ang="0">
                  <a:pos x="16" y="40"/>
                </a:cxn>
                <a:cxn ang="0">
                  <a:pos x="16" y="40"/>
                </a:cxn>
                <a:cxn ang="0">
                  <a:pos x="0" y="54"/>
                </a:cxn>
                <a:cxn ang="0">
                  <a:pos x="79" y="22"/>
                </a:cxn>
                <a:cxn ang="0">
                  <a:pos x="81" y="0"/>
                </a:cxn>
                <a:cxn ang="0">
                  <a:pos x="16" y="40"/>
                </a:cxn>
              </a:cxnLst>
              <a:rect l="0" t="0" r="r" b="b"/>
              <a:pathLst>
                <a:path w="81" h="66">
                  <a:moveTo>
                    <a:pt x="16" y="40"/>
                  </a:moveTo>
                  <a:lnTo>
                    <a:pt x="16" y="40"/>
                  </a:lnTo>
                  <a:lnTo>
                    <a:pt x="0" y="54"/>
                  </a:lnTo>
                  <a:cubicBezTo>
                    <a:pt x="35" y="66"/>
                    <a:pt x="72" y="42"/>
                    <a:pt x="79" y="22"/>
                  </a:cubicBezTo>
                  <a:lnTo>
                    <a:pt x="81" y="0"/>
                  </a:lnTo>
                  <a:cubicBezTo>
                    <a:pt x="54" y="6"/>
                    <a:pt x="27" y="19"/>
                    <a:pt x="16" y="40"/>
                  </a:cubicBezTo>
                  <a:close/>
                </a:path>
              </a:pathLst>
            </a:custGeom>
            <a:solidFill>
              <a:srgbClr val="2F469C"/>
            </a:solidFill>
            <a:ln w="0">
              <a:noFill/>
              <a:prstDash val="solid"/>
              <a:round/>
              <a:headEnd/>
              <a:tailEnd/>
            </a:ln>
          </p:spPr>
          <p:txBody>
            <a:bodyPr/>
            <a:lstStyle/>
            <a:p>
              <a:pPr defTabSz="914239"/>
              <a:endParaRPr lang="en-US" dirty="0">
                <a:solidFill>
                  <a:srgbClr val="795198"/>
                </a:solidFill>
              </a:endParaRPr>
            </a:p>
          </p:txBody>
        </p:sp>
        <p:sp>
          <p:nvSpPr>
            <p:cNvPr id="24" name="Freeform 7"/>
            <p:cNvSpPr>
              <a:spLocks noChangeAspect="1"/>
            </p:cNvSpPr>
            <p:nvPr/>
          </p:nvSpPr>
          <p:spPr bwMode="gray">
            <a:xfrm>
              <a:off x="2869" y="1972"/>
              <a:ext cx="65" cy="54"/>
            </a:xfrm>
            <a:custGeom>
              <a:avLst/>
              <a:gdLst/>
              <a:ahLst/>
              <a:cxnLst>
                <a:cxn ang="0">
                  <a:pos x="27" y="1"/>
                </a:cxn>
                <a:cxn ang="0">
                  <a:pos x="27" y="1"/>
                </a:cxn>
                <a:cxn ang="0">
                  <a:pos x="0" y="0"/>
                </a:cxn>
                <a:cxn ang="0">
                  <a:pos x="33" y="58"/>
                </a:cxn>
                <a:cxn ang="0">
                  <a:pos x="53" y="63"/>
                </a:cxn>
                <a:cxn ang="0">
                  <a:pos x="27" y="1"/>
                </a:cxn>
              </a:cxnLst>
              <a:rect l="0" t="0" r="r" b="b"/>
              <a:pathLst>
                <a:path w="81" h="63">
                  <a:moveTo>
                    <a:pt x="27" y="1"/>
                  </a:moveTo>
                  <a:lnTo>
                    <a:pt x="27" y="1"/>
                  </a:lnTo>
                  <a:lnTo>
                    <a:pt x="0" y="0"/>
                  </a:lnTo>
                  <a:cubicBezTo>
                    <a:pt x="0" y="24"/>
                    <a:pt x="8" y="43"/>
                    <a:pt x="33" y="58"/>
                  </a:cubicBezTo>
                  <a:lnTo>
                    <a:pt x="53" y="63"/>
                  </a:lnTo>
                  <a:cubicBezTo>
                    <a:pt x="81" y="39"/>
                    <a:pt x="44" y="15"/>
                    <a:pt x="27" y="1"/>
                  </a:cubicBezTo>
                  <a:close/>
                </a:path>
              </a:pathLst>
            </a:custGeom>
            <a:solidFill>
              <a:srgbClr val="2F469C"/>
            </a:solidFill>
            <a:ln w="0">
              <a:noFill/>
              <a:prstDash val="solid"/>
              <a:round/>
              <a:headEnd/>
              <a:tailEnd/>
            </a:ln>
          </p:spPr>
          <p:txBody>
            <a:bodyPr/>
            <a:lstStyle/>
            <a:p>
              <a:pPr defTabSz="914239"/>
              <a:endParaRPr lang="en-US" dirty="0">
                <a:solidFill>
                  <a:srgbClr val="795198"/>
                </a:solidFill>
              </a:endParaRPr>
            </a:p>
          </p:txBody>
        </p:sp>
        <p:sp>
          <p:nvSpPr>
            <p:cNvPr id="25" name="Freeform 8"/>
            <p:cNvSpPr>
              <a:spLocks noChangeAspect="1"/>
            </p:cNvSpPr>
            <p:nvPr/>
          </p:nvSpPr>
          <p:spPr bwMode="gray">
            <a:xfrm>
              <a:off x="2622" y="1413"/>
              <a:ext cx="86" cy="75"/>
            </a:xfrm>
            <a:custGeom>
              <a:avLst/>
              <a:gdLst/>
              <a:ahLst/>
              <a:cxnLst>
                <a:cxn ang="0">
                  <a:pos x="20" y="50"/>
                </a:cxn>
                <a:cxn ang="0">
                  <a:pos x="20" y="50"/>
                </a:cxn>
                <a:cxn ang="0">
                  <a:pos x="0" y="64"/>
                </a:cxn>
                <a:cxn ang="0">
                  <a:pos x="89" y="27"/>
                </a:cxn>
                <a:cxn ang="0">
                  <a:pos x="96" y="0"/>
                </a:cxn>
                <a:cxn ang="0">
                  <a:pos x="20" y="50"/>
                </a:cxn>
              </a:cxnLst>
              <a:rect l="0" t="0" r="r" b="b"/>
              <a:pathLst>
                <a:path w="96" h="79">
                  <a:moveTo>
                    <a:pt x="20" y="50"/>
                  </a:moveTo>
                  <a:lnTo>
                    <a:pt x="20" y="50"/>
                  </a:lnTo>
                  <a:lnTo>
                    <a:pt x="0" y="64"/>
                  </a:lnTo>
                  <a:cubicBezTo>
                    <a:pt x="41" y="79"/>
                    <a:pt x="75" y="57"/>
                    <a:pt x="89" y="27"/>
                  </a:cubicBezTo>
                  <a:lnTo>
                    <a:pt x="96" y="0"/>
                  </a:lnTo>
                  <a:cubicBezTo>
                    <a:pt x="63" y="8"/>
                    <a:pt x="38" y="8"/>
                    <a:pt x="20" y="50"/>
                  </a:cubicBezTo>
                  <a:close/>
                </a:path>
              </a:pathLst>
            </a:custGeom>
            <a:solidFill>
              <a:srgbClr val="2F469C"/>
            </a:solidFill>
            <a:ln w="0">
              <a:noFill/>
              <a:prstDash val="solid"/>
              <a:round/>
              <a:headEnd/>
              <a:tailEnd/>
            </a:ln>
          </p:spPr>
          <p:txBody>
            <a:bodyPr/>
            <a:lstStyle/>
            <a:p>
              <a:pPr defTabSz="914239"/>
              <a:endParaRPr lang="en-US" dirty="0">
                <a:solidFill>
                  <a:srgbClr val="795198"/>
                </a:solidFill>
              </a:endParaRPr>
            </a:p>
          </p:txBody>
        </p:sp>
        <p:sp>
          <p:nvSpPr>
            <p:cNvPr id="26" name="Freeform 9"/>
            <p:cNvSpPr>
              <a:spLocks noChangeAspect="1"/>
            </p:cNvSpPr>
            <p:nvPr/>
          </p:nvSpPr>
          <p:spPr bwMode="gray">
            <a:xfrm>
              <a:off x="2568" y="1563"/>
              <a:ext cx="75" cy="76"/>
            </a:xfrm>
            <a:custGeom>
              <a:avLst/>
              <a:gdLst/>
              <a:ahLst/>
              <a:cxnLst>
                <a:cxn ang="0">
                  <a:pos x="77" y="22"/>
                </a:cxn>
                <a:cxn ang="0">
                  <a:pos x="77" y="22"/>
                </a:cxn>
                <a:cxn ang="0">
                  <a:pos x="71" y="0"/>
                </a:cxn>
                <a:cxn ang="0">
                  <a:pos x="0" y="44"/>
                </a:cxn>
                <a:cxn ang="0">
                  <a:pos x="0" y="62"/>
                </a:cxn>
                <a:cxn ang="0">
                  <a:pos x="77" y="22"/>
                </a:cxn>
              </a:cxnLst>
              <a:rect l="0" t="0" r="r" b="b"/>
              <a:pathLst>
                <a:path w="77" h="77">
                  <a:moveTo>
                    <a:pt x="77" y="22"/>
                  </a:moveTo>
                  <a:lnTo>
                    <a:pt x="77" y="22"/>
                  </a:lnTo>
                  <a:lnTo>
                    <a:pt x="71" y="0"/>
                  </a:lnTo>
                  <a:cubicBezTo>
                    <a:pt x="38" y="7"/>
                    <a:pt x="14" y="19"/>
                    <a:pt x="0" y="44"/>
                  </a:cubicBezTo>
                  <a:lnTo>
                    <a:pt x="0" y="62"/>
                  </a:lnTo>
                  <a:cubicBezTo>
                    <a:pt x="42" y="77"/>
                    <a:pt x="64" y="40"/>
                    <a:pt x="77" y="22"/>
                  </a:cubicBezTo>
                  <a:close/>
                </a:path>
              </a:pathLst>
            </a:custGeom>
            <a:solidFill>
              <a:srgbClr val="2F469C"/>
            </a:solidFill>
            <a:ln w="0">
              <a:noFill/>
              <a:prstDash val="solid"/>
              <a:round/>
              <a:headEnd/>
              <a:tailEnd/>
            </a:ln>
          </p:spPr>
          <p:txBody>
            <a:bodyPr/>
            <a:lstStyle/>
            <a:p>
              <a:pPr defTabSz="914239"/>
              <a:endParaRPr lang="en-US" dirty="0">
                <a:solidFill>
                  <a:srgbClr val="795198"/>
                </a:solidFill>
              </a:endParaRPr>
            </a:p>
          </p:txBody>
        </p:sp>
        <p:sp>
          <p:nvSpPr>
            <p:cNvPr id="27" name="Freeform 10"/>
            <p:cNvSpPr>
              <a:spLocks noChangeAspect="1"/>
            </p:cNvSpPr>
            <p:nvPr/>
          </p:nvSpPr>
          <p:spPr bwMode="gray">
            <a:xfrm>
              <a:off x="2547" y="1725"/>
              <a:ext cx="86" cy="64"/>
            </a:xfrm>
            <a:custGeom>
              <a:avLst/>
              <a:gdLst/>
              <a:ahLst/>
              <a:cxnLst>
                <a:cxn ang="0">
                  <a:pos x="0" y="52"/>
                </a:cxn>
                <a:cxn ang="0">
                  <a:pos x="0" y="52"/>
                </a:cxn>
                <a:cxn ang="0">
                  <a:pos x="14" y="60"/>
                </a:cxn>
                <a:cxn ang="0">
                  <a:pos x="73" y="23"/>
                </a:cxn>
                <a:cxn ang="0">
                  <a:pos x="90" y="8"/>
                </a:cxn>
                <a:cxn ang="0">
                  <a:pos x="0" y="52"/>
                </a:cxn>
              </a:cxnLst>
              <a:rect l="0" t="0" r="r" b="b"/>
              <a:pathLst>
                <a:path w="90" h="74">
                  <a:moveTo>
                    <a:pt x="0" y="52"/>
                  </a:moveTo>
                  <a:lnTo>
                    <a:pt x="0" y="52"/>
                  </a:lnTo>
                  <a:lnTo>
                    <a:pt x="14" y="60"/>
                  </a:lnTo>
                  <a:cubicBezTo>
                    <a:pt x="59" y="74"/>
                    <a:pt x="62" y="38"/>
                    <a:pt x="73" y="23"/>
                  </a:cubicBezTo>
                  <a:lnTo>
                    <a:pt x="90" y="8"/>
                  </a:lnTo>
                  <a:cubicBezTo>
                    <a:pt x="48" y="0"/>
                    <a:pt x="11" y="31"/>
                    <a:pt x="0" y="52"/>
                  </a:cubicBezTo>
                  <a:close/>
                </a:path>
              </a:pathLst>
            </a:custGeom>
            <a:solidFill>
              <a:srgbClr val="2F469C"/>
            </a:solidFill>
            <a:ln w="0">
              <a:noFill/>
              <a:prstDash val="solid"/>
              <a:round/>
              <a:headEnd/>
              <a:tailEnd/>
            </a:ln>
          </p:spPr>
          <p:txBody>
            <a:bodyPr/>
            <a:lstStyle/>
            <a:p>
              <a:pPr defTabSz="914239"/>
              <a:endParaRPr lang="en-US" dirty="0">
                <a:solidFill>
                  <a:srgbClr val="795198"/>
                </a:solidFill>
              </a:endParaRPr>
            </a:p>
          </p:txBody>
        </p:sp>
        <p:sp>
          <p:nvSpPr>
            <p:cNvPr id="28" name="Freeform 11"/>
            <p:cNvSpPr>
              <a:spLocks noChangeAspect="1"/>
            </p:cNvSpPr>
            <p:nvPr/>
          </p:nvSpPr>
          <p:spPr bwMode="gray">
            <a:xfrm>
              <a:off x="2773" y="1176"/>
              <a:ext cx="86" cy="75"/>
            </a:xfrm>
            <a:custGeom>
              <a:avLst/>
              <a:gdLst/>
              <a:ahLst/>
              <a:cxnLst>
                <a:cxn ang="0">
                  <a:pos x="16" y="4"/>
                </a:cxn>
                <a:cxn ang="0">
                  <a:pos x="16" y="4"/>
                </a:cxn>
                <a:cxn ang="0">
                  <a:pos x="0" y="12"/>
                </a:cxn>
                <a:cxn ang="0">
                  <a:pos x="86" y="49"/>
                </a:cxn>
                <a:cxn ang="0">
                  <a:pos x="88" y="22"/>
                </a:cxn>
                <a:cxn ang="0">
                  <a:pos x="16" y="4"/>
                </a:cxn>
              </a:cxnLst>
              <a:rect l="0" t="0" r="r" b="b"/>
              <a:pathLst>
                <a:path w="88" h="72">
                  <a:moveTo>
                    <a:pt x="16" y="4"/>
                  </a:moveTo>
                  <a:lnTo>
                    <a:pt x="16" y="4"/>
                  </a:lnTo>
                  <a:lnTo>
                    <a:pt x="0" y="12"/>
                  </a:lnTo>
                  <a:cubicBezTo>
                    <a:pt x="4" y="40"/>
                    <a:pt x="70" y="72"/>
                    <a:pt x="86" y="49"/>
                  </a:cubicBezTo>
                  <a:lnTo>
                    <a:pt x="88" y="22"/>
                  </a:lnTo>
                  <a:cubicBezTo>
                    <a:pt x="67" y="8"/>
                    <a:pt x="45" y="0"/>
                    <a:pt x="16" y="4"/>
                  </a:cubicBezTo>
                  <a:close/>
                </a:path>
              </a:pathLst>
            </a:custGeom>
            <a:solidFill>
              <a:srgbClr val="2F469C"/>
            </a:solidFill>
            <a:ln w="0">
              <a:noFill/>
              <a:prstDash val="solid"/>
              <a:round/>
              <a:headEnd/>
              <a:tailEnd/>
            </a:ln>
          </p:spPr>
          <p:txBody>
            <a:bodyPr/>
            <a:lstStyle/>
            <a:p>
              <a:pPr defTabSz="914239"/>
              <a:endParaRPr lang="en-US" dirty="0">
                <a:solidFill>
                  <a:srgbClr val="795198"/>
                </a:solidFill>
              </a:endParaRPr>
            </a:p>
          </p:txBody>
        </p:sp>
        <p:sp>
          <p:nvSpPr>
            <p:cNvPr id="29" name="Freeform 12"/>
            <p:cNvSpPr>
              <a:spLocks noChangeAspect="1"/>
            </p:cNvSpPr>
            <p:nvPr/>
          </p:nvSpPr>
          <p:spPr bwMode="gray">
            <a:xfrm>
              <a:off x="2955" y="1111"/>
              <a:ext cx="76" cy="87"/>
            </a:xfrm>
            <a:custGeom>
              <a:avLst/>
              <a:gdLst/>
              <a:ahLst/>
              <a:cxnLst>
                <a:cxn ang="0">
                  <a:pos x="46" y="7"/>
                </a:cxn>
                <a:cxn ang="0">
                  <a:pos x="46" y="7"/>
                </a:cxn>
                <a:cxn ang="0">
                  <a:pos x="21" y="0"/>
                </a:cxn>
                <a:cxn ang="0">
                  <a:pos x="14" y="66"/>
                </a:cxn>
                <a:cxn ang="0">
                  <a:pos x="27" y="92"/>
                </a:cxn>
                <a:cxn ang="0">
                  <a:pos x="46" y="7"/>
                </a:cxn>
              </a:cxnLst>
              <a:rect l="0" t="0" r="r" b="b"/>
              <a:pathLst>
                <a:path w="86" h="92">
                  <a:moveTo>
                    <a:pt x="46" y="7"/>
                  </a:moveTo>
                  <a:lnTo>
                    <a:pt x="46" y="7"/>
                  </a:lnTo>
                  <a:lnTo>
                    <a:pt x="21" y="0"/>
                  </a:lnTo>
                  <a:cubicBezTo>
                    <a:pt x="7" y="19"/>
                    <a:pt x="0" y="33"/>
                    <a:pt x="14" y="66"/>
                  </a:cubicBezTo>
                  <a:lnTo>
                    <a:pt x="27" y="92"/>
                  </a:lnTo>
                  <a:cubicBezTo>
                    <a:pt x="57" y="63"/>
                    <a:pt x="86" y="36"/>
                    <a:pt x="46" y="7"/>
                  </a:cubicBezTo>
                  <a:close/>
                </a:path>
              </a:pathLst>
            </a:custGeom>
            <a:solidFill>
              <a:srgbClr val="2F469C"/>
            </a:solidFill>
            <a:ln w="0">
              <a:noFill/>
              <a:prstDash val="solid"/>
              <a:round/>
              <a:headEnd/>
              <a:tailEnd/>
            </a:ln>
          </p:spPr>
          <p:txBody>
            <a:bodyPr/>
            <a:lstStyle/>
            <a:p>
              <a:pPr defTabSz="914239"/>
              <a:endParaRPr lang="en-US" dirty="0">
                <a:solidFill>
                  <a:srgbClr val="795198"/>
                </a:solidFill>
              </a:endParaRPr>
            </a:p>
          </p:txBody>
        </p:sp>
        <p:sp>
          <p:nvSpPr>
            <p:cNvPr id="30" name="Freeform 13"/>
            <p:cNvSpPr>
              <a:spLocks noChangeAspect="1" noEditPoints="1"/>
            </p:cNvSpPr>
            <p:nvPr/>
          </p:nvSpPr>
          <p:spPr bwMode="gray">
            <a:xfrm>
              <a:off x="3149" y="929"/>
              <a:ext cx="667" cy="1678"/>
            </a:xfrm>
            <a:custGeom>
              <a:avLst/>
              <a:gdLst/>
              <a:ahLst/>
              <a:cxnLst>
                <a:cxn ang="0">
                  <a:pos x="451" y="808"/>
                </a:cxn>
                <a:cxn ang="0">
                  <a:pos x="451" y="808"/>
                </a:cxn>
                <a:cxn ang="0">
                  <a:pos x="326" y="776"/>
                </a:cxn>
                <a:cxn ang="0">
                  <a:pos x="477" y="746"/>
                </a:cxn>
                <a:cxn ang="0">
                  <a:pos x="493" y="773"/>
                </a:cxn>
                <a:cxn ang="0">
                  <a:pos x="451" y="808"/>
                </a:cxn>
                <a:cxn ang="0">
                  <a:pos x="451" y="808"/>
                </a:cxn>
                <a:cxn ang="0">
                  <a:pos x="639" y="841"/>
                </a:cxn>
                <a:cxn ang="0">
                  <a:pos x="639" y="841"/>
                </a:cxn>
                <a:cxn ang="0">
                  <a:pos x="601" y="701"/>
                </a:cxn>
                <a:cxn ang="0">
                  <a:pos x="634" y="646"/>
                </a:cxn>
                <a:cxn ang="0">
                  <a:pos x="627" y="477"/>
                </a:cxn>
                <a:cxn ang="0">
                  <a:pos x="641" y="463"/>
                </a:cxn>
                <a:cxn ang="0">
                  <a:pos x="627" y="414"/>
                </a:cxn>
                <a:cxn ang="0">
                  <a:pos x="615" y="342"/>
                </a:cxn>
                <a:cxn ang="0">
                  <a:pos x="590" y="286"/>
                </a:cxn>
                <a:cxn ang="0">
                  <a:pos x="602" y="260"/>
                </a:cxn>
                <a:cxn ang="0">
                  <a:pos x="560" y="236"/>
                </a:cxn>
                <a:cxn ang="0">
                  <a:pos x="523" y="213"/>
                </a:cxn>
                <a:cxn ang="0">
                  <a:pos x="514" y="180"/>
                </a:cxn>
                <a:cxn ang="0">
                  <a:pos x="483" y="195"/>
                </a:cxn>
                <a:cxn ang="0">
                  <a:pos x="476" y="154"/>
                </a:cxn>
                <a:cxn ang="0">
                  <a:pos x="434" y="171"/>
                </a:cxn>
                <a:cxn ang="0">
                  <a:pos x="411" y="119"/>
                </a:cxn>
                <a:cxn ang="0">
                  <a:pos x="389" y="124"/>
                </a:cxn>
                <a:cxn ang="0">
                  <a:pos x="356" y="150"/>
                </a:cxn>
                <a:cxn ang="0">
                  <a:pos x="356" y="101"/>
                </a:cxn>
                <a:cxn ang="0">
                  <a:pos x="341" y="93"/>
                </a:cxn>
                <a:cxn ang="0">
                  <a:pos x="314" y="81"/>
                </a:cxn>
                <a:cxn ang="0">
                  <a:pos x="276" y="97"/>
                </a:cxn>
                <a:cxn ang="0">
                  <a:pos x="292" y="51"/>
                </a:cxn>
                <a:cxn ang="0">
                  <a:pos x="244" y="106"/>
                </a:cxn>
                <a:cxn ang="0">
                  <a:pos x="216" y="112"/>
                </a:cxn>
                <a:cxn ang="0">
                  <a:pos x="266" y="43"/>
                </a:cxn>
                <a:cxn ang="0">
                  <a:pos x="214" y="91"/>
                </a:cxn>
                <a:cxn ang="0">
                  <a:pos x="173" y="98"/>
                </a:cxn>
                <a:cxn ang="0">
                  <a:pos x="186" y="38"/>
                </a:cxn>
                <a:cxn ang="0">
                  <a:pos x="173" y="69"/>
                </a:cxn>
                <a:cxn ang="0">
                  <a:pos x="166" y="36"/>
                </a:cxn>
                <a:cxn ang="0">
                  <a:pos x="142" y="114"/>
                </a:cxn>
                <a:cxn ang="0">
                  <a:pos x="126" y="39"/>
                </a:cxn>
                <a:cxn ang="0">
                  <a:pos x="80" y="112"/>
                </a:cxn>
                <a:cxn ang="0">
                  <a:pos x="56" y="117"/>
                </a:cxn>
                <a:cxn ang="0">
                  <a:pos x="37" y="43"/>
                </a:cxn>
                <a:cxn ang="0">
                  <a:pos x="5" y="1808"/>
                </a:cxn>
                <a:cxn ang="0">
                  <a:pos x="0" y="1840"/>
                </a:cxn>
                <a:cxn ang="0">
                  <a:pos x="162" y="1823"/>
                </a:cxn>
                <a:cxn ang="0">
                  <a:pos x="529" y="1842"/>
                </a:cxn>
                <a:cxn ang="0">
                  <a:pos x="614" y="1829"/>
                </a:cxn>
                <a:cxn ang="0">
                  <a:pos x="421" y="1778"/>
                </a:cxn>
                <a:cxn ang="0">
                  <a:pos x="272" y="1664"/>
                </a:cxn>
                <a:cxn ang="0">
                  <a:pos x="237" y="1566"/>
                </a:cxn>
                <a:cxn ang="0">
                  <a:pos x="239" y="1432"/>
                </a:cxn>
                <a:cxn ang="0">
                  <a:pos x="315" y="1404"/>
                </a:cxn>
                <a:cxn ang="0">
                  <a:pos x="586" y="1387"/>
                </a:cxn>
                <a:cxn ang="0">
                  <a:pos x="605" y="1286"/>
                </a:cxn>
                <a:cxn ang="0">
                  <a:pos x="609" y="1223"/>
                </a:cxn>
                <a:cxn ang="0">
                  <a:pos x="630" y="1174"/>
                </a:cxn>
                <a:cxn ang="0">
                  <a:pos x="590" y="1133"/>
                </a:cxn>
                <a:cxn ang="0">
                  <a:pos x="650" y="1082"/>
                </a:cxn>
                <a:cxn ang="0">
                  <a:pos x="621" y="1018"/>
                </a:cxn>
                <a:cxn ang="0">
                  <a:pos x="704" y="959"/>
                </a:cxn>
                <a:cxn ang="0">
                  <a:pos x="639" y="841"/>
                </a:cxn>
              </a:cxnLst>
              <a:rect l="0" t="0" r="r" b="b"/>
              <a:pathLst>
                <a:path w="724" h="1845">
                  <a:moveTo>
                    <a:pt x="451" y="808"/>
                  </a:moveTo>
                  <a:lnTo>
                    <a:pt x="451" y="808"/>
                  </a:lnTo>
                  <a:cubicBezTo>
                    <a:pt x="397" y="820"/>
                    <a:pt x="315" y="783"/>
                    <a:pt x="326" y="776"/>
                  </a:cubicBezTo>
                  <a:cubicBezTo>
                    <a:pt x="353" y="757"/>
                    <a:pt x="416" y="725"/>
                    <a:pt x="477" y="746"/>
                  </a:cubicBezTo>
                  <a:cubicBezTo>
                    <a:pt x="488" y="750"/>
                    <a:pt x="492" y="760"/>
                    <a:pt x="493" y="773"/>
                  </a:cubicBezTo>
                  <a:cubicBezTo>
                    <a:pt x="496" y="804"/>
                    <a:pt x="471" y="805"/>
                    <a:pt x="451" y="808"/>
                  </a:cubicBezTo>
                  <a:lnTo>
                    <a:pt x="451" y="808"/>
                  </a:lnTo>
                  <a:close/>
                  <a:moveTo>
                    <a:pt x="639" y="841"/>
                  </a:moveTo>
                  <a:lnTo>
                    <a:pt x="639" y="841"/>
                  </a:lnTo>
                  <a:cubicBezTo>
                    <a:pt x="610" y="803"/>
                    <a:pt x="557" y="751"/>
                    <a:pt x="601" y="701"/>
                  </a:cubicBezTo>
                  <a:cubicBezTo>
                    <a:pt x="624" y="684"/>
                    <a:pt x="631" y="670"/>
                    <a:pt x="634" y="646"/>
                  </a:cubicBezTo>
                  <a:cubicBezTo>
                    <a:pt x="644" y="560"/>
                    <a:pt x="639" y="524"/>
                    <a:pt x="627" y="477"/>
                  </a:cubicBezTo>
                  <a:cubicBezTo>
                    <a:pt x="629" y="473"/>
                    <a:pt x="638" y="478"/>
                    <a:pt x="641" y="463"/>
                  </a:cubicBezTo>
                  <a:cubicBezTo>
                    <a:pt x="650" y="422"/>
                    <a:pt x="627" y="414"/>
                    <a:pt x="627" y="414"/>
                  </a:cubicBezTo>
                  <a:cubicBezTo>
                    <a:pt x="645" y="399"/>
                    <a:pt x="643" y="342"/>
                    <a:pt x="615" y="342"/>
                  </a:cubicBezTo>
                  <a:cubicBezTo>
                    <a:pt x="631" y="317"/>
                    <a:pt x="617" y="277"/>
                    <a:pt x="590" y="286"/>
                  </a:cubicBezTo>
                  <a:cubicBezTo>
                    <a:pt x="590" y="286"/>
                    <a:pt x="604" y="278"/>
                    <a:pt x="602" y="260"/>
                  </a:cubicBezTo>
                  <a:cubicBezTo>
                    <a:pt x="599" y="224"/>
                    <a:pt x="547" y="259"/>
                    <a:pt x="560" y="236"/>
                  </a:cubicBezTo>
                  <a:cubicBezTo>
                    <a:pt x="567" y="223"/>
                    <a:pt x="538" y="180"/>
                    <a:pt x="523" y="213"/>
                  </a:cubicBezTo>
                  <a:cubicBezTo>
                    <a:pt x="515" y="207"/>
                    <a:pt x="529" y="187"/>
                    <a:pt x="514" y="180"/>
                  </a:cubicBezTo>
                  <a:cubicBezTo>
                    <a:pt x="504" y="181"/>
                    <a:pt x="495" y="188"/>
                    <a:pt x="483" y="195"/>
                  </a:cubicBezTo>
                  <a:cubicBezTo>
                    <a:pt x="479" y="181"/>
                    <a:pt x="494" y="174"/>
                    <a:pt x="476" y="154"/>
                  </a:cubicBezTo>
                  <a:cubicBezTo>
                    <a:pt x="452" y="138"/>
                    <a:pt x="451" y="162"/>
                    <a:pt x="434" y="171"/>
                  </a:cubicBezTo>
                  <a:cubicBezTo>
                    <a:pt x="404" y="164"/>
                    <a:pt x="476" y="146"/>
                    <a:pt x="411" y="119"/>
                  </a:cubicBezTo>
                  <a:cubicBezTo>
                    <a:pt x="395" y="159"/>
                    <a:pt x="396" y="130"/>
                    <a:pt x="389" y="124"/>
                  </a:cubicBezTo>
                  <a:cubicBezTo>
                    <a:pt x="384" y="121"/>
                    <a:pt x="375" y="131"/>
                    <a:pt x="356" y="150"/>
                  </a:cubicBezTo>
                  <a:cubicBezTo>
                    <a:pt x="366" y="124"/>
                    <a:pt x="388" y="92"/>
                    <a:pt x="356" y="101"/>
                  </a:cubicBezTo>
                  <a:cubicBezTo>
                    <a:pt x="320" y="117"/>
                    <a:pt x="341" y="96"/>
                    <a:pt x="341" y="93"/>
                  </a:cubicBezTo>
                  <a:cubicBezTo>
                    <a:pt x="372" y="79"/>
                    <a:pt x="312" y="45"/>
                    <a:pt x="314" y="81"/>
                  </a:cubicBezTo>
                  <a:cubicBezTo>
                    <a:pt x="313" y="105"/>
                    <a:pt x="261" y="126"/>
                    <a:pt x="276" y="97"/>
                  </a:cubicBezTo>
                  <a:cubicBezTo>
                    <a:pt x="286" y="60"/>
                    <a:pt x="331" y="116"/>
                    <a:pt x="292" y="51"/>
                  </a:cubicBezTo>
                  <a:cubicBezTo>
                    <a:pt x="268" y="78"/>
                    <a:pt x="248" y="96"/>
                    <a:pt x="244" y="106"/>
                  </a:cubicBezTo>
                  <a:cubicBezTo>
                    <a:pt x="225" y="181"/>
                    <a:pt x="236" y="113"/>
                    <a:pt x="216" y="112"/>
                  </a:cubicBezTo>
                  <a:cubicBezTo>
                    <a:pt x="242" y="94"/>
                    <a:pt x="276" y="63"/>
                    <a:pt x="266" y="43"/>
                  </a:cubicBezTo>
                  <a:cubicBezTo>
                    <a:pt x="237" y="41"/>
                    <a:pt x="172" y="87"/>
                    <a:pt x="214" y="91"/>
                  </a:cubicBezTo>
                  <a:cubicBezTo>
                    <a:pt x="211" y="106"/>
                    <a:pt x="187" y="123"/>
                    <a:pt x="173" y="98"/>
                  </a:cubicBezTo>
                  <a:cubicBezTo>
                    <a:pt x="196" y="92"/>
                    <a:pt x="235" y="15"/>
                    <a:pt x="186" y="38"/>
                  </a:cubicBezTo>
                  <a:cubicBezTo>
                    <a:pt x="181" y="42"/>
                    <a:pt x="181" y="56"/>
                    <a:pt x="173" y="69"/>
                  </a:cubicBezTo>
                  <a:cubicBezTo>
                    <a:pt x="161" y="58"/>
                    <a:pt x="170" y="42"/>
                    <a:pt x="166" y="36"/>
                  </a:cubicBezTo>
                  <a:cubicBezTo>
                    <a:pt x="127" y="0"/>
                    <a:pt x="141" y="93"/>
                    <a:pt x="142" y="114"/>
                  </a:cubicBezTo>
                  <a:cubicBezTo>
                    <a:pt x="92" y="82"/>
                    <a:pt x="139" y="91"/>
                    <a:pt x="126" y="39"/>
                  </a:cubicBezTo>
                  <a:cubicBezTo>
                    <a:pt x="84" y="47"/>
                    <a:pt x="73" y="64"/>
                    <a:pt x="80" y="112"/>
                  </a:cubicBezTo>
                  <a:cubicBezTo>
                    <a:pt x="74" y="123"/>
                    <a:pt x="63" y="149"/>
                    <a:pt x="56" y="117"/>
                  </a:cubicBezTo>
                  <a:cubicBezTo>
                    <a:pt x="79" y="87"/>
                    <a:pt x="77" y="44"/>
                    <a:pt x="37" y="43"/>
                  </a:cubicBezTo>
                  <a:cubicBezTo>
                    <a:pt x="101" y="631"/>
                    <a:pt x="97" y="1225"/>
                    <a:pt x="5" y="1808"/>
                  </a:cubicBezTo>
                  <a:lnTo>
                    <a:pt x="0" y="1840"/>
                  </a:lnTo>
                  <a:cubicBezTo>
                    <a:pt x="46" y="1839"/>
                    <a:pt x="113" y="1825"/>
                    <a:pt x="162" y="1823"/>
                  </a:cubicBezTo>
                  <a:cubicBezTo>
                    <a:pt x="301" y="1827"/>
                    <a:pt x="298" y="1845"/>
                    <a:pt x="529" y="1842"/>
                  </a:cubicBezTo>
                  <a:cubicBezTo>
                    <a:pt x="582" y="1837"/>
                    <a:pt x="597" y="1829"/>
                    <a:pt x="614" y="1829"/>
                  </a:cubicBezTo>
                  <a:cubicBezTo>
                    <a:pt x="597" y="1758"/>
                    <a:pt x="481" y="1798"/>
                    <a:pt x="421" y="1778"/>
                  </a:cubicBezTo>
                  <a:cubicBezTo>
                    <a:pt x="321" y="1768"/>
                    <a:pt x="304" y="1708"/>
                    <a:pt x="272" y="1664"/>
                  </a:cubicBezTo>
                  <a:cubicBezTo>
                    <a:pt x="258" y="1639"/>
                    <a:pt x="237" y="1608"/>
                    <a:pt x="237" y="1566"/>
                  </a:cubicBezTo>
                  <a:cubicBezTo>
                    <a:pt x="230" y="1513"/>
                    <a:pt x="240" y="1484"/>
                    <a:pt x="239" y="1432"/>
                  </a:cubicBezTo>
                  <a:cubicBezTo>
                    <a:pt x="243" y="1393"/>
                    <a:pt x="287" y="1401"/>
                    <a:pt x="315" y="1404"/>
                  </a:cubicBezTo>
                  <a:cubicBezTo>
                    <a:pt x="402" y="1413"/>
                    <a:pt x="547" y="1399"/>
                    <a:pt x="586" y="1387"/>
                  </a:cubicBezTo>
                  <a:cubicBezTo>
                    <a:pt x="641" y="1371"/>
                    <a:pt x="642" y="1337"/>
                    <a:pt x="605" y="1286"/>
                  </a:cubicBezTo>
                  <a:cubicBezTo>
                    <a:pt x="597" y="1261"/>
                    <a:pt x="598" y="1245"/>
                    <a:pt x="609" y="1223"/>
                  </a:cubicBezTo>
                  <a:cubicBezTo>
                    <a:pt x="625" y="1206"/>
                    <a:pt x="644" y="1195"/>
                    <a:pt x="630" y="1174"/>
                  </a:cubicBezTo>
                  <a:cubicBezTo>
                    <a:pt x="630" y="1174"/>
                    <a:pt x="504" y="1147"/>
                    <a:pt x="590" y="1133"/>
                  </a:cubicBezTo>
                  <a:cubicBezTo>
                    <a:pt x="679" y="1118"/>
                    <a:pt x="650" y="1082"/>
                    <a:pt x="650" y="1082"/>
                  </a:cubicBezTo>
                  <a:cubicBezTo>
                    <a:pt x="650" y="1082"/>
                    <a:pt x="635" y="1045"/>
                    <a:pt x="621" y="1018"/>
                  </a:cubicBezTo>
                  <a:cubicBezTo>
                    <a:pt x="611" y="998"/>
                    <a:pt x="695" y="991"/>
                    <a:pt x="704" y="959"/>
                  </a:cubicBezTo>
                  <a:cubicBezTo>
                    <a:pt x="724" y="932"/>
                    <a:pt x="661" y="871"/>
                    <a:pt x="639" y="841"/>
                  </a:cubicBezTo>
                  <a:close/>
                </a:path>
              </a:pathLst>
            </a:custGeom>
            <a:solidFill>
              <a:srgbClr val="2F469C"/>
            </a:solidFill>
            <a:ln w="0">
              <a:noFill/>
              <a:prstDash val="solid"/>
              <a:round/>
              <a:headEnd/>
              <a:tailEnd/>
            </a:ln>
          </p:spPr>
          <p:txBody>
            <a:bodyPr/>
            <a:lstStyle/>
            <a:p>
              <a:pPr defTabSz="914239"/>
              <a:endParaRPr lang="en-US" dirty="0">
                <a:solidFill>
                  <a:srgbClr val="795198"/>
                </a:solidFill>
              </a:endParaRPr>
            </a:p>
          </p:txBody>
        </p:sp>
        <p:sp>
          <p:nvSpPr>
            <p:cNvPr id="31" name="Freeform 14"/>
            <p:cNvSpPr>
              <a:spLocks noChangeAspect="1"/>
            </p:cNvSpPr>
            <p:nvPr/>
          </p:nvSpPr>
          <p:spPr bwMode="gray">
            <a:xfrm>
              <a:off x="1352" y="681"/>
              <a:ext cx="1829" cy="3153"/>
            </a:xfrm>
            <a:custGeom>
              <a:avLst/>
              <a:gdLst/>
              <a:ahLst/>
              <a:cxnLst>
                <a:cxn ang="0">
                  <a:pos x="1974" y="2106"/>
                </a:cxn>
                <a:cxn ang="0">
                  <a:pos x="0" y="3449"/>
                </a:cxn>
                <a:cxn ang="0">
                  <a:pos x="1972" y="0"/>
                </a:cxn>
                <a:cxn ang="0">
                  <a:pos x="1980" y="347"/>
                </a:cxn>
                <a:cxn ang="0">
                  <a:pos x="1982" y="392"/>
                </a:cxn>
                <a:cxn ang="0">
                  <a:pos x="1923" y="324"/>
                </a:cxn>
                <a:cxn ang="0">
                  <a:pos x="1878" y="384"/>
                </a:cxn>
                <a:cxn ang="0">
                  <a:pos x="1858" y="411"/>
                </a:cxn>
                <a:cxn ang="0">
                  <a:pos x="1823" y="348"/>
                </a:cxn>
                <a:cxn ang="0">
                  <a:pos x="1766" y="359"/>
                </a:cxn>
                <a:cxn ang="0">
                  <a:pos x="1702" y="494"/>
                </a:cxn>
                <a:cxn ang="0">
                  <a:pos x="1680" y="420"/>
                </a:cxn>
                <a:cxn ang="0">
                  <a:pos x="1605" y="427"/>
                </a:cxn>
                <a:cxn ang="0">
                  <a:pos x="1609" y="499"/>
                </a:cxn>
                <a:cxn ang="0">
                  <a:pos x="1520" y="498"/>
                </a:cxn>
                <a:cxn ang="0">
                  <a:pos x="1513" y="560"/>
                </a:cxn>
                <a:cxn ang="0">
                  <a:pos x="1407" y="521"/>
                </a:cxn>
                <a:cxn ang="0">
                  <a:pos x="1521" y="578"/>
                </a:cxn>
                <a:cxn ang="0">
                  <a:pos x="1453" y="612"/>
                </a:cxn>
                <a:cxn ang="0">
                  <a:pos x="1441" y="603"/>
                </a:cxn>
                <a:cxn ang="0">
                  <a:pos x="1404" y="640"/>
                </a:cxn>
                <a:cxn ang="0">
                  <a:pos x="1448" y="632"/>
                </a:cxn>
                <a:cxn ang="0">
                  <a:pos x="1433" y="703"/>
                </a:cxn>
                <a:cxn ang="0">
                  <a:pos x="1392" y="719"/>
                </a:cxn>
                <a:cxn ang="0">
                  <a:pos x="1410" y="785"/>
                </a:cxn>
                <a:cxn ang="0">
                  <a:pos x="1321" y="761"/>
                </a:cxn>
                <a:cxn ang="0">
                  <a:pos x="1255" y="760"/>
                </a:cxn>
                <a:cxn ang="0">
                  <a:pos x="1205" y="829"/>
                </a:cxn>
                <a:cxn ang="0">
                  <a:pos x="1350" y="845"/>
                </a:cxn>
                <a:cxn ang="0">
                  <a:pos x="1308" y="881"/>
                </a:cxn>
                <a:cxn ang="0">
                  <a:pos x="1308" y="953"/>
                </a:cxn>
                <a:cxn ang="0">
                  <a:pos x="1358" y="951"/>
                </a:cxn>
                <a:cxn ang="0">
                  <a:pos x="1319" y="1061"/>
                </a:cxn>
                <a:cxn ang="0">
                  <a:pos x="1324" y="1115"/>
                </a:cxn>
                <a:cxn ang="0">
                  <a:pos x="1283" y="1185"/>
                </a:cxn>
                <a:cxn ang="0">
                  <a:pos x="1257" y="1226"/>
                </a:cxn>
                <a:cxn ang="0">
                  <a:pos x="1285" y="1267"/>
                </a:cxn>
                <a:cxn ang="0">
                  <a:pos x="1314" y="1311"/>
                </a:cxn>
                <a:cxn ang="0">
                  <a:pos x="1363" y="1376"/>
                </a:cxn>
                <a:cxn ang="0">
                  <a:pos x="1438" y="1413"/>
                </a:cxn>
                <a:cxn ang="0">
                  <a:pos x="1494" y="1379"/>
                </a:cxn>
                <a:cxn ang="0">
                  <a:pos x="1513" y="1471"/>
                </a:cxn>
                <a:cxn ang="0">
                  <a:pos x="1605" y="1474"/>
                </a:cxn>
                <a:cxn ang="0">
                  <a:pos x="1584" y="1525"/>
                </a:cxn>
                <a:cxn ang="0">
                  <a:pos x="1618" y="1559"/>
                </a:cxn>
                <a:cxn ang="0">
                  <a:pos x="1644" y="1602"/>
                </a:cxn>
                <a:cxn ang="0">
                  <a:pos x="1700" y="1594"/>
                </a:cxn>
                <a:cxn ang="0">
                  <a:pos x="1729" y="1535"/>
                </a:cxn>
                <a:cxn ang="0">
                  <a:pos x="1794" y="1574"/>
                </a:cxn>
                <a:cxn ang="0">
                  <a:pos x="1808" y="1711"/>
                </a:cxn>
                <a:cxn ang="0">
                  <a:pos x="1870" y="1688"/>
                </a:cxn>
                <a:cxn ang="0">
                  <a:pos x="1839" y="1844"/>
                </a:cxn>
                <a:cxn ang="0">
                  <a:pos x="1446" y="2092"/>
                </a:cxn>
                <a:cxn ang="0">
                  <a:pos x="1654" y="2103"/>
                </a:cxn>
                <a:cxn ang="0">
                  <a:pos x="1974" y="2105"/>
                </a:cxn>
              </a:cxnLst>
              <a:rect l="0" t="0" r="r" b="b"/>
              <a:pathLst>
                <a:path w="2011" h="3449">
                  <a:moveTo>
                    <a:pt x="1974" y="2106"/>
                  </a:moveTo>
                  <a:lnTo>
                    <a:pt x="1974" y="2106"/>
                  </a:lnTo>
                  <a:cubicBezTo>
                    <a:pt x="1903" y="2543"/>
                    <a:pt x="1782" y="2987"/>
                    <a:pt x="1602" y="3449"/>
                  </a:cubicBezTo>
                  <a:lnTo>
                    <a:pt x="0" y="3449"/>
                  </a:lnTo>
                  <a:lnTo>
                    <a:pt x="0" y="0"/>
                  </a:lnTo>
                  <a:lnTo>
                    <a:pt x="1972" y="0"/>
                  </a:lnTo>
                  <a:cubicBezTo>
                    <a:pt x="1988" y="113"/>
                    <a:pt x="1999" y="197"/>
                    <a:pt x="2011" y="309"/>
                  </a:cubicBezTo>
                  <a:cubicBezTo>
                    <a:pt x="2011" y="309"/>
                    <a:pt x="1977" y="320"/>
                    <a:pt x="1980" y="347"/>
                  </a:cubicBezTo>
                  <a:cubicBezTo>
                    <a:pt x="1984" y="378"/>
                    <a:pt x="1997" y="385"/>
                    <a:pt x="1997" y="385"/>
                  </a:cubicBezTo>
                  <a:lnTo>
                    <a:pt x="1982" y="392"/>
                  </a:lnTo>
                  <a:cubicBezTo>
                    <a:pt x="1982" y="392"/>
                    <a:pt x="1966" y="368"/>
                    <a:pt x="1966" y="369"/>
                  </a:cubicBezTo>
                  <a:cubicBezTo>
                    <a:pt x="1966" y="346"/>
                    <a:pt x="1976" y="311"/>
                    <a:pt x="1923" y="324"/>
                  </a:cubicBezTo>
                  <a:cubicBezTo>
                    <a:pt x="1904" y="365"/>
                    <a:pt x="1952" y="373"/>
                    <a:pt x="1939" y="401"/>
                  </a:cubicBezTo>
                  <a:cubicBezTo>
                    <a:pt x="1883" y="404"/>
                    <a:pt x="1923" y="359"/>
                    <a:pt x="1878" y="384"/>
                  </a:cubicBezTo>
                  <a:cubicBezTo>
                    <a:pt x="1881" y="371"/>
                    <a:pt x="1871" y="336"/>
                    <a:pt x="1857" y="339"/>
                  </a:cubicBezTo>
                  <a:cubicBezTo>
                    <a:pt x="1851" y="358"/>
                    <a:pt x="1836" y="391"/>
                    <a:pt x="1858" y="411"/>
                  </a:cubicBezTo>
                  <a:cubicBezTo>
                    <a:pt x="1851" y="416"/>
                    <a:pt x="1830" y="413"/>
                    <a:pt x="1825" y="406"/>
                  </a:cubicBezTo>
                  <a:cubicBezTo>
                    <a:pt x="1819" y="396"/>
                    <a:pt x="1840" y="379"/>
                    <a:pt x="1823" y="348"/>
                  </a:cubicBezTo>
                  <a:cubicBezTo>
                    <a:pt x="1771" y="371"/>
                    <a:pt x="1819" y="421"/>
                    <a:pt x="1776" y="440"/>
                  </a:cubicBezTo>
                  <a:cubicBezTo>
                    <a:pt x="1729" y="434"/>
                    <a:pt x="1803" y="394"/>
                    <a:pt x="1766" y="359"/>
                  </a:cubicBezTo>
                  <a:cubicBezTo>
                    <a:pt x="1723" y="369"/>
                    <a:pt x="1707" y="413"/>
                    <a:pt x="1724" y="439"/>
                  </a:cubicBezTo>
                  <a:cubicBezTo>
                    <a:pt x="1723" y="462"/>
                    <a:pt x="1705" y="474"/>
                    <a:pt x="1702" y="494"/>
                  </a:cubicBezTo>
                  <a:cubicBezTo>
                    <a:pt x="1681" y="491"/>
                    <a:pt x="1672" y="483"/>
                    <a:pt x="1670" y="475"/>
                  </a:cubicBezTo>
                  <a:cubicBezTo>
                    <a:pt x="1667" y="460"/>
                    <a:pt x="1708" y="453"/>
                    <a:pt x="1680" y="420"/>
                  </a:cubicBezTo>
                  <a:cubicBezTo>
                    <a:pt x="1635" y="427"/>
                    <a:pt x="1665" y="500"/>
                    <a:pt x="1629" y="461"/>
                  </a:cubicBezTo>
                  <a:cubicBezTo>
                    <a:pt x="1626" y="444"/>
                    <a:pt x="1614" y="429"/>
                    <a:pt x="1605" y="427"/>
                  </a:cubicBezTo>
                  <a:cubicBezTo>
                    <a:pt x="1588" y="439"/>
                    <a:pt x="1580" y="459"/>
                    <a:pt x="1591" y="476"/>
                  </a:cubicBezTo>
                  <a:lnTo>
                    <a:pt x="1609" y="499"/>
                  </a:lnTo>
                  <a:cubicBezTo>
                    <a:pt x="1607" y="499"/>
                    <a:pt x="1617" y="513"/>
                    <a:pt x="1615" y="512"/>
                  </a:cubicBezTo>
                  <a:cubicBezTo>
                    <a:pt x="1585" y="488"/>
                    <a:pt x="1545" y="471"/>
                    <a:pt x="1520" y="498"/>
                  </a:cubicBezTo>
                  <a:cubicBezTo>
                    <a:pt x="1523" y="523"/>
                    <a:pt x="1545" y="525"/>
                    <a:pt x="1579" y="533"/>
                  </a:cubicBezTo>
                  <a:cubicBezTo>
                    <a:pt x="1536" y="537"/>
                    <a:pt x="1527" y="552"/>
                    <a:pt x="1513" y="560"/>
                  </a:cubicBezTo>
                  <a:cubicBezTo>
                    <a:pt x="1508" y="532"/>
                    <a:pt x="1475" y="527"/>
                    <a:pt x="1444" y="523"/>
                  </a:cubicBezTo>
                  <a:cubicBezTo>
                    <a:pt x="1426" y="527"/>
                    <a:pt x="1415" y="515"/>
                    <a:pt x="1407" y="521"/>
                  </a:cubicBezTo>
                  <a:cubicBezTo>
                    <a:pt x="1420" y="553"/>
                    <a:pt x="1451" y="578"/>
                    <a:pt x="1490" y="586"/>
                  </a:cubicBezTo>
                  <a:cubicBezTo>
                    <a:pt x="1507" y="584"/>
                    <a:pt x="1509" y="584"/>
                    <a:pt x="1521" y="578"/>
                  </a:cubicBezTo>
                  <a:cubicBezTo>
                    <a:pt x="1544" y="588"/>
                    <a:pt x="1542" y="592"/>
                    <a:pt x="1548" y="608"/>
                  </a:cubicBezTo>
                  <a:cubicBezTo>
                    <a:pt x="1514" y="623"/>
                    <a:pt x="1487" y="604"/>
                    <a:pt x="1453" y="612"/>
                  </a:cubicBezTo>
                  <a:cubicBezTo>
                    <a:pt x="1453" y="614"/>
                    <a:pt x="1445" y="614"/>
                    <a:pt x="1444" y="611"/>
                  </a:cubicBezTo>
                  <a:cubicBezTo>
                    <a:pt x="1445" y="611"/>
                    <a:pt x="1440" y="603"/>
                    <a:pt x="1441" y="603"/>
                  </a:cubicBezTo>
                  <a:cubicBezTo>
                    <a:pt x="1426" y="575"/>
                    <a:pt x="1387" y="586"/>
                    <a:pt x="1366" y="592"/>
                  </a:cubicBezTo>
                  <a:cubicBezTo>
                    <a:pt x="1363" y="614"/>
                    <a:pt x="1386" y="632"/>
                    <a:pt x="1404" y="640"/>
                  </a:cubicBezTo>
                  <a:cubicBezTo>
                    <a:pt x="1429" y="649"/>
                    <a:pt x="1438" y="641"/>
                    <a:pt x="1438" y="641"/>
                  </a:cubicBezTo>
                  <a:lnTo>
                    <a:pt x="1448" y="632"/>
                  </a:lnTo>
                  <a:cubicBezTo>
                    <a:pt x="1459" y="672"/>
                    <a:pt x="1473" y="674"/>
                    <a:pt x="1494" y="690"/>
                  </a:cubicBezTo>
                  <a:cubicBezTo>
                    <a:pt x="1471" y="698"/>
                    <a:pt x="1462" y="705"/>
                    <a:pt x="1433" y="703"/>
                  </a:cubicBezTo>
                  <a:cubicBezTo>
                    <a:pt x="1400" y="652"/>
                    <a:pt x="1301" y="630"/>
                    <a:pt x="1305" y="654"/>
                  </a:cubicBezTo>
                  <a:cubicBezTo>
                    <a:pt x="1319" y="706"/>
                    <a:pt x="1392" y="719"/>
                    <a:pt x="1392" y="719"/>
                  </a:cubicBezTo>
                  <a:cubicBezTo>
                    <a:pt x="1392" y="719"/>
                    <a:pt x="1354" y="733"/>
                    <a:pt x="1360" y="746"/>
                  </a:cubicBezTo>
                  <a:cubicBezTo>
                    <a:pt x="1367" y="758"/>
                    <a:pt x="1417" y="766"/>
                    <a:pt x="1410" y="785"/>
                  </a:cubicBezTo>
                  <a:cubicBezTo>
                    <a:pt x="1358" y="762"/>
                    <a:pt x="1348" y="771"/>
                    <a:pt x="1383" y="817"/>
                  </a:cubicBezTo>
                  <a:cubicBezTo>
                    <a:pt x="1339" y="819"/>
                    <a:pt x="1349" y="772"/>
                    <a:pt x="1321" y="761"/>
                  </a:cubicBezTo>
                  <a:cubicBezTo>
                    <a:pt x="1301" y="775"/>
                    <a:pt x="1313" y="806"/>
                    <a:pt x="1313" y="806"/>
                  </a:cubicBezTo>
                  <a:cubicBezTo>
                    <a:pt x="1303" y="798"/>
                    <a:pt x="1277" y="754"/>
                    <a:pt x="1255" y="760"/>
                  </a:cubicBezTo>
                  <a:cubicBezTo>
                    <a:pt x="1248" y="765"/>
                    <a:pt x="1248" y="789"/>
                    <a:pt x="1265" y="805"/>
                  </a:cubicBezTo>
                  <a:cubicBezTo>
                    <a:pt x="1244" y="809"/>
                    <a:pt x="1210" y="806"/>
                    <a:pt x="1205" y="829"/>
                  </a:cubicBezTo>
                  <a:cubicBezTo>
                    <a:pt x="1239" y="855"/>
                    <a:pt x="1276" y="855"/>
                    <a:pt x="1329" y="849"/>
                  </a:cubicBezTo>
                  <a:cubicBezTo>
                    <a:pt x="1329" y="849"/>
                    <a:pt x="1339" y="848"/>
                    <a:pt x="1350" y="845"/>
                  </a:cubicBezTo>
                  <a:cubicBezTo>
                    <a:pt x="1360" y="842"/>
                    <a:pt x="1375" y="856"/>
                    <a:pt x="1375" y="856"/>
                  </a:cubicBezTo>
                  <a:cubicBezTo>
                    <a:pt x="1349" y="862"/>
                    <a:pt x="1360" y="870"/>
                    <a:pt x="1308" y="881"/>
                  </a:cubicBezTo>
                  <a:cubicBezTo>
                    <a:pt x="1274" y="897"/>
                    <a:pt x="1247" y="918"/>
                    <a:pt x="1247" y="953"/>
                  </a:cubicBezTo>
                  <a:cubicBezTo>
                    <a:pt x="1268" y="963"/>
                    <a:pt x="1294" y="973"/>
                    <a:pt x="1308" y="953"/>
                  </a:cubicBezTo>
                  <a:cubicBezTo>
                    <a:pt x="1331" y="920"/>
                    <a:pt x="1324" y="946"/>
                    <a:pt x="1340" y="945"/>
                  </a:cubicBezTo>
                  <a:lnTo>
                    <a:pt x="1358" y="951"/>
                  </a:lnTo>
                  <a:cubicBezTo>
                    <a:pt x="1344" y="986"/>
                    <a:pt x="1264" y="985"/>
                    <a:pt x="1279" y="1011"/>
                  </a:cubicBezTo>
                  <a:cubicBezTo>
                    <a:pt x="1295" y="1035"/>
                    <a:pt x="1319" y="1061"/>
                    <a:pt x="1319" y="1061"/>
                  </a:cubicBezTo>
                  <a:cubicBezTo>
                    <a:pt x="1319" y="1061"/>
                    <a:pt x="1263" y="1032"/>
                    <a:pt x="1247" y="1053"/>
                  </a:cubicBezTo>
                  <a:cubicBezTo>
                    <a:pt x="1232" y="1071"/>
                    <a:pt x="1265" y="1102"/>
                    <a:pt x="1324" y="1115"/>
                  </a:cubicBezTo>
                  <a:cubicBezTo>
                    <a:pt x="1304" y="1128"/>
                    <a:pt x="1233" y="1115"/>
                    <a:pt x="1276" y="1160"/>
                  </a:cubicBezTo>
                  <a:cubicBezTo>
                    <a:pt x="1225" y="1181"/>
                    <a:pt x="1242" y="1196"/>
                    <a:pt x="1283" y="1185"/>
                  </a:cubicBezTo>
                  <a:lnTo>
                    <a:pt x="1303" y="1188"/>
                  </a:lnTo>
                  <a:cubicBezTo>
                    <a:pt x="1291" y="1196"/>
                    <a:pt x="1254" y="1213"/>
                    <a:pt x="1257" y="1226"/>
                  </a:cubicBezTo>
                  <a:cubicBezTo>
                    <a:pt x="1259" y="1243"/>
                    <a:pt x="1300" y="1222"/>
                    <a:pt x="1307" y="1235"/>
                  </a:cubicBezTo>
                  <a:cubicBezTo>
                    <a:pt x="1310" y="1254"/>
                    <a:pt x="1287" y="1262"/>
                    <a:pt x="1285" y="1267"/>
                  </a:cubicBezTo>
                  <a:cubicBezTo>
                    <a:pt x="1314" y="1286"/>
                    <a:pt x="1331" y="1241"/>
                    <a:pt x="1358" y="1267"/>
                  </a:cubicBezTo>
                  <a:cubicBezTo>
                    <a:pt x="1348" y="1286"/>
                    <a:pt x="1305" y="1282"/>
                    <a:pt x="1314" y="1311"/>
                  </a:cubicBezTo>
                  <a:cubicBezTo>
                    <a:pt x="1330" y="1323"/>
                    <a:pt x="1357" y="1318"/>
                    <a:pt x="1373" y="1329"/>
                  </a:cubicBezTo>
                  <a:cubicBezTo>
                    <a:pt x="1373" y="1329"/>
                    <a:pt x="1351" y="1371"/>
                    <a:pt x="1363" y="1376"/>
                  </a:cubicBezTo>
                  <a:cubicBezTo>
                    <a:pt x="1386" y="1388"/>
                    <a:pt x="1408" y="1351"/>
                    <a:pt x="1416" y="1349"/>
                  </a:cubicBezTo>
                  <a:cubicBezTo>
                    <a:pt x="1410" y="1396"/>
                    <a:pt x="1450" y="1380"/>
                    <a:pt x="1438" y="1413"/>
                  </a:cubicBezTo>
                  <a:cubicBezTo>
                    <a:pt x="1438" y="1430"/>
                    <a:pt x="1436" y="1454"/>
                    <a:pt x="1454" y="1463"/>
                  </a:cubicBezTo>
                  <a:cubicBezTo>
                    <a:pt x="1491" y="1452"/>
                    <a:pt x="1495" y="1423"/>
                    <a:pt x="1494" y="1379"/>
                  </a:cubicBezTo>
                  <a:cubicBezTo>
                    <a:pt x="1494" y="1364"/>
                    <a:pt x="1537" y="1389"/>
                    <a:pt x="1537" y="1389"/>
                  </a:cubicBezTo>
                  <a:cubicBezTo>
                    <a:pt x="1563" y="1410"/>
                    <a:pt x="1492" y="1426"/>
                    <a:pt x="1513" y="1471"/>
                  </a:cubicBezTo>
                  <a:cubicBezTo>
                    <a:pt x="1573" y="1479"/>
                    <a:pt x="1573" y="1428"/>
                    <a:pt x="1621" y="1419"/>
                  </a:cubicBezTo>
                  <a:cubicBezTo>
                    <a:pt x="1643" y="1433"/>
                    <a:pt x="1612" y="1457"/>
                    <a:pt x="1605" y="1474"/>
                  </a:cubicBezTo>
                  <a:cubicBezTo>
                    <a:pt x="1575" y="1491"/>
                    <a:pt x="1538" y="1471"/>
                    <a:pt x="1509" y="1530"/>
                  </a:cubicBezTo>
                  <a:cubicBezTo>
                    <a:pt x="1551" y="1546"/>
                    <a:pt x="1570" y="1533"/>
                    <a:pt x="1584" y="1525"/>
                  </a:cubicBezTo>
                  <a:cubicBezTo>
                    <a:pt x="1597" y="1516"/>
                    <a:pt x="1596" y="1511"/>
                    <a:pt x="1606" y="1507"/>
                  </a:cubicBezTo>
                  <a:cubicBezTo>
                    <a:pt x="1607" y="1523"/>
                    <a:pt x="1603" y="1553"/>
                    <a:pt x="1618" y="1559"/>
                  </a:cubicBezTo>
                  <a:cubicBezTo>
                    <a:pt x="1632" y="1558"/>
                    <a:pt x="1633" y="1553"/>
                    <a:pt x="1645" y="1546"/>
                  </a:cubicBezTo>
                  <a:cubicBezTo>
                    <a:pt x="1657" y="1558"/>
                    <a:pt x="1626" y="1589"/>
                    <a:pt x="1644" y="1602"/>
                  </a:cubicBezTo>
                  <a:cubicBezTo>
                    <a:pt x="1661" y="1599"/>
                    <a:pt x="1667" y="1583"/>
                    <a:pt x="1667" y="1583"/>
                  </a:cubicBezTo>
                  <a:cubicBezTo>
                    <a:pt x="1677" y="1597"/>
                    <a:pt x="1689" y="1597"/>
                    <a:pt x="1700" y="1594"/>
                  </a:cubicBezTo>
                  <a:cubicBezTo>
                    <a:pt x="1706" y="1579"/>
                    <a:pt x="1707" y="1545"/>
                    <a:pt x="1688" y="1533"/>
                  </a:cubicBezTo>
                  <a:cubicBezTo>
                    <a:pt x="1697" y="1522"/>
                    <a:pt x="1720" y="1543"/>
                    <a:pt x="1729" y="1535"/>
                  </a:cubicBezTo>
                  <a:cubicBezTo>
                    <a:pt x="1748" y="1557"/>
                    <a:pt x="1707" y="1600"/>
                    <a:pt x="1737" y="1618"/>
                  </a:cubicBezTo>
                  <a:cubicBezTo>
                    <a:pt x="1766" y="1615"/>
                    <a:pt x="1765" y="1586"/>
                    <a:pt x="1794" y="1574"/>
                  </a:cubicBezTo>
                  <a:cubicBezTo>
                    <a:pt x="1789" y="1604"/>
                    <a:pt x="1824" y="1626"/>
                    <a:pt x="1779" y="1648"/>
                  </a:cubicBezTo>
                  <a:cubicBezTo>
                    <a:pt x="1779" y="1677"/>
                    <a:pt x="1834" y="1669"/>
                    <a:pt x="1808" y="1711"/>
                  </a:cubicBezTo>
                  <a:cubicBezTo>
                    <a:pt x="1818" y="1728"/>
                    <a:pt x="1831" y="1721"/>
                    <a:pt x="1843" y="1718"/>
                  </a:cubicBezTo>
                  <a:lnTo>
                    <a:pt x="1870" y="1688"/>
                  </a:lnTo>
                  <a:cubicBezTo>
                    <a:pt x="1862" y="1712"/>
                    <a:pt x="1860" y="1750"/>
                    <a:pt x="1867" y="1777"/>
                  </a:cubicBezTo>
                  <a:cubicBezTo>
                    <a:pt x="1858" y="1800"/>
                    <a:pt x="1879" y="1825"/>
                    <a:pt x="1839" y="1844"/>
                  </a:cubicBezTo>
                  <a:cubicBezTo>
                    <a:pt x="1828" y="1900"/>
                    <a:pt x="1827" y="1956"/>
                    <a:pt x="1763" y="1992"/>
                  </a:cubicBezTo>
                  <a:cubicBezTo>
                    <a:pt x="1726" y="2060"/>
                    <a:pt x="1497" y="2024"/>
                    <a:pt x="1446" y="2092"/>
                  </a:cubicBezTo>
                  <a:cubicBezTo>
                    <a:pt x="1459" y="2104"/>
                    <a:pt x="1576" y="2100"/>
                    <a:pt x="1591" y="2096"/>
                  </a:cubicBezTo>
                  <a:cubicBezTo>
                    <a:pt x="1613" y="2085"/>
                    <a:pt x="1631" y="2104"/>
                    <a:pt x="1654" y="2103"/>
                  </a:cubicBezTo>
                  <a:cubicBezTo>
                    <a:pt x="1705" y="2103"/>
                    <a:pt x="1767" y="2086"/>
                    <a:pt x="1809" y="2103"/>
                  </a:cubicBezTo>
                  <a:cubicBezTo>
                    <a:pt x="1869" y="2103"/>
                    <a:pt x="1920" y="2105"/>
                    <a:pt x="1974" y="2105"/>
                  </a:cubicBezTo>
                  <a:lnTo>
                    <a:pt x="1974" y="2106"/>
                  </a:lnTo>
                  <a:close/>
                </a:path>
              </a:pathLst>
            </a:custGeom>
            <a:solidFill>
              <a:srgbClr val="2F469C"/>
            </a:solidFill>
            <a:ln w="0">
              <a:noFill/>
              <a:prstDash val="solid"/>
              <a:round/>
              <a:headEnd/>
              <a:tailEnd/>
            </a:ln>
          </p:spPr>
          <p:txBody>
            <a:bodyPr/>
            <a:lstStyle/>
            <a:p>
              <a:pPr defTabSz="914239"/>
              <a:endParaRPr lang="en-US" dirty="0">
                <a:solidFill>
                  <a:srgbClr val="795198"/>
                </a:solidFill>
              </a:endParaRPr>
            </a:p>
          </p:txBody>
        </p:sp>
        <p:sp>
          <p:nvSpPr>
            <p:cNvPr id="32" name="Freeform 15"/>
            <p:cNvSpPr>
              <a:spLocks noChangeAspect="1" noEditPoints="1"/>
            </p:cNvSpPr>
            <p:nvPr/>
          </p:nvSpPr>
          <p:spPr bwMode="gray">
            <a:xfrm>
              <a:off x="3235" y="2758"/>
              <a:ext cx="581" cy="570"/>
            </a:xfrm>
            <a:custGeom>
              <a:avLst/>
              <a:gdLst/>
              <a:ahLst/>
              <a:cxnLst>
                <a:cxn ang="0">
                  <a:pos x="321" y="621"/>
                </a:cxn>
                <a:cxn ang="0">
                  <a:pos x="321" y="621"/>
                </a:cxn>
                <a:cxn ang="0">
                  <a:pos x="639" y="307"/>
                </a:cxn>
                <a:cxn ang="0">
                  <a:pos x="321" y="0"/>
                </a:cxn>
                <a:cxn ang="0">
                  <a:pos x="0" y="307"/>
                </a:cxn>
                <a:cxn ang="0">
                  <a:pos x="321" y="621"/>
                </a:cxn>
                <a:cxn ang="0">
                  <a:pos x="321" y="621"/>
                </a:cxn>
                <a:cxn ang="0">
                  <a:pos x="162" y="307"/>
                </a:cxn>
                <a:cxn ang="0">
                  <a:pos x="162" y="307"/>
                </a:cxn>
                <a:cxn ang="0">
                  <a:pos x="321" y="125"/>
                </a:cxn>
                <a:cxn ang="0">
                  <a:pos x="477" y="307"/>
                </a:cxn>
                <a:cxn ang="0">
                  <a:pos x="321" y="495"/>
                </a:cxn>
                <a:cxn ang="0">
                  <a:pos x="162" y="307"/>
                </a:cxn>
              </a:cxnLst>
              <a:rect l="0" t="0" r="r" b="b"/>
              <a:pathLst>
                <a:path w="639" h="621">
                  <a:moveTo>
                    <a:pt x="321" y="621"/>
                  </a:moveTo>
                  <a:lnTo>
                    <a:pt x="321" y="621"/>
                  </a:lnTo>
                  <a:cubicBezTo>
                    <a:pt x="512" y="621"/>
                    <a:pt x="639" y="480"/>
                    <a:pt x="639" y="307"/>
                  </a:cubicBezTo>
                  <a:cubicBezTo>
                    <a:pt x="639" y="124"/>
                    <a:pt x="511" y="0"/>
                    <a:pt x="321" y="0"/>
                  </a:cubicBezTo>
                  <a:cubicBezTo>
                    <a:pt x="130" y="0"/>
                    <a:pt x="0" y="121"/>
                    <a:pt x="0" y="307"/>
                  </a:cubicBezTo>
                  <a:cubicBezTo>
                    <a:pt x="0" y="489"/>
                    <a:pt x="132" y="621"/>
                    <a:pt x="321" y="621"/>
                  </a:cubicBezTo>
                  <a:lnTo>
                    <a:pt x="321" y="621"/>
                  </a:lnTo>
                  <a:close/>
                  <a:moveTo>
                    <a:pt x="162" y="307"/>
                  </a:moveTo>
                  <a:lnTo>
                    <a:pt x="162" y="307"/>
                  </a:lnTo>
                  <a:cubicBezTo>
                    <a:pt x="162" y="198"/>
                    <a:pt x="214" y="125"/>
                    <a:pt x="321" y="125"/>
                  </a:cubicBezTo>
                  <a:cubicBezTo>
                    <a:pt x="425" y="125"/>
                    <a:pt x="477" y="192"/>
                    <a:pt x="477" y="307"/>
                  </a:cubicBezTo>
                  <a:cubicBezTo>
                    <a:pt x="477" y="413"/>
                    <a:pt x="426" y="495"/>
                    <a:pt x="321" y="495"/>
                  </a:cubicBezTo>
                  <a:cubicBezTo>
                    <a:pt x="220" y="495"/>
                    <a:pt x="162" y="415"/>
                    <a:pt x="162" y="307"/>
                  </a:cubicBezTo>
                  <a:close/>
                </a:path>
              </a:pathLst>
            </a:custGeom>
            <a:solidFill>
              <a:schemeClr val="bg1"/>
            </a:solidFill>
            <a:ln w="0">
              <a:noFill/>
              <a:prstDash val="solid"/>
              <a:round/>
              <a:headEnd/>
              <a:tailEnd/>
            </a:ln>
          </p:spPr>
          <p:txBody>
            <a:bodyPr/>
            <a:lstStyle/>
            <a:p>
              <a:pPr defTabSz="914239"/>
              <a:endParaRPr lang="en-US" dirty="0">
                <a:solidFill>
                  <a:srgbClr val="795198"/>
                </a:solidFill>
              </a:endParaRPr>
            </a:p>
          </p:txBody>
        </p:sp>
        <p:sp>
          <p:nvSpPr>
            <p:cNvPr id="33" name="Freeform 16"/>
            <p:cNvSpPr>
              <a:spLocks noChangeAspect="1"/>
            </p:cNvSpPr>
            <p:nvPr/>
          </p:nvSpPr>
          <p:spPr bwMode="gray">
            <a:xfrm>
              <a:off x="3892" y="2758"/>
              <a:ext cx="409" cy="570"/>
            </a:xfrm>
            <a:custGeom>
              <a:avLst/>
              <a:gdLst/>
              <a:ahLst/>
              <a:cxnLst>
                <a:cxn ang="0">
                  <a:pos x="377" y="128"/>
                </a:cxn>
                <a:cxn ang="0">
                  <a:pos x="377" y="128"/>
                </a:cxn>
                <a:cxn ang="0">
                  <a:pos x="270" y="114"/>
                </a:cxn>
                <a:cxn ang="0">
                  <a:pos x="163" y="160"/>
                </a:cxn>
                <a:cxn ang="0">
                  <a:pos x="290" y="260"/>
                </a:cxn>
                <a:cxn ang="0">
                  <a:pos x="441" y="443"/>
                </a:cxn>
                <a:cxn ang="0">
                  <a:pos x="187" y="621"/>
                </a:cxn>
                <a:cxn ang="0">
                  <a:pos x="11" y="594"/>
                </a:cxn>
                <a:cxn ang="0">
                  <a:pos x="11" y="469"/>
                </a:cxn>
                <a:cxn ang="0">
                  <a:pos x="193" y="506"/>
                </a:cxn>
                <a:cxn ang="0">
                  <a:pos x="279" y="448"/>
                </a:cxn>
                <a:cxn ang="0">
                  <a:pos x="153" y="349"/>
                </a:cxn>
                <a:cxn ang="0">
                  <a:pos x="0" y="160"/>
                </a:cxn>
                <a:cxn ang="0">
                  <a:pos x="243" y="0"/>
                </a:cxn>
                <a:cxn ang="0">
                  <a:pos x="377" y="10"/>
                </a:cxn>
                <a:cxn ang="0">
                  <a:pos x="377" y="128"/>
                </a:cxn>
              </a:cxnLst>
              <a:rect l="0" t="0" r="r" b="b"/>
              <a:pathLst>
                <a:path w="441" h="621">
                  <a:moveTo>
                    <a:pt x="377" y="128"/>
                  </a:moveTo>
                  <a:lnTo>
                    <a:pt x="377" y="128"/>
                  </a:lnTo>
                  <a:cubicBezTo>
                    <a:pt x="341" y="122"/>
                    <a:pt x="306" y="114"/>
                    <a:pt x="270" y="114"/>
                  </a:cubicBezTo>
                  <a:cubicBezTo>
                    <a:pt x="207" y="114"/>
                    <a:pt x="163" y="129"/>
                    <a:pt x="163" y="160"/>
                  </a:cubicBezTo>
                  <a:cubicBezTo>
                    <a:pt x="163" y="195"/>
                    <a:pt x="223" y="224"/>
                    <a:pt x="290" y="260"/>
                  </a:cubicBezTo>
                  <a:cubicBezTo>
                    <a:pt x="353" y="294"/>
                    <a:pt x="441" y="340"/>
                    <a:pt x="441" y="443"/>
                  </a:cubicBezTo>
                  <a:cubicBezTo>
                    <a:pt x="441" y="557"/>
                    <a:pt x="340" y="621"/>
                    <a:pt x="187" y="621"/>
                  </a:cubicBezTo>
                  <a:cubicBezTo>
                    <a:pt x="117" y="621"/>
                    <a:pt x="69" y="607"/>
                    <a:pt x="11" y="594"/>
                  </a:cubicBezTo>
                  <a:lnTo>
                    <a:pt x="11" y="469"/>
                  </a:lnTo>
                  <a:cubicBezTo>
                    <a:pt x="56" y="482"/>
                    <a:pt x="128" y="506"/>
                    <a:pt x="193" y="506"/>
                  </a:cubicBezTo>
                  <a:cubicBezTo>
                    <a:pt x="236" y="506"/>
                    <a:pt x="279" y="487"/>
                    <a:pt x="279" y="448"/>
                  </a:cubicBezTo>
                  <a:cubicBezTo>
                    <a:pt x="279" y="412"/>
                    <a:pt x="227" y="391"/>
                    <a:pt x="153" y="349"/>
                  </a:cubicBezTo>
                  <a:cubicBezTo>
                    <a:pt x="86" y="316"/>
                    <a:pt x="0" y="247"/>
                    <a:pt x="0" y="160"/>
                  </a:cubicBezTo>
                  <a:cubicBezTo>
                    <a:pt x="0" y="57"/>
                    <a:pt x="104" y="0"/>
                    <a:pt x="243" y="0"/>
                  </a:cubicBezTo>
                  <a:cubicBezTo>
                    <a:pt x="288" y="0"/>
                    <a:pt x="333" y="4"/>
                    <a:pt x="377" y="10"/>
                  </a:cubicBezTo>
                  <a:lnTo>
                    <a:pt x="377" y="128"/>
                  </a:lnTo>
                  <a:close/>
                </a:path>
              </a:pathLst>
            </a:custGeom>
            <a:solidFill>
              <a:schemeClr val="bg1"/>
            </a:solidFill>
            <a:ln w="0">
              <a:noFill/>
              <a:prstDash val="solid"/>
              <a:round/>
              <a:headEnd/>
              <a:tailEnd/>
            </a:ln>
          </p:spPr>
          <p:txBody>
            <a:bodyPr/>
            <a:lstStyle/>
            <a:p>
              <a:pPr defTabSz="914239"/>
              <a:endParaRPr lang="en-US" dirty="0">
                <a:solidFill>
                  <a:srgbClr val="795198"/>
                </a:solidFill>
              </a:endParaRPr>
            </a:p>
          </p:txBody>
        </p:sp>
        <p:sp>
          <p:nvSpPr>
            <p:cNvPr id="34" name="Freeform 17"/>
            <p:cNvSpPr>
              <a:spLocks noChangeAspect="1"/>
            </p:cNvSpPr>
            <p:nvPr/>
          </p:nvSpPr>
          <p:spPr bwMode="gray">
            <a:xfrm>
              <a:off x="1772" y="2564"/>
              <a:ext cx="215" cy="743"/>
            </a:xfrm>
            <a:custGeom>
              <a:avLst/>
              <a:gdLst/>
              <a:ahLst/>
              <a:cxnLst>
                <a:cxn ang="0">
                  <a:pos x="18" y="817"/>
                </a:cxn>
                <a:cxn ang="0">
                  <a:pos x="18" y="817"/>
                </a:cxn>
                <a:cxn ang="0">
                  <a:pos x="24" y="606"/>
                </a:cxn>
                <a:cxn ang="0">
                  <a:pos x="24" y="287"/>
                </a:cxn>
                <a:cxn ang="0">
                  <a:pos x="0" y="0"/>
                </a:cxn>
                <a:cxn ang="0">
                  <a:pos x="211" y="0"/>
                </a:cxn>
                <a:cxn ang="0">
                  <a:pos x="205" y="232"/>
                </a:cxn>
                <a:cxn ang="0">
                  <a:pos x="205" y="530"/>
                </a:cxn>
                <a:cxn ang="0">
                  <a:pos x="229" y="817"/>
                </a:cxn>
                <a:cxn ang="0">
                  <a:pos x="18" y="817"/>
                </a:cxn>
              </a:cxnLst>
              <a:rect l="0" t="0" r="r" b="b"/>
              <a:pathLst>
                <a:path w="229" h="817">
                  <a:moveTo>
                    <a:pt x="18" y="817"/>
                  </a:moveTo>
                  <a:lnTo>
                    <a:pt x="18" y="817"/>
                  </a:lnTo>
                  <a:cubicBezTo>
                    <a:pt x="22" y="750"/>
                    <a:pt x="24" y="699"/>
                    <a:pt x="24" y="606"/>
                  </a:cubicBezTo>
                  <a:lnTo>
                    <a:pt x="24" y="287"/>
                  </a:lnTo>
                  <a:cubicBezTo>
                    <a:pt x="24" y="172"/>
                    <a:pt x="17" y="85"/>
                    <a:pt x="0" y="0"/>
                  </a:cubicBezTo>
                  <a:lnTo>
                    <a:pt x="211" y="0"/>
                  </a:lnTo>
                  <a:cubicBezTo>
                    <a:pt x="211" y="59"/>
                    <a:pt x="205" y="140"/>
                    <a:pt x="205" y="232"/>
                  </a:cubicBezTo>
                  <a:lnTo>
                    <a:pt x="205" y="530"/>
                  </a:lnTo>
                  <a:cubicBezTo>
                    <a:pt x="205" y="614"/>
                    <a:pt x="218" y="739"/>
                    <a:pt x="229" y="817"/>
                  </a:cubicBezTo>
                  <a:lnTo>
                    <a:pt x="18" y="817"/>
                  </a:lnTo>
                  <a:close/>
                </a:path>
              </a:pathLst>
            </a:custGeom>
            <a:solidFill>
              <a:schemeClr val="bg1"/>
            </a:solidFill>
            <a:ln w="0">
              <a:noFill/>
              <a:prstDash val="solid"/>
              <a:round/>
              <a:headEnd/>
              <a:tailEnd/>
            </a:ln>
          </p:spPr>
          <p:txBody>
            <a:bodyPr/>
            <a:lstStyle/>
            <a:p>
              <a:pPr defTabSz="914239"/>
              <a:endParaRPr lang="en-US" dirty="0">
                <a:solidFill>
                  <a:srgbClr val="795198"/>
                </a:solidFill>
              </a:endParaRPr>
            </a:p>
          </p:txBody>
        </p:sp>
        <p:sp>
          <p:nvSpPr>
            <p:cNvPr id="35" name="Freeform 18"/>
            <p:cNvSpPr>
              <a:spLocks noChangeAspect="1" noEditPoints="1"/>
            </p:cNvSpPr>
            <p:nvPr/>
          </p:nvSpPr>
          <p:spPr bwMode="gray">
            <a:xfrm>
              <a:off x="2095" y="2758"/>
              <a:ext cx="602" cy="785"/>
            </a:xfrm>
            <a:custGeom>
              <a:avLst/>
              <a:gdLst/>
              <a:ahLst/>
              <a:cxnLst>
                <a:cxn ang="0">
                  <a:pos x="210" y="851"/>
                </a:cxn>
                <a:cxn ang="0">
                  <a:pos x="210" y="851"/>
                </a:cxn>
                <a:cxn ang="0">
                  <a:pos x="198" y="632"/>
                </a:cxn>
                <a:cxn ang="0">
                  <a:pos x="198" y="564"/>
                </a:cxn>
                <a:cxn ang="0">
                  <a:pos x="385" y="621"/>
                </a:cxn>
                <a:cxn ang="0">
                  <a:pos x="662" y="322"/>
                </a:cxn>
                <a:cxn ang="0">
                  <a:pos x="378" y="0"/>
                </a:cxn>
                <a:cxn ang="0">
                  <a:pos x="174" y="98"/>
                </a:cxn>
                <a:cxn ang="0">
                  <a:pos x="153" y="15"/>
                </a:cxn>
                <a:cxn ang="0">
                  <a:pos x="0" y="26"/>
                </a:cxn>
                <a:cxn ang="0">
                  <a:pos x="36" y="323"/>
                </a:cxn>
                <a:cxn ang="0">
                  <a:pos x="36" y="564"/>
                </a:cxn>
                <a:cxn ang="0">
                  <a:pos x="12" y="863"/>
                </a:cxn>
                <a:cxn ang="0">
                  <a:pos x="210" y="851"/>
                </a:cxn>
                <a:cxn ang="0">
                  <a:pos x="210" y="851"/>
                </a:cxn>
                <a:cxn ang="0">
                  <a:pos x="186" y="323"/>
                </a:cxn>
                <a:cxn ang="0">
                  <a:pos x="186" y="323"/>
                </a:cxn>
                <a:cxn ang="0">
                  <a:pos x="338" y="125"/>
                </a:cxn>
                <a:cxn ang="0">
                  <a:pos x="500" y="323"/>
                </a:cxn>
                <a:cxn ang="0">
                  <a:pos x="345" y="495"/>
                </a:cxn>
                <a:cxn ang="0">
                  <a:pos x="186" y="323"/>
                </a:cxn>
              </a:cxnLst>
              <a:rect l="0" t="0" r="r" b="b"/>
              <a:pathLst>
                <a:path w="662" h="863">
                  <a:moveTo>
                    <a:pt x="210" y="851"/>
                  </a:moveTo>
                  <a:lnTo>
                    <a:pt x="210" y="851"/>
                  </a:lnTo>
                  <a:cubicBezTo>
                    <a:pt x="198" y="763"/>
                    <a:pt x="198" y="664"/>
                    <a:pt x="198" y="632"/>
                  </a:cubicBezTo>
                  <a:lnTo>
                    <a:pt x="198" y="564"/>
                  </a:lnTo>
                  <a:cubicBezTo>
                    <a:pt x="242" y="589"/>
                    <a:pt x="288" y="621"/>
                    <a:pt x="385" y="621"/>
                  </a:cubicBezTo>
                  <a:cubicBezTo>
                    <a:pt x="550" y="621"/>
                    <a:pt x="662" y="495"/>
                    <a:pt x="662" y="322"/>
                  </a:cubicBezTo>
                  <a:cubicBezTo>
                    <a:pt x="662" y="134"/>
                    <a:pt x="546" y="0"/>
                    <a:pt x="378" y="0"/>
                  </a:cubicBezTo>
                  <a:cubicBezTo>
                    <a:pt x="261" y="0"/>
                    <a:pt x="213" y="56"/>
                    <a:pt x="174" y="98"/>
                  </a:cubicBezTo>
                  <a:cubicBezTo>
                    <a:pt x="166" y="67"/>
                    <a:pt x="162" y="41"/>
                    <a:pt x="153" y="15"/>
                  </a:cubicBezTo>
                  <a:lnTo>
                    <a:pt x="0" y="26"/>
                  </a:lnTo>
                  <a:cubicBezTo>
                    <a:pt x="19" y="127"/>
                    <a:pt x="36" y="220"/>
                    <a:pt x="36" y="323"/>
                  </a:cubicBezTo>
                  <a:lnTo>
                    <a:pt x="36" y="564"/>
                  </a:lnTo>
                  <a:cubicBezTo>
                    <a:pt x="36" y="648"/>
                    <a:pt x="18" y="808"/>
                    <a:pt x="12" y="863"/>
                  </a:cubicBezTo>
                  <a:lnTo>
                    <a:pt x="210" y="851"/>
                  </a:lnTo>
                  <a:lnTo>
                    <a:pt x="210" y="851"/>
                  </a:lnTo>
                  <a:close/>
                  <a:moveTo>
                    <a:pt x="186" y="323"/>
                  </a:moveTo>
                  <a:lnTo>
                    <a:pt x="186" y="323"/>
                  </a:lnTo>
                  <a:cubicBezTo>
                    <a:pt x="186" y="206"/>
                    <a:pt x="236" y="125"/>
                    <a:pt x="338" y="125"/>
                  </a:cubicBezTo>
                  <a:cubicBezTo>
                    <a:pt x="433" y="125"/>
                    <a:pt x="500" y="207"/>
                    <a:pt x="500" y="323"/>
                  </a:cubicBezTo>
                  <a:cubicBezTo>
                    <a:pt x="500" y="426"/>
                    <a:pt x="448" y="495"/>
                    <a:pt x="345" y="495"/>
                  </a:cubicBezTo>
                  <a:cubicBezTo>
                    <a:pt x="244" y="495"/>
                    <a:pt x="186" y="437"/>
                    <a:pt x="186" y="323"/>
                  </a:cubicBezTo>
                  <a:close/>
                </a:path>
              </a:pathLst>
            </a:custGeom>
            <a:solidFill>
              <a:schemeClr val="bg1"/>
            </a:solidFill>
            <a:ln w="0">
              <a:noFill/>
              <a:prstDash val="solid"/>
              <a:round/>
              <a:headEnd/>
              <a:tailEnd/>
            </a:ln>
          </p:spPr>
          <p:txBody>
            <a:bodyPr/>
            <a:lstStyle/>
            <a:p>
              <a:pPr defTabSz="914239"/>
              <a:endParaRPr lang="en-US" dirty="0">
                <a:solidFill>
                  <a:srgbClr val="795198"/>
                </a:solidFill>
              </a:endParaRPr>
            </a:p>
          </p:txBody>
        </p:sp>
        <p:sp>
          <p:nvSpPr>
            <p:cNvPr id="36" name="Freeform 19"/>
            <p:cNvSpPr>
              <a:spLocks noChangeAspect="1"/>
            </p:cNvSpPr>
            <p:nvPr/>
          </p:nvSpPr>
          <p:spPr bwMode="gray">
            <a:xfrm>
              <a:off x="2773" y="2758"/>
              <a:ext cx="398" cy="570"/>
            </a:xfrm>
            <a:custGeom>
              <a:avLst/>
              <a:gdLst/>
              <a:ahLst/>
              <a:cxnLst>
                <a:cxn ang="0">
                  <a:pos x="364" y="126"/>
                </a:cxn>
                <a:cxn ang="0">
                  <a:pos x="364" y="126"/>
                </a:cxn>
                <a:cxn ang="0">
                  <a:pos x="270" y="114"/>
                </a:cxn>
                <a:cxn ang="0">
                  <a:pos x="162" y="160"/>
                </a:cxn>
                <a:cxn ang="0">
                  <a:pos x="289" y="260"/>
                </a:cxn>
                <a:cxn ang="0">
                  <a:pos x="440" y="443"/>
                </a:cxn>
                <a:cxn ang="0">
                  <a:pos x="186" y="621"/>
                </a:cxn>
                <a:cxn ang="0">
                  <a:pos x="11" y="594"/>
                </a:cxn>
                <a:cxn ang="0">
                  <a:pos x="11" y="469"/>
                </a:cxn>
                <a:cxn ang="0">
                  <a:pos x="192" y="506"/>
                </a:cxn>
                <a:cxn ang="0">
                  <a:pos x="278" y="448"/>
                </a:cxn>
                <a:cxn ang="0">
                  <a:pos x="152" y="349"/>
                </a:cxn>
                <a:cxn ang="0">
                  <a:pos x="0" y="160"/>
                </a:cxn>
                <a:cxn ang="0">
                  <a:pos x="242" y="0"/>
                </a:cxn>
                <a:cxn ang="0">
                  <a:pos x="387" y="12"/>
                </a:cxn>
                <a:cxn ang="0">
                  <a:pos x="364" y="126"/>
                </a:cxn>
              </a:cxnLst>
              <a:rect l="0" t="0" r="r" b="b"/>
              <a:pathLst>
                <a:path w="440" h="621">
                  <a:moveTo>
                    <a:pt x="364" y="126"/>
                  </a:moveTo>
                  <a:lnTo>
                    <a:pt x="364" y="126"/>
                  </a:lnTo>
                  <a:cubicBezTo>
                    <a:pt x="328" y="120"/>
                    <a:pt x="306" y="114"/>
                    <a:pt x="270" y="114"/>
                  </a:cubicBezTo>
                  <a:cubicBezTo>
                    <a:pt x="206" y="114"/>
                    <a:pt x="162" y="129"/>
                    <a:pt x="162" y="160"/>
                  </a:cubicBezTo>
                  <a:cubicBezTo>
                    <a:pt x="162" y="195"/>
                    <a:pt x="222" y="224"/>
                    <a:pt x="289" y="260"/>
                  </a:cubicBezTo>
                  <a:cubicBezTo>
                    <a:pt x="353" y="294"/>
                    <a:pt x="440" y="340"/>
                    <a:pt x="440" y="443"/>
                  </a:cubicBezTo>
                  <a:cubicBezTo>
                    <a:pt x="440" y="557"/>
                    <a:pt x="339" y="621"/>
                    <a:pt x="186" y="621"/>
                  </a:cubicBezTo>
                  <a:cubicBezTo>
                    <a:pt x="116" y="621"/>
                    <a:pt x="68" y="607"/>
                    <a:pt x="11" y="594"/>
                  </a:cubicBezTo>
                  <a:lnTo>
                    <a:pt x="11" y="469"/>
                  </a:lnTo>
                  <a:cubicBezTo>
                    <a:pt x="55" y="482"/>
                    <a:pt x="127" y="506"/>
                    <a:pt x="192" y="506"/>
                  </a:cubicBezTo>
                  <a:cubicBezTo>
                    <a:pt x="235" y="506"/>
                    <a:pt x="278" y="487"/>
                    <a:pt x="278" y="448"/>
                  </a:cubicBezTo>
                  <a:cubicBezTo>
                    <a:pt x="278" y="412"/>
                    <a:pt x="227" y="391"/>
                    <a:pt x="152" y="349"/>
                  </a:cubicBezTo>
                  <a:cubicBezTo>
                    <a:pt x="85" y="316"/>
                    <a:pt x="0" y="247"/>
                    <a:pt x="0" y="160"/>
                  </a:cubicBezTo>
                  <a:cubicBezTo>
                    <a:pt x="0" y="57"/>
                    <a:pt x="103" y="0"/>
                    <a:pt x="242" y="0"/>
                  </a:cubicBezTo>
                  <a:cubicBezTo>
                    <a:pt x="288" y="0"/>
                    <a:pt x="342" y="6"/>
                    <a:pt x="387" y="12"/>
                  </a:cubicBezTo>
                  <a:lnTo>
                    <a:pt x="364" y="126"/>
                  </a:lnTo>
                  <a:close/>
                </a:path>
              </a:pathLst>
            </a:custGeom>
            <a:solidFill>
              <a:schemeClr val="bg1"/>
            </a:solidFill>
            <a:ln w="0">
              <a:noFill/>
              <a:prstDash val="solid"/>
              <a:round/>
              <a:headEnd/>
              <a:tailEnd/>
            </a:ln>
          </p:spPr>
          <p:txBody>
            <a:bodyPr/>
            <a:lstStyle/>
            <a:p>
              <a:pPr defTabSz="914239"/>
              <a:endParaRPr lang="en-US" dirty="0">
                <a:solidFill>
                  <a:srgbClr val="795198"/>
                </a:solidFill>
              </a:endParaRPr>
            </a:p>
          </p:txBody>
        </p:sp>
      </p:grpSp>
      <p:sp>
        <p:nvSpPr>
          <p:cNvPr id="37" name="Freeform 7"/>
          <p:cNvSpPr>
            <a:spLocks/>
          </p:cNvSpPr>
          <p:nvPr userDrawn="1"/>
        </p:nvSpPr>
        <p:spPr bwMode="auto">
          <a:xfrm>
            <a:off x="8194623" y="4576722"/>
            <a:ext cx="500116" cy="39784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39"/>
            <a:r>
              <a:rPr lang="en-GB" sz="800" dirty="0">
                <a:solidFill>
                  <a:srgbClr val="FFFFFF"/>
                </a:solidFill>
              </a:rPr>
              <a:t>Add client logo here</a:t>
            </a:r>
          </a:p>
        </p:txBody>
      </p:sp>
    </p:spTree>
    <p:extLst>
      <p:ext uri="{BB962C8B-B14F-4D97-AF65-F5344CB8AC3E}">
        <p14:creationId xmlns:p14="http://schemas.microsoft.com/office/powerpoint/2010/main" val="24475257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dt="0"/>
  <p:txStyles>
    <p:titleStyle>
      <a:lvl1pPr algn="l" defTabSz="914239" rtl="0" eaLnBrk="1" latinLnBrk="0" hangingPunct="1">
        <a:lnSpc>
          <a:spcPct val="70000"/>
        </a:lnSpc>
        <a:spcBef>
          <a:spcPct val="0"/>
        </a:spcBef>
        <a:buNone/>
        <a:defRPr sz="2500" kern="1200" spc="-131">
          <a:solidFill>
            <a:schemeClr val="bg2">
              <a:lumMod val="50000"/>
            </a:schemeClr>
          </a:solidFill>
          <a:latin typeface="Arial Black" pitchFamily="34" charset="0"/>
          <a:ea typeface="+mj-ea"/>
          <a:cs typeface="+mj-cs"/>
        </a:defRPr>
      </a:lvl1pPr>
    </p:titleStyle>
    <p:bodyStyle>
      <a:lvl1pPr marL="0" indent="0" algn="l" defTabSz="914239" rtl="0" eaLnBrk="1" latinLnBrk="0" hangingPunct="1">
        <a:lnSpc>
          <a:spcPct val="100000"/>
        </a:lnSpc>
        <a:spcBef>
          <a:spcPct val="0"/>
        </a:spcBef>
        <a:buFont typeface="Arial" pitchFamily="34" charset="0"/>
        <a:buNone/>
        <a:defRPr lang="en-US" sz="1100" kern="1200" spc="0" dirty="0" smtClean="0">
          <a:solidFill>
            <a:schemeClr val="bg2">
              <a:lumMod val="50000"/>
            </a:schemeClr>
          </a:solidFill>
          <a:latin typeface="+mn-lt"/>
          <a:ea typeface="+mj-ea"/>
          <a:cs typeface="+mj-cs"/>
        </a:defRPr>
      </a:lvl1pPr>
      <a:lvl2pPr marL="160016" indent="-160016" algn="l" defTabSz="914239" rtl="0" eaLnBrk="1" latinLnBrk="0" hangingPunct="1">
        <a:lnSpc>
          <a:spcPct val="100000"/>
        </a:lnSpc>
        <a:spcBef>
          <a:spcPct val="0"/>
        </a:spcBef>
        <a:buClr>
          <a:schemeClr val="accent5"/>
        </a:buClr>
        <a:buFont typeface="Arial" pitchFamily="34" charset="0"/>
        <a:buChar char="•"/>
        <a:defRPr lang="en-US" sz="1100" kern="1200" spc="0" dirty="0" smtClean="0">
          <a:solidFill>
            <a:schemeClr val="bg2">
              <a:lumMod val="50000"/>
            </a:schemeClr>
          </a:solidFill>
          <a:latin typeface="+mn-lt"/>
          <a:ea typeface="+mj-ea"/>
          <a:cs typeface="+mj-cs"/>
        </a:defRPr>
      </a:lvl2pPr>
      <a:lvl3pPr marL="314466" indent="-154451" algn="l" defTabSz="914239" rtl="0" eaLnBrk="1" latinLnBrk="0" hangingPunct="1">
        <a:lnSpc>
          <a:spcPct val="100000"/>
        </a:lnSpc>
        <a:spcBef>
          <a:spcPct val="0"/>
        </a:spcBef>
        <a:buClr>
          <a:srgbClr val="5F5F5F"/>
        </a:buClr>
        <a:buFont typeface="Calibri" pitchFamily="34" charset="0"/>
        <a:buChar char="–"/>
        <a:defRPr lang="en-US" sz="1100" kern="1200" spc="0" dirty="0" smtClean="0">
          <a:solidFill>
            <a:schemeClr val="bg2">
              <a:lumMod val="50000"/>
            </a:schemeClr>
          </a:solidFill>
          <a:latin typeface="+mn-lt"/>
          <a:ea typeface="+mj-ea"/>
          <a:cs typeface="+mj-cs"/>
        </a:defRPr>
      </a:lvl3pPr>
      <a:lvl4pPr marL="1599918" indent="-228560" algn="l" defTabSz="914239" rtl="0" eaLnBrk="1" latinLnBrk="0" hangingPunct="1">
        <a:spcBef>
          <a:spcPct val="20000"/>
        </a:spcBef>
        <a:buFont typeface="Arial" pitchFamily="34" charset="0"/>
        <a:buChar char="–"/>
        <a:defRPr sz="1800" kern="1200">
          <a:solidFill>
            <a:srgbClr val="1C1C1C"/>
          </a:solidFill>
          <a:latin typeface="+mn-lt"/>
          <a:ea typeface="+mn-ea"/>
          <a:cs typeface="+mn-cs"/>
        </a:defRPr>
      </a:lvl4pPr>
      <a:lvl5pPr marL="2057037" indent="-228560" algn="l" defTabSz="914239" rtl="0" eaLnBrk="1" latinLnBrk="0" hangingPunct="1">
        <a:spcBef>
          <a:spcPct val="20000"/>
        </a:spcBef>
        <a:buFont typeface="Arial" pitchFamily="34" charset="0"/>
        <a:buChar char="»"/>
        <a:defRPr sz="1800" kern="1200">
          <a:solidFill>
            <a:srgbClr val="1C1C1C"/>
          </a:solidFill>
          <a:latin typeface="+mn-lt"/>
          <a:ea typeface="+mn-ea"/>
          <a:cs typeface="+mn-cs"/>
        </a:defRPr>
      </a:lvl5pPr>
      <a:lvl6pPr marL="2514156" indent="-228560" algn="l" defTabSz="91423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75" indent="-228560" algn="l" defTabSz="91423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95" indent="-228560" algn="l" defTabSz="91423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514" indent="-228560" algn="l" defTabSz="91423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39" rtl="0" eaLnBrk="1" latinLnBrk="0" hangingPunct="1">
        <a:defRPr sz="1800" kern="1200">
          <a:solidFill>
            <a:schemeClr val="tx1"/>
          </a:solidFill>
          <a:latin typeface="+mn-lt"/>
          <a:ea typeface="+mn-ea"/>
          <a:cs typeface="+mn-cs"/>
        </a:defRPr>
      </a:lvl1pPr>
      <a:lvl2pPr marL="457119" algn="l" defTabSz="914239" rtl="0" eaLnBrk="1" latinLnBrk="0" hangingPunct="1">
        <a:defRPr sz="1800" kern="1200">
          <a:solidFill>
            <a:schemeClr val="tx1"/>
          </a:solidFill>
          <a:latin typeface="+mn-lt"/>
          <a:ea typeface="+mn-ea"/>
          <a:cs typeface="+mn-cs"/>
        </a:defRPr>
      </a:lvl2pPr>
      <a:lvl3pPr marL="914239" algn="l" defTabSz="914239" rtl="0" eaLnBrk="1" latinLnBrk="0" hangingPunct="1">
        <a:defRPr sz="1800" kern="1200">
          <a:solidFill>
            <a:schemeClr val="tx1"/>
          </a:solidFill>
          <a:latin typeface="+mn-lt"/>
          <a:ea typeface="+mn-ea"/>
          <a:cs typeface="+mn-cs"/>
        </a:defRPr>
      </a:lvl3pPr>
      <a:lvl4pPr marL="1371358" algn="l" defTabSz="914239" rtl="0" eaLnBrk="1" latinLnBrk="0" hangingPunct="1">
        <a:defRPr sz="1800" kern="1200">
          <a:solidFill>
            <a:schemeClr val="tx1"/>
          </a:solidFill>
          <a:latin typeface="+mn-lt"/>
          <a:ea typeface="+mn-ea"/>
          <a:cs typeface="+mn-cs"/>
        </a:defRPr>
      </a:lvl4pPr>
      <a:lvl5pPr marL="1828477" algn="l" defTabSz="914239" rtl="0" eaLnBrk="1" latinLnBrk="0" hangingPunct="1">
        <a:defRPr sz="1800" kern="1200">
          <a:solidFill>
            <a:schemeClr val="tx1"/>
          </a:solidFill>
          <a:latin typeface="+mn-lt"/>
          <a:ea typeface="+mn-ea"/>
          <a:cs typeface="+mn-cs"/>
        </a:defRPr>
      </a:lvl5pPr>
      <a:lvl6pPr marL="2285596" algn="l" defTabSz="914239" rtl="0" eaLnBrk="1" latinLnBrk="0" hangingPunct="1">
        <a:defRPr sz="1800" kern="1200">
          <a:solidFill>
            <a:schemeClr val="tx1"/>
          </a:solidFill>
          <a:latin typeface="+mn-lt"/>
          <a:ea typeface="+mn-ea"/>
          <a:cs typeface="+mn-cs"/>
        </a:defRPr>
      </a:lvl6pPr>
      <a:lvl7pPr marL="2742716" algn="l" defTabSz="914239" rtl="0" eaLnBrk="1" latinLnBrk="0" hangingPunct="1">
        <a:defRPr sz="1800" kern="1200">
          <a:solidFill>
            <a:schemeClr val="tx1"/>
          </a:solidFill>
          <a:latin typeface="+mn-lt"/>
          <a:ea typeface="+mn-ea"/>
          <a:cs typeface="+mn-cs"/>
        </a:defRPr>
      </a:lvl7pPr>
      <a:lvl8pPr marL="3199835" algn="l" defTabSz="914239" rtl="0" eaLnBrk="1" latinLnBrk="0" hangingPunct="1">
        <a:defRPr sz="1800" kern="1200">
          <a:solidFill>
            <a:schemeClr val="tx1"/>
          </a:solidFill>
          <a:latin typeface="+mn-lt"/>
          <a:ea typeface="+mn-ea"/>
          <a:cs typeface="+mn-cs"/>
        </a:defRPr>
      </a:lvl8pPr>
      <a:lvl9pPr marL="3656954" algn="l" defTabSz="91423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390" name="Freeform 6"/>
          <p:cNvSpPr>
            <a:spLocks/>
          </p:cNvSpPr>
          <p:nvPr/>
        </p:nvSpPr>
        <p:spPr bwMode="auto">
          <a:xfrm>
            <a:off x="4404228" y="4667011"/>
            <a:ext cx="335544" cy="266852"/>
          </a:xfrm>
          <a:custGeom>
            <a:avLst/>
            <a:gdLst/>
            <a:ahLst/>
            <a:cxnLst>
              <a:cxn ang="0">
                <a:pos x="1850" y="120"/>
              </a:cxn>
              <a:cxn ang="0">
                <a:pos x="2004" y="57"/>
              </a:cxn>
              <a:cxn ang="0">
                <a:pos x="2218" y="144"/>
              </a:cxn>
              <a:cxn ang="0">
                <a:pos x="2309" y="225"/>
              </a:cxn>
              <a:cxn ang="0">
                <a:pos x="2530" y="240"/>
              </a:cxn>
              <a:cxn ang="0">
                <a:pos x="2594" y="443"/>
              </a:cxn>
              <a:cxn ang="0">
                <a:pos x="2739" y="435"/>
              </a:cxn>
              <a:cxn ang="0">
                <a:pos x="2903" y="594"/>
              </a:cxn>
              <a:cxn ang="0">
                <a:pos x="2916" y="744"/>
              </a:cxn>
              <a:cxn ang="0">
                <a:pos x="3116" y="835"/>
              </a:cxn>
              <a:cxn ang="0">
                <a:pos x="3080" y="1072"/>
              </a:cxn>
              <a:cxn ang="0">
                <a:pos x="3259" y="1184"/>
              </a:cxn>
              <a:cxn ang="0">
                <a:pos x="3238" y="1416"/>
              </a:cxn>
              <a:cxn ang="0">
                <a:pos x="3315" y="1576"/>
              </a:cxn>
              <a:cxn ang="0">
                <a:pos x="3285" y="1803"/>
              </a:cxn>
              <a:cxn ang="0">
                <a:pos x="3254" y="1944"/>
              </a:cxn>
              <a:cxn ang="0">
                <a:pos x="3237" y="2185"/>
              </a:cxn>
              <a:cxn ang="0">
                <a:pos x="3062" y="2252"/>
              </a:cxn>
              <a:cxn ang="0">
                <a:pos x="3130" y="2476"/>
              </a:cxn>
              <a:cxn ang="0">
                <a:pos x="2946" y="2603"/>
              </a:cxn>
              <a:cxn ang="0">
                <a:pos x="2907" y="2718"/>
              </a:cxn>
              <a:cxn ang="0">
                <a:pos x="2775" y="2898"/>
              </a:cxn>
              <a:cxn ang="0">
                <a:pos x="2593" y="2887"/>
              </a:cxn>
              <a:cxn ang="0">
                <a:pos x="2531" y="3099"/>
              </a:cxn>
              <a:cxn ang="0">
                <a:pos x="2309" y="3115"/>
              </a:cxn>
              <a:cxn ang="0">
                <a:pos x="2218" y="3196"/>
              </a:cxn>
              <a:cxn ang="0">
                <a:pos x="2004" y="3283"/>
              </a:cxn>
              <a:cxn ang="0">
                <a:pos x="1850" y="3220"/>
              </a:cxn>
              <a:cxn ang="0">
                <a:pos x="1636" y="3337"/>
              </a:cxn>
              <a:cxn ang="0">
                <a:pos x="1474" y="3156"/>
              </a:cxn>
              <a:cxn ang="0">
                <a:pos x="1271" y="3289"/>
              </a:cxn>
              <a:cxn ang="0">
                <a:pos x="1099" y="3143"/>
              </a:cxn>
              <a:cxn ang="0">
                <a:pos x="978" y="3137"/>
              </a:cxn>
              <a:cxn ang="0">
                <a:pos x="772" y="3058"/>
              </a:cxn>
              <a:cxn ang="0">
                <a:pos x="752" y="2867"/>
              </a:cxn>
              <a:cxn ang="0">
                <a:pos x="541" y="2888"/>
              </a:cxn>
              <a:cxn ang="0">
                <a:pos x="436" y="2689"/>
              </a:cxn>
              <a:cxn ang="0">
                <a:pos x="366" y="2598"/>
              </a:cxn>
              <a:cxn ang="0">
                <a:pos x="201" y="2443"/>
              </a:cxn>
              <a:cxn ang="0">
                <a:pos x="221" y="2242"/>
              </a:cxn>
              <a:cxn ang="0">
                <a:pos x="57" y="2102"/>
              </a:cxn>
              <a:cxn ang="0">
                <a:pos x="153" y="1883"/>
              </a:cxn>
              <a:cxn ang="0">
                <a:pos x="3" y="1704"/>
              </a:cxn>
              <a:cxn ang="0">
                <a:pos x="101" y="1502"/>
              </a:cxn>
              <a:cxn ang="0">
                <a:pos x="58" y="1338"/>
              </a:cxn>
              <a:cxn ang="0">
                <a:pos x="152" y="1118"/>
              </a:cxn>
              <a:cxn ang="0">
                <a:pos x="233" y="1042"/>
              </a:cxn>
              <a:cxn ang="0">
                <a:pos x="241" y="809"/>
              </a:cxn>
              <a:cxn ang="0">
                <a:pos x="453" y="747"/>
              </a:cxn>
              <a:cxn ang="0">
                <a:pos x="442" y="565"/>
              </a:cxn>
              <a:cxn ang="0">
                <a:pos x="622" y="433"/>
              </a:cxn>
              <a:cxn ang="0">
                <a:pos x="737" y="394"/>
              </a:cxn>
              <a:cxn ang="0">
                <a:pos x="863" y="211"/>
              </a:cxn>
              <a:cxn ang="0">
                <a:pos x="1078" y="261"/>
              </a:cxn>
              <a:cxn ang="0">
                <a:pos x="1159" y="99"/>
              </a:cxn>
              <a:cxn ang="0">
                <a:pos x="1395" y="82"/>
              </a:cxn>
              <a:cxn ang="0">
                <a:pos x="1525" y="65"/>
              </a:cxn>
            </a:cxnLst>
            <a:rect l="0" t="0" r="r" b="b"/>
            <a:pathLst>
              <a:path w="3340" h="3340">
                <a:moveTo>
                  <a:pt x="1669" y="0"/>
                </a:moveTo>
                <a:lnTo>
                  <a:pt x="1704" y="3"/>
                </a:lnTo>
                <a:lnTo>
                  <a:pt x="1736" y="11"/>
                </a:lnTo>
                <a:lnTo>
                  <a:pt x="1766" y="25"/>
                </a:lnTo>
                <a:lnTo>
                  <a:pt x="1792" y="44"/>
                </a:lnTo>
                <a:lnTo>
                  <a:pt x="1815" y="65"/>
                </a:lnTo>
                <a:lnTo>
                  <a:pt x="1835" y="91"/>
                </a:lnTo>
                <a:lnTo>
                  <a:pt x="1850" y="120"/>
                </a:lnTo>
                <a:lnTo>
                  <a:pt x="1860" y="151"/>
                </a:lnTo>
                <a:lnTo>
                  <a:pt x="1866" y="184"/>
                </a:lnTo>
                <a:lnTo>
                  <a:pt x="1879" y="153"/>
                </a:lnTo>
                <a:lnTo>
                  <a:pt x="1897" y="126"/>
                </a:lnTo>
                <a:lnTo>
                  <a:pt x="1920" y="102"/>
                </a:lnTo>
                <a:lnTo>
                  <a:pt x="1945" y="82"/>
                </a:lnTo>
                <a:lnTo>
                  <a:pt x="1973" y="67"/>
                </a:lnTo>
                <a:lnTo>
                  <a:pt x="2004" y="57"/>
                </a:lnTo>
                <a:lnTo>
                  <a:pt x="2035" y="51"/>
                </a:lnTo>
                <a:lnTo>
                  <a:pt x="2069" y="51"/>
                </a:lnTo>
                <a:lnTo>
                  <a:pt x="2102" y="57"/>
                </a:lnTo>
                <a:lnTo>
                  <a:pt x="2131" y="67"/>
                </a:lnTo>
                <a:lnTo>
                  <a:pt x="2158" y="81"/>
                </a:lnTo>
                <a:lnTo>
                  <a:pt x="2181" y="99"/>
                </a:lnTo>
                <a:lnTo>
                  <a:pt x="2201" y="120"/>
                </a:lnTo>
                <a:lnTo>
                  <a:pt x="2218" y="144"/>
                </a:lnTo>
                <a:lnTo>
                  <a:pt x="2231" y="169"/>
                </a:lnTo>
                <a:lnTo>
                  <a:pt x="2241" y="197"/>
                </a:lnTo>
                <a:lnTo>
                  <a:pt x="2246" y="226"/>
                </a:lnTo>
                <a:lnTo>
                  <a:pt x="2247" y="255"/>
                </a:lnTo>
                <a:lnTo>
                  <a:pt x="2244" y="286"/>
                </a:lnTo>
                <a:lnTo>
                  <a:pt x="2262" y="261"/>
                </a:lnTo>
                <a:lnTo>
                  <a:pt x="2284" y="241"/>
                </a:lnTo>
                <a:lnTo>
                  <a:pt x="2309" y="225"/>
                </a:lnTo>
                <a:lnTo>
                  <a:pt x="2334" y="212"/>
                </a:lnTo>
                <a:lnTo>
                  <a:pt x="2362" y="204"/>
                </a:lnTo>
                <a:lnTo>
                  <a:pt x="2391" y="199"/>
                </a:lnTo>
                <a:lnTo>
                  <a:pt x="2419" y="198"/>
                </a:lnTo>
                <a:lnTo>
                  <a:pt x="2449" y="202"/>
                </a:lnTo>
                <a:lnTo>
                  <a:pt x="2477" y="211"/>
                </a:lnTo>
                <a:lnTo>
                  <a:pt x="2505" y="224"/>
                </a:lnTo>
                <a:lnTo>
                  <a:pt x="2530" y="240"/>
                </a:lnTo>
                <a:lnTo>
                  <a:pt x="2550" y="260"/>
                </a:lnTo>
                <a:lnTo>
                  <a:pt x="2568" y="282"/>
                </a:lnTo>
                <a:lnTo>
                  <a:pt x="2581" y="306"/>
                </a:lnTo>
                <a:lnTo>
                  <a:pt x="2591" y="332"/>
                </a:lnTo>
                <a:lnTo>
                  <a:pt x="2598" y="359"/>
                </a:lnTo>
                <a:lnTo>
                  <a:pt x="2600" y="387"/>
                </a:lnTo>
                <a:lnTo>
                  <a:pt x="2599" y="414"/>
                </a:lnTo>
                <a:lnTo>
                  <a:pt x="2594" y="443"/>
                </a:lnTo>
                <a:lnTo>
                  <a:pt x="2585" y="470"/>
                </a:lnTo>
                <a:lnTo>
                  <a:pt x="2588" y="473"/>
                </a:lnTo>
                <a:lnTo>
                  <a:pt x="2592" y="475"/>
                </a:lnTo>
                <a:lnTo>
                  <a:pt x="2619" y="458"/>
                </a:lnTo>
                <a:lnTo>
                  <a:pt x="2648" y="445"/>
                </a:lnTo>
                <a:lnTo>
                  <a:pt x="2677" y="437"/>
                </a:lnTo>
                <a:lnTo>
                  <a:pt x="2709" y="434"/>
                </a:lnTo>
                <a:lnTo>
                  <a:pt x="2739" y="435"/>
                </a:lnTo>
                <a:lnTo>
                  <a:pt x="2770" y="441"/>
                </a:lnTo>
                <a:lnTo>
                  <a:pt x="2798" y="452"/>
                </a:lnTo>
                <a:lnTo>
                  <a:pt x="2825" y="468"/>
                </a:lnTo>
                <a:lnTo>
                  <a:pt x="2851" y="489"/>
                </a:lnTo>
                <a:lnTo>
                  <a:pt x="2871" y="513"/>
                </a:lnTo>
                <a:lnTo>
                  <a:pt x="2886" y="538"/>
                </a:lnTo>
                <a:lnTo>
                  <a:pt x="2897" y="565"/>
                </a:lnTo>
                <a:lnTo>
                  <a:pt x="2903" y="594"/>
                </a:lnTo>
                <a:lnTo>
                  <a:pt x="2906" y="623"/>
                </a:lnTo>
                <a:lnTo>
                  <a:pt x="2904" y="651"/>
                </a:lnTo>
                <a:lnTo>
                  <a:pt x="2897" y="680"/>
                </a:lnTo>
                <a:lnTo>
                  <a:pt x="2887" y="708"/>
                </a:lnTo>
                <a:lnTo>
                  <a:pt x="2873" y="734"/>
                </a:lnTo>
                <a:lnTo>
                  <a:pt x="2879" y="743"/>
                </a:lnTo>
                <a:lnTo>
                  <a:pt x="2886" y="751"/>
                </a:lnTo>
                <a:lnTo>
                  <a:pt x="2916" y="744"/>
                </a:lnTo>
                <a:lnTo>
                  <a:pt x="2945" y="741"/>
                </a:lnTo>
                <a:lnTo>
                  <a:pt x="2974" y="742"/>
                </a:lnTo>
                <a:lnTo>
                  <a:pt x="3003" y="748"/>
                </a:lnTo>
                <a:lnTo>
                  <a:pt x="3029" y="757"/>
                </a:lnTo>
                <a:lnTo>
                  <a:pt x="3055" y="771"/>
                </a:lnTo>
                <a:lnTo>
                  <a:pt x="3078" y="788"/>
                </a:lnTo>
                <a:lnTo>
                  <a:pt x="3099" y="809"/>
                </a:lnTo>
                <a:lnTo>
                  <a:pt x="3116" y="835"/>
                </a:lnTo>
                <a:lnTo>
                  <a:pt x="3130" y="865"/>
                </a:lnTo>
                <a:lnTo>
                  <a:pt x="3138" y="898"/>
                </a:lnTo>
                <a:lnTo>
                  <a:pt x="3141" y="929"/>
                </a:lnTo>
                <a:lnTo>
                  <a:pt x="3138" y="960"/>
                </a:lnTo>
                <a:lnTo>
                  <a:pt x="3131" y="991"/>
                </a:lnTo>
                <a:lnTo>
                  <a:pt x="3118" y="1020"/>
                </a:lnTo>
                <a:lnTo>
                  <a:pt x="3101" y="1048"/>
                </a:lnTo>
                <a:lnTo>
                  <a:pt x="3080" y="1072"/>
                </a:lnTo>
                <a:lnTo>
                  <a:pt x="3091" y="1096"/>
                </a:lnTo>
                <a:lnTo>
                  <a:pt x="3119" y="1098"/>
                </a:lnTo>
                <a:lnTo>
                  <a:pt x="3147" y="1104"/>
                </a:lnTo>
                <a:lnTo>
                  <a:pt x="3174" y="1113"/>
                </a:lnTo>
                <a:lnTo>
                  <a:pt x="3199" y="1126"/>
                </a:lnTo>
                <a:lnTo>
                  <a:pt x="3221" y="1142"/>
                </a:lnTo>
                <a:lnTo>
                  <a:pt x="3242" y="1162"/>
                </a:lnTo>
                <a:lnTo>
                  <a:pt x="3259" y="1184"/>
                </a:lnTo>
                <a:lnTo>
                  <a:pt x="3273" y="1210"/>
                </a:lnTo>
                <a:lnTo>
                  <a:pt x="3283" y="1238"/>
                </a:lnTo>
                <a:lnTo>
                  <a:pt x="3289" y="1271"/>
                </a:lnTo>
                <a:lnTo>
                  <a:pt x="3288" y="1304"/>
                </a:lnTo>
                <a:lnTo>
                  <a:pt x="3283" y="1334"/>
                </a:lnTo>
                <a:lnTo>
                  <a:pt x="3272" y="1365"/>
                </a:lnTo>
                <a:lnTo>
                  <a:pt x="3257" y="1392"/>
                </a:lnTo>
                <a:lnTo>
                  <a:pt x="3238" y="1416"/>
                </a:lnTo>
                <a:lnTo>
                  <a:pt x="3214" y="1439"/>
                </a:lnTo>
                <a:lnTo>
                  <a:pt x="3187" y="1457"/>
                </a:lnTo>
                <a:lnTo>
                  <a:pt x="3190" y="1483"/>
                </a:lnTo>
                <a:lnTo>
                  <a:pt x="3220" y="1494"/>
                </a:lnTo>
                <a:lnTo>
                  <a:pt x="3249" y="1508"/>
                </a:lnTo>
                <a:lnTo>
                  <a:pt x="3275" y="1528"/>
                </a:lnTo>
                <a:lnTo>
                  <a:pt x="3296" y="1550"/>
                </a:lnTo>
                <a:lnTo>
                  <a:pt x="3315" y="1576"/>
                </a:lnTo>
                <a:lnTo>
                  <a:pt x="3329" y="1605"/>
                </a:lnTo>
                <a:lnTo>
                  <a:pt x="3337" y="1636"/>
                </a:lnTo>
                <a:lnTo>
                  <a:pt x="3340" y="1670"/>
                </a:lnTo>
                <a:lnTo>
                  <a:pt x="3338" y="1701"/>
                </a:lnTo>
                <a:lnTo>
                  <a:pt x="3331" y="1729"/>
                </a:lnTo>
                <a:lnTo>
                  <a:pt x="3319" y="1757"/>
                </a:lnTo>
                <a:lnTo>
                  <a:pt x="3304" y="1781"/>
                </a:lnTo>
                <a:lnTo>
                  <a:pt x="3285" y="1803"/>
                </a:lnTo>
                <a:lnTo>
                  <a:pt x="3263" y="1821"/>
                </a:lnTo>
                <a:lnTo>
                  <a:pt x="3239" y="1838"/>
                </a:lnTo>
                <a:lnTo>
                  <a:pt x="3212" y="1850"/>
                </a:lnTo>
                <a:lnTo>
                  <a:pt x="3183" y="1858"/>
                </a:lnTo>
                <a:lnTo>
                  <a:pt x="3179" y="1879"/>
                </a:lnTo>
                <a:lnTo>
                  <a:pt x="3208" y="1896"/>
                </a:lnTo>
                <a:lnTo>
                  <a:pt x="3234" y="1919"/>
                </a:lnTo>
                <a:lnTo>
                  <a:pt x="3254" y="1944"/>
                </a:lnTo>
                <a:lnTo>
                  <a:pt x="3271" y="1971"/>
                </a:lnTo>
                <a:lnTo>
                  <a:pt x="3282" y="2002"/>
                </a:lnTo>
                <a:lnTo>
                  <a:pt x="3288" y="2034"/>
                </a:lnTo>
                <a:lnTo>
                  <a:pt x="3289" y="2068"/>
                </a:lnTo>
                <a:lnTo>
                  <a:pt x="3283" y="2102"/>
                </a:lnTo>
                <a:lnTo>
                  <a:pt x="3272" y="2133"/>
                </a:lnTo>
                <a:lnTo>
                  <a:pt x="3256" y="2161"/>
                </a:lnTo>
                <a:lnTo>
                  <a:pt x="3237" y="2185"/>
                </a:lnTo>
                <a:lnTo>
                  <a:pt x="3213" y="2205"/>
                </a:lnTo>
                <a:lnTo>
                  <a:pt x="3188" y="2222"/>
                </a:lnTo>
                <a:lnTo>
                  <a:pt x="3160" y="2234"/>
                </a:lnTo>
                <a:lnTo>
                  <a:pt x="3129" y="2242"/>
                </a:lnTo>
                <a:lnTo>
                  <a:pt x="3098" y="2245"/>
                </a:lnTo>
                <a:lnTo>
                  <a:pt x="3065" y="2244"/>
                </a:lnTo>
                <a:lnTo>
                  <a:pt x="3064" y="2248"/>
                </a:lnTo>
                <a:lnTo>
                  <a:pt x="3062" y="2252"/>
                </a:lnTo>
                <a:lnTo>
                  <a:pt x="3087" y="2273"/>
                </a:lnTo>
                <a:lnTo>
                  <a:pt x="3106" y="2298"/>
                </a:lnTo>
                <a:lnTo>
                  <a:pt x="3122" y="2324"/>
                </a:lnTo>
                <a:lnTo>
                  <a:pt x="3133" y="2353"/>
                </a:lnTo>
                <a:lnTo>
                  <a:pt x="3140" y="2383"/>
                </a:lnTo>
                <a:lnTo>
                  <a:pt x="3141" y="2414"/>
                </a:lnTo>
                <a:lnTo>
                  <a:pt x="3138" y="2444"/>
                </a:lnTo>
                <a:lnTo>
                  <a:pt x="3130" y="2476"/>
                </a:lnTo>
                <a:lnTo>
                  <a:pt x="3116" y="2505"/>
                </a:lnTo>
                <a:lnTo>
                  <a:pt x="3099" y="2531"/>
                </a:lnTo>
                <a:lnTo>
                  <a:pt x="3079" y="2552"/>
                </a:lnTo>
                <a:lnTo>
                  <a:pt x="3055" y="2570"/>
                </a:lnTo>
                <a:lnTo>
                  <a:pt x="3030" y="2584"/>
                </a:lnTo>
                <a:lnTo>
                  <a:pt x="3003" y="2594"/>
                </a:lnTo>
                <a:lnTo>
                  <a:pt x="2974" y="2600"/>
                </a:lnTo>
                <a:lnTo>
                  <a:pt x="2946" y="2603"/>
                </a:lnTo>
                <a:lnTo>
                  <a:pt x="2917" y="2600"/>
                </a:lnTo>
                <a:lnTo>
                  <a:pt x="2887" y="2593"/>
                </a:lnTo>
                <a:lnTo>
                  <a:pt x="2859" y="2582"/>
                </a:lnTo>
                <a:lnTo>
                  <a:pt x="2877" y="2607"/>
                </a:lnTo>
                <a:lnTo>
                  <a:pt x="2891" y="2633"/>
                </a:lnTo>
                <a:lnTo>
                  <a:pt x="2900" y="2661"/>
                </a:lnTo>
                <a:lnTo>
                  <a:pt x="2906" y="2690"/>
                </a:lnTo>
                <a:lnTo>
                  <a:pt x="2907" y="2718"/>
                </a:lnTo>
                <a:lnTo>
                  <a:pt x="2904" y="2747"/>
                </a:lnTo>
                <a:lnTo>
                  <a:pt x="2897" y="2775"/>
                </a:lnTo>
                <a:lnTo>
                  <a:pt x="2886" y="2802"/>
                </a:lnTo>
                <a:lnTo>
                  <a:pt x="2871" y="2827"/>
                </a:lnTo>
                <a:lnTo>
                  <a:pt x="2851" y="2851"/>
                </a:lnTo>
                <a:lnTo>
                  <a:pt x="2827" y="2871"/>
                </a:lnTo>
                <a:lnTo>
                  <a:pt x="2802" y="2886"/>
                </a:lnTo>
                <a:lnTo>
                  <a:pt x="2775" y="2898"/>
                </a:lnTo>
                <a:lnTo>
                  <a:pt x="2746" y="2905"/>
                </a:lnTo>
                <a:lnTo>
                  <a:pt x="2718" y="2907"/>
                </a:lnTo>
                <a:lnTo>
                  <a:pt x="2690" y="2906"/>
                </a:lnTo>
                <a:lnTo>
                  <a:pt x="2660" y="2900"/>
                </a:lnTo>
                <a:lnTo>
                  <a:pt x="2633" y="2891"/>
                </a:lnTo>
                <a:lnTo>
                  <a:pt x="2607" y="2877"/>
                </a:lnTo>
                <a:lnTo>
                  <a:pt x="2582" y="2859"/>
                </a:lnTo>
                <a:lnTo>
                  <a:pt x="2593" y="2887"/>
                </a:lnTo>
                <a:lnTo>
                  <a:pt x="2600" y="2917"/>
                </a:lnTo>
                <a:lnTo>
                  <a:pt x="2602" y="2946"/>
                </a:lnTo>
                <a:lnTo>
                  <a:pt x="2600" y="2974"/>
                </a:lnTo>
                <a:lnTo>
                  <a:pt x="2594" y="3003"/>
                </a:lnTo>
                <a:lnTo>
                  <a:pt x="2584" y="3030"/>
                </a:lnTo>
                <a:lnTo>
                  <a:pt x="2570" y="3055"/>
                </a:lnTo>
                <a:lnTo>
                  <a:pt x="2552" y="3079"/>
                </a:lnTo>
                <a:lnTo>
                  <a:pt x="2531" y="3099"/>
                </a:lnTo>
                <a:lnTo>
                  <a:pt x="2505" y="3116"/>
                </a:lnTo>
                <a:lnTo>
                  <a:pt x="2477" y="3129"/>
                </a:lnTo>
                <a:lnTo>
                  <a:pt x="2449" y="3138"/>
                </a:lnTo>
                <a:lnTo>
                  <a:pt x="2419" y="3142"/>
                </a:lnTo>
                <a:lnTo>
                  <a:pt x="2391" y="3141"/>
                </a:lnTo>
                <a:lnTo>
                  <a:pt x="2362" y="3137"/>
                </a:lnTo>
                <a:lnTo>
                  <a:pt x="2334" y="3128"/>
                </a:lnTo>
                <a:lnTo>
                  <a:pt x="2309" y="3115"/>
                </a:lnTo>
                <a:lnTo>
                  <a:pt x="2284" y="3099"/>
                </a:lnTo>
                <a:lnTo>
                  <a:pt x="2262" y="3079"/>
                </a:lnTo>
                <a:lnTo>
                  <a:pt x="2244" y="3054"/>
                </a:lnTo>
                <a:lnTo>
                  <a:pt x="2247" y="3085"/>
                </a:lnTo>
                <a:lnTo>
                  <a:pt x="2246" y="3115"/>
                </a:lnTo>
                <a:lnTo>
                  <a:pt x="2241" y="3143"/>
                </a:lnTo>
                <a:lnTo>
                  <a:pt x="2231" y="3171"/>
                </a:lnTo>
                <a:lnTo>
                  <a:pt x="2218" y="3196"/>
                </a:lnTo>
                <a:lnTo>
                  <a:pt x="2201" y="3220"/>
                </a:lnTo>
                <a:lnTo>
                  <a:pt x="2181" y="3241"/>
                </a:lnTo>
                <a:lnTo>
                  <a:pt x="2158" y="3259"/>
                </a:lnTo>
                <a:lnTo>
                  <a:pt x="2131" y="3273"/>
                </a:lnTo>
                <a:lnTo>
                  <a:pt x="2102" y="3283"/>
                </a:lnTo>
                <a:lnTo>
                  <a:pt x="2069" y="3289"/>
                </a:lnTo>
                <a:lnTo>
                  <a:pt x="2035" y="3289"/>
                </a:lnTo>
                <a:lnTo>
                  <a:pt x="2004" y="3283"/>
                </a:lnTo>
                <a:lnTo>
                  <a:pt x="1973" y="3273"/>
                </a:lnTo>
                <a:lnTo>
                  <a:pt x="1945" y="3258"/>
                </a:lnTo>
                <a:lnTo>
                  <a:pt x="1920" y="3238"/>
                </a:lnTo>
                <a:lnTo>
                  <a:pt x="1897" y="3214"/>
                </a:lnTo>
                <a:lnTo>
                  <a:pt x="1879" y="3187"/>
                </a:lnTo>
                <a:lnTo>
                  <a:pt x="1866" y="3156"/>
                </a:lnTo>
                <a:lnTo>
                  <a:pt x="1860" y="3189"/>
                </a:lnTo>
                <a:lnTo>
                  <a:pt x="1850" y="3220"/>
                </a:lnTo>
                <a:lnTo>
                  <a:pt x="1835" y="3249"/>
                </a:lnTo>
                <a:lnTo>
                  <a:pt x="1815" y="3275"/>
                </a:lnTo>
                <a:lnTo>
                  <a:pt x="1792" y="3297"/>
                </a:lnTo>
                <a:lnTo>
                  <a:pt x="1766" y="3315"/>
                </a:lnTo>
                <a:lnTo>
                  <a:pt x="1736" y="3329"/>
                </a:lnTo>
                <a:lnTo>
                  <a:pt x="1704" y="3337"/>
                </a:lnTo>
                <a:lnTo>
                  <a:pt x="1669" y="3340"/>
                </a:lnTo>
                <a:lnTo>
                  <a:pt x="1636" y="3337"/>
                </a:lnTo>
                <a:lnTo>
                  <a:pt x="1604" y="3329"/>
                </a:lnTo>
                <a:lnTo>
                  <a:pt x="1574" y="3315"/>
                </a:lnTo>
                <a:lnTo>
                  <a:pt x="1548" y="3297"/>
                </a:lnTo>
                <a:lnTo>
                  <a:pt x="1525" y="3275"/>
                </a:lnTo>
                <a:lnTo>
                  <a:pt x="1505" y="3249"/>
                </a:lnTo>
                <a:lnTo>
                  <a:pt x="1490" y="3220"/>
                </a:lnTo>
                <a:lnTo>
                  <a:pt x="1480" y="3189"/>
                </a:lnTo>
                <a:lnTo>
                  <a:pt x="1474" y="3156"/>
                </a:lnTo>
                <a:lnTo>
                  <a:pt x="1461" y="3187"/>
                </a:lnTo>
                <a:lnTo>
                  <a:pt x="1443" y="3214"/>
                </a:lnTo>
                <a:lnTo>
                  <a:pt x="1420" y="3238"/>
                </a:lnTo>
                <a:lnTo>
                  <a:pt x="1395" y="3258"/>
                </a:lnTo>
                <a:lnTo>
                  <a:pt x="1367" y="3273"/>
                </a:lnTo>
                <a:lnTo>
                  <a:pt x="1336" y="3283"/>
                </a:lnTo>
                <a:lnTo>
                  <a:pt x="1305" y="3289"/>
                </a:lnTo>
                <a:lnTo>
                  <a:pt x="1271" y="3289"/>
                </a:lnTo>
                <a:lnTo>
                  <a:pt x="1238" y="3283"/>
                </a:lnTo>
                <a:lnTo>
                  <a:pt x="1209" y="3273"/>
                </a:lnTo>
                <a:lnTo>
                  <a:pt x="1182" y="3259"/>
                </a:lnTo>
                <a:lnTo>
                  <a:pt x="1159" y="3241"/>
                </a:lnTo>
                <a:lnTo>
                  <a:pt x="1139" y="3220"/>
                </a:lnTo>
                <a:lnTo>
                  <a:pt x="1122" y="3196"/>
                </a:lnTo>
                <a:lnTo>
                  <a:pt x="1109" y="3171"/>
                </a:lnTo>
                <a:lnTo>
                  <a:pt x="1099" y="3143"/>
                </a:lnTo>
                <a:lnTo>
                  <a:pt x="1094" y="3115"/>
                </a:lnTo>
                <a:lnTo>
                  <a:pt x="1093" y="3085"/>
                </a:lnTo>
                <a:lnTo>
                  <a:pt x="1096" y="3054"/>
                </a:lnTo>
                <a:lnTo>
                  <a:pt x="1078" y="3079"/>
                </a:lnTo>
                <a:lnTo>
                  <a:pt x="1056" y="3099"/>
                </a:lnTo>
                <a:lnTo>
                  <a:pt x="1031" y="3115"/>
                </a:lnTo>
                <a:lnTo>
                  <a:pt x="1005" y="3128"/>
                </a:lnTo>
                <a:lnTo>
                  <a:pt x="978" y="3137"/>
                </a:lnTo>
                <a:lnTo>
                  <a:pt x="949" y="3141"/>
                </a:lnTo>
                <a:lnTo>
                  <a:pt x="920" y="3142"/>
                </a:lnTo>
                <a:lnTo>
                  <a:pt x="891" y="3138"/>
                </a:lnTo>
                <a:lnTo>
                  <a:pt x="863" y="3129"/>
                </a:lnTo>
                <a:lnTo>
                  <a:pt x="835" y="3116"/>
                </a:lnTo>
                <a:lnTo>
                  <a:pt x="810" y="3100"/>
                </a:lnTo>
                <a:lnTo>
                  <a:pt x="789" y="3080"/>
                </a:lnTo>
                <a:lnTo>
                  <a:pt x="772" y="3058"/>
                </a:lnTo>
                <a:lnTo>
                  <a:pt x="759" y="3034"/>
                </a:lnTo>
                <a:lnTo>
                  <a:pt x="748" y="3008"/>
                </a:lnTo>
                <a:lnTo>
                  <a:pt x="742" y="2981"/>
                </a:lnTo>
                <a:lnTo>
                  <a:pt x="740" y="2954"/>
                </a:lnTo>
                <a:lnTo>
                  <a:pt x="741" y="2926"/>
                </a:lnTo>
                <a:lnTo>
                  <a:pt x="746" y="2897"/>
                </a:lnTo>
                <a:lnTo>
                  <a:pt x="755" y="2870"/>
                </a:lnTo>
                <a:lnTo>
                  <a:pt x="752" y="2867"/>
                </a:lnTo>
                <a:lnTo>
                  <a:pt x="748" y="2865"/>
                </a:lnTo>
                <a:lnTo>
                  <a:pt x="720" y="2882"/>
                </a:lnTo>
                <a:lnTo>
                  <a:pt x="692" y="2895"/>
                </a:lnTo>
                <a:lnTo>
                  <a:pt x="662" y="2903"/>
                </a:lnTo>
                <a:lnTo>
                  <a:pt x="631" y="2906"/>
                </a:lnTo>
                <a:lnTo>
                  <a:pt x="601" y="2905"/>
                </a:lnTo>
                <a:lnTo>
                  <a:pt x="570" y="2899"/>
                </a:lnTo>
                <a:lnTo>
                  <a:pt x="541" y="2888"/>
                </a:lnTo>
                <a:lnTo>
                  <a:pt x="514" y="2872"/>
                </a:lnTo>
                <a:lnTo>
                  <a:pt x="489" y="2851"/>
                </a:lnTo>
                <a:lnTo>
                  <a:pt x="469" y="2827"/>
                </a:lnTo>
                <a:lnTo>
                  <a:pt x="454" y="2802"/>
                </a:lnTo>
                <a:lnTo>
                  <a:pt x="443" y="2775"/>
                </a:lnTo>
                <a:lnTo>
                  <a:pt x="436" y="2746"/>
                </a:lnTo>
                <a:lnTo>
                  <a:pt x="434" y="2717"/>
                </a:lnTo>
                <a:lnTo>
                  <a:pt x="436" y="2689"/>
                </a:lnTo>
                <a:lnTo>
                  <a:pt x="443" y="2660"/>
                </a:lnTo>
                <a:lnTo>
                  <a:pt x="453" y="2632"/>
                </a:lnTo>
                <a:lnTo>
                  <a:pt x="467" y="2606"/>
                </a:lnTo>
                <a:lnTo>
                  <a:pt x="460" y="2597"/>
                </a:lnTo>
                <a:lnTo>
                  <a:pt x="453" y="2589"/>
                </a:lnTo>
                <a:lnTo>
                  <a:pt x="424" y="2596"/>
                </a:lnTo>
                <a:lnTo>
                  <a:pt x="395" y="2599"/>
                </a:lnTo>
                <a:lnTo>
                  <a:pt x="366" y="2598"/>
                </a:lnTo>
                <a:lnTo>
                  <a:pt x="337" y="2592"/>
                </a:lnTo>
                <a:lnTo>
                  <a:pt x="310" y="2583"/>
                </a:lnTo>
                <a:lnTo>
                  <a:pt x="285" y="2569"/>
                </a:lnTo>
                <a:lnTo>
                  <a:pt x="261" y="2552"/>
                </a:lnTo>
                <a:lnTo>
                  <a:pt x="241" y="2531"/>
                </a:lnTo>
                <a:lnTo>
                  <a:pt x="224" y="2505"/>
                </a:lnTo>
                <a:lnTo>
                  <a:pt x="210" y="2475"/>
                </a:lnTo>
                <a:lnTo>
                  <a:pt x="201" y="2443"/>
                </a:lnTo>
                <a:lnTo>
                  <a:pt x="199" y="2411"/>
                </a:lnTo>
                <a:lnTo>
                  <a:pt x="202" y="2380"/>
                </a:lnTo>
                <a:lnTo>
                  <a:pt x="209" y="2349"/>
                </a:lnTo>
                <a:lnTo>
                  <a:pt x="222" y="2320"/>
                </a:lnTo>
                <a:lnTo>
                  <a:pt x="239" y="2293"/>
                </a:lnTo>
                <a:lnTo>
                  <a:pt x="260" y="2268"/>
                </a:lnTo>
                <a:lnTo>
                  <a:pt x="249" y="2244"/>
                </a:lnTo>
                <a:lnTo>
                  <a:pt x="221" y="2242"/>
                </a:lnTo>
                <a:lnTo>
                  <a:pt x="192" y="2236"/>
                </a:lnTo>
                <a:lnTo>
                  <a:pt x="166" y="2227"/>
                </a:lnTo>
                <a:lnTo>
                  <a:pt x="141" y="2215"/>
                </a:lnTo>
                <a:lnTo>
                  <a:pt x="119" y="2198"/>
                </a:lnTo>
                <a:lnTo>
                  <a:pt x="98" y="2178"/>
                </a:lnTo>
                <a:lnTo>
                  <a:pt x="81" y="2156"/>
                </a:lnTo>
                <a:lnTo>
                  <a:pt x="67" y="2130"/>
                </a:lnTo>
                <a:lnTo>
                  <a:pt x="57" y="2102"/>
                </a:lnTo>
                <a:lnTo>
                  <a:pt x="51" y="2069"/>
                </a:lnTo>
                <a:lnTo>
                  <a:pt x="51" y="2036"/>
                </a:lnTo>
                <a:lnTo>
                  <a:pt x="57" y="2006"/>
                </a:lnTo>
                <a:lnTo>
                  <a:pt x="67" y="1975"/>
                </a:lnTo>
                <a:lnTo>
                  <a:pt x="83" y="1948"/>
                </a:lnTo>
                <a:lnTo>
                  <a:pt x="102" y="1924"/>
                </a:lnTo>
                <a:lnTo>
                  <a:pt x="126" y="1901"/>
                </a:lnTo>
                <a:lnTo>
                  <a:pt x="153" y="1883"/>
                </a:lnTo>
                <a:lnTo>
                  <a:pt x="150" y="1857"/>
                </a:lnTo>
                <a:lnTo>
                  <a:pt x="120" y="1846"/>
                </a:lnTo>
                <a:lnTo>
                  <a:pt x="91" y="1832"/>
                </a:lnTo>
                <a:lnTo>
                  <a:pt x="65" y="1812"/>
                </a:lnTo>
                <a:lnTo>
                  <a:pt x="44" y="1790"/>
                </a:lnTo>
                <a:lnTo>
                  <a:pt x="25" y="1764"/>
                </a:lnTo>
                <a:lnTo>
                  <a:pt x="11" y="1735"/>
                </a:lnTo>
                <a:lnTo>
                  <a:pt x="3" y="1704"/>
                </a:lnTo>
                <a:lnTo>
                  <a:pt x="0" y="1670"/>
                </a:lnTo>
                <a:lnTo>
                  <a:pt x="2" y="1639"/>
                </a:lnTo>
                <a:lnTo>
                  <a:pt x="9" y="1611"/>
                </a:lnTo>
                <a:lnTo>
                  <a:pt x="21" y="1583"/>
                </a:lnTo>
                <a:lnTo>
                  <a:pt x="36" y="1559"/>
                </a:lnTo>
                <a:lnTo>
                  <a:pt x="55" y="1537"/>
                </a:lnTo>
                <a:lnTo>
                  <a:pt x="77" y="1519"/>
                </a:lnTo>
                <a:lnTo>
                  <a:pt x="101" y="1502"/>
                </a:lnTo>
                <a:lnTo>
                  <a:pt x="128" y="1490"/>
                </a:lnTo>
                <a:lnTo>
                  <a:pt x="156" y="1482"/>
                </a:lnTo>
                <a:lnTo>
                  <a:pt x="161" y="1461"/>
                </a:lnTo>
                <a:lnTo>
                  <a:pt x="132" y="1444"/>
                </a:lnTo>
                <a:lnTo>
                  <a:pt x="106" y="1421"/>
                </a:lnTo>
                <a:lnTo>
                  <a:pt x="85" y="1396"/>
                </a:lnTo>
                <a:lnTo>
                  <a:pt x="69" y="1369"/>
                </a:lnTo>
                <a:lnTo>
                  <a:pt x="58" y="1338"/>
                </a:lnTo>
                <a:lnTo>
                  <a:pt x="52" y="1306"/>
                </a:lnTo>
                <a:lnTo>
                  <a:pt x="51" y="1272"/>
                </a:lnTo>
                <a:lnTo>
                  <a:pt x="57" y="1238"/>
                </a:lnTo>
                <a:lnTo>
                  <a:pt x="68" y="1207"/>
                </a:lnTo>
                <a:lnTo>
                  <a:pt x="83" y="1179"/>
                </a:lnTo>
                <a:lnTo>
                  <a:pt x="103" y="1155"/>
                </a:lnTo>
                <a:lnTo>
                  <a:pt x="127" y="1135"/>
                </a:lnTo>
                <a:lnTo>
                  <a:pt x="152" y="1118"/>
                </a:lnTo>
                <a:lnTo>
                  <a:pt x="180" y="1106"/>
                </a:lnTo>
                <a:lnTo>
                  <a:pt x="211" y="1098"/>
                </a:lnTo>
                <a:lnTo>
                  <a:pt x="242" y="1095"/>
                </a:lnTo>
                <a:lnTo>
                  <a:pt x="274" y="1096"/>
                </a:lnTo>
                <a:lnTo>
                  <a:pt x="276" y="1092"/>
                </a:lnTo>
                <a:lnTo>
                  <a:pt x="278" y="1089"/>
                </a:lnTo>
                <a:lnTo>
                  <a:pt x="253" y="1067"/>
                </a:lnTo>
                <a:lnTo>
                  <a:pt x="233" y="1042"/>
                </a:lnTo>
                <a:lnTo>
                  <a:pt x="218" y="1016"/>
                </a:lnTo>
                <a:lnTo>
                  <a:pt x="207" y="987"/>
                </a:lnTo>
                <a:lnTo>
                  <a:pt x="200" y="957"/>
                </a:lnTo>
                <a:lnTo>
                  <a:pt x="198" y="926"/>
                </a:lnTo>
                <a:lnTo>
                  <a:pt x="202" y="896"/>
                </a:lnTo>
                <a:lnTo>
                  <a:pt x="210" y="865"/>
                </a:lnTo>
                <a:lnTo>
                  <a:pt x="224" y="835"/>
                </a:lnTo>
                <a:lnTo>
                  <a:pt x="241" y="809"/>
                </a:lnTo>
                <a:lnTo>
                  <a:pt x="261" y="788"/>
                </a:lnTo>
                <a:lnTo>
                  <a:pt x="285" y="770"/>
                </a:lnTo>
                <a:lnTo>
                  <a:pt x="310" y="756"/>
                </a:lnTo>
                <a:lnTo>
                  <a:pt x="337" y="746"/>
                </a:lnTo>
                <a:lnTo>
                  <a:pt x="366" y="740"/>
                </a:lnTo>
                <a:lnTo>
                  <a:pt x="394" y="738"/>
                </a:lnTo>
                <a:lnTo>
                  <a:pt x="423" y="740"/>
                </a:lnTo>
                <a:lnTo>
                  <a:pt x="453" y="747"/>
                </a:lnTo>
                <a:lnTo>
                  <a:pt x="481" y="758"/>
                </a:lnTo>
                <a:lnTo>
                  <a:pt x="463" y="733"/>
                </a:lnTo>
                <a:lnTo>
                  <a:pt x="449" y="707"/>
                </a:lnTo>
                <a:lnTo>
                  <a:pt x="439" y="679"/>
                </a:lnTo>
                <a:lnTo>
                  <a:pt x="434" y="650"/>
                </a:lnTo>
                <a:lnTo>
                  <a:pt x="433" y="622"/>
                </a:lnTo>
                <a:lnTo>
                  <a:pt x="435" y="594"/>
                </a:lnTo>
                <a:lnTo>
                  <a:pt x="442" y="565"/>
                </a:lnTo>
                <a:lnTo>
                  <a:pt x="454" y="538"/>
                </a:lnTo>
                <a:lnTo>
                  <a:pt x="469" y="513"/>
                </a:lnTo>
                <a:lnTo>
                  <a:pt x="489" y="489"/>
                </a:lnTo>
                <a:lnTo>
                  <a:pt x="513" y="469"/>
                </a:lnTo>
                <a:lnTo>
                  <a:pt x="538" y="454"/>
                </a:lnTo>
                <a:lnTo>
                  <a:pt x="565" y="442"/>
                </a:lnTo>
                <a:lnTo>
                  <a:pt x="593" y="435"/>
                </a:lnTo>
                <a:lnTo>
                  <a:pt x="622" y="433"/>
                </a:lnTo>
                <a:lnTo>
                  <a:pt x="650" y="434"/>
                </a:lnTo>
                <a:lnTo>
                  <a:pt x="679" y="440"/>
                </a:lnTo>
                <a:lnTo>
                  <a:pt x="707" y="449"/>
                </a:lnTo>
                <a:lnTo>
                  <a:pt x="733" y="463"/>
                </a:lnTo>
                <a:lnTo>
                  <a:pt x="758" y="481"/>
                </a:lnTo>
                <a:lnTo>
                  <a:pt x="747" y="453"/>
                </a:lnTo>
                <a:lnTo>
                  <a:pt x="740" y="423"/>
                </a:lnTo>
                <a:lnTo>
                  <a:pt x="737" y="394"/>
                </a:lnTo>
                <a:lnTo>
                  <a:pt x="740" y="366"/>
                </a:lnTo>
                <a:lnTo>
                  <a:pt x="746" y="337"/>
                </a:lnTo>
                <a:lnTo>
                  <a:pt x="756" y="310"/>
                </a:lnTo>
                <a:lnTo>
                  <a:pt x="770" y="285"/>
                </a:lnTo>
                <a:lnTo>
                  <a:pt x="788" y="261"/>
                </a:lnTo>
                <a:lnTo>
                  <a:pt x="809" y="241"/>
                </a:lnTo>
                <a:lnTo>
                  <a:pt x="835" y="224"/>
                </a:lnTo>
                <a:lnTo>
                  <a:pt x="863" y="211"/>
                </a:lnTo>
                <a:lnTo>
                  <a:pt x="891" y="202"/>
                </a:lnTo>
                <a:lnTo>
                  <a:pt x="920" y="198"/>
                </a:lnTo>
                <a:lnTo>
                  <a:pt x="949" y="199"/>
                </a:lnTo>
                <a:lnTo>
                  <a:pt x="978" y="204"/>
                </a:lnTo>
                <a:lnTo>
                  <a:pt x="1005" y="212"/>
                </a:lnTo>
                <a:lnTo>
                  <a:pt x="1031" y="225"/>
                </a:lnTo>
                <a:lnTo>
                  <a:pt x="1056" y="241"/>
                </a:lnTo>
                <a:lnTo>
                  <a:pt x="1078" y="261"/>
                </a:lnTo>
                <a:lnTo>
                  <a:pt x="1096" y="286"/>
                </a:lnTo>
                <a:lnTo>
                  <a:pt x="1093" y="255"/>
                </a:lnTo>
                <a:lnTo>
                  <a:pt x="1094" y="226"/>
                </a:lnTo>
                <a:lnTo>
                  <a:pt x="1099" y="197"/>
                </a:lnTo>
                <a:lnTo>
                  <a:pt x="1109" y="169"/>
                </a:lnTo>
                <a:lnTo>
                  <a:pt x="1122" y="144"/>
                </a:lnTo>
                <a:lnTo>
                  <a:pt x="1139" y="120"/>
                </a:lnTo>
                <a:lnTo>
                  <a:pt x="1159" y="99"/>
                </a:lnTo>
                <a:lnTo>
                  <a:pt x="1182" y="81"/>
                </a:lnTo>
                <a:lnTo>
                  <a:pt x="1209" y="67"/>
                </a:lnTo>
                <a:lnTo>
                  <a:pt x="1238" y="57"/>
                </a:lnTo>
                <a:lnTo>
                  <a:pt x="1271" y="51"/>
                </a:lnTo>
                <a:lnTo>
                  <a:pt x="1305" y="51"/>
                </a:lnTo>
                <a:lnTo>
                  <a:pt x="1336" y="57"/>
                </a:lnTo>
                <a:lnTo>
                  <a:pt x="1367" y="67"/>
                </a:lnTo>
                <a:lnTo>
                  <a:pt x="1395" y="82"/>
                </a:lnTo>
                <a:lnTo>
                  <a:pt x="1420" y="102"/>
                </a:lnTo>
                <a:lnTo>
                  <a:pt x="1443" y="126"/>
                </a:lnTo>
                <a:lnTo>
                  <a:pt x="1461" y="153"/>
                </a:lnTo>
                <a:lnTo>
                  <a:pt x="1474" y="184"/>
                </a:lnTo>
                <a:lnTo>
                  <a:pt x="1480" y="151"/>
                </a:lnTo>
                <a:lnTo>
                  <a:pt x="1490" y="120"/>
                </a:lnTo>
                <a:lnTo>
                  <a:pt x="1505" y="91"/>
                </a:lnTo>
                <a:lnTo>
                  <a:pt x="1525" y="65"/>
                </a:lnTo>
                <a:lnTo>
                  <a:pt x="1548" y="44"/>
                </a:lnTo>
                <a:lnTo>
                  <a:pt x="1574" y="25"/>
                </a:lnTo>
                <a:lnTo>
                  <a:pt x="1604" y="11"/>
                </a:lnTo>
                <a:lnTo>
                  <a:pt x="1636" y="3"/>
                </a:lnTo>
                <a:lnTo>
                  <a:pt x="1669" y="0"/>
                </a:lnTo>
                <a:close/>
              </a:path>
            </a:pathLst>
          </a:custGeom>
          <a:solidFill>
            <a:schemeClr val="accent5"/>
          </a:solidFill>
          <a:ln w="0">
            <a:noFill/>
            <a:prstDash val="solid"/>
            <a:round/>
            <a:headEnd/>
            <a:tailEnd/>
          </a:ln>
        </p:spPr>
        <p:txBody>
          <a:bodyPr vert="horz" wrap="square" lIns="91424" tIns="45712" rIns="91424" bIns="45712" numCol="1" anchor="t" anchorCtr="0" compatLnSpc="1">
            <a:prstTxWarp prst="textNoShape">
              <a:avLst/>
            </a:prstTxWarp>
          </a:bodyPr>
          <a:lstStyle/>
          <a:p>
            <a:pPr defTabSz="914239"/>
            <a:endParaRPr lang="en-GB" dirty="0">
              <a:solidFill>
                <a:srgbClr val="795198"/>
              </a:solidFill>
            </a:endParaRPr>
          </a:p>
        </p:txBody>
      </p:sp>
      <p:sp>
        <p:nvSpPr>
          <p:cNvPr id="2" name="Title Placeholder 1"/>
          <p:cNvSpPr>
            <a:spLocks noGrp="1"/>
          </p:cNvSpPr>
          <p:nvPr>
            <p:ph type="title"/>
          </p:nvPr>
        </p:nvSpPr>
        <p:spPr>
          <a:xfrm>
            <a:off x="457200" y="319144"/>
            <a:ext cx="8229600" cy="269304"/>
          </a:xfrm>
          <a:prstGeom prst="rect">
            <a:avLst/>
          </a:prstGeom>
        </p:spPr>
        <p:txBody>
          <a:bodyPr vert="horz" lIns="0" tIns="0" rIns="0" bIns="0" rtlCol="0" anchor="ctr">
            <a:sp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897777"/>
            <a:ext cx="8229600" cy="3410297"/>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Slide Number Placeholder 5"/>
          <p:cNvSpPr>
            <a:spLocks noGrp="1"/>
          </p:cNvSpPr>
          <p:nvPr>
            <p:ph type="sldNum" sz="quarter" idx="4"/>
          </p:nvPr>
        </p:nvSpPr>
        <p:spPr>
          <a:xfrm>
            <a:off x="4394104" y="4708101"/>
            <a:ext cx="355803" cy="184666"/>
          </a:xfrm>
          <a:prstGeom prst="rect">
            <a:avLst/>
          </a:prstGeom>
        </p:spPr>
        <p:txBody>
          <a:bodyPr vert="horz" wrap="square" lIns="0" tIns="0" rIns="0" bIns="0" rtlCol="0" anchor="ctr">
            <a:spAutoFit/>
          </a:bodyPr>
          <a:lstStyle>
            <a:lvl1pPr algn="ctr">
              <a:defRPr sz="1200" b="1">
                <a:solidFill>
                  <a:schemeClr val="bg1"/>
                </a:solidFill>
              </a:defRPr>
            </a:lvl1pPr>
          </a:lstStyle>
          <a:p>
            <a:pPr defTabSz="914239"/>
            <a:fld id="{FC240561-4417-4EF5-A4BB-7BECD1B5DFF9}" type="slidenum">
              <a:rPr lang="en-GB" smtClean="0">
                <a:solidFill>
                  <a:srgbClr val="FFFFFF"/>
                </a:solidFill>
              </a:rPr>
              <a:pPr defTabSz="914239"/>
              <a:t>‹#›</a:t>
            </a:fld>
            <a:endParaRPr lang="en-GB" dirty="0">
              <a:solidFill>
                <a:srgbClr val="FFFFFF"/>
              </a:solidFill>
            </a:endParaRPr>
          </a:p>
        </p:txBody>
      </p:sp>
      <p:cxnSp>
        <p:nvCxnSpPr>
          <p:cNvPr id="19" name="Straight Connector 18"/>
          <p:cNvCxnSpPr/>
          <p:nvPr/>
        </p:nvCxnSpPr>
        <p:spPr>
          <a:xfrm flipH="1">
            <a:off x="3258585" y="4800434"/>
            <a:ext cx="969254" cy="0"/>
          </a:xfrm>
          <a:prstGeom prst="line">
            <a:avLst/>
          </a:prstGeom>
          <a:ln w="127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4896191" y="4800434"/>
            <a:ext cx="969254" cy="0"/>
          </a:xfrm>
          <a:prstGeom prst="line">
            <a:avLst/>
          </a:prstGeom>
          <a:ln w="12700">
            <a:solidFill>
              <a:srgbClr val="1C1C1C"/>
            </a:solidFill>
          </a:ln>
        </p:spPr>
        <p:style>
          <a:lnRef idx="1">
            <a:schemeClr val="accent1"/>
          </a:lnRef>
          <a:fillRef idx="0">
            <a:schemeClr val="accent1"/>
          </a:fillRef>
          <a:effectRef idx="0">
            <a:schemeClr val="accent1"/>
          </a:effectRef>
          <a:fontRef idx="minor">
            <a:schemeClr val="tx1"/>
          </a:fontRef>
        </p:style>
      </p:cxnSp>
      <p:grpSp>
        <p:nvGrpSpPr>
          <p:cNvPr id="4" name="Group 4"/>
          <p:cNvGrpSpPr>
            <a:grpSpLocks noChangeAspect="1"/>
          </p:cNvGrpSpPr>
          <p:nvPr/>
        </p:nvGrpSpPr>
        <p:grpSpPr bwMode="gray">
          <a:xfrm>
            <a:off x="457200" y="4610977"/>
            <a:ext cx="540120" cy="363389"/>
            <a:chOff x="1352" y="681"/>
            <a:chExt cx="3519" cy="3153"/>
          </a:xfrm>
        </p:grpSpPr>
        <p:sp>
          <p:nvSpPr>
            <p:cNvPr id="22" name="Freeform 5"/>
            <p:cNvSpPr>
              <a:spLocks noChangeAspect="1"/>
            </p:cNvSpPr>
            <p:nvPr/>
          </p:nvSpPr>
          <p:spPr bwMode="gray">
            <a:xfrm>
              <a:off x="1352" y="681"/>
              <a:ext cx="3519" cy="3153"/>
            </a:xfrm>
            <a:custGeom>
              <a:avLst/>
              <a:gdLst/>
              <a:ahLst/>
              <a:cxnLst>
                <a:cxn ang="0">
                  <a:pos x="0" y="3449"/>
                </a:cxn>
                <a:cxn ang="0">
                  <a:pos x="0" y="3449"/>
                </a:cxn>
                <a:cxn ang="0">
                  <a:pos x="0" y="0"/>
                </a:cxn>
                <a:cxn ang="0">
                  <a:pos x="3696" y="0"/>
                </a:cxn>
                <a:cxn ang="0">
                  <a:pos x="3327" y="3449"/>
                </a:cxn>
                <a:cxn ang="0">
                  <a:pos x="0" y="3449"/>
                </a:cxn>
              </a:cxnLst>
              <a:rect l="0" t="0" r="r" b="b"/>
              <a:pathLst>
                <a:path w="3862" h="3449">
                  <a:moveTo>
                    <a:pt x="0" y="3449"/>
                  </a:moveTo>
                  <a:lnTo>
                    <a:pt x="0" y="3449"/>
                  </a:lnTo>
                  <a:lnTo>
                    <a:pt x="0" y="0"/>
                  </a:lnTo>
                  <a:lnTo>
                    <a:pt x="3696" y="0"/>
                  </a:lnTo>
                  <a:cubicBezTo>
                    <a:pt x="3862" y="1150"/>
                    <a:pt x="3797" y="2241"/>
                    <a:pt x="3327" y="3449"/>
                  </a:cubicBezTo>
                  <a:lnTo>
                    <a:pt x="0" y="3449"/>
                  </a:lnTo>
                  <a:close/>
                </a:path>
              </a:pathLst>
            </a:custGeom>
            <a:solidFill>
              <a:srgbClr val="009D9C"/>
            </a:solidFill>
            <a:ln w="0">
              <a:noFill/>
              <a:prstDash val="solid"/>
              <a:round/>
              <a:headEnd/>
              <a:tailEnd/>
            </a:ln>
          </p:spPr>
          <p:txBody>
            <a:bodyPr/>
            <a:lstStyle/>
            <a:p>
              <a:pPr defTabSz="914239"/>
              <a:endParaRPr lang="en-US" dirty="0">
                <a:solidFill>
                  <a:srgbClr val="795198"/>
                </a:solidFill>
              </a:endParaRPr>
            </a:p>
          </p:txBody>
        </p:sp>
        <p:sp>
          <p:nvSpPr>
            <p:cNvPr id="23" name="Freeform 6"/>
            <p:cNvSpPr>
              <a:spLocks noChangeAspect="1"/>
            </p:cNvSpPr>
            <p:nvPr/>
          </p:nvSpPr>
          <p:spPr bwMode="gray">
            <a:xfrm>
              <a:off x="2708" y="1843"/>
              <a:ext cx="75" cy="54"/>
            </a:xfrm>
            <a:custGeom>
              <a:avLst/>
              <a:gdLst/>
              <a:ahLst/>
              <a:cxnLst>
                <a:cxn ang="0">
                  <a:pos x="16" y="40"/>
                </a:cxn>
                <a:cxn ang="0">
                  <a:pos x="16" y="40"/>
                </a:cxn>
                <a:cxn ang="0">
                  <a:pos x="0" y="54"/>
                </a:cxn>
                <a:cxn ang="0">
                  <a:pos x="79" y="22"/>
                </a:cxn>
                <a:cxn ang="0">
                  <a:pos x="81" y="0"/>
                </a:cxn>
                <a:cxn ang="0">
                  <a:pos x="16" y="40"/>
                </a:cxn>
              </a:cxnLst>
              <a:rect l="0" t="0" r="r" b="b"/>
              <a:pathLst>
                <a:path w="81" h="66">
                  <a:moveTo>
                    <a:pt x="16" y="40"/>
                  </a:moveTo>
                  <a:lnTo>
                    <a:pt x="16" y="40"/>
                  </a:lnTo>
                  <a:lnTo>
                    <a:pt x="0" y="54"/>
                  </a:lnTo>
                  <a:cubicBezTo>
                    <a:pt x="35" y="66"/>
                    <a:pt x="72" y="42"/>
                    <a:pt x="79" y="22"/>
                  </a:cubicBezTo>
                  <a:lnTo>
                    <a:pt x="81" y="0"/>
                  </a:lnTo>
                  <a:cubicBezTo>
                    <a:pt x="54" y="6"/>
                    <a:pt x="27" y="19"/>
                    <a:pt x="16" y="40"/>
                  </a:cubicBezTo>
                  <a:close/>
                </a:path>
              </a:pathLst>
            </a:custGeom>
            <a:solidFill>
              <a:srgbClr val="2F469C"/>
            </a:solidFill>
            <a:ln w="0">
              <a:noFill/>
              <a:prstDash val="solid"/>
              <a:round/>
              <a:headEnd/>
              <a:tailEnd/>
            </a:ln>
          </p:spPr>
          <p:txBody>
            <a:bodyPr/>
            <a:lstStyle/>
            <a:p>
              <a:pPr defTabSz="914239"/>
              <a:endParaRPr lang="en-US" dirty="0">
                <a:solidFill>
                  <a:srgbClr val="795198"/>
                </a:solidFill>
              </a:endParaRPr>
            </a:p>
          </p:txBody>
        </p:sp>
        <p:sp>
          <p:nvSpPr>
            <p:cNvPr id="24" name="Freeform 7"/>
            <p:cNvSpPr>
              <a:spLocks noChangeAspect="1"/>
            </p:cNvSpPr>
            <p:nvPr/>
          </p:nvSpPr>
          <p:spPr bwMode="gray">
            <a:xfrm>
              <a:off x="2869" y="1972"/>
              <a:ext cx="65" cy="54"/>
            </a:xfrm>
            <a:custGeom>
              <a:avLst/>
              <a:gdLst/>
              <a:ahLst/>
              <a:cxnLst>
                <a:cxn ang="0">
                  <a:pos x="27" y="1"/>
                </a:cxn>
                <a:cxn ang="0">
                  <a:pos x="27" y="1"/>
                </a:cxn>
                <a:cxn ang="0">
                  <a:pos x="0" y="0"/>
                </a:cxn>
                <a:cxn ang="0">
                  <a:pos x="33" y="58"/>
                </a:cxn>
                <a:cxn ang="0">
                  <a:pos x="53" y="63"/>
                </a:cxn>
                <a:cxn ang="0">
                  <a:pos x="27" y="1"/>
                </a:cxn>
              </a:cxnLst>
              <a:rect l="0" t="0" r="r" b="b"/>
              <a:pathLst>
                <a:path w="81" h="63">
                  <a:moveTo>
                    <a:pt x="27" y="1"/>
                  </a:moveTo>
                  <a:lnTo>
                    <a:pt x="27" y="1"/>
                  </a:lnTo>
                  <a:lnTo>
                    <a:pt x="0" y="0"/>
                  </a:lnTo>
                  <a:cubicBezTo>
                    <a:pt x="0" y="24"/>
                    <a:pt x="8" y="43"/>
                    <a:pt x="33" y="58"/>
                  </a:cubicBezTo>
                  <a:lnTo>
                    <a:pt x="53" y="63"/>
                  </a:lnTo>
                  <a:cubicBezTo>
                    <a:pt x="81" y="39"/>
                    <a:pt x="44" y="15"/>
                    <a:pt x="27" y="1"/>
                  </a:cubicBezTo>
                  <a:close/>
                </a:path>
              </a:pathLst>
            </a:custGeom>
            <a:solidFill>
              <a:srgbClr val="2F469C"/>
            </a:solidFill>
            <a:ln w="0">
              <a:noFill/>
              <a:prstDash val="solid"/>
              <a:round/>
              <a:headEnd/>
              <a:tailEnd/>
            </a:ln>
          </p:spPr>
          <p:txBody>
            <a:bodyPr/>
            <a:lstStyle/>
            <a:p>
              <a:pPr defTabSz="914239"/>
              <a:endParaRPr lang="en-US" dirty="0">
                <a:solidFill>
                  <a:srgbClr val="795198"/>
                </a:solidFill>
              </a:endParaRPr>
            </a:p>
          </p:txBody>
        </p:sp>
        <p:sp>
          <p:nvSpPr>
            <p:cNvPr id="25" name="Freeform 8"/>
            <p:cNvSpPr>
              <a:spLocks noChangeAspect="1"/>
            </p:cNvSpPr>
            <p:nvPr/>
          </p:nvSpPr>
          <p:spPr bwMode="gray">
            <a:xfrm>
              <a:off x="2622" y="1413"/>
              <a:ext cx="86" cy="75"/>
            </a:xfrm>
            <a:custGeom>
              <a:avLst/>
              <a:gdLst/>
              <a:ahLst/>
              <a:cxnLst>
                <a:cxn ang="0">
                  <a:pos x="20" y="50"/>
                </a:cxn>
                <a:cxn ang="0">
                  <a:pos x="20" y="50"/>
                </a:cxn>
                <a:cxn ang="0">
                  <a:pos x="0" y="64"/>
                </a:cxn>
                <a:cxn ang="0">
                  <a:pos x="89" y="27"/>
                </a:cxn>
                <a:cxn ang="0">
                  <a:pos x="96" y="0"/>
                </a:cxn>
                <a:cxn ang="0">
                  <a:pos x="20" y="50"/>
                </a:cxn>
              </a:cxnLst>
              <a:rect l="0" t="0" r="r" b="b"/>
              <a:pathLst>
                <a:path w="96" h="79">
                  <a:moveTo>
                    <a:pt x="20" y="50"/>
                  </a:moveTo>
                  <a:lnTo>
                    <a:pt x="20" y="50"/>
                  </a:lnTo>
                  <a:lnTo>
                    <a:pt x="0" y="64"/>
                  </a:lnTo>
                  <a:cubicBezTo>
                    <a:pt x="41" y="79"/>
                    <a:pt x="75" y="57"/>
                    <a:pt x="89" y="27"/>
                  </a:cubicBezTo>
                  <a:lnTo>
                    <a:pt x="96" y="0"/>
                  </a:lnTo>
                  <a:cubicBezTo>
                    <a:pt x="63" y="8"/>
                    <a:pt x="38" y="8"/>
                    <a:pt x="20" y="50"/>
                  </a:cubicBezTo>
                  <a:close/>
                </a:path>
              </a:pathLst>
            </a:custGeom>
            <a:solidFill>
              <a:srgbClr val="2F469C"/>
            </a:solidFill>
            <a:ln w="0">
              <a:noFill/>
              <a:prstDash val="solid"/>
              <a:round/>
              <a:headEnd/>
              <a:tailEnd/>
            </a:ln>
          </p:spPr>
          <p:txBody>
            <a:bodyPr/>
            <a:lstStyle/>
            <a:p>
              <a:pPr defTabSz="914239"/>
              <a:endParaRPr lang="en-US" dirty="0">
                <a:solidFill>
                  <a:srgbClr val="795198"/>
                </a:solidFill>
              </a:endParaRPr>
            </a:p>
          </p:txBody>
        </p:sp>
        <p:sp>
          <p:nvSpPr>
            <p:cNvPr id="26" name="Freeform 9"/>
            <p:cNvSpPr>
              <a:spLocks noChangeAspect="1"/>
            </p:cNvSpPr>
            <p:nvPr/>
          </p:nvSpPr>
          <p:spPr bwMode="gray">
            <a:xfrm>
              <a:off x="2568" y="1563"/>
              <a:ext cx="75" cy="76"/>
            </a:xfrm>
            <a:custGeom>
              <a:avLst/>
              <a:gdLst/>
              <a:ahLst/>
              <a:cxnLst>
                <a:cxn ang="0">
                  <a:pos x="77" y="22"/>
                </a:cxn>
                <a:cxn ang="0">
                  <a:pos x="77" y="22"/>
                </a:cxn>
                <a:cxn ang="0">
                  <a:pos x="71" y="0"/>
                </a:cxn>
                <a:cxn ang="0">
                  <a:pos x="0" y="44"/>
                </a:cxn>
                <a:cxn ang="0">
                  <a:pos x="0" y="62"/>
                </a:cxn>
                <a:cxn ang="0">
                  <a:pos x="77" y="22"/>
                </a:cxn>
              </a:cxnLst>
              <a:rect l="0" t="0" r="r" b="b"/>
              <a:pathLst>
                <a:path w="77" h="77">
                  <a:moveTo>
                    <a:pt x="77" y="22"/>
                  </a:moveTo>
                  <a:lnTo>
                    <a:pt x="77" y="22"/>
                  </a:lnTo>
                  <a:lnTo>
                    <a:pt x="71" y="0"/>
                  </a:lnTo>
                  <a:cubicBezTo>
                    <a:pt x="38" y="7"/>
                    <a:pt x="14" y="19"/>
                    <a:pt x="0" y="44"/>
                  </a:cubicBezTo>
                  <a:lnTo>
                    <a:pt x="0" y="62"/>
                  </a:lnTo>
                  <a:cubicBezTo>
                    <a:pt x="42" y="77"/>
                    <a:pt x="64" y="40"/>
                    <a:pt x="77" y="22"/>
                  </a:cubicBezTo>
                  <a:close/>
                </a:path>
              </a:pathLst>
            </a:custGeom>
            <a:solidFill>
              <a:srgbClr val="2F469C"/>
            </a:solidFill>
            <a:ln w="0">
              <a:noFill/>
              <a:prstDash val="solid"/>
              <a:round/>
              <a:headEnd/>
              <a:tailEnd/>
            </a:ln>
          </p:spPr>
          <p:txBody>
            <a:bodyPr/>
            <a:lstStyle/>
            <a:p>
              <a:pPr defTabSz="914239"/>
              <a:endParaRPr lang="en-US" dirty="0">
                <a:solidFill>
                  <a:srgbClr val="795198"/>
                </a:solidFill>
              </a:endParaRPr>
            </a:p>
          </p:txBody>
        </p:sp>
        <p:sp>
          <p:nvSpPr>
            <p:cNvPr id="27" name="Freeform 10"/>
            <p:cNvSpPr>
              <a:spLocks noChangeAspect="1"/>
            </p:cNvSpPr>
            <p:nvPr/>
          </p:nvSpPr>
          <p:spPr bwMode="gray">
            <a:xfrm>
              <a:off x="2547" y="1725"/>
              <a:ext cx="86" cy="64"/>
            </a:xfrm>
            <a:custGeom>
              <a:avLst/>
              <a:gdLst/>
              <a:ahLst/>
              <a:cxnLst>
                <a:cxn ang="0">
                  <a:pos x="0" y="52"/>
                </a:cxn>
                <a:cxn ang="0">
                  <a:pos x="0" y="52"/>
                </a:cxn>
                <a:cxn ang="0">
                  <a:pos x="14" y="60"/>
                </a:cxn>
                <a:cxn ang="0">
                  <a:pos x="73" y="23"/>
                </a:cxn>
                <a:cxn ang="0">
                  <a:pos x="90" y="8"/>
                </a:cxn>
                <a:cxn ang="0">
                  <a:pos x="0" y="52"/>
                </a:cxn>
              </a:cxnLst>
              <a:rect l="0" t="0" r="r" b="b"/>
              <a:pathLst>
                <a:path w="90" h="74">
                  <a:moveTo>
                    <a:pt x="0" y="52"/>
                  </a:moveTo>
                  <a:lnTo>
                    <a:pt x="0" y="52"/>
                  </a:lnTo>
                  <a:lnTo>
                    <a:pt x="14" y="60"/>
                  </a:lnTo>
                  <a:cubicBezTo>
                    <a:pt x="59" y="74"/>
                    <a:pt x="62" y="38"/>
                    <a:pt x="73" y="23"/>
                  </a:cubicBezTo>
                  <a:lnTo>
                    <a:pt x="90" y="8"/>
                  </a:lnTo>
                  <a:cubicBezTo>
                    <a:pt x="48" y="0"/>
                    <a:pt x="11" y="31"/>
                    <a:pt x="0" y="52"/>
                  </a:cubicBezTo>
                  <a:close/>
                </a:path>
              </a:pathLst>
            </a:custGeom>
            <a:solidFill>
              <a:srgbClr val="2F469C"/>
            </a:solidFill>
            <a:ln w="0">
              <a:noFill/>
              <a:prstDash val="solid"/>
              <a:round/>
              <a:headEnd/>
              <a:tailEnd/>
            </a:ln>
          </p:spPr>
          <p:txBody>
            <a:bodyPr/>
            <a:lstStyle/>
            <a:p>
              <a:pPr defTabSz="914239"/>
              <a:endParaRPr lang="en-US" dirty="0">
                <a:solidFill>
                  <a:srgbClr val="795198"/>
                </a:solidFill>
              </a:endParaRPr>
            </a:p>
          </p:txBody>
        </p:sp>
        <p:sp>
          <p:nvSpPr>
            <p:cNvPr id="28" name="Freeform 11"/>
            <p:cNvSpPr>
              <a:spLocks noChangeAspect="1"/>
            </p:cNvSpPr>
            <p:nvPr/>
          </p:nvSpPr>
          <p:spPr bwMode="gray">
            <a:xfrm>
              <a:off x="2773" y="1176"/>
              <a:ext cx="86" cy="75"/>
            </a:xfrm>
            <a:custGeom>
              <a:avLst/>
              <a:gdLst/>
              <a:ahLst/>
              <a:cxnLst>
                <a:cxn ang="0">
                  <a:pos x="16" y="4"/>
                </a:cxn>
                <a:cxn ang="0">
                  <a:pos x="16" y="4"/>
                </a:cxn>
                <a:cxn ang="0">
                  <a:pos x="0" y="12"/>
                </a:cxn>
                <a:cxn ang="0">
                  <a:pos x="86" y="49"/>
                </a:cxn>
                <a:cxn ang="0">
                  <a:pos x="88" y="22"/>
                </a:cxn>
                <a:cxn ang="0">
                  <a:pos x="16" y="4"/>
                </a:cxn>
              </a:cxnLst>
              <a:rect l="0" t="0" r="r" b="b"/>
              <a:pathLst>
                <a:path w="88" h="72">
                  <a:moveTo>
                    <a:pt x="16" y="4"/>
                  </a:moveTo>
                  <a:lnTo>
                    <a:pt x="16" y="4"/>
                  </a:lnTo>
                  <a:lnTo>
                    <a:pt x="0" y="12"/>
                  </a:lnTo>
                  <a:cubicBezTo>
                    <a:pt x="4" y="40"/>
                    <a:pt x="70" y="72"/>
                    <a:pt x="86" y="49"/>
                  </a:cubicBezTo>
                  <a:lnTo>
                    <a:pt x="88" y="22"/>
                  </a:lnTo>
                  <a:cubicBezTo>
                    <a:pt x="67" y="8"/>
                    <a:pt x="45" y="0"/>
                    <a:pt x="16" y="4"/>
                  </a:cubicBezTo>
                  <a:close/>
                </a:path>
              </a:pathLst>
            </a:custGeom>
            <a:solidFill>
              <a:srgbClr val="2F469C"/>
            </a:solidFill>
            <a:ln w="0">
              <a:noFill/>
              <a:prstDash val="solid"/>
              <a:round/>
              <a:headEnd/>
              <a:tailEnd/>
            </a:ln>
          </p:spPr>
          <p:txBody>
            <a:bodyPr/>
            <a:lstStyle/>
            <a:p>
              <a:pPr defTabSz="914239"/>
              <a:endParaRPr lang="en-US" dirty="0">
                <a:solidFill>
                  <a:srgbClr val="795198"/>
                </a:solidFill>
              </a:endParaRPr>
            </a:p>
          </p:txBody>
        </p:sp>
        <p:sp>
          <p:nvSpPr>
            <p:cNvPr id="29" name="Freeform 12"/>
            <p:cNvSpPr>
              <a:spLocks noChangeAspect="1"/>
            </p:cNvSpPr>
            <p:nvPr/>
          </p:nvSpPr>
          <p:spPr bwMode="gray">
            <a:xfrm>
              <a:off x="2955" y="1111"/>
              <a:ext cx="76" cy="87"/>
            </a:xfrm>
            <a:custGeom>
              <a:avLst/>
              <a:gdLst/>
              <a:ahLst/>
              <a:cxnLst>
                <a:cxn ang="0">
                  <a:pos x="46" y="7"/>
                </a:cxn>
                <a:cxn ang="0">
                  <a:pos x="46" y="7"/>
                </a:cxn>
                <a:cxn ang="0">
                  <a:pos x="21" y="0"/>
                </a:cxn>
                <a:cxn ang="0">
                  <a:pos x="14" y="66"/>
                </a:cxn>
                <a:cxn ang="0">
                  <a:pos x="27" y="92"/>
                </a:cxn>
                <a:cxn ang="0">
                  <a:pos x="46" y="7"/>
                </a:cxn>
              </a:cxnLst>
              <a:rect l="0" t="0" r="r" b="b"/>
              <a:pathLst>
                <a:path w="86" h="92">
                  <a:moveTo>
                    <a:pt x="46" y="7"/>
                  </a:moveTo>
                  <a:lnTo>
                    <a:pt x="46" y="7"/>
                  </a:lnTo>
                  <a:lnTo>
                    <a:pt x="21" y="0"/>
                  </a:lnTo>
                  <a:cubicBezTo>
                    <a:pt x="7" y="19"/>
                    <a:pt x="0" y="33"/>
                    <a:pt x="14" y="66"/>
                  </a:cubicBezTo>
                  <a:lnTo>
                    <a:pt x="27" y="92"/>
                  </a:lnTo>
                  <a:cubicBezTo>
                    <a:pt x="57" y="63"/>
                    <a:pt x="86" y="36"/>
                    <a:pt x="46" y="7"/>
                  </a:cubicBezTo>
                  <a:close/>
                </a:path>
              </a:pathLst>
            </a:custGeom>
            <a:solidFill>
              <a:srgbClr val="2F469C"/>
            </a:solidFill>
            <a:ln w="0">
              <a:noFill/>
              <a:prstDash val="solid"/>
              <a:round/>
              <a:headEnd/>
              <a:tailEnd/>
            </a:ln>
          </p:spPr>
          <p:txBody>
            <a:bodyPr/>
            <a:lstStyle/>
            <a:p>
              <a:pPr defTabSz="914239"/>
              <a:endParaRPr lang="en-US" dirty="0">
                <a:solidFill>
                  <a:srgbClr val="795198"/>
                </a:solidFill>
              </a:endParaRPr>
            </a:p>
          </p:txBody>
        </p:sp>
        <p:sp>
          <p:nvSpPr>
            <p:cNvPr id="30" name="Freeform 13"/>
            <p:cNvSpPr>
              <a:spLocks noChangeAspect="1" noEditPoints="1"/>
            </p:cNvSpPr>
            <p:nvPr/>
          </p:nvSpPr>
          <p:spPr bwMode="gray">
            <a:xfrm>
              <a:off x="3149" y="929"/>
              <a:ext cx="667" cy="1678"/>
            </a:xfrm>
            <a:custGeom>
              <a:avLst/>
              <a:gdLst/>
              <a:ahLst/>
              <a:cxnLst>
                <a:cxn ang="0">
                  <a:pos x="451" y="808"/>
                </a:cxn>
                <a:cxn ang="0">
                  <a:pos x="451" y="808"/>
                </a:cxn>
                <a:cxn ang="0">
                  <a:pos x="326" y="776"/>
                </a:cxn>
                <a:cxn ang="0">
                  <a:pos x="477" y="746"/>
                </a:cxn>
                <a:cxn ang="0">
                  <a:pos x="493" y="773"/>
                </a:cxn>
                <a:cxn ang="0">
                  <a:pos x="451" y="808"/>
                </a:cxn>
                <a:cxn ang="0">
                  <a:pos x="451" y="808"/>
                </a:cxn>
                <a:cxn ang="0">
                  <a:pos x="639" y="841"/>
                </a:cxn>
                <a:cxn ang="0">
                  <a:pos x="639" y="841"/>
                </a:cxn>
                <a:cxn ang="0">
                  <a:pos x="601" y="701"/>
                </a:cxn>
                <a:cxn ang="0">
                  <a:pos x="634" y="646"/>
                </a:cxn>
                <a:cxn ang="0">
                  <a:pos x="627" y="477"/>
                </a:cxn>
                <a:cxn ang="0">
                  <a:pos x="641" y="463"/>
                </a:cxn>
                <a:cxn ang="0">
                  <a:pos x="627" y="414"/>
                </a:cxn>
                <a:cxn ang="0">
                  <a:pos x="615" y="342"/>
                </a:cxn>
                <a:cxn ang="0">
                  <a:pos x="590" y="286"/>
                </a:cxn>
                <a:cxn ang="0">
                  <a:pos x="602" y="260"/>
                </a:cxn>
                <a:cxn ang="0">
                  <a:pos x="560" y="236"/>
                </a:cxn>
                <a:cxn ang="0">
                  <a:pos x="523" y="213"/>
                </a:cxn>
                <a:cxn ang="0">
                  <a:pos x="514" y="180"/>
                </a:cxn>
                <a:cxn ang="0">
                  <a:pos x="483" y="195"/>
                </a:cxn>
                <a:cxn ang="0">
                  <a:pos x="476" y="154"/>
                </a:cxn>
                <a:cxn ang="0">
                  <a:pos x="434" y="171"/>
                </a:cxn>
                <a:cxn ang="0">
                  <a:pos x="411" y="119"/>
                </a:cxn>
                <a:cxn ang="0">
                  <a:pos x="389" y="124"/>
                </a:cxn>
                <a:cxn ang="0">
                  <a:pos x="356" y="150"/>
                </a:cxn>
                <a:cxn ang="0">
                  <a:pos x="356" y="101"/>
                </a:cxn>
                <a:cxn ang="0">
                  <a:pos x="341" y="93"/>
                </a:cxn>
                <a:cxn ang="0">
                  <a:pos x="314" y="81"/>
                </a:cxn>
                <a:cxn ang="0">
                  <a:pos x="276" y="97"/>
                </a:cxn>
                <a:cxn ang="0">
                  <a:pos x="292" y="51"/>
                </a:cxn>
                <a:cxn ang="0">
                  <a:pos x="244" y="106"/>
                </a:cxn>
                <a:cxn ang="0">
                  <a:pos x="216" y="112"/>
                </a:cxn>
                <a:cxn ang="0">
                  <a:pos x="266" y="43"/>
                </a:cxn>
                <a:cxn ang="0">
                  <a:pos x="214" y="91"/>
                </a:cxn>
                <a:cxn ang="0">
                  <a:pos x="173" y="98"/>
                </a:cxn>
                <a:cxn ang="0">
                  <a:pos x="186" y="38"/>
                </a:cxn>
                <a:cxn ang="0">
                  <a:pos x="173" y="69"/>
                </a:cxn>
                <a:cxn ang="0">
                  <a:pos x="166" y="36"/>
                </a:cxn>
                <a:cxn ang="0">
                  <a:pos x="142" y="114"/>
                </a:cxn>
                <a:cxn ang="0">
                  <a:pos x="126" y="39"/>
                </a:cxn>
                <a:cxn ang="0">
                  <a:pos x="80" y="112"/>
                </a:cxn>
                <a:cxn ang="0">
                  <a:pos x="56" y="117"/>
                </a:cxn>
                <a:cxn ang="0">
                  <a:pos x="37" y="43"/>
                </a:cxn>
                <a:cxn ang="0">
                  <a:pos x="5" y="1808"/>
                </a:cxn>
                <a:cxn ang="0">
                  <a:pos x="0" y="1840"/>
                </a:cxn>
                <a:cxn ang="0">
                  <a:pos x="162" y="1823"/>
                </a:cxn>
                <a:cxn ang="0">
                  <a:pos x="529" y="1842"/>
                </a:cxn>
                <a:cxn ang="0">
                  <a:pos x="614" y="1829"/>
                </a:cxn>
                <a:cxn ang="0">
                  <a:pos x="421" y="1778"/>
                </a:cxn>
                <a:cxn ang="0">
                  <a:pos x="272" y="1664"/>
                </a:cxn>
                <a:cxn ang="0">
                  <a:pos x="237" y="1566"/>
                </a:cxn>
                <a:cxn ang="0">
                  <a:pos x="239" y="1432"/>
                </a:cxn>
                <a:cxn ang="0">
                  <a:pos x="315" y="1404"/>
                </a:cxn>
                <a:cxn ang="0">
                  <a:pos x="586" y="1387"/>
                </a:cxn>
                <a:cxn ang="0">
                  <a:pos x="605" y="1286"/>
                </a:cxn>
                <a:cxn ang="0">
                  <a:pos x="609" y="1223"/>
                </a:cxn>
                <a:cxn ang="0">
                  <a:pos x="630" y="1174"/>
                </a:cxn>
                <a:cxn ang="0">
                  <a:pos x="590" y="1133"/>
                </a:cxn>
                <a:cxn ang="0">
                  <a:pos x="650" y="1082"/>
                </a:cxn>
                <a:cxn ang="0">
                  <a:pos x="621" y="1018"/>
                </a:cxn>
                <a:cxn ang="0">
                  <a:pos x="704" y="959"/>
                </a:cxn>
                <a:cxn ang="0">
                  <a:pos x="639" y="841"/>
                </a:cxn>
              </a:cxnLst>
              <a:rect l="0" t="0" r="r" b="b"/>
              <a:pathLst>
                <a:path w="724" h="1845">
                  <a:moveTo>
                    <a:pt x="451" y="808"/>
                  </a:moveTo>
                  <a:lnTo>
                    <a:pt x="451" y="808"/>
                  </a:lnTo>
                  <a:cubicBezTo>
                    <a:pt x="397" y="820"/>
                    <a:pt x="315" y="783"/>
                    <a:pt x="326" y="776"/>
                  </a:cubicBezTo>
                  <a:cubicBezTo>
                    <a:pt x="353" y="757"/>
                    <a:pt x="416" y="725"/>
                    <a:pt x="477" y="746"/>
                  </a:cubicBezTo>
                  <a:cubicBezTo>
                    <a:pt x="488" y="750"/>
                    <a:pt x="492" y="760"/>
                    <a:pt x="493" y="773"/>
                  </a:cubicBezTo>
                  <a:cubicBezTo>
                    <a:pt x="496" y="804"/>
                    <a:pt x="471" y="805"/>
                    <a:pt x="451" y="808"/>
                  </a:cubicBezTo>
                  <a:lnTo>
                    <a:pt x="451" y="808"/>
                  </a:lnTo>
                  <a:close/>
                  <a:moveTo>
                    <a:pt x="639" y="841"/>
                  </a:moveTo>
                  <a:lnTo>
                    <a:pt x="639" y="841"/>
                  </a:lnTo>
                  <a:cubicBezTo>
                    <a:pt x="610" y="803"/>
                    <a:pt x="557" y="751"/>
                    <a:pt x="601" y="701"/>
                  </a:cubicBezTo>
                  <a:cubicBezTo>
                    <a:pt x="624" y="684"/>
                    <a:pt x="631" y="670"/>
                    <a:pt x="634" y="646"/>
                  </a:cubicBezTo>
                  <a:cubicBezTo>
                    <a:pt x="644" y="560"/>
                    <a:pt x="639" y="524"/>
                    <a:pt x="627" y="477"/>
                  </a:cubicBezTo>
                  <a:cubicBezTo>
                    <a:pt x="629" y="473"/>
                    <a:pt x="638" y="478"/>
                    <a:pt x="641" y="463"/>
                  </a:cubicBezTo>
                  <a:cubicBezTo>
                    <a:pt x="650" y="422"/>
                    <a:pt x="627" y="414"/>
                    <a:pt x="627" y="414"/>
                  </a:cubicBezTo>
                  <a:cubicBezTo>
                    <a:pt x="645" y="399"/>
                    <a:pt x="643" y="342"/>
                    <a:pt x="615" y="342"/>
                  </a:cubicBezTo>
                  <a:cubicBezTo>
                    <a:pt x="631" y="317"/>
                    <a:pt x="617" y="277"/>
                    <a:pt x="590" y="286"/>
                  </a:cubicBezTo>
                  <a:cubicBezTo>
                    <a:pt x="590" y="286"/>
                    <a:pt x="604" y="278"/>
                    <a:pt x="602" y="260"/>
                  </a:cubicBezTo>
                  <a:cubicBezTo>
                    <a:pt x="599" y="224"/>
                    <a:pt x="547" y="259"/>
                    <a:pt x="560" y="236"/>
                  </a:cubicBezTo>
                  <a:cubicBezTo>
                    <a:pt x="567" y="223"/>
                    <a:pt x="538" y="180"/>
                    <a:pt x="523" y="213"/>
                  </a:cubicBezTo>
                  <a:cubicBezTo>
                    <a:pt x="515" y="207"/>
                    <a:pt x="529" y="187"/>
                    <a:pt x="514" y="180"/>
                  </a:cubicBezTo>
                  <a:cubicBezTo>
                    <a:pt x="504" y="181"/>
                    <a:pt x="495" y="188"/>
                    <a:pt x="483" y="195"/>
                  </a:cubicBezTo>
                  <a:cubicBezTo>
                    <a:pt x="479" y="181"/>
                    <a:pt x="494" y="174"/>
                    <a:pt x="476" y="154"/>
                  </a:cubicBezTo>
                  <a:cubicBezTo>
                    <a:pt x="452" y="138"/>
                    <a:pt x="451" y="162"/>
                    <a:pt x="434" y="171"/>
                  </a:cubicBezTo>
                  <a:cubicBezTo>
                    <a:pt x="404" y="164"/>
                    <a:pt x="476" y="146"/>
                    <a:pt x="411" y="119"/>
                  </a:cubicBezTo>
                  <a:cubicBezTo>
                    <a:pt x="395" y="159"/>
                    <a:pt x="396" y="130"/>
                    <a:pt x="389" y="124"/>
                  </a:cubicBezTo>
                  <a:cubicBezTo>
                    <a:pt x="384" y="121"/>
                    <a:pt x="375" y="131"/>
                    <a:pt x="356" y="150"/>
                  </a:cubicBezTo>
                  <a:cubicBezTo>
                    <a:pt x="366" y="124"/>
                    <a:pt x="388" y="92"/>
                    <a:pt x="356" y="101"/>
                  </a:cubicBezTo>
                  <a:cubicBezTo>
                    <a:pt x="320" y="117"/>
                    <a:pt x="341" y="96"/>
                    <a:pt x="341" y="93"/>
                  </a:cubicBezTo>
                  <a:cubicBezTo>
                    <a:pt x="372" y="79"/>
                    <a:pt x="312" y="45"/>
                    <a:pt x="314" y="81"/>
                  </a:cubicBezTo>
                  <a:cubicBezTo>
                    <a:pt x="313" y="105"/>
                    <a:pt x="261" y="126"/>
                    <a:pt x="276" y="97"/>
                  </a:cubicBezTo>
                  <a:cubicBezTo>
                    <a:pt x="286" y="60"/>
                    <a:pt x="331" y="116"/>
                    <a:pt x="292" y="51"/>
                  </a:cubicBezTo>
                  <a:cubicBezTo>
                    <a:pt x="268" y="78"/>
                    <a:pt x="248" y="96"/>
                    <a:pt x="244" y="106"/>
                  </a:cubicBezTo>
                  <a:cubicBezTo>
                    <a:pt x="225" y="181"/>
                    <a:pt x="236" y="113"/>
                    <a:pt x="216" y="112"/>
                  </a:cubicBezTo>
                  <a:cubicBezTo>
                    <a:pt x="242" y="94"/>
                    <a:pt x="276" y="63"/>
                    <a:pt x="266" y="43"/>
                  </a:cubicBezTo>
                  <a:cubicBezTo>
                    <a:pt x="237" y="41"/>
                    <a:pt x="172" y="87"/>
                    <a:pt x="214" y="91"/>
                  </a:cubicBezTo>
                  <a:cubicBezTo>
                    <a:pt x="211" y="106"/>
                    <a:pt x="187" y="123"/>
                    <a:pt x="173" y="98"/>
                  </a:cubicBezTo>
                  <a:cubicBezTo>
                    <a:pt x="196" y="92"/>
                    <a:pt x="235" y="15"/>
                    <a:pt x="186" y="38"/>
                  </a:cubicBezTo>
                  <a:cubicBezTo>
                    <a:pt x="181" y="42"/>
                    <a:pt x="181" y="56"/>
                    <a:pt x="173" y="69"/>
                  </a:cubicBezTo>
                  <a:cubicBezTo>
                    <a:pt x="161" y="58"/>
                    <a:pt x="170" y="42"/>
                    <a:pt x="166" y="36"/>
                  </a:cubicBezTo>
                  <a:cubicBezTo>
                    <a:pt x="127" y="0"/>
                    <a:pt x="141" y="93"/>
                    <a:pt x="142" y="114"/>
                  </a:cubicBezTo>
                  <a:cubicBezTo>
                    <a:pt x="92" y="82"/>
                    <a:pt x="139" y="91"/>
                    <a:pt x="126" y="39"/>
                  </a:cubicBezTo>
                  <a:cubicBezTo>
                    <a:pt x="84" y="47"/>
                    <a:pt x="73" y="64"/>
                    <a:pt x="80" y="112"/>
                  </a:cubicBezTo>
                  <a:cubicBezTo>
                    <a:pt x="74" y="123"/>
                    <a:pt x="63" y="149"/>
                    <a:pt x="56" y="117"/>
                  </a:cubicBezTo>
                  <a:cubicBezTo>
                    <a:pt x="79" y="87"/>
                    <a:pt x="77" y="44"/>
                    <a:pt x="37" y="43"/>
                  </a:cubicBezTo>
                  <a:cubicBezTo>
                    <a:pt x="101" y="631"/>
                    <a:pt x="97" y="1225"/>
                    <a:pt x="5" y="1808"/>
                  </a:cubicBezTo>
                  <a:lnTo>
                    <a:pt x="0" y="1840"/>
                  </a:lnTo>
                  <a:cubicBezTo>
                    <a:pt x="46" y="1839"/>
                    <a:pt x="113" y="1825"/>
                    <a:pt x="162" y="1823"/>
                  </a:cubicBezTo>
                  <a:cubicBezTo>
                    <a:pt x="301" y="1827"/>
                    <a:pt x="298" y="1845"/>
                    <a:pt x="529" y="1842"/>
                  </a:cubicBezTo>
                  <a:cubicBezTo>
                    <a:pt x="582" y="1837"/>
                    <a:pt x="597" y="1829"/>
                    <a:pt x="614" y="1829"/>
                  </a:cubicBezTo>
                  <a:cubicBezTo>
                    <a:pt x="597" y="1758"/>
                    <a:pt x="481" y="1798"/>
                    <a:pt x="421" y="1778"/>
                  </a:cubicBezTo>
                  <a:cubicBezTo>
                    <a:pt x="321" y="1768"/>
                    <a:pt x="304" y="1708"/>
                    <a:pt x="272" y="1664"/>
                  </a:cubicBezTo>
                  <a:cubicBezTo>
                    <a:pt x="258" y="1639"/>
                    <a:pt x="237" y="1608"/>
                    <a:pt x="237" y="1566"/>
                  </a:cubicBezTo>
                  <a:cubicBezTo>
                    <a:pt x="230" y="1513"/>
                    <a:pt x="240" y="1484"/>
                    <a:pt x="239" y="1432"/>
                  </a:cubicBezTo>
                  <a:cubicBezTo>
                    <a:pt x="243" y="1393"/>
                    <a:pt x="287" y="1401"/>
                    <a:pt x="315" y="1404"/>
                  </a:cubicBezTo>
                  <a:cubicBezTo>
                    <a:pt x="402" y="1413"/>
                    <a:pt x="547" y="1399"/>
                    <a:pt x="586" y="1387"/>
                  </a:cubicBezTo>
                  <a:cubicBezTo>
                    <a:pt x="641" y="1371"/>
                    <a:pt x="642" y="1337"/>
                    <a:pt x="605" y="1286"/>
                  </a:cubicBezTo>
                  <a:cubicBezTo>
                    <a:pt x="597" y="1261"/>
                    <a:pt x="598" y="1245"/>
                    <a:pt x="609" y="1223"/>
                  </a:cubicBezTo>
                  <a:cubicBezTo>
                    <a:pt x="625" y="1206"/>
                    <a:pt x="644" y="1195"/>
                    <a:pt x="630" y="1174"/>
                  </a:cubicBezTo>
                  <a:cubicBezTo>
                    <a:pt x="630" y="1174"/>
                    <a:pt x="504" y="1147"/>
                    <a:pt x="590" y="1133"/>
                  </a:cubicBezTo>
                  <a:cubicBezTo>
                    <a:pt x="679" y="1118"/>
                    <a:pt x="650" y="1082"/>
                    <a:pt x="650" y="1082"/>
                  </a:cubicBezTo>
                  <a:cubicBezTo>
                    <a:pt x="650" y="1082"/>
                    <a:pt x="635" y="1045"/>
                    <a:pt x="621" y="1018"/>
                  </a:cubicBezTo>
                  <a:cubicBezTo>
                    <a:pt x="611" y="998"/>
                    <a:pt x="695" y="991"/>
                    <a:pt x="704" y="959"/>
                  </a:cubicBezTo>
                  <a:cubicBezTo>
                    <a:pt x="724" y="932"/>
                    <a:pt x="661" y="871"/>
                    <a:pt x="639" y="841"/>
                  </a:cubicBezTo>
                  <a:close/>
                </a:path>
              </a:pathLst>
            </a:custGeom>
            <a:solidFill>
              <a:srgbClr val="2F469C"/>
            </a:solidFill>
            <a:ln w="0">
              <a:noFill/>
              <a:prstDash val="solid"/>
              <a:round/>
              <a:headEnd/>
              <a:tailEnd/>
            </a:ln>
          </p:spPr>
          <p:txBody>
            <a:bodyPr/>
            <a:lstStyle/>
            <a:p>
              <a:pPr defTabSz="914239"/>
              <a:endParaRPr lang="en-US" dirty="0">
                <a:solidFill>
                  <a:srgbClr val="795198"/>
                </a:solidFill>
              </a:endParaRPr>
            </a:p>
          </p:txBody>
        </p:sp>
        <p:sp>
          <p:nvSpPr>
            <p:cNvPr id="31" name="Freeform 14"/>
            <p:cNvSpPr>
              <a:spLocks noChangeAspect="1"/>
            </p:cNvSpPr>
            <p:nvPr/>
          </p:nvSpPr>
          <p:spPr bwMode="gray">
            <a:xfrm>
              <a:off x="1352" y="681"/>
              <a:ext cx="1829" cy="3153"/>
            </a:xfrm>
            <a:custGeom>
              <a:avLst/>
              <a:gdLst/>
              <a:ahLst/>
              <a:cxnLst>
                <a:cxn ang="0">
                  <a:pos x="1974" y="2106"/>
                </a:cxn>
                <a:cxn ang="0">
                  <a:pos x="0" y="3449"/>
                </a:cxn>
                <a:cxn ang="0">
                  <a:pos x="1972" y="0"/>
                </a:cxn>
                <a:cxn ang="0">
                  <a:pos x="1980" y="347"/>
                </a:cxn>
                <a:cxn ang="0">
                  <a:pos x="1982" y="392"/>
                </a:cxn>
                <a:cxn ang="0">
                  <a:pos x="1923" y="324"/>
                </a:cxn>
                <a:cxn ang="0">
                  <a:pos x="1878" y="384"/>
                </a:cxn>
                <a:cxn ang="0">
                  <a:pos x="1858" y="411"/>
                </a:cxn>
                <a:cxn ang="0">
                  <a:pos x="1823" y="348"/>
                </a:cxn>
                <a:cxn ang="0">
                  <a:pos x="1766" y="359"/>
                </a:cxn>
                <a:cxn ang="0">
                  <a:pos x="1702" y="494"/>
                </a:cxn>
                <a:cxn ang="0">
                  <a:pos x="1680" y="420"/>
                </a:cxn>
                <a:cxn ang="0">
                  <a:pos x="1605" y="427"/>
                </a:cxn>
                <a:cxn ang="0">
                  <a:pos x="1609" y="499"/>
                </a:cxn>
                <a:cxn ang="0">
                  <a:pos x="1520" y="498"/>
                </a:cxn>
                <a:cxn ang="0">
                  <a:pos x="1513" y="560"/>
                </a:cxn>
                <a:cxn ang="0">
                  <a:pos x="1407" y="521"/>
                </a:cxn>
                <a:cxn ang="0">
                  <a:pos x="1521" y="578"/>
                </a:cxn>
                <a:cxn ang="0">
                  <a:pos x="1453" y="612"/>
                </a:cxn>
                <a:cxn ang="0">
                  <a:pos x="1441" y="603"/>
                </a:cxn>
                <a:cxn ang="0">
                  <a:pos x="1404" y="640"/>
                </a:cxn>
                <a:cxn ang="0">
                  <a:pos x="1448" y="632"/>
                </a:cxn>
                <a:cxn ang="0">
                  <a:pos x="1433" y="703"/>
                </a:cxn>
                <a:cxn ang="0">
                  <a:pos x="1392" y="719"/>
                </a:cxn>
                <a:cxn ang="0">
                  <a:pos x="1410" y="785"/>
                </a:cxn>
                <a:cxn ang="0">
                  <a:pos x="1321" y="761"/>
                </a:cxn>
                <a:cxn ang="0">
                  <a:pos x="1255" y="760"/>
                </a:cxn>
                <a:cxn ang="0">
                  <a:pos x="1205" y="829"/>
                </a:cxn>
                <a:cxn ang="0">
                  <a:pos x="1350" y="845"/>
                </a:cxn>
                <a:cxn ang="0">
                  <a:pos x="1308" y="881"/>
                </a:cxn>
                <a:cxn ang="0">
                  <a:pos x="1308" y="953"/>
                </a:cxn>
                <a:cxn ang="0">
                  <a:pos x="1358" y="951"/>
                </a:cxn>
                <a:cxn ang="0">
                  <a:pos x="1319" y="1061"/>
                </a:cxn>
                <a:cxn ang="0">
                  <a:pos x="1324" y="1115"/>
                </a:cxn>
                <a:cxn ang="0">
                  <a:pos x="1283" y="1185"/>
                </a:cxn>
                <a:cxn ang="0">
                  <a:pos x="1257" y="1226"/>
                </a:cxn>
                <a:cxn ang="0">
                  <a:pos x="1285" y="1267"/>
                </a:cxn>
                <a:cxn ang="0">
                  <a:pos x="1314" y="1311"/>
                </a:cxn>
                <a:cxn ang="0">
                  <a:pos x="1363" y="1376"/>
                </a:cxn>
                <a:cxn ang="0">
                  <a:pos x="1438" y="1413"/>
                </a:cxn>
                <a:cxn ang="0">
                  <a:pos x="1494" y="1379"/>
                </a:cxn>
                <a:cxn ang="0">
                  <a:pos x="1513" y="1471"/>
                </a:cxn>
                <a:cxn ang="0">
                  <a:pos x="1605" y="1474"/>
                </a:cxn>
                <a:cxn ang="0">
                  <a:pos x="1584" y="1525"/>
                </a:cxn>
                <a:cxn ang="0">
                  <a:pos x="1618" y="1559"/>
                </a:cxn>
                <a:cxn ang="0">
                  <a:pos x="1644" y="1602"/>
                </a:cxn>
                <a:cxn ang="0">
                  <a:pos x="1700" y="1594"/>
                </a:cxn>
                <a:cxn ang="0">
                  <a:pos x="1729" y="1535"/>
                </a:cxn>
                <a:cxn ang="0">
                  <a:pos x="1794" y="1574"/>
                </a:cxn>
                <a:cxn ang="0">
                  <a:pos x="1808" y="1711"/>
                </a:cxn>
                <a:cxn ang="0">
                  <a:pos x="1870" y="1688"/>
                </a:cxn>
                <a:cxn ang="0">
                  <a:pos x="1839" y="1844"/>
                </a:cxn>
                <a:cxn ang="0">
                  <a:pos x="1446" y="2092"/>
                </a:cxn>
                <a:cxn ang="0">
                  <a:pos x="1654" y="2103"/>
                </a:cxn>
                <a:cxn ang="0">
                  <a:pos x="1974" y="2105"/>
                </a:cxn>
              </a:cxnLst>
              <a:rect l="0" t="0" r="r" b="b"/>
              <a:pathLst>
                <a:path w="2011" h="3449">
                  <a:moveTo>
                    <a:pt x="1974" y="2106"/>
                  </a:moveTo>
                  <a:lnTo>
                    <a:pt x="1974" y="2106"/>
                  </a:lnTo>
                  <a:cubicBezTo>
                    <a:pt x="1903" y="2543"/>
                    <a:pt x="1782" y="2987"/>
                    <a:pt x="1602" y="3449"/>
                  </a:cubicBezTo>
                  <a:lnTo>
                    <a:pt x="0" y="3449"/>
                  </a:lnTo>
                  <a:lnTo>
                    <a:pt x="0" y="0"/>
                  </a:lnTo>
                  <a:lnTo>
                    <a:pt x="1972" y="0"/>
                  </a:lnTo>
                  <a:cubicBezTo>
                    <a:pt x="1988" y="113"/>
                    <a:pt x="1999" y="197"/>
                    <a:pt x="2011" y="309"/>
                  </a:cubicBezTo>
                  <a:cubicBezTo>
                    <a:pt x="2011" y="309"/>
                    <a:pt x="1977" y="320"/>
                    <a:pt x="1980" y="347"/>
                  </a:cubicBezTo>
                  <a:cubicBezTo>
                    <a:pt x="1984" y="378"/>
                    <a:pt x="1997" y="385"/>
                    <a:pt x="1997" y="385"/>
                  </a:cubicBezTo>
                  <a:lnTo>
                    <a:pt x="1982" y="392"/>
                  </a:lnTo>
                  <a:cubicBezTo>
                    <a:pt x="1982" y="392"/>
                    <a:pt x="1966" y="368"/>
                    <a:pt x="1966" y="369"/>
                  </a:cubicBezTo>
                  <a:cubicBezTo>
                    <a:pt x="1966" y="346"/>
                    <a:pt x="1976" y="311"/>
                    <a:pt x="1923" y="324"/>
                  </a:cubicBezTo>
                  <a:cubicBezTo>
                    <a:pt x="1904" y="365"/>
                    <a:pt x="1952" y="373"/>
                    <a:pt x="1939" y="401"/>
                  </a:cubicBezTo>
                  <a:cubicBezTo>
                    <a:pt x="1883" y="404"/>
                    <a:pt x="1923" y="359"/>
                    <a:pt x="1878" y="384"/>
                  </a:cubicBezTo>
                  <a:cubicBezTo>
                    <a:pt x="1881" y="371"/>
                    <a:pt x="1871" y="336"/>
                    <a:pt x="1857" y="339"/>
                  </a:cubicBezTo>
                  <a:cubicBezTo>
                    <a:pt x="1851" y="358"/>
                    <a:pt x="1836" y="391"/>
                    <a:pt x="1858" y="411"/>
                  </a:cubicBezTo>
                  <a:cubicBezTo>
                    <a:pt x="1851" y="416"/>
                    <a:pt x="1830" y="413"/>
                    <a:pt x="1825" y="406"/>
                  </a:cubicBezTo>
                  <a:cubicBezTo>
                    <a:pt x="1819" y="396"/>
                    <a:pt x="1840" y="379"/>
                    <a:pt x="1823" y="348"/>
                  </a:cubicBezTo>
                  <a:cubicBezTo>
                    <a:pt x="1771" y="371"/>
                    <a:pt x="1819" y="421"/>
                    <a:pt x="1776" y="440"/>
                  </a:cubicBezTo>
                  <a:cubicBezTo>
                    <a:pt x="1729" y="434"/>
                    <a:pt x="1803" y="394"/>
                    <a:pt x="1766" y="359"/>
                  </a:cubicBezTo>
                  <a:cubicBezTo>
                    <a:pt x="1723" y="369"/>
                    <a:pt x="1707" y="413"/>
                    <a:pt x="1724" y="439"/>
                  </a:cubicBezTo>
                  <a:cubicBezTo>
                    <a:pt x="1723" y="462"/>
                    <a:pt x="1705" y="474"/>
                    <a:pt x="1702" y="494"/>
                  </a:cubicBezTo>
                  <a:cubicBezTo>
                    <a:pt x="1681" y="491"/>
                    <a:pt x="1672" y="483"/>
                    <a:pt x="1670" y="475"/>
                  </a:cubicBezTo>
                  <a:cubicBezTo>
                    <a:pt x="1667" y="460"/>
                    <a:pt x="1708" y="453"/>
                    <a:pt x="1680" y="420"/>
                  </a:cubicBezTo>
                  <a:cubicBezTo>
                    <a:pt x="1635" y="427"/>
                    <a:pt x="1665" y="500"/>
                    <a:pt x="1629" y="461"/>
                  </a:cubicBezTo>
                  <a:cubicBezTo>
                    <a:pt x="1626" y="444"/>
                    <a:pt x="1614" y="429"/>
                    <a:pt x="1605" y="427"/>
                  </a:cubicBezTo>
                  <a:cubicBezTo>
                    <a:pt x="1588" y="439"/>
                    <a:pt x="1580" y="459"/>
                    <a:pt x="1591" y="476"/>
                  </a:cubicBezTo>
                  <a:lnTo>
                    <a:pt x="1609" y="499"/>
                  </a:lnTo>
                  <a:cubicBezTo>
                    <a:pt x="1607" y="499"/>
                    <a:pt x="1617" y="513"/>
                    <a:pt x="1615" y="512"/>
                  </a:cubicBezTo>
                  <a:cubicBezTo>
                    <a:pt x="1585" y="488"/>
                    <a:pt x="1545" y="471"/>
                    <a:pt x="1520" y="498"/>
                  </a:cubicBezTo>
                  <a:cubicBezTo>
                    <a:pt x="1523" y="523"/>
                    <a:pt x="1545" y="525"/>
                    <a:pt x="1579" y="533"/>
                  </a:cubicBezTo>
                  <a:cubicBezTo>
                    <a:pt x="1536" y="537"/>
                    <a:pt x="1527" y="552"/>
                    <a:pt x="1513" y="560"/>
                  </a:cubicBezTo>
                  <a:cubicBezTo>
                    <a:pt x="1508" y="532"/>
                    <a:pt x="1475" y="527"/>
                    <a:pt x="1444" y="523"/>
                  </a:cubicBezTo>
                  <a:cubicBezTo>
                    <a:pt x="1426" y="527"/>
                    <a:pt x="1415" y="515"/>
                    <a:pt x="1407" y="521"/>
                  </a:cubicBezTo>
                  <a:cubicBezTo>
                    <a:pt x="1420" y="553"/>
                    <a:pt x="1451" y="578"/>
                    <a:pt x="1490" y="586"/>
                  </a:cubicBezTo>
                  <a:cubicBezTo>
                    <a:pt x="1507" y="584"/>
                    <a:pt x="1509" y="584"/>
                    <a:pt x="1521" y="578"/>
                  </a:cubicBezTo>
                  <a:cubicBezTo>
                    <a:pt x="1544" y="588"/>
                    <a:pt x="1542" y="592"/>
                    <a:pt x="1548" y="608"/>
                  </a:cubicBezTo>
                  <a:cubicBezTo>
                    <a:pt x="1514" y="623"/>
                    <a:pt x="1487" y="604"/>
                    <a:pt x="1453" y="612"/>
                  </a:cubicBezTo>
                  <a:cubicBezTo>
                    <a:pt x="1453" y="614"/>
                    <a:pt x="1445" y="614"/>
                    <a:pt x="1444" y="611"/>
                  </a:cubicBezTo>
                  <a:cubicBezTo>
                    <a:pt x="1445" y="611"/>
                    <a:pt x="1440" y="603"/>
                    <a:pt x="1441" y="603"/>
                  </a:cubicBezTo>
                  <a:cubicBezTo>
                    <a:pt x="1426" y="575"/>
                    <a:pt x="1387" y="586"/>
                    <a:pt x="1366" y="592"/>
                  </a:cubicBezTo>
                  <a:cubicBezTo>
                    <a:pt x="1363" y="614"/>
                    <a:pt x="1386" y="632"/>
                    <a:pt x="1404" y="640"/>
                  </a:cubicBezTo>
                  <a:cubicBezTo>
                    <a:pt x="1429" y="649"/>
                    <a:pt x="1438" y="641"/>
                    <a:pt x="1438" y="641"/>
                  </a:cubicBezTo>
                  <a:lnTo>
                    <a:pt x="1448" y="632"/>
                  </a:lnTo>
                  <a:cubicBezTo>
                    <a:pt x="1459" y="672"/>
                    <a:pt x="1473" y="674"/>
                    <a:pt x="1494" y="690"/>
                  </a:cubicBezTo>
                  <a:cubicBezTo>
                    <a:pt x="1471" y="698"/>
                    <a:pt x="1462" y="705"/>
                    <a:pt x="1433" y="703"/>
                  </a:cubicBezTo>
                  <a:cubicBezTo>
                    <a:pt x="1400" y="652"/>
                    <a:pt x="1301" y="630"/>
                    <a:pt x="1305" y="654"/>
                  </a:cubicBezTo>
                  <a:cubicBezTo>
                    <a:pt x="1319" y="706"/>
                    <a:pt x="1392" y="719"/>
                    <a:pt x="1392" y="719"/>
                  </a:cubicBezTo>
                  <a:cubicBezTo>
                    <a:pt x="1392" y="719"/>
                    <a:pt x="1354" y="733"/>
                    <a:pt x="1360" y="746"/>
                  </a:cubicBezTo>
                  <a:cubicBezTo>
                    <a:pt x="1367" y="758"/>
                    <a:pt x="1417" y="766"/>
                    <a:pt x="1410" y="785"/>
                  </a:cubicBezTo>
                  <a:cubicBezTo>
                    <a:pt x="1358" y="762"/>
                    <a:pt x="1348" y="771"/>
                    <a:pt x="1383" y="817"/>
                  </a:cubicBezTo>
                  <a:cubicBezTo>
                    <a:pt x="1339" y="819"/>
                    <a:pt x="1349" y="772"/>
                    <a:pt x="1321" y="761"/>
                  </a:cubicBezTo>
                  <a:cubicBezTo>
                    <a:pt x="1301" y="775"/>
                    <a:pt x="1313" y="806"/>
                    <a:pt x="1313" y="806"/>
                  </a:cubicBezTo>
                  <a:cubicBezTo>
                    <a:pt x="1303" y="798"/>
                    <a:pt x="1277" y="754"/>
                    <a:pt x="1255" y="760"/>
                  </a:cubicBezTo>
                  <a:cubicBezTo>
                    <a:pt x="1248" y="765"/>
                    <a:pt x="1248" y="789"/>
                    <a:pt x="1265" y="805"/>
                  </a:cubicBezTo>
                  <a:cubicBezTo>
                    <a:pt x="1244" y="809"/>
                    <a:pt x="1210" y="806"/>
                    <a:pt x="1205" y="829"/>
                  </a:cubicBezTo>
                  <a:cubicBezTo>
                    <a:pt x="1239" y="855"/>
                    <a:pt x="1276" y="855"/>
                    <a:pt x="1329" y="849"/>
                  </a:cubicBezTo>
                  <a:cubicBezTo>
                    <a:pt x="1329" y="849"/>
                    <a:pt x="1339" y="848"/>
                    <a:pt x="1350" y="845"/>
                  </a:cubicBezTo>
                  <a:cubicBezTo>
                    <a:pt x="1360" y="842"/>
                    <a:pt x="1375" y="856"/>
                    <a:pt x="1375" y="856"/>
                  </a:cubicBezTo>
                  <a:cubicBezTo>
                    <a:pt x="1349" y="862"/>
                    <a:pt x="1360" y="870"/>
                    <a:pt x="1308" y="881"/>
                  </a:cubicBezTo>
                  <a:cubicBezTo>
                    <a:pt x="1274" y="897"/>
                    <a:pt x="1247" y="918"/>
                    <a:pt x="1247" y="953"/>
                  </a:cubicBezTo>
                  <a:cubicBezTo>
                    <a:pt x="1268" y="963"/>
                    <a:pt x="1294" y="973"/>
                    <a:pt x="1308" y="953"/>
                  </a:cubicBezTo>
                  <a:cubicBezTo>
                    <a:pt x="1331" y="920"/>
                    <a:pt x="1324" y="946"/>
                    <a:pt x="1340" y="945"/>
                  </a:cubicBezTo>
                  <a:lnTo>
                    <a:pt x="1358" y="951"/>
                  </a:lnTo>
                  <a:cubicBezTo>
                    <a:pt x="1344" y="986"/>
                    <a:pt x="1264" y="985"/>
                    <a:pt x="1279" y="1011"/>
                  </a:cubicBezTo>
                  <a:cubicBezTo>
                    <a:pt x="1295" y="1035"/>
                    <a:pt x="1319" y="1061"/>
                    <a:pt x="1319" y="1061"/>
                  </a:cubicBezTo>
                  <a:cubicBezTo>
                    <a:pt x="1319" y="1061"/>
                    <a:pt x="1263" y="1032"/>
                    <a:pt x="1247" y="1053"/>
                  </a:cubicBezTo>
                  <a:cubicBezTo>
                    <a:pt x="1232" y="1071"/>
                    <a:pt x="1265" y="1102"/>
                    <a:pt x="1324" y="1115"/>
                  </a:cubicBezTo>
                  <a:cubicBezTo>
                    <a:pt x="1304" y="1128"/>
                    <a:pt x="1233" y="1115"/>
                    <a:pt x="1276" y="1160"/>
                  </a:cubicBezTo>
                  <a:cubicBezTo>
                    <a:pt x="1225" y="1181"/>
                    <a:pt x="1242" y="1196"/>
                    <a:pt x="1283" y="1185"/>
                  </a:cubicBezTo>
                  <a:lnTo>
                    <a:pt x="1303" y="1188"/>
                  </a:lnTo>
                  <a:cubicBezTo>
                    <a:pt x="1291" y="1196"/>
                    <a:pt x="1254" y="1213"/>
                    <a:pt x="1257" y="1226"/>
                  </a:cubicBezTo>
                  <a:cubicBezTo>
                    <a:pt x="1259" y="1243"/>
                    <a:pt x="1300" y="1222"/>
                    <a:pt x="1307" y="1235"/>
                  </a:cubicBezTo>
                  <a:cubicBezTo>
                    <a:pt x="1310" y="1254"/>
                    <a:pt x="1287" y="1262"/>
                    <a:pt x="1285" y="1267"/>
                  </a:cubicBezTo>
                  <a:cubicBezTo>
                    <a:pt x="1314" y="1286"/>
                    <a:pt x="1331" y="1241"/>
                    <a:pt x="1358" y="1267"/>
                  </a:cubicBezTo>
                  <a:cubicBezTo>
                    <a:pt x="1348" y="1286"/>
                    <a:pt x="1305" y="1282"/>
                    <a:pt x="1314" y="1311"/>
                  </a:cubicBezTo>
                  <a:cubicBezTo>
                    <a:pt x="1330" y="1323"/>
                    <a:pt x="1357" y="1318"/>
                    <a:pt x="1373" y="1329"/>
                  </a:cubicBezTo>
                  <a:cubicBezTo>
                    <a:pt x="1373" y="1329"/>
                    <a:pt x="1351" y="1371"/>
                    <a:pt x="1363" y="1376"/>
                  </a:cubicBezTo>
                  <a:cubicBezTo>
                    <a:pt x="1386" y="1388"/>
                    <a:pt x="1408" y="1351"/>
                    <a:pt x="1416" y="1349"/>
                  </a:cubicBezTo>
                  <a:cubicBezTo>
                    <a:pt x="1410" y="1396"/>
                    <a:pt x="1450" y="1380"/>
                    <a:pt x="1438" y="1413"/>
                  </a:cubicBezTo>
                  <a:cubicBezTo>
                    <a:pt x="1438" y="1430"/>
                    <a:pt x="1436" y="1454"/>
                    <a:pt x="1454" y="1463"/>
                  </a:cubicBezTo>
                  <a:cubicBezTo>
                    <a:pt x="1491" y="1452"/>
                    <a:pt x="1495" y="1423"/>
                    <a:pt x="1494" y="1379"/>
                  </a:cubicBezTo>
                  <a:cubicBezTo>
                    <a:pt x="1494" y="1364"/>
                    <a:pt x="1537" y="1389"/>
                    <a:pt x="1537" y="1389"/>
                  </a:cubicBezTo>
                  <a:cubicBezTo>
                    <a:pt x="1563" y="1410"/>
                    <a:pt x="1492" y="1426"/>
                    <a:pt x="1513" y="1471"/>
                  </a:cubicBezTo>
                  <a:cubicBezTo>
                    <a:pt x="1573" y="1479"/>
                    <a:pt x="1573" y="1428"/>
                    <a:pt x="1621" y="1419"/>
                  </a:cubicBezTo>
                  <a:cubicBezTo>
                    <a:pt x="1643" y="1433"/>
                    <a:pt x="1612" y="1457"/>
                    <a:pt x="1605" y="1474"/>
                  </a:cubicBezTo>
                  <a:cubicBezTo>
                    <a:pt x="1575" y="1491"/>
                    <a:pt x="1538" y="1471"/>
                    <a:pt x="1509" y="1530"/>
                  </a:cubicBezTo>
                  <a:cubicBezTo>
                    <a:pt x="1551" y="1546"/>
                    <a:pt x="1570" y="1533"/>
                    <a:pt x="1584" y="1525"/>
                  </a:cubicBezTo>
                  <a:cubicBezTo>
                    <a:pt x="1597" y="1516"/>
                    <a:pt x="1596" y="1511"/>
                    <a:pt x="1606" y="1507"/>
                  </a:cubicBezTo>
                  <a:cubicBezTo>
                    <a:pt x="1607" y="1523"/>
                    <a:pt x="1603" y="1553"/>
                    <a:pt x="1618" y="1559"/>
                  </a:cubicBezTo>
                  <a:cubicBezTo>
                    <a:pt x="1632" y="1558"/>
                    <a:pt x="1633" y="1553"/>
                    <a:pt x="1645" y="1546"/>
                  </a:cubicBezTo>
                  <a:cubicBezTo>
                    <a:pt x="1657" y="1558"/>
                    <a:pt x="1626" y="1589"/>
                    <a:pt x="1644" y="1602"/>
                  </a:cubicBezTo>
                  <a:cubicBezTo>
                    <a:pt x="1661" y="1599"/>
                    <a:pt x="1667" y="1583"/>
                    <a:pt x="1667" y="1583"/>
                  </a:cubicBezTo>
                  <a:cubicBezTo>
                    <a:pt x="1677" y="1597"/>
                    <a:pt x="1689" y="1597"/>
                    <a:pt x="1700" y="1594"/>
                  </a:cubicBezTo>
                  <a:cubicBezTo>
                    <a:pt x="1706" y="1579"/>
                    <a:pt x="1707" y="1545"/>
                    <a:pt x="1688" y="1533"/>
                  </a:cubicBezTo>
                  <a:cubicBezTo>
                    <a:pt x="1697" y="1522"/>
                    <a:pt x="1720" y="1543"/>
                    <a:pt x="1729" y="1535"/>
                  </a:cubicBezTo>
                  <a:cubicBezTo>
                    <a:pt x="1748" y="1557"/>
                    <a:pt x="1707" y="1600"/>
                    <a:pt x="1737" y="1618"/>
                  </a:cubicBezTo>
                  <a:cubicBezTo>
                    <a:pt x="1766" y="1615"/>
                    <a:pt x="1765" y="1586"/>
                    <a:pt x="1794" y="1574"/>
                  </a:cubicBezTo>
                  <a:cubicBezTo>
                    <a:pt x="1789" y="1604"/>
                    <a:pt x="1824" y="1626"/>
                    <a:pt x="1779" y="1648"/>
                  </a:cubicBezTo>
                  <a:cubicBezTo>
                    <a:pt x="1779" y="1677"/>
                    <a:pt x="1834" y="1669"/>
                    <a:pt x="1808" y="1711"/>
                  </a:cubicBezTo>
                  <a:cubicBezTo>
                    <a:pt x="1818" y="1728"/>
                    <a:pt x="1831" y="1721"/>
                    <a:pt x="1843" y="1718"/>
                  </a:cubicBezTo>
                  <a:lnTo>
                    <a:pt x="1870" y="1688"/>
                  </a:lnTo>
                  <a:cubicBezTo>
                    <a:pt x="1862" y="1712"/>
                    <a:pt x="1860" y="1750"/>
                    <a:pt x="1867" y="1777"/>
                  </a:cubicBezTo>
                  <a:cubicBezTo>
                    <a:pt x="1858" y="1800"/>
                    <a:pt x="1879" y="1825"/>
                    <a:pt x="1839" y="1844"/>
                  </a:cubicBezTo>
                  <a:cubicBezTo>
                    <a:pt x="1828" y="1900"/>
                    <a:pt x="1827" y="1956"/>
                    <a:pt x="1763" y="1992"/>
                  </a:cubicBezTo>
                  <a:cubicBezTo>
                    <a:pt x="1726" y="2060"/>
                    <a:pt x="1497" y="2024"/>
                    <a:pt x="1446" y="2092"/>
                  </a:cubicBezTo>
                  <a:cubicBezTo>
                    <a:pt x="1459" y="2104"/>
                    <a:pt x="1576" y="2100"/>
                    <a:pt x="1591" y="2096"/>
                  </a:cubicBezTo>
                  <a:cubicBezTo>
                    <a:pt x="1613" y="2085"/>
                    <a:pt x="1631" y="2104"/>
                    <a:pt x="1654" y="2103"/>
                  </a:cubicBezTo>
                  <a:cubicBezTo>
                    <a:pt x="1705" y="2103"/>
                    <a:pt x="1767" y="2086"/>
                    <a:pt x="1809" y="2103"/>
                  </a:cubicBezTo>
                  <a:cubicBezTo>
                    <a:pt x="1869" y="2103"/>
                    <a:pt x="1920" y="2105"/>
                    <a:pt x="1974" y="2105"/>
                  </a:cubicBezTo>
                  <a:lnTo>
                    <a:pt x="1974" y="2106"/>
                  </a:lnTo>
                  <a:close/>
                </a:path>
              </a:pathLst>
            </a:custGeom>
            <a:solidFill>
              <a:srgbClr val="2F469C"/>
            </a:solidFill>
            <a:ln w="0">
              <a:noFill/>
              <a:prstDash val="solid"/>
              <a:round/>
              <a:headEnd/>
              <a:tailEnd/>
            </a:ln>
          </p:spPr>
          <p:txBody>
            <a:bodyPr/>
            <a:lstStyle/>
            <a:p>
              <a:pPr defTabSz="914239"/>
              <a:endParaRPr lang="en-US" dirty="0">
                <a:solidFill>
                  <a:srgbClr val="795198"/>
                </a:solidFill>
              </a:endParaRPr>
            </a:p>
          </p:txBody>
        </p:sp>
        <p:sp>
          <p:nvSpPr>
            <p:cNvPr id="32" name="Freeform 15"/>
            <p:cNvSpPr>
              <a:spLocks noChangeAspect="1" noEditPoints="1"/>
            </p:cNvSpPr>
            <p:nvPr/>
          </p:nvSpPr>
          <p:spPr bwMode="gray">
            <a:xfrm>
              <a:off x="3235" y="2758"/>
              <a:ext cx="581" cy="570"/>
            </a:xfrm>
            <a:custGeom>
              <a:avLst/>
              <a:gdLst/>
              <a:ahLst/>
              <a:cxnLst>
                <a:cxn ang="0">
                  <a:pos x="321" y="621"/>
                </a:cxn>
                <a:cxn ang="0">
                  <a:pos x="321" y="621"/>
                </a:cxn>
                <a:cxn ang="0">
                  <a:pos x="639" y="307"/>
                </a:cxn>
                <a:cxn ang="0">
                  <a:pos x="321" y="0"/>
                </a:cxn>
                <a:cxn ang="0">
                  <a:pos x="0" y="307"/>
                </a:cxn>
                <a:cxn ang="0">
                  <a:pos x="321" y="621"/>
                </a:cxn>
                <a:cxn ang="0">
                  <a:pos x="321" y="621"/>
                </a:cxn>
                <a:cxn ang="0">
                  <a:pos x="162" y="307"/>
                </a:cxn>
                <a:cxn ang="0">
                  <a:pos x="162" y="307"/>
                </a:cxn>
                <a:cxn ang="0">
                  <a:pos x="321" y="125"/>
                </a:cxn>
                <a:cxn ang="0">
                  <a:pos x="477" y="307"/>
                </a:cxn>
                <a:cxn ang="0">
                  <a:pos x="321" y="495"/>
                </a:cxn>
                <a:cxn ang="0">
                  <a:pos x="162" y="307"/>
                </a:cxn>
              </a:cxnLst>
              <a:rect l="0" t="0" r="r" b="b"/>
              <a:pathLst>
                <a:path w="639" h="621">
                  <a:moveTo>
                    <a:pt x="321" y="621"/>
                  </a:moveTo>
                  <a:lnTo>
                    <a:pt x="321" y="621"/>
                  </a:lnTo>
                  <a:cubicBezTo>
                    <a:pt x="512" y="621"/>
                    <a:pt x="639" y="480"/>
                    <a:pt x="639" y="307"/>
                  </a:cubicBezTo>
                  <a:cubicBezTo>
                    <a:pt x="639" y="124"/>
                    <a:pt x="511" y="0"/>
                    <a:pt x="321" y="0"/>
                  </a:cubicBezTo>
                  <a:cubicBezTo>
                    <a:pt x="130" y="0"/>
                    <a:pt x="0" y="121"/>
                    <a:pt x="0" y="307"/>
                  </a:cubicBezTo>
                  <a:cubicBezTo>
                    <a:pt x="0" y="489"/>
                    <a:pt x="132" y="621"/>
                    <a:pt x="321" y="621"/>
                  </a:cubicBezTo>
                  <a:lnTo>
                    <a:pt x="321" y="621"/>
                  </a:lnTo>
                  <a:close/>
                  <a:moveTo>
                    <a:pt x="162" y="307"/>
                  </a:moveTo>
                  <a:lnTo>
                    <a:pt x="162" y="307"/>
                  </a:lnTo>
                  <a:cubicBezTo>
                    <a:pt x="162" y="198"/>
                    <a:pt x="214" y="125"/>
                    <a:pt x="321" y="125"/>
                  </a:cubicBezTo>
                  <a:cubicBezTo>
                    <a:pt x="425" y="125"/>
                    <a:pt x="477" y="192"/>
                    <a:pt x="477" y="307"/>
                  </a:cubicBezTo>
                  <a:cubicBezTo>
                    <a:pt x="477" y="413"/>
                    <a:pt x="426" y="495"/>
                    <a:pt x="321" y="495"/>
                  </a:cubicBezTo>
                  <a:cubicBezTo>
                    <a:pt x="220" y="495"/>
                    <a:pt x="162" y="415"/>
                    <a:pt x="162" y="307"/>
                  </a:cubicBezTo>
                  <a:close/>
                </a:path>
              </a:pathLst>
            </a:custGeom>
            <a:solidFill>
              <a:schemeClr val="bg1"/>
            </a:solidFill>
            <a:ln w="0">
              <a:noFill/>
              <a:prstDash val="solid"/>
              <a:round/>
              <a:headEnd/>
              <a:tailEnd/>
            </a:ln>
          </p:spPr>
          <p:txBody>
            <a:bodyPr/>
            <a:lstStyle/>
            <a:p>
              <a:pPr defTabSz="914239"/>
              <a:endParaRPr lang="en-US" dirty="0">
                <a:solidFill>
                  <a:srgbClr val="795198"/>
                </a:solidFill>
              </a:endParaRPr>
            </a:p>
          </p:txBody>
        </p:sp>
        <p:sp>
          <p:nvSpPr>
            <p:cNvPr id="33" name="Freeform 16"/>
            <p:cNvSpPr>
              <a:spLocks noChangeAspect="1"/>
            </p:cNvSpPr>
            <p:nvPr/>
          </p:nvSpPr>
          <p:spPr bwMode="gray">
            <a:xfrm>
              <a:off x="3892" y="2758"/>
              <a:ext cx="409" cy="570"/>
            </a:xfrm>
            <a:custGeom>
              <a:avLst/>
              <a:gdLst/>
              <a:ahLst/>
              <a:cxnLst>
                <a:cxn ang="0">
                  <a:pos x="377" y="128"/>
                </a:cxn>
                <a:cxn ang="0">
                  <a:pos x="377" y="128"/>
                </a:cxn>
                <a:cxn ang="0">
                  <a:pos x="270" y="114"/>
                </a:cxn>
                <a:cxn ang="0">
                  <a:pos x="163" y="160"/>
                </a:cxn>
                <a:cxn ang="0">
                  <a:pos x="290" y="260"/>
                </a:cxn>
                <a:cxn ang="0">
                  <a:pos x="441" y="443"/>
                </a:cxn>
                <a:cxn ang="0">
                  <a:pos x="187" y="621"/>
                </a:cxn>
                <a:cxn ang="0">
                  <a:pos x="11" y="594"/>
                </a:cxn>
                <a:cxn ang="0">
                  <a:pos x="11" y="469"/>
                </a:cxn>
                <a:cxn ang="0">
                  <a:pos x="193" y="506"/>
                </a:cxn>
                <a:cxn ang="0">
                  <a:pos x="279" y="448"/>
                </a:cxn>
                <a:cxn ang="0">
                  <a:pos x="153" y="349"/>
                </a:cxn>
                <a:cxn ang="0">
                  <a:pos x="0" y="160"/>
                </a:cxn>
                <a:cxn ang="0">
                  <a:pos x="243" y="0"/>
                </a:cxn>
                <a:cxn ang="0">
                  <a:pos x="377" y="10"/>
                </a:cxn>
                <a:cxn ang="0">
                  <a:pos x="377" y="128"/>
                </a:cxn>
              </a:cxnLst>
              <a:rect l="0" t="0" r="r" b="b"/>
              <a:pathLst>
                <a:path w="441" h="621">
                  <a:moveTo>
                    <a:pt x="377" y="128"/>
                  </a:moveTo>
                  <a:lnTo>
                    <a:pt x="377" y="128"/>
                  </a:lnTo>
                  <a:cubicBezTo>
                    <a:pt x="341" y="122"/>
                    <a:pt x="306" y="114"/>
                    <a:pt x="270" y="114"/>
                  </a:cubicBezTo>
                  <a:cubicBezTo>
                    <a:pt x="207" y="114"/>
                    <a:pt x="163" y="129"/>
                    <a:pt x="163" y="160"/>
                  </a:cubicBezTo>
                  <a:cubicBezTo>
                    <a:pt x="163" y="195"/>
                    <a:pt x="223" y="224"/>
                    <a:pt x="290" y="260"/>
                  </a:cubicBezTo>
                  <a:cubicBezTo>
                    <a:pt x="353" y="294"/>
                    <a:pt x="441" y="340"/>
                    <a:pt x="441" y="443"/>
                  </a:cubicBezTo>
                  <a:cubicBezTo>
                    <a:pt x="441" y="557"/>
                    <a:pt x="340" y="621"/>
                    <a:pt x="187" y="621"/>
                  </a:cubicBezTo>
                  <a:cubicBezTo>
                    <a:pt x="117" y="621"/>
                    <a:pt x="69" y="607"/>
                    <a:pt x="11" y="594"/>
                  </a:cubicBezTo>
                  <a:lnTo>
                    <a:pt x="11" y="469"/>
                  </a:lnTo>
                  <a:cubicBezTo>
                    <a:pt x="56" y="482"/>
                    <a:pt x="128" y="506"/>
                    <a:pt x="193" y="506"/>
                  </a:cubicBezTo>
                  <a:cubicBezTo>
                    <a:pt x="236" y="506"/>
                    <a:pt x="279" y="487"/>
                    <a:pt x="279" y="448"/>
                  </a:cubicBezTo>
                  <a:cubicBezTo>
                    <a:pt x="279" y="412"/>
                    <a:pt x="227" y="391"/>
                    <a:pt x="153" y="349"/>
                  </a:cubicBezTo>
                  <a:cubicBezTo>
                    <a:pt x="86" y="316"/>
                    <a:pt x="0" y="247"/>
                    <a:pt x="0" y="160"/>
                  </a:cubicBezTo>
                  <a:cubicBezTo>
                    <a:pt x="0" y="57"/>
                    <a:pt x="104" y="0"/>
                    <a:pt x="243" y="0"/>
                  </a:cubicBezTo>
                  <a:cubicBezTo>
                    <a:pt x="288" y="0"/>
                    <a:pt x="333" y="4"/>
                    <a:pt x="377" y="10"/>
                  </a:cubicBezTo>
                  <a:lnTo>
                    <a:pt x="377" y="128"/>
                  </a:lnTo>
                  <a:close/>
                </a:path>
              </a:pathLst>
            </a:custGeom>
            <a:solidFill>
              <a:schemeClr val="bg1"/>
            </a:solidFill>
            <a:ln w="0">
              <a:noFill/>
              <a:prstDash val="solid"/>
              <a:round/>
              <a:headEnd/>
              <a:tailEnd/>
            </a:ln>
          </p:spPr>
          <p:txBody>
            <a:bodyPr/>
            <a:lstStyle/>
            <a:p>
              <a:pPr defTabSz="914239"/>
              <a:endParaRPr lang="en-US" dirty="0">
                <a:solidFill>
                  <a:srgbClr val="795198"/>
                </a:solidFill>
              </a:endParaRPr>
            </a:p>
          </p:txBody>
        </p:sp>
        <p:sp>
          <p:nvSpPr>
            <p:cNvPr id="34" name="Freeform 17"/>
            <p:cNvSpPr>
              <a:spLocks noChangeAspect="1"/>
            </p:cNvSpPr>
            <p:nvPr/>
          </p:nvSpPr>
          <p:spPr bwMode="gray">
            <a:xfrm>
              <a:off x="1772" y="2564"/>
              <a:ext cx="215" cy="743"/>
            </a:xfrm>
            <a:custGeom>
              <a:avLst/>
              <a:gdLst/>
              <a:ahLst/>
              <a:cxnLst>
                <a:cxn ang="0">
                  <a:pos x="18" y="817"/>
                </a:cxn>
                <a:cxn ang="0">
                  <a:pos x="18" y="817"/>
                </a:cxn>
                <a:cxn ang="0">
                  <a:pos x="24" y="606"/>
                </a:cxn>
                <a:cxn ang="0">
                  <a:pos x="24" y="287"/>
                </a:cxn>
                <a:cxn ang="0">
                  <a:pos x="0" y="0"/>
                </a:cxn>
                <a:cxn ang="0">
                  <a:pos x="211" y="0"/>
                </a:cxn>
                <a:cxn ang="0">
                  <a:pos x="205" y="232"/>
                </a:cxn>
                <a:cxn ang="0">
                  <a:pos x="205" y="530"/>
                </a:cxn>
                <a:cxn ang="0">
                  <a:pos x="229" y="817"/>
                </a:cxn>
                <a:cxn ang="0">
                  <a:pos x="18" y="817"/>
                </a:cxn>
              </a:cxnLst>
              <a:rect l="0" t="0" r="r" b="b"/>
              <a:pathLst>
                <a:path w="229" h="817">
                  <a:moveTo>
                    <a:pt x="18" y="817"/>
                  </a:moveTo>
                  <a:lnTo>
                    <a:pt x="18" y="817"/>
                  </a:lnTo>
                  <a:cubicBezTo>
                    <a:pt x="22" y="750"/>
                    <a:pt x="24" y="699"/>
                    <a:pt x="24" y="606"/>
                  </a:cubicBezTo>
                  <a:lnTo>
                    <a:pt x="24" y="287"/>
                  </a:lnTo>
                  <a:cubicBezTo>
                    <a:pt x="24" y="172"/>
                    <a:pt x="17" y="85"/>
                    <a:pt x="0" y="0"/>
                  </a:cubicBezTo>
                  <a:lnTo>
                    <a:pt x="211" y="0"/>
                  </a:lnTo>
                  <a:cubicBezTo>
                    <a:pt x="211" y="59"/>
                    <a:pt x="205" y="140"/>
                    <a:pt x="205" y="232"/>
                  </a:cubicBezTo>
                  <a:lnTo>
                    <a:pt x="205" y="530"/>
                  </a:lnTo>
                  <a:cubicBezTo>
                    <a:pt x="205" y="614"/>
                    <a:pt x="218" y="739"/>
                    <a:pt x="229" y="817"/>
                  </a:cubicBezTo>
                  <a:lnTo>
                    <a:pt x="18" y="817"/>
                  </a:lnTo>
                  <a:close/>
                </a:path>
              </a:pathLst>
            </a:custGeom>
            <a:solidFill>
              <a:schemeClr val="bg1"/>
            </a:solidFill>
            <a:ln w="0">
              <a:noFill/>
              <a:prstDash val="solid"/>
              <a:round/>
              <a:headEnd/>
              <a:tailEnd/>
            </a:ln>
          </p:spPr>
          <p:txBody>
            <a:bodyPr/>
            <a:lstStyle/>
            <a:p>
              <a:pPr defTabSz="914239"/>
              <a:endParaRPr lang="en-US" dirty="0">
                <a:solidFill>
                  <a:srgbClr val="795198"/>
                </a:solidFill>
              </a:endParaRPr>
            </a:p>
          </p:txBody>
        </p:sp>
        <p:sp>
          <p:nvSpPr>
            <p:cNvPr id="35" name="Freeform 18"/>
            <p:cNvSpPr>
              <a:spLocks noChangeAspect="1" noEditPoints="1"/>
            </p:cNvSpPr>
            <p:nvPr/>
          </p:nvSpPr>
          <p:spPr bwMode="gray">
            <a:xfrm>
              <a:off x="2095" y="2758"/>
              <a:ext cx="602" cy="785"/>
            </a:xfrm>
            <a:custGeom>
              <a:avLst/>
              <a:gdLst/>
              <a:ahLst/>
              <a:cxnLst>
                <a:cxn ang="0">
                  <a:pos x="210" y="851"/>
                </a:cxn>
                <a:cxn ang="0">
                  <a:pos x="210" y="851"/>
                </a:cxn>
                <a:cxn ang="0">
                  <a:pos x="198" y="632"/>
                </a:cxn>
                <a:cxn ang="0">
                  <a:pos x="198" y="564"/>
                </a:cxn>
                <a:cxn ang="0">
                  <a:pos x="385" y="621"/>
                </a:cxn>
                <a:cxn ang="0">
                  <a:pos x="662" y="322"/>
                </a:cxn>
                <a:cxn ang="0">
                  <a:pos x="378" y="0"/>
                </a:cxn>
                <a:cxn ang="0">
                  <a:pos x="174" y="98"/>
                </a:cxn>
                <a:cxn ang="0">
                  <a:pos x="153" y="15"/>
                </a:cxn>
                <a:cxn ang="0">
                  <a:pos x="0" y="26"/>
                </a:cxn>
                <a:cxn ang="0">
                  <a:pos x="36" y="323"/>
                </a:cxn>
                <a:cxn ang="0">
                  <a:pos x="36" y="564"/>
                </a:cxn>
                <a:cxn ang="0">
                  <a:pos x="12" y="863"/>
                </a:cxn>
                <a:cxn ang="0">
                  <a:pos x="210" y="851"/>
                </a:cxn>
                <a:cxn ang="0">
                  <a:pos x="210" y="851"/>
                </a:cxn>
                <a:cxn ang="0">
                  <a:pos x="186" y="323"/>
                </a:cxn>
                <a:cxn ang="0">
                  <a:pos x="186" y="323"/>
                </a:cxn>
                <a:cxn ang="0">
                  <a:pos x="338" y="125"/>
                </a:cxn>
                <a:cxn ang="0">
                  <a:pos x="500" y="323"/>
                </a:cxn>
                <a:cxn ang="0">
                  <a:pos x="345" y="495"/>
                </a:cxn>
                <a:cxn ang="0">
                  <a:pos x="186" y="323"/>
                </a:cxn>
              </a:cxnLst>
              <a:rect l="0" t="0" r="r" b="b"/>
              <a:pathLst>
                <a:path w="662" h="863">
                  <a:moveTo>
                    <a:pt x="210" y="851"/>
                  </a:moveTo>
                  <a:lnTo>
                    <a:pt x="210" y="851"/>
                  </a:lnTo>
                  <a:cubicBezTo>
                    <a:pt x="198" y="763"/>
                    <a:pt x="198" y="664"/>
                    <a:pt x="198" y="632"/>
                  </a:cubicBezTo>
                  <a:lnTo>
                    <a:pt x="198" y="564"/>
                  </a:lnTo>
                  <a:cubicBezTo>
                    <a:pt x="242" y="589"/>
                    <a:pt x="288" y="621"/>
                    <a:pt x="385" y="621"/>
                  </a:cubicBezTo>
                  <a:cubicBezTo>
                    <a:pt x="550" y="621"/>
                    <a:pt x="662" y="495"/>
                    <a:pt x="662" y="322"/>
                  </a:cubicBezTo>
                  <a:cubicBezTo>
                    <a:pt x="662" y="134"/>
                    <a:pt x="546" y="0"/>
                    <a:pt x="378" y="0"/>
                  </a:cubicBezTo>
                  <a:cubicBezTo>
                    <a:pt x="261" y="0"/>
                    <a:pt x="213" y="56"/>
                    <a:pt x="174" y="98"/>
                  </a:cubicBezTo>
                  <a:cubicBezTo>
                    <a:pt x="166" y="67"/>
                    <a:pt x="162" y="41"/>
                    <a:pt x="153" y="15"/>
                  </a:cubicBezTo>
                  <a:lnTo>
                    <a:pt x="0" y="26"/>
                  </a:lnTo>
                  <a:cubicBezTo>
                    <a:pt x="19" y="127"/>
                    <a:pt x="36" y="220"/>
                    <a:pt x="36" y="323"/>
                  </a:cubicBezTo>
                  <a:lnTo>
                    <a:pt x="36" y="564"/>
                  </a:lnTo>
                  <a:cubicBezTo>
                    <a:pt x="36" y="648"/>
                    <a:pt x="18" y="808"/>
                    <a:pt x="12" y="863"/>
                  </a:cubicBezTo>
                  <a:lnTo>
                    <a:pt x="210" y="851"/>
                  </a:lnTo>
                  <a:lnTo>
                    <a:pt x="210" y="851"/>
                  </a:lnTo>
                  <a:close/>
                  <a:moveTo>
                    <a:pt x="186" y="323"/>
                  </a:moveTo>
                  <a:lnTo>
                    <a:pt x="186" y="323"/>
                  </a:lnTo>
                  <a:cubicBezTo>
                    <a:pt x="186" y="206"/>
                    <a:pt x="236" y="125"/>
                    <a:pt x="338" y="125"/>
                  </a:cubicBezTo>
                  <a:cubicBezTo>
                    <a:pt x="433" y="125"/>
                    <a:pt x="500" y="207"/>
                    <a:pt x="500" y="323"/>
                  </a:cubicBezTo>
                  <a:cubicBezTo>
                    <a:pt x="500" y="426"/>
                    <a:pt x="448" y="495"/>
                    <a:pt x="345" y="495"/>
                  </a:cubicBezTo>
                  <a:cubicBezTo>
                    <a:pt x="244" y="495"/>
                    <a:pt x="186" y="437"/>
                    <a:pt x="186" y="323"/>
                  </a:cubicBezTo>
                  <a:close/>
                </a:path>
              </a:pathLst>
            </a:custGeom>
            <a:solidFill>
              <a:schemeClr val="bg1"/>
            </a:solidFill>
            <a:ln w="0">
              <a:noFill/>
              <a:prstDash val="solid"/>
              <a:round/>
              <a:headEnd/>
              <a:tailEnd/>
            </a:ln>
          </p:spPr>
          <p:txBody>
            <a:bodyPr/>
            <a:lstStyle/>
            <a:p>
              <a:pPr defTabSz="914239"/>
              <a:endParaRPr lang="en-US" dirty="0">
                <a:solidFill>
                  <a:srgbClr val="795198"/>
                </a:solidFill>
              </a:endParaRPr>
            </a:p>
          </p:txBody>
        </p:sp>
        <p:sp>
          <p:nvSpPr>
            <p:cNvPr id="36" name="Freeform 19"/>
            <p:cNvSpPr>
              <a:spLocks noChangeAspect="1"/>
            </p:cNvSpPr>
            <p:nvPr/>
          </p:nvSpPr>
          <p:spPr bwMode="gray">
            <a:xfrm>
              <a:off x="2773" y="2758"/>
              <a:ext cx="398" cy="570"/>
            </a:xfrm>
            <a:custGeom>
              <a:avLst/>
              <a:gdLst/>
              <a:ahLst/>
              <a:cxnLst>
                <a:cxn ang="0">
                  <a:pos x="364" y="126"/>
                </a:cxn>
                <a:cxn ang="0">
                  <a:pos x="364" y="126"/>
                </a:cxn>
                <a:cxn ang="0">
                  <a:pos x="270" y="114"/>
                </a:cxn>
                <a:cxn ang="0">
                  <a:pos x="162" y="160"/>
                </a:cxn>
                <a:cxn ang="0">
                  <a:pos x="289" y="260"/>
                </a:cxn>
                <a:cxn ang="0">
                  <a:pos x="440" y="443"/>
                </a:cxn>
                <a:cxn ang="0">
                  <a:pos x="186" y="621"/>
                </a:cxn>
                <a:cxn ang="0">
                  <a:pos x="11" y="594"/>
                </a:cxn>
                <a:cxn ang="0">
                  <a:pos x="11" y="469"/>
                </a:cxn>
                <a:cxn ang="0">
                  <a:pos x="192" y="506"/>
                </a:cxn>
                <a:cxn ang="0">
                  <a:pos x="278" y="448"/>
                </a:cxn>
                <a:cxn ang="0">
                  <a:pos x="152" y="349"/>
                </a:cxn>
                <a:cxn ang="0">
                  <a:pos x="0" y="160"/>
                </a:cxn>
                <a:cxn ang="0">
                  <a:pos x="242" y="0"/>
                </a:cxn>
                <a:cxn ang="0">
                  <a:pos x="387" y="12"/>
                </a:cxn>
                <a:cxn ang="0">
                  <a:pos x="364" y="126"/>
                </a:cxn>
              </a:cxnLst>
              <a:rect l="0" t="0" r="r" b="b"/>
              <a:pathLst>
                <a:path w="440" h="621">
                  <a:moveTo>
                    <a:pt x="364" y="126"/>
                  </a:moveTo>
                  <a:lnTo>
                    <a:pt x="364" y="126"/>
                  </a:lnTo>
                  <a:cubicBezTo>
                    <a:pt x="328" y="120"/>
                    <a:pt x="306" y="114"/>
                    <a:pt x="270" y="114"/>
                  </a:cubicBezTo>
                  <a:cubicBezTo>
                    <a:pt x="206" y="114"/>
                    <a:pt x="162" y="129"/>
                    <a:pt x="162" y="160"/>
                  </a:cubicBezTo>
                  <a:cubicBezTo>
                    <a:pt x="162" y="195"/>
                    <a:pt x="222" y="224"/>
                    <a:pt x="289" y="260"/>
                  </a:cubicBezTo>
                  <a:cubicBezTo>
                    <a:pt x="353" y="294"/>
                    <a:pt x="440" y="340"/>
                    <a:pt x="440" y="443"/>
                  </a:cubicBezTo>
                  <a:cubicBezTo>
                    <a:pt x="440" y="557"/>
                    <a:pt x="339" y="621"/>
                    <a:pt x="186" y="621"/>
                  </a:cubicBezTo>
                  <a:cubicBezTo>
                    <a:pt x="116" y="621"/>
                    <a:pt x="68" y="607"/>
                    <a:pt x="11" y="594"/>
                  </a:cubicBezTo>
                  <a:lnTo>
                    <a:pt x="11" y="469"/>
                  </a:lnTo>
                  <a:cubicBezTo>
                    <a:pt x="55" y="482"/>
                    <a:pt x="127" y="506"/>
                    <a:pt x="192" y="506"/>
                  </a:cubicBezTo>
                  <a:cubicBezTo>
                    <a:pt x="235" y="506"/>
                    <a:pt x="278" y="487"/>
                    <a:pt x="278" y="448"/>
                  </a:cubicBezTo>
                  <a:cubicBezTo>
                    <a:pt x="278" y="412"/>
                    <a:pt x="227" y="391"/>
                    <a:pt x="152" y="349"/>
                  </a:cubicBezTo>
                  <a:cubicBezTo>
                    <a:pt x="85" y="316"/>
                    <a:pt x="0" y="247"/>
                    <a:pt x="0" y="160"/>
                  </a:cubicBezTo>
                  <a:cubicBezTo>
                    <a:pt x="0" y="57"/>
                    <a:pt x="103" y="0"/>
                    <a:pt x="242" y="0"/>
                  </a:cubicBezTo>
                  <a:cubicBezTo>
                    <a:pt x="288" y="0"/>
                    <a:pt x="342" y="6"/>
                    <a:pt x="387" y="12"/>
                  </a:cubicBezTo>
                  <a:lnTo>
                    <a:pt x="364" y="126"/>
                  </a:lnTo>
                  <a:close/>
                </a:path>
              </a:pathLst>
            </a:custGeom>
            <a:solidFill>
              <a:schemeClr val="bg1"/>
            </a:solidFill>
            <a:ln w="0">
              <a:noFill/>
              <a:prstDash val="solid"/>
              <a:round/>
              <a:headEnd/>
              <a:tailEnd/>
            </a:ln>
          </p:spPr>
          <p:txBody>
            <a:bodyPr/>
            <a:lstStyle/>
            <a:p>
              <a:pPr defTabSz="914239"/>
              <a:endParaRPr lang="en-US" dirty="0">
                <a:solidFill>
                  <a:srgbClr val="795198"/>
                </a:solidFill>
              </a:endParaRPr>
            </a:p>
          </p:txBody>
        </p:sp>
      </p:grpSp>
      <p:sp>
        <p:nvSpPr>
          <p:cNvPr id="37" name="Freeform 7"/>
          <p:cNvSpPr>
            <a:spLocks/>
          </p:cNvSpPr>
          <p:nvPr userDrawn="1"/>
        </p:nvSpPr>
        <p:spPr bwMode="auto">
          <a:xfrm>
            <a:off x="8194622" y="4576722"/>
            <a:ext cx="500116" cy="39784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39"/>
            <a:r>
              <a:rPr lang="en-GB" sz="800" dirty="0">
                <a:solidFill>
                  <a:srgbClr val="FFFFFF"/>
                </a:solidFill>
              </a:rPr>
              <a:t>Add client logo here</a:t>
            </a:r>
          </a:p>
        </p:txBody>
      </p:sp>
    </p:spTree>
    <p:extLst>
      <p:ext uri="{BB962C8B-B14F-4D97-AF65-F5344CB8AC3E}">
        <p14:creationId xmlns:p14="http://schemas.microsoft.com/office/powerpoint/2010/main" val="244752578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Lst>
  <p:hf hdr="0" dt="0"/>
  <p:txStyles>
    <p:titleStyle>
      <a:lvl1pPr algn="l" defTabSz="914239" rtl="0" eaLnBrk="1" latinLnBrk="0" hangingPunct="1">
        <a:lnSpc>
          <a:spcPct val="70000"/>
        </a:lnSpc>
        <a:spcBef>
          <a:spcPct val="0"/>
        </a:spcBef>
        <a:buNone/>
        <a:defRPr sz="2500" kern="1200" spc="-131">
          <a:solidFill>
            <a:schemeClr val="bg2">
              <a:lumMod val="50000"/>
            </a:schemeClr>
          </a:solidFill>
          <a:latin typeface="Arial Black" pitchFamily="34" charset="0"/>
          <a:ea typeface="+mj-ea"/>
          <a:cs typeface="+mj-cs"/>
        </a:defRPr>
      </a:lvl1pPr>
    </p:titleStyle>
    <p:bodyStyle>
      <a:lvl1pPr marL="0" indent="0" algn="l" defTabSz="914239" rtl="0" eaLnBrk="1" latinLnBrk="0" hangingPunct="1">
        <a:lnSpc>
          <a:spcPct val="100000"/>
        </a:lnSpc>
        <a:spcBef>
          <a:spcPct val="0"/>
        </a:spcBef>
        <a:buFont typeface="Arial" pitchFamily="34" charset="0"/>
        <a:buNone/>
        <a:defRPr lang="en-US" sz="1100" kern="1200" spc="0" dirty="0" smtClean="0">
          <a:solidFill>
            <a:schemeClr val="bg2">
              <a:lumMod val="50000"/>
            </a:schemeClr>
          </a:solidFill>
          <a:latin typeface="+mn-lt"/>
          <a:ea typeface="+mj-ea"/>
          <a:cs typeface="+mj-cs"/>
        </a:defRPr>
      </a:lvl1pPr>
      <a:lvl2pPr marL="160016" indent="-160016" algn="l" defTabSz="914239" rtl="0" eaLnBrk="1" latinLnBrk="0" hangingPunct="1">
        <a:lnSpc>
          <a:spcPct val="100000"/>
        </a:lnSpc>
        <a:spcBef>
          <a:spcPct val="0"/>
        </a:spcBef>
        <a:buClr>
          <a:schemeClr val="accent5"/>
        </a:buClr>
        <a:buFont typeface="Arial" pitchFamily="34" charset="0"/>
        <a:buChar char="•"/>
        <a:defRPr lang="en-US" sz="1100" kern="1200" spc="0" dirty="0" smtClean="0">
          <a:solidFill>
            <a:schemeClr val="bg2">
              <a:lumMod val="50000"/>
            </a:schemeClr>
          </a:solidFill>
          <a:latin typeface="+mn-lt"/>
          <a:ea typeface="+mj-ea"/>
          <a:cs typeface="+mj-cs"/>
        </a:defRPr>
      </a:lvl2pPr>
      <a:lvl3pPr marL="314466" indent="-154451" algn="l" defTabSz="914239" rtl="0" eaLnBrk="1" latinLnBrk="0" hangingPunct="1">
        <a:lnSpc>
          <a:spcPct val="100000"/>
        </a:lnSpc>
        <a:spcBef>
          <a:spcPct val="0"/>
        </a:spcBef>
        <a:buClr>
          <a:srgbClr val="5F5F5F"/>
        </a:buClr>
        <a:buFont typeface="Calibri" pitchFamily="34" charset="0"/>
        <a:buChar char="–"/>
        <a:defRPr lang="en-US" sz="1100" kern="1200" spc="0" dirty="0" smtClean="0">
          <a:solidFill>
            <a:schemeClr val="bg2">
              <a:lumMod val="50000"/>
            </a:schemeClr>
          </a:solidFill>
          <a:latin typeface="+mn-lt"/>
          <a:ea typeface="+mj-ea"/>
          <a:cs typeface="+mj-cs"/>
        </a:defRPr>
      </a:lvl3pPr>
      <a:lvl4pPr marL="1599918" indent="-228560" algn="l" defTabSz="914239" rtl="0" eaLnBrk="1" latinLnBrk="0" hangingPunct="1">
        <a:spcBef>
          <a:spcPct val="20000"/>
        </a:spcBef>
        <a:buFont typeface="Arial" pitchFamily="34" charset="0"/>
        <a:buChar char="–"/>
        <a:defRPr sz="1800" kern="1200">
          <a:solidFill>
            <a:srgbClr val="1C1C1C"/>
          </a:solidFill>
          <a:latin typeface="+mn-lt"/>
          <a:ea typeface="+mn-ea"/>
          <a:cs typeface="+mn-cs"/>
        </a:defRPr>
      </a:lvl4pPr>
      <a:lvl5pPr marL="2057037" indent="-228560" algn="l" defTabSz="914239" rtl="0" eaLnBrk="1" latinLnBrk="0" hangingPunct="1">
        <a:spcBef>
          <a:spcPct val="20000"/>
        </a:spcBef>
        <a:buFont typeface="Arial" pitchFamily="34" charset="0"/>
        <a:buChar char="»"/>
        <a:defRPr sz="1800" kern="1200">
          <a:solidFill>
            <a:srgbClr val="1C1C1C"/>
          </a:solidFill>
          <a:latin typeface="+mn-lt"/>
          <a:ea typeface="+mn-ea"/>
          <a:cs typeface="+mn-cs"/>
        </a:defRPr>
      </a:lvl5pPr>
      <a:lvl6pPr marL="2514156" indent="-228560" algn="l" defTabSz="91423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75" indent="-228560" algn="l" defTabSz="91423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95" indent="-228560" algn="l" defTabSz="91423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514" indent="-228560" algn="l" defTabSz="91423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39" rtl="0" eaLnBrk="1" latinLnBrk="0" hangingPunct="1">
        <a:defRPr sz="1800" kern="1200">
          <a:solidFill>
            <a:schemeClr val="tx1"/>
          </a:solidFill>
          <a:latin typeface="+mn-lt"/>
          <a:ea typeface="+mn-ea"/>
          <a:cs typeface="+mn-cs"/>
        </a:defRPr>
      </a:lvl1pPr>
      <a:lvl2pPr marL="457119" algn="l" defTabSz="914239" rtl="0" eaLnBrk="1" latinLnBrk="0" hangingPunct="1">
        <a:defRPr sz="1800" kern="1200">
          <a:solidFill>
            <a:schemeClr val="tx1"/>
          </a:solidFill>
          <a:latin typeface="+mn-lt"/>
          <a:ea typeface="+mn-ea"/>
          <a:cs typeface="+mn-cs"/>
        </a:defRPr>
      </a:lvl2pPr>
      <a:lvl3pPr marL="914239" algn="l" defTabSz="914239" rtl="0" eaLnBrk="1" latinLnBrk="0" hangingPunct="1">
        <a:defRPr sz="1800" kern="1200">
          <a:solidFill>
            <a:schemeClr val="tx1"/>
          </a:solidFill>
          <a:latin typeface="+mn-lt"/>
          <a:ea typeface="+mn-ea"/>
          <a:cs typeface="+mn-cs"/>
        </a:defRPr>
      </a:lvl3pPr>
      <a:lvl4pPr marL="1371358" algn="l" defTabSz="914239" rtl="0" eaLnBrk="1" latinLnBrk="0" hangingPunct="1">
        <a:defRPr sz="1800" kern="1200">
          <a:solidFill>
            <a:schemeClr val="tx1"/>
          </a:solidFill>
          <a:latin typeface="+mn-lt"/>
          <a:ea typeface="+mn-ea"/>
          <a:cs typeface="+mn-cs"/>
        </a:defRPr>
      </a:lvl4pPr>
      <a:lvl5pPr marL="1828477" algn="l" defTabSz="914239" rtl="0" eaLnBrk="1" latinLnBrk="0" hangingPunct="1">
        <a:defRPr sz="1800" kern="1200">
          <a:solidFill>
            <a:schemeClr val="tx1"/>
          </a:solidFill>
          <a:latin typeface="+mn-lt"/>
          <a:ea typeface="+mn-ea"/>
          <a:cs typeface="+mn-cs"/>
        </a:defRPr>
      </a:lvl5pPr>
      <a:lvl6pPr marL="2285596" algn="l" defTabSz="914239" rtl="0" eaLnBrk="1" latinLnBrk="0" hangingPunct="1">
        <a:defRPr sz="1800" kern="1200">
          <a:solidFill>
            <a:schemeClr val="tx1"/>
          </a:solidFill>
          <a:latin typeface="+mn-lt"/>
          <a:ea typeface="+mn-ea"/>
          <a:cs typeface="+mn-cs"/>
        </a:defRPr>
      </a:lvl6pPr>
      <a:lvl7pPr marL="2742716" algn="l" defTabSz="914239" rtl="0" eaLnBrk="1" latinLnBrk="0" hangingPunct="1">
        <a:defRPr sz="1800" kern="1200">
          <a:solidFill>
            <a:schemeClr val="tx1"/>
          </a:solidFill>
          <a:latin typeface="+mn-lt"/>
          <a:ea typeface="+mn-ea"/>
          <a:cs typeface="+mn-cs"/>
        </a:defRPr>
      </a:lvl7pPr>
      <a:lvl8pPr marL="3199835" algn="l" defTabSz="914239" rtl="0" eaLnBrk="1" latinLnBrk="0" hangingPunct="1">
        <a:defRPr sz="1800" kern="1200">
          <a:solidFill>
            <a:schemeClr val="tx1"/>
          </a:solidFill>
          <a:latin typeface="+mn-lt"/>
          <a:ea typeface="+mn-ea"/>
          <a:cs typeface="+mn-cs"/>
        </a:defRPr>
      </a:lvl8pPr>
      <a:lvl9pPr marL="3656954" algn="l" defTabSz="91423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chart" Target="../charts/chart11.xml"/><Relationship Id="rId4" Type="http://schemas.openxmlformats.org/officeDocument/2006/relationships/image" Target="../media/image7.png"/><Relationship Id="rId5" Type="http://schemas.openxmlformats.org/officeDocument/2006/relationships/hyperlink" Target="http://echarts.baidu.com/doc/example/mix1.html" TargetMode="External"/><Relationship Id="rId1" Type="http://schemas.openxmlformats.org/officeDocument/2006/relationships/slideLayout" Target="../slideLayouts/slideLayout2.xml"/><Relationship Id="rId2" Type="http://schemas.openxmlformats.org/officeDocument/2006/relationships/chart" Target="../charts/char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chart" Target="../charts/chart14.xml"/><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5.xml"/><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3" Type="http://schemas.openxmlformats.org/officeDocument/2006/relationships/chart" Target="../charts/chart16.xml"/><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image" Target="../media/image1.png"/><Relationship Id="rId5" Type="http://schemas.openxmlformats.org/officeDocument/2006/relationships/hyperlink" Target="http://echarts.baidu.com/doc/example/pie1.html#macarons"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chart" Target="../charts/chart17.xml"/><Relationship Id="rId4" Type="http://schemas.openxmlformats.org/officeDocument/2006/relationships/image" Target="../media/image7.png"/><Relationship Id="rId5" Type="http://schemas.openxmlformats.org/officeDocument/2006/relationships/hyperlink" Target="http://echarts.baidu.com/doc/example/mix1.html"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3" Type="http://schemas.openxmlformats.org/officeDocument/2006/relationships/chart" Target="../charts/chart18.xml"/><Relationship Id="rId4" Type="http://schemas.openxmlformats.org/officeDocument/2006/relationships/image" Target="../media/image7.png"/><Relationship Id="rId5" Type="http://schemas.openxmlformats.org/officeDocument/2006/relationships/hyperlink" Target="http://echarts.baidu.com/doc/example/mix1.html" TargetMode="Externa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3" Type="http://schemas.openxmlformats.org/officeDocument/2006/relationships/chart" Target="../charts/chart19.xml"/><Relationship Id="rId4" Type="http://schemas.openxmlformats.org/officeDocument/2006/relationships/image" Target="../media/image4.png"/><Relationship Id="rId5" Type="http://schemas.openxmlformats.org/officeDocument/2006/relationships/hyperlink" Target="http://echarts.baidu.com/doc/example/bar3.html" TargetMode="External"/><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6.xml.rels><?xml version="1.0" encoding="UTF-8" standalone="yes"?>
<Relationships xmlns="http://schemas.openxmlformats.org/package/2006/relationships"><Relationship Id="rId3" Type="http://schemas.openxmlformats.org/officeDocument/2006/relationships/chart" Target="../charts/chart20.xml"/><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7.xml.rels><?xml version="1.0" encoding="UTF-8" standalone="yes"?>
<Relationships xmlns="http://schemas.openxmlformats.org/package/2006/relationships"><Relationship Id="rId3" Type="http://schemas.openxmlformats.org/officeDocument/2006/relationships/chart" Target="../charts/chart21.xml"/><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9.xml.rels><?xml version="1.0" encoding="UTF-8" standalone="yes"?>
<Relationships xmlns="http://schemas.openxmlformats.org/package/2006/relationships"><Relationship Id="rId3" Type="http://schemas.openxmlformats.org/officeDocument/2006/relationships/chart" Target="../charts/chart22.xml"/><Relationship Id="rId4" Type="http://schemas.openxmlformats.org/officeDocument/2006/relationships/chart" Target="../charts/chart23.xml"/><Relationship Id="rId5" Type="http://schemas.openxmlformats.org/officeDocument/2006/relationships/chart" Target="../charts/chart24.xml"/><Relationship Id="rId6" Type="http://schemas.openxmlformats.org/officeDocument/2006/relationships/chart" Target="../charts/chart25.xml"/><Relationship Id="rId7"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hyperlink" Target="http://echarts.baidu.com/doc/example/pie2.html" TargetMode="External"/><Relationship Id="rId5"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4" Type="http://schemas.openxmlformats.org/officeDocument/2006/relationships/hyperlink" Target="http://echarts.baidu.com/doc/example/pie2.html" TargetMode="External"/><Relationship Id="rId5"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hyperlink" Target="http://echarts.baidu.com/doc/example/pie2.html" TargetMode="External"/><Relationship Id="rId5"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hyperlink" Target="http://echarts.baidu.com/doc/example/pie1.html#macarons" TargetMode="External"/><Relationship Id="rId1" Type="http://schemas.openxmlformats.org/officeDocument/2006/relationships/slideLayout" Target="../slideLayouts/slideLayout2.xml"/><Relationship Id="rId2" Type="http://schemas.openxmlformats.org/officeDocument/2006/relationships/chart" Target="../charts/chart5.xml"/></Relationships>
</file>

<file path=ppt/slides/_rels/slide7.xml.rels><?xml version="1.0" encoding="UTF-8" standalone="yes"?>
<Relationships xmlns="http://schemas.openxmlformats.org/package/2006/relationships"><Relationship Id="rId3" Type="http://schemas.openxmlformats.org/officeDocument/2006/relationships/chart" Target="../charts/chart7.xml"/><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chart" Target="../charts/char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echarts.baidu.com/doc/example/bar3.html" TargetMode="External"/><Relationship Id="rId1" Type="http://schemas.openxmlformats.org/officeDocument/2006/relationships/slideLayout" Target="../slideLayouts/slideLayout2.xml"/><Relationship Id="rId2" Type="http://schemas.openxmlformats.org/officeDocument/2006/relationships/chart" Target="../charts/chart8.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hyperlink" Target="http://echarts.baidu.com/doc/example/scatter2.html" TargetMode="External"/><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997293"/>
            <a:ext cx="8229600" cy="286425"/>
          </a:xfrm>
        </p:spPr>
        <p:txBody>
          <a:bodyPr/>
          <a:lstStyle/>
          <a:p>
            <a:r>
              <a:rPr lang="zh-CN" altLang="en-US" dirty="0"/>
              <a:t>一维图（点击目录页的默认展示）</a:t>
            </a:r>
          </a:p>
        </p:txBody>
      </p:sp>
      <p:sp>
        <p:nvSpPr>
          <p:cNvPr id="3" name="矩形 2"/>
          <p:cNvSpPr/>
          <p:nvPr/>
        </p:nvSpPr>
        <p:spPr>
          <a:xfrm>
            <a:off x="323528" y="627534"/>
            <a:ext cx="8496944" cy="646331"/>
          </a:xfrm>
          <a:prstGeom prst="rect">
            <a:avLst/>
          </a:prstGeom>
        </p:spPr>
        <p:txBody>
          <a:bodyPr wrap="square">
            <a:spAutoFit/>
          </a:bodyPr>
          <a:lstStyle/>
          <a:p>
            <a:r>
              <a:rPr lang="zh-CN" altLang="en-US" sz="900" b="1" dirty="0" smtClean="0">
                <a:solidFill>
                  <a:schemeClr val="bg2">
                    <a:lumMod val="50000"/>
                  </a:schemeClr>
                </a:solidFill>
              </a:rPr>
              <a:t>每页</a:t>
            </a:r>
            <a:r>
              <a:rPr lang="en-US" altLang="zh-CN" sz="900" b="1" dirty="0" smtClean="0">
                <a:solidFill>
                  <a:schemeClr val="bg2">
                    <a:lumMod val="50000"/>
                  </a:schemeClr>
                </a:solidFill>
              </a:rPr>
              <a:t>Comments</a:t>
            </a:r>
            <a:r>
              <a:rPr lang="zh-CN" altLang="en-US" sz="900" b="1" dirty="0" smtClean="0">
                <a:solidFill>
                  <a:schemeClr val="bg2">
                    <a:lumMod val="50000"/>
                  </a:schemeClr>
                </a:solidFill>
              </a:rPr>
              <a:t>中均包括：</a:t>
            </a:r>
            <a:endParaRPr lang="en-US" altLang="zh-CN" sz="900" b="1" dirty="0" smtClean="0">
              <a:solidFill>
                <a:schemeClr val="bg2">
                  <a:lumMod val="50000"/>
                </a:schemeClr>
              </a:solidFill>
            </a:endParaRPr>
          </a:p>
          <a:p>
            <a:endParaRPr lang="en-US" altLang="zh-CN" sz="900" b="1" dirty="0" smtClean="0">
              <a:solidFill>
                <a:schemeClr val="bg2">
                  <a:lumMod val="50000"/>
                </a:schemeClr>
              </a:solidFill>
            </a:endParaRPr>
          </a:p>
          <a:p>
            <a:r>
              <a:rPr lang="zh-CN" altLang="en-US" sz="900" b="1" i="1" dirty="0" smtClean="0">
                <a:solidFill>
                  <a:schemeClr val="bg2">
                    <a:lumMod val="50000"/>
                  </a:schemeClr>
                </a:solidFill>
              </a:rPr>
              <a:t>样本量说明：</a:t>
            </a:r>
            <a:r>
              <a:rPr lang="en-US" altLang="zh-CN" sz="900" b="1" i="1" dirty="0" smtClean="0">
                <a:solidFill>
                  <a:schemeClr val="bg2">
                    <a:lumMod val="50000"/>
                  </a:schemeClr>
                </a:solidFill>
              </a:rPr>
              <a:t>n=xx; </a:t>
            </a:r>
          </a:p>
          <a:p>
            <a:r>
              <a:rPr lang="zh-CN" altLang="en-US" sz="900" b="1" i="1" dirty="0" smtClean="0">
                <a:solidFill>
                  <a:schemeClr val="bg2">
                    <a:lumMod val="50000"/>
                  </a:schemeClr>
                </a:solidFill>
              </a:rPr>
              <a:t>问题说明：请问您对本餐厅外卖服务的总体满意度如何？请用</a:t>
            </a:r>
            <a:r>
              <a:rPr lang="en-US" altLang="zh-CN" sz="900" b="1" i="1" dirty="0" smtClean="0">
                <a:solidFill>
                  <a:schemeClr val="bg2">
                    <a:lumMod val="50000"/>
                  </a:schemeClr>
                </a:solidFill>
              </a:rPr>
              <a:t>1-10</a:t>
            </a:r>
            <a:r>
              <a:rPr lang="zh-CN" altLang="en-US" sz="900" b="1" i="1" dirty="0" smtClean="0">
                <a:solidFill>
                  <a:schemeClr val="bg2">
                    <a:lumMod val="50000"/>
                  </a:schemeClr>
                </a:solidFill>
              </a:rPr>
              <a:t>分进行评价，</a:t>
            </a:r>
            <a:r>
              <a:rPr lang="en-US" altLang="zh-CN" sz="900" b="1" i="1" dirty="0" smtClean="0">
                <a:solidFill>
                  <a:schemeClr val="bg2">
                    <a:lumMod val="50000"/>
                  </a:schemeClr>
                </a:solidFill>
              </a:rPr>
              <a:t>10</a:t>
            </a:r>
            <a:r>
              <a:rPr lang="zh-CN" altLang="en-US" sz="900" b="1" i="1" dirty="0" smtClean="0">
                <a:solidFill>
                  <a:schemeClr val="bg2">
                    <a:lumMod val="50000"/>
                  </a:schemeClr>
                </a:solidFill>
              </a:rPr>
              <a:t>分表示非常满意度 </a:t>
            </a:r>
            <a:r>
              <a:rPr lang="en-US" altLang="zh-CN" sz="900" b="1" i="1" dirty="0" smtClean="0">
                <a:solidFill>
                  <a:schemeClr val="bg2">
                    <a:lumMod val="50000"/>
                  </a:schemeClr>
                </a:solidFill>
              </a:rPr>
              <a:t>1</a:t>
            </a:r>
            <a:r>
              <a:rPr lang="zh-CN" altLang="en-US" sz="900" b="1" i="1" dirty="0" smtClean="0">
                <a:solidFill>
                  <a:schemeClr val="bg2">
                    <a:lumMod val="50000"/>
                  </a:schemeClr>
                </a:solidFill>
              </a:rPr>
              <a:t>分表示非常不满意。</a:t>
            </a:r>
            <a:endParaRPr lang="en-US" altLang="zh-CN" sz="900" b="1" i="1" dirty="0" smtClean="0">
              <a:solidFill>
                <a:schemeClr val="bg2">
                  <a:lumMod val="50000"/>
                </a:schemeClr>
              </a:solidFill>
            </a:endParaRPr>
          </a:p>
        </p:txBody>
      </p:sp>
    </p:spTree>
    <p:extLst>
      <p:ext uri="{BB962C8B-B14F-4D97-AF65-F5344CB8AC3E}">
        <p14:creationId xmlns:p14="http://schemas.microsoft.com/office/powerpoint/2010/main" val="9279192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55794"/>
            <a:ext cx="8579296" cy="383888"/>
          </a:xfrm>
        </p:spPr>
        <p:txBody>
          <a:bodyPr/>
          <a:lstStyle/>
          <a:p>
            <a:r>
              <a:rPr lang="zh-CN" altLang="en-US" dirty="0" smtClean="0"/>
              <a:t>哪些</a:t>
            </a:r>
            <a:r>
              <a:rPr lang="zh-CN" altLang="en-US" dirty="0"/>
              <a:t>服务规范没有达标</a:t>
            </a:r>
            <a:r>
              <a:rPr lang="en-US" altLang="zh-CN" dirty="0"/>
              <a:t/>
            </a:r>
            <a:br>
              <a:rPr lang="en-US" altLang="zh-CN" dirty="0"/>
            </a:br>
            <a:endParaRPr lang="zh-CN" altLang="en-US" sz="1000" dirty="0"/>
          </a:p>
        </p:txBody>
      </p:sp>
      <p:sp>
        <p:nvSpPr>
          <p:cNvPr id="11" name="Oval 10"/>
          <p:cNvSpPr/>
          <p:nvPr/>
        </p:nvSpPr>
        <p:spPr>
          <a:xfrm>
            <a:off x="8244408" y="195486"/>
            <a:ext cx="72008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待</a:t>
            </a:r>
            <a:r>
              <a:rPr lang="zh-CN" altLang="en-US" sz="1200" dirty="0" smtClean="0"/>
              <a:t>补</a:t>
            </a:r>
            <a:r>
              <a:rPr lang="en-US" altLang="zh-CN" sz="1200" dirty="0" smtClean="0"/>
              <a:t>2</a:t>
            </a:r>
            <a:endParaRPr lang="zh-CN" altLang="en-US" sz="1200" dirty="0"/>
          </a:p>
        </p:txBody>
      </p:sp>
      <p:sp>
        <p:nvSpPr>
          <p:cNvPr id="12" name="圆角矩形 11"/>
          <p:cNvSpPr/>
          <p:nvPr/>
        </p:nvSpPr>
        <p:spPr>
          <a:xfrm>
            <a:off x="179512" y="699542"/>
            <a:ext cx="8784976" cy="648072"/>
          </a:xfrm>
          <a:prstGeom prst="roundRect">
            <a:avLst/>
          </a:prstGeom>
          <a:no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圆角矩形 12"/>
          <p:cNvSpPr/>
          <p:nvPr/>
        </p:nvSpPr>
        <p:spPr>
          <a:xfrm>
            <a:off x="179512" y="1419622"/>
            <a:ext cx="5112568" cy="3528392"/>
          </a:xfrm>
          <a:prstGeom prst="roundRect">
            <a:avLst>
              <a:gd name="adj" fmla="val 4180"/>
            </a:avLst>
          </a:prstGeom>
          <a:no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4" name="圆角矩形 13"/>
          <p:cNvSpPr/>
          <p:nvPr/>
        </p:nvSpPr>
        <p:spPr>
          <a:xfrm>
            <a:off x="5364088" y="1419622"/>
            <a:ext cx="3672408" cy="3528392"/>
          </a:xfrm>
          <a:prstGeom prst="roundRect">
            <a:avLst>
              <a:gd name="adj" fmla="val 4652"/>
            </a:avLst>
          </a:prstGeom>
          <a:no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179512" y="699542"/>
            <a:ext cx="960588" cy="261610"/>
          </a:xfrm>
          <a:prstGeom prst="rect">
            <a:avLst/>
          </a:prstGeom>
        </p:spPr>
        <p:txBody>
          <a:bodyPr wrap="none">
            <a:spAutoFit/>
          </a:bodyPr>
          <a:lstStyle/>
          <a:p>
            <a:r>
              <a:rPr lang="en-US" altLang="zh-CN" sz="1100" b="1" dirty="0">
                <a:solidFill>
                  <a:schemeClr val="accent2"/>
                </a:solidFill>
              </a:rPr>
              <a:t>Comments:</a:t>
            </a:r>
            <a:endParaRPr lang="en-US" altLang="zh-CN" sz="1100" b="1" dirty="0">
              <a:solidFill>
                <a:schemeClr val="accent2"/>
              </a:solidFill>
              <a:latin typeface="黑体"/>
              <a:cs typeface="黑体"/>
            </a:endParaRPr>
          </a:p>
        </p:txBody>
      </p:sp>
      <p:sp>
        <p:nvSpPr>
          <p:cNvPr id="17" name="文本框 16"/>
          <p:cNvSpPr txBox="1"/>
          <p:nvPr/>
        </p:nvSpPr>
        <p:spPr>
          <a:xfrm>
            <a:off x="395536" y="1635646"/>
            <a:ext cx="576064" cy="169277"/>
          </a:xfrm>
          <a:prstGeom prst="rect">
            <a:avLst/>
          </a:prstGeom>
          <a:noFill/>
        </p:spPr>
        <p:txBody>
          <a:bodyPr wrap="square" lIns="0" tIns="0" rIns="0" bIns="0" rtlCol="0">
            <a:spAutoFit/>
          </a:bodyPr>
          <a:lstStyle/>
          <a:p>
            <a:r>
              <a:rPr kumimoji="1" lang="en-US" altLang="zh-CN" sz="1100" b="1" dirty="0" smtClean="0">
                <a:solidFill>
                  <a:schemeClr val="accent3"/>
                </a:solidFill>
              </a:rPr>
              <a:t>Charts: </a:t>
            </a:r>
            <a:endParaRPr kumimoji="1" lang="zh-CN" altLang="en-US" sz="1100" b="1" dirty="0" smtClean="0">
              <a:solidFill>
                <a:schemeClr val="accent3"/>
              </a:solidFill>
            </a:endParaRPr>
          </a:p>
        </p:txBody>
      </p:sp>
      <p:sp>
        <p:nvSpPr>
          <p:cNvPr id="18" name="矩形 17"/>
          <p:cNvSpPr/>
          <p:nvPr/>
        </p:nvSpPr>
        <p:spPr>
          <a:xfrm>
            <a:off x="5508104" y="1410330"/>
            <a:ext cx="687696" cy="369332"/>
          </a:xfrm>
          <a:prstGeom prst="rect">
            <a:avLst/>
          </a:prstGeom>
        </p:spPr>
        <p:txBody>
          <a:bodyPr wrap="none">
            <a:spAutoFit/>
          </a:bodyPr>
          <a:lstStyle/>
          <a:p>
            <a:r>
              <a:rPr kumimoji="1" lang="en-US" altLang="zh-CN" b="1" dirty="0">
                <a:solidFill>
                  <a:schemeClr val="accent1"/>
                </a:solidFill>
              </a:rPr>
              <a:t> </a:t>
            </a:r>
            <a:r>
              <a:rPr kumimoji="1" lang="en-US" altLang="zh-CN" sz="1100" b="1" dirty="0" smtClean="0">
                <a:solidFill>
                  <a:schemeClr val="accent1"/>
                </a:solidFill>
              </a:rPr>
              <a:t>Notes</a:t>
            </a:r>
            <a:r>
              <a:rPr kumimoji="1" lang="en-US" altLang="zh-CN" sz="1100" b="1" dirty="0">
                <a:solidFill>
                  <a:schemeClr val="accent1"/>
                </a:solidFill>
              </a:rPr>
              <a:t>:</a:t>
            </a:r>
          </a:p>
        </p:txBody>
      </p:sp>
      <p:graphicFrame>
        <p:nvGraphicFramePr>
          <p:cNvPr id="5" name="Chart 4"/>
          <p:cNvGraphicFramePr/>
          <p:nvPr>
            <p:extLst>
              <p:ext uri="{D42A27DB-BD31-4B8C-83A1-F6EECF244321}">
                <p14:modId xmlns:p14="http://schemas.microsoft.com/office/powerpoint/2010/main" val="1654353716"/>
              </p:ext>
            </p:extLst>
          </p:nvPr>
        </p:nvGraphicFramePr>
        <p:xfrm>
          <a:off x="323528" y="2039094"/>
          <a:ext cx="4536504" cy="218884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p:cNvGraphicFramePr/>
          <p:nvPr>
            <p:extLst>
              <p:ext uri="{D42A27DB-BD31-4B8C-83A1-F6EECF244321}">
                <p14:modId xmlns:p14="http://schemas.microsoft.com/office/powerpoint/2010/main" val="2499485435"/>
              </p:ext>
            </p:extLst>
          </p:nvPr>
        </p:nvGraphicFramePr>
        <p:xfrm>
          <a:off x="323528" y="2133560"/>
          <a:ext cx="4536504" cy="2188840"/>
        </p:xfrm>
        <a:graphic>
          <a:graphicData uri="http://schemas.openxmlformats.org/drawingml/2006/chart">
            <c:chart xmlns:c="http://schemas.openxmlformats.org/drawingml/2006/chart" xmlns:r="http://schemas.openxmlformats.org/officeDocument/2006/relationships" r:id="rId3"/>
          </a:graphicData>
        </a:graphic>
      </p:graphicFrame>
      <p:cxnSp>
        <p:nvCxnSpPr>
          <p:cNvPr id="6" name="Straight Connector 5"/>
          <p:cNvCxnSpPr/>
          <p:nvPr/>
        </p:nvCxnSpPr>
        <p:spPr>
          <a:xfrm>
            <a:off x="4139952" y="1860962"/>
            <a:ext cx="288032" cy="0"/>
          </a:xfrm>
          <a:prstGeom prst="line">
            <a:avLst/>
          </a:prstGeom>
          <a:ln w="19050">
            <a:solidFill>
              <a:srgbClr val="FBB04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73136" y="1804923"/>
            <a:ext cx="646936" cy="123111"/>
          </a:xfrm>
          <a:prstGeom prst="rect">
            <a:avLst/>
          </a:prstGeom>
          <a:noFill/>
        </p:spPr>
        <p:txBody>
          <a:bodyPr wrap="square" lIns="0" tIns="0" rIns="0" bIns="0" rtlCol="0">
            <a:spAutoFit/>
          </a:bodyPr>
          <a:lstStyle/>
          <a:p>
            <a:r>
              <a:rPr lang="zh-CN" altLang="en-US" sz="800" dirty="0">
                <a:solidFill>
                  <a:schemeClr val="bg1">
                    <a:lumMod val="50000"/>
                  </a:schemeClr>
                </a:solidFill>
              </a:rPr>
              <a:t>行</a:t>
            </a:r>
            <a:r>
              <a:rPr lang="zh-CN" altLang="en-US" sz="800" dirty="0" smtClean="0">
                <a:solidFill>
                  <a:schemeClr val="bg1">
                    <a:lumMod val="50000"/>
                  </a:schemeClr>
                </a:solidFill>
              </a:rPr>
              <a:t>业平均值</a:t>
            </a:r>
          </a:p>
        </p:txBody>
      </p:sp>
      <p:graphicFrame>
        <p:nvGraphicFramePr>
          <p:cNvPr id="16" name="表格 29"/>
          <p:cNvGraphicFramePr>
            <a:graphicFrameLocks noGrp="1"/>
          </p:cNvGraphicFramePr>
          <p:nvPr>
            <p:extLst>
              <p:ext uri="{D42A27DB-BD31-4B8C-83A1-F6EECF244321}">
                <p14:modId xmlns:p14="http://schemas.microsoft.com/office/powerpoint/2010/main" val="657785591"/>
              </p:ext>
            </p:extLst>
          </p:nvPr>
        </p:nvGraphicFramePr>
        <p:xfrm>
          <a:off x="5643494" y="3101273"/>
          <a:ext cx="3168352" cy="1702725"/>
        </p:xfrm>
        <a:graphic>
          <a:graphicData uri="http://schemas.openxmlformats.org/drawingml/2006/table">
            <a:tbl>
              <a:tblPr firstRow="1" bandRow="1">
                <a:tableStyleId>{C083E6E3-FA7D-4D7B-A595-EF9225AFEA82}</a:tableStyleId>
              </a:tblPr>
              <a:tblGrid>
                <a:gridCol w="1152128"/>
                <a:gridCol w="2016224"/>
              </a:tblGrid>
              <a:tr h="361605">
                <a:tc>
                  <a:txBody>
                    <a:bodyPr/>
                    <a:lstStyle/>
                    <a:p>
                      <a:r>
                        <a:rPr lang="zh-CN" altLang="en-US" sz="800" dirty="0" smtClean="0">
                          <a:solidFill>
                            <a:schemeClr val="bg2">
                              <a:lumMod val="50000"/>
                            </a:schemeClr>
                          </a:solidFill>
                        </a:rPr>
                        <a:t>判别条件</a:t>
                      </a:r>
                      <a:endParaRPr lang="zh-CN" altLang="en-US" sz="800" dirty="0">
                        <a:solidFill>
                          <a:schemeClr val="bg2">
                            <a:lumMod val="50000"/>
                          </a:schemeClr>
                        </a:solidFill>
                      </a:endParaRPr>
                    </a:p>
                  </a:txBody>
                  <a:tcPr/>
                </a:tc>
                <a:tc>
                  <a:txBody>
                    <a:bodyPr/>
                    <a:lstStyle/>
                    <a:p>
                      <a:r>
                        <a:rPr lang="zh-CN" altLang="en-US" sz="900" b="1" kern="1200" dirty="0" smtClean="0">
                          <a:solidFill>
                            <a:srgbClr val="C00000"/>
                          </a:solidFill>
                          <a:latin typeface="黑体"/>
                          <a:ea typeface="+mn-ea"/>
                          <a:cs typeface="黑体"/>
                        </a:rPr>
                        <a:t>判别描述</a:t>
                      </a:r>
                      <a:r>
                        <a:rPr lang="en-US" altLang="zh-CN" sz="900" b="1" kern="1200" dirty="0" smtClean="0">
                          <a:solidFill>
                            <a:srgbClr val="C00000"/>
                          </a:solidFill>
                          <a:latin typeface="黑体"/>
                          <a:ea typeface="+mn-ea"/>
                          <a:cs typeface="黑体"/>
                        </a:rPr>
                        <a:t>1</a:t>
                      </a:r>
                      <a:endParaRPr lang="zh-CN" altLang="en-US" sz="900" b="1" kern="1200" dirty="0">
                        <a:solidFill>
                          <a:srgbClr val="C00000"/>
                        </a:solidFill>
                        <a:latin typeface="黑体"/>
                        <a:ea typeface="+mn-ea"/>
                        <a:cs typeface="黑体"/>
                      </a:endParaRPr>
                    </a:p>
                  </a:txBody>
                  <a:tcPr/>
                </a:tc>
              </a:tr>
              <a:tr h="230113">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每个指标的未达标率均</a:t>
                      </a:r>
                      <a:r>
                        <a:rPr lang="en-US" altLang="zh-CN" sz="800" dirty="0" smtClean="0">
                          <a:solidFill>
                            <a:schemeClr val="bg2">
                              <a:lumMod val="50000"/>
                            </a:schemeClr>
                          </a:solidFill>
                        </a:rPr>
                        <a:t>≤10</a:t>
                      </a:r>
                      <a:endParaRPr lang="zh-CN" altLang="en-US" sz="800" dirty="0">
                        <a:solidFill>
                          <a:schemeClr val="bg2">
                            <a:lumMod val="50000"/>
                          </a:schemeClr>
                        </a:solidFill>
                      </a:endParaRPr>
                    </a:p>
                  </a:txBody>
                  <a:tcPr/>
                </a:tc>
                <a:tc>
                  <a:txBody>
                    <a:bodyPr/>
                    <a:lstStyle/>
                    <a:p>
                      <a:r>
                        <a:rPr lang="zh-CN" altLang="en-US" sz="800" dirty="0" smtClean="0">
                          <a:solidFill>
                            <a:schemeClr val="bg2">
                              <a:lumMod val="50000"/>
                            </a:schemeClr>
                          </a:solidFill>
                        </a:rPr>
                        <a:t>本店的各项服务规范执行均比较到位，各项规范均达到了较高标准（</a:t>
                      </a:r>
                      <a:r>
                        <a:rPr lang="en-US" altLang="zh-CN" sz="800" dirty="0" smtClean="0">
                          <a:solidFill>
                            <a:schemeClr val="bg2">
                              <a:lumMod val="50000"/>
                            </a:schemeClr>
                          </a:solidFill>
                        </a:rPr>
                        <a:t>90%</a:t>
                      </a:r>
                      <a:r>
                        <a:rPr lang="zh-CN" altLang="en-US" sz="800" dirty="0" smtClean="0">
                          <a:solidFill>
                            <a:schemeClr val="bg2">
                              <a:lumMod val="50000"/>
                            </a:schemeClr>
                          </a:solidFill>
                        </a:rPr>
                        <a:t>及以上）</a:t>
                      </a:r>
                      <a:endParaRPr lang="zh-CN" altLang="en-US" sz="800" dirty="0">
                        <a:solidFill>
                          <a:schemeClr val="bg2">
                            <a:lumMod val="50000"/>
                          </a:schemeClr>
                        </a:solidFill>
                      </a:endParaRPr>
                    </a:p>
                  </a:txBody>
                  <a:tcPr/>
                </a:tc>
              </a:tr>
              <a:tr h="230113">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半数及以上指标的未达标率</a:t>
                      </a:r>
                      <a:r>
                        <a:rPr lang="en-US" altLang="zh-CN" sz="800" dirty="0" smtClean="0">
                          <a:solidFill>
                            <a:schemeClr val="bg2">
                              <a:lumMod val="50000"/>
                            </a:schemeClr>
                          </a:solidFill>
                        </a:rPr>
                        <a:t>≤10</a:t>
                      </a:r>
                      <a:endParaRPr lang="zh-CN" altLang="en-US" sz="800" dirty="0">
                        <a:solidFill>
                          <a:schemeClr val="bg2">
                            <a:lumMod val="50000"/>
                          </a:schemeClr>
                        </a:solidFill>
                      </a:endParaRPr>
                    </a:p>
                  </a:txBody>
                  <a:tcPr/>
                </a:tc>
                <a:tc>
                  <a:txBody>
                    <a:bodyPr/>
                    <a:lstStyle/>
                    <a:p>
                      <a:r>
                        <a:rPr lang="zh-CN" altLang="en-US" sz="800" dirty="0" smtClean="0">
                          <a:solidFill>
                            <a:schemeClr val="bg2">
                              <a:lumMod val="50000"/>
                            </a:schemeClr>
                          </a:solidFill>
                        </a:rPr>
                        <a:t>超过半数的服务规范达到了较高标准（</a:t>
                      </a:r>
                      <a:r>
                        <a:rPr lang="en-US" altLang="zh-CN" sz="800" dirty="0" smtClean="0">
                          <a:solidFill>
                            <a:schemeClr val="bg2">
                              <a:lumMod val="50000"/>
                            </a:schemeClr>
                          </a:solidFill>
                        </a:rPr>
                        <a:t>90%</a:t>
                      </a:r>
                      <a:r>
                        <a:rPr lang="zh-CN" altLang="en-US" sz="800" dirty="0" smtClean="0">
                          <a:solidFill>
                            <a:schemeClr val="bg2">
                              <a:lumMod val="50000"/>
                            </a:schemeClr>
                          </a:solidFill>
                        </a:rPr>
                        <a:t>及以上）</a:t>
                      </a:r>
                      <a:endParaRPr lang="zh-CN" altLang="en-US" sz="800" dirty="0">
                        <a:solidFill>
                          <a:schemeClr val="bg2">
                            <a:lumMod val="50000"/>
                          </a:schemeClr>
                        </a:solidFill>
                      </a:endParaRPr>
                    </a:p>
                  </a:txBody>
                  <a:tcPr/>
                </a:tc>
              </a:tr>
              <a:tr h="230113">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超过半数指标的未达标率</a:t>
                      </a:r>
                      <a:r>
                        <a:rPr lang="zh-CN" altLang="zh-CN" sz="800" dirty="0" smtClean="0">
                          <a:solidFill>
                            <a:schemeClr val="bg2">
                              <a:lumMod val="50000"/>
                            </a:schemeClr>
                          </a:solidFill>
                        </a:rPr>
                        <a:t>&gt;</a:t>
                      </a:r>
                      <a:r>
                        <a:rPr lang="en-US" altLang="zh-CN" sz="800" dirty="0" smtClean="0">
                          <a:solidFill>
                            <a:schemeClr val="bg2">
                              <a:lumMod val="50000"/>
                            </a:schemeClr>
                          </a:solidFill>
                        </a:rPr>
                        <a:t>10</a:t>
                      </a:r>
                      <a:endParaRPr lang="zh-CN" altLang="en-US" sz="800" dirty="0" smtClean="0">
                        <a:solidFill>
                          <a:schemeClr val="bg2">
                            <a:lumMod val="50000"/>
                          </a:schemeClr>
                        </a:solidFill>
                      </a:endParaRPr>
                    </a:p>
                  </a:txBody>
                  <a:tcPr/>
                </a:tc>
                <a:tc>
                  <a:txBody>
                    <a:bodyPr/>
                    <a:lstStyle/>
                    <a:p>
                      <a:r>
                        <a:rPr lang="zh-CN" altLang="en-US" sz="800" dirty="0" smtClean="0">
                          <a:solidFill>
                            <a:schemeClr val="bg2">
                              <a:lumMod val="50000"/>
                            </a:schemeClr>
                          </a:solidFill>
                        </a:rPr>
                        <a:t>超过半数的服务环节未能达到</a:t>
                      </a:r>
                      <a:r>
                        <a:rPr lang="en-US" altLang="zh-CN" sz="800" dirty="0" smtClean="0">
                          <a:solidFill>
                            <a:schemeClr val="bg2">
                              <a:lumMod val="50000"/>
                            </a:schemeClr>
                          </a:solidFill>
                        </a:rPr>
                        <a:t>90%</a:t>
                      </a:r>
                      <a:r>
                        <a:rPr lang="zh-CN" altLang="en-US" sz="800" baseline="0" dirty="0" smtClean="0">
                          <a:solidFill>
                            <a:schemeClr val="bg2">
                              <a:lumMod val="50000"/>
                            </a:schemeClr>
                          </a:solidFill>
                        </a:rPr>
                        <a:t>的达标率</a:t>
                      </a:r>
                      <a:endParaRPr lang="zh-CN" altLang="en-US" sz="800" dirty="0">
                        <a:solidFill>
                          <a:schemeClr val="bg2">
                            <a:lumMod val="50000"/>
                          </a:schemeClr>
                        </a:solidFill>
                      </a:endParaRPr>
                    </a:p>
                  </a:txBody>
                  <a:tcPr/>
                </a:tc>
              </a:tr>
              <a:tr h="230113">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每项指标的的未达标率均</a:t>
                      </a:r>
                      <a:r>
                        <a:rPr lang="zh-CN" altLang="zh-CN" sz="800" dirty="0" smtClean="0">
                          <a:solidFill>
                            <a:schemeClr val="bg2">
                              <a:lumMod val="50000"/>
                            </a:schemeClr>
                          </a:solidFill>
                        </a:rPr>
                        <a:t>&gt;</a:t>
                      </a:r>
                      <a:r>
                        <a:rPr lang="en-US" altLang="zh-CN" sz="800" dirty="0" smtClean="0">
                          <a:solidFill>
                            <a:schemeClr val="bg2">
                              <a:lumMod val="50000"/>
                            </a:schemeClr>
                          </a:solidFill>
                        </a:rPr>
                        <a:t>10</a:t>
                      </a:r>
                      <a:endParaRPr lang="zh-CN" altLang="en-US" sz="800" dirty="0" smtClean="0">
                        <a:solidFill>
                          <a:schemeClr val="bg2">
                            <a:lumMod val="50000"/>
                          </a:schemeClr>
                        </a:solidFill>
                      </a:endParaRPr>
                    </a:p>
                  </a:txBody>
                  <a:tcPr/>
                </a:tc>
                <a:tc>
                  <a:txBody>
                    <a:bodyPr/>
                    <a:lstStyle/>
                    <a:p>
                      <a:r>
                        <a:rPr lang="zh-CN" altLang="en-US" sz="800" dirty="0" smtClean="0">
                          <a:solidFill>
                            <a:schemeClr val="bg2">
                              <a:lumMod val="50000"/>
                            </a:schemeClr>
                          </a:solidFill>
                        </a:rPr>
                        <a:t>本店的各项服务环节均未达到</a:t>
                      </a:r>
                      <a:r>
                        <a:rPr lang="en-US" altLang="zh-CN" sz="800" dirty="0" smtClean="0">
                          <a:solidFill>
                            <a:schemeClr val="bg2">
                              <a:lumMod val="50000"/>
                            </a:schemeClr>
                          </a:solidFill>
                        </a:rPr>
                        <a:t>90%</a:t>
                      </a:r>
                      <a:r>
                        <a:rPr lang="zh-CN" altLang="en-US" sz="800" baseline="0" dirty="0" smtClean="0">
                          <a:solidFill>
                            <a:schemeClr val="bg2">
                              <a:lumMod val="50000"/>
                            </a:schemeClr>
                          </a:solidFill>
                        </a:rPr>
                        <a:t>的达标率</a:t>
                      </a:r>
                      <a:endParaRPr lang="zh-CN" altLang="en-US" sz="800" dirty="0">
                        <a:solidFill>
                          <a:schemeClr val="bg2">
                            <a:lumMod val="50000"/>
                          </a:schemeClr>
                        </a:solidFill>
                      </a:endParaRPr>
                    </a:p>
                  </a:txBody>
                  <a:tcPr/>
                </a:tc>
              </a:tr>
            </a:tbl>
          </a:graphicData>
        </a:graphic>
      </p:graphicFrame>
      <p:sp>
        <p:nvSpPr>
          <p:cNvPr id="19" name="矩形 18"/>
          <p:cNvSpPr/>
          <p:nvPr/>
        </p:nvSpPr>
        <p:spPr>
          <a:xfrm>
            <a:off x="188138" y="915566"/>
            <a:ext cx="8496944" cy="369332"/>
          </a:xfrm>
          <a:prstGeom prst="rect">
            <a:avLst/>
          </a:prstGeom>
        </p:spPr>
        <p:txBody>
          <a:bodyPr wrap="square">
            <a:spAutoFit/>
          </a:bodyPr>
          <a:lstStyle/>
          <a:p>
            <a:r>
              <a:rPr lang="en-US" altLang="zh-CN" sz="900" b="1" dirty="0" smtClean="0">
                <a:solidFill>
                  <a:schemeClr val="bg2">
                    <a:lumMod val="50000"/>
                  </a:schemeClr>
                </a:solidFill>
              </a:rPr>
              <a:t>1</a:t>
            </a:r>
            <a:r>
              <a:rPr lang="zh-CN" altLang="en-US" sz="900" b="1" dirty="0" smtClean="0">
                <a:solidFill>
                  <a:schemeClr val="bg2">
                    <a:lumMod val="50000"/>
                  </a:schemeClr>
                </a:solidFill>
              </a:rPr>
              <a:t>、从各项服务</a:t>
            </a:r>
            <a:r>
              <a:rPr lang="zh-CN" altLang="en-US" sz="900" b="1" dirty="0">
                <a:solidFill>
                  <a:schemeClr val="bg2">
                    <a:lumMod val="50000"/>
                  </a:schemeClr>
                </a:solidFill>
              </a:rPr>
              <a:t>规范</a:t>
            </a:r>
            <a:r>
              <a:rPr lang="zh-CN" altLang="en-US" sz="900" b="1" dirty="0" smtClean="0">
                <a:solidFill>
                  <a:schemeClr val="bg2">
                    <a:lumMod val="50000"/>
                  </a:schemeClr>
                </a:solidFill>
              </a:rPr>
              <a:t>的达标状况看，</a:t>
            </a:r>
            <a:r>
              <a:rPr lang="en-US" altLang="zh-CN" sz="900" b="1" dirty="0">
                <a:solidFill>
                  <a:srgbClr val="C00000"/>
                </a:solidFill>
                <a:latin typeface="黑体"/>
                <a:cs typeface="黑体"/>
              </a:rPr>
              <a:t> &lt;</a:t>
            </a:r>
            <a:r>
              <a:rPr lang="zh-CN" altLang="en-US" sz="900" b="1" dirty="0">
                <a:solidFill>
                  <a:srgbClr val="C00000"/>
                </a:solidFill>
                <a:latin typeface="黑体"/>
                <a:cs typeface="黑体"/>
              </a:rPr>
              <a:t>插入判别描述</a:t>
            </a:r>
            <a:r>
              <a:rPr lang="en-US" altLang="zh-CN" sz="900" b="1" dirty="0">
                <a:solidFill>
                  <a:srgbClr val="C00000"/>
                </a:solidFill>
                <a:latin typeface="黑体"/>
                <a:cs typeface="黑体"/>
              </a:rPr>
              <a:t>1</a:t>
            </a:r>
            <a:r>
              <a:rPr lang="en-US" altLang="zh-CN" sz="900" b="1" dirty="0" smtClean="0">
                <a:solidFill>
                  <a:srgbClr val="C00000"/>
                </a:solidFill>
                <a:latin typeface="黑体"/>
                <a:cs typeface="黑体"/>
              </a:rPr>
              <a:t>&gt;</a:t>
            </a:r>
            <a:r>
              <a:rPr lang="zh-CN" altLang="en-US" sz="900" b="1" dirty="0" smtClean="0">
                <a:solidFill>
                  <a:srgbClr val="C00000"/>
                </a:solidFill>
                <a:latin typeface="黑体"/>
                <a:cs typeface="黑体"/>
              </a:rPr>
              <a:t>；</a:t>
            </a:r>
            <a:endParaRPr lang="en-US" altLang="zh-CN" sz="900" b="1" dirty="0" smtClean="0">
              <a:solidFill>
                <a:srgbClr val="C00000"/>
              </a:solidFill>
              <a:latin typeface="黑体"/>
              <a:cs typeface="黑体"/>
            </a:endParaRPr>
          </a:p>
          <a:p>
            <a:r>
              <a:rPr lang="en-US" altLang="zh-CN" sz="900" b="1" dirty="0" smtClean="0">
                <a:solidFill>
                  <a:schemeClr val="bg2">
                    <a:lumMod val="50000"/>
                  </a:schemeClr>
                </a:solidFill>
              </a:rPr>
              <a:t>2</a:t>
            </a:r>
            <a:r>
              <a:rPr lang="zh-CN" altLang="en-US" sz="900" b="1" dirty="0" smtClean="0">
                <a:solidFill>
                  <a:schemeClr val="bg2">
                    <a:lumMod val="50000"/>
                  </a:schemeClr>
                </a:solidFill>
              </a:rPr>
              <a:t>、相对来讲，未达标率较高的是：</a:t>
            </a:r>
            <a:r>
              <a:rPr lang="en-US" altLang="zh-CN" sz="900" b="1" dirty="0" smtClean="0">
                <a:solidFill>
                  <a:srgbClr val="C00000"/>
                </a:solidFill>
                <a:latin typeface="黑体"/>
                <a:cs typeface="黑体"/>
              </a:rPr>
              <a:t>&lt;</a:t>
            </a:r>
            <a:r>
              <a:rPr lang="zh-CN" altLang="en-US" sz="900" b="1" dirty="0" smtClean="0">
                <a:solidFill>
                  <a:srgbClr val="C00000"/>
                </a:solidFill>
                <a:latin typeface="黑体"/>
                <a:cs typeface="黑体"/>
              </a:rPr>
              <a:t>插入未达标率最低的</a:t>
            </a:r>
            <a:r>
              <a:rPr lang="en-US" altLang="zh-CN" sz="900" b="1" dirty="0" smtClean="0">
                <a:solidFill>
                  <a:srgbClr val="C00000"/>
                </a:solidFill>
                <a:latin typeface="黑体"/>
                <a:cs typeface="黑体"/>
              </a:rPr>
              <a:t>3</a:t>
            </a:r>
            <a:r>
              <a:rPr lang="zh-CN" altLang="en-US" sz="900" b="1" dirty="0" smtClean="0">
                <a:solidFill>
                  <a:srgbClr val="C00000"/>
                </a:solidFill>
                <a:latin typeface="黑体"/>
                <a:cs typeface="黑体"/>
              </a:rPr>
              <a:t>项指标</a:t>
            </a:r>
            <a:r>
              <a:rPr lang="en-US" altLang="zh-CN" sz="900" b="1" dirty="0" smtClean="0">
                <a:solidFill>
                  <a:srgbClr val="C00000"/>
                </a:solidFill>
                <a:latin typeface="黑体"/>
                <a:cs typeface="黑体"/>
              </a:rPr>
              <a:t>&gt;</a:t>
            </a:r>
            <a:r>
              <a:rPr lang="zh-CN" altLang="en-US" sz="900" b="1" dirty="0" smtClean="0">
                <a:solidFill>
                  <a:schemeClr val="bg2">
                    <a:lumMod val="50000"/>
                  </a:schemeClr>
                </a:solidFill>
              </a:rPr>
              <a:t>。</a:t>
            </a:r>
            <a:endParaRPr lang="en-US" altLang="zh-CN" sz="900" b="1" dirty="0">
              <a:solidFill>
                <a:srgbClr val="C00000"/>
              </a:solidFill>
              <a:latin typeface="黑体"/>
              <a:cs typeface="黑体"/>
            </a:endParaRPr>
          </a:p>
        </p:txBody>
      </p:sp>
      <p:sp>
        <p:nvSpPr>
          <p:cNvPr id="20" name="Rectangle 6"/>
          <p:cNvSpPr/>
          <p:nvPr/>
        </p:nvSpPr>
        <p:spPr>
          <a:xfrm>
            <a:off x="5652120" y="1803469"/>
            <a:ext cx="3240360" cy="646331"/>
          </a:xfrm>
          <a:prstGeom prst="rect">
            <a:avLst/>
          </a:prstGeom>
        </p:spPr>
        <p:txBody>
          <a:bodyPr wrap="square">
            <a:spAutoFit/>
          </a:bodyPr>
          <a:lstStyle/>
          <a:p>
            <a:r>
              <a:rPr lang="en-US" altLang="zh-CN" sz="900" b="1" dirty="0" smtClean="0">
                <a:solidFill>
                  <a:schemeClr val="bg2">
                    <a:lumMod val="50000"/>
                  </a:schemeClr>
                </a:solidFill>
              </a:rPr>
              <a:t>1</a:t>
            </a:r>
            <a:r>
              <a:rPr lang="zh-CN" altLang="en-US" sz="900" b="1" dirty="0" smtClean="0">
                <a:solidFill>
                  <a:schemeClr val="bg2">
                    <a:lumMod val="50000"/>
                  </a:schemeClr>
                </a:solidFill>
              </a:rPr>
              <a:t>、鼠</a:t>
            </a:r>
            <a:r>
              <a:rPr lang="zh-CN" altLang="en-US" sz="900" b="1" dirty="0">
                <a:solidFill>
                  <a:schemeClr val="bg2">
                    <a:lumMod val="50000"/>
                  </a:schemeClr>
                </a:solidFill>
              </a:rPr>
              <a:t>标</a:t>
            </a:r>
            <a:r>
              <a:rPr lang="zh-CN" altLang="en-US" sz="900" b="1" dirty="0" smtClean="0">
                <a:solidFill>
                  <a:schemeClr val="bg2">
                    <a:lumMod val="50000"/>
                  </a:schemeClr>
                </a:solidFill>
              </a:rPr>
              <a:t>晃动右侧数字时显示</a:t>
            </a:r>
            <a:r>
              <a:rPr lang="zh-CN" altLang="en-US" sz="900" b="1" dirty="0">
                <a:solidFill>
                  <a:schemeClr val="bg2">
                    <a:lumMod val="50000"/>
                  </a:schemeClr>
                </a:solidFill>
              </a:rPr>
              <a:t>“</a:t>
            </a:r>
            <a:r>
              <a:rPr lang="zh-CN" altLang="en-US" sz="900" b="1" dirty="0" smtClean="0">
                <a:solidFill>
                  <a:schemeClr val="bg2">
                    <a:lumMod val="50000"/>
                  </a:schemeClr>
                </a:solidFill>
              </a:rPr>
              <a:t>与行业平均值相</a:t>
            </a:r>
            <a:r>
              <a:rPr lang="zh-CN" altLang="en-US" sz="900" b="1" dirty="0">
                <a:solidFill>
                  <a:schemeClr val="bg2">
                    <a:lumMod val="50000"/>
                  </a:schemeClr>
                </a:solidFill>
              </a:rPr>
              <a:t>比处于领先</a:t>
            </a:r>
            <a:r>
              <a:rPr lang="en-US" altLang="zh-CN" sz="900" b="1" dirty="0">
                <a:solidFill>
                  <a:schemeClr val="bg2">
                    <a:lumMod val="50000"/>
                  </a:schemeClr>
                </a:solidFill>
              </a:rPr>
              <a:t>/</a:t>
            </a:r>
            <a:r>
              <a:rPr lang="zh-CN" altLang="en-US" sz="900" b="1" dirty="0">
                <a:solidFill>
                  <a:schemeClr val="bg2">
                    <a:lumMod val="50000"/>
                  </a:schemeClr>
                </a:solidFill>
              </a:rPr>
              <a:t>落后</a:t>
            </a:r>
            <a:r>
              <a:rPr lang="en-US" altLang="zh-CN" sz="900" b="1" dirty="0">
                <a:solidFill>
                  <a:schemeClr val="bg2">
                    <a:lumMod val="50000"/>
                  </a:schemeClr>
                </a:solidFill>
              </a:rPr>
              <a:t>/</a:t>
            </a:r>
            <a:r>
              <a:rPr lang="zh-CN" altLang="en-US" sz="900" b="1" dirty="0">
                <a:solidFill>
                  <a:schemeClr val="bg2">
                    <a:lumMod val="50000"/>
                  </a:schemeClr>
                </a:solidFill>
              </a:rPr>
              <a:t>相当水平</a:t>
            </a:r>
            <a:r>
              <a:rPr lang="zh-CN" altLang="en-US" sz="900" b="1" dirty="0" smtClean="0">
                <a:solidFill>
                  <a:schemeClr val="bg2">
                    <a:lumMod val="50000"/>
                  </a:schemeClr>
                </a:solidFill>
              </a:rPr>
              <a:t>”（仅限标准问卷中</a:t>
            </a:r>
            <a:r>
              <a:rPr lang="zh-CN" altLang="en-US" sz="900" b="1" dirty="0">
                <a:solidFill>
                  <a:schemeClr val="bg2">
                    <a:lumMod val="50000"/>
                  </a:schemeClr>
                </a:solidFill>
              </a:rPr>
              <a:t>的指标，标准参照总体满意度）</a:t>
            </a:r>
            <a:endParaRPr lang="en-US" altLang="zh-CN" sz="900" b="1" dirty="0" smtClean="0">
              <a:solidFill>
                <a:schemeClr val="bg2">
                  <a:lumMod val="50000"/>
                </a:schemeClr>
              </a:solidFill>
            </a:endParaRPr>
          </a:p>
          <a:p>
            <a:r>
              <a:rPr lang="en-US" altLang="zh-CN" sz="900" b="1" dirty="0" smtClean="0">
                <a:solidFill>
                  <a:schemeClr val="bg2">
                    <a:lumMod val="50000"/>
                  </a:schemeClr>
                </a:solidFill>
              </a:rPr>
              <a:t>3</a:t>
            </a:r>
            <a:r>
              <a:rPr lang="zh-CN" altLang="en-US" sz="900" b="1" dirty="0" smtClean="0">
                <a:solidFill>
                  <a:schemeClr val="bg2">
                    <a:lumMod val="50000"/>
                  </a:schemeClr>
                </a:solidFill>
              </a:rPr>
              <a:t>、当指标数量小于</a:t>
            </a:r>
            <a:r>
              <a:rPr lang="en-US" altLang="zh-CN" sz="900" b="1" dirty="0" smtClean="0">
                <a:solidFill>
                  <a:schemeClr val="bg2">
                    <a:lumMod val="50000"/>
                  </a:schemeClr>
                </a:solidFill>
              </a:rPr>
              <a:t>4</a:t>
            </a:r>
            <a:r>
              <a:rPr lang="zh-CN" altLang="en-US" sz="900" b="1" dirty="0" smtClean="0">
                <a:solidFill>
                  <a:schemeClr val="bg2">
                    <a:lumMod val="50000"/>
                  </a:schemeClr>
                </a:solidFill>
              </a:rPr>
              <a:t>个时，不显示</a:t>
            </a:r>
            <a:r>
              <a:rPr lang="en-US" altLang="zh-CN" sz="900" b="1" dirty="0" smtClean="0">
                <a:solidFill>
                  <a:schemeClr val="bg2">
                    <a:lumMod val="50000"/>
                  </a:schemeClr>
                </a:solidFill>
              </a:rPr>
              <a:t>Comments</a:t>
            </a:r>
            <a:r>
              <a:rPr lang="zh-CN" altLang="en-US" sz="900" b="1" dirty="0" smtClean="0">
                <a:solidFill>
                  <a:schemeClr val="bg2">
                    <a:lumMod val="50000"/>
                  </a:schemeClr>
                </a:solidFill>
              </a:rPr>
              <a:t>。</a:t>
            </a:r>
            <a:endParaRPr lang="en-US" altLang="zh-CN" sz="900" b="1" dirty="0" smtClean="0">
              <a:solidFill>
                <a:schemeClr val="bg2">
                  <a:lumMod val="50000"/>
                </a:schemeClr>
              </a:solidFill>
            </a:endParaRPr>
          </a:p>
        </p:txBody>
      </p:sp>
      <p:pic>
        <p:nvPicPr>
          <p:cNvPr id="1026" name="Picture 2" descr="C:\Users\chench21\Desktop\达标率总.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699" y="2342633"/>
            <a:ext cx="4983706" cy="224534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058416" y="1564218"/>
            <a:ext cx="4572000" cy="215444"/>
          </a:xfrm>
          <a:prstGeom prst="rect">
            <a:avLst/>
          </a:prstGeom>
        </p:spPr>
        <p:txBody>
          <a:bodyPr>
            <a:spAutoFit/>
          </a:bodyPr>
          <a:lstStyle/>
          <a:p>
            <a:r>
              <a:rPr lang="en-US" altLang="zh-CN" sz="800" dirty="0">
                <a:solidFill>
                  <a:schemeClr val="bg1">
                    <a:lumMod val="50000"/>
                  </a:schemeClr>
                </a:solidFill>
              </a:rPr>
              <a:t>E-chart </a:t>
            </a:r>
            <a:r>
              <a:rPr lang="zh-CN" altLang="en-US" sz="800" dirty="0">
                <a:solidFill>
                  <a:schemeClr val="bg1">
                    <a:lumMod val="50000"/>
                  </a:schemeClr>
                </a:solidFill>
              </a:rPr>
              <a:t>来源</a:t>
            </a:r>
            <a:r>
              <a:rPr lang="en-US" altLang="zh-CN" sz="800" dirty="0">
                <a:solidFill>
                  <a:schemeClr val="bg1">
                    <a:lumMod val="50000"/>
                  </a:schemeClr>
                </a:solidFill>
              </a:rPr>
              <a:t>:</a:t>
            </a:r>
            <a:r>
              <a:rPr lang="zh-CN" altLang="en-US" sz="800" dirty="0">
                <a:solidFill>
                  <a:schemeClr val="bg1">
                    <a:lumMod val="50000"/>
                  </a:schemeClr>
                </a:solidFill>
              </a:rPr>
              <a:t> </a:t>
            </a:r>
            <a:r>
              <a:rPr lang="en-US" altLang="zh-CN" sz="800" dirty="0" smtClean="0">
                <a:hlinkClick r:id="rId5"/>
              </a:rPr>
              <a:t>http</a:t>
            </a:r>
            <a:r>
              <a:rPr lang="en-US" altLang="zh-CN" sz="800" dirty="0">
                <a:hlinkClick r:id="rId5"/>
              </a:rPr>
              <a:t>://</a:t>
            </a:r>
            <a:r>
              <a:rPr lang="en-US" altLang="zh-CN" sz="800" dirty="0" smtClean="0">
                <a:hlinkClick r:id="rId5"/>
              </a:rPr>
              <a:t>echarts.baidu.com/doc/example/mix1.html</a:t>
            </a:r>
            <a:r>
              <a:rPr lang="en-US" altLang="zh-CN" sz="800" dirty="0" smtClean="0"/>
              <a:t> </a:t>
            </a:r>
            <a:endParaRPr lang="zh-CN" altLang="en-US" sz="800" dirty="0"/>
          </a:p>
        </p:txBody>
      </p:sp>
    </p:spTree>
    <p:extLst>
      <p:ext uri="{BB962C8B-B14F-4D97-AF65-F5344CB8AC3E}">
        <p14:creationId xmlns:p14="http://schemas.microsoft.com/office/powerpoint/2010/main" val="39155179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555526"/>
            <a:ext cx="8229600" cy="286425"/>
          </a:xfrm>
        </p:spPr>
        <p:txBody>
          <a:bodyPr/>
          <a:lstStyle/>
          <a:p>
            <a:r>
              <a:rPr lang="zh-CN" altLang="en-US" dirty="0"/>
              <a:t>二维图（点击维度后的展示）</a:t>
            </a:r>
          </a:p>
        </p:txBody>
      </p:sp>
    </p:spTree>
    <p:extLst>
      <p:ext uri="{BB962C8B-B14F-4D97-AF65-F5344CB8AC3E}">
        <p14:creationId xmlns:p14="http://schemas.microsoft.com/office/powerpoint/2010/main" val="1422357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55794"/>
            <a:ext cx="8579296" cy="280270"/>
          </a:xfrm>
        </p:spPr>
        <p:txBody>
          <a:bodyPr/>
          <a:lstStyle/>
          <a:p>
            <a:r>
              <a:rPr lang="zh-CN" altLang="en-US" dirty="0" smtClean="0"/>
              <a:t>按</a:t>
            </a:r>
            <a:r>
              <a:rPr lang="zh-CN" altLang="en-US" dirty="0" smtClean="0">
                <a:solidFill>
                  <a:schemeClr val="accent1"/>
                </a:solidFill>
              </a:rPr>
              <a:t>就餐时间</a:t>
            </a:r>
            <a:r>
              <a:rPr lang="zh-CN" altLang="en-US" dirty="0" smtClean="0"/>
              <a:t>比较顾客满意度表现（年龄、性别维度与本页相同）</a:t>
            </a:r>
            <a:endParaRPr lang="zh-CN" altLang="en-US" sz="1000" dirty="0"/>
          </a:p>
        </p:txBody>
      </p:sp>
      <p:sp>
        <p:nvSpPr>
          <p:cNvPr id="6" name="矩形 5"/>
          <p:cNvSpPr/>
          <p:nvPr/>
        </p:nvSpPr>
        <p:spPr>
          <a:xfrm>
            <a:off x="323528" y="915566"/>
            <a:ext cx="8496944" cy="369332"/>
          </a:xfrm>
          <a:prstGeom prst="rect">
            <a:avLst/>
          </a:prstGeom>
        </p:spPr>
        <p:txBody>
          <a:bodyPr wrap="square">
            <a:spAutoFit/>
          </a:bodyPr>
          <a:lstStyle/>
          <a:p>
            <a:r>
              <a:rPr lang="zh-CN" altLang="en-US" sz="900" b="1" dirty="0" smtClean="0">
                <a:solidFill>
                  <a:schemeClr val="bg2">
                    <a:lumMod val="50000"/>
                  </a:schemeClr>
                </a:solidFill>
              </a:rPr>
              <a:t>从不同维度入手了解客</a:t>
            </a:r>
            <a:r>
              <a:rPr lang="zh-CN" altLang="en-US" sz="900" b="1" dirty="0">
                <a:solidFill>
                  <a:schemeClr val="bg2">
                    <a:lumMod val="50000"/>
                  </a:schemeClr>
                </a:solidFill>
              </a:rPr>
              <a:t>群</a:t>
            </a:r>
            <a:r>
              <a:rPr lang="zh-CN" altLang="en-US" sz="900" b="1" dirty="0" smtClean="0">
                <a:solidFill>
                  <a:schemeClr val="bg2">
                    <a:lumMod val="50000"/>
                  </a:schemeClr>
                </a:solidFill>
              </a:rPr>
              <a:t>之间的满意度表现差异，可以更直观的透视顾客中“</a:t>
            </a:r>
            <a:r>
              <a:rPr lang="zh-CN" altLang="en-US" sz="900" b="1" dirty="0">
                <a:solidFill>
                  <a:schemeClr val="bg2">
                    <a:lumMod val="50000"/>
                  </a:schemeClr>
                </a:solidFill>
              </a:rPr>
              <a:t>满</a:t>
            </a:r>
            <a:r>
              <a:rPr lang="zh-CN" altLang="en-US" sz="900" b="1" dirty="0" smtClean="0">
                <a:solidFill>
                  <a:schemeClr val="bg2">
                    <a:lumMod val="50000"/>
                  </a:schemeClr>
                </a:solidFill>
              </a:rPr>
              <a:t>意顾客“</a:t>
            </a:r>
            <a:r>
              <a:rPr lang="zh-CN" altLang="en-US" sz="900" b="1" dirty="0">
                <a:solidFill>
                  <a:schemeClr val="bg2">
                    <a:lumMod val="50000"/>
                  </a:schemeClr>
                </a:solidFill>
              </a:rPr>
              <a:t>和“不满</a:t>
            </a:r>
            <a:r>
              <a:rPr lang="zh-CN" altLang="en-US" sz="900" b="1" dirty="0" smtClean="0">
                <a:solidFill>
                  <a:schemeClr val="bg2">
                    <a:lumMod val="50000"/>
                  </a:schemeClr>
                </a:solidFill>
              </a:rPr>
              <a:t>意顾客”</a:t>
            </a:r>
            <a:r>
              <a:rPr lang="zh-CN" altLang="en-US" sz="900" b="1" dirty="0">
                <a:solidFill>
                  <a:schemeClr val="bg2">
                    <a:lumMod val="50000"/>
                  </a:schemeClr>
                </a:solidFill>
              </a:rPr>
              <a:t>的典型特征</a:t>
            </a:r>
            <a:r>
              <a:rPr lang="zh-CN" altLang="en-US" sz="900" b="1" dirty="0" smtClean="0">
                <a:solidFill>
                  <a:schemeClr val="bg2">
                    <a:lumMod val="50000"/>
                  </a:schemeClr>
                </a:solidFill>
              </a:rPr>
              <a:t>。</a:t>
            </a:r>
            <a:endParaRPr lang="en-US" altLang="zh-CN" sz="900" b="1" dirty="0" smtClean="0">
              <a:solidFill>
                <a:schemeClr val="bg2">
                  <a:lumMod val="50000"/>
                </a:schemeClr>
              </a:solidFill>
            </a:endParaRPr>
          </a:p>
          <a:p>
            <a:r>
              <a:rPr lang="zh-CN" altLang="en-US" sz="900" b="1" dirty="0" smtClean="0">
                <a:solidFill>
                  <a:schemeClr val="accent1"/>
                </a:solidFill>
              </a:rPr>
              <a:t>按</a:t>
            </a:r>
            <a:r>
              <a:rPr lang="zh-CN" altLang="en-US" sz="900" b="1" dirty="0">
                <a:solidFill>
                  <a:schemeClr val="accent1"/>
                </a:solidFill>
              </a:rPr>
              <a:t>就餐时间</a:t>
            </a:r>
            <a:r>
              <a:rPr lang="zh-CN" altLang="en-US" sz="900" b="1" dirty="0">
                <a:solidFill>
                  <a:schemeClr val="bg2">
                    <a:lumMod val="50000"/>
                  </a:schemeClr>
                </a:solidFill>
              </a:rPr>
              <a:t>来看，</a:t>
            </a:r>
            <a:r>
              <a:rPr lang="zh-CN" altLang="en-US" sz="900" b="1" dirty="0">
                <a:solidFill>
                  <a:srgbClr val="5C5F62"/>
                </a:solidFill>
              </a:rPr>
              <a:t>不同</a:t>
            </a:r>
            <a:r>
              <a:rPr lang="zh-CN" altLang="en-US" sz="900" b="1" dirty="0">
                <a:solidFill>
                  <a:schemeClr val="accent1"/>
                </a:solidFill>
              </a:rPr>
              <a:t>就餐时</a:t>
            </a:r>
            <a:r>
              <a:rPr lang="zh-CN" altLang="en-US" sz="900" b="1" dirty="0" smtClean="0">
                <a:solidFill>
                  <a:schemeClr val="accent1"/>
                </a:solidFill>
              </a:rPr>
              <a:t>段</a:t>
            </a:r>
            <a:r>
              <a:rPr lang="zh-CN" altLang="en-US" sz="900" b="1" dirty="0" smtClean="0">
                <a:solidFill>
                  <a:schemeClr val="bg2">
                    <a:lumMod val="50000"/>
                  </a:schemeClr>
                </a:solidFill>
              </a:rPr>
              <a:t>的顾客满意度存在</a:t>
            </a:r>
            <a:r>
              <a:rPr lang="en-US" altLang="zh-CN" sz="900" b="1" dirty="0">
                <a:solidFill>
                  <a:srgbClr val="C00000"/>
                </a:solidFill>
                <a:latin typeface="黑体"/>
                <a:cs typeface="黑体"/>
              </a:rPr>
              <a:t>&lt;</a:t>
            </a:r>
            <a:r>
              <a:rPr lang="zh-CN" altLang="en-US" sz="900" b="1" dirty="0">
                <a:solidFill>
                  <a:srgbClr val="C00000"/>
                </a:solidFill>
                <a:latin typeface="黑体"/>
                <a:cs typeface="黑体"/>
              </a:rPr>
              <a:t>插入判别描述</a:t>
            </a:r>
            <a:r>
              <a:rPr lang="en-US" altLang="zh-CN" sz="900" b="1" dirty="0" smtClean="0">
                <a:solidFill>
                  <a:srgbClr val="C00000"/>
                </a:solidFill>
                <a:latin typeface="黑体"/>
                <a:cs typeface="黑体"/>
              </a:rPr>
              <a:t>&gt;</a:t>
            </a:r>
            <a:r>
              <a:rPr lang="zh-CN" altLang="en-US" sz="900" b="1" dirty="0" smtClean="0">
                <a:solidFill>
                  <a:schemeClr val="bg2">
                    <a:lumMod val="50000"/>
                  </a:schemeClr>
                </a:solidFill>
              </a:rPr>
              <a:t>。其中</a:t>
            </a:r>
            <a:r>
              <a:rPr lang="en-US" altLang="zh-CN" sz="900" b="1" dirty="0" smtClean="0">
                <a:solidFill>
                  <a:schemeClr val="bg2">
                    <a:lumMod val="50000"/>
                  </a:schemeClr>
                </a:solidFill>
              </a:rPr>
              <a:t>&lt;</a:t>
            </a:r>
            <a:r>
              <a:rPr lang="zh-CN" altLang="en-US" sz="900" b="1" dirty="0" smtClean="0">
                <a:solidFill>
                  <a:schemeClr val="bg2">
                    <a:lumMod val="50000"/>
                  </a:schemeClr>
                </a:solidFill>
              </a:rPr>
              <a:t>最大值</a:t>
            </a:r>
            <a:r>
              <a:rPr lang="zh-CN" altLang="en-US" sz="900" b="1" dirty="0" smtClean="0">
                <a:solidFill>
                  <a:srgbClr val="44A12B"/>
                </a:solidFill>
              </a:rPr>
              <a:t>类别：晚餐顾客？</a:t>
            </a:r>
            <a:r>
              <a:rPr lang="en-US" altLang="zh-CN" sz="900" b="1" dirty="0" smtClean="0">
                <a:solidFill>
                  <a:schemeClr val="bg2">
                    <a:lumMod val="50000"/>
                  </a:schemeClr>
                </a:solidFill>
              </a:rPr>
              <a:t>&gt;</a:t>
            </a:r>
            <a:r>
              <a:rPr lang="zh-CN" altLang="en-US" sz="900" b="1" dirty="0" smtClean="0">
                <a:solidFill>
                  <a:schemeClr val="bg2">
                    <a:lumMod val="50000"/>
                  </a:schemeClr>
                </a:solidFill>
              </a:rPr>
              <a:t>相对较好，</a:t>
            </a:r>
            <a:r>
              <a:rPr lang="en-US" altLang="zh-CN" sz="900" b="1" dirty="0" smtClean="0">
                <a:solidFill>
                  <a:schemeClr val="bg2">
                    <a:lumMod val="50000"/>
                  </a:schemeClr>
                </a:solidFill>
              </a:rPr>
              <a:t>&lt;</a:t>
            </a:r>
            <a:r>
              <a:rPr lang="zh-CN" altLang="en-US" sz="900" b="1" dirty="0" smtClean="0">
                <a:solidFill>
                  <a:schemeClr val="bg2">
                    <a:lumMod val="50000"/>
                  </a:schemeClr>
                </a:solidFill>
              </a:rPr>
              <a:t>最小值</a:t>
            </a:r>
            <a:r>
              <a:rPr lang="zh-CN" altLang="en-US" sz="900" b="1" dirty="0" smtClean="0">
                <a:solidFill>
                  <a:srgbClr val="44A12B"/>
                </a:solidFill>
              </a:rPr>
              <a:t>类别：早餐顾客？</a:t>
            </a:r>
            <a:r>
              <a:rPr lang="en-US" altLang="zh-CN" sz="900" b="1" dirty="0" smtClean="0">
                <a:solidFill>
                  <a:schemeClr val="bg2">
                    <a:lumMod val="50000"/>
                  </a:schemeClr>
                </a:solidFill>
              </a:rPr>
              <a:t>&gt;</a:t>
            </a:r>
            <a:r>
              <a:rPr lang="zh-CN" altLang="en-US" sz="900" b="1" dirty="0" smtClean="0">
                <a:solidFill>
                  <a:schemeClr val="bg2">
                    <a:lumMod val="50000"/>
                  </a:schemeClr>
                </a:solidFill>
              </a:rPr>
              <a:t>相对较差。</a:t>
            </a:r>
            <a:endParaRPr lang="en-US" altLang="zh-CN" sz="900" b="1" dirty="0" smtClean="0">
              <a:solidFill>
                <a:schemeClr val="bg2">
                  <a:lumMod val="50000"/>
                </a:schemeClr>
              </a:solidFill>
            </a:endParaRPr>
          </a:p>
        </p:txBody>
      </p:sp>
      <p:graphicFrame>
        <p:nvGraphicFramePr>
          <p:cNvPr id="10" name="内容占位符 5"/>
          <p:cNvGraphicFramePr>
            <a:graphicFrameLocks/>
          </p:cNvGraphicFramePr>
          <p:nvPr>
            <p:extLst>
              <p:ext uri="{D42A27DB-BD31-4B8C-83A1-F6EECF244321}">
                <p14:modId xmlns:p14="http://schemas.microsoft.com/office/powerpoint/2010/main" val="3066760792"/>
              </p:ext>
            </p:extLst>
          </p:nvPr>
        </p:nvGraphicFramePr>
        <p:xfrm>
          <a:off x="107504" y="2499742"/>
          <a:ext cx="4392488" cy="186194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912773972"/>
              </p:ext>
            </p:extLst>
          </p:nvPr>
        </p:nvGraphicFramePr>
        <p:xfrm>
          <a:off x="5652120" y="1995686"/>
          <a:ext cx="3240360" cy="975360"/>
        </p:xfrm>
        <a:graphic>
          <a:graphicData uri="http://schemas.openxmlformats.org/drawingml/2006/table">
            <a:tbl>
              <a:tblPr firstRow="1" bandRow="1">
                <a:tableStyleId>{C083E6E3-FA7D-4D7B-A595-EF9225AFEA82}</a:tableStyleId>
              </a:tblPr>
              <a:tblGrid>
                <a:gridCol w="2520280"/>
                <a:gridCol w="720080"/>
              </a:tblGrid>
              <a:tr h="141352">
                <a:tc>
                  <a:txBody>
                    <a:bodyPr/>
                    <a:lstStyle/>
                    <a:p>
                      <a:r>
                        <a:rPr lang="zh-CN" altLang="en-US" sz="800" dirty="0" smtClean="0">
                          <a:solidFill>
                            <a:schemeClr val="bg2">
                              <a:lumMod val="50000"/>
                            </a:schemeClr>
                          </a:solidFill>
                        </a:rPr>
                        <a:t>（满意顾客占比最大值</a:t>
                      </a:r>
                      <a:r>
                        <a:rPr lang="zh-CN" altLang="zh-CN" sz="800" dirty="0" smtClean="0">
                          <a:solidFill>
                            <a:schemeClr val="bg2">
                              <a:lumMod val="50000"/>
                            </a:schemeClr>
                          </a:solidFill>
                        </a:rPr>
                        <a:t>-</a:t>
                      </a:r>
                      <a:r>
                        <a:rPr lang="zh-CN" altLang="en-US" sz="800" dirty="0" smtClean="0">
                          <a:solidFill>
                            <a:schemeClr val="bg2">
                              <a:lumMod val="50000"/>
                            </a:schemeClr>
                          </a:solidFill>
                        </a:rPr>
                        <a:t>满意顾客占比最小值）*</a:t>
                      </a:r>
                      <a:r>
                        <a:rPr lang="en-US" altLang="zh-CN" sz="800" dirty="0" smtClean="0">
                          <a:solidFill>
                            <a:schemeClr val="bg2">
                              <a:lumMod val="50000"/>
                            </a:schemeClr>
                          </a:solidFill>
                        </a:rPr>
                        <a:t>100</a:t>
                      </a:r>
                      <a:r>
                        <a:rPr lang="zh-CN" altLang="en-US" sz="800" dirty="0" smtClean="0">
                          <a:solidFill>
                            <a:schemeClr val="bg2">
                              <a:lumMod val="50000"/>
                            </a:schemeClr>
                          </a:solidFill>
                        </a:rPr>
                        <a:t>（绝对值）</a:t>
                      </a:r>
                      <a:endParaRPr lang="zh-CN" altLang="en-US" sz="800" dirty="0">
                        <a:solidFill>
                          <a:schemeClr val="bg2">
                            <a:lumMod val="50000"/>
                          </a:schemeClr>
                        </a:solidFill>
                      </a:endParaRPr>
                    </a:p>
                  </a:txBody>
                  <a:tcPr/>
                </a:tc>
                <a:tc>
                  <a:txBody>
                    <a:bodyPr/>
                    <a:lstStyle/>
                    <a:p>
                      <a:r>
                        <a:rPr lang="zh-CN" altLang="en-US" sz="800" b="1" dirty="0" smtClean="0">
                          <a:solidFill>
                            <a:srgbClr val="C00000"/>
                          </a:solidFill>
                          <a:latin typeface="黑体"/>
                          <a:cs typeface="黑体"/>
                        </a:rPr>
                        <a:t>判别描述</a:t>
                      </a:r>
                      <a:endParaRPr lang="zh-CN" altLang="en-US" sz="800" dirty="0">
                        <a:solidFill>
                          <a:srgbClr val="800000"/>
                        </a:solidFill>
                      </a:endParaRPr>
                    </a:p>
                  </a:txBody>
                  <a:tcPr/>
                </a:tc>
              </a:tr>
              <a:tr h="192021">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en-US" altLang="zh-CN" sz="800" dirty="0" smtClean="0">
                          <a:solidFill>
                            <a:schemeClr val="bg2">
                              <a:lumMod val="50000"/>
                            </a:schemeClr>
                          </a:solidFill>
                        </a:rPr>
                        <a:t>Gap≥</a:t>
                      </a:r>
                      <a:r>
                        <a:rPr lang="zh-CN" altLang="zh-CN" sz="800" dirty="0" smtClean="0">
                          <a:solidFill>
                            <a:schemeClr val="bg2">
                              <a:lumMod val="50000"/>
                            </a:schemeClr>
                          </a:solidFill>
                        </a:rPr>
                        <a:t>5</a:t>
                      </a:r>
                      <a:endParaRPr lang="zh-CN" altLang="en-US" sz="800" dirty="0">
                        <a:solidFill>
                          <a:schemeClr val="bg2">
                            <a:lumMod val="50000"/>
                          </a:schemeClr>
                        </a:solidFill>
                      </a:endParaRPr>
                    </a:p>
                  </a:txBody>
                  <a:tcPr/>
                </a:tc>
                <a:tc>
                  <a:txBody>
                    <a:bodyPr/>
                    <a:lstStyle/>
                    <a:p>
                      <a:r>
                        <a:rPr lang="zh-CN" altLang="en-US" sz="800" dirty="0" smtClean="0">
                          <a:solidFill>
                            <a:schemeClr val="bg2">
                              <a:lumMod val="50000"/>
                            </a:schemeClr>
                          </a:solidFill>
                        </a:rPr>
                        <a:t>较大差异</a:t>
                      </a:r>
                      <a:endParaRPr lang="zh-CN" altLang="en-US" sz="800" dirty="0">
                        <a:solidFill>
                          <a:schemeClr val="bg2">
                            <a:lumMod val="50000"/>
                          </a:schemeClr>
                        </a:solidFill>
                      </a:endParaRPr>
                    </a:p>
                  </a:txBody>
                  <a:tcPr/>
                </a:tc>
              </a:tr>
              <a:tr h="192021">
                <a:tc>
                  <a:txBody>
                    <a:bodyPr/>
                    <a:lstStyle/>
                    <a:p>
                      <a:r>
                        <a:rPr lang="en-US" altLang="zh-CN" sz="800" dirty="0" smtClean="0">
                          <a:solidFill>
                            <a:schemeClr val="bg2">
                              <a:lumMod val="50000"/>
                            </a:schemeClr>
                          </a:solidFill>
                        </a:rPr>
                        <a:t>3≤Gap</a:t>
                      </a:r>
                      <a:r>
                        <a:rPr lang="zh-CN" altLang="en-US" sz="800" dirty="0" smtClean="0">
                          <a:solidFill>
                            <a:schemeClr val="bg2">
                              <a:lumMod val="50000"/>
                            </a:schemeClr>
                          </a:solidFill>
                        </a:rPr>
                        <a:t>＜</a:t>
                      </a:r>
                      <a:r>
                        <a:rPr lang="en-US" altLang="zh-CN" sz="800" dirty="0" smtClean="0">
                          <a:solidFill>
                            <a:schemeClr val="bg2">
                              <a:lumMod val="50000"/>
                            </a:schemeClr>
                          </a:solidFill>
                        </a:rPr>
                        <a:t>5</a:t>
                      </a:r>
                    </a:p>
                  </a:txBody>
                  <a:tcPr/>
                </a:tc>
                <a:tc>
                  <a:txBody>
                    <a:bodyPr/>
                    <a:lstStyle/>
                    <a:p>
                      <a:r>
                        <a:rPr lang="zh-CN" altLang="en-US" sz="800" dirty="0" smtClean="0">
                          <a:solidFill>
                            <a:schemeClr val="bg2">
                              <a:lumMod val="50000"/>
                            </a:schemeClr>
                          </a:solidFill>
                        </a:rPr>
                        <a:t>略有差异</a:t>
                      </a:r>
                      <a:endParaRPr lang="zh-CN" altLang="en-US" sz="800" dirty="0">
                        <a:solidFill>
                          <a:schemeClr val="bg2">
                            <a:lumMod val="50000"/>
                          </a:schemeClr>
                        </a:solidFill>
                      </a:endParaRPr>
                    </a:p>
                  </a:txBody>
                  <a:tcPr/>
                </a:tc>
              </a:tr>
              <a:tr h="192021">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en-US" altLang="zh-CN" sz="800" dirty="0" smtClean="0">
                          <a:solidFill>
                            <a:schemeClr val="bg2">
                              <a:lumMod val="50000"/>
                            </a:schemeClr>
                          </a:solidFill>
                        </a:rPr>
                        <a:t>0≤GAP</a:t>
                      </a:r>
                      <a:r>
                        <a:rPr lang="zh-CN" altLang="en-US" sz="800" dirty="0" smtClean="0">
                          <a:solidFill>
                            <a:schemeClr val="bg2">
                              <a:lumMod val="50000"/>
                            </a:schemeClr>
                          </a:solidFill>
                        </a:rPr>
                        <a:t>＜</a:t>
                      </a:r>
                      <a:r>
                        <a:rPr lang="zh-CN" altLang="zh-CN" sz="800" dirty="0" smtClean="0">
                          <a:solidFill>
                            <a:schemeClr val="bg2">
                              <a:lumMod val="50000"/>
                            </a:schemeClr>
                          </a:solidFill>
                        </a:rPr>
                        <a:t>3</a:t>
                      </a:r>
                      <a:endParaRPr lang="zh-CN" altLang="en-US" sz="800" dirty="0" smtClean="0">
                        <a:solidFill>
                          <a:schemeClr val="bg2">
                            <a:lumMod val="50000"/>
                          </a:schemeClr>
                        </a:solidFill>
                      </a:endParaRPr>
                    </a:p>
                  </a:txBody>
                  <a:tcPr/>
                </a:tc>
                <a:tc>
                  <a:txBody>
                    <a:bodyPr/>
                    <a:lstStyle/>
                    <a:p>
                      <a:r>
                        <a:rPr lang="zh-CN" altLang="en-US" sz="800" dirty="0" smtClean="0">
                          <a:solidFill>
                            <a:schemeClr val="bg2">
                              <a:lumMod val="50000"/>
                            </a:schemeClr>
                          </a:solidFill>
                        </a:rPr>
                        <a:t>无明显差异</a:t>
                      </a:r>
                      <a:endParaRPr lang="zh-CN" altLang="en-US" sz="800" dirty="0">
                        <a:solidFill>
                          <a:schemeClr val="bg2">
                            <a:lumMod val="50000"/>
                          </a:schemeClr>
                        </a:solidFill>
                      </a:endParaRPr>
                    </a:p>
                  </a:txBody>
                  <a:tcPr/>
                </a:tc>
              </a:tr>
            </a:tbl>
          </a:graphicData>
        </a:graphic>
      </p:graphicFrame>
      <p:graphicFrame>
        <p:nvGraphicFramePr>
          <p:cNvPr id="19" name="表格 18"/>
          <p:cNvGraphicFramePr>
            <a:graphicFrameLocks noGrp="1"/>
          </p:cNvGraphicFramePr>
          <p:nvPr>
            <p:extLst>
              <p:ext uri="{D42A27DB-BD31-4B8C-83A1-F6EECF244321}">
                <p14:modId xmlns:p14="http://schemas.microsoft.com/office/powerpoint/2010/main" val="1125141869"/>
              </p:ext>
            </p:extLst>
          </p:nvPr>
        </p:nvGraphicFramePr>
        <p:xfrm>
          <a:off x="4139952" y="3003798"/>
          <a:ext cx="1080120" cy="1296144"/>
        </p:xfrm>
        <a:graphic>
          <a:graphicData uri="http://schemas.openxmlformats.org/drawingml/2006/table">
            <a:tbl>
              <a:tblPr firstRow="1" bandRow="1">
                <a:tableStyleId>{2D5ABB26-0587-4C30-8999-92F81FD0307C}</a:tableStyleId>
              </a:tblPr>
              <a:tblGrid>
                <a:gridCol w="1080120"/>
              </a:tblGrid>
              <a:tr h="319050">
                <a:tc>
                  <a:txBody>
                    <a:bodyPr/>
                    <a:lstStyle/>
                    <a:p>
                      <a:pPr algn="ctr"/>
                      <a:r>
                        <a:rPr lang="zh-CN" altLang="en-US" sz="800" dirty="0" smtClean="0">
                          <a:solidFill>
                            <a:schemeClr val="bg2">
                              <a:lumMod val="50000"/>
                            </a:schemeClr>
                          </a:solidFill>
                        </a:rPr>
                        <a:t>满意顾客比例</a:t>
                      </a:r>
                      <a:endParaRPr lang="zh-CN" altLang="en-US" sz="800" dirty="0">
                        <a:solidFill>
                          <a:schemeClr val="bg2">
                            <a:lumMod val="50000"/>
                          </a:schemeClr>
                        </a:solidFill>
                      </a:endParaRPr>
                    </a:p>
                  </a:txBody>
                  <a:tcPr/>
                </a:tc>
              </a:tr>
              <a:tr h="325698">
                <a:tc>
                  <a:txBody>
                    <a:bodyPr/>
                    <a:lstStyle/>
                    <a:p>
                      <a:pPr algn="ctr"/>
                      <a:r>
                        <a:rPr lang="en-US" altLang="zh-CN" sz="800" dirty="0" smtClean="0">
                          <a:solidFill>
                            <a:schemeClr val="bg2">
                              <a:lumMod val="50000"/>
                            </a:schemeClr>
                          </a:solidFill>
                        </a:rPr>
                        <a:t>50%</a:t>
                      </a:r>
                      <a:endParaRPr lang="zh-CN" altLang="en-US" sz="800" dirty="0">
                        <a:solidFill>
                          <a:schemeClr val="bg2">
                            <a:lumMod val="50000"/>
                          </a:schemeClr>
                        </a:solidFill>
                      </a:endParaRPr>
                    </a:p>
                  </a:txBody>
                  <a:tcPr/>
                </a:tc>
              </a:tr>
              <a:tr h="325698">
                <a:tc>
                  <a:txBody>
                    <a:bodyPr/>
                    <a:lstStyle/>
                    <a:p>
                      <a:pPr algn="ctr"/>
                      <a:r>
                        <a:rPr lang="en-US" altLang="zh-CN" sz="800" dirty="0" smtClean="0">
                          <a:solidFill>
                            <a:schemeClr val="bg2">
                              <a:lumMod val="50000"/>
                            </a:schemeClr>
                          </a:solidFill>
                        </a:rPr>
                        <a:t>55%</a:t>
                      </a:r>
                      <a:endParaRPr lang="zh-CN" altLang="en-US" sz="800" dirty="0">
                        <a:solidFill>
                          <a:schemeClr val="bg2">
                            <a:lumMod val="50000"/>
                          </a:schemeClr>
                        </a:solidFill>
                      </a:endParaRPr>
                    </a:p>
                  </a:txBody>
                  <a:tcPr/>
                </a:tc>
              </a:tr>
              <a:tr h="325698">
                <a:tc>
                  <a:txBody>
                    <a:bodyPr/>
                    <a:lstStyle/>
                    <a:p>
                      <a:pPr marL="0" marR="0" indent="0" algn="ctr" defTabSz="914239" rtl="0" eaLnBrk="1" fontAlgn="auto" latinLnBrk="0" hangingPunct="1">
                        <a:lnSpc>
                          <a:spcPct val="100000"/>
                        </a:lnSpc>
                        <a:spcBef>
                          <a:spcPts val="0"/>
                        </a:spcBef>
                        <a:spcAft>
                          <a:spcPts val="0"/>
                        </a:spcAft>
                        <a:buClrTx/>
                        <a:buSzTx/>
                        <a:buFontTx/>
                        <a:buNone/>
                        <a:tabLst/>
                        <a:defRPr/>
                      </a:pPr>
                      <a:r>
                        <a:rPr lang="en-US" altLang="zh-CN" sz="800" dirty="0" smtClean="0">
                          <a:solidFill>
                            <a:schemeClr val="bg2">
                              <a:lumMod val="50000"/>
                            </a:schemeClr>
                          </a:solidFill>
                        </a:rPr>
                        <a:t>30%</a:t>
                      </a:r>
                      <a:endParaRPr lang="zh-CN" altLang="en-US" sz="800" dirty="0" smtClean="0">
                        <a:solidFill>
                          <a:schemeClr val="bg2">
                            <a:lumMod val="50000"/>
                          </a:schemeClr>
                        </a:solidFill>
                      </a:endParaRPr>
                    </a:p>
                  </a:txBody>
                  <a:tcPr/>
                </a:tc>
              </a:tr>
            </a:tbl>
          </a:graphicData>
        </a:graphic>
      </p:graphicFrame>
      <p:graphicFrame>
        <p:nvGraphicFramePr>
          <p:cNvPr id="22" name="表格 21"/>
          <p:cNvGraphicFramePr>
            <a:graphicFrameLocks noGrp="1"/>
          </p:cNvGraphicFramePr>
          <p:nvPr>
            <p:extLst>
              <p:ext uri="{D42A27DB-BD31-4B8C-83A1-F6EECF244321}">
                <p14:modId xmlns:p14="http://schemas.microsoft.com/office/powerpoint/2010/main" val="2813541098"/>
              </p:ext>
            </p:extLst>
          </p:nvPr>
        </p:nvGraphicFramePr>
        <p:xfrm>
          <a:off x="5652120" y="3083798"/>
          <a:ext cx="3240360" cy="1410072"/>
        </p:xfrm>
        <a:graphic>
          <a:graphicData uri="http://schemas.openxmlformats.org/drawingml/2006/table">
            <a:tbl>
              <a:tblPr firstRow="1" bandRow="1">
                <a:tableStyleId>{C083E6E3-FA7D-4D7B-A595-EF9225AFEA82}</a:tableStyleId>
              </a:tblPr>
              <a:tblGrid>
                <a:gridCol w="1872208"/>
                <a:gridCol w="1368152"/>
              </a:tblGrid>
              <a:tr h="204773">
                <a:tc>
                  <a:txBody>
                    <a:bodyPr/>
                    <a:lstStyle/>
                    <a:p>
                      <a:r>
                        <a:rPr lang="zh-CN" altLang="en-US" sz="800" dirty="0" smtClean="0">
                          <a:solidFill>
                            <a:schemeClr val="bg2">
                              <a:lumMod val="50000"/>
                            </a:schemeClr>
                          </a:solidFill>
                        </a:rPr>
                        <a:t>（各客群满意顾客占比</a:t>
                      </a:r>
                      <a:r>
                        <a:rPr lang="zh-CN" altLang="zh-CN" sz="800" dirty="0" smtClean="0">
                          <a:solidFill>
                            <a:schemeClr val="bg2">
                              <a:lumMod val="50000"/>
                            </a:schemeClr>
                          </a:solidFill>
                        </a:rPr>
                        <a:t>-</a:t>
                      </a:r>
                      <a:r>
                        <a:rPr lang="zh-CN" altLang="en-US" sz="800" dirty="0" smtClean="0">
                          <a:solidFill>
                            <a:schemeClr val="bg2">
                              <a:lumMod val="50000"/>
                            </a:schemeClr>
                          </a:solidFill>
                        </a:rPr>
                        <a:t>各客群行业平均值）*</a:t>
                      </a:r>
                      <a:r>
                        <a:rPr lang="en-US" altLang="zh-CN" sz="800" dirty="0" smtClean="0">
                          <a:solidFill>
                            <a:schemeClr val="bg2">
                              <a:lumMod val="50000"/>
                            </a:schemeClr>
                          </a:solidFill>
                        </a:rPr>
                        <a:t>100</a:t>
                      </a:r>
                      <a:endParaRPr lang="zh-CN" altLang="en-US" sz="800" dirty="0">
                        <a:solidFill>
                          <a:schemeClr val="bg2">
                            <a:lumMod val="50000"/>
                          </a:schemeClr>
                        </a:solidFill>
                      </a:endParaRPr>
                    </a:p>
                  </a:txBody>
                  <a:tcPr/>
                </a:tc>
                <a:tc>
                  <a:txBody>
                    <a:bodyPr/>
                    <a:lstStyle/>
                    <a:p>
                      <a:r>
                        <a:rPr lang="zh-CN" altLang="en-US" sz="800" dirty="0" smtClean="0">
                          <a:solidFill>
                            <a:schemeClr val="bg2">
                              <a:lumMod val="50000"/>
                            </a:schemeClr>
                          </a:solidFill>
                        </a:rPr>
                        <a:t>描述</a:t>
                      </a:r>
                      <a:endParaRPr lang="zh-CN" altLang="en-US" sz="800" dirty="0">
                        <a:solidFill>
                          <a:schemeClr val="bg2">
                            <a:lumMod val="50000"/>
                          </a:schemeClr>
                        </a:solidFill>
                      </a:endParaRPr>
                    </a:p>
                  </a:txBody>
                  <a:tcPr/>
                </a:tc>
              </a:tr>
              <a:tr h="204773">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en-US" altLang="zh-CN" sz="800" dirty="0" smtClean="0">
                          <a:solidFill>
                            <a:schemeClr val="bg2">
                              <a:lumMod val="50000"/>
                            </a:schemeClr>
                          </a:solidFill>
                        </a:rPr>
                        <a:t>Gap≥</a:t>
                      </a:r>
                      <a:r>
                        <a:rPr lang="zh-CN" altLang="zh-CN" sz="800" dirty="0" smtClean="0">
                          <a:solidFill>
                            <a:schemeClr val="bg2">
                              <a:lumMod val="50000"/>
                            </a:schemeClr>
                          </a:solidFill>
                        </a:rPr>
                        <a:t>5</a:t>
                      </a:r>
                      <a:endParaRPr lang="zh-CN" altLang="en-US" sz="800" dirty="0">
                        <a:solidFill>
                          <a:schemeClr val="bg2">
                            <a:lumMod val="50000"/>
                          </a:schemeClr>
                        </a:solidFill>
                      </a:endParaRPr>
                    </a:p>
                  </a:txBody>
                  <a:tcPr/>
                </a:tc>
                <a:tc>
                  <a:txBody>
                    <a:bodyPr/>
                    <a:lstStyle/>
                    <a:p>
                      <a:r>
                        <a:rPr lang="zh-CN" altLang="en-US" sz="800" dirty="0" smtClean="0">
                          <a:solidFill>
                            <a:schemeClr val="bg2">
                              <a:lumMod val="50000"/>
                            </a:schemeClr>
                          </a:solidFill>
                        </a:rPr>
                        <a:t>显著</a:t>
                      </a:r>
                      <a:r>
                        <a:rPr lang="en-US" altLang="en-US" sz="800" dirty="0" smtClean="0">
                          <a:solidFill>
                            <a:schemeClr val="bg2">
                              <a:lumMod val="50000"/>
                            </a:schemeClr>
                          </a:solidFill>
                        </a:rPr>
                        <a:t>高</a:t>
                      </a:r>
                      <a:r>
                        <a:rPr lang="zh-CN" altLang="en-US" sz="800" dirty="0" smtClean="0">
                          <a:solidFill>
                            <a:schemeClr val="bg2">
                              <a:lumMod val="50000"/>
                            </a:schemeClr>
                          </a:solidFill>
                        </a:rPr>
                        <a:t>于总体平均水平</a:t>
                      </a:r>
                      <a:endParaRPr lang="zh-CN" altLang="en-US" sz="800" dirty="0">
                        <a:solidFill>
                          <a:schemeClr val="bg2">
                            <a:lumMod val="50000"/>
                          </a:schemeClr>
                        </a:solidFill>
                      </a:endParaRPr>
                    </a:p>
                  </a:txBody>
                  <a:tcPr/>
                </a:tc>
              </a:tr>
              <a:tr h="221352">
                <a:tc>
                  <a:txBody>
                    <a:bodyPr/>
                    <a:lstStyle/>
                    <a:p>
                      <a:r>
                        <a:rPr lang="en-US" altLang="zh-CN" sz="800" dirty="0" smtClean="0">
                          <a:solidFill>
                            <a:schemeClr val="bg2">
                              <a:lumMod val="50000"/>
                            </a:schemeClr>
                          </a:solidFill>
                        </a:rPr>
                        <a:t>3≤Gap</a:t>
                      </a:r>
                      <a:r>
                        <a:rPr lang="zh-CN" altLang="en-US" sz="800" dirty="0" smtClean="0">
                          <a:solidFill>
                            <a:schemeClr val="bg2">
                              <a:lumMod val="50000"/>
                            </a:schemeClr>
                          </a:solidFill>
                        </a:rPr>
                        <a:t>＜</a:t>
                      </a:r>
                      <a:r>
                        <a:rPr lang="en-US" altLang="zh-CN" sz="800" dirty="0" smtClean="0">
                          <a:solidFill>
                            <a:schemeClr val="bg2">
                              <a:lumMod val="50000"/>
                            </a:schemeClr>
                          </a:solidFill>
                        </a:rPr>
                        <a:t>5</a:t>
                      </a:r>
                    </a:p>
                  </a:txBody>
                  <a:tcPr/>
                </a:tc>
                <a:tc>
                  <a:txBody>
                    <a:bodyPr/>
                    <a:lstStyle/>
                    <a:p>
                      <a:r>
                        <a:rPr lang="zh-CN" altLang="en-US" sz="800" dirty="0" smtClean="0">
                          <a:solidFill>
                            <a:schemeClr val="bg2">
                              <a:lumMod val="50000"/>
                            </a:schemeClr>
                          </a:solidFill>
                        </a:rPr>
                        <a:t>略高于总体平均水平</a:t>
                      </a:r>
                      <a:endParaRPr lang="zh-CN" altLang="en-US" sz="800" dirty="0">
                        <a:solidFill>
                          <a:schemeClr val="bg2">
                            <a:lumMod val="50000"/>
                          </a:schemeClr>
                        </a:solidFill>
                      </a:endParaRPr>
                    </a:p>
                  </a:txBody>
                  <a:tcPr/>
                </a:tc>
              </a:tr>
              <a:tr h="204773">
                <a:tc>
                  <a:txBody>
                    <a:bodyPr/>
                    <a:lstStyle/>
                    <a:p>
                      <a:r>
                        <a:rPr lang="en-US" altLang="zh-CN" sz="800" dirty="0" smtClean="0">
                          <a:solidFill>
                            <a:schemeClr val="bg2">
                              <a:lumMod val="50000"/>
                            </a:schemeClr>
                          </a:solidFill>
                        </a:rPr>
                        <a:t>-3</a:t>
                      </a:r>
                      <a:r>
                        <a:rPr lang="zh-CN" altLang="en-US" sz="800" dirty="0" smtClean="0">
                          <a:solidFill>
                            <a:schemeClr val="bg2">
                              <a:lumMod val="50000"/>
                            </a:schemeClr>
                          </a:solidFill>
                        </a:rPr>
                        <a:t>＜</a:t>
                      </a:r>
                      <a:r>
                        <a:rPr lang="en-US" altLang="zh-CN" sz="800" dirty="0" smtClean="0">
                          <a:solidFill>
                            <a:schemeClr val="bg2">
                              <a:lumMod val="50000"/>
                            </a:schemeClr>
                          </a:solidFill>
                        </a:rPr>
                        <a:t>GAP</a:t>
                      </a:r>
                      <a:r>
                        <a:rPr lang="zh-CN" altLang="en-US" sz="800" dirty="0" smtClean="0">
                          <a:solidFill>
                            <a:schemeClr val="bg2">
                              <a:lumMod val="50000"/>
                            </a:schemeClr>
                          </a:solidFill>
                        </a:rPr>
                        <a:t>＜</a:t>
                      </a:r>
                      <a:r>
                        <a:rPr lang="en-US" altLang="zh-CN" sz="800" dirty="0" smtClean="0">
                          <a:solidFill>
                            <a:schemeClr val="bg2">
                              <a:lumMod val="50000"/>
                            </a:schemeClr>
                          </a:solidFill>
                        </a:rPr>
                        <a:t>3</a:t>
                      </a:r>
                      <a:endParaRPr lang="zh-CN" altLang="en-US" sz="800" dirty="0">
                        <a:solidFill>
                          <a:schemeClr val="bg2">
                            <a:lumMod val="50000"/>
                          </a:schemeClr>
                        </a:solidFill>
                      </a:endParaRPr>
                    </a:p>
                  </a:txBody>
                  <a:tcPr/>
                </a:tc>
                <a:tc>
                  <a:txBody>
                    <a:bodyPr/>
                    <a:lstStyle/>
                    <a:p>
                      <a:r>
                        <a:rPr lang="zh-CN" altLang="en-US" sz="800" dirty="0" smtClean="0">
                          <a:solidFill>
                            <a:schemeClr val="bg2">
                              <a:lumMod val="50000"/>
                            </a:schemeClr>
                          </a:solidFill>
                        </a:rPr>
                        <a:t>与总体平均水平相当</a:t>
                      </a:r>
                      <a:endParaRPr lang="zh-CN" altLang="en-US" sz="800" dirty="0">
                        <a:solidFill>
                          <a:schemeClr val="bg2">
                            <a:lumMod val="50000"/>
                          </a:schemeClr>
                        </a:solidFill>
                      </a:endParaRPr>
                    </a:p>
                  </a:txBody>
                  <a:tcPr/>
                </a:tc>
              </a:tr>
              <a:tr h="204773">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en-US" altLang="zh-CN" sz="800" dirty="0" smtClean="0">
                          <a:solidFill>
                            <a:schemeClr val="bg2">
                              <a:lumMod val="50000"/>
                            </a:schemeClr>
                          </a:solidFill>
                        </a:rPr>
                        <a:t>-5</a:t>
                      </a:r>
                      <a:r>
                        <a:rPr lang="zh-CN" altLang="en-US" sz="800" dirty="0" smtClean="0">
                          <a:solidFill>
                            <a:schemeClr val="bg2">
                              <a:lumMod val="50000"/>
                            </a:schemeClr>
                          </a:solidFill>
                        </a:rPr>
                        <a:t>＜</a:t>
                      </a:r>
                      <a:r>
                        <a:rPr lang="en-US" altLang="zh-CN" sz="800" dirty="0" smtClean="0">
                          <a:solidFill>
                            <a:schemeClr val="bg2">
                              <a:lumMod val="50000"/>
                            </a:schemeClr>
                          </a:solidFill>
                        </a:rPr>
                        <a:t>GAP ≤ -3</a:t>
                      </a:r>
                      <a:endParaRPr lang="zh-CN" altLang="en-US" sz="800" dirty="0" smtClean="0">
                        <a:solidFill>
                          <a:schemeClr val="bg2">
                            <a:lumMod val="50000"/>
                          </a:schemeClr>
                        </a:solidFill>
                      </a:endParaRPr>
                    </a:p>
                  </a:txBody>
                  <a:tcPr/>
                </a:tc>
                <a:tc>
                  <a:txBody>
                    <a:bodyPr/>
                    <a:lstStyle/>
                    <a:p>
                      <a:r>
                        <a:rPr lang="zh-CN" altLang="en-US" sz="800" dirty="0" smtClean="0">
                          <a:solidFill>
                            <a:schemeClr val="bg2">
                              <a:lumMod val="50000"/>
                            </a:schemeClr>
                          </a:solidFill>
                        </a:rPr>
                        <a:t>略低于总体平均水平</a:t>
                      </a:r>
                      <a:endParaRPr lang="zh-CN" altLang="en-US" sz="800" dirty="0">
                        <a:solidFill>
                          <a:schemeClr val="bg2">
                            <a:lumMod val="50000"/>
                          </a:schemeClr>
                        </a:solidFill>
                      </a:endParaRPr>
                    </a:p>
                  </a:txBody>
                  <a:tcPr/>
                </a:tc>
              </a:tr>
              <a:tr h="204773">
                <a:tc>
                  <a:txBody>
                    <a:bodyPr/>
                    <a:lstStyle/>
                    <a:p>
                      <a:r>
                        <a:rPr lang="en-US" altLang="zh-CN" sz="800" dirty="0" smtClean="0">
                          <a:solidFill>
                            <a:schemeClr val="bg2">
                              <a:lumMod val="50000"/>
                            </a:schemeClr>
                          </a:solidFill>
                        </a:rPr>
                        <a:t>GAP≤-5</a:t>
                      </a:r>
                      <a:endParaRPr lang="zh-CN" altLang="en-US" sz="800" dirty="0">
                        <a:solidFill>
                          <a:schemeClr val="bg2">
                            <a:lumMod val="50000"/>
                          </a:schemeClr>
                        </a:solidFill>
                      </a:endParaRPr>
                    </a:p>
                  </a:txBody>
                  <a:tcPr/>
                </a:tc>
                <a:tc>
                  <a:txBody>
                    <a:bodyPr/>
                    <a:lstStyle/>
                    <a:p>
                      <a:r>
                        <a:rPr lang="zh-CN" altLang="en-US" sz="800" dirty="0" smtClean="0">
                          <a:solidFill>
                            <a:schemeClr val="bg2">
                              <a:lumMod val="50000"/>
                            </a:schemeClr>
                          </a:solidFill>
                        </a:rPr>
                        <a:t>显著低于总体平均水平</a:t>
                      </a:r>
                      <a:endParaRPr lang="zh-CN" altLang="en-US" sz="800" dirty="0">
                        <a:solidFill>
                          <a:schemeClr val="bg2">
                            <a:lumMod val="50000"/>
                          </a:schemeClr>
                        </a:solidFill>
                      </a:endParaRPr>
                    </a:p>
                  </a:txBody>
                  <a:tcPr/>
                </a:tc>
              </a:tr>
            </a:tbl>
          </a:graphicData>
        </a:graphic>
      </p:graphicFrame>
      <p:sp>
        <p:nvSpPr>
          <p:cNvPr id="11" name="Oval 10"/>
          <p:cNvSpPr/>
          <p:nvPr/>
        </p:nvSpPr>
        <p:spPr>
          <a:xfrm>
            <a:off x="8244408" y="843558"/>
            <a:ext cx="576064"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P8</a:t>
            </a:r>
            <a:endParaRPr lang="zh-CN" altLang="en-US" sz="1200" dirty="0"/>
          </a:p>
        </p:txBody>
      </p:sp>
      <p:sp>
        <p:nvSpPr>
          <p:cNvPr id="12" name="圆角矩形 11"/>
          <p:cNvSpPr/>
          <p:nvPr/>
        </p:nvSpPr>
        <p:spPr>
          <a:xfrm>
            <a:off x="179512" y="699542"/>
            <a:ext cx="8784976" cy="648072"/>
          </a:xfrm>
          <a:prstGeom prst="roundRect">
            <a:avLst/>
          </a:prstGeom>
          <a:no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圆角矩形 12"/>
          <p:cNvSpPr/>
          <p:nvPr/>
        </p:nvSpPr>
        <p:spPr>
          <a:xfrm>
            <a:off x="179512" y="1419622"/>
            <a:ext cx="5112568" cy="3528392"/>
          </a:xfrm>
          <a:prstGeom prst="roundRect">
            <a:avLst/>
          </a:prstGeom>
          <a:no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4" name="圆角矩形 13"/>
          <p:cNvSpPr/>
          <p:nvPr/>
        </p:nvSpPr>
        <p:spPr>
          <a:xfrm>
            <a:off x="5364088" y="1419622"/>
            <a:ext cx="3672408" cy="3528392"/>
          </a:xfrm>
          <a:prstGeom prst="roundRect">
            <a:avLst/>
          </a:prstGeom>
          <a:no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323528" y="699542"/>
            <a:ext cx="960588" cy="261610"/>
          </a:xfrm>
          <a:prstGeom prst="rect">
            <a:avLst/>
          </a:prstGeom>
        </p:spPr>
        <p:txBody>
          <a:bodyPr wrap="none">
            <a:spAutoFit/>
          </a:bodyPr>
          <a:lstStyle/>
          <a:p>
            <a:r>
              <a:rPr lang="en-US" altLang="zh-CN" sz="1100" b="1" dirty="0">
                <a:solidFill>
                  <a:schemeClr val="accent2"/>
                </a:solidFill>
              </a:rPr>
              <a:t>Comments:</a:t>
            </a:r>
            <a:endParaRPr lang="en-US" altLang="zh-CN" sz="1100" b="1" dirty="0">
              <a:solidFill>
                <a:schemeClr val="accent2"/>
              </a:solidFill>
              <a:latin typeface="黑体"/>
              <a:cs typeface="黑体"/>
            </a:endParaRPr>
          </a:p>
        </p:txBody>
      </p:sp>
      <p:sp>
        <p:nvSpPr>
          <p:cNvPr id="17" name="文本框 16"/>
          <p:cNvSpPr txBox="1"/>
          <p:nvPr/>
        </p:nvSpPr>
        <p:spPr>
          <a:xfrm>
            <a:off x="395536" y="1635646"/>
            <a:ext cx="576064" cy="169277"/>
          </a:xfrm>
          <a:prstGeom prst="rect">
            <a:avLst/>
          </a:prstGeom>
          <a:noFill/>
        </p:spPr>
        <p:txBody>
          <a:bodyPr wrap="square" lIns="0" tIns="0" rIns="0" bIns="0" rtlCol="0">
            <a:spAutoFit/>
          </a:bodyPr>
          <a:lstStyle/>
          <a:p>
            <a:r>
              <a:rPr kumimoji="1" lang="en-US" altLang="zh-CN" sz="1100" b="1" dirty="0" smtClean="0">
                <a:solidFill>
                  <a:schemeClr val="accent3"/>
                </a:solidFill>
              </a:rPr>
              <a:t>Charts: </a:t>
            </a:r>
            <a:endParaRPr kumimoji="1" lang="zh-CN" altLang="en-US" sz="1100" b="1" dirty="0" smtClean="0">
              <a:solidFill>
                <a:schemeClr val="accent3"/>
              </a:solidFill>
            </a:endParaRPr>
          </a:p>
        </p:txBody>
      </p:sp>
      <p:sp>
        <p:nvSpPr>
          <p:cNvPr id="18" name="矩形 17"/>
          <p:cNvSpPr/>
          <p:nvPr/>
        </p:nvSpPr>
        <p:spPr>
          <a:xfrm>
            <a:off x="5652120" y="1491630"/>
            <a:ext cx="687696" cy="369332"/>
          </a:xfrm>
          <a:prstGeom prst="rect">
            <a:avLst/>
          </a:prstGeom>
        </p:spPr>
        <p:txBody>
          <a:bodyPr wrap="none">
            <a:spAutoFit/>
          </a:bodyPr>
          <a:lstStyle/>
          <a:p>
            <a:r>
              <a:rPr kumimoji="1" lang="en-US" altLang="zh-CN" b="1" dirty="0">
                <a:solidFill>
                  <a:schemeClr val="accent1"/>
                </a:solidFill>
              </a:rPr>
              <a:t> </a:t>
            </a:r>
            <a:r>
              <a:rPr kumimoji="1" lang="en-US" altLang="zh-CN" sz="1100" b="1" dirty="0" smtClean="0">
                <a:solidFill>
                  <a:schemeClr val="accent1"/>
                </a:solidFill>
              </a:rPr>
              <a:t>Notes</a:t>
            </a:r>
            <a:r>
              <a:rPr kumimoji="1" lang="en-US" altLang="zh-CN" sz="1100" b="1" dirty="0">
                <a:solidFill>
                  <a:schemeClr val="accent1"/>
                </a:solidFill>
              </a:rPr>
              <a:t>:</a:t>
            </a: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135" y="2442129"/>
            <a:ext cx="3910463" cy="1892644"/>
          </a:xfrm>
          <a:prstGeom prst="rect">
            <a:avLst/>
          </a:prstGeom>
        </p:spPr>
      </p:pic>
      <p:sp>
        <p:nvSpPr>
          <p:cNvPr id="4" name="Rectangle 3"/>
          <p:cNvSpPr/>
          <p:nvPr/>
        </p:nvSpPr>
        <p:spPr>
          <a:xfrm>
            <a:off x="1187624" y="1521706"/>
            <a:ext cx="5832648" cy="276999"/>
          </a:xfrm>
          <a:prstGeom prst="rect">
            <a:avLst/>
          </a:prstGeom>
        </p:spPr>
        <p:txBody>
          <a:bodyPr wrap="square">
            <a:spAutoFit/>
          </a:bodyPr>
          <a:lstStyle/>
          <a:p>
            <a:r>
              <a:rPr lang="en-US" sz="1200" dirty="0"/>
              <a:t>http://</a:t>
            </a:r>
            <a:r>
              <a:rPr lang="en-US" sz="1200" dirty="0" err="1"/>
              <a:t>echarts.baidu.com</a:t>
            </a:r>
            <a:r>
              <a:rPr lang="en-US" sz="1200" dirty="0"/>
              <a:t>/doc/example/bar4.html</a:t>
            </a:r>
          </a:p>
        </p:txBody>
      </p:sp>
    </p:spTree>
    <p:extLst>
      <p:ext uri="{BB962C8B-B14F-4D97-AF65-F5344CB8AC3E}">
        <p14:creationId xmlns:p14="http://schemas.microsoft.com/office/powerpoint/2010/main" val="19605774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55794"/>
            <a:ext cx="8579296" cy="280270"/>
          </a:xfrm>
        </p:spPr>
        <p:txBody>
          <a:bodyPr/>
          <a:lstStyle/>
          <a:p>
            <a:r>
              <a:rPr lang="zh-CN" altLang="en-US" dirty="0" smtClean="0"/>
              <a:t>按</a:t>
            </a:r>
            <a:r>
              <a:rPr lang="zh-CN" altLang="en-US" dirty="0" smtClean="0">
                <a:solidFill>
                  <a:schemeClr val="accent1"/>
                </a:solidFill>
              </a:rPr>
              <a:t>时间纬度</a:t>
            </a:r>
            <a:r>
              <a:rPr lang="zh-CN" altLang="en-US" dirty="0" smtClean="0"/>
              <a:t>比较顾客满意度表现</a:t>
            </a:r>
            <a:endParaRPr lang="zh-CN" altLang="en-US" sz="1000" dirty="0"/>
          </a:p>
        </p:txBody>
      </p:sp>
      <p:sp>
        <p:nvSpPr>
          <p:cNvPr id="6" name="矩形 5"/>
          <p:cNvSpPr/>
          <p:nvPr/>
        </p:nvSpPr>
        <p:spPr>
          <a:xfrm>
            <a:off x="323528" y="843558"/>
            <a:ext cx="8496944" cy="646331"/>
          </a:xfrm>
          <a:prstGeom prst="rect">
            <a:avLst/>
          </a:prstGeom>
        </p:spPr>
        <p:txBody>
          <a:bodyPr wrap="square">
            <a:spAutoFit/>
          </a:bodyPr>
          <a:lstStyle/>
          <a:p>
            <a:r>
              <a:rPr lang="zh-CN" altLang="en-US" sz="900" b="1" dirty="0">
                <a:solidFill>
                  <a:schemeClr val="bg2">
                    <a:lumMod val="50000"/>
                  </a:schemeClr>
                </a:solidFill>
              </a:rPr>
              <a:t>通过对比各期数据</a:t>
            </a:r>
            <a:r>
              <a:rPr lang="zh-CN" altLang="en-US" sz="900" b="1" dirty="0" smtClean="0">
                <a:solidFill>
                  <a:schemeClr val="bg2">
                    <a:lumMod val="50000"/>
                  </a:schemeClr>
                </a:solidFill>
              </a:rPr>
              <a:t>，可以监</a:t>
            </a:r>
            <a:r>
              <a:rPr lang="zh-CN" altLang="en-US" sz="900" b="1" dirty="0">
                <a:solidFill>
                  <a:schemeClr val="bg2">
                    <a:lumMod val="50000"/>
                  </a:schemeClr>
                </a:solidFill>
              </a:rPr>
              <a:t>测满意度表现的趋势变化情况</a:t>
            </a:r>
            <a:r>
              <a:rPr lang="zh-CN" altLang="en-US" sz="900" b="1" dirty="0" smtClean="0">
                <a:solidFill>
                  <a:schemeClr val="bg2">
                    <a:lumMod val="50000"/>
                  </a:schemeClr>
                </a:solidFill>
              </a:rPr>
              <a:t>。</a:t>
            </a:r>
            <a:endParaRPr lang="en-US" altLang="zh-CN" sz="900" b="1" dirty="0" smtClean="0">
              <a:solidFill>
                <a:schemeClr val="bg2">
                  <a:lumMod val="50000"/>
                </a:schemeClr>
              </a:solidFill>
            </a:endParaRPr>
          </a:p>
          <a:p>
            <a:r>
              <a:rPr lang="zh-CN" altLang="en-US" sz="900" b="1" dirty="0" smtClean="0">
                <a:solidFill>
                  <a:schemeClr val="bg2">
                    <a:lumMod val="50000"/>
                  </a:schemeClr>
                </a:solidFill>
              </a:rPr>
              <a:t>1</a:t>
            </a:r>
            <a:r>
              <a:rPr lang="zh-CN" altLang="en-US" sz="900" b="1" dirty="0">
                <a:solidFill>
                  <a:schemeClr val="bg2">
                    <a:lumMod val="50000"/>
                  </a:schemeClr>
                </a:solidFill>
              </a:rPr>
              <a:t>、从近几期研究数据来看，本餐厅的顾客满意度表现呈现</a:t>
            </a:r>
            <a:r>
              <a:rPr lang="zh-CN" altLang="en-US" sz="900" b="1" dirty="0" smtClean="0">
                <a:solidFill>
                  <a:schemeClr val="bg2">
                    <a:lumMod val="50000"/>
                  </a:schemeClr>
                </a:solidFill>
              </a:rPr>
              <a:t>出</a:t>
            </a:r>
            <a:r>
              <a:rPr lang="en-US" altLang="zh-CN" sz="900" b="1" dirty="0">
                <a:solidFill>
                  <a:srgbClr val="C00000"/>
                </a:solidFill>
                <a:latin typeface="黑体"/>
                <a:cs typeface="黑体"/>
              </a:rPr>
              <a:t>&lt;</a:t>
            </a:r>
            <a:r>
              <a:rPr lang="zh-CN" altLang="en-US" sz="900" b="1" dirty="0">
                <a:solidFill>
                  <a:srgbClr val="C00000"/>
                </a:solidFill>
                <a:latin typeface="黑体"/>
                <a:cs typeface="黑体"/>
              </a:rPr>
              <a:t>插入判别描</a:t>
            </a:r>
            <a:r>
              <a:rPr lang="zh-CN" altLang="en-US" sz="900" b="1" dirty="0" smtClean="0">
                <a:solidFill>
                  <a:srgbClr val="C00000"/>
                </a:solidFill>
                <a:latin typeface="黑体"/>
                <a:cs typeface="黑体"/>
              </a:rPr>
              <a:t>述</a:t>
            </a:r>
            <a:r>
              <a:rPr lang="en-US" altLang="zh-CN" sz="900" b="1" dirty="0" smtClean="0">
                <a:solidFill>
                  <a:srgbClr val="C00000"/>
                </a:solidFill>
                <a:latin typeface="黑体"/>
                <a:cs typeface="黑体"/>
              </a:rPr>
              <a:t>1&gt;</a:t>
            </a:r>
            <a:r>
              <a:rPr lang="zh-CN" altLang="en-US" sz="900" b="1" dirty="0" smtClean="0">
                <a:solidFill>
                  <a:schemeClr val="bg2">
                    <a:lumMod val="50000"/>
                  </a:schemeClr>
                </a:solidFill>
              </a:rPr>
              <a:t>趋势；</a:t>
            </a:r>
            <a:endParaRPr lang="en-US" altLang="zh-CN" sz="900" b="1" dirty="0" smtClean="0">
              <a:solidFill>
                <a:schemeClr val="bg2">
                  <a:lumMod val="50000"/>
                </a:schemeClr>
              </a:solidFill>
            </a:endParaRPr>
          </a:p>
          <a:p>
            <a:r>
              <a:rPr lang="en-US" altLang="zh-CN" sz="900" b="1" dirty="0">
                <a:solidFill>
                  <a:schemeClr val="bg2">
                    <a:lumMod val="50000"/>
                  </a:schemeClr>
                </a:solidFill>
              </a:rPr>
              <a:t>2</a:t>
            </a:r>
            <a:r>
              <a:rPr lang="zh-CN" altLang="en-US" sz="900" b="1" dirty="0">
                <a:solidFill>
                  <a:schemeClr val="bg2">
                    <a:lumMod val="50000"/>
                  </a:schemeClr>
                </a:solidFill>
              </a:rPr>
              <a:t>、本期和上期相比</a:t>
            </a:r>
            <a:r>
              <a:rPr lang="zh-CN" altLang="en-US" sz="900" dirty="0" smtClean="0">
                <a:solidFill>
                  <a:schemeClr val="bg2">
                    <a:lumMod val="50000"/>
                  </a:schemeClr>
                </a:solidFill>
              </a:rPr>
              <a:t>，</a:t>
            </a:r>
            <a:r>
              <a:rPr lang="en-US" altLang="zh-CN" sz="900" b="1" dirty="0">
                <a:solidFill>
                  <a:srgbClr val="C00000"/>
                </a:solidFill>
                <a:latin typeface="黑体"/>
                <a:cs typeface="黑体"/>
              </a:rPr>
              <a:t> &lt;</a:t>
            </a:r>
            <a:r>
              <a:rPr lang="zh-CN" altLang="en-US" sz="900" b="1" dirty="0" smtClean="0">
                <a:solidFill>
                  <a:srgbClr val="C00000"/>
                </a:solidFill>
                <a:latin typeface="黑体"/>
                <a:cs typeface="黑体"/>
              </a:rPr>
              <a:t>插</a:t>
            </a:r>
            <a:r>
              <a:rPr lang="zh-CN" altLang="en-US" sz="900" b="1" dirty="0">
                <a:solidFill>
                  <a:srgbClr val="C00000"/>
                </a:solidFill>
                <a:latin typeface="黑体"/>
                <a:cs typeface="黑体"/>
              </a:rPr>
              <a:t>入判别描</a:t>
            </a:r>
            <a:r>
              <a:rPr lang="zh-CN" altLang="en-US" sz="900" b="1" dirty="0" smtClean="0">
                <a:solidFill>
                  <a:srgbClr val="C00000"/>
                </a:solidFill>
                <a:latin typeface="黑体"/>
                <a:cs typeface="黑体"/>
              </a:rPr>
              <a:t>述</a:t>
            </a:r>
            <a:r>
              <a:rPr lang="en-US" altLang="zh-CN" sz="900" b="1" dirty="0" smtClean="0">
                <a:solidFill>
                  <a:srgbClr val="C00000"/>
                </a:solidFill>
                <a:latin typeface="黑体"/>
                <a:cs typeface="黑体"/>
              </a:rPr>
              <a:t>2&gt; </a:t>
            </a:r>
            <a:r>
              <a:rPr lang="zh-CN" altLang="en-US" sz="900" dirty="0" smtClean="0">
                <a:solidFill>
                  <a:schemeClr val="bg2">
                    <a:lumMod val="50000"/>
                  </a:schemeClr>
                </a:solidFill>
              </a:rPr>
              <a:t>。</a:t>
            </a:r>
            <a:endParaRPr lang="en-US" altLang="zh-CN" sz="900" dirty="0">
              <a:solidFill>
                <a:schemeClr val="bg2">
                  <a:lumMod val="50000"/>
                </a:schemeClr>
              </a:solidFill>
            </a:endParaRPr>
          </a:p>
          <a:p>
            <a:endParaRPr lang="en-US" altLang="zh-CN" sz="900" b="1" dirty="0">
              <a:solidFill>
                <a:schemeClr val="bg2">
                  <a:lumMod val="50000"/>
                </a:schemeClr>
              </a:solidFill>
            </a:endParaRPr>
          </a:p>
        </p:txBody>
      </p:sp>
      <p:sp>
        <p:nvSpPr>
          <p:cNvPr id="12" name="圆角矩形 11"/>
          <p:cNvSpPr/>
          <p:nvPr/>
        </p:nvSpPr>
        <p:spPr>
          <a:xfrm>
            <a:off x="179512" y="699542"/>
            <a:ext cx="8784976" cy="648072"/>
          </a:xfrm>
          <a:prstGeom prst="roundRect">
            <a:avLst/>
          </a:prstGeom>
          <a:no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圆角矩形 12"/>
          <p:cNvSpPr/>
          <p:nvPr/>
        </p:nvSpPr>
        <p:spPr>
          <a:xfrm>
            <a:off x="179512" y="1419622"/>
            <a:ext cx="3816424" cy="3672408"/>
          </a:xfrm>
          <a:prstGeom prst="roundRect">
            <a:avLst>
              <a:gd name="adj" fmla="val 3991"/>
            </a:avLst>
          </a:prstGeom>
          <a:no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4" name="圆角矩形 13"/>
          <p:cNvSpPr/>
          <p:nvPr/>
        </p:nvSpPr>
        <p:spPr>
          <a:xfrm>
            <a:off x="4067944" y="1419622"/>
            <a:ext cx="4968552" cy="3672408"/>
          </a:xfrm>
          <a:prstGeom prst="roundRect">
            <a:avLst>
              <a:gd name="adj" fmla="val 3765"/>
            </a:avLst>
          </a:prstGeom>
          <a:no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323528" y="699542"/>
            <a:ext cx="960588" cy="261610"/>
          </a:xfrm>
          <a:prstGeom prst="rect">
            <a:avLst/>
          </a:prstGeom>
        </p:spPr>
        <p:txBody>
          <a:bodyPr wrap="none">
            <a:spAutoFit/>
          </a:bodyPr>
          <a:lstStyle/>
          <a:p>
            <a:r>
              <a:rPr lang="en-US" altLang="zh-CN" sz="1100" b="1" dirty="0">
                <a:solidFill>
                  <a:schemeClr val="accent2"/>
                </a:solidFill>
              </a:rPr>
              <a:t>Comments:</a:t>
            </a:r>
            <a:endParaRPr lang="en-US" altLang="zh-CN" sz="1100" b="1" dirty="0">
              <a:solidFill>
                <a:schemeClr val="accent2"/>
              </a:solidFill>
              <a:latin typeface="黑体"/>
              <a:cs typeface="黑体"/>
            </a:endParaRPr>
          </a:p>
        </p:txBody>
      </p:sp>
      <p:sp>
        <p:nvSpPr>
          <p:cNvPr id="17" name="文本框 16"/>
          <p:cNvSpPr txBox="1"/>
          <p:nvPr/>
        </p:nvSpPr>
        <p:spPr>
          <a:xfrm>
            <a:off x="395536" y="1635646"/>
            <a:ext cx="576064" cy="169277"/>
          </a:xfrm>
          <a:prstGeom prst="rect">
            <a:avLst/>
          </a:prstGeom>
          <a:noFill/>
        </p:spPr>
        <p:txBody>
          <a:bodyPr wrap="square" lIns="0" tIns="0" rIns="0" bIns="0" rtlCol="0">
            <a:spAutoFit/>
          </a:bodyPr>
          <a:lstStyle/>
          <a:p>
            <a:r>
              <a:rPr kumimoji="1" lang="en-US" altLang="zh-CN" sz="1100" b="1" dirty="0" smtClean="0">
                <a:solidFill>
                  <a:schemeClr val="accent3"/>
                </a:solidFill>
              </a:rPr>
              <a:t>Charts: </a:t>
            </a:r>
            <a:endParaRPr kumimoji="1" lang="zh-CN" altLang="en-US" sz="1100" b="1" dirty="0" smtClean="0">
              <a:solidFill>
                <a:schemeClr val="accent3"/>
              </a:solidFill>
            </a:endParaRPr>
          </a:p>
        </p:txBody>
      </p:sp>
      <p:sp>
        <p:nvSpPr>
          <p:cNvPr id="18" name="矩形 17"/>
          <p:cNvSpPr/>
          <p:nvPr/>
        </p:nvSpPr>
        <p:spPr>
          <a:xfrm>
            <a:off x="4139952" y="1292232"/>
            <a:ext cx="623889" cy="261610"/>
          </a:xfrm>
          <a:prstGeom prst="rect">
            <a:avLst/>
          </a:prstGeom>
        </p:spPr>
        <p:txBody>
          <a:bodyPr wrap="none">
            <a:spAutoFit/>
          </a:bodyPr>
          <a:lstStyle/>
          <a:p>
            <a:r>
              <a:rPr kumimoji="1" lang="en-US" altLang="zh-CN" sz="1100" b="1" dirty="0" smtClean="0">
                <a:solidFill>
                  <a:schemeClr val="accent1"/>
                </a:solidFill>
              </a:rPr>
              <a:t>Notes</a:t>
            </a:r>
            <a:r>
              <a:rPr kumimoji="1" lang="en-US" altLang="zh-CN" sz="1100" b="1" dirty="0">
                <a:solidFill>
                  <a:schemeClr val="accent1"/>
                </a:solidFill>
              </a:rPr>
              <a:t>:</a:t>
            </a:r>
          </a:p>
        </p:txBody>
      </p:sp>
      <p:sp>
        <p:nvSpPr>
          <p:cNvPr id="15" name="Oval 14"/>
          <p:cNvSpPr/>
          <p:nvPr/>
        </p:nvSpPr>
        <p:spPr>
          <a:xfrm>
            <a:off x="8244408" y="843558"/>
            <a:ext cx="72008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P10</a:t>
            </a:r>
            <a:endParaRPr lang="zh-CN" altLang="en-US" sz="1200" dirty="0"/>
          </a:p>
        </p:txBody>
      </p:sp>
      <p:graphicFrame>
        <p:nvGraphicFramePr>
          <p:cNvPr id="16" name="图表 10"/>
          <p:cNvGraphicFramePr/>
          <p:nvPr>
            <p:extLst>
              <p:ext uri="{D42A27DB-BD31-4B8C-83A1-F6EECF244321}">
                <p14:modId xmlns:p14="http://schemas.microsoft.com/office/powerpoint/2010/main" val="2092118109"/>
              </p:ext>
            </p:extLst>
          </p:nvPr>
        </p:nvGraphicFramePr>
        <p:xfrm>
          <a:off x="323528" y="2067694"/>
          <a:ext cx="3600400" cy="2464048"/>
        </p:xfrm>
        <a:graphic>
          <a:graphicData uri="http://schemas.openxmlformats.org/drawingml/2006/chart">
            <c:chart xmlns:c="http://schemas.openxmlformats.org/drawingml/2006/chart" xmlns:r="http://schemas.openxmlformats.org/officeDocument/2006/relationships" r:id="rId2"/>
          </a:graphicData>
        </a:graphic>
      </p:graphicFrame>
      <p:cxnSp>
        <p:nvCxnSpPr>
          <p:cNvPr id="20" name="直线连接符 13"/>
          <p:cNvCxnSpPr/>
          <p:nvPr/>
        </p:nvCxnSpPr>
        <p:spPr>
          <a:xfrm flipV="1">
            <a:off x="1211288" y="2443510"/>
            <a:ext cx="2352600" cy="704304"/>
          </a:xfrm>
          <a:prstGeom prst="line">
            <a:avLst/>
          </a:prstGeom>
          <a:ln w="9525" cmpd="sng">
            <a:solidFill>
              <a:schemeClr val="bg2">
                <a:lumMod val="50000"/>
              </a:schemeClr>
            </a:solidFill>
          </a:ln>
        </p:spPr>
        <p:style>
          <a:lnRef idx="2">
            <a:schemeClr val="accent1"/>
          </a:lnRef>
          <a:fillRef idx="0">
            <a:schemeClr val="accent1"/>
          </a:fillRef>
          <a:effectRef idx="1">
            <a:schemeClr val="accent1"/>
          </a:effectRef>
          <a:fontRef idx="minor">
            <a:schemeClr val="tx1"/>
          </a:fontRef>
        </p:style>
      </p:cxnSp>
      <p:graphicFrame>
        <p:nvGraphicFramePr>
          <p:cNvPr id="21" name="表格 8"/>
          <p:cNvGraphicFramePr>
            <a:graphicFrameLocks noGrp="1"/>
          </p:cNvGraphicFramePr>
          <p:nvPr>
            <p:extLst>
              <p:ext uri="{D42A27DB-BD31-4B8C-83A1-F6EECF244321}">
                <p14:modId xmlns:p14="http://schemas.microsoft.com/office/powerpoint/2010/main" val="2361934787"/>
              </p:ext>
            </p:extLst>
          </p:nvPr>
        </p:nvGraphicFramePr>
        <p:xfrm>
          <a:off x="4139953" y="1543894"/>
          <a:ext cx="4824535" cy="2107976"/>
        </p:xfrm>
        <a:graphic>
          <a:graphicData uri="http://schemas.openxmlformats.org/drawingml/2006/table">
            <a:tbl>
              <a:tblPr firstRow="1" bandRow="1">
                <a:tableStyleId>{C083E6E3-FA7D-4D7B-A595-EF9225AFEA82}</a:tableStyleId>
              </a:tblPr>
              <a:tblGrid>
                <a:gridCol w="3405554"/>
                <a:gridCol w="780439"/>
                <a:gridCol w="638542"/>
              </a:tblGrid>
              <a:tr h="459801">
                <a:tc>
                  <a:txBody>
                    <a:bodyPr/>
                    <a:lstStyle/>
                    <a:p>
                      <a:r>
                        <a:rPr lang="zh-CN" altLang="en-US" sz="800" dirty="0" smtClean="0">
                          <a:solidFill>
                            <a:schemeClr val="bg2">
                              <a:lumMod val="50000"/>
                            </a:schemeClr>
                          </a:solidFill>
                        </a:rPr>
                        <a:t>条件</a:t>
                      </a:r>
                      <a:r>
                        <a:rPr lang="en-US" altLang="zh-CN" sz="800" dirty="0" smtClean="0">
                          <a:solidFill>
                            <a:schemeClr val="bg2">
                              <a:lumMod val="50000"/>
                            </a:schemeClr>
                          </a:solidFill>
                        </a:rPr>
                        <a:t>1</a:t>
                      </a:r>
                      <a:r>
                        <a:rPr lang="zh-CN" altLang="en-US" sz="800" dirty="0" smtClean="0">
                          <a:solidFill>
                            <a:schemeClr val="bg2">
                              <a:lumMod val="50000"/>
                            </a:schemeClr>
                          </a:solidFill>
                        </a:rPr>
                        <a:t>：</a:t>
                      </a:r>
                      <a:endParaRPr lang="en-US" altLang="zh-CN" sz="800" dirty="0" smtClean="0">
                        <a:solidFill>
                          <a:schemeClr val="bg2">
                            <a:lumMod val="50000"/>
                          </a:schemeClr>
                        </a:solidFill>
                      </a:endParaRPr>
                    </a:p>
                    <a:p>
                      <a:r>
                        <a:rPr lang="zh-CN" altLang="en-US" sz="800" dirty="0" smtClean="0">
                          <a:solidFill>
                            <a:schemeClr val="bg2">
                              <a:lumMod val="50000"/>
                            </a:schemeClr>
                          </a:solidFill>
                        </a:rPr>
                        <a:t>波动幅度</a:t>
                      </a:r>
                      <a:endParaRPr lang="zh-CN" altLang="en-US" sz="800" dirty="0">
                        <a:solidFill>
                          <a:schemeClr val="bg2">
                            <a:lumMod val="50000"/>
                          </a:schemeClr>
                        </a:solidFill>
                      </a:endParaRPr>
                    </a:p>
                  </a:txBody>
                  <a:tcPr/>
                </a:tc>
                <a:tc>
                  <a:txBody>
                    <a:bodyPr/>
                    <a:lstStyle/>
                    <a:p>
                      <a:r>
                        <a:rPr lang="zh-CN" altLang="en-US" sz="800" dirty="0" smtClean="0">
                          <a:solidFill>
                            <a:schemeClr val="bg2">
                              <a:lumMod val="50000"/>
                            </a:schemeClr>
                          </a:solidFill>
                        </a:rPr>
                        <a:t>条件</a:t>
                      </a:r>
                      <a:r>
                        <a:rPr lang="en-US" altLang="zh-CN" sz="800" dirty="0" smtClean="0">
                          <a:solidFill>
                            <a:schemeClr val="bg2">
                              <a:lumMod val="50000"/>
                            </a:schemeClr>
                          </a:solidFill>
                        </a:rPr>
                        <a:t>2</a:t>
                      </a:r>
                      <a:r>
                        <a:rPr lang="zh-CN" altLang="en-US" sz="800" dirty="0" smtClean="0">
                          <a:solidFill>
                            <a:schemeClr val="bg2">
                              <a:lumMod val="50000"/>
                            </a:schemeClr>
                          </a:solidFill>
                        </a:rPr>
                        <a:t>：</a:t>
                      </a:r>
                      <a:endParaRPr lang="en-US" altLang="zh-CN" sz="800" dirty="0" smtClean="0">
                        <a:solidFill>
                          <a:schemeClr val="bg2">
                            <a:lumMod val="50000"/>
                          </a:schemeClr>
                        </a:solidFill>
                      </a:endParaRPr>
                    </a:p>
                    <a:p>
                      <a:r>
                        <a:rPr lang="zh-CN" altLang="en-US" sz="800" dirty="0" smtClean="0">
                          <a:solidFill>
                            <a:schemeClr val="bg2">
                              <a:lumMod val="50000"/>
                            </a:schemeClr>
                          </a:solidFill>
                        </a:rPr>
                        <a:t>最新两期均值</a:t>
                      </a:r>
                      <a:r>
                        <a:rPr lang="zh-CN" altLang="zh-CN" sz="800" dirty="0" smtClean="0">
                          <a:solidFill>
                            <a:schemeClr val="bg2">
                              <a:lumMod val="50000"/>
                            </a:schemeClr>
                          </a:solidFill>
                        </a:rPr>
                        <a:t>-</a:t>
                      </a:r>
                      <a:r>
                        <a:rPr lang="zh-CN" altLang="en-US" sz="800" dirty="0" smtClean="0">
                          <a:solidFill>
                            <a:schemeClr val="bg2">
                              <a:lumMod val="50000"/>
                            </a:schemeClr>
                          </a:solidFill>
                        </a:rPr>
                        <a:t>最旧两期均值</a:t>
                      </a:r>
                      <a:endParaRPr lang="zh-CN" altLang="en-US" sz="800" dirty="0">
                        <a:solidFill>
                          <a:schemeClr val="bg2">
                            <a:lumMod val="50000"/>
                          </a:schemeClr>
                        </a:solidFill>
                      </a:endParaRPr>
                    </a:p>
                  </a:txBody>
                  <a:tcPr/>
                </a:tc>
                <a:tc>
                  <a:txBody>
                    <a:bodyPr/>
                    <a:lstStyle/>
                    <a:p>
                      <a:r>
                        <a:rPr lang="zh-CN" altLang="en-US" sz="800" b="1" dirty="0" smtClean="0">
                          <a:solidFill>
                            <a:srgbClr val="C00000"/>
                          </a:solidFill>
                          <a:latin typeface="黑体"/>
                          <a:cs typeface="黑体"/>
                        </a:rPr>
                        <a:t>判别描述</a:t>
                      </a:r>
                      <a:r>
                        <a:rPr lang="en-US" altLang="zh-CN" sz="800" b="1" dirty="0" smtClean="0">
                          <a:solidFill>
                            <a:srgbClr val="C00000"/>
                          </a:solidFill>
                          <a:latin typeface="黑体"/>
                          <a:cs typeface="黑体"/>
                        </a:rPr>
                        <a:t>1</a:t>
                      </a:r>
                      <a:endParaRPr lang="zh-CN" altLang="en-US" sz="800" dirty="0">
                        <a:solidFill>
                          <a:schemeClr val="bg2">
                            <a:lumMod val="50000"/>
                          </a:schemeClr>
                        </a:solidFill>
                      </a:endParaRPr>
                    </a:p>
                  </a:txBody>
                  <a:tcPr/>
                </a:tc>
              </a:tr>
              <a:tr h="214574">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每个连续两期的差值均大于</a:t>
                      </a:r>
                      <a:r>
                        <a:rPr lang="en-US" altLang="zh-CN" sz="800" dirty="0" smtClean="0">
                          <a:solidFill>
                            <a:schemeClr val="bg2">
                              <a:lumMod val="50000"/>
                            </a:schemeClr>
                          </a:solidFill>
                        </a:rPr>
                        <a:t>-3</a:t>
                      </a:r>
                      <a:r>
                        <a:rPr lang="zh-CN" altLang="en-US" sz="800" dirty="0" smtClean="0">
                          <a:solidFill>
                            <a:schemeClr val="bg2">
                              <a:lumMod val="50000"/>
                            </a:schemeClr>
                          </a:solidFill>
                        </a:rPr>
                        <a:t>，且每个间隔期差值均大于</a:t>
                      </a:r>
                      <a:r>
                        <a:rPr lang="en-US" altLang="zh-CN" sz="800" dirty="0" smtClean="0">
                          <a:solidFill>
                            <a:schemeClr val="bg2">
                              <a:lumMod val="50000"/>
                            </a:schemeClr>
                          </a:solidFill>
                        </a:rPr>
                        <a:t>-3</a:t>
                      </a:r>
                      <a:endParaRPr lang="zh-CN" altLang="en-US" sz="800" dirty="0">
                        <a:solidFill>
                          <a:schemeClr val="bg2">
                            <a:lumMod val="50000"/>
                          </a:schemeClr>
                        </a:solidFill>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en-US" altLang="zh-CN" sz="800" dirty="0" smtClean="0">
                          <a:solidFill>
                            <a:schemeClr val="bg2">
                              <a:lumMod val="50000"/>
                            </a:schemeClr>
                          </a:solidFill>
                        </a:rPr>
                        <a:t>Gap≥3</a:t>
                      </a:r>
                      <a:endParaRPr lang="zh-CN" altLang="en-US" sz="800" dirty="0">
                        <a:solidFill>
                          <a:schemeClr val="bg2">
                            <a:lumMod val="50000"/>
                          </a:schemeClr>
                        </a:solidFill>
                      </a:endParaRPr>
                    </a:p>
                  </a:txBody>
                  <a:tcPr/>
                </a:tc>
                <a:tc>
                  <a:txBody>
                    <a:bodyPr/>
                    <a:lstStyle/>
                    <a:p>
                      <a:r>
                        <a:rPr lang="zh-CN" altLang="en-US" sz="800" dirty="0" smtClean="0">
                          <a:solidFill>
                            <a:schemeClr val="bg2">
                              <a:lumMod val="50000"/>
                            </a:schemeClr>
                          </a:solidFill>
                        </a:rPr>
                        <a:t>持续上升</a:t>
                      </a:r>
                      <a:endParaRPr lang="zh-CN" altLang="en-US" sz="800" dirty="0">
                        <a:solidFill>
                          <a:schemeClr val="bg2">
                            <a:lumMod val="50000"/>
                          </a:schemeClr>
                        </a:solidFill>
                      </a:endParaRPr>
                    </a:p>
                  </a:txBody>
                  <a:tcPr/>
                </a:tc>
              </a:tr>
              <a:tr h="214574">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任意一个连续两期的差值小于或等于</a:t>
                      </a:r>
                      <a:r>
                        <a:rPr lang="en-US" altLang="zh-CN" sz="800" dirty="0" smtClean="0">
                          <a:solidFill>
                            <a:schemeClr val="bg2">
                              <a:lumMod val="50000"/>
                            </a:schemeClr>
                          </a:solidFill>
                        </a:rPr>
                        <a:t>-3</a:t>
                      </a:r>
                      <a:r>
                        <a:rPr lang="zh-CN" altLang="en-US" sz="800" dirty="0" smtClean="0">
                          <a:solidFill>
                            <a:schemeClr val="bg2">
                              <a:lumMod val="50000"/>
                            </a:schemeClr>
                          </a:solidFill>
                        </a:rPr>
                        <a:t>，或任意一个间隔期差值小于或等于</a:t>
                      </a:r>
                      <a:r>
                        <a:rPr lang="en-US" altLang="zh-CN" sz="800" dirty="0" smtClean="0">
                          <a:solidFill>
                            <a:schemeClr val="bg2">
                              <a:lumMod val="50000"/>
                            </a:schemeClr>
                          </a:solidFill>
                        </a:rPr>
                        <a:t>-3</a:t>
                      </a:r>
                      <a:endParaRPr lang="zh-CN" altLang="en-US" sz="800" dirty="0">
                        <a:solidFill>
                          <a:schemeClr val="bg2">
                            <a:lumMod val="50000"/>
                          </a:schemeClr>
                        </a:solidFill>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en-US" altLang="zh-CN" sz="800" dirty="0" smtClean="0">
                          <a:solidFill>
                            <a:schemeClr val="bg2">
                              <a:lumMod val="50000"/>
                            </a:schemeClr>
                          </a:solidFill>
                        </a:rPr>
                        <a:t>Gap≥3</a:t>
                      </a:r>
                      <a:endParaRPr lang="zh-CN" altLang="en-US" sz="800" dirty="0" smtClean="0">
                        <a:solidFill>
                          <a:schemeClr val="bg2">
                            <a:lumMod val="50000"/>
                          </a:schemeClr>
                        </a:solidFill>
                      </a:endParaRPr>
                    </a:p>
                  </a:txBody>
                  <a:tcPr/>
                </a:tc>
                <a:tc>
                  <a:txBody>
                    <a:bodyPr/>
                    <a:lstStyle/>
                    <a:p>
                      <a:r>
                        <a:rPr lang="zh-CN" altLang="en-US" sz="800" dirty="0" smtClean="0">
                          <a:solidFill>
                            <a:schemeClr val="bg2">
                              <a:lumMod val="50000"/>
                            </a:schemeClr>
                          </a:solidFill>
                        </a:rPr>
                        <a:t>波动上升</a:t>
                      </a:r>
                      <a:endParaRPr lang="zh-CN" altLang="en-US" sz="800" dirty="0">
                        <a:solidFill>
                          <a:schemeClr val="bg2">
                            <a:lumMod val="50000"/>
                          </a:schemeClr>
                        </a:solidFill>
                      </a:endParaRPr>
                    </a:p>
                  </a:txBody>
                  <a:tcPr/>
                </a:tc>
              </a:tr>
              <a:tr h="214574">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每个连续两期的差值均在正负</a:t>
                      </a:r>
                      <a:r>
                        <a:rPr lang="en-US" altLang="zh-CN" sz="800" dirty="0" smtClean="0">
                          <a:solidFill>
                            <a:schemeClr val="bg2">
                              <a:lumMod val="50000"/>
                            </a:schemeClr>
                          </a:solidFill>
                        </a:rPr>
                        <a:t>3</a:t>
                      </a:r>
                      <a:r>
                        <a:rPr lang="zh-CN" altLang="en-US" sz="800" dirty="0" smtClean="0">
                          <a:solidFill>
                            <a:schemeClr val="bg2">
                              <a:lumMod val="50000"/>
                            </a:schemeClr>
                          </a:solidFill>
                        </a:rPr>
                        <a:t>之间，且每个间隔期差值均在正负</a:t>
                      </a:r>
                      <a:r>
                        <a:rPr lang="en-US" altLang="zh-CN" sz="800" dirty="0" smtClean="0">
                          <a:solidFill>
                            <a:schemeClr val="bg2">
                              <a:lumMod val="50000"/>
                            </a:schemeClr>
                          </a:solidFill>
                        </a:rPr>
                        <a:t>3</a:t>
                      </a:r>
                      <a:r>
                        <a:rPr lang="zh-CN" altLang="en-US" sz="800" dirty="0" smtClean="0">
                          <a:solidFill>
                            <a:schemeClr val="bg2">
                              <a:lumMod val="50000"/>
                            </a:schemeClr>
                          </a:solidFill>
                        </a:rPr>
                        <a:t>之间</a:t>
                      </a: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en-US" altLang="zh-CN" sz="800" dirty="0" smtClean="0">
                          <a:solidFill>
                            <a:schemeClr val="bg2">
                              <a:lumMod val="50000"/>
                            </a:schemeClr>
                          </a:solidFill>
                        </a:rPr>
                        <a:t>-3</a:t>
                      </a:r>
                      <a:r>
                        <a:rPr lang="zh-CN" altLang="en-US" sz="800" dirty="0" smtClean="0">
                          <a:solidFill>
                            <a:schemeClr val="bg2">
                              <a:lumMod val="50000"/>
                            </a:schemeClr>
                          </a:solidFill>
                        </a:rPr>
                        <a:t>＜</a:t>
                      </a:r>
                      <a:r>
                        <a:rPr lang="en-US" altLang="zh-CN" sz="800" dirty="0" smtClean="0">
                          <a:solidFill>
                            <a:schemeClr val="bg2">
                              <a:lumMod val="50000"/>
                            </a:schemeClr>
                          </a:solidFill>
                        </a:rPr>
                        <a:t>GAP</a:t>
                      </a:r>
                      <a:r>
                        <a:rPr lang="zh-CN" altLang="en-US" sz="800" dirty="0" smtClean="0">
                          <a:solidFill>
                            <a:schemeClr val="bg2">
                              <a:lumMod val="50000"/>
                            </a:schemeClr>
                          </a:solidFill>
                        </a:rPr>
                        <a:t>＜</a:t>
                      </a:r>
                      <a:r>
                        <a:rPr lang="en-US" altLang="zh-CN" sz="800" dirty="0" smtClean="0">
                          <a:solidFill>
                            <a:schemeClr val="bg2">
                              <a:lumMod val="50000"/>
                            </a:schemeClr>
                          </a:solidFill>
                        </a:rPr>
                        <a:t>3</a:t>
                      </a:r>
                      <a:endParaRPr lang="zh-CN" altLang="en-US" sz="800" dirty="0" smtClean="0">
                        <a:solidFill>
                          <a:schemeClr val="bg2">
                            <a:lumMod val="50000"/>
                          </a:schemeClr>
                        </a:solidFill>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相对平稳</a:t>
                      </a:r>
                    </a:p>
                  </a:txBody>
                  <a:tcPr/>
                </a:tc>
              </a:tr>
              <a:tr h="214574">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任意一个连续两期的差值超出正负</a:t>
                      </a:r>
                      <a:r>
                        <a:rPr lang="en-US" altLang="zh-CN" sz="800" dirty="0" smtClean="0">
                          <a:solidFill>
                            <a:schemeClr val="bg2">
                              <a:lumMod val="50000"/>
                            </a:schemeClr>
                          </a:solidFill>
                        </a:rPr>
                        <a:t>3</a:t>
                      </a:r>
                      <a:r>
                        <a:rPr lang="zh-CN" altLang="en-US" sz="800" dirty="0" smtClean="0">
                          <a:solidFill>
                            <a:schemeClr val="bg2">
                              <a:lumMod val="50000"/>
                            </a:schemeClr>
                          </a:solidFill>
                        </a:rPr>
                        <a:t>，或任意一个间隔期差值超出正负</a:t>
                      </a:r>
                      <a:r>
                        <a:rPr lang="en-US" altLang="zh-CN" sz="800" dirty="0" smtClean="0">
                          <a:solidFill>
                            <a:schemeClr val="bg2">
                              <a:lumMod val="50000"/>
                            </a:schemeClr>
                          </a:solidFill>
                        </a:rPr>
                        <a:t>3</a:t>
                      </a:r>
                      <a:endParaRPr lang="zh-CN" altLang="en-US" sz="800" dirty="0" smtClean="0">
                        <a:solidFill>
                          <a:schemeClr val="bg2">
                            <a:lumMod val="50000"/>
                          </a:schemeClr>
                        </a:solidFill>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en-US" altLang="zh-CN" sz="800" dirty="0" smtClean="0">
                          <a:solidFill>
                            <a:schemeClr val="bg2">
                              <a:lumMod val="50000"/>
                            </a:schemeClr>
                          </a:solidFill>
                        </a:rPr>
                        <a:t>-3</a:t>
                      </a:r>
                      <a:r>
                        <a:rPr lang="zh-CN" altLang="en-US" sz="800" dirty="0" smtClean="0">
                          <a:solidFill>
                            <a:schemeClr val="bg2">
                              <a:lumMod val="50000"/>
                            </a:schemeClr>
                          </a:solidFill>
                        </a:rPr>
                        <a:t>＜</a:t>
                      </a:r>
                      <a:r>
                        <a:rPr lang="en-US" altLang="zh-CN" sz="800" dirty="0" smtClean="0">
                          <a:solidFill>
                            <a:schemeClr val="bg2">
                              <a:lumMod val="50000"/>
                            </a:schemeClr>
                          </a:solidFill>
                        </a:rPr>
                        <a:t>GAP</a:t>
                      </a:r>
                      <a:r>
                        <a:rPr lang="zh-CN" altLang="en-US" sz="800" dirty="0" smtClean="0">
                          <a:solidFill>
                            <a:schemeClr val="bg2">
                              <a:lumMod val="50000"/>
                            </a:schemeClr>
                          </a:solidFill>
                        </a:rPr>
                        <a:t>＜</a:t>
                      </a:r>
                      <a:r>
                        <a:rPr lang="en-US" altLang="zh-CN" sz="800" dirty="0" smtClean="0">
                          <a:solidFill>
                            <a:schemeClr val="bg2">
                              <a:lumMod val="50000"/>
                            </a:schemeClr>
                          </a:solidFill>
                        </a:rPr>
                        <a:t>3</a:t>
                      </a:r>
                      <a:endParaRPr lang="zh-CN" altLang="en-US" sz="800" dirty="0" smtClean="0">
                        <a:solidFill>
                          <a:schemeClr val="bg2">
                            <a:lumMod val="50000"/>
                          </a:schemeClr>
                        </a:solidFill>
                      </a:endParaRPr>
                    </a:p>
                  </a:txBody>
                  <a:tcPr/>
                </a:tc>
                <a:tc>
                  <a:txBody>
                    <a:bodyPr/>
                    <a:lstStyle/>
                    <a:p>
                      <a:r>
                        <a:rPr lang="zh-CN" altLang="en-US" sz="800" dirty="0" smtClean="0">
                          <a:solidFill>
                            <a:schemeClr val="bg2">
                              <a:lumMod val="50000"/>
                            </a:schemeClr>
                          </a:solidFill>
                        </a:rPr>
                        <a:t>振荡</a:t>
                      </a:r>
                      <a:endParaRPr lang="zh-CN" altLang="en-US" sz="800" dirty="0">
                        <a:solidFill>
                          <a:schemeClr val="bg2">
                            <a:lumMod val="50000"/>
                          </a:schemeClr>
                        </a:solidFill>
                      </a:endParaRPr>
                    </a:p>
                  </a:txBody>
                  <a:tcPr/>
                </a:tc>
              </a:tr>
              <a:tr h="214574">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每个连续两期的差值均小于</a:t>
                      </a:r>
                      <a:r>
                        <a:rPr lang="en-US" altLang="zh-CN" sz="800" dirty="0" smtClean="0">
                          <a:solidFill>
                            <a:schemeClr val="bg2">
                              <a:lumMod val="50000"/>
                            </a:schemeClr>
                          </a:solidFill>
                        </a:rPr>
                        <a:t>3</a:t>
                      </a:r>
                      <a:r>
                        <a:rPr lang="zh-CN" altLang="en-US" sz="800" dirty="0" smtClean="0">
                          <a:solidFill>
                            <a:schemeClr val="bg2">
                              <a:lumMod val="50000"/>
                            </a:schemeClr>
                          </a:solidFill>
                        </a:rPr>
                        <a:t>，且每个间隔期差值均小于</a:t>
                      </a:r>
                      <a:r>
                        <a:rPr lang="en-US" altLang="zh-CN" sz="800" dirty="0" smtClean="0">
                          <a:solidFill>
                            <a:schemeClr val="bg2">
                              <a:lumMod val="50000"/>
                            </a:schemeClr>
                          </a:solidFill>
                        </a:rPr>
                        <a:t>3</a:t>
                      </a:r>
                      <a:endParaRPr lang="zh-CN" altLang="en-US" sz="800" dirty="0">
                        <a:solidFill>
                          <a:schemeClr val="bg2">
                            <a:lumMod val="50000"/>
                          </a:schemeClr>
                        </a:solidFill>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en-US" altLang="zh-CN" sz="800" dirty="0" smtClean="0">
                          <a:solidFill>
                            <a:schemeClr val="bg2">
                              <a:lumMod val="50000"/>
                            </a:schemeClr>
                          </a:solidFill>
                        </a:rPr>
                        <a:t>GAP≤-3</a:t>
                      </a:r>
                      <a:endParaRPr lang="zh-CN" altLang="en-US" sz="800" dirty="0">
                        <a:solidFill>
                          <a:schemeClr val="bg2">
                            <a:lumMod val="50000"/>
                          </a:schemeClr>
                        </a:solidFill>
                      </a:endParaRPr>
                    </a:p>
                  </a:txBody>
                  <a:tcPr/>
                </a:tc>
                <a:tc>
                  <a:txBody>
                    <a:bodyPr/>
                    <a:lstStyle/>
                    <a:p>
                      <a:r>
                        <a:rPr lang="zh-CN" altLang="en-US" sz="800" dirty="0" smtClean="0">
                          <a:solidFill>
                            <a:schemeClr val="bg2">
                              <a:lumMod val="50000"/>
                            </a:schemeClr>
                          </a:solidFill>
                        </a:rPr>
                        <a:t>持续下降</a:t>
                      </a:r>
                      <a:endParaRPr lang="zh-CN" altLang="en-US" sz="800" dirty="0">
                        <a:solidFill>
                          <a:schemeClr val="bg2">
                            <a:lumMod val="50000"/>
                          </a:schemeClr>
                        </a:solidFill>
                      </a:endParaRPr>
                    </a:p>
                  </a:txBody>
                  <a:tcPr/>
                </a:tc>
              </a:tr>
              <a:tr h="214574">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任意一个连续两期的差值大于或等于</a:t>
                      </a:r>
                      <a:r>
                        <a:rPr lang="en-US" altLang="zh-CN" sz="800" dirty="0" smtClean="0">
                          <a:solidFill>
                            <a:schemeClr val="bg2">
                              <a:lumMod val="50000"/>
                            </a:schemeClr>
                          </a:solidFill>
                        </a:rPr>
                        <a:t>3</a:t>
                      </a:r>
                      <a:r>
                        <a:rPr lang="zh-CN" altLang="en-US" sz="800" dirty="0" smtClean="0">
                          <a:solidFill>
                            <a:schemeClr val="bg2">
                              <a:lumMod val="50000"/>
                            </a:schemeClr>
                          </a:solidFill>
                        </a:rPr>
                        <a:t>，或任意一个间隔期差值大于或等于</a:t>
                      </a:r>
                      <a:r>
                        <a:rPr lang="en-US" altLang="zh-CN" sz="800" dirty="0" smtClean="0">
                          <a:solidFill>
                            <a:schemeClr val="bg2">
                              <a:lumMod val="50000"/>
                            </a:schemeClr>
                          </a:solidFill>
                        </a:rPr>
                        <a:t>3</a:t>
                      </a:r>
                      <a:endParaRPr lang="zh-CN" altLang="en-US" sz="800" dirty="0">
                        <a:solidFill>
                          <a:schemeClr val="bg2">
                            <a:lumMod val="50000"/>
                          </a:schemeClr>
                        </a:solidFill>
                      </a:endParaRPr>
                    </a:p>
                  </a:txBody>
                  <a:tcPr/>
                </a:tc>
                <a:tc>
                  <a:txBody>
                    <a:bodyPr/>
                    <a:lstStyle/>
                    <a:p>
                      <a:r>
                        <a:rPr lang="en-US" altLang="zh-CN" sz="800" dirty="0" smtClean="0">
                          <a:solidFill>
                            <a:schemeClr val="bg2">
                              <a:lumMod val="50000"/>
                            </a:schemeClr>
                          </a:solidFill>
                        </a:rPr>
                        <a:t>GAP≤-3</a:t>
                      </a:r>
                      <a:endParaRPr lang="zh-CN" altLang="en-US" sz="800" dirty="0">
                        <a:solidFill>
                          <a:schemeClr val="bg2">
                            <a:lumMod val="50000"/>
                          </a:schemeClr>
                        </a:solidFill>
                      </a:endParaRPr>
                    </a:p>
                  </a:txBody>
                  <a:tcPr/>
                </a:tc>
                <a:tc>
                  <a:txBody>
                    <a:bodyPr/>
                    <a:lstStyle/>
                    <a:p>
                      <a:r>
                        <a:rPr lang="zh-CN" altLang="en-US" sz="800" dirty="0" smtClean="0">
                          <a:solidFill>
                            <a:schemeClr val="bg2">
                              <a:lumMod val="50000"/>
                            </a:schemeClr>
                          </a:solidFill>
                        </a:rPr>
                        <a:t>波动下滑</a:t>
                      </a:r>
                      <a:endParaRPr lang="zh-CN" altLang="en-US" sz="800" dirty="0">
                        <a:solidFill>
                          <a:schemeClr val="bg2">
                            <a:lumMod val="50000"/>
                          </a:schemeClr>
                        </a:solidFill>
                      </a:endParaRPr>
                    </a:p>
                  </a:txBody>
                  <a:tcPr/>
                </a:tc>
              </a:tr>
            </a:tbl>
          </a:graphicData>
        </a:graphic>
      </p:graphicFrame>
      <p:graphicFrame>
        <p:nvGraphicFramePr>
          <p:cNvPr id="23" name="表格 9"/>
          <p:cNvGraphicFramePr>
            <a:graphicFrameLocks noGrp="1"/>
          </p:cNvGraphicFramePr>
          <p:nvPr>
            <p:extLst>
              <p:ext uri="{D42A27DB-BD31-4B8C-83A1-F6EECF244321}">
                <p14:modId xmlns:p14="http://schemas.microsoft.com/office/powerpoint/2010/main" val="3850516410"/>
              </p:ext>
            </p:extLst>
          </p:nvPr>
        </p:nvGraphicFramePr>
        <p:xfrm>
          <a:off x="4427984" y="3723878"/>
          <a:ext cx="2376264" cy="1280160"/>
        </p:xfrm>
        <a:graphic>
          <a:graphicData uri="http://schemas.openxmlformats.org/drawingml/2006/table">
            <a:tbl>
              <a:tblPr firstRow="1" bandRow="1">
                <a:tableStyleId>{C083E6E3-FA7D-4D7B-A595-EF9225AFEA82}</a:tableStyleId>
              </a:tblPr>
              <a:tblGrid>
                <a:gridCol w="1656184"/>
                <a:gridCol w="720080"/>
              </a:tblGrid>
              <a:tr h="201359">
                <a:tc>
                  <a:txBody>
                    <a:bodyPr/>
                    <a:lstStyle/>
                    <a:p>
                      <a:r>
                        <a:rPr lang="zh-CN" altLang="en-US" sz="800" dirty="0" smtClean="0">
                          <a:solidFill>
                            <a:schemeClr val="bg2">
                              <a:lumMod val="50000"/>
                            </a:schemeClr>
                          </a:solidFill>
                        </a:rPr>
                        <a:t>（本期满意顾客占比</a:t>
                      </a:r>
                      <a:r>
                        <a:rPr lang="zh-CN" altLang="zh-CN" sz="800" dirty="0" smtClean="0">
                          <a:solidFill>
                            <a:schemeClr val="bg2">
                              <a:lumMod val="50000"/>
                            </a:schemeClr>
                          </a:solidFill>
                        </a:rPr>
                        <a:t>-</a:t>
                      </a:r>
                      <a:r>
                        <a:rPr lang="zh-CN" altLang="en-US" sz="800" dirty="0" smtClean="0">
                          <a:solidFill>
                            <a:schemeClr val="bg2">
                              <a:lumMod val="50000"/>
                            </a:schemeClr>
                          </a:solidFill>
                        </a:rPr>
                        <a:t>上期）*</a:t>
                      </a:r>
                      <a:r>
                        <a:rPr lang="en-US" altLang="zh-CN" sz="800" dirty="0" smtClean="0">
                          <a:solidFill>
                            <a:schemeClr val="bg2">
                              <a:lumMod val="50000"/>
                            </a:schemeClr>
                          </a:solidFill>
                        </a:rPr>
                        <a:t>100</a:t>
                      </a:r>
                      <a:endParaRPr lang="zh-CN" altLang="en-US" sz="800" dirty="0">
                        <a:solidFill>
                          <a:schemeClr val="bg2">
                            <a:lumMod val="50000"/>
                          </a:schemeClr>
                        </a:solidFill>
                      </a:endParaRPr>
                    </a:p>
                  </a:txBody>
                  <a:tcPr/>
                </a:tc>
                <a:tc>
                  <a:txBody>
                    <a:bodyPr/>
                    <a:lstStyle/>
                    <a:p>
                      <a:r>
                        <a:rPr lang="zh-CN" altLang="en-US" sz="800" b="1" dirty="0" smtClean="0">
                          <a:solidFill>
                            <a:srgbClr val="C00000"/>
                          </a:solidFill>
                          <a:latin typeface="黑体"/>
                          <a:cs typeface="黑体"/>
                        </a:rPr>
                        <a:t>判别描述</a:t>
                      </a:r>
                      <a:r>
                        <a:rPr lang="en-US" altLang="zh-CN" sz="800" b="1" dirty="0" smtClean="0">
                          <a:solidFill>
                            <a:srgbClr val="C00000"/>
                          </a:solidFill>
                          <a:latin typeface="黑体"/>
                          <a:cs typeface="黑体"/>
                        </a:rPr>
                        <a:t>2</a:t>
                      </a:r>
                      <a:endParaRPr lang="zh-CN" altLang="en-US" sz="800" dirty="0">
                        <a:solidFill>
                          <a:schemeClr val="bg2">
                            <a:lumMod val="50000"/>
                          </a:schemeClr>
                        </a:solidFill>
                      </a:endParaRPr>
                    </a:p>
                  </a:txBody>
                  <a:tcPr/>
                </a:tc>
              </a:tr>
              <a:tr h="201359">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en-US" altLang="zh-CN" sz="800" dirty="0" smtClean="0">
                          <a:solidFill>
                            <a:schemeClr val="bg2">
                              <a:lumMod val="50000"/>
                            </a:schemeClr>
                          </a:solidFill>
                        </a:rPr>
                        <a:t>Gap≥</a:t>
                      </a:r>
                      <a:r>
                        <a:rPr lang="zh-CN" altLang="zh-CN" sz="800" dirty="0" smtClean="0">
                          <a:solidFill>
                            <a:schemeClr val="bg2">
                              <a:lumMod val="50000"/>
                            </a:schemeClr>
                          </a:solidFill>
                        </a:rPr>
                        <a:t>5</a:t>
                      </a:r>
                      <a:endParaRPr lang="zh-CN" altLang="en-US" sz="800" dirty="0">
                        <a:solidFill>
                          <a:schemeClr val="bg2">
                            <a:lumMod val="50000"/>
                          </a:schemeClr>
                        </a:solidFill>
                      </a:endParaRPr>
                    </a:p>
                  </a:txBody>
                  <a:tcPr/>
                </a:tc>
                <a:tc>
                  <a:txBody>
                    <a:bodyPr/>
                    <a:lstStyle/>
                    <a:p>
                      <a:r>
                        <a:rPr lang="zh-CN" altLang="en-US" sz="800" dirty="0" smtClean="0">
                          <a:solidFill>
                            <a:schemeClr val="bg2">
                              <a:lumMod val="50000"/>
                            </a:schemeClr>
                          </a:solidFill>
                        </a:rPr>
                        <a:t>有显著上升</a:t>
                      </a:r>
                      <a:endParaRPr lang="zh-CN" altLang="en-US" sz="800" dirty="0">
                        <a:solidFill>
                          <a:schemeClr val="bg2">
                            <a:lumMod val="50000"/>
                          </a:schemeClr>
                        </a:solidFill>
                      </a:endParaRPr>
                    </a:p>
                  </a:txBody>
                  <a:tcPr/>
                </a:tc>
              </a:tr>
              <a:tr h="201359">
                <a:tc>
                  <a:txBody>
                    <a:bodyPr/>
                    <a:lstStyle/>
                    <a:p>
                      <a:r>
                        <a:rPr lang="en-US" altLang="zh-CN" sz="800" dirty="0" smtClean="0">
                          <a:solidFill>
                            <a:schemeClr val="bg2">
                              <a:lumMod val="50000"/>
                            </a:schemeClr>
                          </a:solidFill>
                        </a:rPr>
                        <a:t>3 ≤ Gap</a:t>
                      </a:r>
                      <a:r>
                        <a:rPr lang="zh-CN" altLang="en-US" sz="800" dirty="0" smtClean="0">
                          <a:solidFill>
                            <a:schemeClr val="bg2">
                              <a:lumMod val="50000"/>
                            </a:schemeClr>
                          </a:solidFill>
                        </a:rPr>
                        <a:t>＜</a:t>
                      </a:r>
                      <a:r>
                        <a:rPr lang="en-US" altLang="zh-CN" sz="800" dirty="0" smtClean="0">
                          <a:solidFill>
                            <a:schemeClr val="bg2">
                              <a:lumMod val="50000"/>
                            </a:schemeClr>
                          </a:solidFill>
                        </a:rPr>
                        <a:t>5</a:t>
                      </a:r>
                    </a:p>
                  </a:txBody>
                  <a:tcPr/>
                </a:tc>
                <a:tc>
                  <a:txBody>
                    <a:bodyPr/>
                    <a:lstStyle/>
                    <a:p>
                      <a:r>
                        <a:rPr lang="zh-CN" altLang="en-US" sz="800" dirty="0" smtClean="0">
                          <a:solidFill>
                            <a:schemeClr val="bg2">
                              <a:lumMod val="50000"/>
                            </a:schemeClr>
                          </a:solidFill>
                        </a:rPr>
                        <a:t>略有提升</a:t>
                      </a:r>
                      <a:endParaRPr lang="zh-CN" altLang="en-US" sz="800" dirty="0">
                        <a:solidFill>
                          <a:schemeClr val="bg2">
                            <a:lumMod val="50000"/>
                          </a:schemeClr>
                        </a:solidFill>
                      </a:endParaRPr>
                    </a:p>
                  </a:txBody>
                  <a:tcPr/>
                </a:tc>
              </a:tr>
              <a:tr h="201359">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en-US" altLang="zh-CN" sz="800" dirty="0" smtClean="0">
                          <a:solidFill>
                            <a:schemeClr val="bg2">
                              <a:lumMod val="50000"/>
                            </a:schemeClr>
                          </a:solidFill>
                        </a:rPr>
                        <a:t>-3</a:t>
                      </a:r>
                      <a:r>
                        <a:rPr lang="zh-CN" altLang="en-US" sz="800" dirty="0" smtClean="0">
                          <a:solidFill>
                            <a:schemeClr val="bg2">
                              <a:lumMod val="50000"/>
                            </a:schemeClr>
                          </a:solidFill>
                        </a:rPr>
                        <a:t>＜</a:t>
                      </a:r>
                      <a:r>
                        <a:rPr lang="en-US" altLang="zh-CN" sz="800" dirty="0" smtClean="0">
                          <a:solidFill>
                            <a:schemeClr val="bg2">
                              <a:lumMod val="50000"/>
                            </a:schemeClr>
                          </a:solidFill>
                        </a:rPr>
                        <a:t>GAP</a:t>
                      </a:r>
                      <a:r>
                        <a:rPr lang="zh-CN" altLang="en-US" sz="800" dirty="0" smtClean="0">
                          <a:solidFill>
                            <a:schemeClr val="bg2">
                              <a:lumMod val="50000"/>
                            </a:schemeClr>
                          </a:solidFill>
                        </a:rPr>
                        <a:t>＜</a:t>
                      </a:r>
                      <a:r>
                        <a:rPr lang="en-US" altLang="zh-CN" sz="800" dirty="0" smtClean="0">
                          <a:solidFill>
                            <a:schemeClr val="bg2">
                              <a:lumMod val="50000"/>
                            </a:schemeClr>
                          </a:solidFill>
                        </a:rPr>
                        <a:t>3</a:t>
                      </a:r>
                      <a:endParaRPr lang="zh-CN" altLang="en-US" sz="800" dirty="0" smtClean="0">
                        <a:solidFill>
                          <a:schemeClr val="bg2">
                            <a:lumMod val="50000"/>
                          </a:schemeClr>
                        </a:solidFill>
                      </a:endParaRPr>
                    </a:p>
                  </a:txBody>
                  <a:tcPr/>
                </a:tc>
                <a:tc>
                  <a:txBody>
                    <a:bodyPr/>
                    <a:lstStyle/>
                    <a:p>
                      <a:r>
                        <a:rPr lang="zh-CN" altLang="en-US" sz="800" dirty="0" smtClean="0">
                          <a:solidFill>
                            <a:schemeClr val="bg2">
                              <a:lumMod val="50000"/>
                            </a:schemeClr>
                          </a:solidFill>
                        </a:rPr>
                        <a:t>保持稳定</a:t>
                      </a:r>
                      <a:endParaRPr lang="zh-CN" altLang="en-US" sz="800" dirty="0">
                        <a:solidFill>
                          <a:schemeClr val="bg2">
                            <a:lumMod val="50000"/>
                          </a:schemeClr>
                        </a:solidFill>
                      </a:endParaRPr>
                    </a:p>
                  </a:txBody>
                  <a:tcPr/>
                </a:tc>
              </a:tr>
              <a:tr h="201359">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en-US" altLang="zh-CN" sz="800" dirty="0" smtClean="0">
                          <a:solidFill>
                            <a:schemeClr val="bg2">
                              <a:lumMod val="50000"/>
                            </a:schemeClr>
                          </a:solidFill>
                        </a:rPr>
                        <a:t>-5</a:t>
                      </a:r>
                      <a:r>
                        <a:rPr lang="zh-CN" altLang="en-US" sz="800" dirty="0" smtClean="0">
                          <a:solidFill>
                            <a:schemeClr val="bg2">
                              <a:lumMod val="50000"/>
                            </a:schemeClr>
                          </a:solidFill>
                        </a:rPr>
                        <a:t>＜</a:t>
                      </a:r>
                      <a:r>
                        <a:rPr lang="en-US" altLang="zh-CN" sz="800" dirty="0" smtClean="0">
                          <a:solidFill>
                            <a:schemeClr val="bg2">
                              <a:lumMod val="50000"/>
                            </a:schemeClr>
                          </a:solidFill>
                        </a:rPr>
                        <a:t>GAP≤-3</a:t>
                      </a:r>
                      <a:endParaRPr lang="zh-CN" altLang="en-US" sz="800" dirty="0" smtClean="0">
                        <a:solidFill>
                          <a:schemeClr val="bg2">
                            <a:lumMod val="50000"/>
                          </a:schemeClr>
                        </a:solidFill>
                      </a:endParaRPr>
                    </a:p>
                  </a:txBody>
                  <a:tcPr/>
                </a:tc>
                <a:tc>
                  <a:txBody>
                    <a:bodyPr/>
                    <a:lstStyle/>
                    <a:p>
                      <a:r>
                        <a:rPr lang="zh-CN" altLang="en-US" sz="800" dirty="0" smtClean="0">
                          <a:solidFill>
                            <a:schemeClr val="bg2">
                              <a:lumMod val="50000"/>
                            </a:schemeClr>
                          </a:solidFill>
                        </a:rPr>
                        <a:t>略有下降</a:t>
                      </a:r>
                      <a:endParaRPr lang="zh-CN" altLang="en-US" sz="800" dirty="0">
                        <a:solidFill>
                          <a:schemeClr val="bg2">
                            <a:lumMod val="50000"/>
                          </a:schemeClr>
                        </a:solidFill>
                      </a:endParaRPr>
                    </a:p>
                  </a:txBody>
                  <a:tcPr/>
                </a:tc>
              </a:tr>
              <a:tr h="201359">
                <a:tc>
                  <a:txBody>
                    <a:bodyPr/>
                    <a:lstStyle/>
                    <a:p>
                      <a:r>
                        <a:rPr lang="en-US" altLang="zh-CN" sz="800" dirty="0" smtClean="0">
                          <a:solidFill>
                            <a:schemeClr val="bg2">
                              <a:lumMod val="50000"/>
                            </a:schemeClr>
                          </a:solidFill>
                        </a:rPr>
                        <a:t>GAP≤-5</a:t>
                      </a:r>
                      <a:endParaRPr lang="zh-CN" altLang="en-US" sz="800" dirty="0">
                        <a:solidFill>
                          <a:schemeClr val="bg2">
                            <a:lumMod val="50000"/>
                          </a:schemeClr>
                        </a:solidFill>
                      </a:endParaRPr>
                    </a:p>
                  </a:txBody>
                  <a:tcPr/>
                </a:tc>
                <a:tc>
                  <a:txBody>
                    <a:bodyPr/>
                    <a:lstStyle/>
                    <a:p>
                      <a:r>
                        <a:rPr lang="zh-CN" altLang="en-US" sz="800" dirty="0" smtClean="0">
                          <a:solidFill>
                            <a:schemeClr val="bg2">
                              <a:lumMod val="50000"/>
                            </a:schemeClr>
                          </a:solidFill>
                        </a:rPr>
                        <a:t>显著下降</a:t>
                      </a:r>
                      <a:endParaRPr lang="zh-CN" altLang="en-US" sz="800" dirty="0">
                        <a:solidFill>
                          <a:schemeClr val="bg2">
                            <a:lumMod val="50000"/>
                          </a:schemeClr>
                        </a:solidFill>
                      </a:endParaRPr>
                    </a:p>
                  </a:txBody>
                  <a:tcPr/>
                </a:tc>
              </a:tr>
            </a:tbl>
          </a:graphicData>
        </a:graphic>
      </p:graphicFrame>
      <p:sp>
        <p:nvSpPr>
          <p:cNvPr id="4" name="Rectangle 3"/>
          <p:cNvSpPr/>
          <p:nvPr/>
        </p:nvSpPr>
        <p:spPr>
          <a:xfrm>
            <a:off x="6858000" y="3723878"/>
            <a:ext cx="1962472" cy="830997"/>
          </a:xfrm>
          <a:prstGeom prst="rect">
            <a:avLst/>
          </a:prstGeom>
        </p:spPr>
        <p:txBody>
          <a:bodyPr wrap="square">
            <a:spAutoFit/>
          </a:bodyPr>
          <a:lstStyle/>
          <a:p>
            <a:r>
              <a:rPr lang="en-US" altLang="zh-CN" sz="800" b="1" dirty="0" smtClean="0">
                <a:solidFill>
                  <a:schemeClr val="bg2">
                    <a:lumMod val="50000"/>
                  </a:schemeClr>
                </a:solidFill>
                <a:latin typeface="黑体"/>
                <a:cs typeface="黑体"/>
              </a:rPr>
              <a:t>1</a:t>
            </a:r>
            <a:r>
              <a:rPr lang="zh-CN" altLang="en-US" sz="800" b="1" dirty="0" smtClean="0">
                <a:solidFill>
                  <a:schemeClr val="bg2">
                    <a:lumMod val="50000"/>
                  </a:schemeClr>
                </a:solidFill>
                <a:latin typeface="黑体"/>
                <a:cs typeface="黑体"/>
              </a:rPr>
              <a:t>、对比数据为：满意顾客占比</a:t>
            </a:r>
            <a:r>
              <a:rPr lang="en-US" altLang="zh-CN" sz="800" b="1" dirty="0" smtClean="0">
                <a:solidFill>
                  <a:schemeClr val="bg2">
                    <a:lumMod val="50000"/>
                  </a:schemeClr>
                </a:solidFill>
                <a:latin typeface="黑体"/>
                <a:cs typeface="黑体"/>
              </a:rPr>
              <a:t>=</a:t>
            </a:r>
            <a:r>
              <a:rPr lang="zh-CN" altLang="en-US" sz="800" b="1" dirty="0" smtClean="0">
                <a:solidFill>
                  <a:schemeClr val="bg2">
                    <a:lumMod val="50000"/>
                  </a:schemeClr>
                </a:solidFill>
              </a:rPr>
              <a:t>“</a:t>
            </a:r>
            <a:r>
              <a:rPr lang="en-US" altLang="zh-CN" sz="800" b="1" dirty="0">
                <a:solidFill>
                  <a:schemeClr val="bg2">
                    <a:lumMod val="50000"/>
                  </a:schemeClr>
                </a:solidFill>
              </a:rPr>
              <a:t>8-10</a:t>
            </a:r>
            <a:r>
              <a:rPr lang="zh-CN" altLang="en-US" sz="800" b="1" dirty="0">
                <a:solidFill>
                  <a:schemeClr val="bg2">
                    <a:lumMod val="50000"/>
                  </a:schemeClr>
                </a:solidFill>
              </a:rPr>
              <a:t>分”顾客占</a:t>
            </a:r>
            <a:r>
              <a:rPr lang="zh-CN" altLang="en-US" sz="800" b="1" dirty="0" smtClean="0">
                <a:solidFill>
                  <a:schemeClr val="bg2">
                    <a:lumMod val="50000"/>
                  </a:schemeClr>
                </a:solidFill>
              </a:rPr>
              <a:t>比</a:t>
            </a:r>
            <a:r>
              <a:rPr lang="zh-CN" altLang="en-US" sz="800" b="1" dirty="0" smtClean="0">
                <a:solidFill>
                  <a:schemeClr val="bg2">
                    <a:lumMod val="50000"/>
                  </a:schemeClr>
                </a:solidFill>
                <a:latin typeface="黑体"/>
                <a:cs typeface="黑体"/>
              </a:rPr>
              <a:t>；</a:t>
            </a:r>
            <a:endParaRPr lang="en-US" altLang="zh-CN" sz="800" b="1" dirty="0" smtClean="0">
              <a:solidFill>
                <a:schemeClr val="bg2">
                  <a:lumMod val="50000"/>
                </a:schemeClr>
              </a:solidFill>
              <a:latin typeface="黑体"/>
              <a:cs typeface="黑体"/>
            </a:endParaRPr>
          </a:p>
          <a:p>
            <a:r>
              <a:rPr lang="en-US" altLang="zh-CN" sz="800" b="1" dirty="0" smtClean="0">
                <a:solidFill>
                  <a:schemeClr val="bg2">
                    <a:lumMod val="50000"/>
                  </a:schemeClr>
                </a:solidFill>
                <a:latin typeface="黑体"/>
                <a:cs typeface="黑体"/>
              </a:rPr>
              <a:t>2</a:t>
            </a:r>
            <a:r>
              <a:rPr lang="zh-CN" altLang="en-US" sz="800" b="1" dirty="0" smtClean="0">
                <a:solidFill>
                  <a:schemeClr val="bg2">
                    <a:lumMod val="50000"/>
                  </a:schemeClr>
                </a:solidFill>
                <a:latin typeface="黑体"/>
                <a:cs typeface="黑体"/>
              </a:rPr>
              <a:t>、第一条结论只在三</a:t>
            </a:r>
            <a:r>
              <a:rPr lang="zh-CN" altLang="en-US" sz="800" b="1" dirty="0">
                <a:solidFill>
                  <a:schemeClr val="bg2">
                    <a:lumMod val="50000"/>
                  </a:schemeClr>
                </a:solidFill>
                <a:latin typeface="黑体"/>
                <a:cs typeface="黑体"/>
              </a:rPr>
              <a:t>期及</a:t>
            </a:r>
            <a:r>
              <a:rPr lang="zh-CN" altLang="en-US" sz="800" b="1" dirty="0" smtClean="0">
                <a:solidFill>
                  <a:schemeClr val="bg2">
                    <a:lumMod val="50000"/>
                  </a:schemeClr>
                </a:solidFill>
                <a:latin typeface="黑体"/>
                <a:cs typeface="黑体"/>
              </a:rPr>
              <a:t>以上才会出现。</a:t>
            </a:r>
            <a:endParaRPr lang="en-US" altLang="zh-CN" sz="800" b="1" dirty="0" smtClean="0">
              <a:solidFill>
                <a:schemeClr val="bg2">
                  <a:lumMod val="50000"/>
                </a:schemeClr>
              </a:solidFill>
              <a:latin typeface="黑体"/>
              <a:cs typeface="黑体"/>
            </a:endParaRPr>
          </a:p>
          <a:p>
            <a:r>
              <a:rPr lang="en-US" altLang="zh-CN" sz="800" b="1" dirty="0" smtClean="0">
                <a:solidFill>
                  <a:schemeClr val="bg2">
                    <a:lumMod val="50000"/>
                  </a:schemeClr>
                </a:solidFill>
                <a:latin typeface="黑体"/>
              </a:rPr>
              <a:t>3.</a:t>
            </a:r>
            <a:r>
              <a:rPr lang="zh-CN" altLang="en-US" sz="800" b="1" dirty="0" smtClean="0">
                <a:solidFill>
                  <a:schemeClr val="bg2">
                    <a:lumMod val="50000"/>
                  </a:schemeClr>
                </a:solidFill>
                <a:latin typeface="黑体"/>
              </a:rPr>
              <a:t> 趋势线只在三期及以上才会出现。趋势线的两点定义：“最近两期均值”和“最早两期均值”</a:t>
            </a:r>
            <a:endParaRPr lang="zh-CN" altLang="en-US" sz="800" dirty="0"/>
          </a:p>
        </p:txBody>
      </p:sp>
      <p:sp>
        <p:nvSpPr>
          <p:cNvPr id="5" name="Rectangle 4"/>
          <p:cNvSpPr/>
          <p:nvPr/>
        </p:nvSpPr>
        <p:spPr>
          <a:xfrm>
            <a:off x="1270471" y="1573033"/>
            <a:ext cx="4572000" cy="215444"/>
          </a:xfrm>
          <a:prstGeom prst="rect">
            <a:avLst/>
          </a:prstGeom>
        </p:spPr>
        <p:txBody>
          <a:bodyPr>
            <a:spAutoFit/>
          </a:bodyPr>
          <a:lstStyle/>
          <a:p>
            <a:r>
              <a:rPr lang="en-US" altLang="zh-CN" sz="800" dirty="0" smtClean="0"/>
              <a:t>E-CHART:</a:t>
            </a:r>
            <a:r>
              <a:rPr lang="zh-CN" altLang="en-US" sz="800" dirty="0" smtClean="0"/>
              <a:t> </a:t>
            </a:r>
            <a:r>
              <a:rPr lang="en-US" altLang="zh-CN" sz="800" dirty="0" smtClean="0"/>
              <a:t>http</a:t>
            </a:r>
            <a:r>
              <a:rPr lang="en-US" altLang="zh-CN" sz="800" dirty="0"/>
              <a:t>://echarts.baidu.com/doc/example/line1.html</a:t>
            </a:r>
            <a:endParaRPr lang="zh-CN" altLang="en-US" sz="800" dirty="0"/>
          </a:p>
        </p:txBody>
      </p:sp>
      <p:pic>
        <p:nvPicPr>
          <p:cNvPr id="4098" name="Picture 2" descr="C:\Users\chench21\Desktop\untitl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2486208"/>
            <a:ext cx="3416453" cy="1539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0988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55794"/>
            <a:ext cx="8579296" cy="269304"/>
          </a:xfrm>
        </p:spPr>
        <p:txBody>
          <a:bodyPr/>
          <a:lstStyle/>
          <a:p>
            <a:r>
              <a:rPr lang="zh-CN" altLang="en-US" dirty="0" smtClean="0"/>
              <a:t>按</a:t>
            </a:r>
            <a:r>
              <a:rPr lang="zh-CN" altLang="en-US" dirty="0">
                <a:solidFill>
                  <a:schemeClr val="accent1"/>
                </a:solidFill>
              </a:rPr>
              <a:t>门店纬度</a:t>
            </a:r>
            <a:r>
              <a:rPr lang="zh-CN" altLang="en-US" dirty="0" smtClean="0"/>
              <a:t>比较顾客满意度表现</a:t>
            </a:r>
            <a:endParaRPr lang="zh-CN" altLang="en-US" sz="1000" dirty="0"/>
          </a:p>
        </p:txBody>
      </p:sp>
      <p:sp>
        <p:nvSpPr>
          <p:cNvPr id="6" name="矩形 5"/>
          <p:cNvSpPr/>
          <p:nvPr/>
        </p:nvSpPr>
        <p:spPr>
          <a:xfrm>
            <a:off x="323528" y="868497"/>
            <a:ext cx="8496944" cy="507831"/>
          </a:xfrm>
          <a:prstGeom prst="rect">
            <a:avLst/>
          </a:prstGeom>
        </p:spPr>
        <p:txBody>
          <a:bodyPr wrap="square">
            <a:spAutoFit/>
          </a:bodyPr>
          <a:lstStyle/>
          <a:p>
            <a:r>
              <a:rPr lang="en-US" altLang="zh-CN" sz="900" b="1" dirty="0" smtClean="0">
                <a:solidFill>
                  <a:schemeClr val="bg2">
                    <a:lumMod val="50000"/>
                  </a:schemeClr>
                </a:solidFill>
              </a:rPr>
              <a:t>1</a:t>
            </a:r>
            <a:r>
              <a:rPr lang="zh-CN" altLang="en-US" sz="900" b="1" dirty="0" smtClean="0">
                <a:solidFill>
                  <a:schemeClr val="bg2">
                    <a:lumMod val="50000"/>
                  </a:schemeClr>
                </a:solidFill>
              </a:rPr>
              <a:t>、通</a:t>
            </a:r>
            <a:r>
              <a:rPr lang="zh-CN" altLang="en-US" sz="900" b="1" dirty="0">
                <a:solidFill>
                  <a:schemeClr val="bg2">
                    <a:lumMod val="50000"/>
                  </a:schemeClr>
                </a:solidFill>
              </a:rPr>
              <a:t>过横向比较各门店的顾客满意度表现，我们可以发现</a:t>
            </a:r>
            <a:r>
              <a:rPr lang="zh-CN" altLang="en-US" sz="900" b="1" dirty="0" smtClean="0">
                <a:solidFill>
                  <a:schemeClr val="bg2">
                    <a:lumMod val="50000"/>
                  </a:schemeClr>
                </a:solidFill>
              </a:rPr>
              <a:t>，各</a:t>
            </a:r>
            <a:r>
              <a:rPr lang="zh-CN" altLang="en-US" sz="900" b="1" dirty="0">
                <a:solidFill>
                  <a:schemeClr val="bg2">
                    <a:lumMod val="50000"/>
                  </a:schemeClr>
                </a:solidFill>
              </a:rPr>
              <a:t>门店的顾客满意度表现</a:t>
            </a:r>
            <a:r>
              <a:rPr lang="zh-CN" altLang="en-US" sz="900" b="1" dirty="0" smtClean="0">
                <a:solidFill>
                  <a:schemeClr val="bg2">
                    <a:lumMod val="50000"/>
                  </a:schemeClr>
                </a:solidFill>
              </a:rPr>
              <a:t>有</a:t>
            </a:r>
            <a:r>
              <a:rPr lang="en-US" altLang="zh-CN" sz="900" b="1" dirty="0" smtClean="0">
                <a:solidFill>
                  <a:srgbClr val="C00000"/>
                </a:solidFill>
                <a:latin typeface="黑体"/>
                <a:cs typeface="黑体"/>
              </a:rPr>
              <a:t>&lt;</a:t>
            </a:r>
            <a:r>
              <a:rPr lang="zh-CN" altLang="en-US" sz="900" b="1" dirty="0">
                <a:solidFill>
                  <a:srgbClr val="C00000"/>
                </a:solidFill>
                <a:latin typeface="黑体"/>
                <a:cs typeface="黑体"/>
              </a:rPr>
              <a:t>插入判别描述</a:t>
            </a:r>
            <a:r>
              <a:rPr lang="en-US" altLang="zh-CN" sz="900" b="1" dirty="0" smtClean="0">
                <a:solidFill>
                  <a:srgbClr val="C00000"/>
                </a:solidFill>
                <a:latin typeface="黑体"/>
                <a:cs typeface="黑体"/>
              </a:rPr>
              <a:t>&gt;</a:t>
            </a:r>
            <a:r>
              <a:rPr lang="zh-CN" altLang="en-US" sz="900" b="1" dirty="0" smtClean="0">
                <a:solidFill>
                  <a:schemeClr val="bg2">
                    <a:lumMod val="50000"/>
                  </a:schemeClr>
                </a:solidFill>
              </a:rPr>
              <a:t>；</a:t>
            </a:r>
            <a:endParaRPr lang="en-US" altLang="zh-CN" sz="900" b="1" dirty="0" smtClean="0">
              <a:solidFill>
                <a:schemeClr val="bg2">
                  <a:lumMod val="50000"/>
                </a:schemeClr>
              </a:solidFill>
            </a:endParaRPr>
          </a:p>
          <a:p>
            <a:r>
              <a:rPr lang="en-US" altLang="zh-CN" sz="900" b="1" dirty="0" smtClean="0">
                <a:solidFill>
                  <a:schemeClr val="bg2">
                    <a:lumMod val="50000"/>
                  </a:schemeClr>
                </a:solidFill>
              </a:rPr>
              <a:t>2</a:t>
            </a:r>
            <a:r>
              <a:rPr lang="zh-CN" altLang="en-US" sz="900" b="1" dirty="0" smtClean="0">
                <a:solidFill>
                  <a:schemeClr val="bg2">
                    <a:lumMod val="50000"/>
                  </a:schemeClr>
                </a:solidFill>
              </a:rPr>
              <a:t>、</a:t>
            </a:r>
            <a:r>
              <a:rPr lang="en-US" altLang="zh-CN" sz="900" b="1" dirty="0" smtClean="0">
                <a:solidFill>
                  <a:srgbClr val="C00000"/>
                </a:solidFill>
                <a:latin typeface="黑体"/>
                <a:cs typeface="黑体"/>
              </a:rPr>
              <a:t>&lt;</a:t>
            </a:r>
            <a:r>
              <a:rPr lang="zh-CN" altLang="en-US" sz="900" b="1" dirty="0" smtClean="0">
                <a:solidFill>
                  <a:srgbClr val="C00000"/>
                </a:solidFill>
                <a:latin typeface="黑体"/>
                <a:cs typeface="黑体"/>
              </a:rPr>
              <a:t>按降序插入符合条件的门店名称系列</a:t>
            </a:r>
            <a:r>
              <a:rPr lang="en-US" altLang="zh-CN" sz="900" b="1" dirty="0" smtClean="0">
                <a:solidFill>
                  <a:srgbClr val="C00000"/>
                </a:solidFill>
                <a:latin typeface="黑体"/>
                <a:cs typeface="黑体"/>
              </a:rPr>
              <a:t>1&gt;</a:t>
            </a:r>
            <a:r>
              <a:rPr lang="zh-CN" altLang="en-US" sz="900" b="1" dirty="0" smtClean="0">
                <a:solidFill>
                  <a:schemeClr val="bg2">
                    <a:lumMod val="50000"/>
                  </a:schemeClr>
                </a:solidFill>
              </a:rPr>
              <a:t>显著好于总体满意度水平。</a:t>
            </a:r>
            <a:endParaRPr lang="en-US" altLang="zh-CN" sz="900" b="1" dirty="0" smtClean="0">
              <a:solidFill>
                <a:schemeClr val="bg2">
                  <a:lumMod val="50000"/>
                </a:schemeClr>
              </a:solidFill>
            </a:endParaRPr>
          </a:p>
          <a:p>
            <a:r>
              <a:rPr lang="en-US" altLang="zh-CN" sz="900" b="1" dirty="0" smtClean="0">
                <a:solidFill>
                  <a:schemeClr val="bg2">
                    <a:lumMod val="50000"/>
                  </a:schemeClr>
                </a:solidFill>
                <a:latin typeface="黑体"/>
                <a:cs typeface="黑体"/>
              </a:rPr>
              <a:t>3</a:t>
            </a:r>
            <a:r>
              <a:rPr lang="zh-CN" altLang="en-US" sz="900" b="1" dirty="0" smtClean="0">
                <a:solidFill>
                  <a:schemeClr val="bg2">
                    <a:lumMod val="50000"/>
                  </a:schemeClr>
                </a:solidFill>
                <a:latin typeface="黑体"/>
                <a:cs typeface="黑体"/>
              </a:rPr>
              <a:t>、</a:t>
            </a:r>
            <a:r>
              <a:rPr lang="en-US" altLang="zh-CN" sz="900" b="1" dirty="0" smtClean="0">
                <a:solidFill>
                  <a:srgbClr val="C00000"/>
                </a:solidFill>
                <a:latin typeface="黑体"/>
                <a:cs typeface="黑体"/>
              </a:rPr>
              <a:t> </a:t>
            </a:r>
            <a:r>
              <a:rPr lang="en-US" altLang="zh-CN" sz="900" b="1" dirty="0">
                <a:solidFill>
                  <a:srgbClr val="C00000"/>
                </a:solidFill>
                <a:latin typeface="黑体"/>
                <a:cs typeface="黑体"/>
              </a:rPr>
              <a:t>&lt;</a:t>
            </a:r>
            <a:r>
              <a:rPr lang="zh-CN" altLang="en-US" sz="900" b="1" dirty="0" smtClean="0">
                <a:solidFill>
                  <a:srgbClr val="C00000"/>
                </a:solidFill>
                <a:latin typeface="黑体"/>
                <a:cs typeface="黑体"/>
              </a:rPr>
              <a:t>按升序</a:t>
            </a:r>
            <a:r>
              <a:rPr lang="zh-CN" altLang="en-US" sz="900" b="1" dirty="0">
                <a:solidFill>
                  <a:srgbClr val="C00000"/>
                </a:solidFill>
                <a:latin typeface="黑体"/>
                <a:cs typeface="黑体"/>
              </a:rPr>
              <a:t>插入符合条件的门店名称</a:t>
            </a:r>
            <a:r>
              <a:rPr lang="zh-CN" altLang="en-US" sz="900" b="1" dirty="0" smtClean="0">
                <a:solidFill>
                  <a:srgbClr val="C00000"/>
                </a:solidFill>
                <a:latin typeface="黑体"/>
                <a:cs typeface="黑体"/>
              </a:rPr>
              <a:t>系列</a:t>
            </a:r>
            <a:r>
              <a:rPr lang="en-US" altLang="zh-CN" sz="900" b="1" dirty="0" smtClean="0">
                <a:solidFill>
                  <a:srgbClr val="C00000"/>
                </a:solidFill>
                <a:latin typeface="黑体"/>
                <a:cs typeface="黑体"/>
              </a:rPr>
              <a:t>2&gt;</a:t>
            </a:r>
            <a:r>
              <a:rPr lang="zh-CN" altLang="en-US" sz="900" b="1" dirty="0" smtClean="0">
                <a:solidFill>
                  <a:schemeClr val="bg2">
                    <a:lumMod val="50000"/>
                  </a:schemeClr>
                </a:solidFill>
              </a:rPr>
              <a:t>显著低于</a:t>
            </a:r>
            <a:r>
              <a:rPr lang="zh-CN" altLang="en-US" sz="900" b="1" dirty="0">
                <a:solidFill>
                  <a:schemeClr val="bg2">
                    <a:lumMod val="50000"/>
                  </a:schemeClr>
                </a:solidFill>
              </a:rPr>
              <a:t>总体满意度</a:t>
            </a:r>
            <a:r>
              <a:rPr lang="zh-CN" altLang="en-US" sz="900" b="1" dirty="0" smtClean="0">
                <a:solidFill>
                  <a:schemeClr val="bg2">
                    <a:lumMod val="50000"/>
                  </a:schemeClr>
                </a:solidFill>
              </a:rPr>
              <a:t>水平。</a:t>
            </a:r>
            <a:endParaRPr lang="en-US" altLang="zh-CN" sz="900" b="1" dirty="0">
              <a:solidFill>
                <a:srgbClr val="C00000"/>
              </a:solidFill>
              <a:latin typeface="黑体"/>
              <a:cs typeface="黑体"/>
            </a:endParaRPr>
          </a:p>
        </p:txBody>
      </p:sp>
      <p:sp>
        <p:nvSpPr>
          <p:cNvPr id="11" name="Oval 10"/>
          <p:cNvSpPr/>
          <p:nvPr/>
        </p:nvSpPr>
        <p:spPr>
          <a:xfrm>
            <a:off x="8244408" y="843558"/>
            <a:ext cx="72008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P11</a:t>
            </a:r>
            <a:endParaRPr lang="zh-CN" altLang="en-US" sz="1200" dirty="0"/>
          </a:p>
        </p:txBody>
      </p:sp>
      <p:sp>
        <p:nvSpPr>
          <p:cNvPr id="12" name="圆角矩形 11"/>
          <p:cNvSpPr/>
          <p:nvPr/>
        </p:nvSpPr>
        <p:spPr>
          <a:xfrm>
            <a:off x="179512" y="699542"/>
            <a:ext cx="8784976" cy="648072"/>
          </a:xfrm>
          <a:prstGeom prst="roundRect">
            <a:avLst/>
          </a:prstGeom>
          <a:no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圆角矩形 12"/>
          <p:cNvSpPr/>
          <p:nvPr/>
        </p:nvSpPr>
        <p:spPr>
          <a:xfrm>
            <a:off x="179512" y="1419622"/>
            <a:ext cx="5112568" cy="3528392"/>
          </a:xfrm>
          <a:prstGeom prst="roundRect">
            <a:avLst>
              <a:gd name="adj" fmla="val 4416"/>
            </a:avLst>
          </a:prstGeom>
          <a:no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4" name="圆角矩形 13"/>
          <p:cNvSpPr/>
          <p:nvPr/>
        </p:nvSpPr>
        <p:spPr>
          <a:xfrm>
            <a:off x="5364088" y="1419622"/>
            <a:ext cx="3672408" cy="3528392"/>
          </a:xfrm>
          <a:prstGeom prst="roundRect">
            <a:avLst>
              <a:gd name="adj" fmla="val 3945"/>
            </a:avLst>
          </a:prstGeom>
          <a:no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3" name="矩形 2"/>
          <p:cNvSpPr/>
          <p:nvPr/>
        </p:nvSpPr>
        <p:spPr>
          <a:xfrm>
            <a:off x="323528" y="699542"/>
            <a:ext cx="960588" cy="261610"/>
          </a:xfrm>
          <a:prstGeom prst="rect">
            <a:avLst/>
          </a:prstGeom>
        </p:spPr>
        <p:txBody>
          <a:bodyPr wrap="none">
            <a:spAutoFit/>
          </a:bodyPr>
          <a:lstStyle/>
          <a:p>
            <a:r>
              <a:rPr lang="en-US" altLang="zh-CN" sz="1100" b="1" dirty="0">
                <a:solidFill>
                  <a:schemeClr val="accent2"/>
                </a:solidFill>
              </a:rPr>
              <a:t>Comments:</a:t>
            </a:r>
            <a:endParaRPr lang="en-US" altLang="zh-CN" sz="1100" b="1" dirty="0">
              <a:solidFill>
                <a:schemeClr val="accent2"/>
              </a:solidFill>
              <a:latin typeface="黑体"/>
              <a:cs typeface="黑体"/>
            </a:endParaRPr>
          </a:p>
        </p:txBody>
      </p:sp>
      <p:sp>
        <p:nvSpPr>
          <p:cNvPr id="17" name="文本框 16"/>
          <p:cNvSpPr txBox="1"/>
          <p:nvPr/>
        </p:nvSpPr>
        <p:spPr>
          <a:xfrm>
            <a:off x="395536" y="1635646"/>
            <a:ext cx="576064" cy="169277"/>
          </a:xfrm>
          <a:prstGeom prst="rect">
            <a:avLst/>
          </a:prstGeom>
          <a:noFill/>
        </p:spPr>
        <p:txBody>
          <a:bodyPr wrap="square" lIns="0" tIns="0" rIns="0" bIns="0" rtlCol="0">
            <a:spAutoFit/>
          </a:bodyPr>
          <a:lstStyle/>
          <a:p>
            <a:r>
              <a:rPr kumimoji="1" lang="en-US" altLang="zh-CN" sz="1100" b="1" dirty="0" smtClean="0">
                <a:solidFill>
                  <a:schemeClr val="accent3"/>
                </a:solidFill>
              </a:rPr>
              <a:t>Charts: </a:t>
            </a:r>
            <a:endParaRPr kumimoji="1" lang="zh-CN" altLang="en-US" sz="1100" b="1" dirty="0" smtClean="0">
              <a:solidFill>
                <a:schemeClr val="accent3"/>
              </a:solidFill>
            </a:endParaRPr>
          </a:p>
        </p:txBody>
      </p:sp>
      <p:sp>
        <p:nvSpPr>
          <p:cNvPr id="18" name="矩形 17"/>
          <p:cNvSpPr/>
          <p:nvPr/>
        </p:nvSpPr>
        <p:spPr>
          <a:xfrm>
            <a:off x="5652120" y="1491630"/>
            <a:ext cx="687696" cy="369332"/>
          </a:xfrm>
          <a:prstGeom prst="rect">
            <a:avLst/>
          </a:prstGeom>
        </p:spPr>
        <p:txBody>
          <a:bodyPr wrap="none">
            <a:spAutoFit/>
          </a:bodyPr>
          <a:lstStyle/>
          <a:p>
            <a:r>
              <a:rPr kumimoji="1" lang="en-US" altLang="zh-CN" b="1" dirty="0">
                <a:solidFill>
                  <a:schemeClr val="accent1"/>
                </a:solidFill>
              </a:rPr>
              <a:t> </a:t>
            </a:r>
            <a:r>
              <a:rPr kumimoji="1" lang="en-US" altLang="zh-CN" sz="1100" b="1" dirty="0" smtClean="0">
                <a:solidFill>
                  <a:schemeClr val="accent1"/>
                </a:solidFill>
              </a:rPr>
              <a:t>Notes</a:t>
            </a:r>
            <a:r>
              <a:rPr kumimoji="1" lang="en-US" altLang="zh-CN" sz="1100" b="1" dirty="0">
                <a:solidFill>
                  <a:schemeClr val="accent1"/>
                </a:solidFill>
              </a:rPr>
              <a:t>:</a:t>
            </a:r>
          </a:p>
        </p:txBody>
      </p:sp>
      <p:graphicFrame>
        <p:nvGraphicFramePr>
          <p:cNvPr id="16" name="Chart 102"/>
          <p:cNvGraphicFramePr/>
          <p:nvPr>
            <p:extLst>
              <p:ext uri="{D42A27DB-BD31-4B8C-83A1-F6EECF244321}">
                <p14:modId xmlns:p14="http://schemas.microsoft.com/office/powerpoint/2010/main" val="1354482320"/>
              </p:ext>
            </p:extLst>
          </p:nvPr>
        </p:nvGraphicFramePr>
        <p:xfrm>
          <a:off x="611560" y="1809884"/>
          <a:ext cx="3960440" cy="299411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表格 30"/>
          <p:cNvGraphicFramePr>
            <a:graphicFrameLocks noGrp="1"/>
          </p:cNvGraphicFramePr>
          <p:nvPr>
            <p:extLst>
              <p:ext uri="{D42A27DB-BD31-4B8C-83A1-F6EECF244321}">
                <p14:modId xmlns:p14="http://schemas.microsoft.com/office/powerpoint/2010/main" val="4162345299"/>
              </p:ext>
            </p:extLst>
          </p:nvPr>
        </p:nvGraphicFramePr>
        <p:xfrm>
          <a:off x="4427984" y="2499739"/>
          <a:ext cx="841939" cy="2160243"/>
        </p:xfrm>
        <a:graphic>
          <a:graphicData uri="http://schemas.openxmlformats.org/drawingml/2006/table">
            <a:tbl>
              <a:tblPr firstRow="1" bandRow="1">
                <a:tableStyleId>{2D5ABB26-0587-4C30-8999-92F81FD0307C}</a:tableStyleId>
              </a:tblPr>
              <a:tblGrid>
                <a:gridCol w="841939"/>
              </a:tblGrid>
              <a:tr h="293842">
                <a:tc>
                  <a:txBody>
                    <a:bodyPr/>
                    <a:lstStyle/>
                    <a:p>
                      <a:pPr algn="ctr"/>
                      <a:r>
                        <a:rPr lang="zh-CN" altLang="en-US" sz="800" dirty="0" smtClean="0">
                          <a:solidFill>
                            <a:srgbClr val="5C5F62"/>
                          </a:solidFill>
                        </a:rPr>
                        <a:t>满意顾客占比</a:t>
                      </a:r>
                      <a:endParaRPr lang="zh-CN" altLang="en-US" sz="800" dirty="0">
                        <a:solidFill>
                          <a:srgbClr val="5C5F62"/>
                        </a:solidFill>
                      </a:endParaRPr>
                    </a:p>
                  </a:txBody>
                  <a:tcPr/>
                </a:tc>
              </a:tr>
              <a:tr h="253059">
                <a:tc>
                  <a:txBody>
                    <a:bodyPr/>
                    <a:lstStyle/>
                    <a:p>
                      <a:pPr algn="ctr"/>
                      <a:r>
                        <a:rPr lang="en-US" altLang="zh-CN" sz="800" dirty="0" smtClean="0">
                          <a:solidFill>
                            <a:srgbClr val="5C5F62"/>
                          </a:solidFill>
                        </a:rPr>
                        <a:t>98</a:t>
                      </a:r>
                      <a:endParaRPr lang="zh-CN" altLang="en-US" sz="800" dirty="0">
                        <a:solidFill>
                          <a:srgbClr val="5C5F62"/>
                        </a:solidFill>
                      </a:endParaRPr>
                    </a:p>
                  </a:txBody>
                  <a:tcPr/>
                </a:tc>
              </a:tr>
              <a:tr h="249939">
                <a:tc>
                  <a:txBody>
                    <a:bodyPr/>
                    <a:lstStyle/>
                    <a:p>
                      <a:pPr algn="ctr"/>
                      <a:r>
                        <a:rPr lang="en-US" altLang="zh-CN" sz="800" dirty="0" smtClean="0">
                          <a:solidFill>
                            <a:srgbClr val="5C5F62"/>
                          </a:solidFill>
                        </a:rPr>
                        <a:t>96</a:t>
                      </a:r>
                      <a:endParaRPr lang="zh-CN" altLang="en-US" sz="800" dirty="0">
                        <a:solidFill>
                          <a:srgbClr val="5C5F62"/>
                        </a:solidFill>
                      </a:endParaRPr>
                    </a:p>
                  </a:txBody>
                  <a:tcPr/>
                </a:tc>
              </a:tr>
              <a:tr h="249939">
                <a:tc>
                  <a:txBody>
                    <a:bodyPr/>
                    <a:lstStyle/>
                    <a:p>
                      <a:pPr algn="ctr"/>
                      <a:r>
                        <a:rPr lang="en-US" altLang="zh-CN" sz="800" dirty="0" smtClean="0">
                          <a:solidFill>
                            <a:srgbClr val="5C5F62"/>
                          </a:solidFill>
                        </a:rPr>
                        <a:t>88</a:t>
                      </a:r>
                      <a:endParaRPr lang="zh-CN" altLang="en-US" sz="800" dirty="0">
                        <a:solidFill>
                          <a:srgbClr val="5C5F62"/>
                        </a:solidFill>
                      </a:endParaRPr>
                    </a:p>
                  </a:txBody>
                  <a:tcPr/>
                </a:tc>
              </a:tr>
              <a:tr h="278366">
                <a:tc>
                  <a:txBody>
                    <a:bodyPr/>
                    <a:lstStyle/>
                    <a:p>
                      <a:pPr algn="ctr"/>
                      <a:r>
                        <a:rPr lang="zh-CN" altLang="zh-CN" sz="800" dirty="0" smtClean="0">
                          <a:solidFill>
                            <a:srgbClr val="5C5F62"/>
                          </a:solidFill>
                        </a:rPr>
                        <a:t>8</a:t>
                      </a:r>
                      <a:r>
                        <a:rPr lang="en-US" altLang="zh-CN" sz="800" dirty="0" smtClean="0">
                          <a:solidFill>
                            <a:srgbClr val="5C5F62"/>
                          </a:solidFill>
                        </a:rPr>
                        <a:t>6</a:t>
                      </a:r>
                      <a:endParaRPr lang="zh-CN" altLang="en-US" sz="800" dirty="0">
                        <a:solidFill>
                          <a:srgbClr val="5C5F62"/>
                        </a:solidFill>
                      </a:endParaRPr>
                    </a:p>
                  </a:txBody>
                  <a:tcPr/>
                </a:tc>
              </a:tr>
              <a:tr h="278366">
                <a:tc>
                  <a:txBody>
                    <a:bodyPr/>
                    <a:lstStyle/>
                    <a:p>
                      <a:pPr algn="ctr"/>
                      <a:r>
                        <a:rPr lang="zh-CN" altLang="zh-CN" sz="800" dirty="0" smtClean="0">
                          <a:solidFill>
                            <a:srgbClr val="5C5F62"/>
                          </a:solidFill>
                        </a:rPr>
                        <a:t>8</a:t>
                      </a:r>
                      <a:r>
                        <a:rPr lang="en-US" altLang="zh-CN" sz="800" dirty="0" smtClean="0">
                          <a:solidFill>
                            <a:srgbClr val="5C5F62"/>
                          </a:solidFill>
                        </a:rPr>
                        <a:t>5</a:t>
                      </a:r>
                      <a:endParaRPr lang="zh-CN" altLang="en-US" sz="800" dirty="0">
                        <a:solidFill>
                          <a:srgbClr val="5C5F62"/>
                        </a:solidFill>
                      </a:endParaRPr>
                    </a:p>
                  </a:txBody>
                  <a:tcPr/>
                </a:tc>
              </a:tr>
              <a:tr h="278366">
                <a:tc>
                  <a:txBody>
                    <a:bodyPr/>
                    <a:lstStyle/>
                    <a:p>
                      <a:pPr algn="ctr"/>
                      <a:r>
                        <a:rPr lang="en-US" altLang="zh-CN" sz="800" dirty="0" smtClean="0">
                          <a:solidFill>
                            <a:srgbClr val="5C5F62"/>
                          </a:solidFill>
                        </a:rPr>
                        <a:t>82</a:t>
                      </a:r>
                      <a:endParaRPr lang="zh-CN" altLang="en-US" sz="800" dirty="0">
                        <a:solidFill>
                          <a:srgbClr val="5C5F62"/>
                        </a:solidFill>
                      </a:endParaRPr>
                    </a:p>
                  </a:txBody>
                  <a:tcPr/>
                </a:tc>
              </a:tr>
              <a:tr h="278366">
                <a:tc>
                  <a:txBody>
                    <a:bodyPr/>
                    <a:lstStyle/>
                    <a:p>
                      <a:pPr algn="ctr"/>
                      <a:r>
                        <a:rPr lang="en-US" altLang="zh-CN" sz="800" dirty="0" smtClean="0">
                          <a:solidFill>
                            <a:srgbClr val="5C5F62"/>
                          </a:solidFill>
                        </a:rPr>
                        <a:t>77</a:t>
                      </a:r>
                      <a:endParaRPr lang="zh-CN" altLang="en-US" sz="800" dirty="0">
                        <a:solidFill>
                          <a:srgbClr val="5C5F62"/>
                        </a:solidFill>
                      </a:endParaRPr>
                    </a:p>
                  </a:txBody>
                  <a:tcPr/>
                </a:tc>
              </a:tr>
            </a:tbl>
          </a:graphicData>
        </a:graphic>
      </p:graphicFrame>
      <p:cxnSp>
        <p:nvCxnSpPr>
          <p:cNvPr id="5" name="Straight Connector 4"/>
          <p:cNvCxnSpPr/>
          <p:nvPr/>
        </p:nvCxnSpPr>
        <p:spPr>
          <a:xfrm flipV="1">
            <a:off x="251520" y="3507854"/>
            <a:ext cx="4896544" cy="1045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148064" y="3456751"/>
            <a:ext cx="216024" cy="123111"/>
          </a:xfrm>
          <a:prstGeom prst="rect">
            <a:avLst/>
          </a:prstGeom>
          <a:noFill/>
        </p:spPr>
        <p:txBody>
          <a:bodyPr wrap="square" lIns="0" tIns="0" rIns="0" bIns="0" rtlCol="0">
            <a:spAutoFit/>
          </a:bodyPr>
          <a:lstStyle/>
          <a:p>
            <a:r>
              <a:rPr lang="en-US" altLang="zh-CN" sz="800" b="1" dirty="0" smtClean="0">
                <a:solidFill>
                  <a:schemeClr val="accent1"/>
                </a:solidFill>
              </a:rPr>
              <a:t>87</a:t>
            </a:r>
            <a:endParaRPr lang="zh-CN" altLang="en-US" sz="800" b="1" dirty="0" smtClean="0">
              <a:solidFill>
                <a:schemeClr val="accent1"/>
              </a:solidFill>
            </a:endParaRPr>
          </a:p>
        </p:txBody>
      </p:sp>
      <p:sp>
        <p:nvSpPr>
          <p:cNvPr id="24" name="TextBox 23"/>
          <p:cNvSpPr txBox="1"/>
          <p:nvPr/>
        </p:nvSpPr>
        <p:spPr>
          <a:xfrm>
            <a:off x="251520" y="3075806"/>
            <a:ext cx="216024" cy="369332"/>
          </a:xfrm>
          <a:prstGeom prst="rect">
            <a:avLst/>
          </a:prstGeom>
          <a:noFill/>
        </p:spPr>
        <p:txBody>
          <a:bodyPr wrap="square" lIns="0" tIns="0" rIns="0" bIns="0" rtlCol="0">
            <a:spAutoFit/>
          </a:bodyPr>
          <a:lstStyle/>
          <a:p>
            <a:r>
              <a:rPr lang="zh-CN" altLang="en-US" sz="800" b="1" dirty="0">
                <a:solidFill>
                  <a:schemeClr val="accent1"/>
                </a:solidFill>
              </a:rPr>
              <a:t>总体平</a:t>
            </a:r>
            <a:r>
              <a:rPr lang="zh-CN" altLang="en-US" sz="800" b="1" dirty="0" smtClean="0">
                <a:solidFill>
                  <a:schemeClr val="accent1"/>
                </a:solidFill>
              </a:rPr>
              <a:t>均水平</a:t>
            </a:r>
            <a:endParaRPr lang="zh-CN" altLang="en-US" sz="800" b="1" dirty="0">
              <a:solidFill>
                <a:schemeClr val="accent1"/>
              </a:solidFill>
            </a:endParaRPr>
          </a:p>
        </p:txBody>
      </p:sp>
      <p:sp>
        <p:nvSpPr>
          <p:cNvPr id="26" name="Rectangle 25"/>
          <p:cNvSpPr/>
          <p:nvPr/>
        </p:nvSpPr>
        <p:spPr>
          <a:xfrm>
            <a:off x="5508104" y="1779662"/>
            <a:ext cx="3456384" cy="1892826"/>
          </a:xfrm>
          <a:prstGeom prst="rect">
            <a:avLst/>
          </a:prstGeom>
        </p:spPr>
        <p:txBody>
          <a:bodyPr wrap="square">
            <a:spAutoFit/>
          </a:bodyPr>
          <a:lstStyle/>
          <a:p>
            <a:endParaRPr lang="en-US" altLang="zh-CN" sz="900" dirty="0">
              <a:solidFill>
                <a:schemeClr val="bg1">
                  <a:lumMod val="50000"/>
                </a:schemeClr>
              </a:solidFill>
            </a:endParaRPr>
          </a:p>
          <a:p>
            <a:r>
              <a:rPr lang="en-US" altLang="zh-CN" sz="900" dirty="0" smtClean="0">
                <a:solidFill>
                  <a:schemeClr val="bg1">
                    <a:lumMod val="50000"/>
                  </a:schemeClr>
                </a:solidFill>
              </a:rPr>
              <a:t>1</a:t>
            </a:r>
            <a:r>
              <a:rPr lang="zh-CN" altLang="en-US" sz="900" dirty="0" smtClean="0">
                <a:solidFill>
                  <a:schemeClr val="bg1">
                    <a:lumMod val="50000"/>
                  </a:schemeClr>
                </a:solidFill>
              </a:rPr>
              <a:t>、满意顾客占比</a:t>
            </a:r>
            <a:r>
              <a:rPr lang="en-US" altLang="zh-CN" sz="900" dirty="0" smtClean="0">
                <a:solidFill>
                  <a:schemeClr val="bg1">
                    <a:lumMod val="50000"/>
                  </a:schemeClr>
                </a:solidFill>
              </a:rPr>
              <a:t>=</a:t>
            </a:r>
            <a:r>
              <a:rPr lang="zh-CN" altLang="en-US" sz="900" dirty="0" smtClean="0">
                <a:solidFill>
                  <a:schemeClr val="bg1">
                    <a:lumMod val="50000"/>
                  </a:schemeClr>
                </a:solidFill>
              </a:rPr>
              <a:t>“</a:t>
            </a:r>
            <a:r>
              <a:rPr lang="en-US" altLang="zh-CN" sz="900" dirty="0" smtClean="0">
                <a:solidFill>
                  <a:schemeClr val="bg1">
                    <a:lumMod val="50000"/>
                  </a:schemeClr>
                </a:solidFill>
              </a:rPr>
              <a:t>8-10</a:t>
            </a:r>
            <a:r>
              <a:rPr lang="zh-CN" altLang="en-US" sz="900" dirty="0" smtClean="0">
                <a:solidFill>
                  <a:schemeClr val="bg1">
                    <a:lumMod val="50000"/>
                  </a:schemeClr>
                </a:solidFill>
              </a:rPr>
              <a:t>分”顾客占比；</a:t>
            </a:r>
            <a:endParaRPr lang="en-US" altLang="zh-CN" sz="900" dirty="0" smtClean="0">
              <a:solidFill>
                <a:schemeClr val="bg1">
                  <a:lumMod val="50000"/>
                </a:schemeClr>
              </a:solidFill>
            </a:endParaRPr>
          </a:p>
          <a:p>
            <a:endParaRPr lang="en-US" altLang="zh-CN" sz="900" dirty="0">
              <a:solidFill>
                <a:schemeClr val="bg1">
                  <a:lumMod val="50000"/>
                </a:schemeClr>
              </a:solidFill>
            </a:endParaRPr>
          </a:p>
          <a:p>
            <a:r>
              <a:rPr lang="en-US" altLang="zh-CN" sz="900" dirty="0" smtClean="0">
                <a:solidFill>
                  <a:schemeClr val="bg1">
                    <a:lumMod val="50000"/>
                  </a:schemeClr>
                </a:solidFill>
              </a:rPr>
              <a:t>2</a:t>
            </a:r>
            <a:r>
              <a:rPr lang="zh-CN" altLang="en-US" sz="900" dirty="0" smtClean="0">
                <a:solidFill>
                  <a:schemeClr val="bg1">
                    <a:lumMod val="50000"/>
                  </a:schemeClr>
                </a:solidFill>
              </a:rPr>
              <a:t>、门店数量小于或等于</a:t>
            </a:r>
            <a:r>
              <a:rPr lang="en-US" altLang="zh-CN" sz="900" dirty="0" smtClean="0">
                <a:solidFill>
                  <a:schemeClr val="bg1">
                    <a:lumMod val="50000"/>
                  </a:schemeClr>
                </a:solidFill>
              </a:rPr>
              <a:t>8</a:t>
            </a:r>
            <a:r>
              <a:rPr lang="zh-CN" altLang="en-US" sz="900" dirty="0" smtClean="0">
                <a:solidFill>
                  <a:schemeClr val="bg1">
                    <a:lumMod val="50000"/>
                  </a:schemeClr>
                </a:solidFill>
              </a:rPr>
              <a:t>个，出堆积图；门</a:t>
            </a:r>
            <a:r>
              <a:rPr lang="zh-CN" altLang="en-US" sz="900" dirty="0">
                <a:solidFill>
                  <a:schemeClr val="bg1">
                    <a:lumMod val="50000"/>
                  </a:schemeClr>
                </a:solidFill>
              </a:rPr>
              <a:t>店数量大于</a:t>
            </a:r>
            <a:r>
              <a:rPr lang="en-US" altLang="zh-CN" sz="900" dirty="0">
                <a:solidFill>
                  <a:schemeClr val="bg1">
                    <a:lumMod val="50000"/>
                  </a:schemeClr>
                </a:solidFill>
              </a:rPr>
              <a:t>8</a:t>
            </a:r>
            <a:r>
              <a:rPr lang="zh-CN" altLang="en-US" sz="900" dirty="0">
                <a:solidFill>
                  <a:schemeClr val="bg1">
                    <a:lumMod val="50000"/>
                  </a:schemeClr>
                </a:solidFill>
              </a:rPr>
              <a:t>个</a:t>
            </a:r>
            <a:r>
              <a:rPr lang="zh-CN" altLang="en-US" sz="900" dirty="0" smtClean="0">
                <a:solidFill>
                  <a:schemeClr val="bg1">
                    <a:lumMod val="50000"/>
                  </a:schemeClr>
                </a:solidFill>
              </a:rPr>
              <a:t>，</a:t>
            </a:r>
            <a:r>
              <a:rPr lang="zh-CN" altLang="en-US" sz="900" dirty="0">
                <a:solidFill>
                  <a:schemeClr val="bg1">
                    <a:lumMod val="50000"/>
                  </a:schemeClr>
                </a:solidFill>
              </a:rPr>
              <a:t>出</a:t>
            </a:r>
            <a:r>
              <a:rPr lang="zh-CN" altLang="en-US" sz="900" dirty="0" smtClean="0">
                <a:solidFill>
                  <a:schemeClr val="bg1">
                    <a:lumMod val="50000"/>
                  </a:schemeClr>
                </a:solidFill>
              </a:rPr>
              <a:t>表格图；（</a:t>
            </a:r>
            <a:r>
              <a:rPr lang="zh-CN" altLang="en-US" sz="900" b="1" dirty="0" smtClean="0">
                <a:solidFill>
                  <a:schemeClr val="bg1">
                    <a:lumMod val="50000"/>
                  </a:schemeClr>
                </a:solidFill>
              </a:rPr>
              <a:t>见后表</a:t>
            </a:r>
            <a:r>
              <a:rPr lang="zh-CN" altLang="en-US" sz="900" dirty="0" smtClean="0">
                <a:solidFill>
                  <a:schemeClr val="bg1">
                    <a:lumMod val="50000"/>
                  </a:schemeClr>
                </a:solidFill>
              </a:rPr>
              <a:t>）</a:t>
            </a:r>
            <a:endParaRPr lang="en-US" altLang="zh-CN" sz="900" dirty="0" smtClean="0">
              <a:solidFill>
                <a:schemeClr val="bg1">
                  <a:lumMod val="50000"/>
                </a:schemeClr>
              </a:solidFill>
            </a:endParaRPr>
          </a:p>
          <a:p>
            <a:endParaRPr lang="en-US" altLang="zh-CN" sz="900" dirty="0">
              <a:solidFill>
                <a:schemeClr val="bg1">
                  <a:lumMod val="50000"/>
                </a:schemeClr>
              </a:solidFill>
            </a:endParaRPr>
          </a:p>
          <a:p>
            <a:r>
              <a:rPr lang="en-US" altLang="zh-CN" sz="900" dirty="0" smtClean="0">
                <a:solidFill>
                  <a:schemeClr val="bg1">
                    <a:lumMod val="50000"/>
                  </a:schemeClr>
                </a:solidFill>
              </a:rPr>
              <a:t>3</a:t>
            </a:r>
            <a:r>
              <a:rPr lang="zh-CN" altLang="en-US" sz="900" dirty="0" smtClean="0">
                <a:solidFill>
                  <a:schemeClr val="bg1">
                    <a:lumMod val="50000"/>
                  </a:schemeClr>
                </a:solidFill>
              </a:rPr>
              <a:t>、总体平均水平</a:t>
            </a:r>
            <a:r>
              <a:rPr lang="en-US" altLang="zh-CN" sz="900" dirty="0" smtClean="0">
                <a:solidFill>
                  <a:schemeClr val="bg1">
                    <a:lumMod val="50000"/>
                  </a:schemeClr>
                </a:solidFill>
              </a:rPr>
              <a:t>=</a:t>
            </a:r>
            <a:r>
              <a:rPr lang="zh-CN" altLang="en-US" sz="900" dirty="0" smtClean="0">
                <a:solidFill>
                  <a:schemeClr val="bg1">
                    <a:lumMod val="50000"/>
                  </a:schemeClr>
                </a:solidFill>
              </a:rPr>
              <a:t>取</a:t>
            </a:r>
            <a:r>
              <a:rPr lang="en-US" altLang="zh-CN" sz="900" dirty="0" smtClean="0">
                <a:solidFill>
                  <a:schemeClr val="bg1">
                    <a:lumMod val="50000"/>
                  </a:schemeClr>
                </a:solidFill>
              </a:rPr>
              <a:t>P4</a:t>
            </a:r>
            <a:r>
              <a:rPr lang="zh-CN" altLang="en-US" sz="900" dirty="0" smtClean="0">
                <a:solidFill>
                  <a:schemeClr val="bg1">
                    <a:lumMod val="50000"/>
                  </a:schemeClr>
                </a:solidFill>
              </a:rPr>
              <a:t>的值；</a:t>
            </a:r>
            <a:endParaRPr lang="en-US" altLang="zh-CN" sz="900" dirty="0" smtClean="0">
              <a:solidFill>
                <a:schemeClr val="bg1">
                  <a:lumMod val="50000"/>
                </a:schemeClr>
              </a:solidFill>
            </a:endParaRPr>
          </a:p>
          <a:p>
            <a:r>
              <a:rPr lang="en-US" altLang="zh-CN" sz="900" dirty="0" smtClean="0">
                <a:solidFill>
                  <a:schemeClr val="bg1">
                    <a:lumMod val="50000"/>
                  </a:schemeClr>
                </a:solidFill>
              </a:rPr>
              <a:t>4</a:t>
            </a:r>
            <a:r>
              <a:rPr lang="zh-CN" altLang="en-US" sz="900" dirty="0" smtClean="0">
                <a:solidFill>
                  <a:schemeClr val="bg1">
                    <a:lumMod val="50000"/>
                  </a:schemeClr>
                </a:solidFill>
              </a:rPr>
              <a:t>、“门店名称系列</a:t>
            </a:r>
            <a:r>
              <a:rPr lang="en-US" altLang="zh-CN" sz="900" dirty="0" smtClean="0">
                <a:solidFill>
                  <a:schemeClr val="bg1">
                    <a:lumMod val="50000"/>
                  </a:schemeClr>
                </a:solidFill>
              </a:rPr>
              <a:t>1</a:t>
            </a:r>
            <a:r>
              <a:rPr lang="zh-CN" altLang="en-US" sz="900" dirty="0" smtClean="0">
                <a:solidFill>
                  <a:schemeClr val="bg1">
                    <a:lumMod val="50000"/>
                  </a:schemeClr>
                </a:solidFill>
              </a:rPr>
              <a:t>”指满意度得分超过总体满意度</a:t>
            </a:r>
            <a:r>
              <a:rPr lang="en-US" altLang="zh-CN" sz="900" dirty="0" smtClean="0">
                <a:solidFill>
                  <a:schemeClr val="bg1">
                    <a:lumMod val="50000"/>
                  </a:schemeClr>
                </a:solidFill>
              </a:rPr>
              <a:t>5</a:t>
            </a:r>
            <a:r>
              <a:rPr lang="zh-CN" altLang="en-US" sz="900" dirty="0" smtClean="0">
                <a:solidFill>
                  <a:schemeClr val="bg1">
                    <a:lumMod val="50000"/>
                  </a:schemeClr>
                </a:solidFill>
              </a:rPr>
              <a:t>分及以上的门店，如果为空，则不显示该段结论；“</a:t>
            </a:r>
            <a:r>
              <a:rPr lang="zh-CN" altLang="en-US" sz="900" dirty="0">
                <a:solidFill>
                  <a:schemeClr val="bg1">
                    <a:lumMod val="50000"/>
                  </a:schemeClr>
                </a:solidFill>
              </a:rPr>
              <a:t>门店名称</a:t>
            </a:r>
            <a:r>
              <a:rPr lang="zh-CN" altLang="en-US" sz="900" dirty="0" smtClean="0">
                <a:solidFill>
                  <a:schemeClr val="bg1">
                    <a:lumMod val="50000"/>
                  </a:schemeClr>
                </a:solidFill>
              </a:rPr>
              <a:t>系列</a:t>
            </a:r>
            <a:r>
              <a:rPr lang="en-US" altLang="zh-CN" sz="900" dirty="0" smtClean="0">
                <a:solidFill>
                  <a:schemeClr val="bg1">
                    <a:lumMod val="50000"/>
                  </a:schemeClr>
                </a:solidFill>
              </a:rPr>
              <a:t>2</a:t>
            </a:r>
            <a:r>
              <a:rPr lang="zh-CN" altLang="en-US" sz="900" dirty="0" smtClean="0">
                <a:solidFill>
                  <a:schemeClr val="bg1">
                    <a:lumMod val="50000"/>
                  </a:schemeClr>
                </a:solidFill>
              </a:rPr>
              <a:t>”</a:t>
            </a:r>
            <a:r>
              <a:rPr lang="zh-CN" altLang="en-US" sz="900" dirty="0">
                <a:solidFill>
                  <a:schemeClr val="bg1">
                    <a:lumMod val="50000"/>
                  </a:schemeClr>
                </a:solidFill>
              </a:rPr>
              <a:t>指满意度</a:t>
            </a:r>
            <a:r>
              <a:rPr lang="zh-CN" altLang="en-US" sz="900" dirty="0" smtClean="0">
                <a:solidFill>
                  <a:schemeClr val="bg1">
                    <a:lumMod val="50000"/>
                  </a:schemeClr>
                </a:solidFill>
              </a:rPr>
              <a:t>得分低于总体</a:t>
            </a:r>
            <a:r>
              <a:rPr lang="zh-CN" altLang="en-US" sz="900" dirty="0">
                <a:solidFill>
                  <a:schemeClr val="bg1">
                    <a:lumMod val="50000"/>
                  </a:schemeClr>
                </a:solidFill>
              </a:rPr>
              <a:t>满意度</a:t>
            </a:r>
            <a:r>
              <a:rPr lang="en-US" altLang="zh-CN" sz="900" dirty="0">
                <a:solidFill>
                  <a:schemeClr val="bg1">
                    <a:lumMod val="50000"/>
                  </a:schemeClr>
                </a:solidFill>
              </a:rPr>
              <a:t>5</a:t>
            </a:r>
            <a:r>
              <a:rPr lang="zh-CN" altLang="en-US" sz="900" dirty="0">
                <a:solidFill>
                  <a:schemeClr val="bg1">
                    <a:lumMod val="50000"/>
                  </a:schemeClr>
                </a:solidFill>
              </a:rPr>
              <a:t>分及以上的门</a:t>
            </a:r>
            <a:r>
              <a:rPr lang="zh-CN" altLang="en-US" sz="900" dirty="0" smtClean="0">
                <a:solidFill>
                  <a:schemeClr val="bg1">
                    <a:lumMod val="50000"/>
                  </a:schemeClr>
                </a:solidFill>
              </a:rPr>
              <a:t>店</a:t>
            </a:r>
            <a:r>
              <a:rPr lang="zh-CN" altLang="en-US" sz="900" dirty="0">
                <a:solidFill>
                  <a:schemeClr val="bg1">
                    <a:lumMod val="50000"/>
                  </a:schemeClr>
                </a:solidFill>
              </a:rPr>
              <a:t>，如果为空，则不显示该段</a:t>
            </a:r>
            <a:r>
              <a:rPr lang="zh-CN" altLang="en-US" sz="900" dirty="0" smtClean="0">
                <a:solidFill>
                  <a:schemeClr val="bg1">
                    <a:lumMod val="50000"/>
                  </a:schemeClr>
                </a:solidFill>
              </a:rPr>
              <a:t>结论。</a:t>
            </a:r>
            <a:endParaRPr lang="en-US" altLang="zh-CN" sz="900" dirty="0" smtClean="0">
              <a:solidFill>
                <a:schemeClr val="bg1">
                  <a:lumMod val="50000"/>
                </a:schemeClr>
              </a:solidFill>
            </a:endParaRPr>
          </a:p>
          <a:p>
            <a:endParaRPr lang="en-US" altLang="zh-CN" sz="900" dirty="0">
              <a:solidFill>
                <a:schemeClr val="bg1">
                  <a:lumMod val="50000"/>
                </a:schemeClr>
              </a:solidFill>
            </a:endParaRPr>
          </a:p>
          <a:p>
            <a:endParaRPr lang="en-US" altLang="zh-CN" sz="900" dirty="0">
              <a:solidFill>
                <a:schemeClr val="bg1">
                  <a:lumMod val="50000"/>
                </a:schemeClr>
              </a:solidFill>
            </a:endParaRPr>
          </a:p>
        </p:txBody>
      </p:sp>
      <p:graphicFrame>
        <p:nvGraphicFramePr>
          <p:cNvPr id="27" name="表格 8"/>
          <p:cNvGraphicFramePr>
            <a:graphicFrameLocks noGrp="1"/>
          </p:cNvGraphicFramePr>
          <p:nvPr>
            <p:extLst>
              <p:ext uri="{D42A27DB-BD31-4B8C-83A1-F6EECF244321}">
                <p14:modId xmlns:p14="http://schemas.microsoft.com/office/powerpoint/2010/main" val="2706805785"/>
              </p:ext>
            </p:extLst>
          </p:nvPr>
        </p:nvGraphicFramePr>
        <p:xfrm>
          <a:off x="5580112" y="3507854"/>
          <a:ext cx="3240360" cy="853440"/>
        </p:xfrm>
        <a:graphic>
          <a:graphicData uri="http://schemas.openxmlformats.org/drawingml/2006/table">
            <a:tbl>
              <a:tblPr firstRow="1" bandRow="1">
                <a:tableStyleId>{C083E6E3-FA7D-4D7B-A595-EF9225AFEA82}</a:tableStyleId>
              </a:tblPr>
              <a:tblGrid>
                <a:gridCol w="2016224"/>
                <a:gridCol w="1224136"/>
              </a:tblGrid>
              <a:tr h="192021">
                <a:tc>
                  <a:txBody>
                    <a:bodyPr/>
                    <a:lstStyle/>
                    <a:p>
                      <a:r>
                        <a:rPr lang="zh-CN" altLang="en-US" sz="800" dirty="0" smtClean="0">
                          <a:solidFill>
                            <a:schemeClr val="bg2">
                              <a:lumMod val="50000"/>
                            </a:schemeClr>
                          </a:solidFill>
                        </a:rPr>
                        <a:t>各机构最大值</a:t>
                      </a:r>
                      <a:r>
                        <a:rPr lang="zh-CN" altLang="zh-CN" sz="800" dirty="0" smtClean="0">
                          <a:solidFill>
                            <a:schemeClr val="bg2">
                              <a:lumMod val="50000"/>
                            </a:schemeClr>
                          </a:solidFill>
                        </a:rPr>
                        <a:t>-</a:t>
                      </a:r>
                      <a:r>
                        <a:rPr lang="zh-CN" altLang="en-US" sz="800" dirty="0" smtClean="0">
                          <a:solidFill>
                            <a:schemeClr val="bg2">
                              <a:lumMod val="50000"/>
                            </a:schemeClr>
                          </a:solidFill>
                        </a:rPr>
                        <a:t>各机构最小值（绝对值）</a:t>
                      </a:r>
                      <a:endParaRPr lang="zh-CN" altLang="en-US" sz="800" dirty="0">
                        <a:solidFill>
                          <a:schemeClr val="bg2">
                            <a:lumMod val="50000"/>
                          </a:schemeClr>
                        </a:solidFill>
                      </a:endParaRPr>
                    </a:p>
                  </a:txBody>
                  <a:tcPr/>
                </a:tc>
                <a:tc>
                  <a:txBody>
                    <a:bodyPr/>
                    <a:lstStyle/>
                    <a:p>
                      <a:r>
                        <a:rPr lang="zh-CN" altLang="en-US" sz="800" b="1" dirty="0" smtClean="0">
                          <a:solidFill>
                            <a:srgbClr val="C00000"/>
                          </a:solidFill>
                          <a:latin typeface="黑体"/>
                          <a:cs typeface="黑体"/>
                        </a:rPr>
                        <a:t>判别描述</a:t>
                      </a:r>
                      <a:endParaRPr lang="zh-CN" altLang="en-US" sz="800" dirty="0">
                        <a:solidFill>
                          <a:schemeClr val="bg2">
                            <a:lumMod val="50000"/>
                          </a:schemeClr>
                        </a:solidFill>
                      </a:endParaRPr>
                    </a:p>
                  </a:txBody>
                  <a:tcPr/>
                </a:tc>
              </a:tr>
              <a:tr h="192021">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en-US" altLang="zh-CN" sz="800" dirty="0" smtClean="0">
                          <a:solidFill>
                            <a:schemeClr val="bg2">
                              <a:lumMod val="50000"/>
                            </a:schemeClr>
                          </a:solidFill>
                        </a:rPr>
                        <a:t>Gap≥</a:t>
                      </a:r>
                      <a:r>
                        <a:rPr lang="zh-CN" altLang="zh-CN" sz="800" dirty="0" smtClean="0">
                          <a:solidFill>
                            <a:schemeClr val="bg2">
                              <a:lumMod val="50000"/>
                            </a:schemeClr>
                          </a:solidFill>
                        </a:rPr>
                        <a:t>5</a:t>
                      </a:r>
                      <a:endParaRPr lang="zh-CN" altLang="en-US" sz="800" dirty="0">
                        <a:solidFill>
                          <a:schemeClr val="bg2">
                            <a:lumMod val="50000"/>
                          </a:schemeClr>
                        </a:solidFill>
                      </a:endParaRPr>
                    </a:p>
                  </a:txBody>
                  <a:tcPr/>
                </a:tc>
                <a:tc>
                  <a:txBody>
                    <a:bodyPr/>
                    <a:lstStyle/>
                    <a:p>
                      <a:r>
                        <a:rPr lang="zh-CN" altLang="en-US" sz="800" dirty="0" smtClean="0">
                          <a:solidFill>
                            <a:schemeClr val="bg2">
                              <a:lumMod val="50000"/>
                            </a:schemeClr>
                          </a:solidFill>
                        </a:rPr>
                        <a:t>有较大差异</a:t>
                      </a:r>
                      <a:endParaRPr lang="zh-CN" altLang="en-US" sz="800" dirty="0">
                        <a:solidFill>
                          <a:schemeClr val="bg2">
                            <a:lumMod val="50000"/>
                          </a:schemeClr>
                        </a:solidFill>
                      </a:endParaRPr>
                    </a:p>
                  </a:txBody>
                  <a:tcPr/>
                </a:tc>
              </a:tr>
              <a:tr h="192021">
                <a:tc>
                  <a:txBody>
                    <a:bodyPr/>
                    <a:lstStyle/>
                    <a:p>
                      <a:r>
                        <a:rPr lang="en-US" altLang="zh-CN" sz="800" dirty="0" smtClean="0">
                          <a:solidFill>
                            <a:schemeClr val="bg2">
                              <a:lumMod val="50000"/>
                            </a:schemeClr>
                          </a:solidFill>
                        </a:rPr>
                        <a:t>3≤Gap</a:t>
                      </a:r>
                      <a:r>
                        <a:rPr lang="zh-CN" altLang="en-US" sz="800" dirty="0" smtClean="0">
                          <a:solidFill>
                            <a:schemeClr val="bg2">
                              <a:lumMod val="50000"/>
                            </a:schemeClr>
                          </a:solidFill>
                        </a:rPr>
                        <a:t>＜</a:t>
                      </a:r>
                      <a:r>
                        <a:rPr lang="en-US" altLang="zh-CN" sz="800" dirty="0" smtClean="0">
                          <a:solidFill>
                            <a:schemeClr val="bg2">
                              <a:lumMod val="50000"/>
                            </a:schemeClr>
                          </a:solidFill>
                        </a:rPr>
                        <a:t>5</a:t>
                      </a:r>
                    </a:p>
                  </a:txBody>
                  <a:tcPr/>
                </a:tc>
                <a:tc>
                  <a:txBody>
                    <a:bodyPr/>
                    <a:lstStyle/>
                    <a:p>
                      <a:r>
                        <a:rPr lang="zh-CN" altLang="en-US" sz="800" dirty="0" smtClean="0">
                          <a:solidFill>
                            <a:schemeClr val="bg2">
                              <a:lumMod val="50000"/>
                            </a:schemeClr>
                          </a:solidFill>
                        </a:rPr>
                        <a:t>略有差异</a:t>
                      </a:r>
                      <a:endParaRPr lang="zh-CN" altLang="en-US" sz="800" dirty="0">
                        <a:solidFill>
                          <a:schemeClr val="bg2">
                            <a:lumMod val="50000"/>
                          </a:schemeClr>
                        </a:solidFill>
                      </a:endParaRPr>
                    </a:p>
                  </a:txBody>
                  <a:tcPr/>
                </a:tc>
              </a:tr>
              <a:tr h="192021">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en-US" altLang="zh-CN" sz="800" dirty="0" smtClean="0">
                          <a:solidFill>
                            <a:schemeClr val="bg2">
                              <a:lumMod val="50000"/>
                            </a:schemeClr>
                          </a:solidFill>
                        </a:rPr>
                        <a:t>0≤GAP</a:t>
                      </a:r>
                      <a:r>
                        <a:rPr lang="zh-CN" altLang="en-US" sz="800" dirty="0" smtClean="0">
                          <a:solidFill>
                            <a:schemeClr val="bg2">
                              <a:lumMod val="50000"/>
                            </a:schemeClr>
                          </a:solidFill>
                        </a:rPr>
                        <a:t>＜</a:t>
                      </a:r>
                      <a:r>
                        <a:rPr lang="zh-CN" altLang="zh-CN" sz="800" dirty="0" smtClean="0">
                          <a:solidFill>
                            <a:schemeClr val="bg2">
                              <a:lumMod val="50000"/>
                            </a:schemeClr>
                          </a:solidFill>
                        </a:rPr>
                        <a:t>3</a:t>
                      </a:r>
                      <a:endParaRPr lang="zh-CN" altLang="en-US" sz="800" dirty="0" smtClean="0">
                        <a:solidFill>
                          <a:schemeClr val="bg2">
                            <a:lumMod val="50000"/>
                          </a:schemeClr>
                        </a:solidFill>
                      </a:endParaRPr>
                    </a:p>
                  </a:txBody>
                  <a:tcPr/>
                </a:tc>
                <a:tc>
                  <a:txBody>
                    <a:bodyPr/>
                    <a:lstStyle/>
                    <a:p>
                      <a:r>
                        <a:rPr lang="zh-CN" altLang="en-US" sz="800" dirty="0" smtClean="0">
                          <a:solidFill>
                            <a:schemeClr val="bg2">
                              <a:lumMod val="50000"/>
                            </a:schemeClr>
                          </a:solidFill>
                        </a:rPr>
                        <a:t>无明显差异</a:t>
                      </a:r>
                      <a:endParaRPr lang="zh-CN" altLang="en-US" sz="800" dirty="0">
                        <a:solidFill>
                          <a:schemeClr val="bg2">
                            <a:lumMod val="50000"/>
                          </a:schemeClr>
                        </a:solidFill>
                      </a:endParaRPr>
                    </a:p>
                  </a:txBody>
                  <a:tcPr/>
                </a:tc>
              </a:tr>
            </a:tbl>
          </a:graphicData>
        </a:graphic>
      </p:graphicFrame>
      <p:sp>
        <p:nvSpPr>
          <p:cNvPr id="4" name="Rectangle 3"/>
          <p:cNvSpPr/>
          <p:nvPr/>
        </p:nvSpPr>
        <p:spPr>
          <a:xfrm>
            <a:off x="4572000" y="75135"/>
            <a:ext cx="4572000" cy="215444"/>
          </a:xfrm>
          <a:prstGeom prst="rect">
            <a:avLst/>
          </a:prstGeom>
        </p:spPr>
        <p:txBody>
          <a:bodyPr>
            <a:spAutoFit/>
          </a:bodyPr>
          <a:lstStyle/>
          <a:p>
            <a:r>
              <a:rPr lang="en-US" altLang="zh-CN" sz="800" dirty="0" smtClean="0"/>
              <a:t>E-chart</a:t>
            </a:r>
            <a:r>
              <a:rPr lang="zh-CN" altLang="en-US" sz="800" dirty="0" smtClean="0"/>
              <a:t> </a:t>
            </a:r>
            <a:r>
              <a:rPr lang="en-US" altLang="zh-CN" sz="800" dirty="0" smtClean="0"/>
              <a:t>From</a:t>
            </a:r>
            <a:r>
              <a:rPr lang="zh-CN" altLang="en-US" sz="800" dirty="0" smtClean="0"/>
              <a:t> ：</a:t>
            </a:r>
            <a:r>
              <a:rPr lang="en-US" altLang="zh-CN" sz="800" dirty="0" smtClean="0"/>
              <a:t>http</a:t>
            </a:r>
            <a:r>
              <a:rPr lang="en-US" altLang="zh-CN" sz="800" dirty="0"/>
              <a:t>://echarts.baidu.com/doc/example/bar9.html</a:t>
            </a:r>
            <a:endParaRPr lang="zh-CN" altLang="en-US" sz="800" dirty="0"/>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560" y="2510429"/>
            <a:ext cx="3910463" cy="1892644"/>
          </a:xfrm>
          <a:prstGeom prst="rect">
            <a:avLst/>
          </a:prstGeom>
        </p:spPr>
      </p:pic>
      <p:sp>
        <p:nvSpPr>
          <p:cNvPr id="22" name="Rectangle 21"/>
          <p:cNvSpPr/>
          <p:nvPr/>
        </p:nvSpPr>
        <p:spPr>
          <a:xfrm>
            <a:off x="1187624" y="1521706"/>
            <a:ext cx="5832648" cy="276999"/>
          </a:xfrm>
          <a:prstGeom prst="rect">
            <a:avLst/>
          </a:prstGeom>
        </p:spPr>
        <p:txBody>
          <a:bodyPr wrap="square">
            <a:spAutoFit/>
          </a:bodyPr>
          <a:lstStyle/>
          <a:p>
            <a:r>
              <a:rPr lang="en-US" sz="1200" dirty="0"/>
              <a:t>http://</a:t>
            </a:r>
            <a:r>
              <a:rPr lang="en-US" sz="1200" dirty="0" err="1"/>
              <a:t>echarts.baidu.com</a:t>
            </a:r>
            <a:r>
              <a:rPr lang="en-US" sz="1200" dirty="0"/>
              <a:t>/doc/example/bar4.html</a:t>
            </a:r>
          </a:p>
        </p:txBody>
      </p:sp>
    </p:spTree>
    <p:extLst>
      <p:ext uri="{BB962C8B-B14F-4D97-AF65-F5344CB8AC3E}">
        <p14:creationId xmlns:p14="http://schemas.microsoft.com/office/powerpoint/2010/main" val="33930738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95486"/>
            <a:ext cx="8229600" cy="269304"/>
          </a:xfrm>
        </p:spPr>
        <p:txBody>
          <a:bodyPr/>
          <a:lstStyle/>
          <a:p>
            <a:r>
              <a:rPr lang="zh-CN" altLang="en-US" dirty="0"/>
              <a:t>按</a:t>
            </a:r>
            <a:r>
              <a:rPr lang="zh-CN" altLang="en-US" dirty="0">
                <a:solidFill>
                  <a:schemeClr val="accent1"/>
                </a:solidFill>
              </a:rPr>
              <a:t>门店纬度</a:t>
            </a:r>
            <a:r>
              <a:rPr lang="zh-CN" altLang="en-US" dirty="0"/>
              <a:t>比较顾客满意度</a:t>
            </a:r>
            <a:r>
              <a:rPr lang="zh-CN" altLang="en-US" dirty="0" smtClean="0"/>
              <a:t>表现（接前页）</a:t>
            </a:r>
            <a:endParaRPr lang="zh-CN" altLang="en-US" sz="1000" dirty="0"/>
          </a:p>
        </p:txBody>
      </p:sp>
      <p:graphicFrame>
        <p:nvGraphicFramePr>
          <p:cNvPr id="8" name="Table 7"/>
          <p:cNvGraphicFramePr>
            <a:graphicFrameLocks noGrp="1"/>
          </p:cNvGraphicFramePr>
          <p:nvPr>
            <p:extLst>
              <p:ext uri="{D42A27DB-BD31-4B8C-83A1-F6EECF244321}">
                <p14:modId xmlns:p14="http://schemas.microsoft.com/office/powerpoint/2010/main" val="2374183323"/>
              </p:ext>
            </p:extLst>
          </p:nvPr>
        </p:nvGraphicFramePr>
        <p:xfrm>
          <a:off x="179511" y="627534"/>
          <a:ext cx="5256585" cy="2116455"/>
        </p:xfrm>
        <a:graphic>
          <a:graphicData uri="http://schemas.openxmlformats.org/drawingml/2006/table">
            <a:tbl>
              <a:tblPr>
                <a:tableStyleId>{7DF18680-E054-41AD-8BC1-D1AEF772440D}</a:tableStyleId>
              </a:tblPr>
              <a:tblGrid>
                <a:gridCol w="693924"/>
                <a:gridCol w="838079"/>
                <a:gridCol w="835638"/>
                <a:gridCol w="620001"/>
                <a:gridCol w="776787"/>
                <a:gridCol w="772074"/>
                <a:gridCol w="720082"/>
              </a:tblGrid>
              <a:tr h="119021">
                <a:tc>
                  <a:txBody>
                    <a:bodyPr/>
                    <a:lstStyle/>
                    <a:p>
                      <a:pPr algn="ctr" fontAlgn="b"/>
                      <a:r>
                        <a:rPr lang="zh-CN" altLang="en-US" sz="1100" u="none" strike="noStrike" dirty="0">
                          <a:solidFill>
                            <a:schemeClr val="bg1">
                              <a:lumMod val="50000"/>
                            </a:schemeClr>
                          </a:solidFill>
                          <a:effectLst/>
                        </a:rPr>
                        <a:t> </a:t>
                      </a:r>
                      <a:endParaRPr lang="zh-CN" altLang="en-US" sz="11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1100" b="0" i="0" u="none" strike="noStrike" dirty="0" smtClean="0">
                          <a:solidFill>
                            <a:schemeClr val="bg1">
                              <a:lumMod val="50000"/>
                            </a:schemeClr>
                          </a:solidFill>
                          <a:effectLst/>
                          <a:latin typeface="+mn-lt"/>
                        </a:rPr>
                        <a:t>10</a:t>
                      </a:r>
                      <a:r>
                        <a:rPr lang="zh-CN" altLang="en-US" sz="1100" b="0" i="0" u="none" strike="noStrike" dirty="0" smtClean="0">
                          <a:solidFill>
                            <a:schemeClr val="bg1">
                              <a:lumMod val="50000"/>
                            </a:schemeClr>
                          </a:solidFill>
                          <a:effectLst/>
                          <a:latin typeface="+mn-lt"/>
                        </a:rPr>
                        <a:t>分</a:t>
                      </a:r>
                      <a:endParaRPr lang="zh-CN" altLang="en-US" sz="11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1100" b="0" i="0" u="none" strike="noStrike" dirty="0" smtClean="0">
                          <a:solidFill>
                            <a:schemeClr val="bg1">
                              <a:lumMod val="50000"/>
                            </a:schemeClr>
                          </a:solidFill>
                          <a:effectLst/>
                          <a:latin typeface="宋体"/>
                        </a:rPr>
                        <a:t>9</a:t>
                      </a:r>
                      <a:r>
                        <a:rPr lang="zh-CN" altLang="en-US" sz="1100" b="0" i="0" u="none" strike="noStrike" dirty="0" smtClean="0">
                          <a:solidFill>
                            <a:schemeClr val="bg1">
                              <a:lumMod val="50000"/>
                            </a:schemeClr>
                          </a:solidFill>
                          <a:effectLst/>
                          <a:latin typeface="宋体"/>
                        </a:rPr>
                        <a:t>分</a:t>
                      </a:r>
                      <a:endParaRPr lang="zh-CN" altLang="en-US" sz="11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1100" b="0" i="0" u="none" strike="noStrike" dirty="0" smtClean="0">
                          <a:solidFill>
                            <a:schemeClr val="bg1">
                              <a:lumMod val="50000"/>
                            </a:schemeClr>
                          </a:solidFill>
                          <a:effectLst/>
                          <a:latin typeface="宋体"/>
                        </a:rPr>
                        <a:t>8</a:t>
                      </a:r>
                      <a:r>
                        <a:rPr lang="zh-CN" altLang="en-US" sz="1100" b="0" i="0" u="none" strike="noStrike" dirty="0" smtClean="0">
                          <a:solidFill>
                            <a:schemeClr val="bg1">
                              <a:lumMod val="50000"/>
                            </a:schemeClr>
                          </a:solidFill>
                          <a:effectLst/>
                          <a:latin typeface="宋体"/>
                        </a:rPr>
                        <a:t>分</a:t>
                      </a:r>
                      <a:endParaRPr lang="zh-CN" altLang="en-US" sz="11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1100" b="0" i="0" u="none" strike="noStrike" dirty="0" smtClean="0">
                          <a:solidFill>
                            <a:schemeClr val="bg1">
                              <a:lumMod val="50000"/>
                            </a:schemeClr>
                          </a:solidFill>
                          <a:effectLst/>
                          <a:latin typeface="宋体"/>
                        </a:rPr>
                        <a:t>6-7</a:t>
                      </a:r>
                      <a:r>
                        <a:rPr lang="zh-CN" altLang="en-US" sz="1100" b="0" i="0" u="none" strike="noStrike" dirty="0" smtClean="0">
                          <a:solidFill>
                            <a:schemeClr val="bg1">
                              <a:lumMod val="50000"/>
                            </a:schemeClr>
                          </a:solidFill>
                          <a:effectLst/>
                          <a:latin typeface="宋体"/>
                        </a:rPr>
                        <a:t>分</a:t>
                      </a:r>
                      <a:endParaRPr lang="zh-CN" altLang="en-US" sz="11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1100" b="0" i="0" u="none" strike="noStrike" dirty="0" smtClean="0">
                          <a:solidFill>
                            <a:schemeClr val="bg1">
                              <a:lumMod val="50000"/>
                            </a:schemeClr>
                          </a:solidFill>
                          <a:effectLst/>
                          <a:latin typeface="宋体"/>
                        </a:rPr>
                        <a:t>1-5</a:t>
                      </a:r>
                      <a:r>
                        <a:rPr lang="zh-CN" altLang="en-US" sz="1100" b="0" i="0" u="none" strike="noStrike" dirty="0" smtClean="0">
                          <a:solidFill>
                            <a:schemeClr val="bg1">
                              <a:lumMod val="50000"/>
                            </a:schemeClr>
                          </a:solidFill>
                          <a:effectLst/>
                          <a:latin typeface="宋体"/>
                        </a:rPr>
                        <a:t>分</a:t>
                      </a:r>
                      <a:endParaRPr lang="zh-CN" altLang="en-US" sz="11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zh-CN" altLang="en-US" sz="1100" b="0" i="0" u="none" strike="noStrike" dirty="0" smtClean="0">
                          <a:solidFill>
                            <a:schemeClr val="bg1">
                              <a:lumMod val="50000"/>
                            </a:schemeClr>
                          </a:solidFill>
                          <a:effectLst/>
                          <a:latin typeface="宋体"/>
                        </a:rPr>
                        <a:t>满意顾客</a:t>
                      </a:r>
                      <a:endParaRPr lang="en-US" altLang="zh-CN" sz="1100" b="0" i="0" u="none" strike="noStrike" dirty="0" smtClean="0">
                        <a:solidFill>
                          <a:schemeClr val="bg1">
                            <a:lumMod val="50000"/>
                          </a:schemeClr>
                        </a:solidFill>
                        <a:effectLst/>
                        <a:latin typeface="宋体"/>
                      </a:endParaRPr>
                    </a:p>
                    <a:p>
                      <a:pPr algn="ctr" fontAlgn="b"/>
                      <a:r>
                        <a:rPr lang="zh-CN" altLang="en-US" sz="1100" b="0" i="0" u="none" strike="noStrike" dirty="0" smtClean="0">
                          <a:solidFill>
                            <a:schemeClr val="bg1">
                              <a:lumMod val="50000"/>
                            </a:schemeClr>
                          </a:solidFill>
                          <a:effectLst/>
                          <a:latin typeface="宋体"/>
                        </a:rPr>
                        <a:t>占比</a:t>
                      </a:r>
                      <a:endParaRPr lang="zh-CN" altLang="en-US" sz="1100" b="0" i="0" u="none" strike="noStrike" dirty="0">
                        <a:solidFill>
                          <a:schemeClr val="bg1">
                            <a:lumMod val="50000"/>
                          </a:schemeClr>
                        </a:solidFill>
                        <a:effectLst/>
                        <a:latin typeface="宋体"/>
                      </a:endParaRPr>
                    </a:p>
                  </a:txBody>
                  <a:tcPr marL="9525" marR="9525" marT="9525" marB="0" anchor="b"/>
                </a:tc>
              </a:tr>
              <a:tr h="171450">
                <a:tc>
                  <a:txBody>
                    <a:bodyPr/>
                    <a:lstStyle/>
                    <a:p>
                      <a:pPr algn="ctr" fontAlgn="b"/>
                      <a:r>
                        <a:rPr lang="zh-CN" altLang="en-US" sz="1100" u="none" strike="noStrike" dirty="0" smtClean="0">
                          <a:solidFill>
                            <a:srgbClr val="FF0000"/>
                          </a:solidFill>
                          <a:effectLst/>
                        </a:rPr>
                        <a:t>门店</a:t>
                      </a:r>
                      <a:r>
                        <a:rPr lang="en-US" sz="1100" u="none" strike="noStrike" dirty="0" smtClean="0">
                          <a:solidFill>
                            <a:srgbClr val="FF0000"/>
                          </a:solidFill>
                          <a:effectLst/>
                        </a:rPr>
                        <a:t>A</a:t>
                      </a:r>
                      <a:endParaRPr lang="en-US" sz="1100" b="0" i="0" u="none" strike="noStrike" dirty="0">
                        <a:solidFill>
                          <a:srgbClr val="FF0000"/>
                        </a:solidFill>
                        <a:effectLst/>
                        <a:latin typeface="宋体"/>
                      </a:endParaRPr>
                    </a:p>
                  </a:txBody>
                  <a:tcPr marL="9525" marR="9525" marT="9525" marB="0" anchor="b"/>
                </a:tc>
                <a:tc>
                  <a:txBody>
                    <a:bodyPr/>
                    <a:lstStyle/>
                    <a:p>
                      <a:pPr algn="ctr" fontAlgn="b"/>
                      <a:r>
                        <a:rPr lang="en-US" altLang="zh-CN" sz="1100" u="none" strike="noStrike" dirty="0">
                          <a:solidFill>
                            <a:schemeClr val="bg1">
                              <a:lumMod val="50000"/>
                            </a:schemeClr>
                          </a:solidFill>
                          <a:effectLst/>
                        </a:rPr>
                        <a:t>60%</a:t>
                      </a:r>
                      <a:endParaRPr lang="en-US" altLang="zh-CN" sz="11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1100" u="none" strike="noStrike" dirty="0">
                          <a:solidFill>
                            <a:schemeClr val="bg1">
                              <a:lumMod val="50000"/>
                            </a:schemeClr>
                          </a:solidFill>
                          <a:effectLst/>
                        </a:rPr>
                        <a:t>10%</a:t>
                      </a:r>
                      <a:endParaRPr lang="en-US" altLang="zh-CN" sz="11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1100" u="none" strike="noStrike" dirty="0">
                          <a:solidFill>
                            <a:schemeClr val="bg1">
                              <a:lumMod val="50000"/>
                            </a:schemeClr>
                          </a:solidFill>
                          <a:effectLst/>
                        </a:rPr>
                        <a:t>15%</a:t>
                      </a:r>
                      <a:endParaRPr lang="en-US" altLang="zh-CN" sz="11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1100" u="none" strike="noStrike" dirty="0">
                          <a:solidFill>
                            <a:schemeClr val="bg1">
                              <a:lumMod val="50000"/>
                            </a:schemeClr>
                          </a:solidFill>
                          <a:effectLst/>
                        </a:rPr>
                        <a:t>10%</a:t>
                      </a:r>
                      <a:endParaRPr lang="en-US" altLang="zh-CN" sz="11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1100" u="none" strike="noStrike">
                          <a:solidFill>
                            <a:schemeClr val="bg1">
                              <a:lumMod val="50000"/>
                            </a:schemeClr>
                          </a:solidFill>
                          <a:effectLst/>
                        </a:rPr>
                        <a:t>5%</a:t>
                      </a:r>
                      <a:endParaRPr lang="en-US" altLang="zh-CN" sz="1100" b="0" i="0" u="none" strike="noStrike">
                        <a:solidFill>
                          <a:schemeClr val="bg1">
                            <a:lumMod val="50000"/>
                          </a:schemeClr>
                        </a:solidFill>
                        <a:effectLst/>
                        <a:latin typeface="宋体"/>
                      </a:endParaRPr>
                    </a:p>
                  </a:txBody>
                  <a:tcPr marL="9525" marR="9525" marT="9525" marB="0" anchor="b"/>
                </a:tc>
                <a:tc>
                  <a:txBody>
                    <a:bodyPr/>
                    <a:lstStyle/>
                    <a:p>
                      <a:pPr algn="ctr" fontAlgn="b"/>
                      <a:r>
                        <a:rPr lang="en-US" altLang="zh-CN" sz="1100" b="0" i="0" u="none" strike="noStrike" dirty="0" smtClean="0">
                          <a:solidFill>
                            <a:srgbClr val="FF0000"/>
                          </a:solidFill>
                          <a:effectLst/>
                          <a:latin typeface="宋体"/>
                        </a:rPr>
                        <a:t>80%</a:t>
                      </a:r>
                    </a:p>
                  </a:txBody>
                  <a:tcPr marL="9525" marR="9525" marT="9525" marB="0" anchor="b"/>
                </a:tc>
              </a:tr>
              <a:tr h="171450">
                <a:tc>
                  <a:txBody>
                    <a:bodyPr/>
                    <a:lstStyle/>
                    <a:p>
                      <a:pPr algn="ctr" fontAlgn="b"/>
                      <a:r>
                        <a:rPr lang="zh-CN" altLang="en-US" sz="1100" u="none" strike="noStrike" dirty="0" smtClean="0">
                          <a:solidFill>
                            <a:srgbClr val="FF0000"/>
                          </a:solidFill>
                          <a:effectLst/>
                        </a:rPr>
                        <a:t>门店</a:t>
                      </a:r>
                      <a:r>
                        <a:rPr lang="en-US" sz="1100" u="none" strike="noStrike" dirty="0" smtClean="0">
                          <a:solidFill>
                            <a:srgbClr val="FF0000"/>
                          </a:solidFill>
                          <a:effectLst/>
                        </a:rPr>
                        <a:t>B</a:t>
                      </a:r>
                      <a:endParaRPr lang="en-US" sz="1100" b="0" i="0" u="none" strike="noStrike" dirty="0">
                        <a:solidFill>
                          <a:srgbClr val="FF0000"/>
                        </a:solidFill>
                        <a:effectLst/>
                        <a:latin typeface="宋体"/>
                      </a:endParaRPr>
                    </a:p>
                  </a:txBody>
                  <a:tcPr marL="9525" marR="9525" marT="9525" marB="0" anchor="b"/>
                </a:tc>
                <a:tc>
                  <a:txBody>
                    <a:bodyPr/>
                    <a:lstStyle/>
                    <a:p>
                      <a:pPr algn="ctr" fontAlgn="b"/>
                      <a:r>
                        <a:rPr lang="en-US" altLang="zh-CN" sz="1100" u="none" strike="noStrike" dirty="0">
                          <a:solidFill>
                            <a:schemeClr val="bg1">
                              <a:lumMod val="50000"/>
                            </a:schemeClr>
                          </a:solidFill>
                          <a:effectLst/>
                        </a:rPr>
                        <a:t>50%</a:t>
                      </a:r>
                      <a:endParaRPr lang="en-US" altLang="zh-CN" sz="11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1100" u="none" strike="noStrike" dirty="0">
                          <a:solidFill>
                            <a:schemeClr val="bg1">
                              <a:lumMod val="50000"/>
                            </a:schemeClr>
                          </a:solidFill>
                          <a:effectLst/>
                        </a:rPr>
                        <a:t>20%</a:t>
                      </a:r>
                      <a:endParaRPr lang="en-US" altLang="zh-CN" sz="11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1100" u="none" strike="noStrike" dirty="0">
                          <a:solidFill>
                            <a:schemeClr val="bg1">
                              <a:lumMod val="50000"/>
                            </a:schemeClr>
                          </a:solidFill>
                          <a:effectLst/>
                        </a:rPr>
                        <a:t>10%</a:t>
                      </a:r>
                      <a:endParaRPr lang="en-US" altLang="zh-CN" sz="11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1100" u="none" strike="noStrike">
                          <a:solidFill>
                            <a:schemeClr val="bg1">
                              <a:lumMod val="50000"/>
                            </a:schemeClr>
                          </a:solidFill>
                          <a:effectLst/>
                        </a:rPr>
                        <a:t>10%</a:t>
                      </a:r>
                      <a:endParaRPr lang="en-US" altLang="zh-CN" sz="1100" b="0" i="0" u="none" strike="noStrike">
                        <a:solidFill>
                          <a:schemeClr val="bg1">
                            <a:lumMod val="50000"/>
                          </a:schemeClr>
                        </a:solidFill>
                        <a:effectLst/>
                        <a:latin typeface="宋体"/>
                      </a:endParaRPr>
                    </a:p>
                  </a:txBody>
                  <a:tcPr marL="9525" marR="9525" marT="9525" marB="0" anchor="b"/>
                </a:tc>
                <a:tc>
                  <a:txBody>
                    <a:bodyPr/>
                    <a:lstStyle/>
                    <a:p>
                      <a:pPr algn="ctr" fontAlgn="b"/>
                      <a:r>
                        <a:rPr lang="en-US" altLang="zh-CN" sz="1100" u="none" strike="noStrike" dirty="0">
                          <a:solidFill>
                            <a:schemeClr val="bg1">
                              <a:lumMod val="50000"/>
                            </a:schemeClr>
                          </a:solidFill>
                          <a:effectLst/>
                        </a:rPr>
                        <a:t>10%</a:t>
                      </a:r>
                      <a:endParaRPr lang="en-US" altLang="zh-CN" sz="11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1100" b="0" i="0" u="none" strike="noStrike" dirty="0" smtClean="0">
                          <a:solidFill>
                            <a:srgbClr val="FF0000"/>
                          </a:solidFill>
                          <a:effectLst/>
                          <a:latin typeface="宋体"/>
                        </a:rPr>
                        <a:t>78%</a:t>
                      </a:r>
                      <a:endParaRPr lang="en-US" altLang="zh-CN" sz="1100" b="0" i="0" u="none" strike="noStrike" dirty="0">
                        <a:solidFill>
                          <a:srgbClr val="FF0000"/>
                        </a:solidFill>
                        <a:effectLst/>
                        <a:latin typeface="宋体"/>
                      </a:endParaRPr>
                    </a:p>
                  </a:txBody>
                  <a:tcPr marL="9525" marR="9525" marT="9525" marB="0" anchor="b"/>
                </a:tc>
              </a:tr>
              <a:tr h="171450">
                <a:tc>
                  <a:txBody>
                    <a:bodyPr/>
                    <a:lstStyle/>
                    <a:p>
                      <a:pPr algn="ctr" fontAlgn="b"/>
                      <a:r>
                        <a:rPr lang="zh-CN" altLang="en-US" sz="1100" u="none" strike="noStrike" dirty="0" smtClean="0">
                          <a:solidFill>
                            <a:schemeClr val="bg1">
                              <a:lumMod val="50000"/>
                            </a:schemeClr>
                          </a:solidFill>
                          <a:effectLst/>
                        </a:rPr>
                        <a:t>门店</a:t>
                      </a:r>
                      <a:r>
                        <a:rPr lang="en-US" sz="1100" u="none" strike="noStrike" dirty="0" smtClean="0">
                          <a:solidFill>
                            <a:schemeClr val="bg1">
                              <a:lumMod val="50000"/>
                            </a:schemeClr>
                          </a:solidFill>
                          <a:effectLst/>
                        </a:rPr>
                        <a:t>C</a:t>
                      </a:r>
                      <a:endParaRPr lang="en-US" sz="11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1100" u="none" strike="noStrike" dirty="0">
                          <a:solidFill>
                            <a:schemeClr val="bg1">
                              <a:lumMod val="50000"/>
                            </a:schemeClr>
                          </a:solidFill>
                          <a:effectLst/>
                        </a:rPr>
                        <a:t>40%</a:t>
                      </a:r>
                      <a:endParaRPr lang="en-US" altLang="zh-CN" sz="11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1100" u="none" strike="noStrike" dirty="0">
                          <a:solidFill>
                            <a:schemeClr val="bg1">
                              <a:lumMod val="50000"/>
                            </a:schemeClr>
                          </a:solidFill>
                          <a:effectLst/>
                        </a:rPr>
                        <a:t>20%</a:t>
                      </a:r>
                      <a:endParaRPr lang="en-US" altLang="zh-CN" sz="11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1100" u="none" strike="noStrike" dirty="0">
                          <a:solidFill>
                            <a:schemeClr val="bg1">
                              <a:lumMod val="50000"/>
                            </a:schemeClr>
                          </a:solidFill>
                          <a:effectLst/>
                        </a:rPr>
                        <a:t>15%</a:t>
                      </a:r>
                      <a:endParaRPr lang="en-US" altLang="zh-CN" sz="11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1100" u="none" strike="noStrike" dirty="0">
                          <a:solidFill>
                            <a:schemeClr val="bg1">
                              <a:lumMod val="50000"/>
                            </a:schemeClr>
                          </a:solidFill>
                          <a:effectLst/>
                        </a:rPr>
                        <a:t>15%</a:t>
                      </a:r>
                      <a:endParaRPr lang="en-US" altLang="zh-CN" sz="11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1100" u="none" strike="noStrike" dirty="0">
                          <a:solidFill>
                            <a:schemeClr val="bg1">
                              <a:lumMod val="50000"/>
                            </a:schemeClr>
                          </a:solidFill>
                          <a:effectLst/>
                        </a:rPr>
                        <a:t>10%</a:t>
                      </a:r>
                      <a:endParaRPr lang="en-US" altLang="zh-CN" sz="11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1100" b="0" i="0" u="none" strike="noStrike" dirty="0" smtClean="0">
                          <a:solidFill>
                            <a:schemeClr val="bg1">
                              <a:lumMod val="50000"/>
                            </a:schemeClr>
                          </a:solidFill>
                          <a:effectLst/>
                          <a:latin typeface="宋体"/>
                        </a:rPr>
                        <a:t>75%</a:t>
                      </a:r>
                      <a:endParaRPr lang="en-US" altLang="zh-CN" sz="1100" b="0" i="0" u="none" strike="noStrike" dirty="0">
                        <a:solidFill>
                          <a:schemeClr val="bg1">
                            <a:lumMod val="50000"/>
                          </a:schemeClr>
                        </a:solidFill>
                        <a:effectLst/>
                        <a:latin typeface="宋体"/>
                      </a:endParaRPr>
                    </a:p>
                  </a:txBody>
                  <a:tcPr marL="9525" marR="9525" marT="9525" marB="0" anchor="b"/>
                </a:tc>
              </a:tr>
              <a:tr h="171450">
                <a:tc>
                  <a:txBody>
                    <a:bodyPr/>
                    <a:lstStyle/>
                    <a:p>
                      <a:pPr algn="ctr" fontAlgn="b"/>
                      <a:r>
                        <a:rPr lang="zh-CN" altLang="en-US" sz="1100" u="none" strike="noStrike" dirty="0" smtClean="0">
                          <a:solidFill>
                            <a:schemeClr val="bg1">
                              <a:lumMod val="50000"/>
                            </a:schemeClr>
                          </a:solidFill>
                          <a:effectLst/>
                        </a:rPr>
                        <a:t>门店</a:t>
                      </a:r>
                      <a:r>
                        <a:rPr lang="en-US" sz="1100" u="none" strike="noStrike" dirty="0" smtClean="0">
                          <a:solidFill>
                            <a:schemeClr val="bg1">
                              <a:lumMod val="50000"/>
                            </a:schemeClr>
                          </a:solidFill>
                          <a:effectLst/>
                        </a:rPr>
                        <a:t>D</a:t>
                      </a:r>
                      <a:endParaRPr lang="en-US" sz="11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1100" u="none" strike="noStrike" dirty="0">
                          <a:solidFill>
                            <a:schemeClr val="bg1">
                              <a:lumMod val="50000"/>
                            </a:schemeClr>
                          </a:solidFill>
                          <a:effectLst/>
                        </a:rPr>
                        <a:t>40%</a:t>
                      </a:r>
                      <a:endParaRPr lang="en-US" altLang="zh-CN" sz="11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1100" u="none" strike="noStrike" dirty="0">
                          <a:solidFill>
                            <a:schemeClr val="bg1">
                              <a:lumMod val="50000"/>
                            </a:schemeClr>
                          </a:solidFill>
                          <a:effectLst/>
                        </a:rPr>
                        <a:t>18%</a:t>
                      </a:r>
                      <a:endParaRPr lang="en-US" altLang="zh-CN" sz="11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1100" u="none" strike="noStrike" dirty="0">
                          <a:solidFill>
                            <a:schemeClr val="bg1">
                              <a:lumMod val="50000"/>
                            </a:schemeClr>
                          </a:solidFill>
                          <a:effectLst/>
                        </a:rPr>
                        <a:t>20%</a:t>
                      </a:r>
                      <a:endParaRPr lang="en-US" altLang="zh-CN" sz="11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1100" u="none" strike="noStrike" dirty="0">
                          <a:solidFill>
                            <a:schemeClr val="bg1">
                              <a:lumMod val="50000"/>
                            </a:schemeClr>
                          </a:solidFill>
                          <a:effectLst/>
                        </a:rPr>
                        <a:t>10%</a:t>
                      </a:r>
                      <a:endParaRPr lang="en-US" altLang="zh-CN" sz="11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1100" u="none" strike="noStrike" dirty="0">
                          <a:solidFill>
                            <a:schemeClr val="bg1">
                              <a:lumMod val="50000"/>
                            </a:schemeClr>
                          </a:solidFill>
                          <a:effectLst/>
                        </a:rPr>
                        <a:t>12%</a:t>
                      </a:r>
                      <a:endParaRPr lang="en-US" altLang="zh-CN" sz="11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1100" b="0" i="0" u="none" strike="noStrike" dirty="0" smtClean="0">
                          <a:solidFill>
                            <a:schemeClr val="bg1">
                              <a:lumMod val="50000"/>
                            </a:schemeClr>
                          </a:solidFill>
                          <a:effectLst/>
                          <a:latin typeface="宋体"/>
                        </a:rPr>
                        <a:t>73%</a:t>
                      </a:r>
                      <a:endParaRPr lang="en-US" altLang="zh-CN" sz="1100" b="0" i="0" u="none" strike="noStrike" dirty="0">
                        <a:solidFill>
                          <a:schemeClr val="bg1">
                            <a:lumMod val="50000"/>
                          </a:schemeClr>
                        </a:solidFill>
                        <a:effectLst/>
                        <a:latin typeface="宋体"/>
                      </a:endParaRPr>
                    </a:p>
                  </a:txBody>
                  <a:tcPr marL="9525" marR="9525" marT="9525" marB="0" anchor="b"/>
                </a:tc>
              </a:tr>
              <a:tr h="171450">
                <a:tc>
                  <a:txBody>
                    <a:bodyPr/>
                    <a:lstStyle/>
                    <a:p>
                      <a:pPr algn="ctr" fontAlgn="b"/>
                      <a:r>
                        <a:rPr lang="zh-CN" altLang="en-US" sz="1100" b="0" i="0" u="none" strike="noStrike" dirty="0" smtClean="0">
                          <a:solidFill>
                            <a:schemeClr val="bg1">
                              <a:lumMod val="50000"/>
                            </a:schemeClr>
                          </a:solidFill>
                          <a:effectLst/>
                          <a:latin typeface="宋体"/>
                        </a:rPr>
                        <a:t>全店平均</a:t>
                      </a:r>
                      <a:endParaRPr lang="en-US" sz="1100" b="0" i="0" u="none" strike="noStrike" dirty="0">
                        <a:solidFill>
                          <a:schemeClr val="bg1">
                            <a:lumMod val="50000"/>
                          </a:schemeClr>
                        </a:solidFill>
                        <a:effectLst/>
                        <a:latin typeface="宋体"/>
                      </a:endParaRPr>
                    </a:p>
                  </a:txBody>
                  <a:tcPr marL="9525" marR="9525" marT="9525" marB="0" anchor="b">
                    <a:solidFill>
                      <a:schemeClr val="tx1">
                        <a:lumMod val="40000"/>
                        <a:lumOff val="60000"/>
                      </a:schemeClr>
                    </a:solidFill>
                  </a:tcPr>
                </a:tc>
                <a:tc>
                  <a:txBody>
                    <a:bodyPr/>
                    <a:lstStyle/>
                    <a:p>
                      <a:pPr algn="ctr" fontAlgn="b"/>
                      <a:r>
                        <a:rPr lang="en-US" altLang="zh-CN" sz="1100" u="none" strike="noStrike" dirty="0" smtClean="0">
                          <a:solidFill>
                            <a:schemeClr val="bg1">
                              <a:lumMod val="50000"/>
                            </a:schemeClr>
                          </a:solidFill>
                          <a:effectLst/>
                        </a:rPr>
                        <a:t>38%</a:t>
                      </a:r>
                      <a:endParaRPr lang="en-US" altLang="zh-CN" sz="1100" b="0" i="0" u="none" strike="noStrike" dirty="0">
                        <a:solidFill>
                          <a:schemeClr val="bg1">
                            <a:lumMod val="50000"/>
                          </a:schemeClr>
                        </a:solidFill>
                        <a:effectLst/>
                        <a:latin typeface="宋体"/>
                      </a:endParaRPr>
                    </a:p>
                  </a:txBody>
                  <a:tcPr marL="9525" marR="9525" marT="9525" marB="0" anchor="b">
                    <a:solidFill>
                      <a:schemeClr val="tx1">
                        <a:lumMod val="40000"/>
                        <a:lumOff val="60000"/>
                      </a:schemeClr>
                    </a:solidFill>
                  </a:tcPr>
                </a:tc>
                <a:tc>
                  <a:txBody>
                    <a:bodyPr/>
                    <a:lstStyle/>
                    <a:p>
                      <a:pPr algn="ctr" fontAlgn="b"/>
                      <a:r>
                        <a:rPr lang="en-US" altLang="zh-CN" sz="1100" u="none" strike="noStrike" dirty="0" smtClean="0">
                          <a:solidFill>
                            <a:schemeClr val="bg1">
                              <a:lumMod val="50000"/>
                            </a:schemeClr>
                          </a:solidFill>
                          <a:effectLst/>
                        </a:rPr>
                        <a:t>20%</a:t>
                      </a:r>
                      <a:endParaRPr lang="en-US" altLang="zh-CN" sz="1100" b="0" i="0" u="none" strike="noStrike" dirty="0">
                        <a:solidFill>
                          <a:schemeClr val="bg1">
                            <a:lumMod val="50000"/>
                          </a:schemeClr>
                        </a:solidFill>
                        <a:effectLst/>
                        <a:latin typeface="宋体"/>
                      </a:endParaRPr>
                    </a:p>
                  </a:txBody>
                  <a:tcPr marL="9525" marR="9525" marT="9525" marB="0" anchor="b">
                    <a:solidFill>
                      <a:schemeClr val="tx1">
                        <a:lumMod val="40000"/>
                        <a:lumOff val="60000"/>
                      </a:schemeClr>
                    </a:solidFill>
                  </a:tcPr>
                </a:tc>
                <a:tc>
                  <a:txBody>
                    <a:bodyPr/>
                    <a:lstStyle/>
                    <a:p>
                      <a:pPr algn="ctr" fontAlgn="b"/>
                      <a:r>
                        <a:rPr lang="en-US" altLang="zh-CN" sz="1100" u="none" strike="noStrike" dirty="0" smtClean="0">
                          <a:solidFill>
                            <a:schemeClr val="bg1">
                              <a:lumMod val="50000"/>
                            </a:schemeClr>
                          </a:solidFill>
                          <a:effectLst/>
                        </a:rPr>
                        <a:t>22%</a:t>
                      </a:r>
                      <a:endParaRPr lang="en-US" altLang="zh-CN" sz="1100" b="0" i="0" u="none" strike="noStrike" dirty="0">
                        <a:solidFill>
                          <a:schemeClr val="bg1">
                            <a:lumMod val="50000"/>
                          </a:schemeClr>
                        </a:solidFill>
                        <a:effectLst/>
                        <a:latin typeface="宋体"/>
                      </a:endParaRPr>
                    </a:p>
                  </a:txBody>
                  <a:tcPr marL="9525" marR="9525" marT="9525" marB="0" anchor="b">
                    <a:solidFill>
                      <a:schemeClr val="tx1">
                        <a:lumMod val="40000"/>
                        <a:lumOff val="60000"/>
                      </a:schemeClr>
                    </a:solidFill>
                  </a:tcPr>
                </a:tc>
                <a:tc>
                  <a:txBody>
                    <a:bodyPr/>
                    <a:lstStyle/>
                    <a:p>
                      <a:pPr algn="ctr" fontAlgn="b"/>
                      <a:r>
                        <a:rPr lang="en-US" altLang="zh-CN" sz="1100" u="none" strike="noStrike" dirty="0">
                          <a:solidFill>
                            <a:schemeClr val="bg1">
                              <a:lumMod val="50000"/>
                            </a:schemeClr>
                          </a:solidFill>
                          <a:effectLst/>
                        </a:rPr>
                        <a:t>10%</a:t>
                      </a:r>
                      <a:endParaRPr lang="en-US" altLang="zh-CN" sz="1100" b="0" i="0" u="none" strike="noStrike" dirty="0">
                        <a:solidFill>
                          <a:schemeClr val="bg1">
                            <a:lumMod val="50000"/>
                          </a:schemeClr>
                        </a:solidFill>
                        <a:effectLst/>
                        <a:latin typeface="宋体"/>
                      </a:endParaRPr>
                    </a:p>
                  </a:txBody>
                  <a:tcPr marL="9525" marR="9525" marT="9525" marB="0" anchor="b">
                    <a:solidFill>
                      <a:schemeClr val="tx1">
                        <a:lumMod val="40000"/>
                        <a:lumOff val="60000"/>
                      </a:schemeClr>
                    </a:solidFill>
                  </a:tcPr>
                </a:tc>
                <a:tc>
                  <a:txBody>
                    <a:bodyPr/>
                    <a:lstStyle/>
                    <a:p>
                      <a:pPr algn="ctr" fontAlgn="b"/>
                      <a:r>
                        <a:rPr lang="en-US" altLang="zh-CN" sz="1100" u="none" strike="noStrike" dirty="0" smtClean="0">
                          <a:solidFill>
                            <a:schemeClr val="bg1">
                              <a:lumMod val="50000"/>
                            </a:schemeClr>
                          </a:solidFill>
                          <a:effectLst/>
                        </a:rPr>
                        <a:t>10%</a:t>
                      </a:r>
                      <a:endParaRPr lang="en-US" altLang="zh-CN" sz="1100" b="0" i="0" u="none" strike="noStrike" dirty="0">
                        <a:solidFill>
                          <a:schemeClr val="bg1">
                            <a:lumMod val="50000"/>
                          </a:schemeClr>
                        </a:solidFill>
                        <a:effectLst/>
                        <a:latin typeface="宋体"/>
                      </a:endParaRPr>
                    </a:p>
                  </a:txBody>
                  <a:tcPr marL="9525" marR="9525" marT="9525" marB="0" anchor="b">
                    <a:solidFill>
                      <a:schemeClr val="tx1">
                        <a:lumMod val="40000"/>
                        <a:lumOff val="60000"/>
                      </a:schemeClr>
                    </a:solidFill>
                  </a:tcPr>
                </a:tc>
                <a:tc>
                  <a:txBody>
                    <a:bodyPr/>
                    <a:lstStyle/>
                    <a:p>
                      <a:pPr algn="ctr" fontAlgn="b"/>
                      <a:r>
                        <a:rPr lang="en-US" altLang="zh-CN" sz="1100" b="0" i="0" u="none" strike="noStrike" dirty="0" smtClean="0">
                          <a:solidFill>
                            <a:schemeClr val="bg1">
                              <a:lumMod val="50000"/>
                            </a:schemeClr>
                          </a:solidFill>
                          <a:effectLst/>
                          <a:latin typeface="宋体"/>
                        </a:rPr>
                        <a:t>72%</a:t>
                      </a:r>
                      <a:endParaRPr lang="en-US" altLang="zh-CN" sz="1100" b="0" i="0" u="none" strike="noStrike" dirty="0">
                        <a:solidFill>
                          <a:schemeClr val="bg1">
                            <a:lumMod val="50000"/>
                          </a:schemeClr>
                        </a:solidFill>
                        <a:effectLst/>
                        <a:latin typeface="宋体"/>
                      </a:endParaRPr>
                    </a:p>
                  </a:txBody>
                  <a:tcPr marL="9525" marR="9525" marT="9525" marB="0" anchor="b">
                    <a:solidFill>
                      <a:schemeClr val="tx1">
                        <a:lumMod val="40000"/>
                        <a:lumOff val="60000"/>
                      </a:schemeClr>
                    </a:solidFill>
                  </a:tcPr>
                </a:tc>
              </a:tr>
              <a:tr h="171450">
                <a:tc>
                  <a:txBody>
                    <a:bodyPr/>
                    <a:lstStyle/>
                    <a:p>
                      <a:pPr algn="ctr" fontAlgn="b"/>
                      <a:r>
                        <a:rPr lang="zh-CN" altLang="en-US" sz="1100" u="none" strike="noStrike" dirty="0" smtClean="0">
                          <a:solidFill>
                            <a:schemeClr val="bg1">
                              <a:lumMod val="50000"/>
                            </a:schemeClr>
                          </a:solidFill>
                          <a:effectLst/>
                        </a:rPr>
                        <a:t>门店</a:t>
                      </a:r>
                      <a:r>
                        <a:rPr lang="en-US" sz="1100" u="none" strike="noStrike" dirty="0" smtClean="0">
                          <a:solidFill>
                            <a:schemeClr val="bg1">
                              <a:lumMod val="50000"/>
                            </a:schemeClr>
                          </a:solidFill>
                          <a:effectLst/>
                        </a:rPr>
                        <a:t>E</a:t>
                      </a:r>
                      <a:endParaRPr lang="en-US" sz="11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1100" u="none" strike="noStrike" dirty="0">
                          <a:solidFill>
                            <a:schemeClr val="bg1">
                              <a:lumMod val="50000"/>
                            </a:schemeClr>
                          </a:solidFill>
                          <a:effectLst/>
                        </a:rPr>
                        <a:t>30%</a:t>
                      </a:r>
                      <a:endParaRPr lang="en-US" altLang="zh-CN" sz="11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1100" u="none" strike="noStrike" dirty="0">
                          <a:solidFill>
                            <a:schemeClr val="bg1">
                              <a:lumMod val="50000"/>
                            </a:schemeClr>
                          </a:solidFill>
                          <a:effectLst/>
                        </a:rPr>
                        <a:t>30%</a:t>
                      </a:r>
                      <a:endParaRPr lang="en-US" altLang="zh-CN" sz="11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1100" u="none" strike="noStrike" dirty="0">
                          <a:solidFill>
                            <a:schemeClr val="bg1">
                              <a:lumMod val="50000"/>
                            </a:schemeClr>
                          </a:solidFill>
                          <a:effectLst/>
                        </a:rPr>
                        <a:t>10%</a:t>
                      </a:r>
                      <a:endParaRPr lang="en-US" altLang="zh-CN" sz="11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1100" u="none" strike="noStrike" dirty="0">
                          <a:solidFill>
                            <a:schemeClr val="bg1">
                              <a:lumMod val="50000"/>
                            </a:schemeClr>
                          </a:solidFill>
                          <a:effectLst/>
                        </a:rPr>
                        <a:t>18%</a:t>
                      </a:r>
                      <a:endParaRPr lang="en-US" altLang="zh-CN" sz="11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1100" u="none" strike="noStrike" dirty="0">
                          <a:solidFill>
                            <a:schemeClr val="bg1">
                              <a:lumMod val="50000"/>
                            </a:schemeClr>
                          </a:solidFill>
                          <a:effectLst/>
                        </a:rPr>
                        <a:t>15%</a:t>
                      </a:r>
                      <a:endParaRPr lang="en-US" altLang="zh-CN" sz="11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1100" b="0" i="0" u="none" strike="noStrike" dirty="0" smtClean="0">
                          <a:solidFill>
                            <a:schemeClr val="bg1">
                              <a:lumMod val="50000"/>
                            </a:schemeClr>
                          </a:solidFill>
                          <a:effectLst/>
                          <a:latin typeface="宋体"/>
                        </a:rPr>
                        <a:t>70%</a:t>
                      </a:r>
                      <a:endParaRPr lang="en-US" altLang="zh-CN" sz="1100" b="0" i="0" u="none" strike="noStrike" dirty="0">
                        <a:solidFill>
                          <a:schemeClr val="bg1">
                            <a:lumMod val="50000"/>
                          </a:schemeClr>
                        </a:solidFill>
                        <a:effectLst/>
                        <a:latin typeface="宋体"/>
                      </a:endParaRPr>
                    </a:p>
                  </a:txBody>
                  <a:tcPr marL="9525" marR="9525" marT="9525" marB="0" anchor="b"/>
                </a:tc>
              </a:tr>
              <a:tr h="171450">
                <a:tc>
                  <a:txBody>
                    <a:bodyPr/>
                    <a:lstStyle/>
                    <a:p>
                      <a:pPr algn="ctr" fontAlgn="b"/>
                      <a:r>
                        <a:rPr lang="zh-CN" altLang="en-US" sz="1100" u="none" strike="noStrike" dirty="0" smtClean="0">
                          <a:solidFill>
                            <a:schemeClr val="bg1">
                              <a:lumMod val="50000"/>
                            </a:schemeClr>
                          </a:solidFill>
                          <a:effectLst/>
                        </a:rPr>
                        <a:t>门店</a:t>
                      </a:r>
                      <a:r>
                        <a:rPr lang="en-US" sz="1100" u="none" strike="noStrike" dirty="0" smtClean="0">
                          <a:solidFill>
                            <a:schemeClr val="bg1">
                              <a:lumMod val="50000"/>
                            </a:schemeClr>
                          </a:solidFill>
                          <a:effectLst/>
                        </a:rPr>
                        <a:t>F</a:t>
                      </a:r>
                      <a:endParaRPr lang="en-US" sz="11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1100" u="none" strike="noStrike" dirty="0">
                          <a:solidFill>
                            <a:schemeClr val="bg1">
                              <a:lumMod val="50000"/>
                            </a:schemeClr>
                          </a:solidFill>
                          <a:effectLst/>
                        </a:rPr>
                        <a:t>30%</a:t>
                      </a:r>
                      <a:endParaRPr lang="en-US" altLang="zh-CN" sz="11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1100" u="none" strike="noStrike" dirty="0">
                          <a:solidFill>
                            <a:schemeClr val="bg1">
                              <a:lumMod val="50000"/>
                            </a:schemeClr>
                          </a:solidFill>
                          <a:effectLst/>
                        </a:rPr>
                        <a:t>20%</a:t>
                      </a:r>
                      <a:endParaRPr lang="en-US" altLang="zh-CN" sz="11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1100" u="none" strike="noStrike">
                          <a:solidFill>
                            <a:schemeClr val="bg1">
                              <a:lumMod val="50000"/>
                            </a:schemeClr>
                          </a:solidFill>
                          <a:effectLst/>
                        </a:rPr>
                        <a:t>22%</a:t>
                      </a:r>
                      <a:endParaRPr lang="en-US" altLang="zh-CN" sz="1100" b="0" i="0" u="none" strike="noStrike">
                        <a:solidFill>
                          <a:schemeClr val="bg1">
                            <a:lumMod val="50000"/>
                          </a:schemeClr>
                        </a:solidFill>
                        <a:effectLst/>
                        <a:latin typeface="宋体"/>
                      </a:endParaRPr>
                    </a:p>
                  </a:txBody>
                  <a:tcPr marL="9525" marR="9525" marT="9525" marB="0" anchor="b"/>
                </a:tc>
                <a:tc>
                  <a:txBody>
                    <a:bodyPr/>
                    <a:lstStyle/>
                    <a:p>
                      <a:pPr algn="ctr" fontAlgn="b"/>
                      <a:r>
                        <a:rPr lang="en-US" altLang="zh-CN" sz="1100" u="none" strike="noStrike" dirty="0">
                          <a:solidFill>
                            <a:schemeClr val="bg1">
                              <a:lumMod val="50000"/>
                            </a:schemeClr>
                          </a:solidFill>
                          <a:effectLst/>
                        </a:rPr>
                        <a:t>19%</a:t>
                      </a:r>
                      <a:endParaRPr lang="en-US" altLang="zh-CN" sz="11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1100" u="none" strike="noStrike" dirty="0">
                          <a:solidFill>
                            <a:schemeClr val="bg1">
                              <a:lumMod val="50000"/>
                            </a:schemeClr>
                          </a:solidFill>
                          <a:effectLst/>
                        </a:rPr>
                        <a:t>9%</a:t>
                      </a:r>
                      <a:endParaRPr lang="en-US" altLang="zh-CN" sz="11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1100" b="0" i="0" u="none" strike="noStrike" dirty="0" smtClean="0">
                          <a:solidFill>
                            <a:schemeClr val="bg1">
                              <a:lumMod val="50000"/>
                            </a:schemeClr>
                          </a:solidFill>
                          <a:effectLst/>
                          <a:latin typeface="宋体"/>
                        </a:rPr>
                        <a:t>68%</a:t>
                      </a:r>
                      <a:endParaRPr lang="en-US" altLang="zh-CN" sz="1100" b="0" i="0" u="none" strike="noStrike" dirty="0">
                        <a:solidFill>
                          <a:schemeClr val="bg1">
                            <a:lumMod val="50000"/>
                          </a:schemeClr>
                        </a:solidFill>
                        <a:effectLst/>
                        <a:latin typeface="宋体"/>
                      </a:endParaRPr>
                    </a:p>
                  </a:txBody>
                  <a:tcPr marL="9525" marR="9525" marT="9525" marB="0" anchor="b"/>
                </a:tc>
              </a:tr>
              <a:tr h="171450">
                <a:tc>
                  <a:txBody>
                    <a:bodyPr/>
                    <a:lstStyle/>
                    <a:p>
                      <a:pPr algn="ctr" fontAlgn="b"/>
                      <a:r>
                        <a:rPr lang="zh-CN" altLang="en-US" sz="1100" u="none" strike="noStrike" dirty="0" smtClean="0">
                          <a:solidFill>
                            <a:schemeClr val="accent2"/>
                          </a:solidFill>
                          <a:effectLst/>
                        </a:rPr>
                        <a:t>门店</a:t>
                      </a:r>
                      <a:r>
                        <a:rPr lang="en-US" sz="1100" u="none" strike="noStrike" dirty="0" smtClean="0">
                          <a:solidFill>
                            <a:schemeClr val="accent2"/>
                          </a:solidFill>
                          <a:effectLst/>
                        </a:rPr>
                        <a:t>G</a:t>
                      </a:r>
                      <a:endParaRPr lang="en-US" sz="1100" b="0" i="0" u="none" strike="noStrike" dirty="0">
                        <a:solidFill>
                          <a:schemeClr val="accent2"/>
                        </a:solidFill>
                        <a:effectLst/>
                        <a:latin typeface="宋体"/>
                      </a:endParaRPr>
                    </a:p>
                  </a:txBody>
                  <a:tcPr marL="9525" marR="9525" marT="9525" marB="0" anchor="b"/>
                </a:tc>
                <a:tc>
                  <a:txBody>
                    <a:bodyPr/>
                    <a:lstStyle/>
                    <a:p>
                      <a:pPr algn="ctr" fontAlgn="b"/>
                      <a:r>
                        <a:rPr lang="en-US" altLang="zh-CN" sz="1100" u="none" strike="noStrike" dirty="0">
                          <a:solidFill>
                            <a:schemeClr val="bg1">
                              <a:lumMod val="50000"/>
                            </a:schemeClr>
                          </a:solidFill>
                          <a:effectLst/>
                        </a:rPr>
                        <a:t>20%</a:t>
                      </a:r>
                      <a:endParaRPr lang="en-US" altLang="zh-CN" sz="11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1100" u="none" strike="noStrike">
                          <a:solidFill>
                            <a:schemeClr val="bg1">
                              <a:lumMod val="50000"/>
                            </a:schemeClr>
                          </a:solidFill>
                          <a:effectLst/>
                        </a:rPr>
                        <a:t>20%</a:t>
                      </a:r>
                      <a:endParaRPr lang="en-US" altLang="zh-CN" sz="1100" b="0" i="0" u="none" strike="noStrike">
                        <a:solidFill>
                          <a:schemeClr val="bg1">
                            <a:lumMod val="50000"/>
                          </a:schemeClr>
                        </a:solidFill>
                        <a:effectLst/>
                        <a:latin typeface="宋体"/>
                      </a:endParaRPr>
                    </a:p>
                  </a:txBody>
                  <a:tcPr marL="9525" marR="9525" marT="9525" marB="0" anchor="b"/>
                </a:tc>
                <a:tc>
                  <a:txBody>
                    <a:bodyPr/>
                    <a:lstStyle/>
                    <a:p>
                      <a:pPr algn="ctr" fontAlgn="b"/>
                      <a:r>
                        <a:rPr lang="en-US" altLang="zh-CN" sz="1100" u="none" strike="noStrike" dirty="0">
                          <a:solidFill>
                            <a:schemeClr val="bg1">
                              <a:lumMod val="50000"/>
                            </a:schemeClr>
                          </a:solidFill>
                          <a:effectLst/>
                        </a:rPr>
                        <a:t>30%</a:t>
                      </a:r>
                      <a:endParaRPr lang="en-US" altLang="zh-CN" sz="11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1100" u="none" strike="noStrike" dirty="0">
                          <a:solidFill>
                            <a:schemeClr val="bg1">
                              <a:lumMod val="50000"/>
                            </a:schemeClr>
                          </a:solidFill>
                          <a:effectLst/>
                        </a:rPr>
                        <a:t>20%</a:t>
                      </a:r>
                      <a:endParaRPr lang="en-US" altLang="zh-CN" sz="11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1100" u="none" strike="noStrike" dirty="0">
                          <a:solidFill>
                            <a:schemeClr val="bg1">
                              <a:lumMod val="50000"/>
                            </a:schemeClr>
                          </a:solidFill>
                          <a:effectLst/>
                        </a:rPr>
                        <a:t>10%</a:t>
                      </a:r>
                      <a:endParaRPr lang="en-US" altLang="zh-CN" sz="11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1100" b="0" i="0" u="none" strike="noStrike" dirty="0" smtClean="0">
                          <a:solidFill>
                            <a:schemeClr val="accent2"/>
                          </a:solidFill>
                          <a:effectLst/>
                          <a:latin typeface="宋体"/>
                        </a:rPr>
                        <a:t>55%</a:t>
                      </a:r>
                      <a:endParaRPr lang="en-US" altLang="zh-CN" sz="1100" b="0" i="0" u="none" strike="noStrike" dirty="0">
                        <a:solidFill>
                          <a:schemeClr val="accent2"/>
                        </a:solidFill>
                        <a:effectLst/>
                        <a:latin typeface="宋体"/>
                      </a:endParaRPr>
                    </a:p>
                  </a:txBody>
                  <a:tcPr marL="9525" marR="9525" marT="9525" marB="0" anchor="b"/>
                </a:tc>
              </a:tr>
              <a:tr h="171450">
                <a:tc>
                  <a:txBody>
                    <a:bodyPr/>
                    <a:lstStyle/>
                    <a:p>
                      <a:pPr algn="ctr" fontAlgn="b"/>
                      <a:r>
                        <a:rPr lang="zh-CN" altLang="en-US" sz="1100" u="none" strike="noStrike" dirty="0" smtClean="0">
                          <a:solidFill>
                            <a:schemeClr val="accent2"/>
                          </a:solidFill>
                          <a:effectLst/>
                        </a:rPr>
                        <a:t>门店</a:t>
                      </a:r>
                      <a:r>
                        <a:rPr lang="en-US" sz="1100" u="none" strike="noStrike" dirty="0" smtClean="0">
                          <a:solidFill>
                            <a:schemeClr val="accent2"/>
                          </a:solidFill>
                          <a:effectLst/>
                        </a:rPr>
                        <a:t>H</a:t>
                      </a:r>
                      <a:endParaRPr lang="en-US" sz="1100" b="0" i="0" u="none" strike="noStrike" dirty="0">
                        <a:solidFill>
                          <a:schemeClr val="accent2"/>
                        </a:solidFill>
                        <a:effectLst/>
                        <a:latin typeface="宋体"/>
                      </a:endParaRPr>
                    </a:p>
                  </a:txBody>
                  <a:tcPr marL="9525" marR="9525" marT="9525" marB="0" anchor="b"/>
                </a:tc>
                <a:tc>
                  <a:txBody>
                    <a:bodyPr/>
                    <a:lstStyle/>
                    <a:p>
                      <a:pPr algn="ctr" fontAlgn="b"/>
                      <a:r>
                        <a:rPr lang="en-US" altLang="zh-CN" sz="1100" u="none" strike="noStrike" dirty="0">
                          <a:solidFill>
                            <a:schemeClr val="bg1">
                              <a:lumMod val="50000"/>
                            </a:schemeClr>
                          </a:solidFill>
                          <a:effectLst/>
                        </a:rPr>
                        <a:t>20%</a:t>
                      </a:r>
                      <a:endParaRPr lang="en-US" altLang="zh-CN" sz="11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1100" u="none" strike="noStrike" dirty="0">
                          <a:solidFill>
                            <a:schemeClr val="bg1">
                              <a:lumMod val="50000"/>
                            </a:schemeClr>
                          </a:solidFill>
                          <a:effectLst/>
                        </a:rPr>
                        <a:t>35%</a:t>
                      </a:r>
                      <a:endParaRPr lang="en-US" altLang="zh-CN" sz="11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1100" u="none" strike="noStrike" dirty="0">
                          <a:solidFill>
                            <a:schemeClr val="bg1">
                              <a:lumMod val="50000"/>
                            </a:schemeClr>
                          </a:solidFill>
                          <a:effectLst/>
                        </a:rPr>
                        <a:t>30%</a:t>
                      </a:r>
                      <a:endParaRPr lang="en-US" altLang="zh-CN" sz="11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1100" u="none" strike="noStrike" dirty="0">
                          <a:solidFill>
                            <a:schemeClr val="bg1">
                              <a:lumMod val="50000"/>
                            </a:schemeClr>
                          </a:solidFill>
                          <a:effectLst/>
                        </a:rPr>
                        <a:t>5%</a:t>
                      </a:r>
                      <a:endParaRPr lang="en-US" altLang="zh-CN" sz="11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1100" u="none" strike="noStrike" dirty="0">
                          <a:solidFill>
                            <a:schemeClr val="bg1">
                              <a:lumMod val="50000"/>
                            </a:schemeClr>
                          </a:solidFill>
                          <a:effectLst/>
                        </a:rPr>
                        <a:t>15%</a:t>
                      </a:r>
                      <a:endParaRPr lang="en-US" altLang="zh-CN" sz="11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1100" b="0" i="0" u="none" strike="noStrike" dirty="0" smtClean="0">
                          <a:solidFill>
                            <a:schemeClr val="accent2"/>
                          </a:solidFill>
                          <a:effectLst/>
                          <a:latin typeface="宋体"/>
                        </a:rPr>
                        <a:t>46%</a:t>
                      </a:r>
                      <a:endParaRPr lang="en-US" altLang="zh-CN" sz="1100" b="0" i="0" u="none" strike="noStrike" dirty="0">
                        <a:solidFill>
                          <a:schemeClr val="accent2"/>
                        </a:solidFill>
                        <a:effectLst/>
                        <a:latin typeface="宋体"/>
                      </a:endParaRPr>
                    </a:p>
                  </a:txBody>
                  <a:tcPr marL="9525" marR="9525" marT="9525" marB="0" anchor="b"/>
                </a:tc>
              </a:tr>
              <a:tr h="171450">
                <a:tc>
                  <a:txBody>
                    <a:bodyPr/>
                    <a:lstStyle/>
                    <a:p>
                      <a:pPr algn="ctr" fontAlgn="b"/>
                      <a:r>
                        <a:rPr lang="zh-CN" altLang="en-US" sz="1100" u="none" strike="noStrike" dirty="0" smtClean="0">
                          <a:solidFill>
                            <a:schemeClr val="accent2"/>
                          </a:solidFill>
                          <a:effectLst/>
                        </a:rPr>
                        <a:t>门店</a:t>
                      </a:r>
                      <a:r>
                        <a:rPr lang="en-US" sz="1100" u="none" strike="noStrike" dirty="0" smtClean="0">
                          <a:solidFill>
                            <a:schemeClr val="accent2"/>
                          </a:solidFill>
                          <a:effectLst/>
                        </a:rPr>
                        <a:t>I</a:t>
                      </a:r>
                      <a:endParaRPr lang="en-US" sz="1100" b="0" i="0" u="none" strike="noStrike" dirty="0">
                        <a:solidFill>
                          <a:schemeClr val="accent2"/>
                        </a:solidFill>
                        <a:effectLst/>
                        <a:latin typeface="宋体"/>
                      </a:endParaRPr>
                    </a:p>
                  </a:txBody>
                  <a:tcPr marL="9525" marR="9525" marT="9525" marB="0" anchor="b"/>
                </a:tc>
                <a:tc>
                  <a:txBody>
                    <a:bodyPr/>
                    <a:lstStyle/>
                    <a:p>
                      <a:pPr algn="ctr" fontAlgn="b"/>
                      <a:r>
                        <a:rPr lang="en-US" altLang="zh-CN" sz="1100" u="none" strike="noStrike" dirty="0">
                          <a:solidFill>
                            <a:schemeClr val="bg1">
                              <a:lumMod val="50000"/>
                            </a:schemeClr>
                          </a:solidFill>
                          <a:effectLst/>
                        </a:rPr>
                        <a:t>10%</a:t>
                      </a:r>
                      <a:endParaRPr lang="en-US" altLang="zh-CN" sz="11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1100" u="none" strike="noStrike" dirty="0">
                          <a:solidFill>
                            <a:schemeClr val="bg1">
                              <a:lumMod val="50000"/>
                            </a:schemeClr>
                          </a:solidFill>
                          <a:effectLst/>
                        </a:rPr>
                        <a:t>30%</a:t>
                      </a:r>
                      <a:endParaRPr lang="en-US" altLang="zh-CN" sz="11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1100" u="none" strike="noStrike" dirty="0">
                          <a:solidFill>
                            <a:schemeClr val="bg1">
                              <a:lumMod val="50000"/>
                            </a:schemeClr>
                          </a:solidFill>
                          <a:effectLst/>
                        </a:rPr>
                        <a:t>30%</a:t>
                      </a:r>
                      <a:endParaRPr lang="en-US" altLang="zh-CN" sz="11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1100" u="none" strike="noStrike" dirty="0">
                          <a:solidFill>
                            <a:schemeClr val="bg1">
                              <a:lumMod val="50000"/>
                            </a:schemeClr>
                          </a:solidFill>
                          <a:effectLst/>
                        </a:rPr>
                        <a:t>9%</a:t>
                      </a:r>
                      <a:endParaRPr lang="en-US" altLang="zh-CN" sz="11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1100" u="none" strike="noStrike" dirty="0">
                          <a:solidFill>
                            <a:schemeClr val="bg1">
                              <a:lumMod val="50000"/>
                            </a:schemeClr>
                          </a:solidFill>
                          <a:effectLst/>
                        </a:rPr>
                        <a:t>21%</a:t>
                      </a:r>
                      <a:endParaRPr lang="en-US" altLang="zh-CN" sz="11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1100" b="0" i="0" u="none" strike="noStrike" dirty="0" smtClean="0">
                          <a:solidFill>
                            <a:schemeClr val="accent2"/>
                          </a:solidFill>
                          <a:effectLst/>
                          <a:latin typeface="宋体"/>
                        </a:rPr>
                        <a:t>38%</a:t>
                      </a:r>
                      <a:endParaRPr lang="en-US" altLang="zh-CN" sz="1100" b="0" i="0" u="none" strike="noStrike" dirty="0">
                        <a:solidFill>
                          <a:schemeClr val="accent2"/>
                        </a:solidFill>
                        <a:effectLst/>
                        <a:latin typeface="宋体"/>
                      </a:endParaRPr>
                    </a:p>
                  </a:txBody>
                  <a:tcPr marL="9525" marR="9525" marT="9525" marB="0" anchor="b"/>
                </a:tc>
              </a:tr>
            </a:tbl>
          </a:graphicData>
        </a:graphic>
      </p:graphicFrame>
    </p:spTree>
    <p:extLst>
      <p:ext uri="{BB962C8B-B14F-4D97-AF65-F5344CB8AC3E}">
        <p14:creationId xmlns:p14="http://schemas.microsoft.com/office/powerpoint/2010/main" val="7798156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5486"/>
            <a:ext cx="8579296" cy="269304"/>
          </a:xfrm>
        </p:spPr>
        <p:txBody>
          <a:bodyPr/>
          <a:lstStyle/>
          <a:p>
            <a:r>
              <a:rPr lang="zh-CN" altLang="en-US" dirty="0" smtClean="0"/>
              <a:t>按</a:t>
            </a:r>
            <a:r>
              <a:rPr lang="zh-CN" altLang="en-US" dirty="0">
                <a:solidFill>
                  <a:schemeClr val="accent1"/>
                </a:solidFill>
              </a:rPr>
              <a:t>就餐时</a:t>
            </a:r>
            <a:r>
              <a:rPr lang="zh-CN" altLang="en-US" dirty="0" smtClean="0">
                <a:solidFill>
                  <a:schemeClr val="accent1"/>
                </a:solidFill>
              </a:rPr>
              <a:t>间</a:t>
            </a:r>
            <a:r>
              <a:rPr lang="zh-CN" altLang="en-US" dirty="0"/>
              <a:t>比较顾客对各服务环节的体验满意度如何</a:t>
            </a:r>
            <a:endParaRPr lang="zh-CN" altLang="en-US" sz="1000" dirty="0"/>
          </a:p>
        </p:txBody>
      </p:sp>
      <p:sp>
        <p:nvSpPr>
          <p:cNvPr id="11" name="Oval 10"/>
          <p:cNvSpPr/>
          <p:nvPr/>
        </p:nvSpPr>
        <p:spPr>
          <a:xfrm>
            <a:off x="8244408" y="843558"/>
            <a:ext cx="72008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待补</a:t>
            </a:r>
            <a:r>
              <a:rPr lang="en-US" altLang="zh-CN" sz="1200" dirty="0" smtClean="0"/>
              <a:t>3</a:t>
            </a:r>
            <a:endParaRPr lang="zh-CN" altLang="en-US" sz="1200" dirty="0"/>
          </a:p>
        </p:txBody>
      </p:sp>
      <p:sp>
        <p:nvSpPr>
          <p:cNvPr id="12" name="圆角矩形 11"/>
          <p:cNvSpPr/>
          <p:nvPr/>
        </p:nvSpPr>
        <p:spPr>
          <a:xfrm>
            <a:off x="179512" y="699542"/>
            <a:ext cx="8784976" cy="648072"/>
          </a:xfrm>
          <a:prstGeom prst="roundRect">
            <a:avLst/>
          </a:prstGeom>
          <a:no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圆角矩形 12"/>
          <p:cNvSpPr/>
          <p:nvPr/>
        </p:nvSpPr>
        <p:spPr>
          <a:xfrm>
            <a:off x="179512" y="1419622"/>
            <a:ext cx="5112568" cy="3528392"/>
          </a:xfrm>
          <a:prstGeom prst="roundRect">
            <a:avLst>
              <a:gd name="adj" fmla="val 4180"/>
            </a:avLst>
          </a:prstGeom>
          <a:no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4" name="圆角矩形 13"/>
          <p:cNvSpPr/>
          <p:nvPr/>
        </p:nvSpPr>
        <p:spPr>
          <a:xfrm>
            <a:off x="5364088" y="1419622"/>
            <a:ext cx="3672408" cy="3528392"/>
          </a:xfrm>
          <a:prstGeom prst="roundRect">
            <a:avLst>
              <a:gd name="adj" fmla="val 3002"/>
            </a:avLst>
          </a:prstGeom>
          <a:no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3" name="矩形 2"/>
          <p:cNvSpPr/>
          <p:nvPr/>
        </p:nvSpPr>
        <p:spPr>
          <a:xfrm>
            <a:off x="323528" y="699542"/>
            <a:ext cx="960588" cy="261610"/>
          </a:xfrm>
          <a:prstGeom prst="rect">
            <a:avLst/>
          </a:prstGeom>
        </p:spPr>
        <p:txBody>
          <a:bodyPr wrap="none">
            <a:spAutoFit/>
          </a:bodyPr>
          <a:lstStyle/>
          <a:p>
            <a:r>
              <a:rPr lang="en-US" altLang="zh-CN" sz="1100" b="1" dirty="0">
                <a:solidFill>
                  <a:schemeClr val="accent2"/>
                </a:solidFill>
              </a:rPr>
              <a:t>Comments:</a:t>
            </a:r>
            <a:endParaRPr lang="en-US" altLang="zh-CN" sz="1100" b="1" dirty="0">
              <a:solidFill>
                <a:schemeClr val="accent2"/>
              </a:solidFill>
              <a:latin typeface="黑体"/>
              <a:cs typeface="黑体"/>
            </a:endParaRPr>
          </a:p>
        </p:txBody>
      </p:sp>
      <p:sp>
        <p:nvSpPr>
          <p:cNvPr id="17" name="文本框 16"/>
          <p:cNvSpPr txBox="1"/>
          <p:nvPr/>
        </p:nvSpPr>
        <p:spPr>
          <a:xfrm>
            <a:off x="395536" y="1635646"/>
            <a:ext cx="576064" cy="169277"/>
          </a:xfrm>
          <a:prstGeom prst="rect">
            <a:avLst/>
          </a:prstGeom>
          <a:noFill/>
        </p:spPr>
        <p:txBody>
          <a:bodyPr wrap="square" lIns="0" tIns="0" rIns="0" bIns="0" rtlCol="0">
            <a:spAutoFit/>
          </a:bodyPr>
          <a:lstStyle/>
          <a:p>
            <a:r>
              <a:rPr kumimoji="1" lang="en-US" altLang="zh-CN" sz="1100" b="1" dirty="0" smtClean="0">
                <a:solidFill>
                  <a:schemeClr val="accent3"/>
                </a:solidFill>
              </a:rPr>
              <a:t>Charts: </a:t>
            </a:r>
            <a:endParaRPr kumimoji="1" lang="zh-CN" altLang="en-US" sz="1100" b="1" dirty="0" smtClean="0">
              <a:solidFill>
                <a:schemeClr val="accent3"/>
              </a:solidFill>
            </a:endParaRPr>
          </a:p>
        </p:txBody>
      </p:sp>
      <p:sp>
        <p:nvSpPr>
          <p:cNvPr id="18" name="矩形 17"/>
          <p:cNvSpPr/>
          <p:nvPr/>
        </p:nvSpPr>
        <p:spPr>
          <a:xfrm>
            <a:off x="5652120" y="1491630"/>
            <a:ext cx="687696" cy="369332"/>
          </a:xfrm>
          <a:prstGeom prst="rect">
            <a:avLst/>
          </a:prstGeom>
        </p:spPr>
        <p:txBody>
          <a:bodyPr wrap="none">
            <a:spAutoFit/>
          </a:bodyPr>
          <a:lstStyle/>
          <a:p>
            <a:r>
              <a:rPr kumimoji="1" lang="en-US" altLang="zh-CN" b="1" dirty="0">
                <a:solidFill>
                  <a:schemeClr val="accent1"/>
                </a:solidFill>
              </a:rPr>
              <a:t> </a:t>
            </a:r>
            <a:r>
              <a:rPr kumimoji="1" lang="en-US" altLang="zh-CN" sz="1100" b="1" dirty="0" smtClean="0">
                <a:solidFill>
                  <a:schemeClr val="accent1"/>
                </a:solidFill>
              </a:rPr>
              <a:t>Notes</a:t>
            </a:r>
            <a:r>
              <a:rPr kumimoji="1" lang="en-US" altLang="zh-CN" sz="1100" b="1" dirty="0">
                <a:solidFill>
                  <a:schemeClr val="accent1"/>
                </a:solidFill>
              </a:rPr>
              <a:t>:</a:t>
            </a:r>
          </a:p>
        </p:txBody>
      </p:sp>
      <p:sp>
        <p:nvSpPr>
          <p:cNvPr id="26" name="Rectangle 25"/>
          <p:cNvSpPr/>
          <p:nvPr/>
        </p:nvSpPr>
        <p:spPr>
          <a:xfrm>
            <a:off x="5364088" y="1720681"/>
            <a:ext cx="3600400" cy="923330"/>
          </a:xfrm>
          <a:prstGeom prst="rect">
            <a:avLst/>
          </a:prstGeom>
        </p:spPr>
        <p:txBody>
          <a:bodyPr wrap="square">
            <a:spAutoFit/>
          </a:bodyPr>
          <a:lstStyle/>
          <a:p>
            <a:endParaRPr lang="en-US" altLang="zh-CN" sz="900" dirty="0">
              <a:solidFill>
                <a:schemeClr val="bg1">
                  <a:lumMod val="50000"/>
                </a:schemeClr>
              </a:solidFill>
            </a:endParaRPr>
          </a:p>
          <a:p>
            <a:r>
              <a:rPr lang="en-US" altLang="zh-CN" sz="900" dirty="0" smtClean="0">
                <a:solidFill>
                  <a:schemeClr val="bg1">
                    <a:lumMod val="50000"/>
                  </a:schemeClr>
                </a:solidFill>
              </a:rPr>
              <a:t>1</a:t>
            </a:r>
            <a:r>
              <a:rPr lang="zh-CN" altLang="en-US" sz="900" dirty="0" smtClean="0">
                <a:solidFill>
                  <a:schemeClr val="bg1">
                    <a:lumMod val="50000"/>
                  </a:schemeClr>
                </a:solidFill>
              </a:rPr>
              <a:t>、每个人群一条折线；</a:t>
            </a:r>
            <a:endParaRPr lang="en-US" altLang="zh-CN" sz="900" dirty="0" smtClean="0">
              <a:solidFill>
                <a:schemeClr val="bg1">
                  <a:lumMod val="50000"/>
                </a:schemeClr>
              </a:solidFill>
            </a:endParaRPr>
          </a:p>
          <a:p>
            <a:r>
              <a:rPr lang="en-US" altLang="zh-CN" sz="900" dirty="0">
                <a:solidFill>
                  <a:schemeClr val="bg1">
                    <a:lumMod val="50000"/>
                  </a:schemeClr>
                </a:solidFill>
              </a:rPr>
              <a:t>2</a:t>
            </a:r>
            <a:r>
              <a:rPr lang="zh-CN" altLang="en-US" sz="900" dirty="0" smtClean="0">
                <a:solidFill>
                  <a:schemeClr val="bg1">
                    <a:lumMod val="50000"/>
                  </a:schemeClr>
                </a:solidFill>
              </a:rPr>
              <a:t>、每条折线表示不同就餐</a:t>
            </a:r>
            <a:r>
              <a:rPr lang="zh-CN" altLang="en-US" sz="900" dirty="0">
                <a:solidFill>
                  <a:schemeClr val="bg1">
                    <a:lumMod val="50000"/>
                  </a:schemeClr>
                </a:solidFill>
              </a:rPr>
              <a:t>时</a:t>
            </a:r>
            <a:r>
              <a:rPr lang="zh-CN" altLang="en-US" sz="900" dirty="0" smtClean="0">
                <a:solidFill>
                  <a:schemeClr val="bg1">
                    <a:lumMod val="50000"/>
                  </a:schemeClr>
                </a:solidFill>
              </a:rPr>
              <a:t>段顾客在各服务环节的满意顾客比例；</a:t>
            </a:r>
            <a:endParaRPr lang="en-US" altLang="zh-CN" sz="900" dirty="0" smtClean="0">
              <a:solidFill>
                <a:schemeClr val="bg1">
                  <a:lumMod val="50000"/>
                </a:schemeClr>
              </a:solidFill>
            </a:endParaRPr>
          </a:p>
          <a:p>
            <a:r>
              <a:rPr lang="en-US" altLang="zh-CN" sz="900" b="1" dirty="0" smtClean="0">
                <a:solidFill>
                  <a:schemeClr val="bg1">
                    <a:lumMod val="50000"/>
                  </a:schemeClr>
                </a:solidFill>
              </a:rPr>
              <a:t>3</a:t>
            </a:r>
            <a:r>
              <a:rPr lang="zh-CN" altLang="en-US" sz="900" b="1" dirty="0" smtClean="0">
                <a:solidFill>
                  <a:schemeClr val="bg1">
                    <a:lumMod val="50000"/>
                  </a:schemeClr>
                </a:solidFill>
              </a:rPr>
              <a:t>、</a:t>
            </a:r>
            <a:r>
              <a:rPr lang="zh-CN" altLang="en-US" sz="900" b="1" dirty="0">
                <a:solidFill>
                  <a:schemeClr val="bg1">
                    <a:lumMod val="50000"/>
                  </a:schemeClr>
                </a:solidFill>
              </a:rPr>
              <a:t>满意顾客</a:t>
            </a:r>
            <a:r>
              <a:rPr lang="zh-CN" altLang="en-US" sz="900" b="1" dirty="0" smtClean="0">
                <a:solidFill>
                  <a:schemeClr val="bg1">
                    <a:lumMod val="50000"/>
                  </a:schemeClr>
                </a:solidFill>
              </a:rPr>
              <a:t>比例</a:t>
            </a:r>
            <a:r>
              <a:rPr lang="en-US" altLang="zh-CN" sz="900" b="1" dirty="0">
                <a:solidFill>
                  <a:schemeClr val="bg2">
                    <a:lumMod val="50000"/>
                  </a:schemeClr>
                </a:solidFill>
              </a:rPr>
              <a:t>=</a:t>
            </a:r>
            <a:r>
              <a:rPr lang="zh-CN" altLang="en-US" sz="900" b="1" dirty="0">
                <a:solidFill>
                  <a:schemeClr val="bg2">
                    <a:lumMod val="50000"/>
                  </a:schemeClr>
                </a:solidFill>
              </a:rPr>
              <a:t>“</a:t>
            </a:r>
            <a:r>
              <a:rPr lang="en-US" altLang="zh-CN" sz="900" b="1" dirty="0">
                <a:solidFill>
                  <a:schemeClr val="bg2">
                    <a:lumMod val="50000"/>
                  </a:schemeClr>
                </a:solidFill>
              </a:rPr>
              <a:t>8-10</a:t>
            </a:r>
            <a:r>
              <a:rPr lang="zh-CN" altLang="en-US" sz="900" b="1" dirty="0">
                <a:solidFill>
                  <a:schemeClr val="bg2">
                    <a:lumMod val="50000"/>
                  </a:schemeClr>
                </a:solidFill>
              </a:rPr>
              <a:t>分”顾客占</a:t>
            </a:r>
            <a:r>
              <a:rPr lang="zh-CN" altLang="en-US" sz="900" b="1" dirty="0" smtClean="0">
                <a:solidFill>
                  <a:schemeClr val="bg2">
                    <a:lumMod val="50000"/>
                  </a:schemeClr>
                </a:solidFill>
              </a:rPr>
              <a:t>比</a:t>
            </a:r>
            <a:r>
              <a:rPr lang="zh-CN" altLang="en-US" sz="900" b="1" dirty="0" smtClean="0">
                <a:solidFill>
                  <a:schemeClr val="bg1">
                    <a:lumMod val="50000"/>
                  </a:schemeClr>
                </a:solidFill>
              </a:rPr>
              <a:t>；</a:t>
            </a:r>
            <a:endParaRPr lang="en-US" altLang="zh-CN" sz="900" b="1" dirty="0" smtClean="0">
              <a:solidFill>
                <a:schemeClr val="bg1">
                  <a:lumMod val="50000"/>
                </a:schemeClr>
              </a:solidFill>
            </a:endParaRPr>
          </a:p>
          <a:p>
            <a:endParaRPr lang="en-US" altLang="zh-CN" sz="900" dirty="0">
              <a:solidFill>
                <a:schemeClr val="bg1">
                  <a:lumMod val="50000"/>
                </a:schemeClr>
              </a:solidFill>
            </a:endParaRPr>
          </a:p>
          <a:p>
            <a:endParaRPr lang="en-US" altLang="zh-CN" sz="900" dirty="0">
              <a:solidFill>
                <a:schemeClr val="bg1">
                  <a:lumMod val="50000"/>
                </a:schemeClr>
              </a:solidFill>
            </a:endParaRPr>
          </a:p>
        </p:txBody>
      </p:sp>
      <p:graphicFrame>
        <p:nvGraphicFramePr>
          <p:cNvPr id="15" name="Object 10"/>
          <p:cNvGraphicFramePr>
            <a:graphicFrameLocks noChangeAspect="1"/>
          </p:cNvGraphicFramePr>
          <p:nvPr>
            <p:extLst>
              <p:ext uri="{D42A27DB-BD31-4B8C-83A1-F6EECF244321}">
                <p14:modId xmlns:p14="http://schemas.microsoft.com/office/powerpoint/2010/main" val="3124239406"/>
              </p:ext>
            </p:extLst>
          </p:nvPr>
        </p:nvGraphicFramePr>
        <p:xfrm>
          <a:off x="1361098" y="1658144"/>
          <a:ext cx="3790537" cy="29684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421904980"/>
              </p:ext>
            </p:extLst>
          </p:nvPr>
        </p:nvGraphicFramePr>
        <p:xfrm>
          <a:off x="668203" y="1836757"/>
          <a:ext cx="855093" cy="2069780"/>
        </p:xfrm>
        <a:graphic>
          <a:graphicData uri="http://schemas.openxmlformats.org/drawingml/2006/table">
            <a:tbl>
              <a:tblPr>
                <a:tableStyleId>{5C22544A-7EE6-4342-B048-85BDC9FD1C3A}</a:tableStyleId>
              </a:tblPr>
              <a:tblGrid>
                <a:gridCol w="855093"/>
              </a:tblGrid>
              <a:tr h="206978">
                <a:tc>
                  <a:txBody>
                    <a:bodyPr/>
                    <a:lstStyle/>
                    <a:p>
                      <a:pPr algn="ctr" fontAlgn="b"/>
                      <a:r>
                        <a:rPr lang="zh-CN" altLang="en-US" sz="800" u="none" strike="noStrike" dirty="0">
                          <a:solidFill>
                            <a:schemeClr val="bg2">
                              <a:lumMod val="50000"/>
                            </a:schemeClr>
                          </a:solidFill>
                          <a:effectLst/>
                        </a:rPr>
                        <a:t>菜品口味</a:t>
                      </a:r>
                      <a:endParaRPr lang="zh-CN" altLang="en-US" sz="800" b="0" i="0" u="none" strike="noStrike" dirty="0">
                        <a:solidFill>
                          <a:schemeClr val="bg2">
                            <a:lumMod val="50000"/>
                          </a:schemeClr>
                        </a:solidFill>
                        <a:effectLst/>
                        <a:latin typeface="宋体" panose="02010600030101010101" pitchFamily="2" charset="-122"/>
                        <a:ea typeface="宋体" panose="02010600030101010101" pitchFamily="2" charset="-122"/>
                      </a:endParaRPr>
                    </a:p>
                  </a:txBody>
                  <a:tcPr marL="9525" marR="9525" marT="9525" marB="0" anchor="b">
                    <a:noFill/>
                  </a:tcPr>
                </a:tc>
              </a:tr>
              <a:tr h="206978">
                <a:tc>
                  <a:txBody>
                    <a:bodyPr/>
                    <a:lstStyle/>
                    <a:p>
                      <a:pPr algn="ctr" fontAlgn="b"/>
                      <a:r>
                        <a:rPr lang="zh-CN" altLang="en-US" sz="800" u="none" strike="noStrike" dirty="0">
                          <a:solidFill>
                            <a:schemeClr val="bg2">
                              <a:lumMod val="50000"/>
                            </a:schemeClr>
                          </a:solidFill>
                          <a:effectLst/>
                        </a:rPr>
                        <a:t>就餐环境</a:t>
                      </a:r>
                      <a:endParaRPr lang="zh-CN" altLang="en-US" sz="800" b="0" i="0" u="none" strike="noStrike" dirty="0">
                        <a:solidFill>
                          <a:schemeClr val="bg2">
                            <a:lumMod val="50000"/>
                          </a:schemeClr>
                        </a:solidFill>
                        <a:effectLst/>
                        <a:latin typeface="宋体" panose="02010600030101010101" pitchFamily="2" charset="-122"/>
                        <a:ea typeface="宋体" panose="02010600030101010101" pitchFamily="2" charset="-122"/>
                      </a:endParaRPr>
                    </a:p>
                  </a:txBody>
                  <a:tcPr marL="9525" marR="9525" marT="9525" marB="0" anchor="b">
                    <a:noFill/>
                  </a:tcPr>
                </a:tc>
              </a:tr>
              <a:tr h="206978">
                <a:tc>
                  <a:txBody>
                    <a:bodyPr/>
                    <a:lstStyle/>
                    <a:p>
                      <a:pPr algn="ctr" fontAlgn="b"/>
                      <a:r>
                        <a:rPr lang="zh-CN" altLang="en-US" sz="800" u="none" strike="noStrike" dirty="0">
                          <a:solidFill>
                            <a:schemeClr val="bg2">
                              <a:lumMod val="50000"/>
                            </a:schemeClr>
                          </a:solidFill>
                          <a:effectLst/>
                        </a:rPr>
                        <a:t>服务态度</a:t>
                      </a:r>
                      <a:endParaRPr lang="zh-CN" altLang="en-US" sz="800" b="0" i="0" u="none" strike="noStrike" dirty="0">
                        <a:solidFill>
                          <a:schemeClr val="bg2">
                            <a:lumMod val="50000"/>
                          </a:schemeClr>
                        </a:solidFill>
                        <a:effectLst/>
                        <a:latin typeface="宋体" panose="02010600030101010101" pitchFamily="2" charset="-122"/>
                        <a:ea typeface="宋体" panose="02010600030101010101" pitchFamily="2" charset="-122"/>
                      </a:endParaRPr>
                    </a:p>
                  </a:txBody>
                  <a:tcPr marL="9525" marR="9525" marT="9525" marB="0" anchor="b">
                    <a:noFill/>
                  </a:tcPr>
                </a:tc>
              </a:tr>
              <a:tr h="206978">
                <a:tc>
                  <a:txBody>
                    <a:bodyPr/>
                    <a:lstStyle/>
                    <a:p>
                      <a:pPr algn="ctr" fontAlgn="b"/>
                      <a:r>
                        <a:rPr lang="zh-CN" altLang="en-US" sz="800" u="none" strike="noStrike" dirty="0">
                          <a:solidFill>
                            <a:schemeClr val="bg2">
                              <a:lumMod val="50000"/>
                            </a:schemeClr>
                          </a:solidFill>
                          <a:effectLst/>
                        </a:rPr>
                        <a:t>卫生程度</a:t>
                      </a:r>
                      <a:endParaRPr lang="zh-CN" altLang="en-US" sz="800" b="0" i="0" u="none" strike="noStrike" dirty="0">
                        <a:solidFill>
                          <a:schemeClr val="bg2">
                            <a:lumMod val="50000"/>
                          </a:schemeClr>
                        </a:solidFill>
                        <a:effectLst/>
                        <a:latin typeface="宋体" panose="02010600030101010101" pitchFamily="2" charset="-122"/>
                        <a:ea typeface="宋体" panose="02010600030101010101" pitchFamily="2" charset="-122"/>
                      </a:endParaRPr>
                    </a:p>
                  </a:txBody>
                  <a:tcPr marL="9525" marR="9525" marT="9525" marB="0" anchor="b">
                    <a:noFill/>
                  </a:tcPr>
                </a:tc>
              </a:tr>
              <a:tr h="206978">
                <a:tc>
                  <a:txBody>
                    <a:bodyPr/>
                    <a:lstStyle/>
                    <a:p>
                      <a:pPr algn="ctr" fontAlgn="b"/>
                      <a:r>
                        <a:rPr lang="zh-CN" altLang="en-US" sz="800" u="none" strike="noStrike" dirty="0">
                          <a:solidFill>
                            <a:schemeClr val="bg2">
                              <a:lumMod val="50000"/>
                            </a:schemeClr>
                          </a:solidFill>
                          <a:effectLst/>
                        </a:rPr>
                        <a:t>上菜速度</a:t>
                      </a:r>
                      <a:endParaRPr lang="zh-CN" altLang="en-US" sz="800" b="0" i="0" u="none" strike="noStrike" dirty="0">
                        <a:solidFill>
                          <a:schemeClr val="bg2">
                            <a:lumMod val="50000"/>
                          </a:schemeClr>
                        </a:solidFill>
                        <a:effectLst/>
                        <a:latin typeface="宋体" panose="02010600030101010101" pitchFamily="2" charset="-122"/>
                        <a:ea typeface="宋体" panose="02010600030101010101" pitchFamily="2" charset="-122"/>
                      </a:endParaRPr>
                    </a:p>
                  </a:txBody>
                  <a:tcPr marL="9525" marR="9525" marT="9525" marB="0" anchor="b">
                    <a:noFill/>
                  </a:tcPr>
                </a:tc>
              </a:tr>
              <a:tr h="206978">
                <a:tc>
                  <a:txBody>
                    <a:bodyPr/>
                    <a:lstStyle/>
                    <a:p>
                      <a:pPr algn="ctr" fontAlgn="b"/>
                      <a:r>
                        <a:rPr lang="zh-CN" altLang="en-US" sz="800" u="none" strike="noStrike" dirty="0">
                          <a:solidFill>
                            <a:schemeClr val="bg2">
                              <a:lumMod val="50000"/>
                            </a:schemeClr>
                          </a:solidFill>
                          <a:effectLst/>
                        </a:rPr>
                        <a:t>菜品价格</a:t>
                      </a:r>
                      <a:endParaRPr lang="zh-CN" altLang="en-US" sz="800" b="0" i="0" u="none" strike="noStrike" dirty="0">
                        <a:solidFill>
                          <a:schemeClr val="bg2">
                            <a:lumMod val="50000"/>
                          </a:schemeClr>
                        </a:solidFill>
                        <a:effectLst/>
                        <a:latin typeface="宋体" panose="02010600030101010101" pitchFamily="2" charset="-122"/>
                        <a:ea typeface="宋体" panose="02010600030101010101" pitchFamily="2" charset="-122"/>
                      </a:endParaRPr>
                    </a:p>
                  </a:txBody>
                  <a:tcPr marL="9525" marR="9525" marT="9525" marB="0" anchor="b">
                    <a:noFill/>
                  </a:tcPr>
                </a:tc>
              </a:tr>
              <a:tr h="206978">
                <a:tc>
                  <a:txBody>
                    <a:bodyPr/>
                    <a:lstStyle/>
                    <a:p>
                      <a:pPr algn="ctr" fontAlgn="b"/>
                      <a:r>
                        <a:rPr lang="zh-CN" altLang="en-US" sz="800" u="none" strike="noStrike" dirty="0">
                          <a:solidFill>
                            <a:schemeClr val="bg2">
                              <a:lumMod val="50000"/>
                            </a:schemeClr>
                          </a:solidFill>
                          <a:effectLst/>
                        </a:rPr>
                        <a:t>饮料价格</a:t>
                      </a:r>
                      <a:endParaRPr lang="zh-CN" altLang="en-US" sz="800" b="0" i="0" u="none" strike="noStrike" dirty="0">
                        <a:solidFill>
                          <a:schemeClr val="bg2">
                            <a:lumMod val="50000"/>
                          </a:schemeClr>
                        </a:solidFill>
                        <a:effectLst/>
                        <a:latin typeface="宋体" panose="02010600030101010101" pitchFamily="2" charset="-122"/>
                        <a:ea typeface="宋体" panose="02010600030101010101" pitchFamily="2" charset="-122"/>
                      </a:endParaRPr>
                    </a:p>
                  </a:txBody>
                  <a:tcPr marL="9525" marR="9525" marT="9525" marB="0" anchor="b">
                    <a:noFill/>
                  </a:tcPr>
                </a:tc>
              </a:tr>
              <a:tr h="206978">
                <a:tc>
                  <a:txBody>
                    <a:bodyPr/>
                    <a:lstStyle/>
                    <a:p>
                      <a:pPr algn="ctr" fontAlgn="b"/>
                      <a:r>
                        <a:rPr lang="zh-CN" altLang="en-US" sz="800" u="none" strike="noStrike" dirty="0">
                          <a:solidFill>
                            <a:schemeClr val="bg2">
                              <a:lumMod val="50000"/>
                            </a:schemeClr>
                          </a:solidFill>
                          <a:effectLst/>
                        </a:rPr>
                        <a:t>菜品种类和数量</a:t>
                      </a:r>
                      <a:endParaRPr lang="zh-CN" altLang="en-US" sz="800" b="0" i="0" u="none" strike="noStrike" dirty="0">
                        <a:solidFill>
                          <a:schemeClr val="bg2">
                            <a:lumMod val="50000"/>
                          </a:schemeClr>
                        </a:solidFill>
                        <a:effectLst/>
                        <a:latin typeface="宋体" panose="02010600030101010101" pitchFamily="2" charset="-122"/>
                        <a:ea typeface="宋体" panose="02010600030101010101" pitchFamily="2" charset="-122"/>
                      </a:endParaRPr>
                    </a:p>
                  </a:txBody>
                  <a:tcPr marL="9525" marR="9525" marT="9525" marB="0" anchor="b">
                    <a:noFill/>
                  </a:tcPr>
                </a:tc>
              </a:tr>
              <a:tr h="206978">
                <a:tc>
                  <a:txBody>
                    <a:bodyPr/>
                    <a:lstStyle/>
                    <a:p>
                      <a:pPr algn="ctr" fontAlgn="b"/>
                      <a:r>
                        <a:rPr lang="zh-CN" altLang="en-US" sz="800" u="none" strike="noStrike" dirty="0">
                          <a:solidFill>
                            <a:schemeClr val="bg2">
                              <a:lumMod val="50000"/>
                            </a:schemeClr>
                          </a:solidFill>
                          <a:effectLst/>
                        </a:rPr>
                        <a:t>结账速度</a:t>
                      </a:r>
                      <a:endParaRPr lang="zh-CN" altLang="en-US" sz="800" b="0" i="0" u="none" strike="noStrike" dirty="0">
                        <a:solidFill>
                          <a:schemeClr val="bg2">
                            <a:lumMod val="50000"/>
                          </a:schemeClr>
                        </a:solidFill>
                        <a:effectLst/>
                        <a:latin typeface="宋体" panose="02010600030101010101" pitchFamily="2" charset="-122"/>
                        <a:ea typeface="宋体" panose="02010600030101010101" pitchFamily="2" charset="-122"/>
                      </a:endParaRPr>
                    </a:p>
                  </a:txBody>
                  <a:tcPr marL="9525" marR="9525" marT="9525" marB="0" anchor="b">
                    <a:noFill/>
                  </a:tcPr>
                </a:tc>
              </a:tr>
              <a:tr h="206978">
                <a:tc>
                  <a:txBody>
                    <a:bodyPr/>
                    <a:lstStyle/>
                    <a:p>
                      <a:pPr algn="ctr" fontAlgn="b"/>
                      <a:r>
                        <a:rPr lang="zh-CN" altLang="en-US" sz="800" u="none" strike="noStrike" dirty="0">
                          <a:solidFill>
                            <a:schemeClr val="bg2">
                              <a:lumMod val="50000"/>
                            </a:schemeClr>
                          </a:solidFill>
                          <a:effectLst/>
                        </a:rPr>
                        <a:t>饮料种类及数量</a:t>
                      </a:r>
                      <a:endParaRPr lang="zh-CN" altLang="en-US" sz="800" b="0" i="0" u="none" strike="noStrike" dirty="0">
                        <a:solidFill>
                          <a:schemeClr val="bg2">
                            <a:lumMod val="50000"/>
                          </a:schemeClr>
                        </a:solidFill>
                        <a:effectLst/>
                        <a:latin typeface="宋体" panose="02010600030101010101" pitchFamily="2" charset="-122"/>
                        <a:ea typeface="宋体" panose="02010600030101010101" pitchFamily="2" charset="-122"/>
                      </a:endParaRPr>
                    </a:p>
                  </a:txBody>
                  <a:tcPr marL="9525" marR="9525" marT="9525" marB="0" anchor="b">
                    <a:noFill/>
                  </a:tcPr>
                </a:tc>
              </a:tr>
            </a:tbl>
          </a:graphicData>
        </a:graphic>
      </p:graphicFrame>
      <p:graphicFrame>
        <p:nvGraphicFramePr>
          <p:cNvPr id="19" name="表格 16"/>
          <p:cNvGraphicFramePr>
            <a:graphicFrameLocks noGrp="1"/>
          </p:cNvGraphicFramePr>
          <p:nvPr>
            <p:extLst>
              <p:ext uri="{D42A27DB-BD31-4B8C-83A1-F6EECF244321}">
                <p14:modId xmlns:p14="http://schemas.microsoft.com/office/powerpoint/2010/main" val="300512977"/>
              </p:ext>
            </p:extLst>
          </p:nvPr>
        </p:nvGraphicFramePr>
        <p:xfrm>
          <a:off x="683568" y="3939902"/>
          <a:ext cx="792088" cy="576063"/>
        </p:xfrm>
        <a:graphic>
          <a:graphicData uri="http://schemas.openxmlformats.org/drawingml/2006/table">
            <a:tbl>
              <a:tblPr>
                <a:tableStyleId>{5C22544A-7EE6-4342-B048-85BDC9FD1C3A}</a:tableStyleId>
              </a:tblPr>
              <a:tblGrid>
                <a:gridCol w="792088"/>
              </a:tblGrid>
              <a:tr h="192021">
                <a:tc>
                  <a:txBody>
                    <a:bodyPr/>
                    <a:lstStyle/>
                    <a:p>
                      <a:pPr algn="ctr" fontAlgn="b"/>
                      <a:r>
                        <a:rPr lang="zh-CN" altLang="en-US" sz="800" u="none" strike="noStrike" kern="1200" dirty="0" smtClean="0">
                          <a:solidFill>
                            <a:schemeClr val="bg2">
                              <a:lumMod val="50000"/>
                            </a:schemeClr>
                          </a:solidFill>
                          <a:effectLst/>
                          <a:latin typeface="+mn-lt"/>
                          <a:ea typeface="+mn-ea"/>
                          <a:cs typeface="+mn-cs"/>
                        </a:rPr>
                        <a:t>自定义添加</a:t>
                      </a:r>
                      <a:r>
                        <a:rPr lang="en-US" altLang="zh-CN" sz="800" u="none" strike="noStrike" kern="1200" dirty="0" smtClean="0">
                          <a:solidFill>
                            <a:schemeClr val="bg2">
                              <a:lumMod val="50000"/>
                            </a:schemeClr>
                          </a:solidFill>
                          <a:effectLst/>
                          <a:latin typeface="+mn-lt"/>
                          <a:ea typeface="+mn-ea"/>
                          <a:cs typeface="+mn-cs"/>
                        </a:rPr>
                        <a:t>A</a:t>
                      </a:r>
                      <a:endParaRPr lang="zh-CN" altLang="en-US" sz="800" u="none" strike="noStrike" kern="1200" dirty="0">
                        <a:solidFill>
                          <a:schemeClr val="bg2">
                            <a:lumMod val="50000"/>
                          </a:schemeClr>
                        </a:solidFill>
                        <a:effectLst/>
                        <a:latin typeface="+mn-lt"/>
                        <a:ea typeface="+mn-ea"/>
                        <a:cs typeface="+mn-cs"/>
                      </a:endParaRPr>
                    </a:p>
                  </a:txBody>
                  <a:tcPr marL="9525" marR="9525" marT="9525" marB="0" anchor="b">
                    <a:noFill/>
                  </a:tcPr>
                </a:tc>
              </a:tr>
              <a:tr h="192021">
                <a:tc>
                  <a:txBody>
                    <a:bodyPr/>
                    <a:lstStyle/>
                    <a:p>
                      <a:pPr algn="ctr" fontAlgn="b"/>
                      <a:r>
                        <a:rPr lang="zh-CN" altLang="en-US" sz="800" u="none" strike="noStrike" kern="1200" dirty="0" smtClean="0">
                          <a:solidFill>
                            <a:schemeClr val="bg2">
                              <a:lumMod val="50000"/>
                            </a:schemeClr>
                          </a:solidFill>
                          <a:effectLst/>
                          <a:latin typeface="+mn-lt"/>
                          <a:ea typeface="+mn-ea"/>
                          <a:cs typeface="+mn-cs"/>
                        </a:rPr>
                        <a:t>自定义添加</a:t>
                      </a:r>
                      <a:r>
                        <a:rPr lang="en-US" altLang="zh-CN" sz="800" u="none" strike="noStrike" kern="1200" dirty="0" smtClean="0">
                          <a:solidFill>
                            <a:schemeClr val="bg2">
                              <a:lumMod val="50000"/>
                            </a:schemeClr>
                          </a:solidFill>
                          <a:effectLst/>
                          <a:latin typeface="+mn-lt"/>
                          <a:ea typeface="+mn-ea"/>
                          <a:cs typeface="+mn-cs"/>
                        </a:rPr>
                        <a:t>B</a:t>
                      </a:r>
                      <a:endParaRPr lang="zh-CN" altLang="en-US" sz="800" u="none" strike="noStrike" kern="1200" dirty="0">
                        <a:solidFill>
                          <a:schemeClr val="bg2">
                            <a:lumMod val="50000"/>
                          </a:schemeClr>
                        </a:solidFill>
                        <a:effectLst/>
                        <a:latin typeface="+mn-lt"/>
                        <a:ea typeface="+mn-ea"/>
                        <a:cs typeface="+mn-cs"/>
                      </a:endParaRPr>
                    </a:p>
                  </a:txBody>
                  <a:tcPr marL="9525" marR="9525" marT="9525" marB="0" anchor="b">
                    <a:noFill/>
                  </a:tcPr>
                </a:tc>
              </a:tr>
              <a:tr h="192021">
                <a:tc>
                  <a:txBody>
                    <a:bodyPr/>
                    <a:lstStyle/>
                    <a:p>
                      <a:pPr algn="ctr" fontAlgn="b"/>
                      <a:r>
                        <a:rPr lang="zh-CN" altLang="en-US" sz="800" u="none" strike="noStrike" kern="1200" dirty="0" smtClean="0">
                          <a:solidFill>
                            <a:schemeClr val="bg2">
                              <a:lumMod val="50000"/>
                            </a:schemeClr>
                          </a:solidFill>
                          <a:effectLst/>
                          <a:latin typeface="+mn-lt"/>
                          <a:ea typeface="+mn-ea"/>
                          <a:cs typeface="+mn-cs"/>
                        </a:rPr>
                        <a:t>自定义添加</a:t>
                      </a:r>
                      <a:r>
                        <a:rPr lang="en-US" altLang="zh-CN" sz="800" u="none" strike="noStrike" kern="1200" dirty="0" smtClean="0">
                          <a:solidFill>
                            <a:schemeClr val="bg2">
                              <a:lumMod val="50000"/>
                            </a:schemeClr>
                          </a:solidFill>
                          <a:effectLst/>
                          <a:latin typeface="+mn-lt"/>
                          <a:ea typeface="+mn-ea"/>
                          <a:cs typeface="+mn-cs"/>
                        </a:rPr>
                        <a:t>C</a:t>
                      </a:r>
                      <a:endParaRPr lang="zh-CN" altLang="en-US" sz="800" u="none" strike="noStrike" kern="1200" dirty="0">
                        <a:solidFill>
                          <a:schemeClr val="bg2">
                            <a:lumMod val="50000"/>
                          </a:schemeClr>
                        </a:solidFill>
                        <a:effectLst/>
                        <a:latin typeface="+mn-lt"/>
                        <a:ea typeface="+mn-ea"/>
                        <a:cs typeface="+mn-cs"/>
                      </a:endParaRPr>
                    </a:p>
                  </a:txBody>
                  <a:tcPr marL="9525" marR="9525" marT="9525" marB="0" anchor="b">
                    <a:noFill/>
                  </a:tcPr>
                </a:tc>
              </a:tr>
            </a:tbl>
          </a:graphicData>
        </a:graphic>
      </p:graphicFrame>
      <p:sp>
        <p:nvSpPr>
          <p:cNvPr id="4" name="Rectangle 3"/>
          <p:cNvSpPr/>
          <p:nvPr/>
        </p:nvSpPr>
        <p:spPr>
          <a:xfrm>
            <a:off x="2267744" y="1406406"/>
            <a:ext cx="954107" cy="246221"/>
          </a:xfrm>
          <a:prstGeom prst="rect">
            <a:avLst/>
          </a:prstGeom>
        </p:spPr>
        <p:txBody>
          <a:bodyPr wrap="none">
            <a:spAutoFit/>
          </a:bodyPr>
          <a:lstStyle/>
          <a:p>
            <a:r>
              <a:rPr lang="zh-CN" altLang="en-US" sz="1000" dirty="0">
                <a:solidFill>
                  <a:schemeClr val="bg1">
                    <a:lumMod val="50000"/>
                  </a:schemeClr>
                </a:solidFill>
              </a:rPr>
              <a:t>满意顾客</a:t>
            </a:r>
            <a:r>
              <a:rPr lang="zh-CN" altLang="en-US" sz="1000" dirty="0" smtClean="0">
                <a:solidFill>
                  <a:schemeClr val="bg1">
                    <a:lumMod val="50000"/>
                  </a:schemeClr>
                </a:solidFill>
              </a:rPr>
              <a:t>比例</a:t>
            </a:r>
            <a:endParaRPr lang="zh-CN" altLang="en-US" sz="1000" dirty="0"/>
          </a:p>
        </p:txBody>
      </p:sp>
      <p:sp>
        <p:nvSpPr>
          <p:cNvPr id="21" name="矩形 20"/>
          <p:cNvSpPr/>
          <p:nvPr/>
        </p:nvSpPr>
        <p:spPr>
          <a:xfrm>
            <a:off x="323528" y="972766"/>
            <a:ext cx="8496944" cy="230832"/>
          </a:xfrm>
          <a:prstGeom prst="rect">
            <a:avLst/>
          </a:prstGeom>
        </p:spPr>
        <p:txBody>
          <a:bodyPr wrap="square">
            <a:spAutoFit/>
          </a:bodyPr>
          <a:lstStyle/>
          <a:p>
            <a:r>
              <a:rPr lang="zh-CN" altLang="en-US" sz="900" b="1" dirty="0" smtClean="0">
                <a:solidFill>
                  <a:schemeClr val="bg2">
                    <a:lumMod val="50000"/>
                  </a:schemeClr>
                </a:solidFill>
              </a:rPr>
              <a:t>比较不同</a:t>
            </a:r>
            <a:r>
              <a:rPr lang="zh-CN" altLang="en-US" sz="900" dirty="0" smtClean="0">
                <a:solidFill>
                  <a:schemeClr val="accent1"/>
                </a:solidFill>
              </a:rPr>
              <a:t>就餐时间</a:t>
            </a:r>
            <a:r>
              <a:rPr lang="zh-CN" altLang="en-US" sz="900" b="1" dirty="0" smtClean="0">
                <a:solidFill>
                  <a:schemeClr val="bg2">
                    <a:lumMod val="50000"/>
                  </a:schemeClr>
                </a:solidFill>
              </a:rPr>
              <a:t>客户的满意度评价，发现</a:t>
            </a:r>
            <a:r>
              <a:rPr lang="en-US" altLang="zh-CN" sz="900" b="1" dirty="0" smtClean="0">
                <a:solidFill>
                  <a:srgbClr val="C00000"/>
                </a:solidFill>
                <a:latin typeface="黑体"/>
                <a:cs typeface="黑体"/>
              </a:rPr>
              <a:t> </a:t>
            </a:r>
            <a:r>
              <a:rPr lang="en-US" altLang="zh-CN" sz="900" b="1" dirty="0">
                <a:solidFill>
                  <a:srgbClr val="C00000"/>
                </a:solidFill>
                <a:latin typeface="黑体"/>
                <a:cs typeface="黑体"/>
              </a:rPr>
              <a:t>&lt;</a:t>
            </a:r>
            <a:r>
              <a:rPr lang="zh-CN" altLang="en-US" sz="900" b="1" dirty="0">
                <a:solidFill>
                  <a:srgbClr val="C00000"/>
                </a:solidFill>
                <a:latin typeface="黑体"/>
                <a:cs typeface="黑体"/>
              </a:rPr>
              <a:t>插入判别描述</a:t>
            </a:r>
            <a:r>
              <a:rPr lang="en-US" altLang="zh-CN" sz="900" b="1" dirty="0">
                <a:solidFill>
                  <a:srgbClr val="C00000"/>
                </a:solidFill>
                <a:latin typeface="黑体"/>
                <a:cs typeface="黑体"/>
              </a:rPr>
              <a:t>1</a:t>
            </a:r>
            <a:r>
              <a:rPr lang="en-US" altLang="zh-CN" sz="900" b="1" dirty="0" smtClean="0">
                <a:solidFill>
                  <a:srgbClr val="C00000"/>
                </a:solidFill>
                <a:latin typeface="黑体"/>
                <a:cs typeface="黑体"/>
              </a:rPr>
              <a:t>&gt;</a:t>
            </a:r>
            <a:r>
              <a:rPr lang="zh-CN" altLang="en-US" sz="900" b="1" dirty="0" smtClean="0">
                <a:solidFill>
                  <a:srgbClr val="C00000"/>
                </a:solidFill>
                <a:latin typeface="黑体"/>
                <a:cs typeface="黑体"/>
              </a:rPr>
              <a:t>；</a:t>
            </a:r>
            <a:r>
              <a:rPr lang="en-US" altLang="zh-CN" sz="900" b="1" dirty="0">
                <a:solidFill>
                  <a:srgbClr val="C00000"/>
                </a:solidFill>
                <a:latin typeface="黑体"/>
                <a:cs typeface="黑体"/>
              </a:rPr>
              <a:t> &lt;</a:t>
            </a:r>
            <a:r>
              <a:rPr lang="zh-CN" altLang="en-US" sz="900" b="1" dirty="0">
                <a:solidFill>
                  <a:srgbClr val="C00000"/>
                </a:solidFill>
                <a:latin typeface="黑体"/>
                <a:cs typeface="黑体"/>
              </a:rPr>
              <a:t>插入判别</a:t>
            </a:r>
            <a:r>
              <a:rPr lang="zh-CN" altLang="en-US" sz="900" b="1" dirty="0" smtClean="0">
                <a:solidFill>
                  <a:srgbClr val="C00000"/>
                </a:solidFill>
                <a:latin typeface="黑体"/>
                <a:cs typeface="黑体"/>
              </a:rPr>
              <a:t>描述</a:t>
            </a:r>
            <a:r>
              <a:rPr lang="en-US" altLang="zh-CN" sz="900" b="1" dirty="0" smtClean="0">
                <a:solidFill>
                  <a:srgbClr val="C00000"/>
                </a:solidFill>
                <a:latin typeface="黑体"/>
                <a:cs typeface="黑体"/>
              </a:rPr>
              <a:t>2&gt;</a:t>
            </a:r>
            <a:r>
              <a:rPr lang="zh-CN" altLang="en-US" sz="900" b="1" dirty="0" smtClean="0">
                <a:solidFill>
                  <a:srgbClr val="C00000"/>
                </a:solidFill>
                <a:latin typeface="黑体"/>
                <a:cs typeface="黑体"/>
              </a:rPr>
              <a:t>。</a:t>
            </a:r>
            <a:endParaRPr lang="en-US" altLang="zh-CN" sz="900" b="1" dirty="0" smtClean="0">
              <a:solidFill>
                <a:srgbClr val="C00000"/>
              </a:solidFill>
              <a:latin typeface="黑体"/>
              <a:cs typeface="黑体"/>
            </a:endParaRPr>
          </a:p>
        </p:txBody>
      </p:sp>
      <p:graphicFrame>
        <p:nvGraphicFramePr>
          <p:cNvPr id="22" name="表格 29"/>
          <p:cNvGraphicFramePr>
            <a:graphicFrameLocks noGrp="1"/>
          </p:cNvGraphicFramePr>
          <p:nvPr>
            <p:extLst>
              <p:ext uri="{D42A27DB-BD31-4B8C-83A1-F6EECF244321}">
                <p14:modId xmlns:p14="http://schemas.microsoft.com/office/powerpoint/2010/main" val="3312379536"/>
              </p:ext>
            </p:extLst>
          </p:nvPr>
        </p:nvGraphicFramePr>
        <p:xfrm>
          <a:off x="5580112" y="2715766"/>
          <a:ext cx="3312368" cy="2190405"/>
        </p:xfrm>
        <a:graphic>
          <a:graphicData uri="http://schemas.openxmlformats.org/drawingml/2006/table">
            <a:tbl>
              <a:tblPr firstRow="1" bandRow="1">
                <a:tableStyleId>{C083E6E3-FA7D-4D7B-A595-EF9225AFEA82}</a:tableStyleId>
              </a:tblPr>
              <a:tblGrid>
                <a:gridCol w="1008112"/>
                <a:gridCol w="936104"/>
                <a:gridCol w="1368152"/>
              </a:tblGrid>
              <a:tr h="361605">
                <a:tc>
                  <a:txBody>
                    <a:bodyPr/>
                    <a:lstStyle/>
                    <a:p>
                      <a:r>
                        <a:rPr lang="zh-CN" altLang="en-US" sz="800" dirty="0" smtClean="0">
                          <a:solidFill>
                            <a:schemeClr val="bg2">
                              <a:lumMod val="50000"/>
                            </a:schemeClr>
                          </a:solidFill>
                        </a:rPr>
                        <a:t>判别条件</a:t>
                      </a:r>
                      <a:endParaRPr lang="zh-CN" altLang="en-US" sz="800" dirty="0">
                        <a:solidFill>
                          <a:schemeClr val="bg2">
                            <a:lumMod val="50000"/>
                          </a:schemeClr>
                        </a:solidFill>
                      </a:endParaRPr>
                    </a:p>
                  </a:txBody>
                  <a:tcPr/>
                </a:tc>
                <a:tc>
                  <a:txBody>
                    <a:bodyPr/>
                    <a:lstStyle/>
                    <a:p>
                      <a:r>
                        <a:rPr lang="zh-CN" altLang="en-US" sz="900" b="1" kern="1200" dirty="0" smtClean="0">
                          <a:solidFill>
                            <a:srgbClr val="C00000"/>
                          </a:solidFill>
                          <a:latin typeface="黑体"/>
                          <a:ea typeface="+mn-ea"/>
                          <a:cs typeface="黑体"/>
                        </a:rPr>
                        <a:t>判别描述</a:t>
                      </a:r>
                      <a:r>
                        <a:rPr lang="en-US" altLang="zh-CN" sz="900" b="1" kern="1200" dirty="0" smtClean="0">
                          <a:solidFill>
                            <a:srgbClr val="C00000"/>
                          </a:solidFill>
                          <a:latin typeface="黑体"/>
                          <a:ea typeface="+mn-ea"/>
                          <a:cs typeface="黑体"/>
                        </a:rPr>
                        <a:t>1</a:t>
                      </a:r>
                      <a:endParaRPr lang="zh-CN" altLang="en-US" sz="900" b="1" kern="1200" dirty="0">
                        <a:solidFill>
                          <a:srgbClr val="C00000"/>
                        </a:solidFill>
                        <a:latin typeface="黑体"/>
                        <a:ea typeface="+mn-ea"/>
                        <a:cs typeface="黑体"/>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900" b="1" kern="1200" dirty="0" smtClean="0">
                          <a:solidFill>
                            <a:srgbClr val="C00000"/>
                          </a:solidFill>
                          <a:latin typeface="黑体"/>
                          <a:ea typeface="+mn-ea"/>
                          <a:cs typeface="黑体"/>
                        </a:rPr>
                        <a:t>判别描述</a:t>
                      </a:r>
                      <a:r>
                        <a:rPr lang="en-US" altLang="zh-CN" sz="900" b="1" kern="1200" dirty="0" smtClean="0">
                          <a:solidFill>
                            <a:srgbClr val="C00000"/>
                          </a:solidFill>
                          <a:latin typeface="黑体"/>
                          <a:ea typeface="+mn-ea"/>
                          <a:cs typeface="黑体"/>
                        </a:rPr>
                        <a:t>2</a:t>
                      </a:r>
                      <a:endParaRPr lang="zh-CN" altLang="en-US" sz="900" b="1" kern="1200" dirty="0" smtClean="0">
                        <a:solidFill>
                          <a:srgbClr val="C00000"/>
                        </a:solidFill>
                        <a:latin typeface="黑体"/>
                        <a:ea typeface="+mn-ea"/>
                        <a:cs typeface="黑体"/>
                      </a:endParaRPr>
                    </a:p>
                  </a:txBody>
                  <a:tcPr/>
                </a:tc>
              </a:tr>
              <a:tr h="230113">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每个指标的（</a:t>
                      </a:r>
                      <a:r>
                        <a:rPr lang="en-US" altLang="zh-CN" sz="800" dirty="0" smtClean="0">
                          <a:solidFill>
                            <a:schemeClr val="bg2">
                              <a:lumMod val="50000"/>
                            </a:schemeClr>
                          </a:solidFill>
                        </a:rPr>
                        <a:t>MAX-MIN</a:t>
                      </a:r>
                      <a:r>
                        <a:rPr lang="zh-CN" altLang="en-US" sz="800" dirty="0" smtClean="0">
                          <a:solidFill>
                            <a:schemeClr val="bg2">
                              <a:lumMod val="50000"/>
                            </a:schemeClr>
                          </a:solidFill>
                        </a:rPr>
                        <a:t>）均</a:t>
                      </a:r>
                      <a:r>
                        <a:rPr lang="en-US" altLang="zh-CN" sz="800" dirty="0" smtClean="0">
                          <a:solidFill>
                            <a:schemeClr val="bg2">
                              <a:lumMod val="50000"/>
                            </a:schemeClr>
                          </a:solidFill>
                        </a:rPr>
                        <a:t>≥5</a:t>
                      </a:r>
                      <a:endParaRPr lang="zh-CN" altLang="en-US" sz="800" dirty="0">
                        <a:solidFill>
                          <a:schemeClr val="bg2">
                            <a:lumMod val="50000"/>
                          </a:schemeClr>
                        </a:solidFill>
                      </a:endParaRPr>
                    </a:p>
                  </a:txBody>
                  <a:tcPr/>
                </a:tc>
                <a:tc>
                  <a:txBody>
                    <a:bodyPr/>
                    <a:lstStyle/>
                    <a:p>
                      <a:r>
                        <a:rPr lang="zh-CN" altLang="en-US" sz="800" dirty="0" smtClean="0">
                          <a:solidFill>
                            <a:schemeClr val="bg2">
                              <a:lumMod val="50000"/>
                            </a:schemeClr>
                          </a:solidFill>
                        </a:rPr>
                        <a:t>各服务环节在各</a:t>
                      </a:r>
                      <a:r>
                        <a:rPr lang="zh-CN" altLang="en-US" sz="800" dirty="0" smtClean="0">
                          <a:solidFill>
                            <a:schemeClr val="accent1"/>
                          </a:solidFill>
                        </a:rPr>
                        <a:t>就餐时间</a:t>
                      </a:r>
                      <a:r>
                        <a:rPr lang="zh-CN" altLang="en-US" sz="800" dirty="0" smtClean="0">
                          <a:solidFill>
                            <a:schemeClr val="bg2">
                              <a:lumMod val="50000"/>
                            </a:schemeClr>
                          </a:solidFill>
                        </a:rPr>
                        <a:t>的表现差异非常大</a:t>
                      </a:r>
                      <a:endParaRPr lang="zh-CN" altLang="en-US" sz="800" dirty="0">
                        <a:solidFill>
                          <a:schemeClr val="bg2">
                            <a:lumMod val="50000"/>
                          </a:schemeClr>
                        </a:solidFill>
                      </a:endParaRPr>
                    </a:p>
                  </a:txBody>
                  <a:tcPr/>
                </a:tc>
                <a:tc>
                  <a:txBody>
                    <a:bodyPr/>
                    <a:lstStyle/>
                    <a:p>
                      <a:r>
                        <a:rPr lang="zh-CN" altLang="en-US" sz="800" dirty="0" smtClean="0">
                          <a:solidFill>
                            <a:schemeClr val="bg2">
                              <a:lumMod val="50000"/>
                            </a:schemeClr>
                          </a:solidFill>
                        </a:rPr>
                        <a:t>其中，差异最大的指标是：</a:t>
                      </a:r>
                      <a:r>
                        <a:rPr lang="en-US" altLang="zh-CN" sz="800" b="1" dirty="0" smtClean="0">
                          <a:solidFill>
                            <a:srgbClr val="C00000"/>
                          </a:solidFill>
                          <a:latin typeface="黑体"/>
                          <a:cs typeface="黑体"/>
                        </a:rPr>
                        <a:t>&lt;</a:t>
                      </a:r>
                      <a:r>
                        <a:rPr lang="zh-CN" altLang="en-US" sz="800" b="1" dirty="0" smtClean="0">
                          <a:solidFill>
                            <a:srgbClr val="C00000"/>
                          </a:solidFill>
                          <a:latin typeface="黑体"/>
                          <a:cs typeface="黑体"/>
                        </a:rPr>
                        <a:t>降序插入</a:t>
                      </a:r>
                      <a:r>
                        <a:rPr lang="en-US" altLang="zh-CN" sz="800" b="1" dirty="0" smtClean="0">
                          <a:solidFill>
                            <a:srgbClr val="C00000"/>
                          </a:solidFill>
                          <a:latin typeface="黑体"/>
                          <a:cs typeface="黑体"/>
                        </a:rPr>
                        <a:t>MAX-MIN</a:t>
                      </a:r>
                      <a:r>
                        <a:rPr lang="zh-CN" altLang="en-US" sz="800" b="1" dirty="0" smtClean="0">
                          <a:solidFill>
                            <a:srgbClr val="C00000"/>
                          </a:solidFill>
                          <a:latin typeface="黑体"/>
                          <a:cs typeface="黑体"/>
                        </a:rPr>
                        <a:t>最大的前</a:t>
                      </a:r>
                      <a:r>
                        <a:rPr lang="en-US" altLang="zh-CN" sz="800" b="1" dirty="0" smtClean="0">
                          <a:solidFill>
                            <a:srgbClr val="C00000"/>
                          </a:solidFill>
                          <a:latin typeface="黑体"/>
                          <a:cs typeface="黑体"/>
                        </a:rPr>
                        <a:t>3</a:t>
                      </a:r>
                      <a:r>
                        <a:rPr lang="zh-CN" altLang="en-US" sz="800" b="1" dirty="0" smtClean="0">
                          <a:solidFill>
                            <a:srgbClr val="C00000"/>
                          </a:solidFill>
                          <a:latin typeface="黑体"/>
                          <a:cs typeface="黑体"/>
                        </a:rPr>
                        <a:t>项指标</a:t>
                      </a:r>
                      <a:r>
                        <a:rPr lang="en-US" altLang="zh-CN" sz="800" b="1" dirty="0" smtClean="0">
                          <a:solidFill>
                            <a:srgbClr val="C00000"/>
                          </a:solidFill>
                          <a:latin typeface="黑体"/>
                          <a:cs typeface="黑体"/>
                        </a:rPr>
                        <a:t>&gt;</a:t>
                      </a:r>
                      <a:endParaRPr lang="zh-CN" altLang="en-US" sz="800" dirty="0">
                        <a:solidFill>
                          <a:schemeClr val="bg2">
                            <a:lumMod val="50000"/>
                          </a:schemeClr>
                        </a:solidFill>
                      </a:endParaRPr>
                    </a:p>
                  </a:txBody>
                  <a:tcPr/>
                </a:tc>
              </a:tr>
              <a:tr h="230113">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半数及以上指标（</a:t>
                      </a:r>
                      <a:r>
                        <a:rPr lang="en-US" altLang="zh-CN" sz="800" dirty="0" smtClean="0">
                          <a:solidFill>
                            <a:schemeClr val="bg2">
                              <a:lumMod val="50000"/>
                            </a:schemeClr>
                          </a:solidFill>
                        </a:rPr>
                        <a:t>MAX-MIN</a:t>
                      </a:r>
                      <a:r>
                        <a:rPr lang="zh-CN" altLang="en-US" sz="800" dirty="0" smtClean="0">
                          <a:solidFill>
                            <a:schemeClr val="bg2">
                              <a:lumMod val="50000"/>
                            </a:schemeClr>
                          </a:solidFill>
                        </a:rPr>
                        <a:t>）</a:t>
                      </a:r>
                      <a:r>
                        <a:rPr lang="en-US" altLang="zh-CN" sz="800" dirty="0" smtClean="0">
                          <a:solidFill>
                            <a:schemeClr val="bg2">
                              <a:lumMod val="50000"/>
                            </a:schemeClr>
                          </a:solidFill>
                        </a:rPr>
                        <a:t>≥5</a:t>
                      </a:r>
                      <a:endParaRPr lang="zh-CN" altLang="en-US" sz="800" dirty="0">
                        <a:solidFill>
                          <a:schemeClr val="bg2">
                            <a:lumMod val="50000"/>
                          </a:schemeClr>
                        </a:solidFill>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各服务环节在各</a:t>
                      </a:r>
                      <a:r>
                        <a:rPr lang="zh-CN" altLang="en-US" sz="800" dirty="0" smtClean="0">
                          <a:solidFill>
                            <a:schemeClr val="accent1"/>
                          </a:solidFill>
                        </a:rPr>
                        <a:t>就餐时间</a:t>
                      </a:r>
                      <a:r>
                        <a:rPr lang="zh-CN" altLang="en-US" sz="800" dirty="0" smtClean="0">
                          <a:solidFill>
                            <a:schemeClr val="bg2">
                              <a:lumMod val="50000"/>
                            </a:schemeClr>
                          </a:solidFill>
                        </a:rPr>
                        <a:t>的表现差异比较大</a:t>
                      </a: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其中，差异最大的指标是：</a:t>
                      </a:r>
                      <a:r>
                        <a:rPr lang="en-US" altLang="zh-CN" sz="800" b="1" dirty="0" smtClean="0">
                          <a:solidFill>
                            <a:srgbClr val="C00000"/>
                          </a:solidFill>
                          <a:latin typeface="黑体"/>
                          <a:cs typeface="黑体"/>
                        </a:rPr>
                        <a:t>&lt;</a:t>
                      </a:r>
                      <a:r>
                        <a:rPr lang="zh-CN" altLang="en-US" sz="800" b="1" dirty="0" smtClean="0">
                          <a:solidFill>
                            <a:srgbClr val="C00000"/>
                          </a:solidFill>
                          <a:latin typeface="黑体"/>
                          <a:cs typeface="黑体"/>
                        </a:rPr>
                        <a:t>降序插入</a:t>
                      </a:r>
                      <a:r>
                        <a:rPr lang="en-US" altLang="zh-CN" sz="800" b="1" dirty="0" smtClean="0">
                          <a:solidFill>
                            <a:srgbClr val="C00000"/>
                          </a:solidFill>
                          <a:latin typeface="黑体"/>
                          <a:cs typeface="黑体"/>
                        </a:rPr>
                        <a:t>MAX-MIN</a:t>
                      </a:r>
                      <a:r>
                        <a:rPr lang="zh-CN" altLang="en-US" sz="800" b="1" dirty="0" smtClean="0">
                          <a:solidFill>
                            <a:srgbClr val="C00000"/>
                          </a:solidFill>
                          <a:latin typeface="黑体"/>
                          <a:cs typeface="黑体"/>
                        </a:rPr>
                        <a:t>最大的前</a:t>
                      </a:r>
                      <a:r>
                        <a:rPr lang="en-US" altLang="zh-CN" sz="800" b="1" dirty="0" smtClean="0">
                          <a:solidFill>
                            <a:srgbClr val="C00000"/>
                          </a:solidFill>
                          <a:latin typeface="黑体"/>
                          <a:cs typeface="黑体"/>
                        </a:rPr>
                        <a:t>3</a:t>
                      </a:r>
                      <a:r>
                        <a:rPr lang="zh-CN" altLang="en-US" sz="800" b="1" dirty="0" smtClean="0">
                          <a:solidFill>
                            <a:srgbClr val="C00000"/>
                          </a:solidFill>
                          <a:latin typeface="黑体"/>
                          <a:cs typeface="黑体"/>
                        </a:rPr>
                        <a:t>项指标</a:t>
                      </a:r>
                      <a:r>
                        <a:rPr lang="en-US" altLang="zh-CN" sz="800" b="1" dirty="0" smtClean="0">
                          <a:solidFill>
                            <a:srgbClr val="C00000"/>
                          </a:solidFill>
                          <a:latin typeface="黑体"/>
                          <a:cs typeface="黑体"/>
                        </a:rPr>
                        <a:t>&gt;</a:t>
                      </a:r>
                      <a:endParaRPr lang="zh-CN" altLang="en-US" sz="800" dirty="0" smtClean="0">
                        <a:solidFill>
                          <a:schemeClr val="bg2">
                            <a:lumMod val="50000"/>
                          </a:schemeClr>
                        </a:solidFill>
                      </a:endParaRPr>
                    </a:p>
                  </a:txBody>
                  <a:tcPr/>
                </a:tc>
              </a:tr>
              <a:tr h="230113">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超过半数指标（</a:t>
                      </a:r>
                      <a:r>
                        <a:rPr lang="en-US" altLang="zh-CN" sz="800" dirty="0" smtClean="0">
                          <a:solidFill>
                            <a:schemeClr val="bg2">
                              <a:lumMod val="50000"/>
                            </a:schemeClr>
                          </a:solidFill>
                        </a:rPr>
                        <a:t>MAX-MIN</a:t>
                      </a:r>
                      <a:r>
                        <a:rPr lang="zh-CN" altLang="en-US" sz="800" dirty="0" smtClean="0">
                          <a:solidFill>
                            <a:schemeClr val="bg2">
                              <a:lumMod val="50000"/>
                            </a:schemeClr>
                          </a:solidFill>
                        </a:rPr>
                        <a:t>）＜</a:t>
                      </a:r>
                      <a:r>
                        <a:rPr lang="en-US" altLang="zh-CN" sz="800" dirty="0" smtClean="0">
                          <a:solidFill>
                            <a:schemeClr val="bg2">
                              <a:lumMod val="50000"/>
                            </a:schemeClr>
                          </a:solidFill>
                        </a:rPr>
                        <a:t>5</a:t>
                      </a:r>
                      <a:endParaRPr lang="zh-CN" altLang="en-US" sz="800" dirty="0" smtClean="0">
                        <a:solidFill>
                          <a:schemeClr val="bg2">
                            <a:lumMod val="50000"/>
                          </a:schemeClr>
                        </a:solidFill>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各服务环节在各</a:t>
                      </a:r>
                      <a:r>
                        <a:rPr lang="zh-CN" altLang="en-US" sz="800" dirty="0" smtClean="0">
                          <a:solidFill>
                            <a:schemeClr val="accent1"/>
                          </a:solidFill>
                        </a:rPr>
                        <a:t>就餐时间</a:t>
                      </a:r>
                      <a:r>
                        <a:rPr lang="zh-CN" altLang="en-US" sz="800" dirty="0" smtClean="0">
                          <a:solidFill>
                            <a:schemeClr val="bg2">
                              <a:lumMod val="50000"/>
                            </a:schemeClr>
                          </a:solidFill>
                        </a:rPr>
                        <a:t>的表现差异比较小</a:t>
                      </a: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存在差异较大的指标是：</a:t>
                      </a:r>
                      <a:r>
                        <a:rPr lang="en-US" altLang="zh-CN" sz="800" b="1" dirty="0" smtClean="0">
                          <a:solidFill>
                            <a:srgbClr val="C00000"/>
                          </a:solidFill>
                          <a:latin typeface="黑体"/>
                          <a:cs typeface="黑体"/>
                        </a:rPr>
                        <a:t>&lt;</a:t>
                      </a:r>
                      <a:r>
                        <a:rPr lang="zh-CN" altLang="en-US" sz="800" b="1" dirty="0" smtClean="0">
                          <a:solidFill>
                            <a:srgbClr val="C00000"/>
                          </a:solidFill>
                          <a:latin typeface="黑体"/>
                          <a:cs typeface="黑体"/>
                        </a:rPr>
                        <a:t>降序插入</a:t>
                      </a:r>
                      <a:r>
                        <a:rPr lang="en-US" altLang="zh-CN" sz="800" b="1" dirty="0" smtClean="0">
                          <a:solidFill>
                            <a:srgbClr val="C00000"/>
                          </a:solidFill>
                          <a:latin typeface="黑体"/>
                          <a:cs typeface="黑体"/>
                        </a:rPr>
                        <a:t>MAX-MIN</a:t>
                      </a:r>
                      <a:r>
                        <a:rPr lang="zh-CN" altLang="en-US" sz="800" b="1" dirty="0" smtClean="0">
                          <a:solidFill>
                            <a:srgbClr val="C00000"/>
                          </a:solidFill>
                          <a:latin typeface="黑体"/>
                          <a:cs typeface="黑体"/>
                        </a:rPr>
                        <a:t>最大的前</a:t>
                      </a:r>
                      <a:r>
                        <a:rPr lang="en-US" altLang="zh-CN" sz="800" b="1" dirty="0" smtClean="0">
                          <a:solidFill>
                            <a:srgbClr val="C00000"/>
                          </a:solidFill>
                          <a:latin typeface="黑体"/>
                          <a:cs typeface="黑体"/>
                        </a:rPr>
                        <a:t>3</a:t>
                      </a:r>
                      <a:r>
                        <a:rPr lang="zh-CN" altLang="en-US" sz="800" b="1" dirty="0" smtClean="0">
                          <a:solidFill>
                            <a:srgbClr val="C00000"/>
                          </a:solidFill>
                          <a:latin typeface="黑体"/>
                          <a:cs typeface="黑体"/>
                        </a:rPr>
                        <a:t>项指标</a:t>
                      </a:r>
                      <a:r>
                        <a:rPr lang="en-US" altLang="zh-CN" sz="800" b="1" dirty="0" smtClean="0">
                          <a:solidFill>
                            <a:srgbClr val="C00000"/>
                          </a:solidFill>
                          <a:latin typeface="黑体"/>
                          <a:cs typeface="黑体"/>
                        </a:rPr>
                        <a:t>&gt;</a:t>
                      </a:r>
                      <a:endParaRPr lang="zh-CN" altLang="en-US" sz="800" dirty="0" smtClean="0">
                        <a:solidFill>
                          <a:schemeClr val="bg2">
                            <a:lumMod val="50000"/>
                          </a:schemeClr>
                        </a:solidFill>
                      </a:endParaRPr>
                    </a:p>
                  </a:txBody>
                  <a:tcPr/>
                </a:tc>
              </a:tr>
              <a:tr h="230113">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每项指标（</a:t>
                      </a:r>
                      <a:r>
                        <a:rPr lang="en-US" altLang="zh-CN" sz="800" dirty="0" smtClean="0">
                          <a:solidFill>
                            <a:schemeClr val="bg2">
                              <a:lumMod val="50000"/>
                            </a:schemeClr>
                          </a:solidFill>
                        </a:rPr>
                        <a:t>MAX-MIN</a:t>
                      </a:r>
                      <a:r>
                        <a:rPr lang="zh-CN" altLang="en-US" sz="800" dirty="0" smtClean="0">
                          <a:solidFill>
                            <a:schemeClr val="bg2">
                              <a:lumMod val="50000"/>
                            </a:schemeClr>
                          </a:solidFill>
                        </a:rPr>
                        <a:t>）均＜</a:t>
                      </a:r>
                      <a:r>
                        <a:rPr lang="en-US" altLang="zh-CN" sz="800" dirty="0" smtClean="0">
                          <a:solidFill>
                            <a:schemeClr val="bg2">
                              <a:lumMod val="50000"/>
                            </a:schemeClr>
                          </a:solidFill>
                        </a:rPr>
                        <a:t>5</a:t>
                      </a:r>
                      <a:endParaRPr lang="zh-CN" altLang="en-US" sz="800" dirty="0" smtClean="0">
                        <a:solidFill>
                          <a:schemeClr val="bg2">
                            <a:lumMod val="50000"/>
                          </a:schemeClr>
                        </a:solidFill>
                      </a:endParaRPr>
                    </a:p>
                  </a:txBody>
                  <a:tcPr/>
                </a:tc>
                <a:tc>
                  <a:txBody>
                    <a:bodyPr/>
                    <a:lstStyle/>
                    <a:p>
                      <a:r>
                        <a:rPr lang="zh-CN" altLang="en-US" sz="800" dirty="0" smtClean="0">
                          <a:solidFill>
                            <a:schemeClr val="bg2">
                              <a:lumMod val="50000"/>
                            </a:schemeClr>
                          </a:solidFill>
                        </a:rPr>
                        <a:t>各服务环节在各</a:t>
                      </a:r>
                      <a:r>
                        <a:rPr lang="zh-CN" altLang="en-US" sz="800" dirty="0" smtClean="0">
                          <a:solidFill>
                            <a:schemeClr val="accent1"/>
                          </a:solidFill>
                        </a:rPr>
                        <a:t>就餐时间</a:t>
                      </a:r>
                      <a:r>
                        <a:rPr lang="zh-CN" altLang="en-US" sz="800" dirty="0" smtClean="0">
                          <a:solidFill>
                            <a:schemeClr val="bg2">
                              <a:lumMod val="50000"/>
                            </a:schemeClr>
                          </a:solidFill>
                        </a:rPr>
                        <a:t>的表现无显著差异</a:t>
                      </a:r>
                      <a:endParaRPr lang="zh-CN" altLang="en-US" sz="800" dirty="0">
                        <a:solidFill>
                          <a:schemeClr val="bg2">
                            <a:lumMod val="50000"/>
                          </a:schemeClr>
                        </a:solidFill>
                      </a:endParaRPr>
                    </a:p>
                  </a:txBody>
                  <a:tcPr/>
                </a:tc>
                <a:tc>
                  <a:txBody>
                    <a:bodyPr/>
                    <a:lstStyle/>
                    <a:p>
                      <a:endParaRPr lang="zh-CN" altLang="en-US" sz="800" dirty="0">
                        <a:solidFill>
                          <a:schemeClr val="bg2">
                            <a:lumMod val="50000"/>
                          </a:schemeClr>
                        </a:solidFill>
                      </a:endParaRPr>
                    </a:p>
                  </a:txBody>
                  <a:tcPr/>
                </a:tc>
              </a:tr>
            </a:tbl>
          </a:graphicData>
        </a:graphic>
      </p:graphicFrame>
      <p:sp>
        <p:nvSpPr>
          <p:cNvPr id="5" name="Rectangle 4"/>
          <p:cNvSpPr/>
          <p:nvPr/>
        </p:nvSpPr>
        <p:spPr>
          <a:xfrm>
            <a:off x="3672408" y="1460852"/>
            <a:ext cx="4572000" cy="215444"/>
          </a:xfrm>
          <a:prstGeom prst="rect">
            <a:avLst/>
          </a:prstGeom>
        </p:spPr>
        <p:txBody>
          <a:bodyPr>
            <a:spAutoFit/>
          </a:bodyPr>
          <a:lstStyle/>
          <a:p>
            <a:r>
              <a:rPr lang="en-US" altLang="zh-CN" sz="800" dirty="0" smtClean="0"/>
              <a:t>E</a:t>
            </a:r>
            <a:r>
              <a:rPr lang="zh-CN" altLang="en-US" sz="800" dirty="0" smtClean="0"/>
              <a:t> </a:t>
            </a:r>
            <a:r>
              <a:rPr lang="en-US" altLang="zh-CN" sz="800" dirty="0" smtClean="0"/>
              <a:t>chart : http</a:t>
            </a:r>
            <a:r>
              <a:rPr lang="en-US" altLang="zh-CN" sz="800" dirty="0"/>
              <a:t>://echarts.baidu.com/doc/example/bar4.html</a:t>
            </a:r>
            <a:endParaRPr lang="zh-CN" altLang="en-US" sz="800" dirty="0"/>
          </a:p>
        </p:txBody>
      </p:sp>
      <p:pic>
        <p:nvPicPr>
          <p:cNvPr id="5122" name="Picture 2" descr="C:\Users\chench21\Desktop\堆积图变蛇形图.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919" y="1892277"/>
            <a:ext cx="4139754" cy="1865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85863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5486"/>
            <a:ext cx="8579296" cy="269304"/>
          </a:xfrm>
        </p:spPr>
        <p:txBody>
          <a:bodyPr/>
          <a:lstStyle/>
          <a:p>
            <a:r>
              <a:rPr lang="zh-CN" altLang="en-US" dirty="0" smtClean="0"/>
              <a:t>按</a:t>
            </a:r>
            <a:r>
              <a:rPr lang="zh-CN" altLang="en-US" dirty="0" smtClean="0">
                <a:solidFill>
                  <a:schemeClr val="accent1"/>
                </a:solidFill>
              </a:rPr>
              <a:t>时间纬度</a:t>
            </a:r>
            <a:r>
              <a:rPr lang="zh-CN" altLang="en-US" dirty="0" smtClean="0"/>
              <a:t>比</a:t>
            </a:r>
            <a:r>
              <a:rPr lang="zh-CN" altLang="en-US" dirty="0"/>
              <a:t>较顾客对各服务环节的体验满意度如何</a:t>
            </a:r>
            <a:endParaRPr lang="zh-CN" altLang="en-US" sz="1000" dirty="0"/>
          </a:p>
        </p:txBody>
      </p:sp>
      <p:sp>
        <p:nvSpPr>
          <p:cNvPr id="11" name="Oval 10"/>
          <p:cNvSpPr/>
          <p:nvPr/>
        </p:nvSpPr>
        <p:spPr>
          <a:xfrm>
            <a:off x="8244408" y="843558"/>
            <a:ext cx="72008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待补</a:t>
            </a:r>
            <a:r>
              <a:rPr lang="en-US" altLang="zh-CN" sz="1200" dirty="0" smtClean="0"/>
              <a:t>5</a:t>
            </a:r>
            <a:endParaRPr lang="zh-CN" altLang="en-US" sz="1200" dirty="0"/>
          </a:p>
        </p:txBody>
      </p:sp>
      <p:sp>
        <p:nvSpPr>
          <p:cNvPr id="12" name="圆角矩形 11"/>
          <p:cNvSpPr/>
          <p:nvPr/>
        </p:nvSpPr>
        <p:spPr>
          <a:xfrm>
            <a:off x="179512" y="699542"/>
            <a:ext cx="8784976" cy="648072"/>
          </a:xfrm>
          <a:prstGeom prst="roundRect">
            <a:avLst/>
          </a:prstGeom>
          <a:no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圆角矩形 12"/>
          <p:cNvSpPr/>
          <p:nvPr/>
        </p:nvSpPr>
        <p:spPr>
          <a:xfrm>
            <a:off x="179512" y="1419622"/>
            <a:ext cx="5112568" cy="3528392"/>
          </a:xfrm>
          <a:prstGeom prst="roundRect">
            <a:avLst/>
          </a:prstGeom>
          <a:no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4" name="圆角矩形 13"/>
          <p:cNvSpPr/>
          <p:nvPr/>
        </p:nvSpPr>
        <p:spPr>
          <a:xfrm>
            <a:off x="5364088" y="1419622"/>
            <a:ext cx="3672408" cy="3528392"/>
          </a:xfrm>
          <a:prstGeom prst="roundRect">
            <a:avLst/>
          </a:prstGeom>
          <a:no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3" name="矩形 2"/>
          <p:cNvSpPr/>
          <p:nvPr/>
        </p:nvSpPr>
        <p:spPr>
          <a:xfrm>
            <a:off x="323528" y="699542"/>
            <a:ext cx="960588" cy="261610"/>
          </a:xfrm>
          <a:prstGeom prst="rect">
            <a:avLst/>
          </a:prstGeom>
        </p:spPr>
        <p:txBody>
          <a:bodyPr wrap="none">
            <a:spAutoFit/>
          </a:bodyPr>
          <a:lstStyle/>
          <a:p>
            <a:r>
              <a:rPr lang="en-US" altLang="zh-CN" sz="1100" b="1" dirty="0">
                <a:solidFill>
                  <a:schemeClr val="accent2"/>
                </a:solidFill>
              </a:rPr>
              <a:t>Comments:</a:t>
            </a:r>
            <a:endParaRPr lang="en-US" altLang="zh-CN" sz="1100" b="1" dirty="0">
              <a:solidFill>
                <a:schemeClr val="accent2"/>
              </a:solidFill>
              <a:latin typeface="黑体"/>
              <a:cs typeface="黑体"/>
            </a:endParaRPr>
          </a:p>
        </p:txBody>
      </p:sp>
      <p:sp>
        <p:nvSpPr>
          <p:cNvPr id="17" name="文本框 16"/>
          <p:cNvSpPr txBox="1"/>
          <p:nvPr/>
        </p:nvSpPr>
        <p:spPr>
          <a:xfrm>
            <a:off x="395536" y="1635646"/>
            <a:ext cx="576064" cy="169277"/>
          </a:xfrm>
          <a:prstGeom prst="rect">
            <a:avLst/>
          </a:prstGeom>
          <a:noFill/>
        </p:spPr>
        <p:txBody>
          <a:bodyPr wrap="square" lIns="0" tIns="0" rIns="0" bIns="0" rtlCol="0">
            <a:spAutoFit/>
          </a:bodyPr>
          <a:lstStyle/>
          <a:p>
            <a:r>
              <a:rPr kumimoji="1" lang="en-US" altLang="zh-CN" sz="1100" b="1" dirty="0" smtClean="0">
                <a:solidFill>
                  <a:schemeClr val="accent3"/>
                </a:solidFill>
              </a:rPr>
              <a:t>Charts: </a:t>
            </a:r>
            <a:endParaRPr kumimoji="1" lang="zh-CN" altLang="en-US" sz="1100" b="1" dirty="0" smtClean="0">
              <a:solidFill>
                <a:schemeClr val="accent3"/>
              </a:solidFill>
            </a:endParaRPr>
          </a:p>
        </p:txBody>
      </p:sp>
      <p:sp>
        <p:nvSpPr>
          <p:cNvPr id="18" name="矩形 17"/>
          <p:cNvSpPr/>
          <p:nvPr/>
        </p:nvSpPr>
        <p:spPr>
          <a:xfrm>
            <a:off x="5652120" y="1491630"/>
            <a:ext cx="687696" cy="369332"/>
          </a:xfrm>
          <a:prstGeom prst="rect">
            <a:avLst/>
          </a:prstGeom>
        </p:spPr>
        <p:txBody>
          <a:bodyPr wrap="none">
            <a:spAutoFit/>
          </a:bodyPr>
          <a:lstStyle/>
          <a:p>
            <a:r>
              <a:rPr kumimoji="1" lang="en-US" altLang="zh-CN" b="1" dirty="0">
                <a:solidFill>
                  <a:schemeClr val="accent1"/>
                </a:solidFill>
              </a:rPr>
              <a:t> </a:t>
            </a:r>
            <a:r>
              <a:rPr kumimoji="1" lang="en-US" altLang="zh-CN" sz="1100" b="1" dirty="0" smtClean="0">
                <a:solidFill>
                  <a:schemeClr val="accent1"/>
                </a:solidFill>
              </a:rPr>
              <a:t>Notes</a:t>
            </a:r>
            <a:r>
              <a:rPr kumimoji="1" lang="en-US" altLang="zh-CN" sz="1100" b="1" dirty="0">
                <a:solidFill>
                  <a:schemeClr val="accent1"/>
                </a:solidFill>
              </a:rPr>
              <a:t>:</a:t>
            </a:r>
          </a:p>
        </p:txBody>
      </p:sp>
      <p:sp>
        <p:nvSpPr>
          <p:cNvPr id="26" name="Rectangle 25"/>
          <p:cNvSpPr/>
          <p:nvPr/>
        </p:nvSpPr>
        <p:spPr>
          <a:xfrm>
            <a:off x="5364088" y="1720681"/>
            <a:ext cx="3600400" cy="1061829"/>
          </a:xfrm>
          <a:prstGeom prst="rect">
            <a:avLst/>
          </a:prstGeom>
        </p:spPr>
        <p:txBody>
          <a:bodyPr wrap="square">
            <a:spAutoFit/>
          </a:bodyPr>
          <a:lstStyle/>
          <a:p>
            <a:endParaRPr lang="en-US" altLang="zh-CN" sz="900" dirty="0">
              <a:solidFill>
                <a:schemeClr val="bg1">
                  <a:lumMod val="50000"/>
                </a:schemeClr>
              </a:solidFill>
            </a:endParaRPr>
          </a:p>
          <a:p>
            <a:r>
              <a:rPr lang="en-US" altLang="zh-CN" sz="900" dirty="0" smtClean="0">
                <a:solidFill>
                  <a:schemeClr val="bg1">
                    <a:lumMod val="50000"/>
                  </a:schemeClr>
                </a:solidFill>
              </a:rPr>
              <a:t>1</a:t>
            </a:r>
            <a:r>
              <a:rPr lang="zh-CN" altLang="en-US" sz="900" dirty="0" smtClean="0">
                <a:solidFill>
                  <a:schemeClr val="bg1">
                    <a:lumMod val="50000"/>
                  </a:schemeClr>
                </a:solidFill>
              </a:rPr>
              <a:t>、每个人群一条折线；</a:t>
            </a:r>
            <a:endParaRPr lang="en-US" altLang="zh-CN" sz="900" dirty="0" smtClean="0">
              <a:solidFill>
                <a:schemeClr val="bg1">
                  <a:lumMod val="50000"/>
                </a:schemeClr>
              </a:solidFill>
            </a:endParaRPr>
          </a:p>
          <a:p>
            <a:endParaRPr lang="en-US" altLang="zh-CN" sz="900" b="1" dirty="0">
              <a:solidFill>
                <a:schemeClr val="bg1">
                  <a:lumMod val="50000"/>
                </a:schemeClr>
              </a:solidFill>
            </a:endParaRPr>
          </a:p>
          <a:p>
            <a:r>
              <a:rPr lang="en-US" altLang="zh-CN" sz="900" b="1" dirty="0">
                <a:solidFill>
                  <a:srgbClr val="C00000"/>
                </a:solidFill>
                <a:latin typeface="黑体"/>
                <a:cs typeface="黑体"/>
              </a:rPr>
              <a:t>&lt;</a:t>
            </a:r>
            <a:r>
              <a:rPr lang="zh-CN" altLang="en-US" sz="900" b="1" dirty="0">
                <a:solidFill>
                  <a:srgbClr val="C00000"/>
                </a:solidFill>
                <a:latin typeface="黑体"/>
                <a:cs typeface="黑体"/>
              </a:rPr>
              <a:t>插入判别描述</a:t>
            </a:r>
            <a:r>
              <a:rPr lang="en-US" altLang="zh-CN" sz="900" b="1" dirty="0" smtClean="0">
                <a:solidFill>
                  <a:srgbClr val="C00000"/>
                </a:solidFill>
                <a:latin typeface="黑体"/>
                <a:cs typeface="黑体"/>
              </a:rPr>
              <a:t>&gt;</a:t>
            </a:r>
            <a:r>
              <a:rPr lang="zh-CN" altLang="en-US" sz="900" b="1" dirty="0" smtClean="0">
                <a:solidFill>
                  <a:srgbClr val="C00000"/>
                </a:solidFill>
                <a:latin typeface="黑体"/>
                <a:cs typeface="黑体"/>
              </a:rPr>
              <a:t>见下页。</a:t>
            </a:r>
            <a:endParaRPr lang="en-US" altLang="zh-CN" sz="900" b="1" dirty="0">
              <a:solidFill>
                <a:srgbClr val="C00000"/>
              </a:solidFill>
              <a:latin typeface="黑体"/>
              <a:cs typeface="黑体"/>
            </a:endParaRPr>
          </a:p>
          <a:p>
            <a:endParaRPr lang="en-US" altLang="zh-CN" sz="900" b="1" dirty="0">
              <a:solidFill>
                <a:schemeClr val="bg1">
                  <a:lumMod val="50000"/>
                </a:schemeClr>
              </a:solidFill>
            </a:endParaRPr>
          </a:p>
          <a:p>
            <a:endParaRPr lang="en-US" altLang="zh-CN" sz="900" dirty="0">
              <a:solidFill>
                <a:schemeClr val="bg1">
                  <a:lumMod val="50000"/>
                </a:schemeClr>
              </a:solidFill>
            </a:endParaRPr>
          </a:p>
          <a:p>
            <a:endParaRPr lang="en-US" altLang="zh-CN" sz="900" dirty="0">
              <a:solidFill>
                <a:schemeClr val="bg1">
                  <a:lumMod val="50000"/>
                </a:schemeClr>
              </a:solidFill>
            </a:endParaRPr>
          </a:p>
        </p:txBody>
      </p:sp>
      <p:graphicFrame>
        <p:nvGraphicFramePr>
          <p:cNvPr id="15" name="Object 10"/>
          <p:cNvGraphicFramePr>
            <a:graphicFrameLocks noChangeAspect="1"/>
          </p:cNvGraphicFramePr>
          <p:nvPr>
            <p:extLst>
              <p:ext uri="{D42A27DB-BD31-4B8C-83A1-F6EECF244321}">
                <p14:modId xmlns:p14="http://schemas.microsoft.com/office/powerpoint/2010/main" val="3996581651"/>
              </p:ext>
            </p:extLst>
          </p:nvPr>
        </p:nvGraphicFramePr>
        <p:xfrm>
          <a:off x="1361098" y="1658144"/>
          <a:ext cx="3790537" cy="29684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2420942975"/>
              </p:ext>
            </p:extLst>
          </p:nvPr>
        </p:nvGraphicFramePr>
        <p:xfrm>
          <a:off x="668203" y="1836757"/>
          <a:ext cx="855093" cy="2069780"/>
        </p:xfrm>
        <a:graphic>
          <a:graphicData uri="http://schemas.openxmlformats.org/drawingml/2006/table">
            <a:tbl>
              <a:tblPr>
                <a:tableStyleId>{5C22544A-7EE6-4342-B048-85BDC9FD1C3A}</a:tableStyleId>
              </a:tblPr>
              <a:tblGrid>
                <a:gridCol w="855093"/>
              </a:tblGrid>
              <a:tr h="206978">
                <a:tc>
                  <a:txBody>
                    <a:bodyPr/>
                    <a:lstStyle/>
                    <a:p>
                      <a:pPr algn="ctr" fontAlgn="b"/>
                      <a:r>
                        <a:rPr lang="zh-CN" altLang="en-US" sz="800" u="none" strike="noStrike" dirty="0">
                          <a:solidFill>
                            <a:schemeClr val="bg2">
                              <a:lumMod val="50000"/>
                            </a:schemeClr>
                          </a:solidFill>
                          <a:effectLst/>
                        </a:rPr>
                        <a:t>菜品口味</a:t>
                      </a:r>
                      <a:endParaRPr lang="zh-CN" altLang="en-US" sz="800" b="0" i="0" u="none" strike="noStrike" dirty="0">
                        <a:solidFill>
                          <a:schemeClr val="bg2">
                            <a:lumMod val="50000"/>
                          </a:schemeClr>
                        </a:solidFill>
                        <a:effectLst/>
                        <a:latin typeface="宋体" panose="02010600030101010101" pitchFamily="2" charset="-122"/>
                        <a:ea typeface="宋体" panose="02010600030101010101" pitchFamily="2" charset="-122"/>
                      </a:endParaRPr>
                    </a:p>
                  </a:txBody>
                  <a:tcPr marL="9525" marR="9525" marT="9525" marB="0" anchor="b">
                    <a:noFill/>
                  </a:tcPr>
                </a:tc>
              </a:tr>
              <a:tr h="206978">
                <a:tc>
                  <a:txBody>
                    <a:bodyPr/>
                    <a:lstStyle/>
                    <a:p>
                      <a:pPr algn="ctr" fontAlgn="b"/>
                      <a:r>
                        <a:rPr lang="zh-CN" altLang="en-US" sz="800" u="none" strike="noStrike" dirty="0">
                          <a:solidFill>
                            <a:schemeClr val="bg2">
                              <a:lumMod val="50000"/>
                            </a:schemeClr>
                          </a:solidFill>
                          <a:effectLst/>
                        </a:rPr>
                        <a:t>就餐环境</a:t>
                      </a:r>
                      <a:endParaRPr lang="zh-CN" altLang="en-US" sz="800" b="0" i="0" u="none" strike="noStrike" dirty="0">
                        <a:solidFill>
                          <a:schemeClr val="bg2">
                            <a:lumMod val="50000"/>
                          </a:schemeClr>
                        </a:solidFill>
                        <a:effectLst/>
                        <a:latin typeface="宋体" panose="02010600030101010101" pitchFamily="2" charset="-122"/>
                        <a:ea typeface="宋体" panose="02010600030101010101" pitchFamily="2" charset="-122"/>
                      </a:endParaRPr>
                    </a:p>
                  </a:txBody>
                  <a:tcPr marL="9525" marR="9525" marT="9525" marB="0" anchor="b">
                    <a:noFill/>
                  </a:tcPr>
                </a:tc>
              </a:tr>
              <a:tr h="206978">
                <a:tc>
                  <a:txBody>
                    <a:bodyPr/>
                    <a:lstStyle/>
                    <a:p>
                      <a:pPr algn="ctr" fontAlgn="b"/>
                      <a:r>
                        <a:rPr lang="zh-CN" altLang="en-US" sz="800" u="none" strike="noStrike" dirty="0">
                          <a:solidFill>
                            <a:schemeClr val="bg2">
                              <a:lumMod val="50000"/>
                            </a:schemeClr>
                          </a:solidFill>
                          <a:effectLst/>
                        </a:rPr>
                        <a:t>服务态度</a:t>
                      </a:r>
                      <a:endParaRPr lang="zh-CN" altLang="en-US" sz="800" b="0" i="0" u="none" strike="noStrike" dirty="0">
                        <a:solidFill>
                          <a:schemeClr val="bg2">
                            <a:lumMod val="50000"/>
                          </a:schemeClr>
                        </a:solidFill>
                        <a:effectLst/>
                        <a:latin typeface="宋体" panose="02010600030101010101" pitchFamily="2" charset="-122"/>
                        <a:ea typeface="宋体" panose="02010600030101010101" pitchFamily="2" charset="-122"/>
                      </a:endParaRPr>
                    </a:p>
                  </a:txBody>
                  <a:tcPr marL="9525" marR="9525" marT="9525" marB="0" anchor="b">
                    <a:noFill/>
                  </a:tcPr>
                </a:tc>
              </a:tr>
              <a:tr h="206978">
                <a:tc>
                  <a:txBody>
                    <a:bodyPr/>
                    <a:lstStyle/>
                    <a:p>
                      <a:pPr algn="ctr" fontAlgn="b"/>
                      <a:r>
                        <a:rPr lang="zh-CN" altLang="en-US" sz="800" u="none" strike="noStrike" dirty="0">
                          <a:solidFill>
                            <a:schemeClr val="bg2">
                              <a:lumMod val="50000"/>
                            </a:schemeClr>
                          </a:solidFill>
                          <a:effectLst/>
                        </a:rPr>
                        <a:t>卫生程度</a:t>
                      </a:r>
                      <a:endParaRPr lang="zh-CN" altLang="en-US" sz="800" b="0" i="0" u="none" strike="noStrike" dirty="0">
                        <a:solidFill>
                          <a:schemeClr val="bg2">
                            <a:lumMod val="50000"/>
                          </a:schemeClr>
                        </a:solidFill>
                        <a:effectLst/>
                        <a:latin typeface="宋体" panose="02010600030101010101" pitchFamily="2" charset="-122"/>
                        <a:ea typeface="宋体" panose="02010600030101010101" pitchFamily="2" charset="-122"/>
                      </a:endParaRPr>
                    </a:p>
                  </a:txBody>
                  <a:tcPr marL="9525" marR="9525" marT="9525" marB="0" anchor="b">
                    <a:noFill/>
                  </a:tcPr>
                </a:tc>
              </a:tr>
              <a:tr h="206978">
                <a:tc>
                  <a:txBody>
                    <a:bodyPr/>
                    <a:lstStyle/>
                    <a:p>
                      <a:pPr algn="ctr" fontAlgn="b"/>
                      <a:r>
                        <a:rPr lang="zh-CN" altLang="en-US" sz="800" u="none" strike="noStrike" dirty="0">
                          <a:solidFill>
                            <a:schemeClr val="bg2">
                              <a:lumMod val="50000"/>
                            </a:schemeClr>
                          </a:solidFill>
                          <a:effectLst/>
                        </a:rPr>
                        <a:t>上菜速度</a:t>
                      </a:r>
                      <a:endParaRPr lang="zh-CN" altLang="en-US" sz="800" b="0" i="0" u="none" strike="noStrike" dirty="0">
                        <a:solidFill>
                          <a:schemeClr val="bg2">
                            <a:lumMod val="50000"/>
                          </a:schemeClr>
                        </a:solidFill>
                        <a:effectLst/>
                        <a:latin typeface="宋体" panose="02010600030101010101" pitchFamily="2" charset="-122"/>
                        <a:ea typeface="宋体" panose="02010600030101010101" pitchFamily="2" charset="-122"/>
                      </a:endParaRPr>
                    </a:p>
                  </a:txBody>
                  <a:tcPr marL="9525" marR="9525" marT="9525" marB="0" anchor="b">
                    <a:noFill/>
                  </a:tcPr>
                </a:tc>
              </a:tr>
              <a:tr h="206978">
                <a:tc>
                  <a:txBody>
                    <a:bodyPr/>
                    <a:lstStyle/>
                    <a:p>
                      <a:pPr algn="ctr" fontAlgn="b"/>
                      <a:r>
                        <a:rPr lang="zh-CN" altLang="en-US" sz="800" u="none" strike="noStrike" dirty="0">
                          <a:solidFill>
                            <a:schemeClr val="bg2">
                              <a:lumMod val="50000"/>
                            </a:schemeClr>
                          </a:solidFill>
                          <a:effectLst/>
                        </a:rPr>
                        <a:t>菜品价格</a:t>
                      </a:r>
                      <a:endParaRPr lang="zh-CN" altLang="en-US" sz="800" b="0" i="0" u="none" strike="noStrike" dirty="0">
                        <a:solidFill>
                          <a:schemeClr val="bg2">
                            <a:lumMod val="50000"/>
                          </a:schemeClr>
                        </a:solidFill>
                        <a:effectLst/>
                        <a:latin typeface="宋体" panose="02010600030101010101" pitchFamily="2" charset="-122"/>
                        <a:ea typeface="宋体" panose="02010600030101010101" pitchFamily="2" charset="-122"/>
                      </a:endParaRPr>
                    </a:p>
                  </a:txBody>
                  <a:tcPr marL="9525" marR="9525" marT="9525" marB="0" anchor="b">
                    <a:noFill/>
                  </a:tcPr>
                </a:tc>
              </a:tr>
              <a:tr h="206978">
                <a:tc>
                  <a:txBody>
                    <a:bodyPr/>
                    <a:lstStyle/>
                    <a:p>
                      <a:pPr algn="ctr" fontAlgn="b"/>
                      <a:r>
                        <a:rPr lang="zh-CN" altLang="en-US" sz="800" u="none" strike="noStrike" dirty="0">
                          <a:solidFill>
                            <a:schemeClr val="bg2">
                              <a:lumMod val="50000"/>
                            </a:schemeClr>
                          </a:solidFill>
                          <a:effectLst/>
                        </a:rPr>
                        <a:t>饮料价格</a:t>
                      </a:r>
                      <a:endParaRPr lang="zh-CN" altLang="en-US" sz="800" b="0" i="0" u="none" strike="noStrike" dirty="0">
                        <a:solidFill>
                          <a:schemeClr val="bg2">
                            <a:lumMod val="50000"/>
                          </a:schemeClr>
                        </a:solidFill>
                        <a:effectLst/>
                        <a:latin typeface="宋体" panose="02010600030101010101" pitchFamily="2" charset="-122"/>
                        <a:ea typeface="宋体" panose="02010600030101010101" pitchFamily="2" charset="-122"/>
                      </a:endParaRPr>
                    </a:p>
                  </a:txBody>
                  <a:tcPr marL="9525" marR="9525" marT="9525" marB="0" anchor="b">
                    <a:noFill/>
                  </a:tcPr>
                </a:tc>
              </a:tr>
              <a:tr h="206978">
                <a:tc>
                  <a:txBody>
                    <a:bodyPr/>
                    <a:lstStyle/>
                    <a:p>
                      <a:pPr algn="ctr" fontAlgn="b"/>
                      <a:r>
                        <a:rPr lang="zh-CN" altLang="en-US" sz="800" u="none" strike="noStrike" dirty="0">
                          <a:solidFill>
                            <a:schemeClr val="bg2">
                              <a:lumMod val="50000"/>
                            </a:schemeClr>
                          </a:solidFill>
                          <a:effectLst/>
                        </a:rPr>
                        <a:t>菜品种类和数量</a:t>
                      </a:r>
                      <a:endParaRPr lang="zh-CN" altLang="en-US" sz="800" b="0" i="0" u="none" strike="noStrike" dirty="0">
                        <a:solidFill>
                          <a:schemeClr val="bg2">
                            <a:lumMod val="50000"/>
                          </a:schemeClr>
                        </a:solidFill>
                        <a:effectLst/>
                        <a:latin typeface="宋体" panose="02010600030101010101" pitchFamily="2" charset="-122"/>
                        <a:ea typeface="宋体" panose="02010600030101010101" pitchFamily="2" charset="-122"/>
                      </a:endParaRPr>
                    </a:p>
                  </a:txBody>
                  <a:tcPr marL="9525" marR="9525" marT="9525" marB="0" anchor="b">
                    <a:noFill/>
                  </a:tcPr>
                </a:tc>
              </a:tr>
              <a:tr h="206978">
                <a:tc>
                  <a:txBody>
                    <a:bodyPr/>
                    <a:lstStyle/>
                    <a:p>
                      <a:pPr algn="ctr" fontAlgn="b"/>
                      <a:r>
                        <a:rPr lang="zh-CN" altLang="en-US" sz="800" u="none" strike="noStrike" dirty="0">
                          <a:solidFill>
                            <a:schemeClr val="bg2">
                              <a:lumMod val="50000"/>
                            </a:schemeClr>
                          </a:solidFill>
                          <a:effectLst/>
                        </a:rPr>
                        <a:t>结账速度</a:t>
                      </a:r>
                      <a:endParaRPr lang="zh-CN" altLang="en-US" sz="800" b="0" i="0" u="none" strike="noStrike" dirty="0">
                        <a:solidFill>
                          <a:schemeClr val="bg2">
                            <a:lumMod val="50000"/>
                          </a:schemeClr>
                        </a:solidFill>
                        <a:effectLst/>
                        <a:latin typeface="宋体" panose="02010600030101010101" pitchFamily="2" charset="-122"/>
                        <a:ea typeface="宋体" panose="02010600030101010101" pitchFamily="2" charset="-122"/>
                      </a:endParaRPr>
                    </a:p>
                  </a:txBody>
                  <a:tcPr marL="9525" marR="9525" marT="9525" marB="0" anchor="b">
                    <a:noFill/>
                  </a:tcPr>
                </a:tc>
              </a:tr>
              <a:tr h="206978">
                <a:tc>
                  <a:txBody>
                    <a:bodyPr/>
                    <a:lstStyle/>
                    <a:p>
                      <a:pPr algn="ctr" fontAlgn="b"/>
                      <a:r>
                        <a:rPr lang="zh-CN" altLang="en-US" sz="800" u="none" strike="noStrike" dirty="0">
                          <a:solidFill>
                            <a:schemeClr val="bg2">
                              <a:lumMod val="50000"/>
                            </a:schemeClr>
                          </a:solidFill>
                          <a:effectLst/>
                        </a:rPr>
                        <a:t>饮料种类及数量</a:t>
                      </a:r>
                      <a:endParaRPr lang="zh-CN" altLang="en-US" sz="800" b="0" i="0" u="none" strike="noStrike" dirty="0">
                        <a:solidFill>
                          <a:schemeClr val="bg2">
                            <a:lumMod val="50000"/>
                          </a:schemeClr>
                        </a:solidFill>
                        <a:effectLst/>
                        <a:latin typeface="宋体" panose="02010600030101010101" pitchFamily="2" charset="-122"/>
                        <a:ea typeface="宋体" panose="02010600030101010101" pitchFamily="2" charset="-122"/>
                      </a:endParaRPr>
                    </a:p>
                  </a:txBody>
                  <a:tcPr marL="9525" marR="9525" marT="9525" marB="0" anchor="b">
                    <a:noFill/>
                  </a:tcPr>
                </a:tc>
              </a:tr>
            </a:tbl>
          </a:graphicData>
        </a:graphic>
      </p:graphicFrame>
      <p:graphicFrame>
        <p:nvGraphicFramePr>
          <p:cNvPr id="19" name="表格 16"/>
          <p:cNvGraphicFramePr>
            <a:graphicFrameLocks noGrp="1"/>
          </p:cNvGraphicFramePr>
          <p:nvPr>
            <p:extLst>
              <p:ext uri="{D42A27DB-BD31-4B8C-83A1-F6EECF244321}">
                <p14:modId xmlns:p14="http://schemas.microsoft.com/office/powerpoint/2010/main" val="2189794632"/>
              </p:ext>
            </p:extLst>
          </p:nvPr>
        </p:nvGraphicFramePr>
        <p:xfrm>
          <a:off x="683568" y="3939902"/>
          <a:ext cx="792088" cy="576063"/>
        </p:xfrm>
        <a:graphic>
          <a:graphicData uri="http://schemas.openxmlformats.org/drawingml/2006/table">
            <a:tbl>
              <a:tblPr>
                <a:tableStyleId>{5C22544A-7EE6-4342-B048-85BDC9FD1C3A}</a:tableStyleId>
              </a:tblPr>
              <a:tblGrid>
                <a:gridCol w="792088"/>
              </a:tblGrid>
              <a:tr h="192021">
                <a:tc>
                  <a:txBody>
                    <a:bodyPr/>
                    <a:lstStyle/>
                    <a:p>
                      <a:pPr algn="ctr" fontAlgn="b"/>
                      <a:r>
                        <a:rPr lang="zh-CN" altLang="en-US" sz="800" u="none" strike="noStrike" kern="1200" dirty="0" smtClean="0">
                          <a:solidFill>
                            <a:schemeClr val="bg2">
                              <a:lumMod val="50000"/>
                            </a:schemeClr>
                          </a:solidFill>
                          <a:effectLst/>
                          <a:latin typeface="+mn-lt"/>
                          <a:ea typeface="+mn-ea"/>
                          <a:cs typeface="+mn-cs"/>
                        </a:rPr>
                        <a:t>自定义添加</a:t>
                      </a:r>
                      <a:r>
                        <a:rPr lang="en-US" altLang="zh-CN" sz="800" u="none" strike="noStrike" kern="1200" dirty="0" smtClean="0">
                          <a:solidFill>
                            <a:schemeClr val="bg2">
                              <a:lumMod val="50000"/>
                            </a:schemeClr>
                          </a:solidFill>
                          <a:effectLst/>
                          <a:latin typeface="+mn-lt"/>
                          <a:ea typeface="+mn-ea"/>
                          <a:cs typeface="+mn-cs"/>
                        </a:rPr>
                        <a:t>A</a:t>
                      </a:r>
                      <a:endParaRPr lang="zh-CN" altLang="en-US" sz="800" u="none" strike="noStrike" kern="1200" dirty="0">
                        <a:solidFill>
                          <a:schemeClr val="bg2">
                            <a:lumMod val="50000"/>
                          </a:schemeClr>
                        </a:solidFill>
                        <a:effectLst/>
                        <a:latin typeface="+mn-lt"/>
                        <a:ea typeface="+mn-ea"/>
                        <a:cs typeface="+mn-cs"/>
                      </a:endParaRPr>
                    </a:p>
                  </a:txBody>
                  <a:tcPr marL="9525" marR="9525" marT="9525" marB="0" anchor="b">
                    <a:noFill/>
                  </a:tcPr>
                </a:tc>
              </a:tr>
              <a:tr h="192021">
                <a:tc>
                  <a:txBody>
                    <a:bodyPr/>
                    <a:lstStyle/>
                    <a:p>
                      <a:pPr algn="ctr" fontAlgn="b"/>
                      <a:r>
                        <a:rPr lang="zh-CN" altLang="en-US" sz="800" u="none" strike="noStrike" kern="1200" dirty="0" smtClean="0">
                          <a:solidFill>
                            <a:schemeClr val="bg2">
                              <a:lumMod val="50000"/>
                            </a:schemeClr>
                          </a:solidFill>
                          <a:effectLst/>
                          <a:latin typeface="+mn-lt"/>
                          <a:ea typeface="+mn-ea"/>
                          <a:cs typeface="+mn-cs"/>
                        </a:rPr>
                        <a:t>自定义添加</a:t>
                      </a:r>
                      <a:r>
                        <a:rPr lang="en-US" altLang="zh-CN" sz="800" u="none" strike="noStrike" kern="1200" dirty="0" smtClean="0">
                          <a:solidFill>
                            <a:schemeClr val="bg2">
                              <a:lumMod val="50000"/>
                            </a:schemeClr>
                          </a:solidFill>
                          <a:effectLst/>
                          <a:latin typeface="+mn-lt"/>
                          <a:ea typeface="+mn-ea"/>
                          <a:cs typeface="+mn-cs"/>
                        </a:rPr>
                        <a:t>B</a:t>
                      </a:r>
                      <a:endParaRPr lang="zh-CN" altLang="en-US" sz="800" u="none" strike="noStrike" kern="1200" dirty="0">
                        <a:solidFill>
                          <a:schemeClr val="bg2">
                            <a:lumMod val="50000"/>
                          </a:schemeClr>
                        </a:solidFill>
                        <a:effectLst/>
                        <a:latin typeface="+mn-lt"/>
                        <a:ea typeface="+mn-ea"/>
                        <a:cs typeface="+mn-cs"/>
                      </a:endParaRPr>
                    </a:p>
                  </a:txBody>
                  <a:tcPr marL="9525" marR="9525" marT="9525" marB="0" anchor="b">
                    <a:noFill/>
                  </a:tcPr>
                </a:tc>
              </a:tr>
              <a:tr h="192021">
                <a:tc>
                  <a:txBody>
                    <a:bodyPr/>
                    <a:lstStyle/>
                    <a:p>
                      <a:pPr algn="ctr" fontAlgn="b"/>
                      <a:r>
                        <a:rPr lang="zh-CN" altLang="en-US" sz="800" u="none" strike="noStrike" kern="1200" dirty="0" smtClean="0">
                          <a:solidFill>
                            <a:schemeClr val="bg2">
                              <a:lumMod val="50000"/>
                            </a:schemeClr>
                          </a:solidFill>
                          <a:effectLst/>
                          <a:latin typeface="+mn-lt"/>
                          <a:ea typeface="+mn-ea"/>
                          <a:cs typeface="+mn-cs"/>
                        </a:rPr>
                        <a:t>自定义添加</a:t>
                      </a:r>
                      <a:r>
                        <a:rPr lang="en-US" altLang="zh-CN" sz="800" u="none" strike="noStrike" kern="1200" dirty="0" smtClean="0">
                          <a:solidFill>
                            <a:schemeClr val="bg2">
                              <a:lumMod val="50000"/>
                            </a:schemeClr>
                          </a:solidFill>
                          <a:effectLst/>
                          <a:latin typeface="+mn-lt"/>
                          <a:ea typeface="+mn-ea"/>
                          <a:cs typeface="+mn-cs"/>
                        </a:rPr>
                        <a:t>C</a:t>
                      </a:r>
                      <a:endParaRPr lang="zh-CN" altLang="en-US" sz="800" u="none" strike="noStrike" kern="1200" dirty="0">
                        <a:solidFill>
                          <a:schemeClr val="bg2">
                            <a:lumMod val="50000"/>
                          </a:schemeClr>
                        </a:solidFill>
                        <a:effectLst/>
                        <a:latin typeface="+mn-lt"/>
                        <a:ea typeface="+mn-ea"/>
                        <a:cs typeface="+mn-cs"/>
                      </a:endParaRPr>
                    </a:p>
                  </a:txBody>
                  <a:tcPr marL="9525" marR="9525" marT="9525" marB="0" anchor="b">
                    <a:noFill/>
                  </a:tcPr>
                </a:tc>
              </a:tr>
            </a:tbl>
          </a:graphicData>
        </a:graphic>
      </p:graphicFrame>
      <p:sp>
        <p:nvSpPr>
          <p:cNvPr id="4" name="Rectangle 3"/>
          <p:cNvSpPr/>
          <p:nvPr/>
        </p:nvSpPr>
        <p:spPr>
          <a:xfrm>
            <a:off x="2609781" y="1461433"/>
            <a:ext cx="1324402" cy="246221"/>
          </a:xfrm>
          <a:prstGeom prst="rect">
            <a:avLst/>
          </a:prstGeom>
        </p:spPr>
        <p:txBody>
          <a:bodyPr wrap="none">
            <a:spAutoFit/>
          </a:bodyPr>
          <a:lstStyle/>
          <a:p>
            <a:r>
              <a:rPr lang="zh-CN" altLang="en-US" sz="1000" dirty="0">
                <a:solidFill>
                  <a:schemeClr val="bg1">
                    <a:lumMod val="50000"/>
                  </a:schemeClr>
                </a:solidFill>
              </a:rPr>
              <a:t>满意顾客</a:t>
            </a:r>
            <a:r>
              <a:rPr lang="zh-CN" altLang="en-US" sz="1000" dirty="0" smtClean="0">
                <a:solidFill>
                  <a:schemeClr val="bg1">
                    <a:lumMod val="50000"/>
                  </a:schemeClr>
                </a:solidFill>
              </a:rPr>
              <a:t>比例（</a:t>
            </a:r>
            <a:r>
              <a:rPr lang="en-US" altLang="zh-CN" sz="1000" dirty="0" smtClean="0">
                <a:solidFill>
                  <a:schemeClr val="bg1">
                    <a:lumMod val="50000"/>
                  </a:schemeClr>
                </a:solidFill>
              </a:rPr>
              <a:t>%</a:t>
            </a:r>
            <a:r>
              <a:rPr lang="zh-CN" altLang="en-US" sz="1000" dirty="0" smtClean="0">
                <a:solidFill>
                  <a:schemeClr val="bg1">
                    <a:lumMod val="50000"/>
                  </a:schemeClr>
                </a:solidFill>
              </a:rPr>
              <a:t>）</a:t>
            </a:r>
            <a:endParaRPr lang="zh-CN" altLang="en-US" sz="1000" dirty="0"/>
          </a:p>
        </p:txBody>
      </p:sp>
      <p:sp>
        <p:nvSpPr>
          <p:cNvPr id="20" name="矩形 19"/>
          <p:cNvSpPr/>
          <p:nvPr/>
        </p:nvSpPr>
        <p:spPr>
          <a:xfrm>
            <a:off x="323528" y="972766"/>
            <a:ext cx="8496944" cy="230832"/>
          </a:xfrm>
          <a:prstGeom prst="rect">
            <a:avLst/>
          </a:prstGeom>
        </p:spPr>
        <p:txBody>
          <a:bodyPr wrap="square">
            <a:spAutoFit/>
          </a:bodyPr>
          <a:lstStyle/>
          <a:p>
            <a:r>
              <a:rPr lang="zh-CN" altLang="en-US" sz="900" b="1" dirty="0" smtClean="0">
                <a:solidFill>
                  <a:schemeClr val="bg2">
                    <a:lumMod val="50000"/>
                  </a:schemeClr>
                </a:solidFill>
              </a:rPr>
              <a:t>从连续两期对比看满意度的变化，发现</a:t>
            </a:r>
            <a:r>
              <a:rPr lang="en-US" altLang="zh-CN" sz="900" b="1" dirty="0" smtClean="0">
                <a:solidFill>
                  <a:srgbClr val="C00000"/>
                </a:solidFill>
                <a:latin typeface="黑体"/>
                <a:cs typeface="黑体"/>
              </a:rPr>
              <a:t> </a:t>
            </a:r>
            <a:r>
              <a:rPr lang="en-US" altLang="zh-CN" sz="900" b="1" dirty="0">
                <a:solidFill>
                  <a:srgbClr val="C00000"/>
                </a:solidFill>
                <a:latin typeface="黑体"/>
                <a:cs typeface="黑体"/>
              </a:rPr>
              <a:t>&lt;</a:t>
            </a:r>
            <a:r>
              <a:rPr lang="zh-CN" altLang="en-US" sz="900" b="1" dirty="0">
                <a:solidFill>
                  <a:srgbClr val="C00000"/>
                </a:solidFill>
                <a:latin typeface="黑体"/>
                <a:cs typeface="黑体"/>
              </a:rPr>
              <a:t>插入判别</a:t>
            </a:r>
            <a:r>
              <a:rPr lang="zh-CN" altLang="en-US" sz="900" b="1" dirty="0" smtClean="0">
                <a:solidFill>
                  <a:srgbClr val="C00000"/>
                </a:solidFill>
                <a:latin typeface="黑体"/>
                <a:cs typeface="黑体"/>
              </a:rPr>
              <a:t>描述</a:t>
            </a:r>
            <a:r>
              <a:rPr lang="en-US" altLang="zh-CN" sz="900" b="1" dirty="0" smtClean="0">
                <a:solidFill>
                  <a:srgbClr val="C00000"/>
                </a:solidFill>
                <a:latin typeface="黑体"/>
                <a:cs typeface="黑体"/>
              </a:rPr>
              <a:t>&gt;</a:t>
            </a:r>
            <a:r>
              <a:rPr lang="zh-CN" altLang="en-US" sz="900" b="1" dirty="0">
                <a:solidFill>
                  <a:srgbClr val="C00000"/>
                </a:solidFill>
                <a:latin typeface="黑体"/>
                <a:cs typeface="黑体"/>
              </a:rPr>
              <a:t>。</a:t>
            </a:r>
            <a:endParaRPr lang="en-US" altLang="zh-CN" sz="900" b="1" dirty="0" smtClean="0">
              <a:solidFill>
                <a:srgbClr val="C00000"/>
              </a:solidFill>
              <a:latin typeface="黑体"/>
              <a:cs typeface="黑体"/>
            </a:endParaRPr>
          </a:p>
        </p:txBody>
      </p:sp>
      <p:sp>
        <p:nvSpPr>
          <p:cNvPr id="23" name="Rectangle 22"/>
          <p:cNvSpPr/>
          <p:nvPr/>
        </p:nvSpPr>
        <p:spPr>
          <a:xfrm>
            <a:off x="5508104" y="2587306"/>
            <a:ext cx="4572000" cy="215444"/>
          </a:xfrm>
          <a:prstGeom prst="rect">
            <a:avLst/>
          </a:prstGeom>
        </p:spPr>
        <p:txBody>
          <a:bodyPr>
            <a:spAutoFit/>
          </a:bodyPr>
          <a:lstStyle/>
          <a:p>
            <a:r>
              <a:rPr lang="en-US" altLang="zh-CN" sz="800" dirty="0" smtClean="0"/>
              <a:t>E</a:t>
            </a:r>
            <a:r>
              <a:rPr lang="zh-CN" altLang="en-US" sz="800" dirty="0" smtClean="0"/>
              <a:t> </a:t>
            </a:r>
            <a:r>
              <a:rPr lang="en-US" altLang="zh-CN" sz="800" dirty="0" smtClean="0"/>
              <a:t>chart : http</a:t>
            </a:r>
            <a:r>
              <a:rPr lang="en-US" altLang="zh-CN" sz="800" dirty="0"/>
              <a:t>://echarts.baidu.com/doc/example/bar4.html</a:t>
            </a:r>
            <a:endParaRPr lang="zh-CN" altLang="en-US" sz="800" dirty="0"/>
          </a:p>
        </p:txBody>
      </p:sp>
      <p:pic>
        <p:nvPicPr>
          <p:cNvPr id="24" name="Picture 2" descr="C:\Users\chench21\Desktop\堆积图变蛇形图.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4654" y="2816758"/>
            <a:ext cx="4139754" cy="1865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60617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5486"/>
            <a:ext cx="8579296" cy="269304"/>
          </a:xfrm>
        </p:spPr>
        <p:txBody>
          <a:bodyPr/>
          <a:lstStyle/>
          <a:p>
            <a:r>
              <a:rPr lang="zh-CN" altLang="en-US" dirty="0" smtClean="0"/>
              <a:t>按</a:t>
            </a:r>
            <a:r>
              <a:rPr lang="zh-CN" altLang="en-US" dirty="0" smtClean="0">
                <a:solidFill>
                  <a:schemeClr val="accent1"/>
                </a:solidFill>
              </a:rPr>
              <a:t>时间纬度</a:t>
            </a:r>
            <a:r>
              <a:rPr lang="zh-CN" altLang="en-US" dirty="0" smtClean="0"/>
              <a:t>比</a:t>
            </a:r>
            <a:r>
              <a:rPr lang="zh-CN" altLang="en-US" dirty="0"/>
              <a:t>较顾客对各服务环节的体验满意度</a:t>
            </a:r>
            <a:r>
              <a:rPr lang="zh-CN" altLang="en-US" dirty="0" smtClean="0"/>
              <a:t>如何（接上页）</a:t>
            </a:r>
            <a:endParaRPr lang="zh-CN" altLang="en-US" sz="1000" dirty="0"/>
          </a:p>
        </p:txBody>
      </p:sp>
      <p:sp>
        <p:nvSpPr>
          <p:cNvPr id="11" name="Oval 10"/>
          <p:cNvSpPr/>
          <p:nvPr/>
        </p:nvSpPr>
        <p:spPr>
          <a:xfrm>
            <a:off x="8244408" y="843558"/>
            <a:ext cx="72008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待补</a:t>
            </a:r>
            <a:r>
              <a:rPr lang="en-US" altLang="zh-CN" sz="1200" dirty="0" smtClean="0"/>
              <a:t>5</a:t>
            </a:r>
            <a:endParaRPr lang="zh-CN" altLang="en-US" sz="1200" dirty="0"/>
          </a:p>
        </p:txBody>
      </p:sp>
      <p:sp>
        <p:nvSpPr>
          <p:cNvPr id="14" name="圆角矩形 13"/>
          <p:cNvSpPr/>
          <p:nvPr/>
        </p:nvSpPr>
        <p:spPr>
          <a:xfrm>
            <a:off x="395536" y="1059582"/>
            <a:ext cx="8352928" cy="3528392"/>
          </a:xfrm>
          <a:prstGeom prst="roundRect">
            <a:avLst>
              <a:gd name="adj" fmla="val 4416"/>
            </a:avLst>
          </a:prstGeom>
          <a:no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8" name="矩形 17"/>
          <p:cNvSpPr/>
          <p:nvPr/>
        </p:nvSpPr>
        <p:spPr>
          <a:xfrm>
            <a:off x="683568" y="1059582"/>
            <a:ext cx="687696" cy="369332"/>
          </a:xfrm>
          <a:prstGeom prst="rect">
            <a:avLst/>
          </a:prstGeom>
        </p:spPr>
        <p:txBody>
          <a:bodyPr wrap="none">
            <a:spAutoFit/>
          </a:bodyPr>
          <a:lstStyle/>
          <a:p>
            <a:r>
              <a:rPr kumimoji="1" lang="en-US" altLang="zh-CN" b="1" dirty="0">
                <a:solidFill>
                  <a:schemeClr val="accent1"/>
                </a:solidFill>
              </a:rPr>
              <a:t> </a:t>
            </a:r>
            <a:r>
              <a:rPr kumimoji="1" lang="en-US" altLang="zh-CN" sz="1100" b="1" dirty="0" smtClean="0">
                <a:solidFill>
                  <a:schemeClr val="accent1"/>
                </a:solidFill>
              </a:rPr>
              <a:t>Notes</a:t>
            </a:r>
            <a:r>
              <a:rPr kumimoji="1" lang="en-US" altLang="zh-CN" sz="1100" b="1" dirty="0">
                <a:solidFill>
                  <a:schemeClr val="accent1"/>
                </a:solidFill>
              </a:rPr>
              <a:t>:</a:t>
            </a:r>
          </a:p>
        </p:txBody>
      </p:sp>
      <p:graphicFrame>
        <p:nvGraphicFramePr>
          <p:cNvPr id="5" name="表格 4"/>
          <p:cNvGraphicFramePr>
            <a:graphicFrameLocks noGrp="1"/>
          </p:cNvGraphicFramePr>
          <p:nvPr>
            <p:extLst>
              <p:ext uri="{D42A27DB-BD31-4B8C-83A1-F6EECF244321}">
                <p14:modId xmlns:p14="http://schemas.microsoft.com/office/powerpoint/2010/main" val="625631736"/>
              </p:ext>
            </p:extLst>
          </p:nvPr>
        </p:nvGraphicFramePr>
        <p:xfrm>
          <a:off x="755576" y="1491630"/>
          <a:ext cx="7632846" cy="2880321"/>
        </p:xfrm>
        <a:graphic>
          <a:graphicData uri="http://schemas.openxmlformats.org/drawingml/2006/table">
            <a:tbl>
              <a:tblPr>
                <a:tableStyleId>{5C22544A-7EE6-4342-B048-85BDC9FD1C3A}</a:tableStyleId>
              </a:tblPr>
              <a:tblGrid>
                <a:gridCol w="404383"/>
                <a:gridCol w="1192091"/>
                <a:gridCol w="1509093"/>
                <a:gridCol w="1509093"/>
                <a:gridCol w="1509093"/>
                <a:gridCol w="1509093"/>
              </a:tblGrid>
              <a:tr h="284671">
                <a:tc rowSpan="2" gridSpan="2">
                  <a:txBody>
                    <a:bodyPr/>
                    <a:lstStyle/>
                    <a:p>
                      <a:pPr algn="ctr" rtl="0" fontAlgn="ctr"/>
                      <a:r>
                        <a:rPr lang="zh-CN" altLang="en-US" sz="800" u="none" strike="noStrike" dirty="0">
                          <a:effectLst/>
                        </a:rPr>
                        <a:t>表格中间内容为“判别描述”</a:t>
                      </a:r>
                      <a:endParaRPr lang="zh-CN" altLang="en-US" sz="800" b="1" i="0" u="none" strike="noStrike" dirty="0">
                        <a:solidFill>
                          <a:srgbClr val="5C5F62"/>
                        </a:solidFill>
                        <a:effectLst/>
                        <a:latin typeface="宋体"/>
                      </a:endParaRPr>
                    </a:p>
                  </a:txBody>
                  <a:tcPr marL="7066" marR="7066" marT="7066" marB="0" anchor="ctr"/>
                </a:tc>
                <a:tc rowSpan="2" hMerge="1">
                  <a:txBody>
                    <a:bodyPr/>
                    <a:lstStyle/>
                    <a:p>
                      <a:endParaRPr lang="zh-CN" altLang="en-US"/>
                    </a:p>
                  </a:txBody>
                  <a:tcPr/>
                </a:tc>
                <a:tc gridSpan="4">
                  <a:txBody>
                    <a:bodyPr/>
                    <a:lstStyle/>
                    <a:p>
                      <a:pPr algn="ctr" fontAlgn="ctr"/>
                      <a:r>
                        <a:rPr lang="zh-CN" altLang="en-US" sz="800" u="none" strike="noStrike" dirty="0">
                          <a:effectLst/>
                        </a:rPr>
                        <a:t>判别条件</a:t>
                      </a:r>
                      <a:r>
                        <a:rPr lang="en-US" altLang="zh-CN" sz="800" u="none" strike="noStrike" dirty="0">
                          <a:effectLst/>
                        </a:rPr>
                        <a:t>2</a:t>
                      </a:r>
                      <a:endParaRPr lang="en-US" altLang="zh-CN" sz="800" b="0" i="0" u="none" strike="noStrike" dirty="0">
                        <a:solidFill>
                          <a:srgbClr val="000000"/>
                        </a:solidFill>
                        <a:effectLst/>
                        <a:latin typeface="宋体"/>
                      </a:endParaRPr>
                    </a:p>
                  </a:txBody>
                  <a:tcPr marL="7066" marR="7066" marT="7066" marB="0" anchor="ctr">
                    <a:solidFill>
                      <a:schemeClr val="bg1">
                        <a:lumMod val="8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81288">
                <a:tc gridSpan="2" vMerge="1">
                  <a:txBody>
                    <a:bodyPr/>
                    <a:lstStyle/>
                    <a:p>
                      <a:endParaRPr lang="zh-CN" altLang="en-US"/>
                    </a:p>
                  </a:txBody>
                  <a:tcPr/>
                </a:tc>
                <a:tc hMerge="1" vMerge="1">
                  <a:txBody>
                    <a:bodyPr/>
                    <a:lstStyle/>
                    <a:p>
                      <a:endParaRPr lang="zh-CN" altLang="en-US"/>
                    </a:p>
                  </a:txBody>
                  <a:tcPr/>
                </a:tc>
                <a:tc>
                  <a:txBody>
                    <a:bodyPr/>
                    <a:lstStyle/>
                    <a:p>
                      <a:pPr algn="l" rtl="0" fontAlgn="ctr"/>
                      <a:r>
                        <a:rPr lang="zh-CN" altLang="en-US" sz="800" u="none" strike="noStrike" dirty="0">
                          <a:effectLst/>
                        </a:rPr>
                        <a:t>每个指标的（本期</a:t>
                      </a:r>
                      <a:r>
                        <a:rPr lang="en-US" altLang="zh-CN" sz="800" u="none" strike="noStrike" dirty="0">
                          <a:effectLst/>
                        </a:rPr>
                        <a:t>-</a:t>
                      </a:r>
                      <a:r>
                        <a:rPr lang="zh-CN" altLang="en-US" sz="800" u="none" strike="noStrike" dirty="0">
                          <a:effectLst/>
                        </a:rPr>
                        <a:t>上期）均≤</a:t>
                      </a:r>
                      <a:r>
                        <a:rPr lang="en-US" altLang="zh-CN" sz="800" u="none" strike="noStrike" dirty="0">
                          <a:effectLst/>
                        </a:rPr>
                        <a:t>-5</a:t>
                      </a:r>
                      <a:br>
                        <a:rPr lang="en-US" altLang="zh-CN" sz="800" u="none" strike="noStrike" dirty="0">
                          <a:effectLst/>
                        </a:rPr>
                      </a:br>
                      <a:endParaRPr lang="en-US" altLang="zh-CN" sz="800" b="0" i="0" u="none" strike="noStrike" dirty="0">
                        <a:solidFill>
                          <a:srgbClr val="5C5F62"/>
                        </a:solidFill>
                        <a:effectLst/>
                        <a:latin typeface="Arial"/>
                      </a:endParaRPr>
                    </a:p>
                  </a:txBody>
                  <a:tcPr marL="7066" marR="7066" marT="7066" marB="0" anchor="ctr">
                    <a:solidFill>
                      <a:schemeClr val="bg1">
                        <a:lumMod val="85000"/>
                      </a:schemeClr>
                    </a:solidFill>
                  </a:tcPr>
                </a:tc>
                <a:tc>
                  <a:txBody>
                    <a:bodyPr/>
                    <a:lstStyle/>
                    <a:p>
                      <a:pPr algn="l" rtl="0" fontAlgn="ctr"/>
                      <a:r>
                        <a:rPr lang="zh-CN" altLang="en-US" sz="800" u="none" strike="noStrike" dirty="0">
                          <a:effectLst/>
                        </a:rPr>
                        <a:t>（本期</a:t>
                      </a:r>
                      <a:r>
                        <a:rPr lang="en-US" altLang="zh-CN" sz="800" u="none" strike="noStrike" dirty="0">
                          <a:effectLst/>
                        </a:rPr>
                        <a:t>-</a:t>
                      </a:r>
                      <a:r>
                        <a:rPr lang="zh-CN" altLang="en-US" sz="800" u="none" strike="noStrike" dirty="0">
                          <a:effectLst/>
                        </a:rPr>
                        <a:t>上期）≤</a:t>
                      </a:r>
                      <a:r>
                        <a:rPr lang="en-US" altLang="zh-CN" sz="800" u="none" strike="noStrike" dirty="0">
                          <a:effectLst/>
                        </a:rPr>
                        <a:t>-5</a:t>
                      </a:r>
                      <a:br>
                        <a:rPr lang="en-US" altLang="zh-CN" sz="800" u="none" strike="noStrike" dirty="0">
                          <a:effectLst/>
                        </a:rPr>
                      </a:br>
                      <a:r>
                        <a:rPr lang="zh-CN" altLang="en-US" sz="800" u="none" strike="noStrike" dirty="0">
                          <a:effectLst/>
                        </a:rPr>
                        <a:t>的指标大于等于半数但不是全部</a:t>
                      </a:r>
                      <a:endParaRPr lang="zh-CN" altLang="en-US" sz="800" b="0" i="0" u="none" strike="noStrike" dirty="0">
                        <a:solidFill>
                          <a:srgbClr val="5C5F62"/>
                        </a:solidFill>
                        <a:effectLst/>
                        <a:latin typeface="Arial"/>
                      </a:endParaRPr>
                    </a:p>
                  </a:txBody>
                  <a:tcPr marL="7066" marR="7066" marT="7066" marB="0" anchor="ctr">
                    <a:solidFill>
                      <a:schemeClr val="bg1">
                        <a:lumMod val="85000"/>
                      </a:schemeClr>
                    </a:solidFill>
                  </a:tcPr>
                </a:tc>
                <a:tc>
                  <a:txBody>
                    <a:bodyPr/>
                    <a:lstStyle/>
                    <a:p>
                      <a:pPr algn="l" rtl="0" fontAlgn="ctr"/>
                      <a:r>
                        <a:rPr lang="zh-CN" altLang="en-US" sz="800" u="none" strike="noStrike" dirty="0">
                          <a:effectLst/>
                        </a:rPr>
                        <a:t>（本期</a:t>
                      </a:r>
                      <a:r>
                        <a:rPr lang="en-US" altLang="zh-CN" sz="800" u="none" strike="noStrike" dirty="0">
                          <a:effectLst/>
                        </a:rPr>
                        <a:t>-</a:t>
                      </a:r>
                      <a:r>
                        <a:rPr lang="zh-CN" altLang="en-US" sz="800" u="none" strike="noStrike" dirty="0">
                          <a:effectLst/>
                        </a:rPr>
                        <a:t>上期）≤</a:t>
                      </a:r>
                      <a:r>
                        <a:rPr lang="en-US" altLang="zh-CN" sz="800" u="none" strike="noStrike" dirty="0">
                          <a:effectLst/>
                        </a:rPr>
                        <a:t>-5</a:t>
                      </a:r>
                      <a:br>
                        <a:rPr lang="en-US" altLang="zh-CN" sz="800" u="none" strike="noStrike" dirty="0">
                          <a:effectLst/>
                        </a:rPr>
                      </a:br>
                      <a:r>
                        <a:rPr lang="zh-CN" altLang="en-US" sz="800" u="none" strike="noStrike" dirty="0">
                          <a:effectLst/>
                        </a:rPr>
                        <a:t>的指标大于</a:t>
                      </a:r>
                      <a:r>
                        <a:rPr lang="en-US" altLang="zh-CN" sz="800" u="none" strike="noStrike" dirty="0">
                          <a:effectLst/>
                        </a:rPr>
                        <a:t>0</a:t>
                      </a:r>
                      <a:r>
                        <a:rPr lang="zh-CN" altLang="en-US" sz="800" u="none" strike="noStrike" dirty="0">
                          <a:effectLst/>
                        </a:rPr>
                        <a:t>但小于半数</a:t>
                      </a:r>
                      <a:endParaRPr lang="zh-CN" altLang="en-US" sz="800" b="0" i="0" u="none" strike="noStrike" dirty="0">
                        <a:solidFill>
                          <a:srgbClr val="5C5F62"/>
                        </a:solidFill>
                        <a:effectLst/>
                        <a:latin typeface="Arial"/>
                      </a:endParaRPr>
                    </a:p>
                  </a:txBody>
                  <a:tcPr marL="7066" marR="7066" marT="7066" marB="0" anchor="ctr">
                    <a:solidFill>
                      <a:schemeClr val="bg1">
                        <a:lumMod val="85000"/>
                      </a:schemeClr>
                    </a:solidFill>
                  </a:tcPr>
                </a:tc>
                <a:tc>
                  <a:txBody>
                    <a:bodyPr/>
                    <a:lstStyle/>
                    <a:p>
                      <a:pPr algn="l" rtl="0" fontAlgn="ctr"/>
                      <a:r>
                        <a:rPr lang="zh-CN" altLang="en-US" sz="800" u="none" strike="noStrike" dirty="0">
                          <a:effectLst/>
                        </a:rPr>
                        <a:t>（本期</a:t>
                      </a:r>
                      <a:r>
                        <a:rPr lang="en-US" altLang="zh-CN" sz="800" u="none" strike="noStrike" dirty="0">
                          <a:effectLst/>
                        </a:rPr>
                        <a:t>-</a:t>
                      </a:r>
                      <a:r>
                        <a:rPr lang="zh-CN" altLang="en-US" sz="800" u="none" strike="noStrike" dirty="0">
                          <a:effectLst/>
                        </a:rPr>
                        <a:t>上期）≤</a:t>
                      </a:r>
                      <a:r>
                        <a:rPr lang="en-US" altLang="zh-CN" sz="800" u="none" strike="noStrike" dirty="0">
                          <a:effectLst/>
                        </a:rPr>
                        <a:t>-5</a:t>
                      </a:r>
                      <a:br>
                        <a:rPr lang="en-US" altLang="zh-CN" sz="800" u="none" strike="noStrike" dirty="0">
                          <a:effectLst/>
                        </a:rPr>
                      </a:br>
                      <a:r>
                        <a:rPr lang="zh-CN" altLang="en-US" sz="800" u="none" strike="noStrike" dirty="0">
                          <a:effectLst/>
                        </a:rPr>
                        <a:t>的指标数为</a:t>
                      </a:r>
                      <a:r>
                        <a:rPr lang="en-US" altLang="zh-CN" sz="800" u="none" strike="noStrike" dirty="0">
                          <a:effectLst/>
                        </a:rPr>
                        <a:t>0</a:t>
                      </a:r>
                      <a:endParaRPr lang="en-US" altLang="zh-CN" sz="800" b="0" i="0" u="none" strike="noStrike" dirty="0">
                        <a:solidFill>
                          <a:srgbClr val="5C5F62"/>
                        </a:solidFill>
                        <a:effectLst/>
                        <a:latin typeface="Arial"/>
                      </a:endParaRPr>
                    </a:p>
                  </a:txBody>
                  <a:tcPr marL="7066" marR="7066" marT="7066" marB="0" anchor="ctr">
                    <a:solidFill>
                      <a:schemeClr val="bg1">
                        <a:lumMod val="85000"/>
                      </a:schemeClr>
                    </a:solidFill>
                  </a:tcPr>
                </a:tc>
              </a:tr>
              <a:tr h="294090">
                <a:tc rowSpan="4">
                  <a:txBody>
                    <a:bodyPr/>
                    <a:lstStyle/>
                    <a:p>
                      <a:pPr algn="ctr" rtl="0" fontAlgn="ctr"/>
                      <a:r>
                        <a:rPr lang="zh-CN" altLang="en-US" sz="800" u="none" strike="noStrike" dirty="0">
                          <a:effectLst/>
                        </a:rPr>
                        <a:t>判别条件</a:t>
                      </a:r>
                      <a:r>
                        <a:rPr lang="en-US" altLang="zh-CN" sz="800" u="none" strike="noStrike" dirty="0">
                          <a:effectLst/>
                        </a:rPr>
                        <a:t>1</a:t>
                      </a:r>
                      <a:endParaRPr lang="en-US" altLang="zh-CN" sz="800" b="0" i="0" u="none" strike="noStrike" dirty="0">
                        <a:solidFill>
                          <a:srgbClr val="5C5F62"/>
                        </a:solidFill>
                        <a:effectLst/>
                        <a:latin typeface="Arial"/>
                      </a:endParaRPr>
                    </a:p>
                  </a:txBody>
                  <a:tcPr marL="7066" marR="7066" marT="7066" marB="0" anchor="ctr">
                    <a:solidFill>
                      <a:schemeClr val="bg1">
                        <a:lumMod val="85000"/>
                      </a:schemeClr>
                    </a:solidFill>
                  </a:tcPr>
                </a:tc>
                <a:tc>
                  <a:txBody>
                    <a:bodyPr/>
                    <a:lstStyle/>
                    <a:p>
                      <a:pPr algn="l" rtl="0" fontAlgn="ctr"/>
                      <a:r>
                        <a:rPr lang="zh-CN" altLang="en-US" sz="800" u="none" strike="noStrike" dirty="0">
                          <a:effectLst/>
                        </a:rPr>
                        <a:t>每个指标的（本期</a:t>
                      </a:r>
                      <a:r>
                        <a:rPr lang="en-US" altLang="zh-CN" sz="800" u="none" strike="noStrike" dirty="0">
                          <a:effectLst/>
                        </a:rPr>
                        <a:t>-</a:t>
                      </a:r>
                      <a:r>
                        <a:rPr lang="zh-CN" altLang="en-US" sz="800" u="none" strike="noStrike" dirty="0">
                          <a:effectLst/>
                        </a:rPr>
                        <a:t>上期）均≥</a:t>
                      </a:r>
                      <a:r>
                        <a:rPr lang="en-US" altLang="zh-CN" sz="800" u="none" strike="noStrike" dirty="0">
                          <a:effectLst/>
                        </a:rPr>
                        <a:t>5</a:t>
                      </a:r>
                      <a:endParaRPr lang="en-US" altLang="zh-CN" sz="800" b="0" i="0" u="none" strike="noStrike" dirty="0">
                        <a:solidFill>
                          <a:srgbClr val="5C5F62"/>
                        </a:solidFill>
                        <a:effectLst/>
                        <a:latin typeface="Arial"/>
                      </a:endParaRPr>
                    </a:p>
                  </a:txBody>
                  <a:tcPr marL="7066" marR="7066" marT="7066" marB="0" anchor="ctr">
                    <a:solidFill>
                      <a:schemeClr val="bg1">
                        <a:lumMod val="85000"/>
                      </a:schemeClr>
                    </a:solidFill>
                  </a:tcPr>
                </a:tc>
                <a:tc>
                  <a:txBody>
                    <a:bodyPr/>
                    <a:lstStyle/>
                    <a:p>
                      <a:pPr algn="l" fontAlgn="ctr"/>
                      <a:r>
                        <a:rPr lang="zh-CN" altLang="en-US" sz="800" u="none" strike="noStrike" dirty="0">
                          <a:effectLst/>
                        </a:rPr>
                        <a:t>　</a:t>
                      </a:r>
                      <a:endParaRPr lang="zh-CN" altLang="en-US" sz="800" b="0" i="0" u="none" strike="noStrike" dirty="0">
                        <a:solidFill>
                          <a:srgbClr val="000000"/>
                        </a:solidFill>
                        <a:effectLst/>
                        <a:latin typeface="宋体"/>
                      </a:endParaRPr>
                    </a:p>
                  </a:txBody>
                  <a:tcPr marL="7066" marR="7066" marT="7066" marB="0" anchor="ctr"/>
                </a:tc>
                <a:tc>
                  <a:txBody>
                    <a:bodyPr/>
                    <a:lstStyle/>
                    <a:p>
                      <a:pPr algn="l" rtl="0" fontAlgn="ctr"/>
                      <a:r>
                        <a:rPr lang="zh-CN" altLang="en-US" sz="800" u="none" strike="noStrike">
                          <a:effectLst/>
                        </a:rPr>
                        <a:t>　</a:t>
                      </a:r>
                      <a:endParaRPr lang="zh-CN" altLang="en-US" sz="800" b="0" i="0" u="none" strike="noStrike">
                        <a:solidFill>
                          <a:srgbClr val="5C5F62"/>
                        </a:solidFill>
                        <a:effectLst/>
                        <a:latin typeface="Arial"/>
                      </a:endParaRPr>
                    </a:p>
                  </a:txBody>
                  <a:tcPr marL="7066" marR="7066" marT="7066" marB="0" anchor="ctr"/>
                </a:tc>
                <a:tc>
                  <a:txBody>
                    <a:bodyPr/>
                    <a:lstStyle/>
                    <a:p>
                      <a:pPr algn="l" fontAlgn="ctr"/>
                      <a:r>
                        <a:rPr lang="zh-CN" altLang="en-US" sz="800" u="none" strike="noStrike">
                          <a:effectLst/>
                        </a:rPr>
                        <a:t>　</a:t>
                      </a:r>
                      <a:endParaRPr lang="zh-CN" altLang="en-US" sz="800" b="0" i="0" u="none" strike="noStrike">
                        <a:solidFill>
                          <a:srgbClr val="000000"/>
                        </a:solidFill>
                        <a:effectLst/>
                        <a:latin typeface="宋体"/>
                      </a:endParaRPr>
                    </a:p>
                  </a:txBody>
                  <a:tcPr marL="7066" marR="7066" marT="7066" marB="0" anchor="ctr"/>
                </a:tc>
                <a:tc>
                  <a:txBody>
                    <a:bodyPr/>
                    <a:lstStyle/>
                    <a:p>
                      <a:pPr algn="l" rtl="0" fontAlgn="ctr"/>
                      <a:r>
                        <a:rPr lang="zh-CN" altLang="en-US" sz="800" u="none" strike="noStrike">
                          <a:effectLst/>
                        </a:rPr>
                        <a:t>各服务环节的表现均有显著提升。其中，提升幅度最大的指标是：</a:t>
                      </a:r>
                      <a:r>
                        <a:rPr lang="en-US" altLang="zh-CN" sz="800" u="none" strike="noStrike">
                          <a:effectLst/>
                        </a:rPr>
                        <a:t>&lt;</a:t>
                      </a:r>
                      <a:r>
                        <a:rPr lang="zh-CN" altLang="en-US" sz="800" u="none" strike="noStrike">
                          <a:effectLst/>
                        </a:rPr>
                        <a:t>降序插入“本期</a:t>
                      </a:r>
                      <a:r>
                        <a:rPr lang="en-US" altLang="zh-CN" sz="800" u="none" strike="noStrike">
                          <a:effectLst/>
                        </a:rPr>
                        <a:t>-</a:t>
                      </a:r>
                      <a:r>
                        <a:rPr lang="zh-CN" altLang="en-US" sz="800" u="none" strike="noStrike">
                          <a:effectLst/>
                        </a:rPr>
                        <a:t>上期”最大的前</a:t>
                      </a:r>
                      <a:r>
                        <a:rPr lang="en-US" altLang="zh-CN" sz="800" u="none" strike="noStrike">
                          <a:effectLst/>
                        </a:rPr>
                        <a:t>3</a:t>
                      </a:r>
                      <a:r>
                        <a:rPr lang="zh-CN" altLang="en-US" sz="800" u="none" strike="noStrike">
                          <a:effectLst/>
                        </a:rPr>
                        <a:t>项指标</a:t>
                      </a:r>
                      <a:r>
                        <a:rPr lang="en-US" altLang="zh-CN" sz="800" u="none" strike="noStrike">
                          <a:effectLst/>
                        </a:rPr>
                        <a:t>&gt;</a:t>
                      </a:r>
                      <a:endParaRPr lang="en-US" altLang="zh-CN" sz="800" b="0" i="0" u="none" strike="noStrike">
                        <a:solidFill>
                          <a:srgbClr val="5C5F62"/>
                        </a:solidFill>
                        <a:effectLst/>
                        <a:latin typeface="Arial"/>
                      </a:endParaRPr>
                    </a:p>
                  </a:txBody>
                  <a:tcPr marL="7066" marR="7066" marT="7066" marB="0" anchor="ctr"/>
                </a:tc>
              </a:tr>
              <a:tr h="471349">
                <a:tc vMerge="1">
                  <a:txBody>
                    <a:bodyPr/>
                    <a:lstStyle/>
                    <a:p>
                      <a:endParaRPr lang="zh-CN" altLang="en-US"/>
                    </a:p>
                  </a:txBody>
                  <a:tcPr/>
                </a:tc>
                <a:tc>
                  <a:txBody>
                    <a:bodyPr/>
                    <a:lstStyle/>
                    <a:p>
                      <a:pPr algn="l" rtl="0" fontAlgn="ctr"/>
                      <a:r>
                        <a:rPr lang="zh-CN" altLang="en-US" sz="800" u="none" strike="noStrike" dirty="0">
                          <a:effectLst/>
                        </a:rPr>
                        <a:t>（本期</a:t>
                      </a:r>
                      <a:r>
                        <a:rPr lang="en-US" altLang="zh-CN" sz="800" u="none" strike="noStrike" dirty="0">
                          <a:effectLst/>
                        </a:rPr>
                        <a:t>-</a:t>
                      </a:r>
                      <a:r>
                        <a:rPr lang="zh-CN" altLang="en-US" sz="800" u="none" strike="noStrike" dirty="0">
                          <a:effectLst/>
                        </a:rPr>
                        <a:t>上期）≥</a:t>
                      </a:r>
                      <a:r>
                        <a:rPr lang="en-US" altLang="zh-CN" sz="800" u="none" strike="noStrike" dirty="0">
                          <a:effectLst/>
                        </a:rPr>
                        <a:t>5</a:t>
                      </a:r>
                      <a:r>
                        <a:rPr lang="zh-CN" altLang="en-US" sz="800" u="none" strike="noStrike" dirty="0">
                          <a:effectLst/>
                        </a:rPr>
                        <a:t>的指标大于等于半数但不是全部</a:t>
                      </a:r>
                      <a:endParaRPr lang="zh-CN" altLang="en-US" sz="800" b="0" i="0" u="none" strike="noStrike" dirty="0">
                        <a:solidFill>
                          <a:srgbClr val="5C5F62"/>
                        </a:solidFill>
                        <a:effectLst/>
                        <a:latin typeface="Arial"/>
                      </a:endParaRPr>
                    </a:p>
                  </a:txBody>
                  <a:tcPr marL="7066" marR="7066" marT="7066" marB="0" anchor="ctr">
                    <a:solidFill>
                      <a:schemeClr val="bg1">
                        <a:lumMod val="85000"/>
                      </a:schemeClr>
                    </a:solidFill>
                  </a:tcPr>
                </a:tc>
                <a:tc>
                  <a:txBody>
                    <a:bodyPr/>
                    <a:lstStyle/>
                    <a:p>
                      <a:pPr algn="l" fontAlgn="ctr"/>
                      <a:r>
                        <a:rPr lang="zh-CN" altLang="en-US" sz="800" u="none" strike="noStrike" dirty="0">
                          <a:effectLst/>
                        </a:rPr>
                        <a:t>　</a:t>
                      </a:r>
                      <a:endParaRPr lang="zh-CN" altLang="en-US" sz="800" b="0" i="0" u="none" strike="noStrike" dirty="0">
                        <a:solidFill>
                          <a:srgbClr val="000000"/>
                        </a:solidFill>
                        <a:effectLst/>
                        <a:latin typeface="宋体"/>
                      </a:endParaRPr>
                    </a:p>
                  </a:txBody>
                  <a:tcPr marL="7066" marR="7066" marT="7066" marB="0" anchor="ctr"/>
                </a:tc>
                <a:tc>
                  <a:txBody>
                    <a:bodyPr/>
                    <a:lstStyle/>
                    <a:p>
                      <a:pPr algn="l" rtl="0" fontAlgn="ctr"/>
                      <a:r>
                        <a:rPr lang="zh-CN" altLang="en-US" sz="800" u="none" strike="noStrike">
                          <a:effectLst/>
                        </a:rPr>
                        <a:t>　</a:t>
                      </a:r>
                      <a:endParaRPr lang="zh-CN" altLang="en-US" sz="800" b="0" i="0" u="none" strike="noStrike">
                        <a:solidFill>
                          <a:srgbClr val="5C5F62"/>
                        </a:solidFill>
                        <a:effectLst/>
                        <a:latin typeface="Arial"/>
                      </a:endParaRPr>
                    </a:p>
                  </a:txBody>
                  <a:tcPr marL="7066" marR="7066" marT="7066" marB="0" anchor="ctr"/>
                </a:tc>
                <a:tc>
                  <a:txBody>
                    <a:bodyPr/>
                    <a:lstStyle/>
                    <a:p>
                      <a:pPr algn="l" rtl="0" fontAlgn="ctr"/>
                      <a:r>
                        <a:rPr lang="zh-CN" altLang="en-US" sz="800" u="none" strike="noStrike">
                          <a:effectLst/>
                        </a:rPr>
                        <a:t>大部分服务环节的表现有显著提升。其中，提升幅度最大的指标是：</a:t>
                      </a:r>
                      <a:r>
                        <a:rPr lang="en-US" altLang="zh-CN" sz="800" u="none" strike="noStrike">
                          <a:effectLst/>
                        </a:rPr>
                        <a:t>&lt;</a:t>
                      </a:r>
                      <a:r>
                        <a:rPr lang="zh-CN" altLang="en-US" sz="800" u="none" strike="noStrike">
                          <a:effectLst/>
                        </a:rPr>
                        <a:t>降序插入“本期</a:t>
                      </a:r>
                      <a:r>
                        <a:rPr lang="en-US" altLang="zh-CN" sz="800" u="none" strike="noStrike">
                          <a:effectLst/>
                        </a:rPr>
                        <a:t>-</a:t>
                      </a:r>
                      <a:r>
                        <a:rPr lang="zh-CN" altLang="en-US" sz="800" u="none" strike="noStrike">
                          <a:effectLst/>
                        </a:rPr>
                        <a:t>上期”最大的前</a:t>
                      </a:r>
                      <a:r>
                        <a:rPr lang="en-US" altLang="zh-CN" sz="800" u="none" strike="noStrike">
                          <a:effectLst/>
                        </a:rPr>
                        <a:t>3</a:t>
                      </a:r>
                      <a:r>
                        <a:rPr lang="zh-CN" altLang="en-US" sz="800" u="none" strike="noStrike">
                          <a:effectLst/>
                        </a:rPr>
                        <a:t>项指标</a:t>
                      </a:r>
                      <a:r>
                        <a:rPr lang="en-US" altLang="zh-CN" sz="800" u="none" strike="noStrike">
                          <a:effectLst/>
                        </a:rPr>
                        <a:t>&gt;</a:t>
                      </a:r>
                      <a:r>
                        <a:rPr lang="zh-CN" altLang="en-US" sz="800" u="none" strike="noStrike">
                          <a:effectLst/>
                        </a:rPr>
                        <a:t>。但同时也有少量指标出现显著下降。包括</a:t>
                      </a:r>
                      <a:r>
                        <a:rPr lang="en-US" altLang="zh-CN" sz="800" u="none" strike="noStrike">
                          <a:effectLst/>
                        </a:rPr>
                        <a:t>&lt;</a:t>
                      </a:r>
                      <a:r>
                        <a:rPr lang="zh-CN" altLang="en-US" sz="800" u="none" strike="noStrike">
                          <a:effectLst/>
                        </a:rPr>
                        <a:t>升序插入“本期</a:t>
                      </a:r>
                      <a:r>
                        <a:rPr lang="en-US" altLang="zh-CN" sz="800" u="none" strike="noStrike">
                          <a:effectLst/>
                        </a:rPr>
                        <a:t>-</a:t>
                      </a:r>
                      <a:r>
                        <a:rPr lang="zh-CN" altLang="en-US" sz="800" u="none" strike="noStrike">
                          <a:effectLst/>
                        </a:rPr>
                        <a:t>上期”≤</a:t>
                      </a:r>
                      <a:r>
                        <a:rPr lang="en-US" altLang="zh-CN" sz="800" u="none" strike="noStrike">
                          <a:effectLst/>
                        </a:rPr>
                        <a:t>-5</a:t>
                      </a:r>
                      <a:r>
                        <a:rPr lang="zh-CN" altLang="en-US" sz="800" u="none" strike="noStrike">
                          <a:effectLst/>
                        </a:rPr>
                        <a:t>的指标</a:t>
                      </a:r>
                      <a:r>
                        <a:rPr lang="en-US" altLang="zh-CN" sz="800" u="none" strike="noStrike">
                          <a:effectLst/>
                        </a:rPr>
                        <a:t>&gt;</a:t>
                      </a:r>
                      <a:r>
                        <a:rPr lang="zh-CN" altLang="en-US" sz="800" u="none" strike="noStrike">
                          <a:effectLst/>
                        </a:rPr>
                        <a:t>。</a:t>
                      </a:r>
                      <a:endParaRPr lang="zh-CN" altLang="en-US" sz="800" b="0" i="0" u="none" strike="noStrike">
                        <a:solidFill>
                          <a:srgbClr val="5C5F62"/>
                        </a:solidFill>
                        <a:effectLst/>
                        <a:latin typeface="Arial"/>
                      </a:endParaRPr>
                    </a:p>
                  </a:txBody>
                  <a:tcPr marL="7066" marR="7066" marT="7066" marB="0" anchor="ctr"/>
                </a:tc>
                <a:tc>
                  <a:txBody>
                    <a:bodyPr/>
                    <a:lstStyle/>
                    <a:p>
                      <a:pPr algn="l" rtl="0" fontAlgn="ctr"/>
                      <a:r>
                        <a:rPr lang="zh-CN" altLang="en-US" sz="800" u="none" strike="noStrike">
                          <a:effectLst/>
                        </a:rPr>
                        <a:t>大部分服务环节的表现有显著提升。其中，提升幅度最大的指标是：</a:t>
                      </a:r>
                      <a:r>
                        <a:rPr lang="en-US" altLang="zh-CN" sz="800" u="none" strike="noStrike">
                          <a:effectLst/>
                        </a:rPr>
                        <a:t>&lt;</a:t>
                      </a:r>
                      <a:r>
                        <a:rPr lang="zh-CN" altLang="en-US" sz="800" u="none" strike="noStrike">
                          <a:effectLst/>
                        </a:rPr>
                        <a:t>降序插入“本期</a:t>
                      </a:r>
                      <a:r>
                        <a:rPr lang="en-US" altLang="zh-CN" sz="800" u="none" strike="noStrike">
                          <a:effectLst/>
                        </a:rPr>
                        <a:t>-</a:t>
                      </a:r>
                      <a:r>
                        <a:rPr lang="zh-CN" altLang="en-US" sz="800" u="none" strike="noStrike">
                          <a:effectLst/>
                        </a:rPr>
                        <a:t>上期”最大的前</a:t>
                      </a:r>
                      <a:r>
                        <a:rPr lang="en-US" altLang="zh-CN" sz="800" u="none" strike="noStrike">
                          <a:effectLst/>
                        </a:rPr>
                        <a:t>3</a:t>
                      </a:r>
                      <a:r>
                        <a:rPr lang="zh-CN" altLang="en-US" sz="800" u="none" strike="noStrike">
                          <a:effectLst/>
                        </a:rPr>
                        <a:t>项指标</a:t>
                      </a:r>
                      <a:r>
                        <a:rPr lang="en-US" altLang="zh-CN" sz="800" u="none" strike="noStrike">
                          <a:effectLst/>
                        </a:rPr>
                        <a:t>&gt;</a:t>
                      </a:r>
                      <a:endParaRPr lang="en-US" altLang="zh-CN" sz="800" b="0" i="0" u="none" strike="noStrike">
                        <a:solidFill>
                          <a:srgbClr val="5C5F62"/>
                        </a:solidFill>
                        <a:effectLst/>
                        <a:latin typeface="Arial"/>
                      </a:endParaRPr>
                    </a:p>
                  </a:txBody>
                  <a:tcPr marL="7066" marR="7066" marT="7066" marB="0" anchor="ctr"/>
                </a:tc>
              </a:tr>
              <a:tr h="684866">
                <a:tc vMerge="1">
                  <a:txBody>
                    <a:bodyPr/>
                    <a:lstStyle/>
                    <a:p>
                      <a:endParaRPr lang="zh-CN" altLang="en-US"/>
                    </a:p>
                  </a:txBody>
                  <a:tcPr/>
                </a:tc>
                <a:tc>
                  <a:txBody>
                    <a:bodyPr/>
                    <a:lstStyle/>
                    <a:p>
                      <a:pPr algn="l" rtl="0" fontAlgn="ctr"/>
                      <a:r>
                        <a:rPr lang="zh-CN" altLang="en-US" sz="800" u="none" strike="noStrike" dirty="0">
                          <a:effectLst/>
                        </a:rPr>
                        <a:t>（本期</a:t>
                      </a:r>
                      <a:r>
                        <a:rPr lang="en-US" altLang="zh-CN" sz="800" u="none" strike="noStrike" dirty="0">
                          <a:effectLst/>
                        </a:rPr>
                        <a:t>-</a:t>
                      </a:r>
                      <a:r>
                        <a:rPr lang="zh-CN" altLang="en-US" sz="800" u="none" strike="noStrike" dirty="0">
                          <a:effectLst/>
                        </a:rPr>
                        <a:t>上期）≥</a:t>
                      </a:r>
                      <a:r>
                        <a:rPr lang="en-US" altLang="zh-CN" sz="800" u="none" strike="noStrike" dirty="0">
                          <a:effectLst/>
                        </a:rPr>
                        <a:t>5</a:t>
                      </a:r>
                      <a:r>
                        <a:rPr lang="zh-CN" altLang="en-US" sz="800" u="none" strike="noStrike" dirty="0">
                          <a:effectLst/>
                        </a:rPr>
                        <a:t>的指标大于</a:t>
                      </a:r>
                      <a:r>
                        <a:rPr lang="en-US" altLang="zh-CN" sz="800" u="none" strike="noStrike" dirty="0">
                          <a:effectLst/>
                        </a:rPr>
                        <a:t>0</a:t>
                      </a:r>
                      <a:r>
                        <a:rPr lang="zh-CN" altLang="en-US" sz="800" u="none" strike="noStrike" dirty="0">
                          <a:effectLst/>
                        </a:rPr>
                        <a:t>但小于半数</a:t>
                      </a:r>
                      <a:endParaRPr lang="zh-CN" altLang="en-US" sz="800" b="0" i="0" u="none" strike="noStrike" dirty="0">
                        <a:solidFill>
                          <a:srgbClr val="5C5F62"/>
                        </a:solidFill>
                        <a:effectLst/>
                        <a:latin typeface="Arial"/>
                      </a:endParaRPr>
                    </a:p>
                  </a:txBody>
                  <a:tcPr marL="7066" marR="7066" marT="7066" marB="0" anchor="ctr">
                    <a:solidFill>
                      <a:schemeClr val="bg1">
                        <a:lumMod val="85000"/>
                      </a:schemeClr>
                    </a:solidFill>
                  </a:tcPr>
                </a:tc>
                <a:tc>
                  <a:txBody>
                    <a:bodyPr/>
                    <a:lstStyle/>
                    <a:p>
                      <a:pPr algn="l" fontAlgn="ctr"/>
                      <a:r>
                        <a:rPr lang="zh-CN" altLang="en-US" sz="800" u="none" strike="noStrike">
                          <a:effectLst/>
                        </a:rPr>
                        <a:t>　</a:t>
                      </a:r>
                      <a:endParaRPr lang="zh-CN" altLang="en-US" sz="800" b="0" i="0" u="none" strike="noStrike">
                        <a:solidFill>
                          <a:srgbClr val="000000"/>
                        </a:solidFill>
                        <a:effectLst/>
                        <a:latin typeface="宋体"/>
                      </a:endParaRPr>
                    </a:p>
                  </a:txBody>
                  <a:tcPr marL="7066" marR="7066" marT="7066" marB="0" anchor="ctr"/>
                </a:tc>
                <a:tc>
                  <a:txBody>
                    <a:bodyPr/>
                    <a:lstStyle/>
                    <a:p>
                      <a:pPr algn="l" rtl="0" fontAlgn="ctr"/>
                      <a:r>
                        <a:rPr lang="zh-CN" altLang="en-US" sz="800" u="none" strike="noStrike">
                          <a:effectLst/>
                        </a:rPr>
                        <a:t>有少数服务环节的表现有显著提升。其中，提升幅度最大的指标是：</a:t>
                      </a:r>
                      <a:r>
                        <a:rPr lang="en-US" altLang="zh-CN" sz="800" u="none" strike="noStrike">
                          <a:effectLst/>
                        </a:rPr>
                        <a:t>&lt;</a:t>
                      </a:r>
                      <a:r>
                        <a:rPr lang="zh-CN" altLang="en-US" sz="800" u="none" strike="noStrike">
                          <a:effectLst/>
                        </a:rPr>
                        <a:t>降序插入“本期</a:t>
                      </a:r>
                      <a:r>
                        <a:rPr lang="en-US" altLang="zh-CN" sz="800" u="none" strike="noStrike">
                          <a:effectLst/>
                        </a:rPr>
                        <a:t>-</a:t>
                      </a:r>
                      <a:r>
                        <a:rPr lang="zh-CN" altLang="en-US" sz="800" u="none" strike="noStrike">
                          <a:effectLst/>
                        </a:rPr>
                        <a:t>上期”最大的前</a:t>
                      </a:r>
                      <a:r>
                        <a:rPr lang="en-US" altLang="zh-CN" sz="800" u="none" strike="noStrike">
                          <a:effectLst/>
                        </a:rPr>
                        <a:t>3</a:t>
                      </a:r>
                      <a:r>
                        <a:rPr lang="zh-CN" altLang="en-US" sz="800" u="none" strike="noStrike">
                          <a:effectLst/>
                        </a:rPr>
                        <a:t>项指标</a:t>
                      </a:r>
                      <a:r>
                        <a:rPr lang="en-US" altLang="zh-CN" sz="800" u="none" strike="noStrike">
                          <a:effectLst/>
                        </a:rPr>
                        <a:t>&gt;</a:t>
                      </a:r>
                      <a:r>
                        <a:rPr lang="zh-CN" altLang="en-US" sz="800" u="none" strike="noStrike">
                          <a:effectLst/>
                        </a:rPr>
                        <a:t>。但同时有更多指标出现显著下降。包括</a:t>
                      </a:r>
                      <a:r>
                        <a:rPr lang="en-US" altLang="zh-CN" sz="800" u="none" strike="noStrike">
                          <a:effectLst/>
                        </a:rPr>
                        <a:t>&lt;</a:t>
                      </a:r>
                      <a:r>
                        <a:rPr lang="zh-CN" altLang="en-US" sz="800" u="none" strike="noStrike">
                          <a:effectLst/>
                        </a:rPr>
                        <a:t>升序插入“本期</a:t>
                      </a:r>
                      <a:r>
                        <a:rPr lang="en-US" altLang="zh-CN" sz="800" u="none" strike="noStrike">
                          <a:effectLst/>
                        </a:rPr>
                        <a:t>-</a:t>
                      </a:r>
                      <a:r>
                        <a:rPr lang="zh-CN" altLang="en-US" sz="800" u="none" strike="noStrike">
                          <a:effectLst/>
                        </a:rPr>
                        <a:t>上期”≤</a:t>
                      </a:r>
                      <a:r>
                        <a:rPr lang="en-US" altLang="zh-CN" sz="800" u="none" strike="noStrike">
                          <a:effectLst/>
                        </a:rPr>
                        <a:t>-5</a:t>
                      </a:r>
                      <a:r>
                        <a:rPr lang="zh-CN" altLang="en-US" sz="800" u="none" strike="noStrike">
                          <a:effectLst/>
                        </a:rPr>
                        <a:t>的指标</a:t>
                      </a:r>
                      <a:r>
                        <a:rPr lang="en-US" altLang="zh-CN" sz="800" u="none" strike="noStrike">
                          <a:effectLst/>
                        </a:rPr>
                        <a:t>&gt;</a:t>
                      </a:r>
                      <a:r>
                        <a:rPr lang="zh-CN" altLang="en-US" sz="800" u="none" strike="noStrike">
                          <a:effectLst/>
                        </a:rPr>
                        <a:t>。</a:t>
                      </a:r>
                      <a:endParaRPr lang="zh-CN" altLang="en-US" sz="800" b="0" i="0" u="none" strike="noStrike">
                        <a:solidFill>
                          <a:srgbClr val="5C5F62"/>
                        </a:solidFill>
                        <a:effectLst/>
                        <a:latin typeface="Arial"/>
                      </a:endParaRPr>
                    </a:p>
                  </a:txBody>
                  <a:tcPr marL="7066" marR="7066" marT="7066" marB="0" anchor="ctr"/>
                </a:tc>
                <a:tc>
                  <a:txBody>
                    <a:bodyPr/>
                    <a:lstStyle/>
                    <a:p>
                      <a:pPr algn="l" rtl="0" fontAlgn="ctr"/>
                      <a:r>
                        <a:rPr lang="zh-CN" altLang="en-US" sz="800" u="none" strike="noStrike">
                          <a:effectLst/>
                        </a:rPr>
                        <a:t>有少数服务环节的表现有显著提升。其中，提升幅度最大的指标是：</a:t>
                      </a:r>
                      <a:r>
                        <a:rPr lang="en-US" altLang="zh-CN" sz="800" u="none" strike="noStrike">
                          <a:effectLst/>
                        </a:rPr>
                        <a:t>&lt;</a:t>
                      </a:r>
                      <a:r>
                        <a:rPr lang="zh-CN" altLang="en-US" sz="800" u="none" strike="noStrike">
                          <a:effectLst/>
                        </a:rPr>
                        <a:t>降序插入“本期</a:t>
                      </a:r>
                      <a:r>
                        <a:rPr lang="en-US" altLang="zh-CN" sz="800" u="none" strike="noStrike">
                          <a:effectLst/>
                        </a:rPr>
                        <a:t>-</a:t>
                      </a:r>
                      <a:r>
                        <a:rPr lang="zh-CN" altLang="en-US" sz="800" u="none" strike="noStrike">
                          <a:effectLst/>
                        </a:rPr>
                        <a:t>上期”最大的前</a:t>
                      </a:r>
                      <a:r>
                        <a:rPr lang="en-US" altLang="zh-CN" sz="800" u="none" strike="noStrike">
                          <a:effectLst/>
                        </a:rPr>
                        <a:t>3</a:t>
                      </a:r>
                      <a:r>
                        <a:rPr lang="zh-CN" altLang="en-US" sz="800" u="none" strike="noStrike">
                          <a:effectLst/>
                        </a:rPr>
                        <a:t>项指标</a:t>
                      </a:r>
                      <a:r>
                        <a:rPr lang="en-US" altLang="zh-CN" sz="800" u="none" strike="noStrike">
                          <a:effectLst/>
                        </a:rPr>
                        <a:t>&gt;</a:t>
                      </a:r>
                      <a:r>
                        <a:rPr lang="zh-CN" altLang="en-US" sz="800" u="none" strike="noStrike">
                          <a:effectLst/>
                        </a:rPr>
                        <a:t>。但同时也有一些指标出现显著下降。包括</a:t>
                      </a:r>
                      <a:r>
                        <a:rPr lang="en-US" altLang="zh-CN" sz="800" u="none" strike="noStrike">
                          <a:effectLst/>
                        </a:rPr>
                        <a:t>&lt;</a:t>
                      </a:r>
                      <a:r>
                        <a:rPr lang="zh-CN" altLang="en-US" sz="800" u="none" strike="noStrike">
                          <a:effectLst/>
                        </a:rPr>
                        <a:t>升序插入“本期</a:t>
                      </a:r>
                      <a:r>
                        <a:rPr lang="en-US" altLang="zh-CN" sz="800" u="none" strike="noStrike">
                          <a:effectLst/>
                        </a:rPr>
                        <a:t>-</a:t>
                      </a:r>
                      <a:r>
                        <a:rPr lang="zh-CN" altLang="en-US" sz="800" u="none" strike="noStrike">
                          <a:effectLst/>
                        </a:rPr>
                        <a:t>上期”≤</a:t>
                      </a:r>
                      <a:r>
                        <a:rPr lang="en-US" altLang="zh-CN" sz="800" u="none" strike="noStrike">
                          <a:effectLst/>
                        </a:rPr>
                        <a:t>-5</a:t>
                      </a:r>
                      <a:r>
                        <a:rPr lang="zh-CN" altLang="en-US" sz="800" u="none" strike="noStrike">
                          <a:effectLst/>
                        </a:rPr>
                        <a:t>的指标</a:t>
                      </a:r>
                      <a:r>
                        <a:rPr lang="en-US" altLang="zh-CN" sz="800" u="none" strike="noStrike">
                          <a:effectLst/>
                        </a:rPr>
                        <a:t>&gt;</a:t>
                      </a:r>
                      <a:r>
                        <a:rPr lang="zh-CN" altLang="en-US" sz="800" u="none" strike="noStrike">
                          <a:effectLst/>
                        </a:rPr>
                        <a:t>。</a:t>
                      </a:r>
                      <a:endParaRPr lang="zh-CN" altLang="en-US" sz="800" b="0" i="0" u="none" strike="noStrike">
                        <a:solidFill>
                          <a:srgbClr val="5C5F62"/>
                        </a:solidFill>
                        <a:effectLst/>
                        <a:latin typeface="Arial"/>
                      </a:endParaRPr>
                    </a:p>
                  </a:txBody>
                  <a:tcPr marL="7066" marR="7066" marT="7066" marB="0" anchor="ctr"/>
                </a:tc>
                <a:tc>
                  <a:txBody>
                    <a:bodyPr/>
                    <a:lstStyle/>
                    <a:p>
                      <a:pPr algn="l" rtl="0" fontAlgn="ctr"/>
                      <a:r>
                        <a:rPr lang="zh-CN" altLang="en-US" sz="800" u="none" strike="noStrike">
                          <a:effectLst/>
                        </a:rPr>
                        <a:t>有少数服务环节的表现有显著提升。其中，提升幅度最大的指标是：</a:t>
                      </a:r>
                      <a:r>
                        <a:rPr lang="en-US" altLang="zh-CN" sz="800" u="none" strike="noStrike">
                          <a:effectLst/>
                        </a:rPr>
                        <a:t>&lt;</a:t>
                      </a:r>
                      <a:r>
                        <a:rPr lang="zh-CN" altLang="en-US" sz="800" u="none" strike="noStrike">
                          <a:effectLst/>
                        </a:rPr>
                        <a:t>降序插入“本期</a:t>
                      </a:r>
                      <a:r>
                        <a:rPr lang="en-US" altLang="zh-CN" sz="800" u="none" strike="noStrike">
                          <a:effectLst/>
                        </a:rPr>
                        <a:t>-</a:t>
                      </a:r>
                      <a:r>
                        <a:rPr lang="zh-CN" altLang="en-US" sz="800" u="none" strike="noStrike">
                          <a:effectLst/>
                        </a:rPr>
                        <a:t>上期”最大的前</a:t>
                      </a:r>
                      <a:r>
                        <a:rPr lang="en-US" altLang="zh-CN" sz="800" u="none" strike="noStrike">
                          <a:effectLst/>
                        </a:rPr>
                        <a:t>3</a:t>
                      </a:r>
                      <a:r>
                        <a:rPr lang="zh-CN" altLang="en-US" sz="800" u="none" strike="noStrike">
                          <a:effectLst/>
                        </a:rPr>
                        <a:t>项指标</a:t>
                      </a:r>
                      <a:r>
                        <a:rPr lang="en-US" altLang="zh-CN" sz="800" u="none" strike="noStrike">
                          <a:effectLst/>
                        </a:rPr>
                        <a:t>&gt;</a:t>
                      </a:r>
                      <a:endParaRPr lang="en-US" altLang="zh-CN" sz="800" b="0" i="0" u="none" strike="noStrike">
                        <a:solidFill>
                          <a:srgbClr val="5C5F62"/>
                        </a:solidFill>
                        <a:effectLst/>
                        <a:latin typeface="Arial"/>
                      </a:endParaRPr>
                    </a:p>
                  </a:txBody>
                  <a:tcPr marL="7066" marR="7066" marT="7066" marB="0" anchor="ctr"/>
                </a:tc>
              </a:tr>
              <a:tr h="237689">
                <a:tc vMerge="1">
                  <a:txBody>
                    <a:bodyPr/>
                    <a:lstStyle/>
                    <a:p>
                      <a:endParaRPr lang="zh-CN" altLang="en-US"/>
                    </a:p>
                  </a:txBody>
                  <a:tcPr/>
                </a:tc>
                <a:tc>
                  <a:txBody>
                    <a:bodyPr/>
                    <a:lstStyle/>
                    <a:p>
                      <a:pPr algn="l" rtl="0" fontAlgn="ctr"/>
                      <a:r>
                        <a:rPr lang="zh-CN" altLang="en-US" sz="800" u="none" strike="noStrike" dirty="0">
                          <a:effectLst/>
                        </a:rPr>
                        <a:t>（本期</a:t>
                      </a:r>
                      <a:r>
                        <a:rPr lang="en-US" altLang="zh-CN" sz="800" u="none" strike="noStrike" dirty="0">
                          <a:effectLst/>
                        </a:rPr>
                        <a:t>-</a:t>
                      </a:r>
                      <a:r>
                        <a:rPr lang="zh-CN" altLang="en-US" sz="800" u="none" strike="noStrike" dirty="0">
                          <a:effectLst/>
                        </a:rPr>
                        <a:t>上期）≥</a:t>
                      </a:r>
                      <a:r>
                        <a:rPr lang="en-US" altLang="zh-CN" sz="800" u="none" strike="noStrike" dirty="0">
                          <a:effectLst/>
                        </a:rPr>
                        <a:t>5</a:t>
                      </a:r>
                      <a:r>
                        <a:rPr lang="zh-CN" altLang="en-US" sz="800" u="none" strike="noStrike" dirty="0">
                          <a:effectLst/>
                        </a:rPr>
                        <a:t>的指标数为</a:t>
                      </a:r>
                      <a:r>
                        <a:rPr lang="en-US" altLang="zh-CN" sz="800" u="none" strike="noStrike" dirty="0">
                          <a:effectLst/>
                        </a:rPr>
                        <a:t>0</a:t>
                      </a:r>
                      <a:endParaRPr lang="en-US" altLang="zh-CN" sz="800" b="0" i="0" u="none" strike="noStrike" dirty="0">
                        <a:solidFill>
                          <a:srgbClr val="5C5F62"/>
                        </a:solidFill>
                        <a:effectLst/>
                        <a:latin typeface="Arial"/>
                      </a:endParaRPr>
                    </a:p>
                  </a:txBody>
                  <a:tcPr marL="7066" marR="7066" marT="7066" marB="0" anchor="ctr">
                    <a:solidFill>
                      <a:schemeClr val="bg1">
                        <a:lumMod val="85000"/>
                      </a:schemeClr>
                    </a:solidFill>
                  </a:tcPr>
                </a:tc>
                <a:tc>
                  <a:txBody>
                    <a:bodyPr/>
                    <a:lstStyle/>
                    <a:p>
                      <a:pPr algn="l" rtl="0" fontAlgn="ctr"/>
                      <a:r>
                        <a:rPr lang="zh-CN" altLang="en-US" sz="800" u="none" strike="noStrike">
                          <a:effectLst/>
                        </a:rPr>
                        <a:t>每项指标都出现了显著下降。下降最显著的为</a:t>
                      </a:r>
                      <a:r>
                        <a:rPr lang="en-US" altLang="zh-CN" sz="800" u="none" strike="noStrike">
                          <a:effectLst/>
                        </a:rPr>
                        <a:t>&lt;</a:t>
                      </a:r>
                      <a:r>
                        <a:rPr lang="zh-CN" altLang="en-US" sz="800" u="none" strike="noStrike">
                          <a:effectLst/>
                        </a:rPr>
                        <a:t>升序插入“本期</a:t>
                      </a:r>
                      <a:r>
                        <a:rPr lang="en-US" altLang="zh-CN" sz="800" u="none" strike="noStrike">
                          <a:effectLst/>
                        </a:rPr>
                        <a:t>-</a:t>
                      </a:r>
                      <a:r>
                        <a:rPr lang="zh-CN" altLang="en-US" sz="800" u="none" strike="noStrike">
                          <a:effectLst/>
                        </a:rPr>
                        <a:t>上期”≤</a:t>
                      </a:r>
                      <a:r>
                        <a:rPr lang="en-US" altLang="zh-CN" sz="800" u="none" strike="noStrike">
                          <a:effectLst/>
                        </a:rPr>
                        <a:t>-5</a:t>
                      </a:r>
                      <a:r>
                        <a:rPr lang="zh-CN" altLang="en-US" sz="800" u="none" strike="noStrike">
                          <a:effectLst/>
                        </a:rPr>
                        <a:t>的前三项指标</a:t>
                      </a:r>
                      <a:r>
                        <a:rPr lang="en-US" altLang="zh-CN" sz="800" u="none" strike="noStrike">
                          <a:effectLst/>
                        </a:rPr>
                        <a:t>&gt;</a:t>
                      </a:r>
                      <a:r>
                        <a:rPr lang="zh-CN" altLang="en-US" sz="800" u="none" strike="noStrike">
                          <a:effectLst/>
                        </a:rPr>
                        <a:t>。</a:t>
                      </a:r>
                      <a:endParaRPr lang="zh-CN" altLang="en-US" sz="800" b="0" i="0" u="none" strike="noStrike">
                        <a:solidFill>
                          <a:srgbClr val="5C5F62"/>
                        </a:solidFill>
                        <a:effectLst/>
                        <a:latin typeface="Arial"/>
                      </a:endParaRPr>
                    </a:p>
                  </a:txBody>
                  <a:tcPr marL="7066" marR="7066" marT="7066" marB="0" anchor="ctr"/>
                </a:tc>
                <a:tc>
                  <a:txBody>
                    <a:bodyPr/>
                    <a:lstStyle/>
                    <a:p>
                      <a:pPr algn="l" rtl="0" fontAlgn="ctr"/>
                      <a:r>
                        <a:rPr lang="zh-CN" altLang="en-US" sz="800" u="none" strike="noStrike">
                          <a:effectLst/>
                        </a:rPr>
                        <a:t>大部分指标出现显著下降。下降最显著的为</a:t>
                      </a:r>
                      <a:r>
                        <a:rPr lang="en-US" altLang="zh-CN" sz="800" u="none" strike="noStrike">
                          <a:effectLst/>
                        </a:rPr>
                        <a:t>&lt;</a:t>
                      </a:r>
                      <a:r>
                        <a:rPr lang="zh-CN" altLang="en-US" sz="800" u="none" strike="noStrike">
                          <a:effectLst/>
                        </a:rPr>
                        <a:t>升序插入“本期</a:t>
                      </a:r>
                      <a:r>
                        <a:rPr lang="en-US" altLang="zh-CN" sz="800" u="none" strike="noStrike">
                          <a:effectLst/>
                        </a:rPr>
                        <a:t>-</a:t>
                      </a:r>
                      <a:r>
                        <a:rPr lang="zh-CN" altLang="en-US" sz="800" u="none" strike="noStrike">
                          <a:effectLst/>
                        </a:rPr>
                        <a:t>上期”≤</a:t>
                      </a:r>
                      <a:r>
                        <a:rPr lang="en-US" altLang="zh-CN" sz="800" u="none" strike="noStrike">
                          <a:effectLst/>
                        </a:rPr>
                        <a:t>-5</a:t>
                      </a:r>
                      <a:r>
                        <a:rPr lang="zh-CN" altLang="en-US" sz="800" u="none" strike="noStrike">
                          <a:effectLst/>
                        </a:rPr>
                        <a:t>的前三项指标</a:t>
                      </a:r>
                      <a:r>
                        <a:rPr lang="en-US" altLang="zh-CN" sz="800" u="none" strike="noStrike">
                          <a:effectLst/>
                        </a:rPr>
                        <a:t>&gt;</a:t>
                      </a:r>
                      <a:r>
                        <a:rPr lang="zh-CN" altLang="en-US" sz="800" u="none" strike="noStrike">
                          <a:effectLst/>
                        </a:rPr>
                        <a:t>。</a:t>
                      </a:r>
                      <a:endParaRPr lang="zh-CN" altLang="en-US" sz="800" b="0" i="0" u="none" strike="noStrike">
                        <a:solidFill>
                          <a:srgbClr val="5C5F62"/>
                        </a:solidFill>
                        <a:effectLst/>
                        <a:latin typeface="宋体"/>
                      </a:endParaRPr>
                    </a:p>
                  </a:txBody>
                  <a:tcPr marL="7066" marR="7066" marT="7066" marB="0" anchor="ctr"/>
                </a:tc>
                <a:tc>
                  <a:txBody>
                    <a:bodyPr/>
                    <a:lstStyle/>
                    <a:p>
                      <a:pPr algn="l" rtl="0" fontAlgn="ctr"/>
                      <a:r>
                        <a:rPr lang="zh-CN" altLang="en-US" sz="800" u="none" strike="noStrike">
                          <a:effectLst/>
                        </a:rPr>
                        <a:t>部分指标出现显著下降。包括</a:t>
                      </a:r>
                      <a:r>
                        <a:rPr lang="en-US" altLang="zh-CN" sz="800" u="none" strike="noStrike">
                          <a:effectLst/>
                        </a:rPr>
                        <a:t>&lt;</a:t>
                      </a:r>
                      <a:r>
                        <a:rPr lang="zh-CN" altLang="en-US" sz="800" u="none" strike="noStrike">
                          <a:effectLst/>
                        </a:rPr>
                        <a:t>升序插入“本期</a:t>
                      </a:r>
                      <a:r>
                        <a:rPr lang="en-US" altLang="zh-CN" sz="800" u="none" strike="noStrike">
                          <a:effectLst/>
                        </a:rPr>
                        <a:t>-</a:t>
                      </a:r>
                      <a:r>
                        <a:rPr lang="zh-CN" altLang="en-US" sz="800" u="none" strike="noStrike">
                          <a:effectLst/>
                        </a:rPr>
                        <a:t>上期”≤</a:t>
                      </a:r>
                      <a:r>
                        <a:rPr lang="en-US" altLang="zh-CN" sz="800" u="none" strike="noStrike">
                          <a:effectLst/>
                        </a:rPr>
                        <a:t>-5</a:t>
                      </a:r>
                      <a:r>
                        <a:rPr lang="zh-CN" altLang="en-US" sz="800" u="none" strike="noStrike">
                          <a:effectLst/>
                        </a:rPr>
                        <a:t>的指标</a:t>
                      </a:r>
                      <a:r>
                        <a:rPr lang="en-US" altLang="zh-CN" sz="800" u="none" strike="noStrike">
                          <a:effectLst/>
                        </a:rPr>
                        <a:t>&gt;</a:t>
                      </a:r>
                      <a:r>
                        <a:rPr lang="zh-CN" altLang="en-US" sz="800" u="none" strike="noStrike">
                          <a:effectLst/>
                        </a:rPr>
                        <a:t>。</a:t>
                      </a:r>
                      <a:endParaRPr lang="zh-CN" altLang="en-US" sz="800" b="0" i="0" u="none" strike="noStrike">
                        <a:solidFill>
                          <a:srgbClr val="5C5F62"/>
                        </a:solidFill>
                        <a:effectLst/>
                        <a:latin typeface="Arial"/>
                      </a:endParaRPr>
                    </a:p>
                  </a:txBody>
                  <a:tcPr marL="7066" marR="7066" marT="7066" marB="0" anchor="ctr"/>
                </a:tc>
                <a:tc>
                  <a:txBody>
                    <a:bodyPr/>
                    <a:lstStyle/>
                    <a:p>
                      <a:pPr algn="l" rtl="0" fontAlgn="ctr"/>
                      <a:r>
                        <a:rPr lang="zh-CN" altLang="en-US" sz="800" u="none" strike="noStrike" dirty="0">
                          <a:effectLst/>
                        </a:rPr>
                        <a:t>各服务环节虽然两期表现出现小幅波动，但并无显著差异。</a:t>
                      </a:r>
                      <a:endParaRPr lang="zh-CN" altLang="en-US" sz="800" b="0" i="0" u="none" strike="noStrike" dirty="0">
                        <a:solidFill>
                          <a:srgbClr val="5C5F62"/>
                        </a:solidFill>
                        <a:effectLst/>
                        <a:latin typeface="宋体"/>
                      </a:endParaRPr>
                    </a:p>
                  </a:txBody>
                  <a:tcPr marL="7066" marR="7066" marT="7066" marB="0" anchor="ctr"/>
                </a:tc>
              </a:tr>
            </a:tbl>
          </a:graphicData>
        </a:graphic>
      </p:graphicFrame>
    </p:spTree>
    <p:extLst>
      <p:ext uri="{BB962C8B-B14F-4D97-AF65-F5344CB8AC3E}">
        <p14:creationId xmlns:p14="http://schemas.microsoft.com/office/powerpoint/2010/main" val="3091008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5486"/>
            <a:ext cx="8579296" cy="280270"/>
          </a:xfrm>
        </p:spPr>
        <p:txBody>
          <a:bodyPr/>
          <a:lstStyle/>
          <a:p>
            <a:r>
              <a:rPr lang="zh-CN" altLang="en-US" dirty="0" smtClean="0"/>
              <a:t>按</a:t>
            </a:r>
            <a:r>
              <a:rPr lang="zh-CN" altLang="en-US" dirty="0">
                <a:solidFill>
                  <a:schemeClr val="accent1"/>
                </a:solidFill>
              </a:rPr>
              <a:t>门店</a:t>
            </a:r>
            <a:r>
              <a:rPr lang="zh-CN" altLang="en-US" dirty="0" smtClean="0">
                <a:solidFill>
                  <a:schemeClr val="accent1"/>
                </a:solidFill>
              </a:rPr>
              <a:t>纬</a:t>
            </a:r>
            <a:r>
              <a:rPr lang="zh-CN" altLang="en-US" dirty="0">
                <a:solidFill>
                  <a:schemeClr val="accent1"/>
                </a:solidFill>
              </a:rPr>
              <a:t>度</a:t>
            </a:r>
            <a:r>
              <a:rPr lang="zh-CN" altLang="en-US" dirty="0"/>
              <a:t>比较顾客对各服务环节的体验满意度如何</a:t>
            </a:r>
            <a:endParaRPr lang="zh-CN" altLang="en-US" sz="1000" dirty="0"/>
          </a:p>
        </p:txBody>
      </p:sp>
      <p:sp>
        <p:nvSpPr>
          <p:cNvPr id="11" name="Oval 10"/>
          <p:cNvSpPr/>
          <p:nvPr/>
        </p:nvSpPr>
        <p:spPr>
          <a:xfrm>
            <a:off x="8244408" y="843558"/>
            <a:ext cx="72008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待补</a:t>
            </a:r>
            <a:r>
              <a:rPr lang="en-US" altLang="zh-CN" sz="1200" dirty="0" smtClean="0"/>
              <a:t>6</a:t>
            </a:r>
            <a:endParaRPr lang="zh-CN" altLang="en-US" sz="1200" dirty="0"/>
          </a:p>
        </p:txBody>
      </p:sp>
      <p:sp>
        <p:nvSpPr>
          <p:cNvPr id="12" name="圆角矩形 11"/>
          <p:cNvSpPr/>
          <p:nvPr/>
        </p:nvSpPr>
        <p:spPr>
          <a:xfrm>
            <a:off x="179512" y="699542"/>
            <a:ext cx="8784976" cy="648072"/>
          </a:xfrm>
          <a:prstGeom prst="roundRect">
            <a:avLst/>
          </a:prstGeom>
          <a:no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圆角矩形 12"/>
          <p:cNvSpPr/>
          <p:nvPr/>
        </p:nvSpPr>
        <p:spPr>
          <a:xfrm>
            <a:off x="179512" y="1419622"/>
            <a:ext cx="5112568" cy="3528392"/>
          </a:xfrm>
          <a:prstGeom prst="roundRect">
            <a:avLst/>
          </a:prstGeom>
          <a:no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4" name="圆角矩形 13"/>
          <p:cNvSpPr/>
          <p:nvPr/>
        </p:nvSpPr>
        <p:spPr>
          <a:xfrm>
            <a:off x="5364088" y="1419622"/>
            <a:ext cx="3672408" cy="3528392"/>
          </a:xfrm>
          <a:prstGeom prst="roundRect">
            <a:avLst/>
          </a:prstGeom>
          <a:no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3" name="矩形 2"/>
          <p:cNvSpPr/>
          <p:nvPr/>
        </p:nvSpPr>
        <p:spPr>
          <a:xfrm>
            <a:off x="323528" y="699542"/>
            <a:ext cx="960588" cy="261610"/>
          </a:xfrm>
          <a:prstGeom prst="rect">
            <a:avLst/>
          </a:prstGeom>
        </p:spPr>
        <p:txBody>
          <a:bodyPr wrap="none">
            <a:spAutoFit/>
          </a:bodyPr>
          <a:lstStyle/>
          <a:p>
            <a:r>
              <a:rPr lang="en-US" altLang="zh-CN" sz="1100" b="1" dirty="0">
                <a:solidFill>
                  <a:schemeClr val="accent2"/>
                </a:solidFill>
              </a:rPr>
              <a:t>Comments:</a:t>
            </a:r>
            <a:endParaRPr lang="en-US" altLang="zh-CN" sz="1100" b="1" dirty="0">
              <a:solidFill>
                <a:schemeClr val="accent2"/>
              </a:solidFill>
              <a:latin typeface="黑体"/>
              <a:cs typeface="黑体"/>
            </a:endParaRPr>
          </a:p>
        </p:txBody>
      </p:sp>
      <p:sp>
        <p:nvSpPr>
          <p:cNvPr id="17" name="文本框 16"/>
          <p:cNvSpPr txBox="1"/>
          <p:nvPr/>
        </p:nvSpPr>
        <p:spPr>
          <a:xfrm>
            <a:off x="395536" y="1635646"/>
            <a:ext cx="576064" cy="169277"/>
          </a:xfrm>
          <a:prstGeom prst="rect">
            <a:avLst/>
          </a:prstGeom>
          <a:noFill/>
        </p:spPr>
        <p:txBody>
          <a:bodyPr wrap="square" lIns="0" tIns="0" rIns="0" bIns="0" rtlCol="0">
            <a:spAutoFit/>
          </a:bodyPr>
          <a:lstStyle/>
          <a:p>
            <a:r>
              <a:rPr kumimoji="1" lang="en-US" altLang="zh-CN" sz="1100" b="1" dirty="0" smtClean="0">
                <a:solidFill>
                  <a:schemeClr val="accent3"/>
                </a:solidFill>
              </a:rPr>
              <a:t>Charts: </a:t>
            </a:r>
            <a:endParaRPr kumimoji="1" lang="zh-CN" altLang="en-US" sz="1100" b="1" dirty="0" smtClean="0">
              <a:solidFill>
                <a:schemeClr val="accent3"/>
              </a:solidFill>
            </a:endParaRPr>
          </a:p>
        </p:txBody>
      </p:sp>
      <p:sp>
        <p:nvSpPr>
          <p:cNvPr id="18" name="矩形 17"/>
          <p:cNvSpPr/>
          <p:nvPr/>
        </p:nvSpPr>
        <p:spPr>
          <a:xfrm>
            <a:off x="5652120" y="1491630"/>
            <a:ext cx="687696" cy="369332"/>
          </a:xfrm>
          <a:prstGeom prst="rect">
            <a:avLst/>
          </a:prstGeom>
        </p:spPr>
        <p:txBody>
          <a:bodyPr wrap="none">
            <a:spAutoFit/>
          </a:bodyPr>
          <a:lstStyle/>
          <a:p>
            <a:r>
              <a:rPr kumimoji="1" lang="en-US" altLang="zh-CN" b="1" dirty="0">
                <a:solidFill>
                  <a:schemeClr val="accent1"/>
                </a:solidFill>
              </a:rPr>
              <a:t> </a:t>
            </a:r>
            <a:r>
              <a:rPr kumimoji="1" lang="en-US" altLang="zh-CN" sz="1100" b="1" dirty="0" smtClean="0">
                <a:solidFill>
                  <a:schemeClr val="accent1"/>
                </a:solidFill>
              </a:rPr>
              <a:t>Notes</a:t>
            </a:r>
            <a:r>
              <a:rPr kumimoji="1" lang="en-US" altLang="zh-CN" sz="1100" b="1" dirty="0">
                <a:solidFill>
                  <a:schemeClr val="accent1"/>
                </a:solidFill>
              </a:rPr>
              <a:t>:</a:t>
            </a:r>
          </a:p>
        </p:txBody>
      </p:sp>
      <p:sp>
        <p:nvSpPr>
          <p:cNvPr id="26" name="Rectangle 25"/>
          <p:cNvSpPr/>
          <p:nvPr/>
        </p:nvSpPr>
        <p:spPr>
          <a:xfrm>
            <a:off x="5364088" y="1720681"/>
            <a:ext cx="3600400" cy="369332"/>
          </a:xfrm>
          <a:prstGeom prst="rect">
            <a:avLst/>
          </a:prstGeom>
        </p:spPr>
        <p:txBody>
          <a:bodyPr wrap="square">
            <a:spAutoFit/>
          </a:bodyPr>
          <a:lstStyle/>
          <a:p>
            <a:endParaRPr lang="en-US" altLang="zh-CN" sz="900" dirty="0">
              <a:solidFill>
                <a:schemeClr val="bg1">
                  <a:lumMod val="50000"/>
                </a:schemeClr>
              </a:solidFill>
            </a:endParaRPr>
          </a:p>
          <a:p>
            <a:endParaRPr lang="en-US" altLang="zh-CN" sz="900" dirty="0">
              <a:solidFill>
                <a:schemeClr val="bg1">
                  <a:lumMod val="50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975074897"/>
              </p:ext>
            </p:extLst>
          </p:nvPr>
        </p:nvGraphicFramePr>
        <p:xfrm>
          <a:off x="287527" y="1975078"/>
          <a:ext cx="4860539" cy="2304780"/>
        </p:xfrm>
        <a:graphic>
          <a:graphicData uri="http://schemas.openxmlformats.org/drawingml/2006/table">
            <a:tbl>
              <a:tblPr firstRow="1" bandRow="1">
                <a:tableStyleId>{21E4AEA4-8DFA-4A89-87EB-49C32662AFE0}</a:tableStyleId>
              </a:tblPr>
              <a:tblGrid>
                <a:gridCol w="786264"/>
                <a:gridCol w="389882"/>
                <a:gridCol w="409377"/>
                <a:gridCol w="409377"/>
                <a:gridCol w="409377"/>
                <a:gridCol w="409377"/>
                <a:gridCol w="409377"/>
                <a:gridCol w="409377"/>
                <a:gridCol w="409377"/>
                <a:gridCol w="409377"/>
                <a:gridCol w="409377"/>
              </a:tblGrid>
              <a:tr h="309493">
                <a:tc>
                  <a:txBody>
                    <a:bodyPr/>
                    <a:lstStyle/>
                    <a:p>
                      <a:pPr algn="ctr"/>
                      <a:endParaRPr lang="zh-CN" altLang="en-US" sz="800" dirty="0"/>
                    </a:p>
                  </a:txBody>
                  <a:tcPr/>
                </a:tc>
                <a:tc>
                  <a:txBody>
                    <a:bodyPr/>
                    <a:lstStyle/>
                    <a:p>
                      <a:pPr algn="ctr"/>
                      <a:r>
                        <a:rPr lang="zh-CN" altLang="en-US" sz="800" dirty="0" smtClean="0"/>
                        <a:t>门店</a:t>
                      </a:r>
                      <a:r>
                        <a:rPr lang="en-US" altLang="zh-CN" sz="800" dirty="0" smtClean="0"/>
                        <a:t>1</a:t>
                      </a:r>
                      <a:endParaRPr lang="zh-CN" altLang="en-US" sz="800" dirty="0"/>
                    </a:p>
                  </a:txBody>
                  <a:tcPr/>
                </a:tc>
                <a:tc>
                  <a:txBody>
                    <a:bodyPr/>
                    <a:lstStyle/>
                    <a:p>
                      <a:pPr algn="ctr"/>
                      <a:r>
                        <a:rPr lang="zh-CN" altLang="en-US" sz="800" dirty="0" smtClean="0"/>
                        <a:t>门店</a:t>
                      </a:r>
                      <a:r>
                        <a:rPr lang="en-US" altLang="zh-CN" sz="800" dirty="0" smtClean="0"/>
                        <a:t>2</a:t>
                      </a:r>
                      <a:endParaRPr lang="zh-CN" altLang="en-US" sz="800" dirty="0"/>
                    </a:p>
                  </a:txBody>
                  <a:tcPr/>
                </a:tc>
                <a:tc>
                  <a:txBody>
                    <a:bodyPr/>
                    <a:lstStyle/>
                    <a:p>
                      <a:pPr algn="ctr"/>
                      <a:r>
                        <a:rPr lang="zh-CN" altLang="en-US" sz="800" dirty="0" smtClean="0"/>
                        <a:t>门店</a:t>
                      </a:r>
                      <a:r>
                        <a:rPr lang="en-US" altLang="zh-CN" sz="800" dirty="0" smtClean="0"/>
                        <a:t>3</a:t>
                      </a:r>
                      <a:endParaRPr lang="zh-CN" altLang="en-US" sz="800" dirty="0"/>
                    </a:p>
                  </a:txBody>
                  <a:tcPr/>
                </a:tc>
                <a:tc>
                  <a:txBody>
                    <a:bodyPr/>
                    <a:lstStyle/>
                    <a:p>
                      <a:pPr algn="ctr"/>
                      <a:r>
                        <a:rPr lang="zh-CN" altLang="en-US" sz="800" dirty="0" smtClean="0"/>
                        <a:t>门店</a:t>
                      </a:r>
                      <a:r>
                        <a:rPr lang="en-US" altLang="zh-CN" sz="800" dirty="0" smtClean="0"/>
                        <a:t>4</a:t>
                      </a:r>
                      <a:endParaRPr lang="zh-CN" altLang="en-US" sz="800" dirty="0"/>
                    </a:p>
                  </a:txBody>
                  <a:tcPr/>
                </a:tc>
                <a:tc>
                  <a:txBody>
                    <a:bodyPr/>
                    <a:lstStyle/>
                    <a:p>
                      <a:pPr algn="ctr"/>
                      <a:r>
                        <a:rPr lang="zh-CN" altLang="en-US" sz="800" dirty="0" smtClean="0"/>
                        <a:t>门店</a:t>
                      </a:r>
                      <a:r>
                        <a:rPr lang="en-US" altLang="zh-CN" sz="800" dirty="0" smtClean="0"/>
                        <a:t>5</a:t>
                      </a:r>
                      <a:r>
                        <a:rPr lang="zh-CN" altLang="en-US" sz="800" dirty="0" smtClean="0"/>
                        <a:t> </a:t>
                      </a:r>
                      <a:endParaRPr lang="zh-CN" altLang="en-US" sz="800" dirty="0"/>
                    </a:p>
                  </a:txBody>
                  <a:tcPr/>
                </a:tc>
                <a:tc>
                  <a:txBody>
                    <a:bodyPr/>
                    <a:lstStyle/>
                    <a:p>
                      <a:pPr algn="ctr"/>
                      <a:r>
                        <a:rPr lang="zh-CN" altLang="en-US" sz="800" dirty="0" smtClean="0"/>
                        <a:t>门店</a:t>
                      </a:r>
                      <a:r>
                        <a:rPr lang="en-US" altLang="zh-CN" sz="800" dirty="0" smtClean="0"/>
                        <a:t>6</a:t>
                      </a:r>
                      <a:endParaRPr lang="zh-CN" altLang="en-US" sz="800" dirty="0"/>
                    </a:p>
                  </a:txBody>
                  <a:tcPr/>
                </a:tc>
                <a:tc>
                  <a:txBody>
                    <a:bodyPr/>
                    <a:lstStyle/>
                    <a:p>
                      <a:pPr algn="ctr"/>
                      <a:r>
                        <a:rPr lang="zh-CN" altLang="en-US" sz="800" dirty="0" smtClean="0"/>
                        <a:t>门店</a:t>
                      </a:r>
                      <a:r>
                        <a:rPr lang="en-US" altLang="zh-CN" sz="800" dirty="0" smtClean="0"/>
                        <a:t>7</a:t>
                      </a:r>
                      <a:endParaRPr lang="zh-CN" altLang="en-US" sz="800" dirty="0"/>
                    </a:p>
                  </a:txBody>
                  <a:tcPr/>
                </a:tc>
                <a:tc>
                  <a:txBody>
                    <a:bodyPr/>
                    <a:lstStyle/>
                    <a:p>
                      <a:pPr algn="ctr"/>
                      <a:r>
                        <a:rPr lang="zh-CN" altLang="en-US" sz="800" dirty="0" smtClean="0"/>
                        <a:t>门店</a:t>
                      </a:r>
                      <a:r>
                        <a:rPr lang="en-US" altLang="zh-CN" sz="800" dirty="0" smtClean="0"/>
                        <a:t>8</a:t>
                      </a:r>
                      <a:endParaRPr lang="zh-CN" altLang="en-US" sz="800" dirty="0"/>
                    </a:p>
                  </a:txBody>
                  <a:tcPr/>
                </a:tc>
                <a:tc>
                  <a:txBody>
                    <a:bodyPr/>
                    <a:lstStyle/>
                    <a:p>
                      <a:pPr algn="ctr"/>
                      <a:r>
                        <a:rPr lang="zh-CN" altLang="en-US" sz="800" dirty="0" smtClean="0"/>
                        <a:t>门店</a:t>
                      </a:r>
                      <a:r>
                        <a:rPr lang="en-US" altLang="zh-CN" sz="800" dirty="0" smtClean="0"/>
                        <a:t>9</a:t>
                      </a:r>
                      <a:endParaRPr lang="zh-CN" altLang="en-US" sz="800" dirty="0"/>
                    </a:p>
                  </a:txBody>
                  <a:tcPr/>
                </a:tc>
                <a:tc>
                  <a:txBody>
                    <a:bodyPr/>
                    <a:lstStyle/>
                    <a:p>
                      <a:pPr algn="ctr"/>
                      <a:r>
                        <a:rPr lang="zh-CN" altLang="en-US" sz="800" dirty="0" smtClean="0"/>
                        <a:t>门店</a:t>
                      </a:r>
                      <a:r>
                        <a:rPr lang="en-US" altLang="zh-CN" sz="800" dirty="0" smtClean="0"/>
                        <a:t>10</a:t>
                      </a:r>
                      <a:endParaRPr lang="zh-CN" altLang="en-US" sz="800" dirty="0"/>
                    </a:p>
                  </a:txBody>
                  <a:tcPr/>
                </a:tc>
              </a:tr>
              <a:tr h="196950">
                <a:tc>
                  <a:txBody>
                    <a:bodyPr/>
                    <a:lstStyle/>
                    <a:p>
                      <a:pPr algn="ctr" fontAlgn="b"/>
                      <a:r>
                        <a:rPr lang="zh-CN" altLang="en-US" sz="800" u="none" strike="noStrike" dirty="0">
                          <a:solidFill>
                            <a:schemeClr val="bg2">
                              <a:lumMod val="50000"/>
                            </a:schemeClr>
                          </a:solidFill>
                          <a:effectLst/>
                        </a:rPr>
                        <a:t>菜品口味</a:t>
                      </a:r>
                      <a:endParaRPr lang="zh-CN" altLang="en-US" sz="800" b="0" i="0" u="none" strike="noStrike" dirty="0">
                        <a:solidFill>
                          <a:schemeClr val="bg2">
                            <a:lumMod val="50000"/>
                          </a:schemeClr>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fontAlgn="b"/>
                      <a:r>
                        <a:rPr lang="en-US" altLang="zh-CN" sz="900" u="none" strike="noStrike" dirty="0">
                          <a:solidFill>
                            <a:srgbClr val="C00000"/>
                          </a:solidFill>
                          <a:effectLst/>
                        </a:rPr>
                        <a:t>60%</a:t>
                      </a:r>
                      <a:endParaRPr lang="en-US" altLang="zh-CN" sz="900" b="0" i="0" u="none" strike="noStrike" dirty="0">
                        <a:solidFill>
                          <a:srgbClr val="C00000"/>
                        </a:solidFill>
                        <a:effectLst/>
                        <a:latin typeface="宋体"/>
                      </a:endParaRPr>
                    </a:p>
                  </a:txBody>
                  <a:tcPr marL="9525" marR="9525" marT="9525" marB="0" anchor="b"/>
                </a:tc>
                <a:tc>
                  <a:txBody>
                    <a:bodyPr/>
                    <a:lstStyle/>
                    <a:p>
                      <a:pPr marL="0" algn="ctr" defTabSz="914239" rtl="0" eaLnBrk="1" fontAlgn="b" latinLnBrk="0" hangingPunct="1"/>
                      <a:r>
                        <a:rPr lang="en-US" altLang="zh-CN" sz="900" u="none" strike="noStrike" kern="1200" dirty="0">
                          <a:solidFill>
                            <a:schemeClr val="accent2"/>
                          </a:solidFill>
                          <a:effectLst/>
                          <a:latin typeface="+mn-lt"/>
                          <a:ea typeface="+mn-ea"/>
                          <a:cs typeface="+mn-cs"/>
                        </a:rPr>
                        <a:t>10%</a:t>
                      </a:r>
                    </a:p>
                  </a:txBody>
                  <a:tcPr marL="9525" marR="9525" marT="9525" marB="0" anchor="b"/>
                </a:tc>
                <a:tc>
                  <a:txBody>
                    <a:bodyPr/>
                    <a:lstStyle/>
                    <a:p>
                      <a:pPr algn="ctr" fontAlgn="b"/>
                      <a:r>
                        <a:rPr lang="en-US" altLang="zh-CN" sz="900" u="none" strike="noStrike" dirty="0">
                          <a:solidFill>
                            <a:schemeClr val="bg1">
                              <a:lumMod val="50000"/>
                            </a:schemeClr>
                          </a:solidFill>
                          <a:effectLst/>
                        </a:rPr>
                        <a:t>15%</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marL="0" algn="ctr" defTabSz="914239" rtl="0" eaLnBrk="1" fontAlgn="b" latinLnBrk="0" hangingPunct="1"/>
                      <a:r>
                        <a:rPr lang="en-US" altLang="zh-CN" sz="900" u="none" strike="noStrike" kern="1200" dirty="0" smtClean="0">
                          <a:solidFill>
                            <a:schemeClr val="bg1">
                              <a:lumMod val="50000"/>
                            </a:schemeClr>
                          </a:solidFill>
                          <a:effectLst/>
                          <a:latin typeface="+mn-lt"/>
                          <a:ea typeface="+mn-ea"/>
                          <a:cs typeface="+mn-cs"/>
                        </a:rPr>
                        <a:t>13%</a:t>
                      </a:r>
                      <a:endParaRPr lang="en-US" altLang="zh-CN" sz="900" u="none" strike="noStrike" kern="1200" dirty="0">
                        <a:solidFill>
                          <a:schemeClr val="bg1">
                            <a:lumMod val="50000"/>
                          </a:schemeClr>
                        </a:solidFill>
                        <a:effectLst/>
                        <a:latin typeface="+mn-lt"/>
                        <a:ea typeface="+mn-ea"/>
                        <a:cs typeface="+mn-cs"/>
                      </a:endParaRPr>
                    </a:p>
                  </a:txBody>
                  <a:tcPr marL="9525" marR="9525" marT="9525" marB="0" anchor="b"/>
                </a:tc>
                <a:tc>
                  <a:txBody>
                    <a:bodyPr/>
                    <a:lstStyle/>
                    <a:p>
                      <a:pPr marL="0" algn="ctr" defTabSz="914239" rtl="0" eaLnBrk="1" fontAlgn="b" latinLnBrk="0" hangingPunct="1"/>
                      <a:r>
                        <a:rPr lang="en-US" altLang="zh-CN" sz="900" u="none" strike="noStrike" kern="1200" dirty="0">
                          <a:solidFill>
                            <a:schemeClr val="accent2"/>
                          </a:solidFill>
                          <a:effectLst/>
                          <a:latin typeface="+mn-lt"/>
                          <a:ea typeface="+mn-ea"/>
                          <a:cs typeface="+mn-cs"/>
                        </a:rPr>
                        <a:t>5%</a:t>
                      </a:r>
                    </a:p>
                  </a:txBody>
                  <a:tcPr marL="9525" marR="9525" marT="9525" marB="0" anchor="b"/>
                </a:tc>
                <a:tc>
                  <a:txBody>
                    <a:bodyPr/>
                    <a:lstStyle/>
                    <a:p>
                      <a:pPr marL="0" algn="ctr" defTabSz="914239" rtl="0" eaLnBrk="1" fontAlgn="b" latinLnBrk="0" hangingPunct="1"/>
                      <a:r>
                        <a:rPr lang="en-US" altLang="zh-CN" sz="900" u="none" strike="noStrike" kern="1200" dirty="0">
                          <a:solidFill>
                            <a:srgbClr val="C00000"/>
                          </a:solidFill>
                          <a:effectLst/>
                          <a:latin typeface="+mn-lt"/>
                          <a:ea typeface="+mn-ea"/>
                          <a:cs typeface="+mn-cs"/>
                        </a:rPr>
                        <a:t>60%</a:t>
                      </a:r>
                    </a:p>
                  </a:txBody>
                  <a:tcPr marL="9525" marR="9525" marT="9525" marB="0" anchor="b"/>
                </a:tc>
                <a:tc>
                  <a:txBody>
                    <a:bodyPr/>
                    <a:lstStyle/>
                    <a:p>
                      <a:pPr marL="0" algn="ctr" defTabSz="914239" rtl="0" eaLnBrk="1" fontAlgn="b" latinLnBrk="0" hangingPunct="1"/>
                      <a:r>
                        <a:rPr lang="en-US" altLang="zh-CN" sz="900" u="none" strike="noStrike" kern="1200" dirty="0">
                          <a:solidFill>
                            <a:schemeClr val="accent2"/>
                          </a:solidFill>
                          <a:effectLst/>
                          <a:latin typeface="+mn-lt"/>
                          <a:ea typeface="+mn-ea"/>
                          <a:cs typeface="+mn-cs"/>
                        </a:rPr>
                        <a:t>10%</a:t>
                      </a:r>
                    </a:p>
                  </a:txBody>
                  <a:tcPr marL="9525" marR="9525" marT="9525" marB="0" anchor="b"/>
                </a:tc>
                <a:tc>
                  <a:txBody>
                    <a:bodyPr/>
                    <a:lstStyle/>
                    <a:p>
                      <a:pPr algn="ctr" fontAlgn="b"/>
                      <a:r>
                        <a:rPr lang="en-US" altLang="zh-CN" sz="900" u="none" strike="noStrike" dirty="0">
                          <a:solidFill>
                            <a:schemeClr val="bg1">
                              <a:lumMod val="50000"/>
                            </a:schemeClr>
                          </a:solidFill>
                          <a:effectLst/>
                        </a:rPr>
                        <a:t>15%</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900" u="none" strike="noStrike" dirty="0">
                          <a:solidFill>
                            <a:schemeClr val="bg1">
                              <a:lumMod val="50000"/>
                            </a:schemeClr>
                          </a:solidFill>
                          <a:effectLst/>
                        </a:rPr>
                        <a:t>10%</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marL="0" algn="ctr" defTabSz="914239" rtl="0" eaLnBrk="1" fontAlgn="b" latinLnBrk="0" hangingPunct="1"/>
                      <a:r>
                        <a:rPr lang="en-US" altLang="zh-CN" sz="900" u="none" strike="noStrike" kern="1200" dirty="0">
                          <a:solidFill>
                            <a:schemeClr val="accent2"/>
                          </a:solidFill>
                          <a:effectLst/>
                          <a:latin typeface="+mn-lt"/>
                          <a:ea typeface="+mn-ea"/>
                          <a:cs typeface="+mn-cs"/>
                        </a:rPr>
                        <a:t>5%</a:t>
                      </a:r>
                    </a:p>
                  </a:txBody>
                  <a:tcPr marL="9525" marR="9525" marT="9525" marB="0" anchor="b"/>
                </a:tc>
              </a:tr>
              <a:tr h="196950">
                <a:tc>
                  <a:txBody>
                    <a:bodyPr/>
                    <a:lstStyle/>
                    <a:p>
                      <a:pPr algn="ctr" fontAlgn="b"/>
                      <a:r>
                        <a:rPr lang="zh-CN" altLang="en-US" sz="800" u="none" strike="noStrike" dirty="0">
                          <a:solidFill>
                            <a:schemeClr val="bg2">
                              <a:lumMod val="50000"/>
                            </a:schemeClr>
                          </a:solidFill>
                          <a:effectLst/>
                        </a:rPr>
                        <a:t>就餐环境</a:t>
                      </a:r>
                      <a:endParaRPr lang="zh-CN" altLang="en-US" sz="800" b="0" i="0" u="none" strike="noStrike" dirty="0">
                        <a:solidFill>
                          <a:schemeClr val="bg2">
                            <a:lumMod val="50000"/>
                          </a:schemeClr>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fontAlgn="b"/>
                      <a:r>
                        <a:rPr lang="en-US" altLang="zh-CN" sz="900" u="none" strike="noStrike" dirty="0">
                          <a:solidFill>
                            <a:srgbClr val="C00000"/>
                          </a:solidFill>
                          <a:effectLst/>
                        </a:rPr>
                        <a:t>50%</a:t>
                      </a:r>
                      <a:endParaRPr lang="en-US" altLang="zh-CN" sz="900" b="0" i="0" u="none" strike="noStrike" dirty="0">
                        <a:solidFill>
                          <a:srgbClr val="C00000"/>
                        </a:solidFill>
                        <a:effectLst/>
                        <a:latin typeface="宋体"/>
                      </a:endParaRPr>
                    </a:p>
                  </a:txBody>
                  <a:tcPr marL="9525" marR="9525" marT="9525" marB="0" anchor="b"/>
                </a:tc>
                <a:tc>
                  <a:txBody>
                    <a:bodyPr/>
                    <a:lstStyle/>
                    <a:p>
                      <a:pPr algn="ctr" fontAlgn="b"/>
                      <a:r>
                        <a:rPr lang="en-US" altLang="zh-CN" sz="900" u="none" strike="noStrike" dirty="0">
                          <a:solidFill>
                            <a:schemeClr val="bg1">
                              <a:lumMod val="50000"/>
                            </a:schemeClr>
                          </a:solidFill>
                          <a:effectLst/>
                        </a:rPr>
                        <a:t>20%</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900" u="none" strike="noStrike" kern="1200" dirty="0">
                          <a:solidFill>
                            <a:schemeClr val="accent2"/>
                          </a:solidFill>
                          <a:effectLst/>
                          <a:latin typeface="+mn-lt"/>
                          <a:ea typeface="+mn-ea"/>
                          <a:cs typeface="+mn-cs"/>
                        </a:rPr>
                        <a:t>10</a:t>
                      </a:r>
                      <a:r>
                        <a:rPr lang="en-US" altLang="zh-CN" sz="900" u="none" strike="noStrike" dirty="0">
                          <a:solidFill>
                            <a:schemeClr val="bg1">
                              <a:lumMod val="50000"/>
                            </a:schemeClr>
                          </a:solidFill>
                          <a:effectLst/>
                        </a:rPr>
                        <a:t>%</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marL="0" algn="ctr" defTabSz="914239" rtl="0" eaLnBrk="1" fontAlgn="b" latinLnBrk="0" hangingPunct="1"/>
                      <a:r>
                        <a:rPr lang="en-US" altLang="zh-CN" sz="900" u="none" strike="noStrike" kern="1200" dirty="0" smtClean="0">
                          <a:solidFill>
                            <a:schemeClr val="bg1">
                              <a:lumMod val="50000"/>
                            </a:schemeClr>
                          </a:solidFill>
                          <a:effectLst/>
                          <a:latin typeface="+mn-lt"/>
                          <a:ea typeface="+mn-ea"/>
                          <a:cs typeface="+mn-cs"/>
                        </a:rPr>
                        <a:t>17%</a:t>
                      </a:r>
                      <a:endParaRPr lang="en-US" altLang="zh-CN" sz="900" u="none" strike="noStrike" kern="1200" dirty="0">
                        <a:solidFill>
                          <a:schemeClr val="bg1">
                            <a:lumMod val="50000"/>
                          </a:schemeClr>
                        </a:solidFill>
                        <a:effectLst/>
                        <a:latin typeface="+mn-lt"/>
                        <a:ea typeface="+mn-ea"/>
                        <a:cs typeface="+mn-cs"/>
                      </a:endParaRPr>
                    </a:p>
                  </a:txBody>
                  <a:tcPr marL="9525" marR="9525" marT="9525" marB="0" anchor="b"/>
                </a:tc>
                <a:tc>
                  <a:txBody>
                    <a:bodyPr/>
                    <a:lstStyle/>
                    <a:p>
                      <a:pPr algn="ctr" fontAlgn="b"/>
                      <a:r>
                        <a:rPr lang="en-US" altLang="zh-CN" sz="900" u="none" strike="noStrike" dirty="0">
                          <a:solidFill>
                            <a:schemeClr val="bg1">
                              <a:lumMod val="50000"/>
                            </a:schemeClr>
                          </a:solidFill>
                          <a:effectLst/>
                        </a:rPr>
                        <a:t>10%</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marL="0" algn="ctr" defTabSz="914239" rtl="0" eaLnBrk="1" fontAlgn="b" latinLnBrk="0" hangingPunct="1"/>
                      <a:r>
                        <a:rPr lang="en-US" altLang="zh-CN" sz="900" u="none" strike="noStrike" kern="1200" dirty="0">
                          <a:solidFill>
                            <a:srgbClr val="C00000"/>
                          </a:solidFill>
                          <a:effectLst/>
                          <a:latin typeface="+mn-lt"/>
                          <a:ea typeface="+mn-ea"/>
                          <a:cs typeface="+mn-cs"/>
                        </a:rPr>
                        <a:t>50%</a:t>
                      </a:r>
                    </a:p>
                  </a:txBody>
                  <a:tcPr marL="9525" marR="9525" marT="9525" marB="0" anchor="b"/>
                </a:tc>
                <a:tc>
                  <a:txBody>
                    <a:bodyPr/>
                    <a:lstStyle/>
                    <a:p>
                      <a:pPr algn="ctr" fontAlgn="b"/>
                      <a:r>
                        <a:rPr lang="en-US" altLang="zh-CN" sz="900" u="none" strike="noStrike" dirty="0">
                          <a:solidFill>
                            <a:schemeClr val="bg1">
                              <a:lumMod val="50000"/>
                            </a:schemeClr>
                          </a:solidFill>
                          <a:effectLst/>
                        </a:rPr>
                        <a:t>20%</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marL="0" algn="ctr" defTabSz="914239" rtl="0" eaLnBrk="1" fontAlgn="b" latinLnBrk="0" hangingPunct="1"/>
                      <a:r>
                        <a:rPr lang="en-US" altLang="zh-CN" sz="900" u="none" strike="noStrike" kern="1200" dirty="0">
                          <a:solidFill>
                            <a:schemeClr val="accent2"/>
                          </a:solidFill>
                          <a:effectLst/>
                          <a:latin typeface="+mn-lt"/>
                          <a:ea typeface="+mn-ea"/>
                          <a:cs typeface="+mn-cs"/>
                        </a:rPr>
                        <a:t>10%</a:t>
                      </a:r>
                    </a:p>
                  </a:txBody>
                  <a:tcPr marL="9525" marR="9525" marT="9525" marB="0" anchor="b"/>
                </a:tc>
                <a:tc>
                  <a:txBody>
                    <a:bodyPr/>
                    <a:lstStyle/>
                    <a:p>
                      <a:pPr algn="ctr" fontAlgn="b"/>
                      <a:r>
                        <a:rPr lang="en-US" altLang="zh-CN" sz="900" u="none" strike="noStrike">
                          <a:solidFill>
                            <a:schemeClr val="bg1">
                              <a:lumMod val="50000"/>
                            </a:schemeClr>
                          </a:solidFill>
                          <a:effectLst/>
                        </a:rPr>
                        <a:t>10%</a:t>
                      </a:r>
                      <a:endParaRPr lang="en-US" altLang="zh-CN" sz="900" b="0" i="0" u="none" strike="noStrike">
                        <a:solidFill>
                          <a:schemeClr val="bg1">
                            <a:lumMod val="50000"/>
                          </a:schemeClr>
                        </a:solidFill>
                        <a:effectLst/>
                        <a:latin typeface="宋体"/>
                      </a:endParaRPr>
                    </a:p>
                  </a:txBody>
                  <a:tcPr marL="9525" marR="9525" marT="9525" marB="0" anchor="b"/>
                </a:tc>
                <a:tc>
                  <a:txBody>
                    <a:bodyPr/>
                    <a:lstStyle/>
                    <a:p>
                      <a:pPr algn="ctr" fontAlgn="b"/>
                      <a:r>
                        <a:rPr lang="en-US" altLang="zh-CN" sz="900" u="none" strike="noStrike" dirty="0">
                          <a:solidFill>
                            <a:schemeClr val="bg1">
                              <a:lumMod val="50000"/>
                            </a:schemeClr>
                          </a:solidFill>
                          <a:effectLst/>
                        </a:rPr>
                        <a:t>10%</a:t>
                      </a:r>
                      <a:endParaRPr lang="en-US" altLang="zh-CN" sz="900" b="0" i="0" u="none" strike="noStrike" dirty="0">
                        <a:solidFill>
                          <a:schemeClr val="bg1">
                            <a:lumMod val="50000"/>
                          </a:schemeClr>
                        </a:solidFill>
                        <a:effectLst/>
                        <a:latin typeface="宋体"/>
                      </a:endParaRPr>
                    </a:p>
                  </a:txBody>
                  <a:tcPr marL="9525" marR="9525" marT="9525" marB="0" anchor="b"/>
                </a:tc>
              </a:tr>
              <a:tr h="196950">
                <a:tc>
                  <a:txBody>
                    <a:bodyPr/>
                    <a:lstStyle/>
                    <a:p>
                      <a:pPr algn="ctr" fontAlgn="b"/>
                      <a:r>
                        <a:rPr lang="zh-CN" altLang="en-US" sz="800" u="none" strike="noStrike" dirty="0">
                          <a:solidFill>
                            <a:schemeClr val="bg2">
                              <a:lumMod val="50000"/>
                            </a:schemeClr>
                          </a:solidFill>
                          <a:effectLst/>
                        </a:rPr>
                        <a:t>服务态度</a:t>
                      </a:r>
                      <a:endParaRPr lang="zh-CN" altLang="en-US" sz="800" b="0" i="0" u="none" strike="noStrike" dirty="0">
                        <a:solidFill>
                          <a:schemeClr val="bg2">
                            <a:lumMod val="50000"/>
                          </a:schemeClr>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fontAlgn="b"/>
                      <a:r>
                        <a:rPr lang="en-US" altLang="zh-CN" sz="900" u="none" strike="noStrike" dirty="0">
                          <a:solidFill>
                            <a:schemeClr val="bg1">
                              <a:lumMod val="50000"/>
                            </a:schemeClr>
                          </a:solidFill>
                          <a:effectLst/>
                        </a:rPr>
                        <a:t>40%</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900" u="none" strike="noStrike" dirty="0">
                          <a:solidFill>
                            <a:schemeClr val="bg1">
                              <a:lumMod val="50000"/>
                            </a:schemeClr>
                          </a:solidFill>
                          <a:effectLst/>
                        </a:rPr>
                        <a:t>20%</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marL="0" algn="ctr" defTabSz="914239" rtl="0" eaLnBrk="1" fontAlgn="b" latinLnBrk="0" hangingPunct="1"/>
                      <a:r>
                        <a:rPr lang="en-US" altLang="zh-CN" sz="900" u="none" strike="noStrike" kern="1200" dirty="0">
                          <a:solidFill>
                            <a:schemeClr val="accent2"/>
                          </a:solidFill>
                          <a:effectLst/>
                          <a:latin typeface="+mn-lt"/>
                          <a:ea typeface="+mn-ea"/>
                          <a:cs typeface="+mn-cs"/>
                        </a:rPr>
                        <a:t>15%</a:t>
                      </a:r>
                    </a:p>
                  </a:txBody>
                  <a:tcPr marL="9525" marR="9525" marT="9525" marB="0" anchor="b"/>
                </a:tc>
                <a:tc>
                  <a:txBody>
                    <a:bodyPr/>
                    <a:lstStyle/>
                    <a:p>
                      <a:pPr algn="ctr" fontAlgn="b"/>
                      <a:r>
                        <a:rPr lang="en-US" altLang="zh-CN" sz="900" u="none" strike="noStrike" dirty="0">
                          <a:solidFill>
                            <a:schemeClr val="bg1">
                              <a:lumMod val="50000"/>
                            </a:schemeClr>
                          </a:solidFill>
                          <a:effectLst/>
                        </a:rPr>
                        <a:t>15%</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900" u="none" strike="noStrike" dirty="0">
                          <a:solidFill>
                            <a:schemeClr val="bg1">
                              <a:lumMod val="50000"/>
                            </a:schemeClr>
                          </a:solidFill>
                          <a:effectLst/>
                        </a:rPr>
                        <a:t>10%</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900" u="none" strike="noStrike" dirty="0">
                          <a:solidFill>
                            <a:schemeClr val="bg1">
                              <a:lumMod val="50000"/>
                            </a:schemeClr>
                          </a:solidFill>
                          <a:effectLst/>
                        </a:rPr>
                        <a:t>40%</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900" u="none" strike="noStrike" dirty="0">
                          <a:solidFill>
                            <a:schemeClr val="bg1">
                              <a:lumMod val="50000"/>
                            </a:schemeClr>
                          </a:solidFill>
                          <a:effectLst/>
                        </a:rPr>
                        <a:t>20%</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900" u="none" strike="noStrike" kern="1200" dirty="0" smtClean="0">
                          <a:solidFill>
                            <a:schemeClr val="accent2"/>
                          </a:solidFill>
                          <a:effectLst/>
                          <a:latin typeface="+mn-lt"/>
                          <a:ea typeface="+mn-ea"/>
                          <a:cs typeface="+mn-cs"/>
                        </a:rPr>
                        <a:t>12%</a:t>
                      </a:r>
                      <a:endParaRPr lang="en-US" altLang="zh-CN" sz="900" u="none" strike="noStrike" kern="1200" dirty="0">
                        <a:solidFill>
                          <a:schemeClr val="accent2"/>
                        </a:solidFill>
                        <a:effectLst/>
                        <a:latin typeface="+mn-lt"/>
                        <a:ea typeface="+mn-ea"/>
                        <a:cs typeface="+mn-cs"/>
                      </a:endParaRPr>
                    </a:p>
                  </a:txBody>
                  <a:tcPr marL="9525" marR="9525" marT="9525" marB="0" anchor="b"/>
                </a:tc>
                <a:tc>
                  <a:txBody>
                    <a:bodyPr/>
                    <a:lstStyle/>
                    <a:p>
                      <a:pPr algn="ctr" fontAlgn="b"/>
                      <a:r>
                        <a:rPr lang="en-US" altLang="zh-CN" sz="900" u="none" strike="noStrike" dirty="0">
                          <a:solidFill>
                            <a:schemeClr val="bg1">
                              <a:lumMod val="50000"/>
                            </a:schemeClr>
                          </a:solidFill>
                          <a:effectLst/>
                        </a:rPr>
                        <a:t>15%</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900" u="none" strike="noStrike" dirty="0">
                          <a:solidFill>
                            <a:schemeClr val="bg1">
                              <a:lumMod val="50000"/>
                            </a:schemeClr>
                          </a:solidFill>
                          <a:effectLst/>
                        </a:rPr>
                        <a:t>10%</a:t>
                      </a:r>
                      <a:endParaRPr lang="en-US" altLang="zh-CN" sz="900" b="0" i="0" u="none" strike="noStrike" dirty="0">
                        <a:solidFill>
                          <a:schemeClr val="bg1">
                            <a:lumMod val="50000"/>
                          </a:schemeClr>
                        </a:solidFill>
                        <a:effectLst/>
                        <a:latin typeface="宋体"/>
                      </a:endParaRPr>
                    </a:p>
                  </a:txBody>
                  <a:tcPr marL="9525" marR="9525" marT="9525" marB="0" anchor="b"/>
                </a:tc>
              </a:tr>
              <a:tr h="196950">
                <a:tc>
                  <a:txBody>
                    <a:bodyPr/>
                    <a:lstStyle/>
                    <a:p>
                      <a:pPr algn="ctr" fontAlgn="b"/>
                      <a:r>
                        <a:rPr lang="zh-CN" altLang="en-US" sz="800" u="none" strike="noStrike" dirty="0">
                          <a:solidFill>
                            <a:schemeClr val="bg2">
                              <a:lumMod val="50000"/>
                            </a:schemeClr>
                          </a:solidFill>
                          <a:effectLst/>
                        </a:rPr>
                        <a:t>卫生程度</a:t>
                      </a:r>
                      <a:endParaRPr lang="zh-CN" altLang="en-US" sz="800" b="0" i="0" u="none" strike="noStrike" dirty="0">
                        <a:solidFill>
                          <a:schemeClr val="bg2">
                            <a:lumMod val="50000"/>
                          </a:schemeClr>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fontAlgn="b"/>
                      <a:r>
                        <a:rPr lang="en-US" altLang="zh-CN" sz="900" u="none" strike="noStrike" dirty="0">
                          <a:solidFill>
                            <a:schemeClr val="bg1">
                              <a:lumMod val="50000"/>
                            </a:schemeClr>
                          </a:solidFill>
                          <a:effectLst/>
                        </a:rPr>
                        <a:t>40%</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marL="0" algn="ctr" defTabSz="914239" rtl="0" eaLnBrk="1" fontAlgn="b" latinLnBrk="0" hangingPunct="1"/>
                      <a:r>
                        <a:rPr lang="en-US" altLang="zh-CN" sz="900" u="none" strike="noStrike" kern="1200" dirty="0">
                          <a:solidFill>
                            <a:schemeClr val="accent2"/>
                          </a:solidFill>
                          <a:effectLst/>
                          <a:latin typeface="+mn-lt"/>
                          <a:ea typeface="+mn-ea"/>
                          <a:cs typeface="+mn-cs"/>
                        </a:rPr>
                        <a:t>18%</a:t>
                      </a:r>
                    </a:p>
                  </a:txBody>
                  <a:tcPr marL="9525" marR="9525" marT="9525" marB="0" anchor="b"/>
                </a:tc>
                <a:tc>
                  <a:txBody>
                    <a:bodyPr/>
                    <a:lstStyle/>
                    <a:p>
                      <a:pPr algn="ctr" fontAlgn="b"/>
                      <a:r>
                        <a:rPr lang="en-US" altLang="zh-CN" sz="900" u="none" strike="noStrike" dirty="0">
                          <a:solidFill>
                            <a:schemeClr val="bg1">
                              <a:lumMod val="50000"/>
                            </a:schemeClr>
                          </a:solidFill>
                          <a:effectLst/>
                        </a:rPr>
                        <a:t>20%</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900" u="none" strike="noStrike" dirty="0" smtClean="0">
                          <a:solidFill>
                            <a:schemeClr val="bg1">
                              <a:lumMod val="50000"/>
                            </a:schemeClr>
                          </a:solidFill>
                          <a:effectLst/>
                        </a:rPr>
                        <a:t>15%</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900" u="none" strike="noStrike">
                          <a:solidFill>
                            <a:schemeClr val="bg1">
                              <a:lumMod val="50000"/>
                            </a:schemeClr>
                          </a:solidFill>
                          <a:effectLst/>
                        </a:rPr>
                        <a:t>12%</a:t>
                      </a:r>
                      <a:endParaRPr lang="en-US" altLang="zh-CN" sz="900" b="0" i="0" u="none" strike="noStrike">
                        <a:solidFill>
                          <a:schemeClr val="bg1">
                            <a:lumMod val="50000"/>
                          </a:schemeClr>
                        </a:solidFill>
                        <a:effectLst/>
                        <a:latin typeface="宋体"/>
                      </a:endParaRPr>
                    </a:p>
                  </a:txBody>
                  <a:tcPr marL="9525" marR="9525" marT="9525" marB="0" anchor="b"/>
                </a:tc>
                <a:tc>
                  <a:txBody>
                    <a:bodyPr/>
                    <a:lstStyle/>
                    <a:p>
                      <a:pPr algn="ctr" fontAlgn="b"/>
                      <a:r>
                        <a:rPr lang="en-US" altLang="zh-CN" sz="900" u="none" strike="noStrike" dirty="0">
                          <a:solidFill>
                            <a:schemeClr val="bg1">
                              <a:lumMod val="50000"/>
                            </a:schemeClr>
                          </a:solidFill>
                          <a:effectLst/>
                        </a:rPr>
                        <a:t>40%</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marL="0" algn="ctr" defTabSz="914239" rtl="0" eaLnBrk="1" fontAlgn="b" latinLnBrk="0" hangingPunct="1"/>
                      <a:r>
                        <a:rPr lang="en-US" altLang="zh-CN" sz="900" u="none" strike="noStrike" kern="1200" dirty="0">
                          <a:solidFill>
                            <a:schemeClr val="accent2"/>
                          </a:solidFill>
                          <a:effectLst/>
                          <a:latin typeface="+mn-lt"/>
                          <a:ea typeface="+mn-ea"/>
                          <a:cs typeface="+mn-cs"/>
                        </a:rPr>
                        <a:t>18%</a:t>
                      </a:r>
                    </a:p>
                  </a:txBody>
                  <a:tcPr marL="9525" marR="9525" marT="9525" marB="0" anchor="b"/>
                </a:tc>
                <a:tc>
                  <a:txBody>
                    <a:bodyPr/>
                    <a:lstStyle/>
                    <a:p>
                      <a:pPr algn="ctr" fontAlgn="b"/>
                      <a:r>
                        <a:rPr lang="en-US" altLang="zh-CN" sz="900" u="none" strike="noStrike" dirty="0">
                          <a:solidFill>
                            <a:schemeClr val="bg1">
                              <a:lumMod val="50000"/>
                            </a:schemeClr>
                          </a:solidFill>
                          <a:effectLst/>
                        </a:rPr>
                        <a:t>20%</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900" u="none" strike="noStrike" dirty="0">
                          <a:solidFill>
                            <a:schemeClr val="bg1">
                              <a:lumMod val="50000"/>
                            </a:schemeClr>
                          </a:solidFill>
                          <a:effectLst/>
                        </a:rPr>
                        <a:t>10%</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900" u="none" strike="noStrike">
                          <a:solidFill>
                            <a:schemeClr val="bg1">
                              <a:lumMod val="50000"/>
                            </a:schemeClr>
                          </a:solidFill>
                          <a:effectLst/>
                        </a:rPr>
                        <a:t>12%</a:t>
                      </a:r>
                      <a:endParaRPr lang="en-US" altLang="zh-CN" sz="900" b="0" i="0" u="none" strike="noStrike">
                        <a:solidFill>
                          <a:schemeClr val="bg1">
                            <a:lumMod val="50000"/>
                          </a:schemeClr>
                        </a:solidFill>
                        <a:effectLst/>
                        <a:latin typeface="宋体"/>
                      </a:endParaRPr>
                    </a:p>
                  </a:txBody>
                  <a:tcPr marL="9525" marR="9525" marT="9525" marB="0" anchor="b"/>
                </a:tc>
              </a:tr>
              <a:tr h="196950">
                <a:tc>
                  <a:txBody>
                    <a:bodyPr/>
                    <a:lstStyle/>
                    <a:p>
                      <a:pPr algn="ctr" fontAlgn="b"/>
                      <a:r>
                        <a:rPr lang="zh-CN" altLang="en-US" sz="800" u="none" strike="noStrike" dirty="0">
                          <a:solidFill>
                            <a:schemeClr val="bg2">
                              <a:lumMod val="50000"/>
                            </a:schemeClr>
                          </a:solidFill>
                          <a:effectLst/>
                        </a:rPr>
                        <a:t>上菜速度</a:t>
                      </a:r>
                      <a:endParaRPr lang="zh-CN" altLang="en-US" sz="800" b="0" i="0" u="none" strike="noStrike" dirty="0">
                        <a:solidFill>
                          <a:schemeClr val="bg2">
                            <a:lumMod val="50000"/>
                          </a:schemeClr>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fontAlgn="b"/>
                      <a:r>
                        <a:rPr lang="en-US" altLang="zh-CN" sz="900" u="none" strike="noStrike" dirty="0">
                          <a:solidFill>
                            <a:schemeClr val="bg1">
                              <a:lumMod val="50000"/>
                            </a:schemeClr>
                          </a:solidFill>
                          <a:effectLst/>
                        </a:rPr>
                        <a:t>30%</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marL="0" algn="ctr" defTabSz="914239" rtl="0" eaLnBrk="1" fontAlgn="b" latinLnBrk="0" hangingPunct="1"/>
                      <a:r>
                        <a:rPr lang="en-US" altLang="zh-CN" sz="900" u="none" strike="noStrike" kern="1200" dirty="0">
                          <a:solidFill>
                            <a:srgbClr val="C00000"/>
                          </a:solidFill>
                          <a:effectLst/>
                          <a:latin typeface="+mn-lt"/>
                          <a:ea typeface="+mn-ea"/>
                          <a:cs typeface="+mn-cs"/>
                        </a:rPr>
                        <a:t>30%</a:t>
                      </a:r>
                    </a:p>
                  </a:txBody>
                  <a:tcPr marL="9525" marR="9525" marT="9525" marB="0" anchor="b"/>
                </a:tc>
                <a:tc>
                  <a:txBody>
                    <a:bodyPr/>
                    <a:lstStyle/>
                    <a:p>
                      <a:pPr marL="0" algn="ctr" defTabSz="914239" rtl="0" eaLnBrk="1" fontAlgn="b" latinLnBrk="0" hangingPunct="1"/>
                      <a:r>
                        <a:rPr lang="en-US" altLang="zh-CN" sz="900" u="none" strike="noStrike" kern="1200" dirty="0">
                          <a:solidFill>
                            <a:schemeClr val="accent2"/>
                          </a:solidFill>
                          <a:effectLst/>
                          <a:latin typeface="+mn-lt"/>
                          <a:ea typeface="+mn-ea"/>
                          <a:cs typeface="+mn-cs"/>
                        </a:rPr>
                        <a:t>10%</a:t>
                      </a:r>
                    </a:p>
                  </a:txBody>
                  <a:tcPr marL="9525" marR="9525" marT="9525" marB="0" anchor="b"/>
                </a:tc>
                <a:tc>
                  <a:txBody>
                    <a:bodyPr/>
                    <a:lstStyle/>
                    <a:p>
                      <a:pPr marL="0" algn="ctr" defTabSz="914239" rtl="0" eaLnBrk="1" fontAlgn="b" latinLnBrk="0" hangingPunct="1"/>
                      <a:r>
                        <a:rPr lang="en-US" altLang="zh-CN" sz="900" u="none" strike="noStrike" kern="1200" dirty="0">
                          <a:solidFill>
                            <a:srgbClr val="C00000"/>
                          </a:solidFill>
                          <a:effectLst/>
                          <a:latin typeface="+mn-lt"/>
                          <a:ea typeface="+mn-ea"/>
                          <a:cs typeface="+mn-cs"/>
                        </a:rPr>
                        <a:t>18%</a:t>
                      </a:r>
                    </a:p>
                  </a:txBody>
                  <a:tcPr marL="9525" marR="9525" marT="9525" marB="0" anchor="b"/>
                </a:tc>
                <a:tc>
                  <a:txBody>
                    <a:bodyPr/>
                    <a:lstStyle/>
                    <a:p>
                      <a:pPr marL="0" algn="ctr" defTabSz="914239" rtl="0" eaLnBrk="1" fontAlgn="b" latinLnBrk="0" hangingPunct="1"/>
                      <a:r>
                        <a:rPr lang="en-US" altLang="zh-CN" sz="900" u="none" strike="noStrike" kern="1200" dirty="0">
                          <a:solidFill>
                            <a:srgbClr val="C00000"/>
                          </a:solidFill>
                          <a:effectLst/>
                          <a:latin typeface="+mn-lt"/>
                          <a:ea typeface="+mn-ea"/>
                          <a:cs typeface="+mn-cs"/>
                        </a:rPr>
                        <a:t>15%</a:t>
                      </a:r>
                    </a:p>
                  </a:txBody>
                  <a:tcPr marL="9525" marR="9525" marT="9525" marB="0" anchor="b"/>
                </a:tc>
                <a:tc>
                  <a:txBody>
                    <a:bodyPr/>
                    <a:lstStyle/>
                    <a:p>
                      <a:pPr algn="ctr" fontAlgn="b"/>
                      <a:r>
                        <a:rPr lang="en-US" altLang="zh-CN" sz="900" u="none" strike="noStrike" dirty="0">
                          <a:solidFill>
                            <a:schemeClr val="bg1">
                              <a:lumMod val="50000"/>
                            </a:schemeClr>
                          </a:solidFill>
                          <a:effectLst/>
                        </a:rPr>
                        <a:t>30%</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marL="0" algn="ctr" defTabSz="914239" rtl="0" eaLnBrk="1" fontAlgn="b" latinLnBrk="0" hangingPunct="1"/>
                      <a:r>
                        <a:rPr lang="en-US" altLang="zh-CN" sz="900" u="none" strike="noStrike" kern="1200" dirty="0">
                          <a:solidFill>
                            <a:srgbClr val="C00000"/>
                          </a:solidFill>
                          <a:effectLst/>
                          <a:latin typeface="+mn-lt"/>
                          <a:ea typeface="+mn-ea"/>
                          <a:cs typeface="+mn-cs"/>
                        </a:rPr>
                        <a:t>30%</a:t>
                      </a:r>
                    </a:p>
                  </a:txBody>
                  <a:tcPr marL="9525" marR="9525" marT="9525" marB="0" anchor="b"/>
                </a:tc>
                <a:tc>
                  <a:txBody>
                    <a:bodyPr/>
                    <a:lstStyle/>
                    <a:p>
                      <a:pPr algn="ctr" fontAlgn="b"/>
                      <a:r>
                        <a:rPr lang="en-US" altLang="zh-CN" sz="900" u="none" strike="noStrike" kern="1200" dirty="0">
                          <a:solidFill>
                            <a:schemeClr val="accent2"/>
                          </a:solidFill>
                          <a:effectLst/>
                          <a:latin typeface="+mn-lt"/>
                          <a:ea typeface="+mn-ea"/>
                          <a:cs typeface="+mn-cs"/>
                        </a:rPr>
                        <a:t>10%</a:t>
                      </a:r>
                    </a:p>
                  </a:txBody>
                  <a:tcPr marL="9525" marR="9525" marT="9525" marB="0" anchor="b"/>
                </a:tc>
                <a:tc>
                  <a:txBody>
                    <a:bodyPr/>
                    <a:lstStyle/>
                    <a:p>
                      <a:pPr marL="0" algn="ctr" defTabSz="914239" rtl="0" eaLnBrk="1" fontAlgn="b" latinLnBrk="0" hangingPunct="1"/>
                      <a:r>
                        <a:rPr lang="en-US" altLang="zh-CN" sz="900" u="none" strike="noStrike" kern="1200" dirty="0">
                          <a:solidFill>
                            <a:srgbClr val="C00000"/>
                          </a:solidFill>
                          <a:effectLst/>
                          <a:latin typeface="+mn-lt"/>
                          <a:ea typeface="+mn-ea"/>
                          <a:cs typeface="+mn-cs"/>
                        </a:rPr>
                        <a:t>18%</a:t>
                      </a:r>
                    </a:p>
                  </a:txBody>
                  <a:tcPr marL="9525" marR="9525" marT="9525" marB="0" anchor="b"/>
                </a:tc>
                <a:tc>
                  <a:txBody>
                    <a:bodyPr/>
                    <a:lstStyle/>
                    <a:p>
                      <a:pPr marL="0" algn="ctr" defTabSz="914239" rtl="0" eaLnBrk="1" fontAlgn="b" latinLnBrk="0" hangingPunct="1"/>
                      <a:r>
                        <a:rPr lang="en-US" altLang="zh-CN" sz="900" u="none" strike="noStrike" kern="1200" dirty="0">
                          <a:solidFill>
                            <a:schemeClr val="accent2"/>
                          </a:solidFill>
                          <a:effectLst/>
                          <a:latin typeface="+mn-lt"/>
                          <a:ea typeface="+mn-ea"/>
                          <a:cs typeface="+mn-cs"/>
                        </a:rPr>
                        <a:t>15%</a:t>
                      </a:r>
                    </a:p>
                  </a:txBody>
                  <a:tcPr marL="9525" marR="9525" marT="9525" marB="0" anchor="b"/>
                </a:tc>
              </a:tr>
              <a:tr h="196950">
                <a:tc>
                  <a:txBody>
                    <a:bodyPr/>
                    <a:lstStyle/>
                    <a:p>
                      <a:pPr algn="ctr" fontAlgn="b"/>
                      <a:r>
                        <a:rPr lang="zh-CN" altLang="en-US" sz="800" u="none" strike="noStrike" dirty="0">
                          <a:solidFill>
                            <a:schemeClr val="bg2">
                              <a:lumMod val="50000"/>
                            </a:schemeClr>
                          </a:solidFill>
                          <a:effectLst/>
                        </a:rPr>
                        <a:t>菜品价格</a:t>
                      </a:r>
                      <a:endParaRPr lang="zh-CN" altLang="en-US" sz="800" b="0" i="0" u="none" strike="noStrike" dirty="0">
                        <a:solidFill>
                          <a:schemeClr val="bg2">
                            <a:lumMod val="50000"/>
                          </a:schemeClr>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fontAlgn="b"/>
                      <a:r>
                        <a:rPr lang="en-US" altLang="zh-CN" sz="900" u="none" strike="noStrike">
                          <a:solidFill>
                            <a:schemeClr val="bg1">
                              <a:lumMod val="50000"/>
                            </a:schemeClr>
                          </a:solidFill>
                          <a:effectLst/>
                        </a:rPr>
                        <a:t>30%</a:t>
                      </a:r>
                      <a:endParaRPr lang="en-US" altLang="zh-CN" sz="900" b="0" i="0" u="none" strike="noStrike">
                        <a:solidFill>
                          <a:schemeClr val="bg1">
                            <a:lumMod val="50000"/>
                          </a:schemeClr>
                        </a:solidFill>
                        <a:effectLst/>
                        <a:latin typeface="宋体"/>
                      </a:endParaRPr>
                    </a:p>
                  </a:txBody>
                  <a:tcPr marL="9525" marR="9525" marT="9525" marB="0" anchor="b"/>
                </a:tc>
                <a:tc>
                  <a:txBody>
                    <a:bodyPr/>
                    <a:lstStyle/>
                    <a:p>
                      <a:pPr algn="ctr" fontAlgn="b"/>
                      <a:r>
                        <a:rPr lang="en-US" altLang="zh-CN" sz="900" u="none" strike="noStrike">
                          <a:solidFill>
                            <a:schemeClr val="bg1">
                              <a:lumMod val="50000"/>
                            </a:schemeClr>
                          </a:solidFill>
                          <a:effectLst/>
                        </a:rPr>
                        <a:t>20%</a:t>
                      </a:r>
                      <a:endParaRPr lang="en-US" altLang="zh-CN" sz="900" b="0" i="0" u="none" strike="noStrike">
                        <a:solidFill>
                          <a:schemeClr val="bg1">
                            <a:lumMod val="50000"/>
                          </a:schemeClr>
                        </a:solidFill>
                        <a:effectLst/>
                        <a:latin typeface="宋体"/>
                      </a:endParaRPr>
                    </a:p>
                  </a:txBody>
                  <a:tcPr marL="9525" marR="9525" marT="9525" marB="0" anchor="b"/>
                </a:tc>
                <a:tc>
                  <a:txBody>
                    <a:bodyPr/>
                    <a:lstStyle/>
                    <a:p>
                      <a:pPr algn="ctr" fontAlgn="b"/>
                      <a:r>
                        <a:rPr lang="en-US" altLang="zh-CN" sz="900" u="none" strike="noStrike">
                          <a:solidFill>
                            <a:schemeClr val="bg1">
                              <a:lumMod val="50000"/>
                            </a:schemeClr>
                          </a:solidFill>
                          <a:effectLst/>
                        </a:rPr>
                        <a:t>22%</a:t>
                      </a:r>
                      <a:endParaRPr lang="en-US" altLang="zh-CN" sz="900" b="0" i="0" u="none" strike="noStrike">
                        <a:solidFill>
                          <a:schemeClr val="bg1">
                            <a:lumMod val="50000"/>
                          </a:schemeClr>
                        </a:solidFill>
                        <a:effectLst/>
                        <a:latin typeface="宋体"/>
                      </a:endParaRPr>
                    </a:p>
                  </a:txBody>
                  <a:tcPr marL="9525" marR="9525" marT="9525" marB="0" anchor="b"/>
                </a:tc>
                <a:tc>
                  <a:txBody>
                    <a:bodyPr/>
                    <a:lstStyle/>
                    <a:p>
                      <a:pPr marL="0" algn="ctr" defTabSz="914239" rtl="0" eaLnBrk="1" fontAlgn="b" latinLnBrk="0" hangingPunct="1"/>
                      <a:r>
                        <a:rPr lang="en-US" altLang="zh-CN" sz="900" u="none" strike="noStrike" kern="1200" dirty="0">
                          <a:solidFill>
                            <a:srgbClr val="C00000"/>
                          </a:solidFill>
                          <a:effectLst/>
                          <a:latin typeface="+mn-lt"/>
                          <a:ea typeface="+mn-ea"/>
                          <a:cs typeface="+mn-cs"/>
                        </a:rPr>
                        <a:t>19%</a:t>
                      </a:r>
                    </a:p>
                  </a:txBody>
                  <a:tcPr marL="9525" marR="9525" marT="9525" marB="0" anchor="b"/>
                </a:tc>
                <a:tc>
                  <a:txBody>
                    <a:bodyPr/>
                    <a:lstStyle/>
                    <a:p>
                      <a:pPr marL="0" algn="ctr" defTabSz="914239" rtl="0" eaLnBrk="1" fontAlgn="b" latinLnBrk="0" hangingPunct="1"/>
                      <a:r>
                        <a:rPr lang="en-US" altLang="zh-CN" sz="900" u="none" strike="noStrike" kern="1200" dirty="0">
                          <a:solidFill>
                            <a:schemeClr val="accent2"/>
                          </a:solidFill>
                          <a:effectLst/>
                          <a:latin typeface="+mn-lt"/>
                          <a:ea typeface="+mn-ea"/>
                          <a:cs typeface="+mn-cs"/>
                        </a:rPr>
                        <a:t>9%</a:t>
                      </a:r>
                    </a:p>
                  </a:txBody>
                  <a:tcPr marL="9525" marR="9525" marT="9525" marB="0" anchor="b"/>
                </a:tc>
                <a:tc>
                  <a:txBody>
                    <a:bodyPr/>
                    <a:lstStyle/>
                    <a:p>
                      <a:pPr algn="ctr" fontAlgn="b"/>
                      <a:r>
                        <a:rPr lang="en-US" altLang="zh-CN" sz="900" u="none" strike="noStrike" dirty="0">
                          <a:solidFill>
                            <a:schemeClr val="bg1">
                              <a:lumMod val="50000"/>
                            </a:schemeClr>
                          </a:solidFill>
                          <a:effectLst/>
                        </a:rPr>
                        <a:t>30%</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900" u="none" strike="noStrike">
                          <a:solidFill>
                            <a:schemeClr val="bg1">
                              <a:lumMod val="50000"/>
                            </a:schemeClr>
                          </a:solidFill>
                          <a:effectLst/>
                        </a:rPr>
                        <a:t>20%</a:t>
                      </a:r>
                      <a:endParaRPr lang="en-US" altLang="zh-CN" sz="900" b="0" i="0" u="none" strike="noStrike">
                        <a:solidFill>
                          <a:schemeClr val="bg1">
                            <a:lumMod val="50000"/>
                          </a:schemeClr>
                        </a:solidFill>
                        <a:effectLst/>
                        <a:latin typeface="宋体"/>
                      </a:endParaRPr>
                    </a:p>
                  </a:txBody>
                  <a:tcPr marL="9525" marR="9525" marT="9525" marB="0" anchor="b"/>
                </a:tc>
                <a:tc>
                  <a:txBody>
                    <a:bodyPr/>
                    <a:lstStyle/>
                    <a:p>
                      <a:pPr algn="ctr" fontAlgn="b"/>
                      <a:r>
                        <a:rPr lang="en-US" altLang="zh-CN" sz="900" u="none" strike="noStrike">
                          <a:solidFill>
                            <a:schemeClr val="bg1">
                              <a:lumMod val="50000"/>
                            </a:schemeClr>
                          </a:solidFill>
                          <a:effectLst/>
                        </a:rPr>
                        <a:t>22%</a:t>
                      </a:r>
                      <a:endParaRPr lang="en-US" altLang="zh-CN" sz="900" b="0" i="0" u="none" strike="noStrike">
                        <a:solidFill>
                          <a:schemeClr val="bg1">
                            <a:lumMod val="50000"/>
                          </a:schemeClr>
                        </a:solidFill>
                        <a:effectLst/>
                        <a:latin typeface="宋体"/>
                      </a:endParaRPr>
                    </a:p>
                  </a:txBody>
                  <a:tcPr marL="9525" marR="9525" marT="9525" marB="0" anchor="b"/>
                </a:tc>
                <a:tc>
                  <a:txBody>
                    <a:bodyPr/>
                    <a:lstStyle/>
                    <a:p>
                      <a:pPr marL="0" algn="ctr" defTabSz="914239" rtl="0" eaLnBrk="1" fontAlgn="b" latinLnBrk="0" hangingPunct="1"/>
                      <a:r>
                        <a:rPr lang="en-US" altLang="zh-CN" sz="900" u="none" strike="noStrike" kern="1200" dirty="0">
                          <a:solidFill>
                            <a:srgbClr val="C00000"/>
                          </a:solidFill>
                          <a:effectLst/>
                          <a:latin typeface="+mn-lt"/>
                          <a:ea typeface="+mn-ea"/>
                          <a:cs typeface="+mn-cs"/>
                        </a:rPr>
                        <a:t>19%</a:t>
                      </a:r>
                    </a:p>
                  </a:txBody>
                  <a:tcPr marL="9525" marR="9525" marT="9525" marB="0" anchor="b"/>
                </a:tc>
                <a:tc>
                  <a:txBody>
                    <a:bodyPr/>
                    <a:lstStyle/>
                    <a:p>
                      <a:pPr algn="ctr" fontAlgn="b"/>
                      <a:r>
                        <a:rPr lang="en-US" altLang="zh-CN" sz="900" u="none" strike="noStrike" kern="1200" dirty="0">
                          <a:solidFill>
                            <a:schemeClr val="accent2"/>
                          </a:solidFill>
                          <a:effectLst/>
                          <a:latin typeface="+mn-lt"/>
                          <a:ea typeface="+mn-ea"/>
                          <a:cs typeface="+mn-cs"/>
                        </a:rPr>
                        <a:t>9%</a:t>
                      </a:r>
                    </a:p>
                  </a:txBody>
                  <a:tcPr marL="9525" marR="9525" marT="9525" marB="0" anchor="b"/>
                </a:tc>
              </a:tr>
              <a:tr h="196950">
                <a:tc>
                  <a:txBody>
                    <a:bodyPr/>
                    <a:lstStyle/>
                    <a:p>
                      <a:pPr algn="ctr" fontAlgn="b"/>
                      <a:r>
                        <a:rPr lang="zh-CN" altLang="en-US" sz="800" u="none" strike="noStrike" dirty="0">
                          <a:solidFill>
                            <a:schemeClr val="bg2">
                              <a:lumMod val="50000"/>
                            </a:schemeClr>
                          </a:solidFill>
                          <a:effectLst/>
                        </a:rPr>
                        <a:t>饮料价格</a:t>
                      </a:r>
                      <a:endParaRPr lang="zh-CN" altLang="en-US" sz="800" b="0" i="0" u="none" strike="noStrike" dirty="0">
                        <a:solidFill>
                          <a:schemeClr val="bg2">
                            <a:lumMod val="50000"/>
                          </a:schemeClr>
                        </a:solidFill>
                        <a:effectLst/>
                        <a:latin typeface="宋体" panose="02010600030101010101" pitchFamily="2" charset="-122"/>
                        <a:ea typeface="宋体" panose="02010600030101010101" pitchFamily="2" charset="-122"/>
                      </a:endParaRPr>
                    </a:p>
                  </a:txBody>
                  <a:tcPr marL="9525" marR="9525" marT="9525" marB="0" anchor="b"/>
                </a:tc>
                <a:tc>
                  <a:txBody>
                    <a:bodyPr/>
                    <a:lstStyle/>
                    <a:p>
                      <a:pPr marL="0" algn="ctr" defTabSz="914239" rtl="0" eaLnBrk="1" fontAlgn="b" latinLnBrk="0" hangingPunct="1"/>
                      <a:r>
                        <a:rPr lang="en-US" altLang="zh-CN" sz="900" u="none" strike="noStrike" kern="1200" dirty="0">
                          <a:solidFill>
                            <a:schemeClr val="accent2"/>
                          </a:solidFill>
                          <a:effectLst/>
                          <a:latin typeface="+mn-lt"/>
                          <a:ea typeface="+mn-ea"/>
                          <a:cs typeface="+mn-cs"/>
                        </a:rPr>
                        <a:t>20%</a:t>
                      </a:r>
                    </a:p>
                  </a:txBody>
                  <a:tcPr marL="9525" marR="9525" marT="9525" marB="0" anchor="b"/>
                </a:tc>
                <a:tc>
                  <a:txBody>
                    <a:bodyPr/>
                    <a:lstStyle/>
                    <a:p>
                      <a:pPr algn="ctr" fontAlgn="b"/>
                      <a:r>
                        <a:rPr lang="en-US" altLang="zh-CN" sz="900" u="none" strike="noStrike">
                          <a:solidFill>
                            <a:schemeClr val="bg1">
                              <a:lumMod val="50000"/>
                            </a:schemeClr>
                          </a:solidFill>
                          <a:effectLst/>
                        </a:rPr>
                        <a:t>20%</a:t>
                      </a:r>
                      <a:endParaRPr lang="en-US" altLang="zh-CN" sz="900" b="0" i="0" u="none" strike="noStrike">
                        <a:solidFill>
                          <a:schemeClr val="bg1">
                            <a:lumMod val="50000"/>
                          </a:schemeClr>
                        </a:solidFill>
                        <a:effectLst/>
                        <a:latin typeface="宋体"/>
                      </a:endParaRPr>
                    </a:p>
                  </a:txBody>
                  <a:tcPr marL="9525" marR="9525" marT="9525" marB="0" anchor="b"/>
                </a:tc>
                <a:tc>
                  <a:txBody>
                    <a:bodyPr/>
                    <a:lstStyle/>
                    <a:p>
                      <a:pPr marL="0" algn="ctr" defTabSz="914239" rtl="0" eaLnBrk="1" fontAlgn="b" latinLnBrk="0" hangingPunct="1"/>
                      <a:r>
                        <a:rPr lang="en-US" altLang="zh-CN" sz="900" u="none" strike="noStrike" kern="1200" dirty="0">
                          <a:solidFill>
                            <a:srgbClr val="C00000"/>
                          </a:solidFill>
                          <a:effectLst/>
                          <a:latin typeface="+mn-lt"/>
                          <a:ea typeface="+mn-ea"/>
                          <a:cs typeface="+mn-cs"/>
                        </a:rPr>
                        <a:t>30%</a:t>
                      </a:r>
                    </a:p>
                  </a:txBody>
                  <a:tcPr marL="9525" marR="9525" marT="9525" marB="0" anchor="b"/>
                </a:tc>
                <a:tc>
                  <a:txBody>
                    <a:bodyPr/>
                    <a:lstStyle/>
                    <a:p>
                      <a:pPr marL="0" algn="ctr" defTabSz="914239" rtl="0" eaLnBrk="1" fontAlgn="b" latinLnBrk="0" hangingPunct="1"/>
                      <a:r>
                        <a:rPr lang="en-US" altLang="zh-CN" sz="900" u="none" strike="noStrike" kern="1200" dirty="0">
                          <a:solidFill>
                            <a:srgbClr val="C00000"/>
                          </a:solidFill>
                          <a:effectLst/>
                          <a:latin typeface="+mn-lt"/>
                          <a:ea typeface="+mn-ea"/>
                          <a:cs typeface="+mn-cs"/>
                        </a:rPr>
                        <a:t>20%</a:t>
                      </a:r>
                    </a:p>
                  </a:txBody>
                  <a:tcPr marL="9525" marR="9525" marT="9525" marB="0" anchor="b"/>
                </a:tc>
                <a:tc>
                  <a:txBody>
                    <a:bodyPr/>
                    <a:lstStyle/>
                    <a:p>
                      <a:pPr algn="ctr" fontAlgn="b"/>
                      <a:r>
                        <a:rPr lang="en-US" altLang="zh-CN" sz="900" u="none" strike="noStrike" dirty="0">
                          <a:solidFill>
                            <a:schemeClr val="bg1">
                              <a:lumMod val="50000"/>
                            </a:schemeClr>
                          </a:solidFill>
                          <a:effectLst/>
                        </a:rPr>
                        <a:t>10%</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marL="0" algn="ctr" defTabSz="914239" rtl="0" eaLnBrk="1" fontAlgn="b" latinLnBrk="0" hangingPunct="1"/>
                      <a:r>
                        <a:rPr lang="en-US" altLang="zh-CN" sz="900" u="none" strike="noStrike" kern="1200" dirty="0">
                          <a:solidFill>
                            <a:schemeClr val="accent2"/>
                          </a:solidFill>
                          <a:effectLst/>
                          <a:latin typeface="+mn-lt"/>
                          <a:ea typeface="+mn-ea"/>
                          <a:cs typeface="+mn-cs"/>
                        </a:rPr>
                        <a:t>20%</a:t>
                      </a:r>
                    </a:p>
                  </a:txBody>
                  <a:tcPr marL="9525" marR="9525" marT="9525" marB="0" anchor="b"/>
                </a:tc>
                <a:tc>
                  <a:txBody>
                    <a:bodyPr/>
                    <a:lstStyle/>
                    <a:p>
                      <a:pPr algn="ctr" fontAlgn="b"/>
                      <a:r>
                        <a:rPr lang="en-US" altLang="zh-CN" sz="900" u="none" strike="noStrike" dirty="0">
                          <a:solidFill>
                            <a:schemeClr val="bg1">
                              <a:lumMod val="50000"/>
                            </a:schemeClr>
                          </a:solidFill>
                          <a:effectLst/>
                        </a:rPr>
                        <a:t>20%</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marL="0" algn="ctr" defTabSz="914239" rtl="0" eaLnBrk="1" fontAlgn="b" latinLnBrk="0" hangingPunct="1"/>
                      <a:r>
                        <a:rPr lang="en-US" altLang="zh-CN" sz="900" u="none" strike="noStrike" kern="1200" dirty="0">
                          <a:solidFill>
                            <a:srgbClr val="C00000"/>
                          </a:solidFill>
                          <a:effectLst/>
                          <a:latin typeface="+mn-lt"/>
                          <a:ea typeface="+mn-ea"/>
                          <a:cs typeface="+mn-cs"/>
                        </a:rPr>
                        <a:t>30%</a:t>
                      </a:r>
                    </a:p>
                  </a:txBody>
                  <a:tcPr marL="9525" marR="9525" marT="9525" marB="0" anchor="b"/>
                </a:tc>
                <a:tc>
                  <a:txBody>
                    <a:bodyPr/>
                    <a:lstStyle/>
                    <a:p>
                      <a:pPr marL="0" algn="ctr" defTabSz="914239" rtl="0" eaLnBrk="1" fontAlgn="b" latinLnBrk="0" hangingPunct="1"/>
                      <a:r>
                        <a:rPr lang="en-US" altLang="zh-CN" sz="900" u="none" strike="noStrike" kern="1200" dirty="0">
                          <a:solidFill>
                            <a:srgbClr val="C00000"/>
                          </a:solidFill>
                          <a:effectLst/>
                          <a:latin typeface="+mn-lt"/>
                          <a:ea typeface="+mn-ea"/>
                          <a:cs typeface="+mn-cs"/>
                        </a:rPr>
                        <a:t>20%</a:t>
                      </a:r>
                    </a:p>
                  </a:txBody>
                  <a:tcPr marL="9525" marR="9525" marT="9525" marB="0" anchor="b"/>
                </a:tc>
                <a:tc>
                  <a:txBody>
                    <a:bodyPr/>
                    <a:lstStyle/>
                    <a:p>
                      <a:pPr algn="ctr" fontAlgn="b"/>
                      <a:r>
                        <a:rPr lang="en-US" altLang="zh-CN" sz="900" u="none" strike="noStrike" dirty="0">
                          <a:solidFill>
                            <a:schemeClr val="bg1">
                              <a:lumMod val="50000"/>
                            </a:schemeClr>
                          </a:solidFill>
                          <a:effectLst/>
                        </a:rPr>
                        <a:t>10%</a:t>
                      </a:r>
                      <a:endParaRPr lang="en-US" altLang="zh-CN" sz="900" b="0" i="0" u="none" strike="noStrike" dirty="0">
                        <a:solidFill>
                          <a:schemeClr val="bg1">
                            <a:lumMod val="50000"/>
                          </a:schemeClr>
                        </a:solidFill>
                        <a:effectLst/>
                        <a:latin typeface="宋体"/>
                      </a:endParaRPr>
                    </a:p>
                  </a:txBody>
                  <a:tcPr marL="9525" marR="9525" marT="9525" marB="0" anchor="b"/>
                </a:tc>
              </a:tr>
              <a:tr h="196950">
                <a:tc>
                  <a:txBody>
                    <a:bodyPr/>
                    <a:lstStyle/>
                    <a:p>
                      <a:pPr algn="ctr" fontAlgn="b"/>
                      <a:r>
                        <a:rPr lang="zh-CN" altLang="en-US" sz="800" u="none" strike="noStrike" dirty="0">
                          <a:solidFill>
                            <a:schemeClr val="bg2">
                              <a:lumMod val="50000"/>
                            </a:schemeClr>
                          </a:solidFill>
                          <a:effectLst/>
                        </a:rPr>
                        <a:t>菜品种类和数量</a:t>
                      </a:r>
                      <a:endParaRPr lang="zh-CN" altLang="en-US" sz="800" b="0" i="0" u="none" strike="noStrike" dirty="0">
                        <a:solidFill>
                          <a:schemeClr val="bg2">
                            <a:lumMod val="50000"/>
                          </a:schemeClr>
                        </a:solidFill>
                        <a:effectLst/>
                        <a:latin typeface="宋体" panose="02010600030101010101" pitchFamily="2" charset="-122"/>
                        <a:ea typeface="宋体" panose="02010600030101010101" pitchFamily="2" charset="-122"/>
                      </a:endParaRPr>
                    </a:p>
                  </a:txBody>
                  <a:tcPr marL="9525" marR="9525" marT="9525" marB="0" anchor="b"/>
                </a:tc>
                <a:tc>
                  <a:txBody>
                    <a:bodyPr/>
                    <a:lstStyle/>
                    <a:p>
                      <a:pPr marL="0" algn="ctr" defTabSz="914239" rtl="0" eaLnBrk="1" fontAlgn="b" latinLnBrk="0" hangingPunct="1"/>
                      <a:r>
                        <a:rPr lang="en-US" altLang="zh-CN" sz="900" u="none" strike="noStrike" kern="1200" dirty="0">
                          <a:solidFill>
                            <a:schemeClr val="accent2"/>
                          </a:solidFill>
                          <a:effectLst/>
                          <a:latin typeface="+mn-lt"/>
                          <a:ea typeface="+mn-ea"/>
                          <a:cs typeface="+mn-cs"/>
                        </a:rPr>
                        <a:t>20%</a:t>
                      </a:r>
                    </a:p>
                  </a:txBody>
                  <a:tcPr marL="9525" marR="9525" marT="9525" marB="0" anchor="b"/>
                </a:tc>
                <a:tc>
                  <a:txBody>
                    <a:bodyPr/>
                    <a:lstStyle/>
                    <a:p>
                      <a:pPr marL="0" algn="ctr" defTabSz="914239" rtl="0" eaLnBrk="1" fontAlgn="b" latinLnBrk="0" hangingPunct="1"/>
                      <a:r>
                        <a:rPr lang="en-US" altLang="zh-CN" sz="900" u="none" strike="noStrike" kern="1200" dirty="0">
                          <a:solidFill>
                            <a:srgbClr val="C00000"/>
                          </a:solidFill>
                          <a:effectLst/>
                          <a:latin typeface="+mn-lt"/>
                          <a:ea typeface="+mn-ea"/>
                          <a:cs typeface="+mn-cs"/>
                        </a:rPr>
                        <a:t>35%</a:t>
                      </a:r>
                    </a:p>
                  </a:txBody>
                  <a:tcPr marL="9525" marR="9525" marT="9525" marB="0" anchor="b"/>
                </a:tc>
                <a:tc>
                  <a:txBody>
                    <a:bodyPr/>
                    <a:lstStyle/>
                    <a:p>
                      <a:pPr marL="0" algn="ctr" defTabSz="914239" rtl="0" eaLnBrk="1" fontAlgn="b" latinLnBrk="0" hangingPunct="1"/>
                      <a:r>
                        <a:rPr lang="en-US" altLang="zh-CN" sz="900" u="none" strike="noStrike" kern="1200" dirty="0">
                          <a:solidFill>
                            <a:srgbClr val="C00000"/>
                          </a:solidFill>
                          <a:effectLst/>
                          <a:latin typeface="+mn-lt"/>
                          <a:ea typeface="+mn-ea"/>
                          <a:cs typeface="+mn-cs"/>
                        </a:rPr>
                        <a:t>30%</a:t>
                      </a:r>
                    </a:p>
                  </a:txBody>
                  <a:tcPr marL="9525" marR="9525" marT="9525" marB="0" anchor="b"/>
                </a:tc>
                <a:tc>
                  <a:txBody>
                    <a:bodyPr/>
                    <a:lstStyle/>
                    <a:p>
                      <a:pPr marL="0" algn="ctr" defTabSz="914239" rtl="0" eaLnBrk="1" fontAlgn="b" latinLnBrk="0" hangingPunct="1"/>
                      <a:r>
                        <a:rPr lang="en-US" altLang="zh-CN" sz="900" u="none" strike="noStrike" kern="1200" dirty="0">
                          <a:solidFill>
                            <a:schemeClr val="accent2"/>
                          </a:solidFill>
                          <a:effectLst/>
                          <a:latin typeface="+mn-lt"/>
                          <a:ea typeface="+mn-ea"/>
                          <a:cs typeface="+mn-cs"/>
                        </a:rPr>
                        <a:t>5%</a:t>
                      </a:r>
                    </a:p>
                  </a:txBody>
                  <a:tcPr marL="9525" marR="9525" marT="9525" marB="0" anchor="b"/>
                </a:tc>
                <a:tc>
                  <a:txBody>
                    <a:bodyPr/>
                    <a:lstStyle/>
                    <a:p>
                      <a:pPr algn="ctr" fontAlgn="b"/>
                      <a:r>
                        <a:rPr lang="en-US" altLang="zh-CN" sz="900" u="none" strike="noStrike" kern="1200" dirty="0">
                          <a:solidFill>
                            <a:srgbClr val="C00000"/>
                          </a:solidFill>
                          <a:effectLst/>
                          <a:latin typeface="+mn-lt"/>
                          <a:ea typeface="+mn-ea"/>
                          <a:cs typeface="+mn-cs"/>
                        </a:rPr>
                        <a:t>15%</a:t>
                      </a:r>
                    </a:p>
                  </a:txBody>
                  <a:tcPr marL="9525" marR="9525" marT="9525" marB="0" anchor="b"/>
                </a:tc>
                <a:tc>
                  <a:txBody>
                    <a:bodyPr/>
                    <a:lstStyle/>
                    <a:p>
                      <a:pPr marL="0" algn="ctr" defTabSz="914239" rtl="0" eaLnBrk="1" fontAlgn="b" latinLnBrk="0" hangingPunct="1"/>
                      <a:r>
                        <a:rPr lang="en-US" altLang="zh-CN" sz="900" u="none" strike="noStrike" kern="1200" dirty="0">
                          <a:solidFill>
                            <a:schemeClr val="accent2"/>
                          </a:solidFill>
                          <a:effectLst/>
                          <a:latin typeface="+mn-lt"/>
                          <a:ea typeface="+mn-ea"/>
                          <a:cs typeface="+mn-cs"/>
                        </a:rPr>
                        <a:t>20%</a:t>
                      </a:r>
                    </a:p>
                  </a:txBody>
                  <a:tcPr marL="9525" marR="9525" marT="9525" marB="0" anchor="b"/>
                </a:tc>
                <a:tc>
                  <a:txBody>
                    <a:bodyPr/>
                    <a:lstStyle/>
                    <a:p>
                      <a:pPr marL="0" algn="ctr" defTabSz="914239" rtl="0" eaLnBrk="1" fontAlgn="b" latinLnBrk="0" hangingPunct="1"/>
                      <a:r>
                        <a:rPr lang="en-US" altLang="zh-CN" sz="900" u="none" strike="noStrike" kern="1200" dirty="0">
                          <a:solidFill>
                            <a:srgbClr val="C00000"/>
                          </a:solidFill>
                          <a:effectLst/>
                          <a:latin typeface="+mn-lt"/>
                          <a:ea typeface="+mn-ea"/>
                          <a:cs typeface="+mn-cs"/>
                        </a:rPr>
                        <a:t>35%</a:t>
                      </a:r>
                    </a:p>
                  </a:txBody>
                  <a:tcPr marL="9525" marR="9525" marT="9525" marB="0" anchor="b"/>
                </a:tc>
                <a:tc>
                  <a:txBody>
                    <a:bodyPr/>
                    <a:lstStyle/>
                    <a:p>
                      <a:pPr marL="0" algn="ctr" defTabSz="914239" rtl="0" eaLnBrk="1" fontAlgn="b" latinLnBrk="0" hangingPunct="1"/>
                      <a:r>
                        <a:rPr lang="en-US" altLang="zh-CN" sz="900" u="none" strike="noStrike" kern="1200" dirty="0">
                          <a:solidFill>
                            <a:srgbClr val="C00000"/>
                          </a:solidFill>
                          <a:effectLst/>
                          <a:latin typeface="+mn-lt"/>
                          <a:ea typeface="+mn-ea"/>
                          <a:cs typeface="+mn-cs"/>
                        </a:rPr>
                        <a:t>30%</a:t>
                      </a:r>
                    </a:p>
                  </a:txBody>
                  <a:tcPr marL="9525" marR="9525" marT="9525" marB="0" anchor="b"/>
                </a:tc>
                <a:tc>
                  <a:txBody>
                    <a:bodyPr/>
                    <a:lstStyle/>
                    <a:p>
                      <a:pPr algn="ctr" fontAlgn="b"/>
                      <a:r>
                        <a:rPr lang="en-US" altLang="zh-CN" sz="900" u="none" strike="noStrike" kern="1200" dirty="0">
                          <a:solidFill>
                            <a:schemeClr val="accent2"/>
                          </a:solidFill>
                          <a:effectLst/>
                          <a:latin typeface="+mn-lt"/>
                          <a:ea typeface="+mn-ea"/>
                          <a:cs typeface="+mn-cs"/>
                        </a:rPr>
                        <a:t>5%</a:t>
                      </a:r>
                    </a:p>
                  </a:txBody>
                  <a:tcPr marL="9525" marR="9525" marT="9525" marB="0" anchor="b"/>
                </a:tc>
                <a:tc>
                  <a:txBody>
                    <a:bodyPr/>
                    <a:lstStyle/>
                    <a:p>
                      <a:pPr algn="ctr" fontAlgn="b"/>
                      <a:r>
                        <a:rPr lang="en-US" altLang="zh-CN" sz="900" u="none" strike="noStrike" kern="1200" dirty="0">
                          <a:solidFill>
                            <a:srgbClr val="C00000"/>
                          </a:solidFill>
                          <a:effectLst/>
                          <a:latin typeface="+mn-lt"/>
                          <a:ea typeface="+mn-ea"/>
                          <a:cs typeface="+mn-cs"/>
                        </a:rPr>
                        <a:t>15%</a:t>
                      </a:r>
                    </a:p>
                  </a:txBody>
                  <a:tcPr marL="9525" marR="9525" marT="9525" marB="0" anchor="b"/>
                </a:tc>
              </a:tr>
              <a:tr h="196950">
                <a:tc>
                  <a:txBody>
                    <a:bodyPr/>
                    <a:lstStyle/>
                    <a:p>
                      <a:pPr algn="ctr" fontAlgn="b"/>
                      <a:r>
                        <a:rPr lang="zh-CN" altLang="en-US" sz="800" u="none" strike="noStrike" dirty="0">
                          <a:solidFill>
                            <a:schemeClr val="bg2">
                              <a:lumMod val="50000"/>
                            </a:schemeClr>
                          </a:solidFill>
                          <a:effectLst/>
                        </a:rPr>
                        <a:t>结账速度</a:t>
                      </a:r>
                      <a:endParaRPr lang="zh-CN" altLang="en-US" sz="800" b="0" i="0" u="none" strike="noStrike" dirty="0">
                        <a:solidFill>
                          <a:schemeClr val="bg2">
                            <a:lumMod val="50000"/>
                          </a:schemeClr>
                        </a:solidFill>
                        <a:effectLst/>
                        <a:latin typeface="宋体" panose="02010600030101010101" pitchFamily="2" charset="-122"/>
                        <a:ea typeface="宋体" panose="02010600030101010101" pitchFamily="2" charset="-122"/>
                      </a:endParaRPr>
                    </a:p>
                  </a:txBody>
                  <a:tcPr marL="9525" marR="9525" marT="9525" marB="0" anchor="b"/>
                </a:tc>
                <a:tc>
                  <a:txBody>
                    <a:bodyPr/>
                    <a:lstStyle/>
                    <a:p>
                      <a:pPr marL="0" algn="ctr" defTabSz="914239" rtl="0" eaLnBrk="1" fontAlgn="b" latinLnBrk="0" hangingPunct="1"/>
                      <a:r>
                        <a:rPr lang="en-US" altLang="zh-CN" sz="900" u="none" strike="noStrike" kern="1200" dirty="0">
                          <a:solidFill>
                            <a:schemeClr val="accent2"/>
                          </a:solidFill>
                          <a:effectLst/>
                          <a:latin typeface="+mn-lt"/>
                          <a:ea typeface="+mn-ea"/>
                          <a:cs typeface="+mn-cs"/>
                        </a:rPr>
                        <a:t>10%</a:t>
                      </a:r>
                    </a:p>
                  </a:txBody>
                  <a:tcPr marL="9525" marR="9525" marT="9525" marB="0" anchor="b"/>
                </a:tc>
                <a:tc>
                  <a:txBody>
                    <a:bodyPr/>
                    <a:lstStyle/>
                    <a:p>
                      <a:pPr marL="0" algn="ctr" defTabSz="914239" rtl="0" eaLnBrk="1" fontAlgn="b" latinLnBrk="0" hangingPunct="1"/>
                      <a:r>
                        <a:rPr lang="en-US" altLang="zh-CN" sz="900" u="none" strike="noStrike" kern="1200" dirty="0">
                          <a:solidFill>
                            <a:srgbClr val="C00000"/>
                          </a:solidFill>
                          <a:effectLst/>
                          <a:latin typeface="+mn-lt"/>
                          <a:ea typeface="+mn-ea"/>
                          <a:cs typeface="+mn-cs"/>
                        </a:rPr>
                        <a:t>30%</a:t>
                      </a:r>
                    </a:p>
                  </a:txBody>
                  <a:tcPr marL="9525" marR="9525" marT="9525" marB="0" anchor="b"/>
                </a:tc>
                <a:tc>
                  <a:txBody>
                    <a:bodyPr/>
                    <a:lstStyle/>
                    <a:p>
                      <a:pPr marL="0" algn="ctr" defTabSz="914239" rtl="0" eaLnBrk="1" fontAlgn="b" latinLnBrk="0" hangingPunct="1"/>
                      <a:r>
                        <a:rPr lang="en-US" altLang="zh-CN" sz="900" u="none" strike="noStrike" kern="1200" dirty="0">
                          <a:solidFill>
                            <a:srgbClr val="C00000"/>
                          </a:solidFill>
                          <a:effectLst/>
                          <a:latin typeface="+mn-lt"/>
                          <a:ea typeface="+mn-ea"/>
                          <a:cs typeface="+mn-cs"/>
                        </a:rPr>
                        <a:t>30%</a:t>
                      </a:r>
                    </a:p>
                  </a:txBody>
                  <a:tcPr marL="9525" marR="9525" marT="9525" marB="0" anchor="b"/>
                </a:tc>
                <a:tc>
                  <a:txBody>
                    <a:bodyPr/>
                    <a:lstStyle/>
                    <a:p>
                      <a:pPr marL="0" algn="ctr" defTabSz="914239" rtl="0" eaLnBrk="1" fontAlgn="b" latinLnBrk="0" hangingPunct="1"/>
                      <a:r>
                        <a:rPr lang="en-US" altLang="zh-CN" sz="900" u="none" strike="noStrike" kern="1200" dirty="0">
                          <a:solidFill>
                            <a:schemeClr val="accent2"/>
                          </a:solidFill>
                          <a:effectLst/>
                          <a:latin typeface="+mn-lt"/>
                          <a:ea typeface="+mn-ea"/>
                          <a:cs typeface="+mn-cs"/>
                        </a:rPr>
                        <a:t>9%</a:t>
                      </a:r>
                    </a:p>
                  </a:txBody>
                  <a:tcPr marL="9525" marR="9525" marT="9525" marB="0" anchor="b"/>
                </a:tc>
                <a:tc>
                  <a:txBody>
                    <a:bodyPr/>
                    <a:lstStyle/>
                    <a:p>
                      <a:pPr marL="0" algn="ctr" defTabSz="914239" rtl="0" eaLnBrk="1" fontAlgn="b" latinLnBrk="0" hangingPunct="1"/>
                      <a:r>
                        <a:rPr lang="en-US" altLang="zh-CN" sz="900" u="none" strike="noStrike" kern="1200" dirty="0">
                          <a:solidFill>
                            <a:srgbClr val="C00000"/>
                          </a:solidFill>
                          <a:effectLst/>
                          <a:latin typeface="+mn-lt"/>
                          <a:ea typeface="+mn-ea"/>
                          <a:cs typeface="+mn-cs"/>
                        </a:rPr>
                        <a:t>21%</a:t>
                      </a:r>
                    </a:p>
                  </a:txBody>
                  <a:tcPr marL="9525" marR="9525" marT="9525" marB="0" anchor="b"/>
                </a:tc>
                <a:tc>
                  <a:txBody>
                    <a:bodyPr/>
                    <a:lstStyle/>
                    <a:p>
                      <a:pPr marL="0" algn="ctr" defTabSz="914239" rtl="0" eaLnBrk="1" fontAlgn="b" latinLnBrk="0" hangingPunct="1"/>
                      <a:r>
                        <a:rPr lang="en-US" altLang="zh-CN" sz="900" u="none" strike="noStrike" kern="1200" dirty="0">
                          <a:solidFill>
                            <a:schemeClr val="accent2"/>
                          </a:solidFill>
                          <a:effectLst/>
                          <a:latin typeface="+mn-lt"/>
                          <a:ea typeface="+mn-ea"/>
                          <a:cs typeface="+mn-cs"/>
                        </a:rPr>
                        <a:t>10%</a:t>
                      </a:r>
                    </a:p>
                  </a:txBody>
                  <a:tcPr marL="9525" marR="9525" marT="9525" marB="0" anchor="b"/>
                </a:tc>
                <a:tc>
                  <a:txBody>
                    <a:bodyPr/>
                    <a:lstStyle/>
                    <a:p>
                      <a:pPr marL="0" algn="ctr" defTabSz="914239" rtl="0" eaLnBrk="1" fontAlgn="b" latinLnBrk="0" hangingPunct="1"/>
                      <a:r>
                        <a:rPr lang="en-US" altLang="zh-CN" sz="900" u="none" strike="noStrike" kern="1200" dirty="0">
                          <a:solidFill>
                            <a:srgbClr val="C00000"/>
                          </a:solidFill>
                          <a:effectLst/>
                          <a:latin typeface="+mn-lt"/>
                          <a:ea typeface="+mn-ea"/>
                          <a:cs typeface="+mn-cs"/>
                        </a:rPr>
                        <a:t>30%</a:t>
                      </a:r>
                    </a:p>
                  </a:txBody>
                  <a:tcPr marL="9525" marR="9525" marT="9525" marB="0" anchor="b"/>
                </a:tc>
                <a:tc>
                  <a:txBody>
                    <a:bodyPr/>
                    <a:lstStyle/>
                    <a:p>
                      <a:pPr marL="0" algn="ctr" defTabSz="914239" rtl="0" eaLnBrk="1" fontAlgn="b" latinLnBrk="0" hangingPunct="1"/>
                      <a:r>
                        <a:rPr lang="en-US" altLang="zh-CN" sz="900" u="none" strike="noStrike" kern="1200" dirty="0">
                          <a:solidFill>
                            <a:srgbClr val="C00000"/>
                          </a:solidFill>
                          <a:effectLst/>
                          <a:latin typeface="+mn-lt"/>
                          <a:ea typeface="+mn-ea"/>
                          <a:cs typeface="+mn-cs"/>
                        </a:rPr>
                        <a:t>30%</a:t>
                      </a:r>
                    </a:p>
                  </a:txBody>
                  <a:tcPr marL="9525" marR="9525" marT="9525" marB="0" anchor="b"/>
                </a:tc>
                <a:tc>
                  <a:txBody>
                    <a:bodyPr/>
                    <a:lstStyle/>
                    <a:p>
                      <a:pPr algn="ctr" fontAlgn="b"/>
                      <a:r>
                        <a:rPr lang="en-US" altLang="zh-CN" sz="900" u="none" strike="noStrike" kern="1200" dirty="0">
                          <a:solidFill>
                            <a:schemeClr val="accent2"/>
                          </a:solidFill>
                          <a:effectLst/>
                          <a:latin typeface="+mn-lt"/>
                          <a:ea typeface="+mn-ea"/>
                          <a:cs typeface="+mn-cs"/>
                        </a:rPr>
                        <a:t>9%</a:t>
                      </a:r>
                    </a:p>
                  </a:txBody>
                  <a:tcPr marL="9525" marR="9525" marT="9525" marB="0" anchor="b"/>
                </a:tc>
                <a:tc>
                  <a:txBody>
                    <a:bodyPr/>
                    <a:lstStyle/>
                    <a:p>
                      <a:pPr marL="0" algn="ctr" defTabSz="914239" rtl="0" eaLnBrk="1" fontAlgn="b" latinLnBrk="0" hangingPunct="1"/>
                      <a:r>
                        <a:rPr lang="en-US" altLang="zh-CN" sz="900" u="none" strike="noStrike" kern="1200" dirty="0">
                          <a:solidFill>
                            <a:srgbClr val="C00000"/>
                          </a:solidFill>
                          <a:effectLst/>
                          <a:latin typeface="+mn-lt"/>
                          <a:ea typeface="+mn-ea"/>
                          <a:cs typeface="+mn-cs"/>
                        </a:rPr>
                        <a:t>21%</a:t>
                      </a:r>
                    </a:p>
                  </a:txBody>
                  <a:tcPr marL="9525" marR="9525" marT="9525" marB="0" anchor="b"/>
                </a:tc>
              </a:tr>
              <a:tr h="196950">
                <a:tc>
                  <a:txBody>
                    <a:bodyPr/>
                    <a:lstStyle/>
                    <a:p>
                      <a:pPr algn="ctr" fontAlgn="b"/>
                      <a:r>
                        <a:rPr lang="zh-CN" altLang="en-US" sz="800" u="none" strike="noStrike" dirty="0">
                          <a:solidFill>
                            <a:schemeClr val="bg2">
                              <a:lumMod val="50000"/>
                            </a:schemeClr>
                          </a:solidFill>
                          <a:effectLst/>
                        </a:rPr>
                        <a:t>饮料种类及数量</a:t>
                      </a:r>
                      <a:endParaRPr lang="zh-CN" altLang="en-US" sz="800" b="0" i="0" u="none" strike="noStrike" dirty="0">
                        <a:solidFill>
                          <a:schemeClr val="bg2">
                            <a:lumMod val="50000"/>
                          </a:schemeClr>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fontAlgn="b"/>
                      <a:r>
                        <a:rPr lang="en-US" altLang="zh-CN" sz="900" u="none" strike="noStrike" dirty="0">
                          <a:solidFill>
                            <a:srgbClr val="C00000"/>
                          </a:solidFill>
                          <a:effectLst/>
                        </a:rPr>
                        <a:t>60%</a:t>
                      </a:r>
                      <a:endParaRPr lang="en-US" altLang="zh-CN" sz="900" b="0" i="0" u="none" strike="noStrike" dirty="0">
                        <a:solidFill>
                          <a:srgbClr val="C00000"/>
                        </a:solidFill>
                        <a:effectLst/>
                        <a:latin typeface="宋体"/>
                      </a:endParaRPr>
                    </a:p>
                  </a:txBody>
                  <a:tcPr marL="9525" marR="9525" marT="9525" marB="0" anchor="b"/>
                </a:tc>
                <a:tc>
                  <a:txBody>
                    <a:bodyPr/>
                    <a:lstStyle/>
                    <a:p>
                      <a:pPr algn="ctr" fontAlgn="b"/>
                      <a:r>
                        <a:rPr lang="en-US" altLang="zh-CN" sz="900" u="none" strike="noStrike" kern="1200" dirty="0">
                          <a:solidFill>
                            <a:schemeClr val="accent2"/>
                          </a:solidFill>
                          <a:effectLst/>
                          <a:latin typeface="+mn-lt"/>
                          <a:ea typeface="+mn-ea"/>
                          <a:cs typeface="+mn-cs"/>
                        </a:rPr>
                        <a:t>10%</a:t>
                      </a:r>
                    </a:p>
                  </a:txBody>
                  <a:tcPr marL="9525" marR="9525" marT="9525" marB="0" anchor="b"/>
                </a:tc>
                <a:tc>
                  <a:txBody>
                    <a:bodyPr/>
                    <a:lstStyle/>
                    <a:p>
                      <a:pPr algn="ctr" fontAlgn="b"/>
                      <a:r>
                        <a:rPr lang="en-US" altLang="zh-CN" sz="900" u="none" strike="noStrike" dirty="0">
                          <a:solidFill>
                            <a:schemeClr val="bg1">
                              <a:lumMod val="50000"/>
                            </a:schemeClr>
                          </a:solidFill>
                          <a:effectLst/>
                        </a:rPr>
                        <a:t>15%</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marL="0" algn="ctr" defTabSz="914239" rtl="0" eaLnBrk="1" fontAlgn="b" latinLnBrk="0" hangingPunct="1"/>
                      <a:r>
                        <a:rPr lang="en-US" altLang="zh-CN" sz="900" u="none" strike="noStrike" kern="1200" dirty="0">
                          <a:solidFill>
                            <a:schemeClr val="accent2"/>
                          </a:solidFill>
                          <a:effectLst/>
                          <a:latin typeface="+mn-lt"/>
                          <a:ea typeface="+mn-ea"/>
                          <a:cs typeface="+mn-cs"/>
                        </a:rPr>
                        <a:t>10%</a:t>
                      </a:r>
                    </a:p>
                  </a:txBody>
                  <a:tcPr marL="9525" marR="9525" marT="9525" marB="0" anchor="b"/>
                </a:tc>
                <a:tc>
                  <a:txBody>
                    <a:bodyPr/>
                    <a:lstStyle/>
                    <a:p>
                      <a:pPr marL="0" algn="ctr" defTabSz="914239" rtl="0" eaLnBrk="1" fontAlgn="b" latinLnBrk="0" hangingPunct="1"/>
                      <a:r>
                        <a:rPr lang="en-US" altLang="zh-CN" sz="900" u="none" strike="noStrike" kern="1200" dirty="0">
                          <a:solidFill>
                            <a:schemeClr val="accent2"/>
                          </a:solidFill>
                          <a:effectLst/>
                          <a:latin typeface="+mn-lt"/>
                          <a:ea typeface="+mn-ea"/>
                          <a:cs typeface="+mn-cs"/>
                        </a:rPr>
                        <a:t>5%</a:t>
                      </a:r>
                    </a:p>
                  </a:txBody>
                  <a:tcPr marL="9525" marR="9525" marT="9525" marB="0" anchor="b"/>
                </a:tc>
                <a:tc>
                  <a:txBody>
                    <a:bodyPr/>
                    <a:lstStyle/>
                    <a:p>
                      <a:pPr marL="0" algn="ctr" defTabSz="914239" rtl="0" eaLnBrk="1" fontAlgn="b" latinLnBrk="0" hangingPunct="1"/>
                      <a:r>
                        <a:rPr lang="en-US" altLang="zh-CN" sz="900" u="none" strike="noStrike" kern="1200" dirty="0">
                          <a:solidFill>
                            <a:srgbClr val="C00000"/>
                          </a:solidFill>
                          <a:effectLst/>
                          <a:latin typeface="+mn-lt"/>
                          <a:ea typeface="+mn-ea"/>
                          <a:cs typeface="+mn-cs"/>
                        </a:rPr>
                        <a:t>60%</a:t>
                      </a:r>
                    </a:p>
                  </a:txBody>
                  <a:tcPr marL="9525" marR="9525" marT="9525" marB="0" anchor="b"/>
                </a:tc>
                <a:tc>
                  <a:txBody>
                    <a:bodyPr/>
                    <a:lstStyle/>
                    <a:p>
                      <a:pPr marL="0" algn="ctr" defTabSz="914239" rtl="0" eaLnBrk="1" fontAlgn="b" latinLnBrk="0" hangingPunct="1"/>
                      <a:r>
                        <a:rPr lang="en-US" altLang="zh-CN" sz="900" u="none" strike="noStrike" kern="1200" dirty="0">
                          <a:solidFill>
                            <a:schemeClr val="accent2"/>
                          </a:solidFill>
                          <a:effectLst/>
                          <a:latin typeface="+mn-lt"/>
                          <a:ea typeface="+mn-ea"/>
                          <a:cs typeface="+mn-cs"/>
                        </a:rPr>
                        <a:t>10%</a:t>
                      </a:r>
                    </a:p>
                  </a:txBody>
                  <a:tcPr marL="9525" marR="9525" marT="9525" marB="0" anchor="b"/>
                </a:tc>
                <a:tc>
                  <a:txBody>
                    <a:bodyPr/>
                    <a:lstStyle/>
                    <a:p>
                      <a:pPr algn="ctr" fontAlgn="b"/>
                      <a:r>
                        <a:rPr lang="en-US" altLang="zh-CN" sz="900" u="none" strike="noStrike" dirty="0">
                          <a:solidFill>
                            <a:schemeClr val="bg1">
                              <a:lumMod val="50000"/>
                            </a:schemeClr>
                          </a:solidFill>
                          <a:effectLst/>
                        </a:rPr>
                        <a:t>15%</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900" u="none" strike="noStrike" kern="1200" dirty="0" smtClean="0">
                          <a:solidFill>
                            <a:schemeClr val="accent2"/>
                          </a:solidFill>
                          <a:effectLst/>
                          <a:latin typeface="+mn-lt"/>
                          <a:ea typeface="+mn-ea"/>
                          <a:cs typeface="+mn-cs"/>
                        </a:rPr>
                        <a:t>8%</a:t>
                      </a:r>
                      <a:endParaRPr lang="en-US" altLang="zh-CN" sz="900" u="none" strike="noStrike" kern="1200" dirty="0">
                        <a:solidFill>
                          <a:schemeClr val="accent2"/>
                        </a:solidFill>
                        <a:effectLst/>
                        <a:latin typeface="+mn-lt"/>
                        <a:ea typeface="+mn-ea"/>
                        <a:cs typeface="+mn-cs"/>
                      </a:endParaRPr>
                    </a:p>
                  </a:txBody>
                  <a:tcPr marL="9525" marR="9525" marT="9525" marB="0" anchor="b"/>
                </a:tc>
                <a:tc>
                  <a:txBody>
                    <a:bodyPr/>
                    <a:lstStyle/>
                    <a:p>
                      <a:pPr marL="0" algn="ctr" defTabSz="914239" rtl="0" eaLnBrk="1" fontAlgn="b" latinLnBrk="0" hangingPunct="1"/>
                      <a:r>
                        <a:rPr lang="en-US" altLang="zh-CN" sz="900" u="none" strike="noStrike" kern="1200" dirty="0">
                          <a:solidFill>
                            <a:schemeClr val="accent2"/>
                          </a:solidFill>
                          <a:effectLst/>
                          <a:latin typeface="+mn-lt"/>
                          <a:ea typeface="+mn-ea"/>
                          <a:cs typeface="+mn-cs"/>
                        </a:rPr>
                        <a:t>5%</a:t>
                      </a:r>
                    </a:p>
                  </a:txBody>
                  <a:tcPr marL="9525" marR="9525" marT="9525" marB="0" anchor="b"/>
                </a:tc>
              </a:tr>
            </a:tbl>
          </a:graphicData>
        </a:graphic>
      </p:graphicFrame>
      <p:sp>
        <p:nvSpPr>
          <p:cNvPr id="15" name="矩形 14"/>
          <p:cNvSpPr/>
          <p:nvPr/>
        </p:nvSpPr>
        <p:spPr>
          <a:xfrm>
            <a:off x="323528" y="972766"/>
            <a:ext cx="8496944" cy="230832"/>
          </a:xfrm>
          <a:prstGeom prst="rect">
            <a:avLst/>
          </a:prstGeom>
        </p:spPr>
        <p:txBody>
          <a:bodyPr wrap="square">
            <a:spAutoFit/>
          </a:bodyPr>
          <a:lstStyle/>
          <a:p>
            <a:r>
              <a:rPr lang="zh-CN" altLang="en-US" sz="900" b="1" dirty="0" smtClean="0">
                <a:solidFill>
                  <a:schemeClr val="bg2">
                    <a:lumMod val="50000"/>
                  </a:schemeClr>
                </a:solidFill>
              </a:rPr>
              <a:t>比较各家门店的服务环节满意度，发现</a:t>
            </a:r>
            <a:r>
              <a:rPr lang="en-US" altLang="zh-CN" sz="900" b="1" dirty="0" smtClean="0">
                <a:solidFill>
                  <a:srgbClr val="C00000"/>
                </a:solidFill>
                <a:latin typeface="黑体"/>
                <a:cs typeface="黑体"/>
              </a:rPr>
              <a:t> </a:t>
            </a:r>
            <a:r>
              <a:rPr lang="en-US" altLang="zh-CN" sz="900" b="1" dirty="0">
                <a:solidFill>
                  <a:srgbClr val="C00000"/>
                </a:solidFill>
                <a:latin typeface="黑体"/>
                <a:cs typeface="黑体"/>
              </a:rPr>
              <a:t>&lt;</a:t>
            </a:r>
            <a:r>
              <a:rPr lang="zh-CN" altLang="en-US" sz="900" b="1" dirty="0">
                <a:solidFill>
                  <a:srgbClr val="C00000"/>
                </a:solidFill>
                <a:latin typeface="黑体"/>
                <a:cs typeface="黑体"/>
              </a:rPr>
              <a:t>插入判别描述</a:t>
            </a:r>
            <a:r>
              <a:rPr lang="en-US" altLang="zh-CN" sz="900" b="1" dirty="0">
                <a:solidFill>
                  <a:srgbClr val="C00000"/>
                </a:solidFill>
                <a:latin typeface="黑体"/>
                <a:cs typeface="黑体"/>
              </a:rPr>
              <a:t>1</a:t>
            </a:r>
            <a:r>
              <a:rPr lang="en-US" altLang="zh-CN" sz="900" b="1" dirty="0" smtClean="0">
                <a:solidFill>
                  <a:srgbClr val="C00000"/>
                </a:solidFill>
                <a:latin typeface="黑体"/>
                <a:cs typeface="黑体"/>
              </a:rPr>
              <a:t>&gt;</a:t>
            </a:r>
            <a:r>
              <a:rPr lang="zh-CN" altLang="en-US" sz="900" b="1" dirty="0" smtClean="0">
                <a:solidFill>
                  <a:srgbClr val="C00000"/>
                </a:solidFill>
                <a:latin typeface="黑体"/>
                <a:cs typeface="黑体"/>
              </a:rPr>
              <a:t>；</a:t>
            </a:r>
            <a:r>
              <a:rPr lang="en-US" altLang="zh-CN" sz="900" b="1" dirty="0">
                <a:solidFill>
                  <a:srgbClr val="C00000"/>
                </a:solidFill>
                <a:latin typeface="黑体"/>
                <a:cs typeface="黑体"/>
              </a:rPr>
              <a:t> &lt;</a:t>
            </a:r>
            <a:r>
              <a:rPr lang="zh-CN" altLang="en-US" sz="900" b="1" dirty="0">
                <a:solidFill>
                  <a:srgbClr val="C00000"/>
                </a:solidFill>
                <a:latin typeface="黑体"/>
                <a:cs typeface="黑体"/>
              </a:rPr>
              <a:t>插入判别</a:t>
            </a:r>
            <a:r>
              <a:rPr lang="zh-CN" altLang="en-US" sz="900" b="1" dirty="0" smtClean="0">
                <a:solidFill>
                  <a:srgbClr val="C00000"/>
                </a:solidFill>
                <a:latin typeface="黑体"/>
                <a:cs typeface="黑体"/>
              </a:rPr>
              <a:t>描述</a:t>
            </a:r>
            <a:r>
              <a:rPr lang="en-US" altLang="zh-CN" sz="900" b="1" dirty="0" smtClean="0">
                <a:solidFill>
                  <a:srgbClr val="C00000"/>
                </a:solidFill>
                <a:latin typeface="黑体"/>
                <a:cs typeface="黑体"/>
              </a:rPr>
              <a:t>2&gt;</a:t>
            </a:r>
            <a:r>
              <a:rPr lang="zh-CN" altLang="en-US" sz="900" b="1" dirty="0" smtClean="0">
                <a:solidFill>
                  <a:srgbClr val="C00000"/>
                </a:solidFill>
                <a:latin typeface="黑体"/>
                <a:cs typeface="黑体"/>
              </a:rPr>
              <a:t>。</a:t>
            </a:r>
            <a:endParaRPr lang="en-US" altLang="zh-CN" sz="900" b="1" dirty="0" smtClean="0">
              <a:solidFill>
                <a:srgbClr val="C00000"/>
              </a:solidFill>
              <a:latin typeface="黑体"/>
              <a:cs typeface="黑体"/>
            </a:endParaRPr>
          </a:p>
        </p:txBody>
      </p:sp>
      <p:graphicFrame>
        <p:nvGraphicFramePr>
          <p:cNvPr id="16" name="表格 29"/>
          <p:cNvGraphicFramePr>
            <a:graphicFrameLocks noGrp="1"/>
          </p:cNvGraphicFramePr>
          <p:nvPr>
            <p:extLst>
              <p:ext uri="{D42A27DB-BD31-4B8C-83A1-F6EECF244321}">
                <p14:modId xmlns:p14="http://schemas.microsoft.com/office/powerpoint/2010/main" val="2657541217"/>
              </p:ext>
            </p:extLst>
          </p:nvPr>
        </p:nvGraphicFramePr>
        <p:xfrm>
          <a:off x="5580112" y="2253553"/>
          <a:ext cx="3312368" cy="2190405"/>
        </p:xfrm>
        <a:graphic>
          <a:graphicData uri="http://schemas.openxmlformats.org/drawingml/2006/table">
            <a:tbl>
              <a:tblPr firstRow="1" bandRow="1">
                <a:tableStyleId>{C083E6E3-FA7D-4D7B-A595-EF9225AFEA82}</a:tableStyleId>
              </a:tblPr>
              <a:tblGrid>
                <a:gridCol w="1008112"/>
                <a:gridCol w="936104"/>
                <a:gridCol w="1368152"/>
              </a:tblGrid>
              <a:tr h="361605">
                <a:tc>
                  <a:txBody>
                    <a:bodyPr/>
                    <a:lstStyle/>
                    <a:p>
                      <a:r>
                        <a:rPr lang="zh-CN" altLang="en-US" sz="800" dirty="0" smtClean="0">
                          <a:solidFill>
                            <a:schemeClr val="bg2">
                              <a:lumMod val="50000"/>
                            </a:schemeClr>
                          </a:solidFill>
                        </a:rPr>
                        <a:t>判别条件</a:t>
                      </a:r>
                      <a:endParaRPr lang="zh-CN" altLang="en-US" sz="800" dirty="0">
                        <a:solidFill>
                          <a:schemeClr val="bg2">
                            <a:lumMod val="50000"/>
                          </a:schemeClr>
                        </a:solidFill>
                      </a:endParaRPr>
                    </a:p>
                  </a:txBody>
                  <a:tcPr/>
                </a:tc>
                <a:tc>
                  <a:txBody>
                    <a:bodyPr/>
                    <a:lstStyle/>
                    <a:p>
                      <a:r>
                        <a:rPr lang="zh-CN" altLang="en-US" sz="900" b="1" kern="1200" dirty="0" smtClean="0">
                          <a:solidFill>
                            <a:srgbClr val="C00000"/>
                          </a:solidFill>
                          <a:latin typeface="黑体"/>
                          <a:ea typeface="+mn-ea"/>
                          <a:cs typeface="黑体"/>
                        </a:rPr>
                        <a:t>判别描述</a:t>
                      </a:r>
                      <a:r>
                        <a:rPr lang="en-US" altLang="zh-CN" sz="900" b="1" kern="1200" dirty="0" smtClean="0">
                          <a:solidFill>
                            <a:srgbClr val="C00000"/>
                          </a:solidFill>
                          <a:latin typeface="黑体"/>
                          <a:ea typeface="+mn-ea"/>
                          <a:cs typeface="黑体"/>
                        </a:rPr>
                        <a:t>1</a:t>
                      </a:r>
                      <a:endParaRPr lang="zh-CN" altLang="en-US" sz="900" b="1" kern="1200" dirty="0">
                        <a:solidFill>
                          <a:srgbClr val="C00000"/>
                        </a:solidFill>
                        <a:latin typeface="黑体"/>
                        <a:ea typeface="+mn-ea"/>
                        <a:cs typeface="黑体"/>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900" b="1" kern="1200" dirty="0" smtClean="0">
                          <a:solidFill>
                            <a:srgbClr val="C00000"/>
                          </a:solidFill>
                          <a:latin typeface="黑体"/>
                          <a:ea typeface="+mn-ea"/>
                          <a:cs typeface="黑体"/>
                        </a:rPr>
                        <a:t>判别描述</a:t>
                      </a:r>
                      <a:r>
                        <a:rPr lang="en-US" altLang="zh-CN" sz="900" b="1" kern="1200" dirty="0" smtClean="0">
                          <a:solidFill>
                            <a:srgbClr val="C00000"/>
                          </a:solidFill>
                          <a:latin typeface="黑体"/>
                          <a:ea typeface="+mn-ea"/>
                          <a:cs typeface="黑体"/>
                        </a:rPr>
                        <a:t>2</a:t>
                      </a:r>
                      <a:endParaRPr lang="zh-CN" altLang="en-US" sz="900" b="1" kern="1200" dirty="0" smtClean="0">
                        <a:solidFill>
                          <a:srgbClr val="C00000"/>
                        </a:solidFill>
                        <a:latin typeface="黑体"/>
                        <a:ea typeface="+mn-ea"/>
                        <a:cs typeface="黑体"/>
                      </a:endParaRPr>
                    </a:p>
                  </a:txBody>
                  <a:tcPr/>
                </a:tc>
              </a:tr>
              <a:tr h="230113">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每个指标的（</a:t>
                      </a:r>
                      <a:r>
                        <a:rPr lang="en-US" altLang="zh-CN" sz="800" dirty="0" smtClean="0">
                          <a:solidFill>
                            <a:schemeClr val="bg2">
                              <a:lumMod val="50000"/>
                            </a:schemeClr>
                          </a:solidFill>
                        </a:rPr>
                        <a:t>MAX-MIN</a:t>
                      </a:r>
                      <a:r>
                        <a:rPr lang="zh-CN" altLang="en-US" sz="800" dirty="0" smtClean="0">
                          <a:solidFill>
                            <a:schemeClr val="bg2">
                              <a:lumMod val="50000"/>
                            </a:schemeClr>
                          </a:solidFill>
                        </a:rPr>
                        <a:t>）均</a:t>
                      </a:r>
                      <a:r>
                        <a:rPr lang="en-US" altLang="zh-CN" sz="800" dirty="0" smtClean="0">
                          <a:solidFill>
                            <a:schemeClr val="bg2">
                              <a:lumMod val="50000"/>
                            </a:schemeClr>
                          </a:solidFill>
                        </a:rPr>
                        <a:t>≥5</a:t>
                      </a:r>
                      <a:endParaRPr lang="zh-CN" altLang="en-US" sz="800" dirty="0">
                        <a:solidFill>
                          <a:schemeClr val="bg2">
                            <a:lumMod val="50000"/>
                          </a:schemeClr>
                        </a:solidFill>
                      </a:endParaRPr>
                    </a:p>
                  </a:txBody>
                  <a:tcPr/>
                </a:tc>
                <a:tc>
                  <a:txBody>
                    <a:bodyPr/>
                    <a:lstStyle/>
                    <a:p>
                      <a:r>
                        <a:rPr lang="zh-CN" altLang="en-US" sz="800" dirty="0" smtClean="0">
                          <a:solidFill>
                            <a:schemeClr val="bg2">
                              <a:lumMod val="50000"/>
                            </a:schemeClr>
                          </a:solidFill>
                        </a:rPr>
                        <a:t>各服务环节在门店间的表现差异非常大</a:t>
                      </a:r>
                      <a:endParaRPr lang="zh-CN" altLang="en-US" sz="800" dirty="0">
                        <a:solidFill>
                          <a:schemeClr val="bg2">
                            <a:lumMod val="50000"/>
                          </a:schemeClr>
                        </a:solidFill>
                      </a:endParaRPr>
                    </a:p>
                  </a:txBody>
                  <a:tcPr/>
                </a:tc>
                <a:tc>
                  <a:txBody>
                    <a:bodyPr/>
                    <a:lstStyle/>
                    <a:p>
                      <a:r>
                        <a:rPr lang="zh-CN" altLang="en-US" sz="800" dirty="0" smtClean="0">
                          <a:solidFill>
                            <a:schemeClr val="bg2">
                              <a:lumMod val="50000"/>
                            </a:schemeClr>
                          </a:solidFill>
                        </a:rPr>
                        <a:t>其中，差异最大的指标是：</a:t>
                      </a:r>
                      <a:r>
                        <a:rPr lang="en-US" altLang="zh-CN" sz="800" b="1" dirty="0" smtClean="0">
                          <a:solidFill>
                            <a:srgbClr val="C00000"/>
                          </a:solidFill>
                          <a:latin typeface="黑体"/>
                          <a:cs typeface="黑体"/>
                        </a:rPr>
                        <a:t>&lt;</a:t>
                      </a:r>
                      <a:r>
                        <a:rPr lang="zh-CN" altLang="en-US" sz="800" b="1" dirty="0" smtClean="0">
                          <a:solidFill>
                            <a:srgbClr val="C00000"/>
                          </a:solidFill>
                          <a:latin typeface="黑体"/>
                          <a:cs typeface="黑体"/>
                        </a:rPr>
                        <a:t>降序插入</a:t>
                      </a:r>
                      <a:r>
                        <a:rPr lang="en-US" altLang="zh-CN" sz="800" b="1" dirty="0" smtClean="0">
                          <a:solidFill>
                            <a:srgbClr val="C00000"/>
                          </a:solidFill>
                          <a:latin typeface="黑体"/>
                          <a:cs typeface="黑体"/>
                        </a:rPr>
                        <a:t>MAX-MIN</a:t>
                      </a:r>
                      <a:r>
                        <a:rPr lang="zh-CN" altLang="en-US" sz="800" b="1" dirty="0" smtClean="0">
                          <a:solidFill>
                            <a:srgbClr val="C00000"/>
                          </a:solidFill>
                          <a:latin typeface="黑体"/>
                          <a:cs typeface="黑体"/>
                        </a:rPr>
                        <a:t>最大的前</a:t>
                      </a:r>
                      <a:r>
                        <a:rPr lang="en-US" altLang="zh-CN" sz="800" b="1" dirty="0" smtClean="0">
                          <a:solidFill>
                            <a:srgbClr val="C00000"/>
                          </a:solidFill>
                          <a:latin typeface="黑体"/>
                          <a:cs typeface="黑体"/>
                        </a:rPr>
                        <a:t>3</a:t>
                      </a:r>
                      <a:r>
                        <a:rPr lang="zh-CN" altLang="en-US" sz="800" b="1" dirty="0" smtClean="0">
                          <a:solidFill>
                            <a:srgbClr val="C00000"/>
                          </a:solidFill>
                          <a:latin typeface="黑体"/>
                          <a:cs typeface="黑体"/>
                        </a:rPr>
                        <a:t>项指标</a:t>
                      </a:r>
                      <a:r>
                        <a:rPr lang="en-US" altLang="zh-CN" sz="800" b="1" dirty="0" smtClean="0">
                          <a:solidFill>
                            <a:srgbClr val="C00000"/>
                          </a:solidFill>
                          <a:latin typeface="黑体"/>
                          <a:cs typeface="黑体"/>
                        </a:rPr>
                        <a:t>&gt;</a:t>
                      </a:r>
                      <a:endParaRPr lang="zh-CN" altLang="en-US" sz="800" dirty="0">
                        <a:solidFill>
                          <a:schemeClr val="bg2">
                            <a:lumMod val="50000"/>
                          </a:schemeClr>
                        </a:solidFill>
                      </a:endParaRPr>
                    </a:p>
                  </a:txBody>
                  <a:tcPr/>
                </a:tc>
              </a:tr>
              <a:tr h="230113">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半数及以上指标（</a:t>
                      </a:r>
                      <a:r>
                        <a:rPr lang="en-US" altLang="zh-CN" sz="800" dirty="0" smtClean="0">
                          <a:solidFill>
                            <a:schemeClr val="bg2">
                              <a:lumMod val="50000"/>
                            </a:schemeClr>
                          </a:solidFill>
                        </a:rPr>
                        <a:t>MAX-MIN</a:t>
                      </a:r>
                      <a:r>
                        <a:rPr lang="zh-CN" altLang="en-US" sz="800" dirty="0" smtClean="0">
                          <a:solidFill>
                            <a:schemeClr val="bg2">
                              <a:lumMod val="50000"/>
                            </a:schemeClr>
                          </a:solidFill>
                        </a:rPr>
                        <a:t>）</a:t>
                      </a:r>
                      <a:r>
                        <a:rPr lang="en-US" altLang="zh-CN" sz="800" dirty="0" smtClean="0">
                          <a:solidFill>
                            <a:schemeClr val="bg2">
                              <a:lumMod val="50000"/>
                            </a:schemeClr>
                          </a:solidFill>
                        </a:rPr>
                        <a:t>≥5</a:t>
                      </a:r>
                      <a:endParaRPr lang="zh-CN" altLang="en-US" sz="800" dirty="0">
                        <a:solidFill>
                          <a:schemeClr val="bg2">
                            <a:lumMod val="50000"/>
                          </a:schemeClr>
                        </a:solidFill>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各服务环节在门店间的表现差异比较大</a:t>
                      </a: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其中，差异最大的指标是：</a:t>
                      </a:r>
                      <a:r>
                        <a:rPr lang="en-US" altLang="zh-CN" sz="800" b="1" dirty="0" smtClean="0">
                          <a:solidFill>
                            <a:srgbClr val="C00000"/>
                          </a:solidFill>
                          <a:latin typeface="黑体"/>
                          <a:cs typeface="黑体"/>
                        </a:rPr>
                        <a:t>&lt;</a:t>
                      </a:r>
                      <a:r>
                        <a:rPr lang="zh-CN" altLang="en-US" sz="800" b="1" dirty="0" smtClean="0">
                          <a:solidFill>
                            <a:srgbClr val="C00000"/>
                          </a:solidFill>
                          <a:latin typeface="黑体"/>
                          <a:cs typeface="黑体"/>
                        </a:rPr>
                        <a:t>降序插入</a:t>
                      </a:r>
                      <a:r>
                        <a:rPr lang="en-US" altLang="zh-CN" sz="800" b="1" dirty="0" smtClean="0">
                          <a:solidFill>
                            <a:srgbClr val="C00000"/>
                          </a:solidFill>
                          <a:latin typeface="黑体"/>
                          <a:cs typeface="黑体"/>
                        </a:rPr>
                        <a:t>MAX-MIN</a:t>
                      </a:r>
                      <a:r>
                        <a:rPr lang="zh-CN" altLang="en-US" sz="800" b="1" dirty="0" smtClean="0">
                          <a:solidFill>
                            <a:srgbClr val="C00000"/>
                          </a:solidFill>
                          <a:latin typeface="黑体"/>
                          <a:cs typeface="黑体"/>
                        </a:rPr>
                        <a:t>最大的前</a:t>
                      </a:r>
                      <a:r>
                        <a:rPr lang="en-US" altLang="zh-CN" sz="800" b="1" dirty="0" smtClean="0">
                          <a:solidFill>
                            <a:srgbClr val="C00000"/>
                          </a:solidFill>
                          <a:latin typeface="黑体"/>
                          <a:cs typeface="黑体"/>
                        </a:rPr>
                        <a:t>3</a:t>
                      </a:r>
                      <a:r>
                        <a:rPr lang="zh-CN" altLang="en-US" sz="800" b="1" dirty="0" smtClean="0">
                          <a:solidFill>
                            <a:srgbClr val="C00000"/>
                          </a:solidFill>
                          <a:latin typeface="黑体"/>
                          <a:cs typeface="黑体"/>
                        </a:rPr>
                        <a:t>项指标</a:t>
                      </a:r>
                      <a:r>
                        <a:rPr lang="en-US" altLang="zh-CN" sz="800" b="1" dirty="0" smtClean="0">
                          <a:solidFill>
                            <a:srgbClr val="C00000"/>
                          </a:solidFill>
                          <a:latin typeface="黑体"/>
                          <a:cs typeface="黑体"/>
                        </a:rPr>
                        <a:t>&gt;</a:t>
                      </a:r>
                      <a:endParaRPr lang="zh-CN" altLang="en-US" sz="800" dirty="0" smtClean="0">
                        <a:solidFill>
                          <a:schemeClr val="bg2">
                            <a:lumMod val="50000"/>
                          </a:schemeClr>
                        </a:solidFill>
                      </a:endParaRPr>
                    </a:p>
                  </a:txBody>
                  <a:tcPr/>
                </a:tc>
              </a:tr>
              <a:tr h="230113">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超过半数指标（</a:t>
                      </a:r>
                      <a:r>
                        <a:rPr lang="en-US" altLang="zh-CN" sz="800" dirty="0" smtClean="0">
                          <a:solidFill>
                            <a:schemeClr val="bg2">
                              <a:lumMod val="50000"/>
                            </a:schemeClr>
                          </a:solidFill>
                        </a:rPr>
                        <a:t>MAX-MIN</a:t>
                      </a:r>
                      <a:r>
                        <a:rPr lang="zh-CN" altLang="en-US" sz="800" dirty="0" smtClean="0">
                          <a:solidFill>
                            <a:schemeClr val="bg2">
                              <a:lumMod val="50000"/>
                            </a:schemeClr>
                          </a:solidFill>
                        </a:rPr>
                        <a:t>）＜</a:t>
                      </a:r>
                      <a:r>
                        <a:rPr lang="en-US" altLang="zh-CN" sz="800" dirty="0" smtClean="0">
                          <a:solidFill>
                            <a:schemeClr val="bg2">
                              <a:lumMod val="50000"/>
                            </a:schemeClr>
                          </a:solidFill>
                        </a:rPr>
                        <a:t>5</a:t>
                      </a:r>
                      <a:endParaRPr lang="zh-CN" altLang="en-US" sz="800" dirty="0" smtClean="0">
                        <a:solidFill>
                          <a:schemeClr val="bg2">
                            <a:lumMod val="50000"/>
                          </a:schemeClr>
                        </a:solidFill>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各服务环节在门店间的表现差异比较小</a:t>
                      </a: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存在差异较大的指标是：</a:t>
                      </a:r>
                      <a:r>
                        <a:rPr lang="en-US" altLang="zh-CN" sz="800" b="1" dirty="0" smtClean="0">
                          <a:solidFill>
                            <a:srgbClr val="C00000"/>
                          </a:solidFill>
                          <a:latin typeface="黑体"/>
                          <a:cs typeface="黑体"/>
                        </a:rPr>
                        <a:t>&lt;</a:t>
                      </a:r>
                      <a:r>
                        <a:rPr lang="zh-CN" altLang="en-US" sz="800" b="1" dirty="0" smtClean="0">
                          <a:solidFill>
                            <a:srgbClr val="C00000"/>
                          </a:solidFill>
                          <a:latin typeface="黑体"/>
                          <a:cs typeface="黑体"/>
                        </a:rPr>
                        <a:t>降序插入</a:t>
                      </a:r>
                      <a:r>
                        <a:rPr lang="en-US" altLang="zh-CN" sz="800" b="1" dirty="0" smtClean="0">
                          <a:solidFill>
                            <a:srgbClr val="C00000"/>
                          </a:solidFill>
                          <a:latin typeface="黑体"/>
                          <a:cs typeface="黑体"/>
                        </a:rPr>
                        <a:t>MAX-MIN</a:t>
                      </a:r>
                      <a:r>
                        <a:rPr lang="zh-CN" altLang="en-US" sz="800" b="1" dirty="0" smtClean="0">
                          <a:solidFill>
                            <a:srgbClr val="C00000"/>
                          </a:solidFill>
                          <a:latin typeface="黑体"/>
                          <a:cs typeface="黑体"/>
                        </a:rPr>
                        <a:t>最大的前</a:t>
                      </a:r>
                      <a:r>
                        <a:rPr lang="en-US" altLang="zh-CN" sz="800" b="1" dirty="0" smtClean="0">
                          <a:solidFill>
                            <a:srgbClr val="C00000"/>
                          </a:solidFill>
                          <a:latin typeface="黑体"/>
                          <a:cs typeface="黑体"/>
                        </a:rPr>
                        <a:t>3</a:t>
                      </a:r>
                      <a:r>
                        <a:rPr lang="zh-CN" altLang="en-US" sz="800" b="1" dirty="0" smtClean="0">
                          <a:solidFill>
                            <a:srgbClr val="C00000"/>
                          </a:solidFill>
                          <a:latin typeface="黑体"/>
                          <a:cs typeface="黑体"/>
                        </a:rPr>
                        <a:t>项指标</a:t>
                      </a:r>
                      <a:r>
                        <a:rPr lang="en-US" altLang="zh-CN" sz="800" b="1" dirty="0" smtClean="0">
                          <a:solidFill>
                            <a:srgbClr val="C00000"/>
                          </a:solidFill>
                          <a:latin typeface="黑体"/>
                          <a:cs typeface="黑体"/>
                        </a:rPr>
                        <a:t>&gt;</a:t>
                      </a:r>
                      <a:endParaRPr lang="zh-CN" altLang="en-US" sz="800" dirty="0" smtClean="0">
                        <a:solidFill>
                          <a:schemeClr val="bg2">
                            <a:lumMod val="50000"/>
                          </a:schemeClr>
                        </a:solidFill>
                      </a:endParaRPr>
                    </a:p>
                  </a:txBody>
                  <a:tcPr/>
                </a:tc>
              </a:tr>
              <a:tr h="230113">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每项指标（</a:t>
                      </a:r>
                      <a:r>
                        <a:rPr lang="en-US" altLang="zh-CN" sz="800" dirty="0" smtClean="0">
                          <a:solidFill>
                            <a:schemeClr val="bg2">
                              <a:lumMod val="50000"/>
                            </a:schemeClr>
                          </a:solidFill>
                        </a:rPr>
                        <a:t>MAX-MIN</a:t>
                      </a:r>
                      <a:r>
                        <a:rPr lang="zh-CN" altLang="en-US" sz="800" dirty="0" smtClean="0">
                          <a:solidFill>
                            <a:schemeClr val="bg2">
                              <a:lumMod val="50000"/>
                            </a:schemeClr>
                          </a:solidFill>
                        </a:rPr>
                        <a:t>）均＜</a:t>
                      </a:r>
                      <a:r>
                        <a:rPr lang="en-US" altLang="zh-CN" sz="800" dirty="0" smtClean="0">
                          <a:solidFill>
                            <a:schemeClr val="bg2">
                              <a:lumMod val="50000"/>
                            </a:schemeClr>
                          </a:solidFill>
                        </a:rPr>
                        <a:t>5</a:t>
                      </a:r>
                      <a:endParaRPr lang="zh-CN" altLang="en-US" sz="800" dirty="0" smtClean="0">
                        <a:solidFill>
                          <a:schemeClr val="bg2">
                            <a:lumMod val="50000"/>
                          </a:schemeClr>
                        </a:solidFill>
                      </a:endParaRPr>
                    </a:p>
                  </a:txBody>
                  <a:tcPr/>
                </a:tc>
                <a:tc>
                  <a:txBody>
                    <a:bodyPr/>
                    <a:lstStyle/>
                    <a:p>
                      <a:r>
                        <a:rPr lang="zh-CN" altLang="en-US" sz="800" dirty="0" smtClean="0">
                          <a:solidFill>
                            <a:schemeClr val="bg2">
                              <a:lumMod val="50000"/>
                            </a:schemeClr>
                          </a:solidFill>
                        </a:rPr>
                        <a:t>各服务环节在门店间的表现无显著差异</a:t>
                      </a:r>
                      <a:endParaRPr lang="zh-CN" altLang="en-US" sz="800" dirty="0">
                        <a:solidFill>
                          <a:schemeClr val="bg2">
                            <a:lumMod val="50000"/>
                          </a:schemeClr>
                        </a:solidFill>
                      </a:endParaRPr>
                    </a:p>
                  </a:txBody>
                  <a:tcPr/>
                </a:tc>
                <a:tc>
                  <a:txBody>
                    <a:bodyPr/>
                    <a:lstStyle/>
                    <a:p>
                      <a:endParaRPr lang="zh-CN" altLang="en-US" sz="800" dirty="0">
                        <a:solidFill>
                          <a:schemeClr val="bg2">
                            <a:lumMod val="50000"/>
                          </a:schemeClr>
                        </a:solidFill>
                      </a:endParaRPr>
                    </a:p>
                  </a:txBody>
                  <a:tcPr/>
                </a:tc>
              </a:tr>
            </a:tbl>
          </a:graphicData>
        </a:graphic>
      </p:graphicFrame>
    </p:spTree>
    <p:extLst>
      <p:ext uri="{BB962C8B-B14F-4D97-AF65-F5344CB8AC3E}">
        <p14:creationId xmlns:p14="http://schemas.microsoft.com/office/powerpoint/2010/main" val="3950504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32361"/>
            <a:ext cx="8856984" cy="301621"/>
          </a:xfrm>
        </p:spPr>
        <p:txBody>
          <a:bodyPr/>
          <a:lstStyle/>
          <a:p>
            <a:r>
              <a:rPr lang="zh-CN" altLang="en-US" sz="2800" dirty="0" smtClean="0"/>
              <a:t>总体顾客满意度</a:t>
            </a:r>
            <a:endParaRPr lang="zh-CN" altLang="en-US" sz="900" dirty="0">
              <a:solidFill>
                <a:srgbClr val="FF0000"/>
              </a:solidFill>
            </a:endParaRPr>
          </a:p>
        </p:txBody>
      </p:sp>
      <p:sp>
        <p:nvSpPr>
          <p:cNvPr id="8" name="矩形 7"/>
          <p:cNvSpPr/>
          <p:nvPr/>
        </p:nvSpPr>
        <p:spPr>
          <a:xfrm>
            <a:off x="251520" y="627534"/>
            <a:ext cx="8712968" cy="677108"/>
          </a:xfrm>
          <a:prstGeom prst="rect">
            <a:avLst/>
          </a:prstGeom>
          <a:solidFill>
            <a:srgbClr val="FFFFFF"/>
          </a:solidFill>
          <a:ln>
            <a:noFill/>
          </a:ln>
        </p:spPr>
        <p:txBody>
          <a:bodyPr wrap="square">
            <a:spAutoFit/>
          </a:bodyPr>
          <a:lstStyle/>
          <a:p>
            <a:r>
              <a:rPr lang="en-US" altLang="zh-CN" sz="1100" b="1" dirty="0" smtClean="0">
                <a:solidFill>
                  <a:schemeClr val="accent2"/>
                </a:solidFill>
              </a:rPr>
              <a:t>Comments</a:t>
            </a:r>
            <a:r>
              <a:rPr lang="en-US" altLang="zh-CN" sz="900" b="1" dirty="0" smtClean="0">
                <a:solidFill>
                  <a:schemeClr val="accent2"/>
                </a:solidFill>
              </a:rPr>
              <a:t>:</a:t>
            </a:r>
            <a:endParaRPr lang="en-US" altLang="zh-CN" sz="900" b="1" dirty="0" smtClean="0">
              <a:solidFill>
                <a:schemeClr val="accent2"/>
              </a:solidFill>
              <a:latin typeface="黑体"/>
              <a:ea typeface="黑体"/>
              <a:cs typeface="黑体"/>
            </a:endParaRPr>
          </a:p>
          <a:p>
            <a:r>
              <a:rPr lang="en-US" altLang="zh-CN" sz="900" dirty="0" smtClean="0">
                <a:solidFill>
                  <a:schemeClr val="bg2">
                    <a:lumMod val="50000"/>
                  </a:schemeClr>
                </a:solidFill>
                <a:latin typeface="黑体"/>
                <a:ea typeface="黑体"/>
                <a:cs typeface="黑体"/>
              </a:rPr>
              <a:t>1</a:t>
            </a:r>
            <a:r>
              <a:rPr lang="zh-CN" altLang="en-US" sz="900" dirty="0" smtClean="0">
                <a:solidFill>
                  <a:schemeClr val="bg2">
                    <a:lumMod val="50000"/>
                  </a:schemeClr>
                </a:solidFill>
                <a:latin typeface="黑体"/>
                <a:ea typeface="黑体"/>
                <a:cs typeface="黑体"/>
              </a:rPr>
              <a:t>、从本次</a:t>
            </a:r>
            <a:r>
              <a:rPr lang="zh-CN" altLang="en-US" sz="900" dirty="0">
                <a:solidFill>
                  <a:schemeClr val="bg2">
                    <a:lumMod val="50000"/>
                  </a:schemeClr>
                </a:solidFill>
                <a:latin typeface="黑体"/>
                <a:ea typeface="黑体"/>
                <a:cs typeface="黑体"/>
              </a:rPr>
              <a:t>调查</a:t>
            </a:r>
            <a:r>
              <a:rPr lang="zh-CN" altLang="en-US" sz="900" dirty="0" smtClean="0">
                <a:solidFill>
                  <a:schemeClr val="bg2">
                    <a:lumMod val="50000"/>
                  </a:schemeClr>
                </a:solidFill>
                <a:latin typeface="黑体"/>
                <a:ea typeface="黑体"/>
                <a:cs typeface="黑体"/>
              </a:rPr>
              <a:t>来看，有</a:t>
            </a:r>
            <a:r>
              <a:rPr lang="en-US" altLang="zh-CN" sz="900" b="1" dirty="0" smtClean="0">
                <a:solidFill>
                  <a:srgbClr val="C00000"/>
                </a:solidFill>
                <a:latin typeface="黑体"/>
                <a:ea typeface="黑体"/>
                <a:cs typeface="黑体"/>
              </a:rPr>
              <a:t>xx%</a:t>
            </a:r>
            <a:r>
              <a:rPr lang="zh-CN" altLang="en-US" sz="900" dirty="0" smtClean="0">
                <a:solidFill>
                  <a:schemeClr val="bg2">
                    <a:lumMod val="50000"/>
                  </a:schemeClr>
                </a:solidFill>
                <a:latin typeface="黑体"/>
                <a:ea typeface="黑体"/>
                <a:cs typeface="黑体"/>
              </a:rPr>
              <a:t>的顾客对</a:t>
            </a:r>
            <a:r>
              <a:rPr lang="en-US" altLang="zh-CN" sz="900" b="1" dirty="0">
                <a:solidFill>
                  <a:srgbClr val="C00000"/>
                </a:solidFill>
                <a:latin typeface="黑体"/>
                <a:ea typeface="黑体"/>
                <a:cs typeface="黑体"/>
              </a:rPr>
              <a:t>xx</a:t>
            </a:r>
            <a:r>
              <a:rPr lang="zh-CN" altLang="en-US" sz="900" b="1" dirty="0">
                <a:solidFill>
                  <a:srgbClr val="C00000"/>
                </a:solidFill>
                <a:latin typeface="黑体"/>
                <a:ea typeface="黑体"/>
                <a:cs typeface="黑体"/>
              </a:rPr>
              <a:t>餐厅</a:t>
            </a:r>
            <a:r>
              <a:rPr lang="zh-CN" altLang="en-US" sz="900" b="1" dirty="0">
                <a:solidFill>
                  <a:srgbClr val="5C5F62"/>
                </a:solidFill>
                <a:latin typeface="黑体"/>
                <a:ea typeface="黑体"/>
                <a:cs typeface="黑体"/>
              </a:rPr>
              <a:t>表</a:t>
            </a:r>
            <a:r>
              <a:rPr lang="zh-CN" altLang="en-US" sz="900" b="1" dirty="0">
                <a:solidFill>
                  <a:schemeClr val="bg2">
                    <a:lumMod val="50000"/>
                  </a:schemeClr>
                </a:solidFill>
                <a:latin typeface="黑体"/>
                <a:ea typeface="黑体"/>
                <a:cs typeface="黑体"/>
              </a:rPr>
              <a:t>示满</a:t>
            </a:r>
            <a:r>
              <a:rPr lang="zh-CN" altLang="en-US" sz="900" dirty="0">
                <a:solidFill>
                  <a:schemeClr val="bg2">
                    <a:lumMod val="50000"/>
                  </a:schemeClr>
                </a:solidFill>
                <a:latin typeface="黑体"/>
                <a:ea typeface="黑体"/>
                <a:cs typeface="黑体"/>
              </a:rPr>
              <a:t>意</a:t>
            </a:r>
            <a:r>
              <a:rPr lang="zh-CN" altLang="en-US" sz="900" dirty="0" smtClean="0">
                <a:solidFill>
                  <a:schemeClr val="bg2">
                    <a:lumMod val="50000"/>
                  </a:schemeClr>
                </a:solidFill>
                <a:latin typeface="黑体"/>
                <a:ea typeface="黑体"/>
                <a:cs typeface="黑体"/>
              </a:rPr>
              <a:t>（</a:t>
            </a:r>
            <a:r>
              <a:rPr lang="en-US" altLang="zh-CN" sz="900" dirty="0" smtClean="0">
                <a:solidFill>
                  <a:schemeClr val="bg2">
                    <a:lumMod val="50000"/>
                  </a:schemeClr>
                </a:solidFill>
                <a:latin typeface="黑体"/>
                <a:ea typeface="黑体"/>
                <a:cs typeface="黑体"/>
              </a:rPr>
              <a:t>8-10</a:t>
            </a:r>
            <a:r>
              <a:rPr lang="zh-CN" altLang="en-US" sz="900" dirty="0" smtClean="0">
                <a:solidFill>
                  <a:schemeClr val="bg2">
                    <a:lumMod val="50000"/>
                  </a:schemeClr>
                </a:solidFill>
                <a:latin typeface="黑体"/>
                <a:ea typeface="黑体"/>
                <a:cs typeface="黑体"/>
              </a:rPr>
              <a:t>分），</a:t>
            </a:r>
            <a:r>
              <a:rPr lang="en-US" altLang="zh-CN" sz="900" b="1" dirty="0">
                <a:solidFill>
                  <a:srgbClr val="C00000"/>
                </a:solidFill>
                <a:latin typeface="黑体"/>
                <a:cs typeface="黑体"/>
              </a:rPr>
              <a:t> xx%</a:t>
            </a:r>
            <a:r>
              <a:rPr lang="zh-CN" altLang="en-US" sz="900" dirty="0" smtClean="0">
                <a:solidFill>
                  <a:schemeClr val="bg2">
                    <a:lumMod val="50000"/>
                  </a:schemeClr>
                </a:solidFill>
                <a:latin typeface="黑体"/>
                <a:cs typeface="黑体"/>
              </a:rPr>
              <a:t>的顾客表示不</a:t>
            </a:r>
            <a:r>
              <a:rPr lang="zh-CN" altLang="en-US" sz="900" dirty="0" smtClean="0">
                <a:solidFill>
                  <a:schemeClr val="bg2">
                    <a:lumMod val="50000"/>
                  </a:schemeClr>
                </a:solidFill>
                <a:latin typeface="黑体"/>
                <a:ea typeface="黑体"/>
                <a:cs typeface="黑体"/>
              </a:rPr>
              <a:t>满意（</a:t>
            </a:r>
            <a:r>
              <a:rPr lang="en-US" altLang="zh-CN" sz="900" dirty="0" smtClean="0">
                <a:solidFill>
                  <a:schemeClr val="bg2">
                    <a:lumMod val="50000"/>
                  </a:schemeClr>
                </a:solidFill>
                <a:latin typeface="黑体"/>
                <a:ea typeface="黑体"/>
                <a:cs typeface="黑体"/>
              </a:rPr>
              <a:t>1-5</a:t>
            </a:r>
            <a:r>
              <a:rPr lang="zh-CN" altLang="en-US" sz="900" dirty="0" smtClean="0">
                <a:solidFill>
                  <a:schemeClr val="bg2">
                    <a:lumMod val="50000"/>
                  </a:schemeClr>
                </a:solidFill>
                <a:latin typeface="黑体"/>
                <a:ea typeface="黑体"/>
                <a:cs typeface="黑体"/>
              </a:rPr>
              <a:t>分），其余</a:t>
            </a:r>
            <a:r>
              <a:rPr lang="en-US" altLang="zh-CN" sz="900" b="1" dirty="0">
                <a:solidFill>
                  <a:srgbClr val="C00000"/>
                </a:solidFill>
                <a:latin typeface="黑体"/>
                <a:cs typeface="黑体"/>
              </a:rPr>
              <a:t>xx%</a:t>
            </a:r>
            <a:r>
              <a:rPr lang="zh-CN" altLang="en-US" sz="900" dirty="0">
                <a:solidFill>
                  <a:schemeClr val="bg2">
                    <a:lumMod val="50000"/>
                  </a:schemeClr>
                </a:solidFill>
                <a:latin typeface="黑体"/>
                <a:cs typeface="黑体"/>
              </a:rPr>
              <a:t>的顾客</a:t>
            </a:r>
            <a:r>
              <a:rPr lang="zh-CN" altLang="en-US" sz="900" dirty="0" smtClean="0">
                <a:solidFill>
                  <a:schemeClr val="bg2">
                    <a:lumMod val="50000"/>
                  </a:schemeClr>
                </a:solidFill>
                <a:latin typeface="黑体"/>
                <a:ea typeface="黑体"/>
                <a:cs typeface="黑体"/>
              </a:rPr>
              <a:t>态度中立</a:t>
            </a:r>
            <a:r>
              <a:rPr lang="zh-CN" altLang="en-US" sz="900" dirty="0" smtClean="0">
                <a:solidFill>
                  <a:srgbClr val="5C5F62"/>
                </a:solidFill>
                <a:latin typeface="黑体"/>
                <a:ea typeface="黑体"/>
                <a:cs typeface="黑体"/>
              </a:rPr>
              <a:t>；</a:t>
            </a:r>
            <a:endParaRPr lang="en-US" altLang="zh-CN" sz="900" dirty="0" smtClean="0">
              <a:solidFill>
                <a:srgbClr val="5C5F62"/>
              </a:solidFill>
              <a:latin typeface="黑体"/>
              <a:ea typeface="黑体"/>
              <a:cs typeface="黑体"/>
            </a:endParaRPr>
          </a:p>
          <a:p>
            <a:r>
              <a:rPr lang="en-US" altLang="zh-CN" sz="900" dirty="0" smtClean="0">
                <a:solidFill>
                  <a:schemeClr val="bg2">
                    <a:lumMod val="50000"/>
                  </a:schemeClr>
                </a:solidFill>
                <a:latin typeface="黑体"/>
                <a:cs typeface="黑体"/>
              </a:rPr>
              <a:t>2</a:t>
            </a:r>
            <a:r>
              <a:rPr lang="zh-CN" altLang="en-US" sz="900" dirty="0" smtClean="0">
                <a:solidFill>
                  <a:schemeClr val="bg2">
                    <a:lumMod val="50000"/>
                  </a:schemeClr>
                </a:solidFill>
                <a:latin typeface="黑体"/>
                <a:cs typeface="黑体"/>
              </a:rPr>
              <a:t>、与行业水平相比，</a:t>
            </a:r>
            <a:r>
              <a:rPr lang="en-US" altLang="zh-CN" sz="900" b="1" dirty="0" smtClean="0">
                <a:solidFill>
                  <a:srgbClr val="C00000"/>
                </a:solidFill>
                <a:latin typeface="黑体"/>
                <a:cs typeface="黑体"/>
              </a:rPr>
              <a:t>xx</a:t>
            </a:r>
            <a:r>
              <a:rPr lang="zh-CN" altLang="en-US" sz="900" b="1" dirty="0">
                <a:solidFill>
                  <a:srgbClr val="C00000"/>
                </a:solidFill>
                <a:latin typeface="黑体"/>
                <a:cs typeface="黑体"/>
              </a:rPr>
              <a:t>餐厅</a:t>
            </a:r>
            <a:r>
              <a:rPr lang="zh-CN" altLang="en-US" sz="900" dirty="0" smtClean="0">
                <a:solidFill>
                  <a:schemeClr val="bg2">
                    <a:lumMod val="50000"/>
                  </a:schemeClr>
                </a:solidFill>
                <a:latin typeface="黑体"/>
                <a:cs typeface="黑体"/>
              </a:rPr>
              <a:t>的满意顾客占比</a:t>
            </a:r>
            <a:r>
              <a:rPr lang="en-US" altLang="zh-CN" sz="900" b="1" dirty="0" smtClean="0">
                <a:solidFill>
                  <a:srgbClr val="C00000"/>
                </a:solidFill>
                <a:latin typeface="黑体"/>
                <a:cs typeface="黑体"/>
              </a:rPr>
              <a:t>&lt;</a:t>
            </a:r>
            <a:r>
              <a:rPr lang="zh-CN" altLang="en-US" sz="900" b="1" dirty="0" smtClean="0">
                <a:solidFill>
                  <a:srgbClr val="C00000"/>
                </a:solidFill>
                <a:latin typeface="黑体"/>
                <a:cs typeface="黑体"/>
              </a:rPr>
              <a:t>插入判别描述</a:t>
            </a:r>
            <a:r>
              <a:rPr lang="en-US" altLang="zh-CN" sz="900" b="1" dirty="0" smtClean="0">
                <a:solidFill>
                  <a:srgbClr val="C00000"/>
                </a:solidFill>
                <a:latin typeface="黑体"/>
                <a:cs typeface="黑体"/>
              </a:rPr>
              <a:t>&gt;</a:t>
            </a:r>
          </a:p>
          <a:p>
            <a:r>
              <a:rPr lang="en-US" altLang="zh-CN" sz="900" dirty="0">
                <a:solidFill>
                  <a:srgbClr val="800000"/>
                </a:solidFill>
                <a:latin typeface="黑体"/>
                <a:cs typeface="黑体"/>
              </a:rPr>
              <a:t>	</a:t>
            </a:r>
            <a:r>
              <a:rPr lang="en-US" altLang="zh-CN" sz="900" dirty="0" smtClean="0">
                <a:solidFill>
                  <a:srgbClr val="800000"/>
                </a:solidFill>
                <a:latin typeface="黑体"/>
                <a:cs typeface="黑体"/>
              </a:rPr>
              <a:t>			</a:t>
            </a:r>
            <a:endParaRPr lang="zh-CN" altLang="en-US" sz="900" dirty="0">
              <a:solidFill>
                <a:schemeClr val="bg2">
                  <a:lumMod val="50000"/>
                </a:schemeClr>
              </a:solidFill>
              <a:latin typeface="黑体"/>
              <a:ea typeface="黑体"/>
              <a:cs typeface="黑体"/>
            </a:endParaRPr>
          </a:p>
        </p:txBody>
      </p:sp>
      <p:graphicFrame>
        <p:nvGraphicFramePr>
          <p:cNvPr id="11" name="内容占位符 5"/>
          <p:cNvGraphicFramePr>
            <a:graphicFrameLocks noGrp="1"/>
          </p:cNvGraphicFramePr>
          <p:nvPr>
            <p:ph idx="1"/>
            <p:extLst>
              <p:ext uri="{D42A27DB-BD31-4B8C-83A1-F6EECF244321}">
                <p14:modId xmlns:p14="http://schemas.microsoft.com/office/powerpoint/2010/main" val="2256693740"/>
              </p:ext>
            </p:extLst>
          </p:nvPr>
        </p:nvGraphicFramePr>
        <p:xfrm>
          <a:off x="179512" y="2048563"/>
          <a:ext cx="2727473" cy="161192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2873189568"/>
              </p:ext>
            </p:extLst>
          </p:nvPr>
        </p:nvGraphicFramePr>
        <p:xfrm>
          <a:off x="1979713" y="4133438"/>
          <a:ext cx="3240359" cy="454536"/>
        </p:xfrm>
        <a:graphic>
          <a:graphicData uri="http://schemas.openxmlformats.org/drawingml/2006/table">
            <a:tbl>
              <a:tblPr firstRow="1" bandRow="1">
                <a:tableStyleId>{3B4B98B0-60AC-42C2-AFA5-B58CD77FA1E5}</a:tableStyleId>
              </a:tblPr>
              <a:tblGrid>
                <a:gridCol w="1127080"/>
                <a:gridCol w="588404"/>
                <a:gridCol w="820448"/>
                <a:gridCol w="704427"/>
              </a:tblGrid>
              <a:tr h="238512">
                <a:tc>
                  <a:txBody>
                    <a:bodyPr/>
                    <a:lstStyle/>
                    <a:p>
                      <a:r>
                        <a:rPr lang="zh-CN" altLang="en-US" sz="800" dirty="0" smtClean="0">
                          <a:solidFill>
                            <a:srgbClr val="7F7F7F"/>
                          </a:solidFill>
                        </a:rPr>
                        <a:t>本餐厅满意顾客占比</a:t>
                      </a:r>
                      <a:endParaRPr lang="zh-CN" altLang="en-US" sz="800" dirty="0">
                        <a:solidFill>
                          <a:srgbClr val="7F7F7F"/>
                        </a:solidFill>
                      </a:endParaRPr>
                    </a:p>
                  </a:txBody>
                  <a:tcPr/>
                </a:tc>
                <a:tc>
                  <a:txBody>
                    <a:bodyPr/>
                    <a:lstStyle/>
                    <a:p>
                      <a:pPr algn="ctr"/>
                      <a:r>
                        <a:rPr lang="en-US" altLang="zh-CN" sz="800" dirty="0" smtClean="0">
                          <a:solidFill>
                            <a:srgbClr val="7F7F7F"/>
                          </a:solidFill>
                        </a:rPr>
                        <a:t>78%</a:t>
                      </a:r>
                      <a:endParaRPr lang="zh-CN" altLang="en-US" sz="800" dirty="0">
                        <a:solidFill>
                          <a:srgbClr val="7F7F7F"/>
                        </a:solidFill>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rgbClr val="7F7F7F"/>
                          </a:solidFill>
                        </a:rPr>
                        <a:t>顾客满意星级</a:t>
                      </a:r>
                    </a:p>
                  </a:txBody>
                  <a:tcPr/>
                </a:tc>
                <a:tc>
                  <a:txBody>
                    <a:bodyPr/>
                    <a:lstStyle/>
                    <a:p>
                      <a:pPr marL="0" marR="0" indent="0" algn="ctr" defTabSz="914239" rtl="0" eaLnBrk="1" fontAlgn="auto" latinLnBrk="0" hangingPunct="1">
                        <a:lnSpc>
                          <a:spcPct val="100000"/>
                        </a:lnSpc>
                        <a:spcBef>
                          <a:spcPts val="0"/>
                        </a:spcBef>
                        <a:spcAft>
                          <a:spcPts val="0"/>
                        </a:spcAft>
                        <a:buClrTx/>
                        <a:buSzTx/>
                        <a:buFontTx/>
                        <a:buNone/>
                        <a:tabLst/>
                        <a:defRPr/>
                      </a:pPr>
                      <a:r>
                        <a:rPr lang="en-US" altLang="zh-CN" sz="800" dirty="0" smtClean="0">
                          <a:solidFill>
                            <a:srgbClr val="7F7F7F"/>
                          </a:solidFill>
                        </a:rPr>
                        <a:t>★★★★</a:t>
                      </a:r>
                      <a:r>
                        <a:rPr lang="zh-CN" altLang="zh-CN" sz="800" dirty="0" smtClean="0">
                          <a:solidFill>
                            <a:srgbClr val="7F7F7F"/>
                          </a:solidFill>
                        </a:rPr>
                        <a:t>☆</a:t>
                      </a:r>
                      <a:endParaRPr lang="zh-CN" altLang="en-US" sz="800" dirty="0" smtClean="0">
                        <a:solidFill>
                          <a:srgbClr val="7F7F7F"/>
                        </a:solidFill>
                      </a:endParaRPr>
                    </a:p>
                  </a:txBody>
                  <a:tcPr/>
                </a:tc>
              </a:tr>
              <a:tr h="216024">
                <a:tc>
                  <a:txBody>
                    <a:bodyPr/>
                    <a:lstStyle/>
                    <a:p>
                      <a:r>
                        <a:rPr lang="zh-CN" altLang="en-US" sz="800" b="1" kern="1200" dirty="0" smtClean="0">
                          <a:solidFill>
                            <a:srgbClr val="7F7F7F"/>
                          </a:solidFill>
                          <a:latin typeface="+mn-lt"/>
                          <a:ea typeface="+mn-ea"/>
                          <a:cs typeface="+mn-cs"/>
                        </a:rPr>
                        <a:t>行业平均值</a:t>
                      </a:r>
                      <a:endParaRPr lang="zh-CN" altLang="en-US" sz="800" b="1" kern="1200" dirty="0">
                        <a:solidFill>
                          <a:srgbClr val="7F7F7F"/>
                        </a:solidFill>
                        <a:latin typeface="+mn-lt"/>
                        <a:ea typeface="+mn-ea"/>
                        <a:cs typeface="+mn-cs"/>
                      </a:endParaRPr>
                    </a:p>
                  </a:txBody>
                  <a:tcPr/>
                </a:tc>
                <a:tc>
                  <a:txBody>
                    <a:bodyPr/>
                    <a:lstStyle/>
                    <a:p>
                      <a:pPr algn="ctr"/>
                      <a:r>
                        <a:rPr lang="en-US" altLang="zh-CN" sz="800" b="1" kern="1200" dirty="0" smtClean="0">
                          <a:solidFill>
                            <a:srgbClr val="7F7F7F"/>
                          </a:solidFill>
                          <a:latin typeface="+mn-lt"/>
                          <a:ea typeface="+mn-ea"/>
                          <a:cs typeface="+mn-cs"/>
                        </a:rPr>
                        <a:t>65%</a:t>
                      </a:r>
                      <a:endParaRPr lang="zh-CN" altLang="en-US" sz="800" b="1" kern="1200" dirty="0">
                        <a:solidFill>
                          <a:srgbClr val="7F7F7F"/>
                        </a:solidFill>
                        <a:latin typeface="+mn-lt"/>
                        <a:ea typeface="+mn-ea"/>
                        <a:cs typeface="+mn-cs"/>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b="1" kern="1200" dirty="0" smtClean="0">
                          <a:solidFill>
                            <a:srgbClr val="7F7F7F"/>
                          </a:solidFill>
                          <a:latin typeface="+mn-lt"/>
                          <a:ea typeface="+mn-ea"/>
                          <a:cs typeface="+mn-cs"/>
                        </a:rPr>
                        <a:t>竞争警示灯</a:t>
                      </a:r>
                    </a:p>
                  </a:txBody>
                  <a:tcPr/>
                </a:tc>
                <a:tc>
                  <a:txBody>
                    <a:bodyPr/>
                    <a:lstStyle/>
                    <a:p>
                      <a:pPr algn="ctr"/>
                      <a:endParaRPr lang="zh-CN" altLang="en-US" sz="800" dirty="0">
                        <a:solidFill>
                          <a:srgbClr val="7F7F7F"/>
                        </a:solidFill>
                      </a:endParaRPr>
                    </a:p>
                  </a:txBody>
                  <a:tcPr/>
                </a:tc>
              </a:tr>
            </a:tbl>
          </a:graphicData>
        </a:graphic>
      </p:graphicFrame>
      <p:sp>
        <p:nvSpPr>
          <p:cNvPr id="13" name="太阳 12"/>
          <p:cNvSpPr/>
          <p:nvPr/>
        </p:nvSpPr>
        <p:spPr>
          <a:xfrm flipV="1">
            <a:off x="4860032" y="4443958"/>
            <a:ext cx="72008" cy="72008"/>
          </a:xfrm>
          <a:prstGeom prst="sun">
            <a:avLst/>
          </a:prstGeom>
          <a:solidFill>
            <a:schemeClr val="accent2"/>
          </a:solidFill>
          <a:ln>
            <a:solidFill>
              <a:srgbClr val="44A12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4" name="Oval 3"/>
          <p:cNvSpPr/>
          <p:nvPr/>
        </p:nvSpPr>
        <p:spPr>
          <a:xfrm>
            <a:off x="8388424" y="123478"/>
            <a:ext cx="576064"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P4</a:t>
            </a:r>
            <a:endParaRPr lang="zh-CN" altLang="en-US" sz="1200" dirty="0"/>
          </a:p>
        </p:txBody>
      </p:sp>
      <p:sp>
        <p:nvSpPr>
          <p:cNvPr id="3" name="文本框 2"/>
          <p:cNvSpPr txBox="1"/>
          <p:nvPr/>
        </p:nvSpPr>
        <p:spPr>
          <a:xfrm>
            <a:off x="323528" y="1635646"/>
            <a:ext cx="576064" cy="169277"/>
          </a:xfrm>
          <a:prstGeom prst="rect">
            <a:avLst/>
          </a:prstGeom>
          <a:noFill/>
        </p:spPr>
        <p:txBody>
          <a:bodyPr wrap="square" lIns="0" tIns="0" rIns="0" bIns="0" rtlCol="0">
            <a:spAutoFit/>
          </a:bodyPr>
          <a:lstStyle/>
          <a:p>
            <a:r>
              <a:rPr kumimoji="1" lang="en-US" altLang="zh-CN" sz="1100" b="1" dirty="0" smtClean="0">
                <a:solidFill>
                  <a:schemeClr val="accent3"/>
                </a:solidFill>
              </a:rPr>
              <a:t>Charts: </a:t>
            </a:r>
            <a:endParaRPr kumimoji="1" lang="zh-CN" altLang="en-US" sz="1100" b="1" dirty="0" smtClean="0">
              <a:solidFill>
                <a:schemeClr val="accent3"/>
              </a:solidFill>
            </a:endParaRPr>
          </a:p>
        </p:txBody>
      </p:sp>
      <p:sp>
        <p:nvSpPr>
          <p:cNvPr id="16" name="圆角矩形 15"/>
          <p:cNvSpPr/>
          <p:nvPr/>
        </p:nvSpPr>
        <p:spPr>
          <a:xfrm>
            <a:off x="179512" y="1419622"/>
            <a:ext cx="5112568" cy="3528392"/>
          </a:xfrm>
          <a:prstGeom prst="roundRect">
            <a:avLst/>
          </a:prstGeom>
          <a:no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7" name="圆角矩形 16"/>
          <p:cNvSpPr/>
          <p:nvPr/>
        </p:nvSpPr>
        <p:spPr>
          <a:xfrm>
            <a:off x="179512" y="627534"/>
            <a:ext cx="8784976" cy="648072"/>
          </a:xfrm>
          <a:prstGeom prst="roundRect">
            <a:avLst/>
          </a:prstGeom>
          <a:no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9" name="文本框 18"/>
          <p:cNvSpPr txBox="1"/>
          <p:nvPr/>
        </p:nvSpPr>
        <p:spPr>
          <a:xfrm>
            <a:off x="5724128" y="1491630"/>
            <a:ext cx="3096344" cy="1862048"/>
          </a:xfrm>
          <a:prstGeom prst="rect">
            <a:avLst/>
          </a:prstGeom>
          <a:noFill/>
        </p:spPr>
        <p:txBody>
          <a:bodyPr wrap="square" lIns="0" tIns="0" rIns="0" bIns="0" rtlCol="0">
            <a:spAutoFit/>
          </a:bodyPr>
          <a:lstStyle/>
          <a:p>
            <a:r>
              <a:rPr kumimoji="1" lang="en-US" altLang="zh-CN" sz="1100" b="1" dirty="0">
                <a:solidFill>
                  <a:schemeClr val="accent1"/>
                </a:solidFill>
              </a:rPr>
              <a:t> </a:t>
            </a:r>
            <a:r>
              <a:rPr kumimoji="1" lang="en-US" altLang="zh-CN" sz="1100" b="1" dirty="0" smtClean="0">
                <a:solidFill>
                  <a:schemeClr val="accent1"/>
                </a:solidFill>
              </a:rPr>
              <a:t>Notes:</a:t>
            </a:r>
          </a:p>
          <a:p>
            <a:r>
              <a:rPr lang="zh-CN" altLang="zh-CN" sz="900" dirty="0" smtClean="0">
                <a:solidFill>
                  <a:schemeClr val="bg2">
                    <a:lumMod val="50000"/>
                  </a:schemeClr>
                </a:solidFill>
                <a:latin typeface="黑体"/>
                <a:ea typeface="黑体"/>
                <a:cs typeface="黑体"/>
              </a:rPr>
              <a:t>1</a:t>
            </a:r>
            <a:r>
              <a:rPr lang="zh-CN" altLang="en-US" sz="900" dirty="0" smtClean="0">
                <a:solidFill>
                  <a:schemeClr val="bg2">
                    <a:lumMod val="50000"/>
                  </a:schemeClr>
                </a:solidFill>
                <a:latin typeface="黑体"/>
                <a:ea typeface="黑体"/>
                <a:cs typeface="黑体"/>
              </a:rPr>
              <a:t>、满意度量表为</a:t>
            </a:r>
            <a:r>
              <a:rPr lang="en-US" altLang="zh-CN" sz="900" dirty="0" smtClean="0">
                <a:solidFill>
                  <a:schemeClr val="bg2">
                    <a:lumMod val="50000"/>
                  </a:schemeClr>
                </a:solidFill>
                <a:latin typeface="黑体"/>
                <a:ea typeface="黑体"/>
                <a:cs typeface="黑体"/>
              </a:rPr>
              <a:t>10</a:t>
            </a:r>
            <a:r>
              <a:rPr lang="zh-CN" altLang="en-US" sz="900" dirty="0" smtClean="0">
                <a:solidFill>
                  <a:schemeClr val="bg2">
                    <a:lumMod val="50000"/>
                  </a:schemeClr>
                </a:solidFill>
                <a:latin typeface="黑体"/>
                <a:ea typeface="黑体"/>
                <a:cs typeface="黑体"/>
              </a:rPr>
              <a:t>分制；</a:t>
            </a:r>
            <a:endParaRPr lang="en-US" altLang="zh-CN" sz="900" dirty="0" smtClean="0">
              <a:solidFill>
                <a:schemeClr val="bg2">
                  <a:lumMod val="50000"/>
                </a:schemeClr>
              </a:solidFill>
              <a:latin typeface="黑体"/>
              <a:ea typeface="黑体"/>
              <a:cs typeface="黑体"/>
            </a:endParaRPr>
          </a:p>
          <a:p>
            <a:r>
              <a:rPr lang="zh-CN" altLang="zh-CN" sz="900" dirty="0" smtClean="0">
                <a:solidFill>
                  <a:schemeClr val="bg2">
                    <a:lumMod val="50000"/>
                  </a:schemeClr>
                </a:solidFill>
                <a:latin typeface="黑体"/>
                <a:ea typeface="黑体"/>
                <a:cs typeface="黑体"/>
              </a:rPr>
              <a:t>2</a:t>
            </a:r>
            <a:r>
              <a:rPr lang="zh-CN" altLang="en-US" sz="900" dirty="0" smtClean="0">
                <a:solidFill>
                  <a:schemeClr val="bg2">
                    <a:lumMod val="50000"/>
                  </a:schemeClr>
                </a:solidFill>
                <a:latin typeface="黑体"/>
                <a:ea typeface="黑体"/>
                <a:cs typeface="黑体"/>
              </a:rPr>
              <a:t>、</a:t>
            </a:r>
            <a:r>
              <a:rPr lang="zh-CN" altLang="en-US" sz="900" dirty="0" smtClean="0">
                <a:solidFill>
                  <a:schemeClr val="bg2">
                    <a:lumMod val="50000"/>
                  </a:schemeClr>
                </a:solidFill>
                <a:latin typeface="黑体"/>
                <a:cs typeface="黑体"/>
              </a:rPr>
              <a:t>满意顾客占比</a:t>
            </a:r>
            <a:r>
              <a:rPr lang="en-US" altLang="zh-CN" sz="900" dirty="0" smtClean="0">
                <a:solidFill>
                  <a:schemeClr val="bg2">
                    <a:lumMod val="50000"/>
                  </a:schemeClr>
                </a:solidFill>
                <a:latin typeface="黑体"/>
                <a:cs typeface="黑体"/>
              </a:rPr>
              <a:t>=10</a:t>
            </a:r>
            <a:r>
              <a:rPr lang="zh-CN" altLang="en-US" sz="900" dirty="0" smtClean="0">
                <a:solidFill>
                  <a:schemeClr val="bg2">
                    <a:lumMod val="50000"/>
                  </a:schemeClr>
                </a:solidFill>
                <a:latin typeface="黑体"/>
                <a:cs typeface="黑体"/>
              </a:rPr>
              <a:t>分</a:t>
            </a:r>
            <a:r>
              <a:rPr lang="en-US" altLang="zh-CN" sz="900" dirty="0" smtClean="0">
                <a:solidFill>
                  <a:schemeClr val="bg2">
                    <a:lumMod val="50000"/>
                  </a:schemeClr>
                </a:solidFill>
                <a:latin typeface="黑体"/>
                <a:cs typeface="黑体"/>
              </a:rPr>
              <a:t>+9</a:t>
            </a:r>
            <a:r>
              <a:rPr lang="zh-CN" altLang="en-US" sz="900" dirty="0" smtClean="0">
                <a:solidFill>
                  <a:schemeClr val="bg2">
                    <a:lumMod val="50000"/>
                  </a:schemeClr>
                </a:solidFill>
                <a:latin typeface="黑体"/>
                <a:cs typeface="黑体"/>
              </a:rPr>
              <a:t>分</a:t>
            </a:r>
            <a:r>
              <a:rPr lang="en-US" altLang="zh-CN" sz="900" dirty="0" smtClean="0">
                <a:solidFill>
                  <a:schemeClr val="bg2">
                    <a:lumMod val="50000"/>
                  </a:schemeClr>
                </a:solidFill>
                <a:latin typeface="黑体"/>
                <a:cs typeface="黑体"/>
              </a:rPr>
              <a:t>+8</a:t>
            </a:r>
            <a:r>
              <a:rPr lang="zh-CN" altLang="en-US" sz="900" dirty="0" smtClean="0">
                <a:solidFill>
                  <a:schemeClr val="bg2">
                    <a:lumMod val="50000"/>
                  </a:schemeClr>
                </a:solidFill>
                <a:latin typeface="黑体"/>
                <a:cs typeface="黑体"/>
              </a:rPr>
              <a:t>分顾客占比；行业平均值有外部导入基础值并根据</a:t>
            </a:r>
            <a:r>
              <a:rPr lang="zh-CN" altLang="en-US" sz="900" b="1" dirty="0" smtClean="0">
                <a:solidFill>
                  <a:schemeClr val="bg2">
                    <a:lumMod val="50000"/>
                  </a:schemeClr>
                </a:solidFill>
                <a:latin typeface="黑体"/>
                <a:cs typeface="黑体"/>
              </a:rPr>
              <a:t>来自于数据库</a:t>
            </a:r>
            <a:r>
              <a:rPr lang="zh-CN" altLang="en-US" sz="900" b="1" dirty="0">
                <a:solidFill>
                  <a:schemeClr val="bg2">
                    <a:lumMod val="50000"/>
                  </a:schemeClr>
                </a:solidFill>
                <a:latin typeface="黑体"/>
                <a:cs typeface="黑体"/>
              </a:rPr>
              <a:t>中同类别餐厅项</a:t>
            </a:r>
            <a:r>
              <a:rPr lang="zh-CN" altLang="en-US" sz="900" b="1" dirty="0" smtClean="0">
                <a:solidFill>
                  <a:schemeClr val="bg2">
                    <a:lumMod val="50000"/>
                  </a:schemeClr>
                </a:solidFill>
                <a:latin typeface="黑体"/>
                <a:cs typeface="黑体"/>
              </a:rPr>
              <a:t>目的满意顾客占比均值</a:t>
            </a:r>
            <a:r>
              <a:rPr lang="zh-CN" altLang="en-US" sz="900" dirty="0">
                <a:solidFill>
                  <a:schemeClr val="bg2">
                    <a:lumMod val="50000"/>
                  </a:schemeClr>
                </a:solidFill>
                <a:latin typeface="黑体"/>
                <a:cs typeface="黑体"/>
              </a:rPr>
              <a:t>不断更</a:t>
            </a:r>
            <a:r>
              <a:rPr lang="zh-CN" altLang="en-US" sz="900" dirty="0" smtClean="0">
                <a:solidFill>
                  <a:schemeClr val="bg2">
                    <a:lumMod val="50000"/>
                  </a:schemeClr>
                </a:solidFill>
                <a:latin typeface="黑体"/>
                <a:cs typeface="黑体"/>
              </a:rPr>
              <a:t>新</a:t>
            </a:r>
            <a:r>
              <a:rPr lang="zh-CN" altLang="en-US" sz="900" b="1" dirty="0" smtClean="0">
                <a:solidFill>
                  <a:schemeClr val="bg2">
                    <a:lumMod val="50000"/>
                  </a:schemeClr>
                </a:solidFill>
                <a:latin typeface="黑体"/>
                <a:cs typeface="黑体"/>
              </a:rPr>
              <a:t>；</a:t>
            </a:r>
            <a:endParaRPr lang="en-US" altLang="zh-CN" sz="900" dirty="0">
              <a:solidFill>
                <a:schemeClr val="bg2">
                  <a:lumMod val="50000"/>
                </a:schemeClr>
              </a:solidFill>
              <a:latin typeface="黑体"/>
              <a:cs typeface="黑体"/>
            </a:endParaRPr>
          </a:p>
          <a:p>
            <a:r>
              <a:rPr lang="en-US" altLang="zh-CN" sz="900" dirty="0" smtClean="0">
                <a:solidFill>
                  <a:schemeClr val="bg2">
                    <a:lumMod val="50000"/>
                  </a:schemeClr>
                </a:solidFill>
                <a:latin typeface="黑体"/>
                <a:ea typeface="黑体"/>
                <a:cs typeface="黑体"/>
              </a:rPr>
              <a:t>3</a:t>
            </a:r>
            <a:r>
              <a:rPr lang="zh-CN" altLang="en-US" sz="900" dirty="0" smtClean="0">
                <a:solidFill>
                  <a:schemeClr val="bg2">
                    <a:lumMod val="50000"/>
                  </a:schemeClr>
                </a:solidFill>
                <a:latin typeface="黑体"/>
                <a:ea typeface="黑体"/>
                <a:cs typeface="黑体"/>
              </a:rPr>
              <a:t>、星级：</a:t>
            </a:r>
            <a:r>
              <a:rPr lang="en-US" altLang="zh-CN" sz="900" b="1" dirty="0">
                <a:solidFill>
                  <a:schemeClr val="bg2">
                    <a:lumMod val="50000"/>
                  </a:schemeClr>
                </a:solidFill>
                <a:latin typeface="黑体"/>
                <a:cs typeface="黑体"/>
              </a:rPr>
              <a:t>90</a:t>
            </a:r>
            <a:r>
              <a:rPr lang="zh-CN" altLang="en-US" sz="900" b="1" dirty="0">
                <a:solidFill>
                  <a:schemeClr val="bg2">
                    <a:lumMod val="50000"/>
                  </a:schemeClr>
                </a:solidFill>
                <a:latin typeface="黑体"/>
                <a:cs typeface="黑体"/>
              </a:rPr>
              <a:t>（含）</a:t>
            </a:r>
            <a:r>
              <a:rPr lang="en-US" altLang="zh-CN" sz="900" b="1" dirty="0">
                <a:solidFill>
                  <a:schemeClr val="bg2">
                    <a:lumMod val="50000"/>
                  </a:schemeClr>
                </a:solidFill>
                <a:latin typeface="黑体"/>
                <a:cs typeface="黑体"/>
              </a:rPr>
              <a:t>-100%</a:t>
            </a:r>
            <a:r>
              <a:rPr lang="zh-CN" altLang="en-US" sz="900" b="1" dirty="0">
                <a:solidFill>
                  <a:schemeClr val="bg2">
                    <a:lumMod val="50000"/>
                  </a:schemeClr>
                </a:solidFill>
                <a:latin typeface="黑体"/>
                <a:cs typeface="黑体"/>
              </a:rPr>
              <a:t>，</a:t>
            </a:r>
            <a:r>
              <a:rPr lang="en-US" altLang="zh-CN" sz="900" b="1" dirty="0">
                <a:solidFill>
                  <a:schemeClr val="bg2">
                    <a:lumMod val="50000"/>
                  </a:schemeClr>
                </a:solidFill>
                <a:latin typeface="黑体"/>
                <a:cs typeface="黑体"/>
              </a:rPr>
              <a:t>5</a:t>
            </a:r>
            <a:r>
              <a:rPr lang="zh-CN" altLang="en-US" sz="900" b="1" dirty="0">
                <a:solidFill>
                  <a:schemeClr val="bg2">
                    <a:lumMod val="50000"/>
                  </a:schemeClr>
                </a:solidFill>
                <a:latin typeface="黑体"/>
                <a:cs typeface="黑体"/>
              </a:rPr>
              <a:t>星；</a:t>
            </a:r>
            <a:r>
              <a:rPr lang="en-US" altLang="zh-CN" sz="900" b="1" dirty="0">
                <a:solidFill>
                  <a:schemeClr val="bg2">
                    <a:lumMod val="50000"/>
                  </a:schemeClr>
                </a:solidFill>
                <a:latin typeface="黑体"/>
                <a:cs typeface="黑体"/>
              </a:rPr>
              <a:t>75</a:t>
            </a:r>
            <a:r>
              <a:rPr lang="zh-CN" altLang="en-US" sz="900" b="1" dirty="0">
                <a:solidFill>
                  <a:schemeClr val="bg2">
                    <a:lumMod val="50000"/>
                  </a:schemeClr>
                </a:solidFill>
                <a:latin typeface="黑体"/>
                <a:cs typeface="黑体"/>
              </a:rPr>
              <a:t>（含）</a:t>
            </a:r>
            <a:r>
              <a:rPr lang="en-US" altLang="zh-CN" sz="900" b="1" dirty="0">
                <a:solidFill>
                  <a:schemeClr val="bg2">
                    <a:lumMod val="50000"/>
                  </a:schemeClr>
                </a:solidFill>
                <a:latin typeface="黑体"/>
                <a:cs typeface="黑体"/>
              </a:rPr>
              <a:t>-90%</a:t>
            </a:r>
            <a:r>
              <a:rPr lang="zh-CN" altLang="en-US" sz="900" b="1" dirty="0">
                <a:solidFill>
                  <a:schemeClr val="bg2">
                    <a:lumMod val="50000"/>
                  </a:schemeClr>
                </a:solidFill>
                <a:latin typeface="黑体"/>
                <a:cs typeface="黑体"/>
              </a:rPr>
              <a:t>，</a:t>
            </a:r>
            <a:r>
              <a:rPr lang="en-US" altLang="zh-CN" sz="900" b="1" dirty="0">
                <a:solidFill>
                  <a:schemeClr val="bg2">
                    <a:lumMod val="50000"/>
                  </a:schemeClr>
                </a:solidFill>
                <a:latin typeface="黑体"/>
                <a:cs typeface="黑体"/>
              </a:rPr>
              <a:t>4</a:t>
            </a:r>
            <a:r>
              <a:rPr lang="zh-CN" altLang="en-US" sz="900" b="1" dirty="0">
                <a:solidFill>
                  <a:schemeClr val="bg2">
                    <a:lumMod val="50000"/>
                  </a:schemeClr>
                </a:solidFill>
                <a:latin typeface="黑体"/>
                <a:cs typeface="黑体"/>
              </a:rPr>
              <a:t>星；</a:t>
            </a:r>
            <a:r>
              <a:rPr lang="en-US" altLang="zh-CN" sz="900" b="1" dirty="0">
                <a:solidFill>
                  <a:schemeClr val="bg2">
                    <a:lumMod val="50000"/>
                  </a:schemeClr>
                </a:solidFill>
                <a:latin typeface="黑体"/>
                <a:cs typeface="黑体"/>
              </a:rPr>
              <a:t>60</a:t>
            </a:r>
            <a:r>
              <a:rPr lang="zh-CN" altLang="en-US" sz="900" b="1" dirty="0">
                <a:solidFill>
                  <a:schemeClr val="bg2">
                    <a:lumMod val="50000"/>
                  </a:schemeClr>
                </a:solidFill>
                <a:latin typeface="黑体"/>
                <a:cs typeface="黑体"/>
              </a:rPr>
              <a:t>（含）</a:t>
            </a:r>
            <a:r>
              <a:rPr lang="en-US" altLang="zh-CN" sz="900" b="1" dirty="0">
                <a:solidFill>
                  <a:schemeClr val="bg2">
                    <a:lumMod val="50000"/>
                  </a:schemeClr>
                </a:solidFill>
                <a:latin typeface="黑体"/>
                <a:cs typeface="黑体"/>
              </a:rPr>
              <a:t>-75%</a:t>
            </a:r>
            <a:r>
              <a:rPr lang="zh-CN" altLang="en-US" sz="900" b="1" dirty="0">
                <a:solidFill>
                  <a:schemeClr val="bg2">
                    <a:lumMod val="50000"/>
                  </a:schemeClr>
                </a:solidFill>
                <a:latin typeface="黑体"/>
                <a:cs typeface="黑体"/>
              </a:rPr>
              <a:t>，</a:t>
            </a:r>
            <a:r>
              <a:rPr lang="en-US" altLang="zh-CN" sz="900" b="1" dirty="0">
                <a:solidFill>
                  <a:schemeClr val="bg2">
                    <a:lumMod val="50000"/>
                  </a:schemeClr>
                </a:solidFill>
                <a:latin typeface="黑体"/>
                <a:cs typeface="黑体"/>
              </a:rPr>
              <a:t>3</a:t>
            </a:r>
            <a:r>
              <a:rPr lang="zh-CN" altLang="en-US" sz="900" b="1" dirty="0">
                <a:solidFill>
                  <a:schemeClr val="bg2">
                    <a:lumMod val="50000"/>
                  </a:schemeClr>
                </a:solidFill>
                <a:latin typeface="黑体"/>
                <a:cs typeface="黑体"/>
              </a:rPr>
              <a:t>星；</a:t>
            </a:r>
            <a:r>
              <a:rPr lang="en-US" altLang="zh-CN" sz="900" b="1" dirty="0">
                <a:solidFill>
                  <a:schemeClr val="bg2">
                    <a:lumMod val="50000"/>
                  </a:schemeClr>
                </a:solidFill>
                <a:latin typeface="黑体"/>
                <a:cs typeface="黑体"/>
              </a:rPr>
              <a:t>40</a:t>
            </a:r>
            <a:r>
              <a:rPr lang="zh-CN" altLang="en-US" sz="900" b="1" dirty="0">
                <a:solidFill>
                  <a:schemeClr val="bg2">
                    <a:lumMod val="50000"/>
                  </a:schemeClr>
                </a:solidFill>
                <a:latin typeface="黑体"/>
                <a:cs typeface="黑体"/>
              </a:rPr>
              <a:t>（含）</a:t>
            </a:r>
            <a:r>
              <a:rPr lang="en-US" altLang="zh-CN" sz="900" b="1" dirty="0">
                <a:solidFill>
                  <a:schemeClr val="bg2">
                    <a:lumMod val="50000"/>
                  </a:schemeClr>
                </a:solidFill>
                <a:latin typeface="黑体"/>
                <a:cs typeface="黑体"/>
              </a:rPr>
              <a:t>-60%</a:t>
            </a:r>
            <a:r>
              <a:rPr lang="zh-CN" altLang="en-US" sz="900" b="1" dirty="0">
                <a:solidFill>
                  <a:schemeClr val="bg2">
                    <a:lumMod val="50000"/>
                  </a:schemeClr>
                </a:solidFill>
                <a:latin typeface="黑体"/>
                <a:cs typeface="黑体"/>
              </a:rPr>
              <a:t>，</a:t>
            </a:r>
            <a:r>
              <a:rPr lang="en-US" altLang="zh-CN" sz="900" b="1" dirty="0">
                <a:solidFill>
                  <a:schemeClr val="bg2">
                    <a:lumMod val="50000"/>
                  </a:schemeClr>
                </a:solidFill>
                <a:latin typeface="黑体"/>
                <a:cs typeface="黑体"/>
              </a:rPr>
              <a:t>2</a:t>
            </a:r>
            <a:r>
              <a:rPr lang="zh-CN" altLang="en-US" sz="900" b="1" dirty="0">
                <a:solidFill>
                  <a:schemeClr val="bg2">
                    <a:lumMod val="50000"/>
                  </a:schemeClr>
                </a:solidFill>
                <a:latin typeface="黑体"/>
                <a:cs typeface="黑体"/>
              </a:rPr>
              <a:t>星；</a:t>
            </a:r>
            <a:r>
              <a:rPr lang="en-US" altLang="zh-CN" sz="900" b="1" dirty="0">
                <a:solidFill>
                  <a:schemeClr val="bg2">
                    <a:lumMod val="50000"/>
                  </a:schemeClr>
                </a:solidFill>
                <a:latin typeface="黑体"/>
                <a:cs typeface="黑体"/>
              </a:rPr>
              <a:t>40</a:t>
            </a:r>
            <a:r>
              <a:rPr lang="zh-CN" altLang="en-US" sz="900" b="1" dirty="0">
                <a:solidFill>
                  <a:schemeClr val="bg2">
                    <a:lumMod val="50000"/>
                  </a:schemeClr>
                </a:solidFill>
                <a:latin typeface="黑体"/>
                <a:cs typeface="黑体"/>
              </a:rPr>
              <a:t>以下，</a:t>
            </a:r>
            <a:r>
              <a:rPr lang="en-US" altLang="zh-CN" sz="900" b="1" dirty="0">
                <a:solidFill>
                  <a:schemeClr val="bg2">
                    <a:lumMod val="50000"/>
                  </a:schemeClr>
                </a:solidFill>
                <a:latin typeface="黑体"/>
                <a:cs typeface="黑体"/>
              </a:rPr>
              <a:t>1</a:t>
            </a:r>
            <a:r>
              <a:rPr lang="zh-CN" altLang="en-US" sz="900" b="1" dirty="0" smtClean="0">
                <a:solidFill>
                  <a:schemeClr val="bg2">
                    <a:lumMod val="50000"/>
                  </a:schemeClr>
                </a:solidFill>
                <a:latin typeface="黑体"/>
                <a:cs typeface="黑体"/>
              </a:rPr>
              <a:t>星；</a:t>
            </a:r>
            <a:endParaRPr lang="en-US" altLang="zh-CN" sz="900" b="1" dirty="0" smtClean="0">
              <a:solidFill>
                <a:schemeClr val="bg2">
                  <a:lumMod val="50000"/>
                </a:schemeClr>
              </a:solidFill>
              <a:latin typeface="黑体"/>
              <a:cs typeface="黑体"/>
            </a:endParaRPr>
          </a:p>
          <a:p>
            <a:r>
              <a:rPr lang="en-US" altLang="zh-CN" sz="900" b="1" dirty="0" smtClean="0">
                <a:solidFill>
                  <a:schemeClr val="bg2">
                    <a:lumMod val="50000"/>
                  </a:schemeClr>
                </a:solidFill>
                <a:latin typeface="黑体"/>
                <a:cs typeface="黑体"/>
              </a:rPr>
              <a:t>4</a:t>
            </a:r>
            <a:r>
              <a:rPr lang="zh-CN" altLang="en-US" sz="900" b="1" dirty="0" smtClean="0">
                <a:solidFill>
                  <a:schemeClr val="bg2">
                    <a:lumMod val="50000"/>
                  </a:schemeClr>
                </a:solidFill>
                <a:latin typeface="黑体"/>
                <a:cs typeface="黑体"/>
              </a:rPr>
              <a:t>、</a:t>
            </a:r>
            <a:r>
              <a:rPr lang="zh-CN" altLang="en-US" sz="900" b="1" dirty="0">
                <a:solidFill>
                  <a:schemeClr val="bg2">
                    <a:lumMod val="50000"/>
                  </a:schemeClr>
                </a:solidFill>
                <a:latin typeface="黑体"/>
                <a:cs typeface="黑体"/>
              </a:rPr>
              <a:t>警示灯：领</a:t>
            </a:r>
            <a:r>
              <a:rPr lang="zh-CN" altLang="en-US" sz="900" b="1" dirty="0" smtClean="0">
                <a:solidFill>
                  <a:schemeClr val="bg2">
                    <a:lumMod val="50000"/>
                  </a:schemeClr>
                </a:solidFill>
                <a:latin typeface="黑体"/>
                <a:cs typeface="黑体"/>
              </a:rPr>
              <a:t>先行业平均值</a:t>
            </a:r>
            <a:r>
              <a:rPr lang="en-US" altLang="zh-CN" sz="900" b="1" dirty="0" smtClean="0">
                <a:solidFill>
                  <a:schemeClr val="bg2">
                    <a:lumMod val="50000"/>
                  </a:schemeClr>
                </a:solidFill>
                <a:latin typeface="黑体"/>
                <a:cs typeface="黑体"/>
              </a:rPr>
              <a:t>3</a:t>
            </a:r>
            <a:r>
              <a:rPr lang="zh-CN" altLang="en-US" sz="900" b="1" dirty="0">
                <a:solidFill>
                  <a:schemeClr val="bg2">
                    <a:lumMod val="50000"/>
                  </a:schemeClr>
                </a:solidFill>
                <a:latin typeface="黑体"/>
                <a:cs typeface="黑体"/>
              </a:rPr>
              <a:t>分及以上，绿灯；落</a:t>
            </a:r>
            <a:r>
              <a:rPr lang="zh-CN" altLang="en-US" sz="900" b="1" dirty="0" smtClean="0">
                <a:solidFill>
                  <a:schemeClr val="bg2">
                    <a:lumMod val="50000"/>
                  </a:schemeClr>
                </a:solidFill>
                <a:latin typeface="黑体"/>
                <a:cs typeface="黑体"/>
              </a:rPr>
              <a:t>后行业平均值</a:t>
            </a:r>
            <a:r>
              <a:rPr lang="en-US" altLang="zh-CN" sz="900" b="1" dirty="0" smtClean="0">
                <a:solidFill>
                  <a:schemeClr val="bg2">
                    <a:lumMod val="50000"/>
                  </a:schemeClr>
                </a:solidFill>
                <a:latin typeface="黑体"/>
                <a:cs typeface="黑体"/>
              </a:rPr>
              <a:t>3</a:t>
            </a:r>
            <a:r>
              <a:rPr lang="zh-CN" altLang="en-US" sz="900" b="1" dirty="0">
                <a:solidFill>
                  <a:schemeClr val="bg2">
                    <a:lumMod val="50000"/>
                  </a:schemeClr>
                </a:solidFill>
                <a:latin typeface="黑体"/>
                <a:cs typeface="黑体"/>
              </a:rPr>
              <a:t>分及以上，红灯；中间，黄灯。</a:t>
            </a:r>
            <a:endParaRPr lang="en-US" altLang="zh-CN" sz="900" b="1" dirty="0">
              <a:solidFill>
                <a:schemeClr val="bg2">
                  <a:lumMod val="50000"/>
                </a:schemeClr>
              </a:solidFill>
              <a:latin typeface="黑体"/>
              <a:cs typeface="黑体"/>
            </a:endParaRPr>
          </a:p>
          <a:p>
            <a:r>
              <a:rPr lang="zh-CN" altLang="zh-CN" sz="900" b="1" dirty="0" smtClean="0">
                <a:solidFill>
                  <a:schemeClr val="bg2">
                    <a:lumMod val="50000"/>
                  </a:schemeClr>
                </a:solidFill>
                <a:latin typeface="黑体"/>
                <a:cs typeface="黑体"/>
              </a:rPr>
              <a:t>5</a:t>
            </a:r>
            <a:r>
              <a:rPr lang="zh-CN" altLang="en-US" sz="900" b="1" dirty="0" smtClean="0">
                <a:solidFill>
                  <a:schemeClr val="bg2">
                    <a:lumMod val="50000"/>
                  </a:schemeClr>
                </a:solidFill>
                <a:latin typeface="黑体"/>
                <a:cs typeface="黑体"/>
              </a:rPr>
              <a:t>、</a:t>
            </a:r>
            <a:r>
              <a:rPr lang="en-US" altLang="zh-CN" sz="900" dirty="0" smtClean="0">
                <a:solidFill>
                  <a:schemeClr val="bg2">
                    <a:lumMod val="50000"/>
                  </a:schemeClr>
                </a:solidFill>
                <a:latin typeface="黑体"/>
                <a:cs typeface="黑体"/>
              </a:rPr>
              <a:t>GAP=</a:t>
            </a:r>
            <a:r>
              <a:rPr lang="zh-CN" altLang="en-US" sz="900" dirty="0" smtClean="0">
                <a:solidFill>
                  <a:schemeClr val="bg2">
                    <a:lumMod val="50000"/>
                  </a:schemeClr>
                </a:solidFill>
                <a:latin typeface="黑体"/>
                <a:cs typeface="黑体"/>
              </a:rPr>
              <a:t>（满意度顾客占比</a:t>
            </a:r>
            <a:r>
              <a:rPr lang="en-US" altLang="zh-CN" sz="900" dirty="0" smtClean="0">
                <a:solidFill>
                  <a:schemeClr val="bg2">
                    <a:lumMod val="50000"/>
                  </a:schemeClr>
                </a:solidFill>
                <a:latin typeface="黑体"/>
                <a:cs typeface="黑体"/>
              </a:rPr>
              <a:t>-</a:t>
            </a:r>
            <a:r>
              <a:rPr lang="zh-CN" altLang="en-US" sz="900" dirty="0" smtClean="0">
                <a:solidFill>
                  <a:schemeClr val="bg2">
                    <a:lumMod val="50000"/>
                  </a:schemeClr>
                </a:solidFill>
                <a:latin typeface="黑体"/>
                <a:cs typeface="黑体"/>
              </a:rPr>
              <a:t>行业平均值</a:t>
            </a:r>
            <a:r>
              <a:rPr lang="en-US" altLang="zh-CN" sz="900" dirty="0" smtClean="0">
                <a:solidFill>
                  <a:schemeClr val="bg2">
                    <a:lumMod val="50000"/>
                  </a:schemeClr>
                </a:solidFill>
                <a:latin typeface="黑体"/>
                <a:cs typeface="黑体"/>
              </a:rPr>
              <a:t>)</a:t>
            </a:r>
            <a:r>
              <a:rPr lang="zh-CN" altLang="en-US" sz="900" dirty="0" smtClean="0">
                <a:solidFill>
                  <a:schemeClr val="bg2">
                    <a:lumMod val="50000"/>
                  </a:schemeClr>
                </a:solidFill>
                <a:latin typeface="黑体"/>
                <a:cs typeface="黑体"/>
              </a:rPr>
              <a:t>*</a:t>
            </a:r>
            <a:r>
              <a:rPr lang="en-US" altLang="zh-CN" sz="900" dirty="0" smtClean="0">
                <a:solidFill>
                  <a:schemeClr val="bg2">
                    <a:lumMod val="50000"/>
                  </a:schemeClr>
                </a:solidFill>
                <a:latin typeface="黑体"/>
                <a:cs typeface="黑体"/>
              </a:rPr>
              <a:t>100</a:t>
            </a:r>
            <a:r>
              <a:rPr lang="zh-CN" altLang="en-US" sz="900" dirty="0" smtClean="0">
                <a:solidFill>
                  <a:schemeClr val="bg2">
                    <a:lumMod val="50000"/>
                  </a:schemeClr>
                </a:solidFill>
                <a:latin typeface="黑体"/>
                <a:cs typeface="黑体"/>
              </a:rPr>
              <a:t>；</a:t>
            </a:r>
            <a:endParaRPr lang="en-US" altLang="zh-CN" sz="900" dirty="0">
              <a:solidFill>
                <a:schemeClr val="bg2">
                  <a:lumMod val="50000"/>
                </a:schemeClr>
              </a:solidFill>
              <a:latin typeface="黑体"/>
              <a:cs typeface="黑体"/>
            </a:endParaRPr>
          </a:p>
          <a:p>
            <a:endParaRPr lang="en-US" altLang="zh-CN" sz="900" b="1" dirty="0">
              <a:solidFill>
                <a:schemeClr val="bg2">
                  <a:lumMod val="50000"/>
                </a:schemeClr>
              </a:solidFill>
              <a:latin typeface="黑体"/>
              <a:cs typeface="黑体"/>
            </a:endParaRPr>
          </a:p>
          <a:p>
            <a:endParaRPr lang="en-US" altLang="zh-CN" sz="900" dirty="0" smtClean="0">
              <a:solidFill>
                <a:schemeClr val="bg2">
                  <a:lumMod val="50000"/>
                </a:schemeClr>
              </a:solidFill>
              <a:latin typeface="黑体"/>
              <a:ea typeface="黑体"/>
              <a:cs typeface="黑体"/>
            </a:endParaRPr>
          </a:p>
          <a:p>
            <a:endParaRPr kumimoji="1" lang="zh-CN" altLang="en-US" sz="1100" b="1" dirty="0" smtClean="0">
              <a:solidFill>
                <a:schemeClr val="accent1"/>
              </a:solidFill>
            </a:endParaRPr>
          </a:p>
        </p:txBody>
      </p:sp>
      <p:sp>
        <p:nvSpPr>
          <p:cNvPr id="21" name="圆角矩形 20"/>
          <p:cNvSpPr/>
          <p:nvPr/>
        </p:nvSpPr>
        <p:spPr>
          <a:xfrm>
            <a:off x="5364088" y="1419622"/>
            <a:ext cx="3672408" cy="3528392"/>
          </a:xfrm>
          <a:prstGeom prst="roundRect">
            <a:avLst/>
          </a:prstGeom>
          <a:no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aphicFrame>
        <p:nvGraphicFramePr>
          <p:cNvPr id="14" name="表格 8"/>
          <p:cNvGraphicFramePr>
            <a:graphicFrameLocks noGrp="1"/>
          </p:cNvGraphicFramePr>
          <p:nvPr>
            <p:extLst>
              <p:ext uri="{D42A27DB-BD31-4B8C-83A1-F6EECF244321}">
                <p14:modId xmlns:p14="http://schemas.microsoft.com/office/powerpoint/2010/main" val="3052397376"/>
              </p:ext>
            </p:extLst>
          </p:nvPr>
        </p:nvGraphicFramePr>
        <p:xfrm>
          <a:off x="5724128" y="3220566"/>
          <a:ext cx="3168352" cy="1295400"/>
        </p:xfrm>
        <a:graphic>
          <a:graphicData uri="http://schemas.openxmlformats.org/drawingml/2006/table">
            <a:tbl>
              <a:tblPr firstRow="1" bandRow="1">
                <a:tableStyleId>{C083E6E3-FA7D-4D7B-A595-EF9225AFEA82}</a:tableStyleId>
              </a:tblPr>
              <a:tblGrid>
                <a:gridCol w="1584176"/>
                <a:gridCol w="1584176"/>
              </a:tblGrid>
              <a:tr h="192021">
                <a:tc>
                  <a:txBody>
                    <a:bodyPr/>
                    <a:lstStyle/>
                    <a:p>
                      <a:r>
                        <a:rPr lang="zh-CN" altLang="en-US" sz="800" dirty="0" smtClean="0">
                          <a:solidFill>
                            <a:schemeClr val="bg2">
                              <a:lumMod val="50000"/>
                            </a:schemeClr>
                          </a:solidFill>
                        </a:rPr>
                        <a:t>满意顾客占比  </a:t>
                      </a:r>
                      <a:r>
                        <a:rPr lang="zh-CN" altLang="zh-CN" sz="800" dirty="0" smtClean="0">
                          <a:solidFill>
                            <a:schemeClr val="bg2">
                              <a:lumMod val="50000"/>
                            </a:schemeClr>
                          </a:solidFill>
                        </a:rPr>
                        <a:t>-</a:t>
                      </a:r>
                      <a:r>
                        <a:rPr lang="en-US" altLang="zh-CN" sz="800" dirty="0" smtClean="0">
                          <a:solidFill>
                            <a:schemeClr val="bg2">
                              <a:lumMod val="50000"/>
                            </a:schemeClr>
                          </a:solidFill>
                        </a:rPr>
                        <a:t>  </a:t>
                      </a:r>
                      <a:r>
                        <a:rPr lang="zh-CN" altLang="en-US" sz="800" dirty="0" smtClean="0">
                          <a:solidFill>
                            <a:schemeClr val="bg2">
                              <a:lumMod val="50000"/>
                            </a:schemeClr>
                          </a:solidFill>
                        </a:rPr>
                        <a:t>行业平均值</a:t>
                      </a:r>
                      <a:endParaRPr lang="zh-CN" altLang="en-US" sz="800" dirty="0">
                        <a:solidFill>
                          <a:schemeClr val="bg2">
                            <a:lumMod val="50000"/>
                          </a:schemeClr>
                        </a:solidFill>
                      </a:endParaRPr>
                    </a:p>
                  </a:txBody>
                  <a:tcPr/>
                </a:tc>
                <a:tc>
                  <a:txBody>
                    <a:bodyPr/>
                    <a:lstStyle/>
                    <a:p>
                      <a:r>
                        <a:rPr lang="zh-CN" altLang="en-US" sz="900" b="1" kern="1200" dirty="0" smtClean="0">
                          <a:solidFill>
                            <a:srgbClr val="C00000"/>
                          </a:solidFill>
                          <a:latin typeface="黑体"/>
                          <a:ea typeface="+mn-ea"/>
                          <a:cs typeface="黑体"/>
                        </a:rPr>
                        <a:t>判别描述</a:t>
                      </a:r>
                      <a:endParaRPr lang="zh-CN" altLang="en-US" sz="900" b="1" kern="1200" dirty="0">
                        <a:solidFill>
                          <a:srgbClr val="C00000"/>
                        </a:solidFill>
                        <a:latin typeface="黑体"/>
                        <a:ea typeface="+mn-ea"/>
                        <a:cs typeface="黑体"/>
                      </a:endParaRPr>
                    </a:p>
                  </a:txBody>
                  <a:tcPr/>
                </a:tc>
              </a:tr>
              <a:tr h="192021">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en-US" altLang="zh-CN" sz="800" dirty="0" smtClean="0">
                          <a:solidFill>
                            <a:schemeClr val="bg2">
                              <a:lumMod val="50000"/>
                            </a:schemeClr>
                          </a:solidFill>
                        </a:rPr>
                        <a:t>Gap≥</a:t>
                      </a:r>
                      <a:r>
                        <a:rPr lang="zh-CN" altLang="zh-CN" sz="800" dirty="0" smtClean="0">
                          <a:solidFill>
                            <a:schemeClr val="bg2">
                              <a:lumMod val="50000"/>
                            </a:schemeClr>
                          </a:solidFill>
                        </a:rPr>
                        <a:t>5</a:t>
                      </a:r>
                      <a:endParaRPr lang="zh-CN" altLang="en-US" sz="800" dirty="0">
                        <a:solidFill>
                          <a:schemeClr val="bg2">
                            <a:lumMod val="50000"/>
                          </a:schemeClr>
                        </a:solidFill>
                      </a:endParaRPr>
                    </a:p>
                  </a:txBody>
                  <a:tcPr/>
                </a:tc>
                <a:tc>
                  <a:txBody>
                    <a:bodyPr/>
                    <a:lstStyle/>
                    <a:p>
                      <a:r>
                        <a:rPr lang="zh-CN" altLang="en-US" sz="800" dirty="0" smtClean="0">
                          <a:solidFill>
                            <a:schemeClr val="bg2">
                              <a:lumMod val="50000"/>
                            </a:schemeClr>
                          </a:solidFill>
                        </a:rPr>
                        <a:t>显著领先于行业平均水平</a:t>
                      </a:r>
                      <a:endParaRPr lang="zh-CN" altLang="en-US" sz="800" dirty="0">
                        <a:solidFill>
                          <a:schemeClr val="bg2">
                            <a:lumMod val="50000"/>
                          </a:schemeClr>
                        </a:solidFill>
                      </a:endParaRPr>
                    </a:p>
                  </a:txBody>
                  <a:tcPr/>
                </a:tc>
              </a:tr>
              <a:tr h="192021">
                <a:tc>
                  <a:txBody>
                    <a:bodyPr/>
                    <a:lstStyle/>
                    <a:p>
                      <a:r>
                        <a:rPr lang="en-US" altLang="zh-CN" sz="800" dirty="0" smtClean="0">
                          <a:solidFill>
                            <a:schemeClr val="bg2">
                              <a:lumMod val="50000"/>
                            </a:schemeClr>
                          </a:solidFill>
                        </a:rPr>
                        <a:t>3≤Gap</a:t>
                      </a:r>
                      <a:r>
                        <a:rPr lang="zh-CN" altLang="en-US" sz="800" dirty="0" smtClean="0">
                          <a:solidFill>
                            <a:schemeClr val="bg2">
                              <a:lumMod val="50000"/>
                            </a:schemeClr>
                          </a:solidFill>
                        </a:rPr>
                        <a:t>＜</a:t>
                      </a:r>
                      <a:r>
                        <a:rPr lang="en-US" altLang="zh-CN" sz="800" dirty="0" smtClean="0">
                          <a:solidFill>
                            <a:schemeClr val="bg2">
                              <a:lumMod val="50000"/>
                            </a:schemeClr>
                          </a:solidFill>
                        </a:rPr>
                        <a:t>5</a:t>
                      </a:r>
                    </a:p>
                  </a:txBody>
                  <a:tcPr/>
                </a:tc>
                <a:tc>
                  <a:txBody>
                    <a:bodyPr/>
                    <a:lstStyle/>
                    <a:p>
                      <a:r>
                        <a:rPr lang="zh-CN" altLang="en-US" sz="800" dirty="0" smtClean="0">
                          <a:solidFill>
                            <a:schemeClr val="bg2">
                              <a:lumMod val="50000"/>
                            </a:schemeClr>
                          </a:solidFill>
                        </a:rPr>
                        <a:t>略微领先于行业平均水平</a:t>
                      </a:r>
                      <a:endParaRPr lang="zh-CN" altLang="en-US" sz="800" dirty="0">
                        <a:solidFill>
                          <a:schemeClr val="bg2">
                            <a:lumMod val="50000"/>
                          </a:schemeClr>
                        </a:solidFill>
                      </a:endParaRPr>
                    </a:p>
                  </a:txBody>
                  <a:tcPr/>
                </a:tc>
              </a:tr>
              <a:tr h="192021">
                <a:tc>
                  <a:txBody>
                    <a:bodyPr/>
                    <a:lstStyle/>
                    <a:p>
                      <a:r>
                        <a:rPr lang="en-US" altLang="zh-CN" sz="800" dirty="0" smtClean="0">
                          <a:solidFill>
                            <a:schemeClr val="bg2">
                              <a:lumMod val="50000"/>
                            </a:schemeClr>
                          </a:solidFill>
                        </a:rPr>
                        <a:t>-3</a:t>
                      </a:r>
                      <a:r>
                        <a:rPr lang="zh-CN" altLang="en-US" sz="800" dirty="0" smtClean="0">
                          <a:solidFill>
                            <a:schemeClr val="bg2">
                              <a:lumMod val="50000"/>
                            </a:schemeClr>
                          </a:solidFill>
                        </a:rPr>
                        <a:t>＜</a:t>
                      </a:r>
                      <a:r>
                        <a:rPr lang="en-US" altLang="zh-CN" sz="800" dirty="0" smtClean="0">
                          <a:solidFill>
                            <a:schemeClr val="bg2">
                              <a:lumMod val="50000"/>
                            </a:schemeClr>
                          </a:solidFill>
                        </a:rPr>
                        <a:t>GAP</a:t>
                      </a:r>
                      <a:r>
                        <a:rPr lang="zh-CN" altLang="en-US" sz="800" dirty="0" smtClean="0">
                          <a:solidFill>
                            <a:schemeClr val="bg2">
                              <a:lumMod val="50000"/>
                            </a:schemeClr>
                          </a:solidFill>
                        </a:rPr>
                        <a:t>＜</a:t>
                      </a:r>
                      <a:r>
                        <a:rPr lang="en-US" altLang="zh-CN" sz="800" dirty="0" smtClean="0">
                          <a:solidFill>
                            <a:schemeClr val="bg2">
                              <a:lumMod val="50000"/>
                            </a:schemeClr>
                          </a:solidFill>
                        </a:rPr>
                        <a:t>3</a:t>
                      </a:r>
                      <a:endParaRPr lang="zh-CN" altLang="en-US" sz="800" dirty="0">
                        <a:solidFill>
                          <a:schemeClr val="bg2">
                            <a:lumMod val="50000"/>
                          </a:schemeClr>
                        </a:solidFill>
                      </a:endParaRPr>
                    </a:p>
                  </a:txBody>
                  <a:tcPr/>
                </a:tc>
                <a:tc>
                  <a:txBody>
                    <a:bodyPr/>
                    <a:lstStyle/>
                    <a:p>
                      <a:r>
                        <a:rPr lang="zh-CN" altLang="en-US" sz="800" dirty="0" smtClean="0">
                          <a:solidFill>
                            <a:schemeClr val="bg2">
                              <a:lumMod val="50000"/>
                            </a:schemeClr>
                          </a:solidFill>
                        </a:rPr>
                        <a:t>属于行业一般水平</a:t>
                      </a:r>
                      <a:endParaRPr lang="zh-CN" altLang="en-US" sz="800" dirty="0">
                        <a:solidFill>
                          <a:schemeClr val="bg2">
                            <a:lumMod val="50000"/>
                          </a:schemeClr>
                        </a:solidFill>
                      </a:endParaRPr>
                    </a:p>
                  </a:txBody>
                  <a:tcPr/>
                </a:tc>
              </a:tr>
              <a:tr h="192021">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en-US" altLang="zh-CN" sz="800" dirty="0" smtClean="0">
                          <a:solidFill>
                            <a:schemeClr val="bg2">
                              <a:lumMod val="50000"/>
                            </a:schemeClr>
                          </a:solidFill>
                        </a:rPr>
                        <a:t>-5</a:t>
                      </a:r>
                      <a:r>
                        <a:rPr lang="zh-CN" altLang="en-US" sz="800" dirty="0" smtClean="0">
                          <a:solidFill>
                            <a:schemeClr val="bg2">
                              <a:lumMod val="50000"/>
                            </a:schemeClr>
                          </a:solidFill>
                        </a:rPr>
                        <a:t>＜</a:t>
                      </a:r>
                      <a:r>
                        <a:rPr lang="en-US" altLang="zh-CN" sz="800" dirty="0" smtClean="0">
                          <a:solidFill>
                            <a:schemeClr val="bg2">
                              <a:lumMod val="50000"/>
                            </a:schemeClr>
                          </a:solidFill>
                        </a:rPr>
                        <a:t>GAP ≤ -3</a:t>
                      </a:r>
                      <a:endParaRPr lang="zh-CN" altLang="en-US" sz="800" dirty="0" smtClean="0">
                        <a:solidFill>
                          <a:schemeClr val="bg2">
                            <a:lumMod val="50000"/>
                          </a:schemeClr>
                        </a:solidFill>
                      </a:endParaRPr>
                    </a:p>
                  </a:txBody>
                  <a:tcPr/>
                </a:tc>
                <a:tc>
                  <a:txBody>
                    <a:bodyPr/>
                    <a:lstStyle/>
                    <a:p>
                      <a:r>
                        <a:rPr lang="zh-CN" altLang="en-US" sz="800" dirty="0" smtClean="0">
                          <a:solidFill>
                            <a:schemeClr val="bg2">
                              <a:lumMod val="50000"/>
                            </a:schemeClr>
                          </a:solidFill>
                        </a:rPr>
                        <a:t>略微落后于行业平均水平</a:t>
                      </a:r>
                      <a:endParaRPr lang="zh-CN" altLang="en-US" sz="800" dirty="0">
                        <a:solidFill>
                          <a:schemeClr val="bg2">
                            <a:lumMod val="50000"/>
                          </a:schemeClr>
                        </a:solidFill>
                      </a:endParaRPr>
                    </a:p>
                  </a:txBody>
                  <a:tcPr/>
                </a:tc>
              </a:tr>
              <a:tr h="192021">
                <a:tc>
                  <a:txBody>
                    <a:bodyPr/>
                    <a:lstStyle/>
                    <a:p>
                      <a:r>
                        <a:rPr lang="en-US" altLang="zh-CN" sz="800" dirty="0" smtClean="0">
                          <a:solidFill>
                            <a:schemeClr val="bg2">
                              <a:lumMod val="50000"/>
                            </a:schemeClr>
                          </a:solidFill>
                        </a:rPr>
                        <a:t>GAP≤-5</a:t>
                      </a:r>
                      <a:endParaRPr lang="zh-CN" altLang="en-US" sz="800" dirty="0">
                        <a:solidFill>
                          <a:schemeClr val="bg2">
                            <a:lumMod val="50000"/>
                          </a:schemeClr>
                        </a:solidFill>
                      </a:endParaRPr>
                    </a:p>
                  </a:txBody>
                  <a:tcPr/>
                </a:tc>
                <a:tc>
                  <a:txBody>
                    <a:bodyPr/>
                    <a:lstStyle/>
                    <a:p>
                      <a:r>
                        <a:rPr lang="zh-CN" altLang="en-US" sz="800" dirty="0" smtClean="0">
                          <a:solidFill>
                            <a:schemeClr val="bg2">
                              <a:lumMod val="50000"/>
                            </a:schemeClr>
                          </a:solidFill>
                        </a:rPr>
                        <a:t>显著落后于行业平均水平</a:t>
                      </a:r>
                      <a:endParaRPr lang="zh-CN" altLang="en-US" sz="800" dirty="0">
                        <a:solidFill>
                          <a:schemeClr val="bg2">
                            <a:lumMod val="50000"/>
                          </a:schemeClr>
                        </a:solidFill>
                      </a:endParaRPr>
                    </a:p>
                  </a:txBody>
                  <a:tcPr/>
                </a:tc>
              </a:tr>
            </a:tbl>
          </a:graphicData>
        </a:graphic>
      </p:graphicFrame>
      <p:pic>
        <p:nvPicPr>
          <p:cNvPr id="1026" name="Picture 2" descr="C:\Users\chench21\Desktop\总体顾客满意度.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06638" y="2139702"/>
            <a:ext cx="2685442" cy="120988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060361" y="1574090"/>
            <a:ext cx="3222104" cy="461665"/>
          </a:xfrm>
          <a:prstGeom prst="rect">
            <a:avLst/>
          </a:prstGeom>
        </p:spPr>
        <p:txBody>
          <a:bodyPr wrap="square">
            <a:spAutoFit/>
          </a:bodyPr>
          <a:lstStyle/>
          <a:p>
            <a:r>
              <a:rPr lang="en-US" altLang="zh-CN" sz="800" dirty="0" smtClean="0">
                <a:solidFill>
                  <a:schemeClr val="bg1">
                    <a:lumMod val="50000"/>
                  </a:schemeClr>
                </a:solidFill>
              </a:rPr>
              <a:t>E-chart </a:t>
            </a:r>
            <a:r>
              <a:rPr lang="zh-CN" altLang="en-US" sz="800" dirty="0" smtClean="0">
                <a:solidFill>
                  <a:schemeClr val="bg1">
                    <a:lumMod val="50000"/>
                  </a:schemeClr>
                </a:solidFill>
              </a:rPr>
              <a:t>来源</a:t>
            </a:r>
            <a:r>
              <a:rPr lang="en-US" altLang="zh-CN" sz="800" dirty="0" smtClean="0">
                <a:solidFill>
                  <a:schemeClr val="bg1">
                    <a:lumMod val="50000"/>
                  </a:schemeClr>
                </a:solidFill>
              </a:rPr>
              <a:t>:</a:t>
            </a:r>
            <a:r>
              <a:rPr lang="zh-CN" altLang="en-US" sz="800" dirty="0" smtClean="0">
                <a:solidFill>
                  <a:schemeClr val="bg1">
                    <a:lumMod val="50000"/>
                  </a:schemeClr>
                </a:solidFill>
              </a:rPr>
              <a:t> </a:t>
            </a:r>
            <a:r>
              <a:rPr lang="en-US" altLang="zh-CN" sz="800" dirty="0" smtClean="0">
                <a:solidFill>
                  <a:schemeClr val="bg1">
                    <a:lumMod val="50000"/>
                  </a:schemeClr>
                </a:solidFill>
                <a:hlinkClick r:id="rId5"/>
              </a:rPr>
              <a:t>http</a:t>
            </a:r>
            <a:r>
              <a:rPr lang="en-US" altLang="zh-CN" sz="800" dirty="0">
                <a:solidFill>
                  <a:schemeClr val="bg1">
                    <a:lumMod val="50000"/>
                  </a:schemeClr>
                </a:solidFill>
                <a:hlinkClick r:id="rId5"/>
              </a:rPr>
              <a:t>://</a:t>
            </a:r>
            <a:r>
              <a:rPr lang="en-US" altLang="zh-CN" sz="800" dirty="0" smtClean="0">
                <a:solidFill>
                  <a:schemeClr val="bg1">
                    <a:lumMod val="50000"/>
                  </a:schemeClr>
                </a:solidFill>
                <a:hlinkClick r:id="rId5"/>
              </a:rPr>
              <a:t>echarts.baidu.com/doc/example/pie1.html#macarons</a:t>
            </a:r>
            <a:endParaRPr lang="en-US" altLang="zh-CN" sz="800" dirty="0" smtClean="0">
              <a:solidFill>
                <a:schemeClr val="bg1">
                  <a:lumMod val="50000"/>
                </a:schemeClr>
              </a:solidFill>
            </a:endParaRPr>
          </a:p>
          <a:p>
            <a:r>
              <a:rPr lang="zh-CN" altLang="en-US" sz="800" dirty="0" smtClean="0">
                <a:solidFill>
                  <a:schemeClr val="bg1">
                    <a:lumMod val="50000"/>
                  </a:schemeClr>
                </a:solidFill>
              </a:rPr>
              <a:t>风格可选</a:t>
            </a:r>
            <a:r>
              <a:rPr lang="en-US" altLang="zh-CN" sz="800" dirty="0" smtClean="0">
                <a:solidFill>
                  <a:schemeClr val="bg1">
                    <a:lumMod val="50000"/>
                  </a:schemeClr>
                </a:solidFill>
              </a:rPr>
              <a:t>,</a:t>
            </a:r>
            <a:r>
              <a:rPr lang="zh-CN" altLang="en-US" sz="800" dirty="0" smtClean="0">
                <a:solidFill>
                  <a:schemeClr val="bg1">
                    <a:lumMod val="50000"/>
                  </a:schemeClr>
                </a:solidFill>
              </a:rPr>
              <a:t>此图风格 </a:t>
            </a:r>
            <a:r>
              <a:rPr lang="en-US" altLang="zh-CN" sz="800" dirty="0" smtClean="0">
                <a:solidFill>
                  <a:schemeClr val="bg1">
                    <a:lumMod val="50000"/>
                  </a:schemeClr>
                </a:solidFill>
              </a:rPr>
              <a:t>macarons</a:t>
            </a:r>
            <a:endParaRPr lang="en-US" altLang="zh-CN" sz="800" dirty="0">
              <a:solidFill>
                <a:schemeClr val="bg1">
                  <a:lumMod val="50000"/>
                </a:schemeClr>
              </a:solidFill>
            </a:endParaRPr>
          </a:p>
        </p:txBody>
      </p:sp>
    </p:spTree>
    <p:extLst>
      <p:ext uri="{BB962C8B-B14F-4D97-AF65-F5344CB8AC3E}">
        <p14:creationId xmlns:p14="http://schemas.microsoft.com/office/powerpoint/2010/main" val="32410782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5486"/>
            <a:ext cx="8579296" cy="269304"/>
          </a:xfrm>
        </p:spPr>
        <p:txBody>
          <a:bodyPr/>
          <a:lstStyle/>
          <a:p>
            <a:r>
              <a:rPr lang="zh-CN" altLang="en-US" dirty="0" smtClean="0"/>
              <a:t>按</a:t>
            </a:r>
            <a:r>
              <a:rPr lang="zh-CN" altLang="en-US" dirty="0">
                <a:solidFill>
                  <a:schemeClr val="accent1"/>
                </a:solidFill>
              </a:rPr>
              <a:t>就餐时</a:t>
            </a:r>
            <a:r>
              <a:rPr lang="zh-CN" altLang="en-US" dirty="0" smtClean="0">
                <a:solidFill>
                  <a:schemeClr val="accent1"/>
                </a:solidFill>
              </a:rPr>
              <a:t>间</a:t>
            </a:r>
            <a:r>
              <a:rPr lang="zh-CN" altLang="en-US" dirty="0" smtClean="0"/>
              <a:t>比</a:t>
            </a:r>
            <a:r>
              <a:rPr lang="zh-CN" altLang="en-US" dirty="0"/>
              <a:t>较哪些服务环节未达标</a:t>
            </a:r>
            <a:endParaRPr lang="zh-CN" altLang="en-US" sz="1000" dirty="0"/>
          </a:p>
        </p:txBody>
      </p:sp>
      <p:sp>
        <p:nvSpPr>
          <p:cNvPr id="11" name="Oval 10"/>
          <p:cNvSpPr/>
          <p:nvPr/>
        </p:nvSpPr>
        <p:spPr>
          <a:xfrm>
            <a:off x="8244408" y="843558"/>
            <a:ext cx="72008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待补</a:t>
            </a:r>
            <a:r>
              <a:rPr lang="en-US" altLang="zh-CN" sz="1200" dirty="0" smtClean="0"/>
              <a:t>4</a:t>
            </a:r>
            <a:endParaRPr lang="zh-CN" altLang="en-US" sz="1200" dirty="0"/>
          </a:p>
        </p:txBody>
      </p:sp>
      <p:sp>
        <p:nvSpPr>
          <p:cNvPr id="12" name="圆角矩形 11"/>
          <p:cNvSpPr/>
          <p:nvPr/>
        </p:nvSpPr>
        <p:spPr>
          <a:xfrm>
            <a:off x="179512" y="699542"/>
            <a:ext cx="8784976" cy="648072"/>
          </a:xfrm>
          <a:prstGeom prst="roundRect">
            <a:avLst/>
          </a:prstGeom>
          <a:no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圆角矩形 12"/>
          <p:cNvSpPr/>
          <p:nvPr/>
        </p:nvSpPr>
        <p:spPr>
          <a:xfrm>
            <a:off x="179512" y="1419622"/>
            <a:ext cx="5112568" cy="3528392"/>
          </a:xfrm>
          <a:prstGeom prst="roundRect">
            <a:avLst/>
          </a:prstGeom>
          <a:no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4" name="圆角矩形 13"/>
          <p:cNvSpPr/>
          <p:nvPr/>
        </p:nvSpPr>
        <p:spPr>
          <a:xfrm>
            <a:off x="5364088" y="1419622"/>
            <a:ext cx="3672408" cy="3528392"/>
          </a:xfrm>
          <a:prstGeom prst="roundRect">
            <a:avLst/>
          </a:prstGeom>
          <a:no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3" name="矩形 2"/>
          <p:cNvSpPr/>
          <p:nvPr/>
        </p:nvSpPr>
        <p:spPr>
          <a:xfrm>
            <a:off x="323528" y="699542"/>
            <a:ext cx="960588" cy="261610"/>
          </a:xfrm>
          <a:prstGeom prst="rect">
            <a:avLst/>
          </a:prstGeom>
        </p:spPr>
        <p:txBody>
          <a:bodyPr wrap="none">
            <a:spAutoFit/>
          </a:bodyPr>
          <a:lstStyle/>
          <a:p>
            <a:r>
              <a:rPr lang="en-US" altLang="zh-CN" sz="1100" b="1" dirty="0">
                <a:solidFill>
                  <a:schemeClr val="accent2"/>
                </a:solidFill>
              </a:rPr>
              <a:t>Comments:</a:t>
            </a:r>
            <a:endParaRPr lang="en-US" altLang="zh-CN" sz="1100" b="1" dirty="0">
              <a:solidFill>
                <a:schemeClr val="accent2"/>
              </a:solidFill>
              <a:latin typeface="黑体"/>
              <a:cs typeface="黑体"/>
            </a:endParaRPr>
          </a:p>
        </p:txBody>
      </p:sp>
      <p:sp>
        <p:nvSpPr>
          <p:cNvPr id="17" name="文本框 16"/>
          <p:cNvSpPr txBox="1"/>
          <p:nvPr/>
        </p:nvSpPr>
        <p:spPr>
          <a:xfrm>
            <a:off x="395536" y="1635646"/>
            <a:ext cx="576064" cy="169277"/>
          </a:xfrm>
          <a:prstGeom prst="rect">
            <a:avLst/>
          </a:prstGeom>
          <a:noFill/>
        </p:spPr>
        <p:txBody>
          <a:bodyPr wrap="square" lIns="0" tIns="0" rIns="0" bIns="0" rtlCol="0">
            <a:spAutoFit/>
          </a:bodyPr>
          <a:lstStyle/>
          <a:p>
            <a:r>
              <a:rPr kumimoji="1" lang="en-US" altLang="zh-CN" sz="1100" b="1" dirty="0" smtClean="0">
                <a:solidFill>
                  <a:schemeClr val="accent3"/>
                </a:solidFill>
              </a:rPr>
              <a:t>Charts: </a:t>
            </a:r>
            <a:endParaRPr kumimoji="1" lang="zh-CN" altLang="en-US" sz="1100" b="1" dirty="0" smtClean="0">
              <a:solidFill>
                <a:schemeClr val="accent3"/>
              </a:solidFill>
            </a:endParaRPr>
          </a:p>
        </p:txBody>
      </p:sp>
      <p:sp>
        <p:nvSpPr>
          <p:cNvPr id="18" name="矩形 17"/>
          <p:cNvSpPr/>
          <p:nvPr/>
        </p:nvSpPr>
        <p:spPr>
          <a:xfrm>
            <a:off x="5652120" y="1491630"/>
            <a:ext cx="687696" cy="369332"/>
          </a:xfrm>
          <a:prstGeom prst="rect">
            <a:avLst/>
          </a:prstGeom>
        </p:spPr>
        <p:txBody>
          <a:bodyPr wrap="none">
            <a:spAutoFit/>
          </a:bodyPr>
          <a:lstStyle/>
          <a:p>
            <a:r>
              <a:rPr kumimoji="1" lang="en-US" altLang="zh-CN" b="1" dirty="0">
                <a:solidFill>
                  <a:schemeClr val="accent1"/>
                </a:solidFill>
              </a:rPr>
              <a:t> </a:t>
            </a:r>
            <a:r>
              <a:rPr kumimoji="1" lang="en-US" altLang="zh-CN" sz="1100" b="1" dirty="0" smtClean="0">
                <a:solidFill>
                  <a:schemeClr val="accent1"/>
                </a:solidFill>
              </a:rPr>
              <a:t>Notes</a:t>
            </a:r>
            <a:r>
              <a:rPr kumimoji="1" lang="en-US" altLang="zh-CN" sz="1100" b="1" dirty="0">
                <a:solidFill>
                  <a:schemeClr val="accent1"/>
                </a:solidFill>
              </a:rPr>
              <a:t>:</a:t>
            </a:r>
          </a:p>
        </p:txBody>
      </p:sp>
      <p:sp>
        <p:nvSpPr>
          <p:cNvPr id="26" name="Rectangle 25"/>
          <p:cNvSpPr/>
          <p:nvPr/>
        </p:nvSpPr>
        <p:spPr>
          <a:xfrm>
            <a:off x="5364088" y="1720681"/>
            <a:ext cx="3600400" cy="923330"/>
          </a:xfrm>
          <a:prstGeom prst="rect">
            <a:avLst/>
          </a:prstGeom>
        </p:spPr>
        <p:txBody>
          <a:bodyPr wrap="square">
            <a:spAutoFit/>
          </a:bodyPr>
          <a:lstStyle/>
          <a:p>
            <a:endParaRPr lang="en-US" altLang="zh-CN" sz="900" dirty="0">
              <a:solidFill>
                <a:schemeClr val="bg1">
                  <a:lumMod val="50000"/>
                </a:schemeClr>
              </a:solidFill>
            </a:endParaRPr>
          </a:p>
          <a:p>
            <a:r>
              <a:rPr lang="en-US" altLang="zh-CN" sz="900" dirty="0">
                <a:solidFill>
                  <a:schemeClr val="bg1">
                    <a:lumMod val="50000"/>
                  </a:schemeClr>
                </a:solidFill>
              </a:rPr>
              <a:t>1</a:t>
            </a:r>
            <a:r>
              <a:rPr lang="zh-CN" altLang="en-US" sz="900" dirty="0">
                <a:solidFill>
                  <a:schemeClr val="bg1">
                    <a:lumMod val="50000"/>
                  </a:schemeClr>
                </a:solidFill>
              </a:rPr>
              <a:t>、每个人群一条折线</a:t>
            </a:r>
            <a:r>
              <a:rPr lang="zh-CN" altLang="en-US" sz="900" dirty="0" smtClean="0">
                <a:solidFill>
                  <a:schemeClr val="bg1">
                    <a:lumMod val="50000"/>
                  </a:schemeClr>
                </a:solidFill>
              </a:rPr>
              <a:t>；</a:t>
            </a:r>
            <a:endParaRPr lang="en-US" altLang="zh-CN" sz="900" dirty="0" smtClean="0">
              <a:solidFill>
                <a:schemeClr val="bg1">
                  <a:lumMod val="50000"/>
                </a:schemeClr>
              </a:solidFill>
            </a:endParaRPr>
          </a:p>
          <a:p>
            <a:r>
              <a:rPr lang="en-US" altLang="zh-CN" sz="900" dirty="0" smtClean="0">
                <a:solidFill>
                  <a:schemeClr val="bg1">
                    <a:lumMod val="50000"/>
                  </a:schemeClr>
                </a:solidFill>
              </a:rPr>
              <a:t>2</a:t>
            </a:r>
            <a:r>
              <a:rPr lang="zh-CN" altLang="en-US" sz="900" dirty="0" smtClean="0">
                <a:solidFill>
                  <a:schemeClr val="bg1">
                    <a:lumMod val="50000"/>
                  </a:schemeClr>
                </a:solidFill>
              </a:rPr>
              <a:t>、每条折线表示不同时段就餐人群在各环节的未达标率；</a:t>
            </a:r>
            <a:endParaRPr lang="en-US" altLang="zh-CN" sz="900" dirty="0">
              <a:solidFill>
                <a:schemeClr val="bg1">
                  <a:lumMod val="50000"/>
                </a:schemeClr>
              </a:solidFill>
            </a:endParaRPr>
          </a:p>
          <a:p>
            <a:endParaRPr lang="en-US" altLang="zh-CN" sz="900" b="1" dirty="0">
              <a:solidFill>
                <a:schemeClr val="bg1">
                  <a:lumMod val="50000"/>
                </a:schemeClr>
              </a:solidFill>
            </a:endParaRPr>
          </a:p>
          <a:p>
            <a:endParaRPr lang="en-US" altLang="zh-CN" sz="900" dirty="0" smtClean="0">
              <a:solidFill>
                <a:schemeClr val="bg1">
                  <a:lumMod val="50000"/>
                </a:schemeClr>
              </a:solidFill>
            </a:endParaRPr>
          </a:p>
          <a:p>
            <a:endParaRPr lang="en-US" altLang="zh-CN" sz="900" dirty="0">
              <a:solidFill>
                <a:schemeClr val="bg1">
                  <a:lumMod val="50000"/>
                </a:schemeClr>
              </a:solidFill>
            </a:endParaRPr>
          </a:p>
        </p:txBody>
      </p:sp>
      <p:graphicFrame>
        <p:nvGraphicFramePr>
          <p:cNvPr id="7" name="Chart 6"/>
          <p:cNvGraphicFramePr/>
          <p:nvPr>
            <p:extLst>
              <p:ext uri="{D42A27DB-BD31-4B8C-83A1-F6EECF244321}">
                <p14:modId xmlns:p14="http://schemas.microsoft.com/office/powerpoint/2010/main" val="3562856531"/>
              </p:ext>
            </p:extLst>
          </p:nvPr>
        </p:nvGraphicFramePr>
        <p:xfrm>
          <a:off x="323528" y="2067694"/>
          <a:ext cx="4896544" cy="2395775"/>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251520" y="2643758"/>
            <a:ext cx="216024" cy="553998"/>
          </a:xfrm>
          <a:prstGeom prst="rect">
            <a:avLst/>
          </a:prstGeom>
          <a:noFill/>
        </p:spPr>
        <p:txBody>
          <a:bodyPr wrap="square" lIns="0" tIns="0" rIns="0" bIns="0" rtlCol="0">
            <a:spAutoFit/>
          </a:bodyPr>
          <a:lstStyle/>
          <a:p>
            <a:r>
              <a:rPr lang="zh-CN" altLang="en-US" sz="900" b="1" dirty="0" smtClean="0">
                <a:solidFill>
                  <a:schemeClr val="bg1">
                    <a:lumMod val="50000"/>
                  </a:schemeClr>
                </a:solidFill>
              </a:rPr>
              <a:t>未达标率</a:t>
            </a:r>
          </a:p>
        </p:txBody>
      </p:sp>
      <p:graphicFrame>
        <p:nvGraphicFramePr>
          <p:cNvPr id="16" name="表格 29"/>
          <p:cNvGraphicFramePr>
            <a:graphicFrameLocks noGrp="1"/>
          </p:cNvGraphicFramePr>
          <p:nvPr>
            <p:extLst>
              <p:ext uri="{D42A27DB-BD31-4B8C-83A1-F6EECF244321}">
                <p14:modId xmlns:p14="http://schemas.microsoft.com/office/powerpoint/2010/main" val="2589562983"/>
              </p:ext>
            </p:extLst>
          </p:nvPr>
        </p:nvGraphicFramePr>
        <p:xfrm>
          <a:off x="5580112" y="2571750"/>
          <a:ext cx="3312368" cy="2190405"/>
        </p:xfrm>
        <a:graphic>
          <a:graphicData uri="http://schemas.openxmlformats.org/drawingml/2006/table">
            <a:tbl>
              <a:tblPr firstRow="1" bandRow="1">
                <a:tableStyleId>{C083E6E3-FA7D-4D7B-A595-EF9225AFEA82}</a:tableStyleId>
              </a:tblPr>
              <a:tblGrid>
                <a:gridCol w="1008112"/>
                <a:gridCol w="936104"/>
                <a:gridCol w="1368152"/>
              </a:tblGrid>
              <a:tr h="361605">
                <a:tc>
                  <a:txBody>
                    <a:bodyPr/>
                    <a:lstStyle/>
                    <a:p>
                      <a:r>
                        <a:rPr lang="zh-CN" altLang="en-US" sz="800" dirty="0" smtClean="0">
                          <a:solidFill>
                            <a:schemeClr val="bg2">
                              <a:lumMod val="50000"/>
                            </a:schemeClr>
                          </a:solidFill>
                        </a:rPr>
                        <a:t>判别条件</a:t>
                      </a:r>
                      <a:endParaRPr lang="zh-CN" altLang="en-US" sz="800" dirty="0">
                        <a:solidFill>
                          <a:schemeClr val="bg2">
                            <a:lumMod val="50000"/>
                          </a:schemeClr>
                        </a:solidFill>
                      </a:endParaRPr>
                    </a:p>
                  </a:txBody>
                  <a:tcPr/>
                </a:tc>
                <a:tc>
                  <a:txBody>
                    <a:bodyPr/>
                    <a:lstStyle/>
                    <a:p>
                      <a:r>
                        <a:rPr lang="zh-CN" altLang="en-US" sz="900" b="1" kern="1200" dirty="0" smtClean="0">
                          <a:solidFill>
                            <a:srgbClr val="C00000"/>
                          </a:solidFill>
                          <a:latin typeface="黑体"/>
                          <a:ea typeface="+mn-ea"/>
                          <a:cs typeface="黑体"/>
                        </a:rPr>
                        <a:t>判别描述</a:t>
                      </a:r>
                      <a:r>
                        <a:rPr lang="en-US" altLang="zh-CN" sz="900" b="1" kern="1200" dirty="0" smtClean="0">
                          <a:solidFill>
                            <a:srgbClr val="C00000"/>
                          </a:solidFill>
                          <a:latin typeface="黑体"/>
                          <a:ea typeface="+mn-ea"/>
                          <a:cs typeface="黑体"/>
                        </a:rPr>
                        <a:t>1</a:t>
                      </a:r>
                      <a:endParaRPr lang="zh-CN" altLang="en-US" sz="900" b="1" kern="1200" dirty="0">
                        <a:solidFill>
                          <a:srgbClr val="C00000"/>
                        </a:solidFill>
                        <a:latin typeface="黑体"/>
                        <a:ea typeface="+mn-ea"/>
                        <a:cs typeface="黑体"/>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900" b="1" kern="1200" dirty="0" smtClean="0">
                          <a:solidFill>
                            <a:srgbClr val="C00000"/>
                          </a:solidFill>
                          <a:latin typeface="黑体"/>
                          <a:ea typeface="+mn-ea"/>
                          <a:cs typeface="黑体"/>
                        </a:rPr>
                        <a:t>判别描述</a:t>
                      </a:r>
                      <a:r>
                        <a:rPr lang="en-US" altLang="zh-CN" sz="900" b="1" kern="1200" dirty="0" smtClean="0">
                          <a:solidFill>
                            <a:srgbClr val="C00000"/>
                          </a:solidFill>
                          <a:latin typeface="黑体"/>
                          <a:ea typeface="+mn-ea"/>
                          <a:cs typeface="黑体"/>
                        </a:rPr>
                        <a:t>2</a:t>
                      </a:r>
                      <a:endParaRPr lang="zh-CN" altLang="en-US" sz="900" b="1" kern="1200" dirty="0" smtClean="0">
                        <a:solidFill>
                          <a:srgbClr val="C00000"/>
                        </a:solidFill>
                        <a:latin typeface="黑体"/>
                        <a:ea typeface="+mn-ea"/>
                        <a:cs typeface="黑体"/>
                      </a:endParaRPr>
                    </a:p>
                  </a:txBody>
                  <a:tcPr/>
                </a:tc>
              </a:tr>
              <a:tr h="230113">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每个指标的（</a:t>
                      </a:r>
                      <a:r>
                        <a:rPr lang="en-US" altLang="zh-CN" sz="800" dirty="0" smtClean="0">
                          <a:solidFill>
                            <a:schemeClr val="bg2">
                              <a:lumMod val="50000"/>
                            </a:schemeClr>
                          </a:solidFill>
                        </a:rPr>
                        <a:t>MAX-MIN</a:t>
                      </a:r>
                      <a:r>
                        <a:rPr lang="zh-CN" altLang="en-US" sz="800" dirty="0" smtClean="0">
                          <a:solidFill>
                            <a:schemeClr val="bg2">
                              <a:lumMod val="50000"/>
                            </a:schemeClr>
                          </a:solidFill>
                        </a:rPr>
                        <a:t>）均</a:t>
                      </a:r>
                      <a:r>
                        <a:rPr lang="en-US" altLang="zh-CN" sz="800" dirty="0" smtClean="0">
                          <a:solidFill>
                            <a:schemeClr val="bg2">
                              <a:lumMod val="50000"/>
                            </a:schemeClr>
                          </a:solidFill>
                        </a:rPr>
                        <a:t>≥5</a:t>
                      </a:r>
                      <a:endParaRPr lang="zh-CN" altLang="en-US" sz="800" dirty="0">
                        <a:solidFill>
                          <a:schemeClr val="bg2">
                            <a:lumMod val="50000"/>
                          </a:schemeClr>
                        </a:solidFill>
                      </a:endParaRPr>
                    </a:p>
                  </a:txBody>
                  <a:tcPr/>
                </a:tc>
                <a:tc>
                  <a:txBody>
                    <a:bodyPr/>
                    <a:lstStyle/>
                    <a:p>
                      <a:r>
                        <a:rPr lang="zh-CN" altLang="en-US" sz="800" dirty="0" smtClean="0">
                          <a:solidFill>
                            <a:schemeClr val="bg2">
                              <a:lumMod val="50000"/>
                            </a:schemeClr>
                          </a:solidFill>
                        </a:rPr>
                        <a:t>各项服务规范在各</a:t>
                      </a:r>
                      <a:r>
                        <a:rPr lang="zh-CN" altLang="en-US" sz="800" dirty="0" smtClean="0">
                          <a:solidFill>
                            <a:schemeClr val="accent1"/>
                          </a:solidFill>
                        </a:rPr>
                        <a:t>就餐时间</a:t>
                      </a:r>
                      <a:r>
                        <a:rPr lang="zh-CN" altLang="en-US" sz="800" dirty="0" smtClean="0">
                          <a:solidFill>
                            <a:schemeClr val="bg2">
                              <a:lumMod val="50000"/>
                            </a:schemeClr>
                          </a:solidFill>
                        </a:rPr>
                        <a:t>的达标率差异非常大</a:t>
                      </a:r>
                      <a:endParaRPr lang="zh-CN" altLang="en-US" sz="800" dirty="0">
                        <a:solidFill>
                          <a:schemeClr val="bg2">
                            <a:lumMod val="50000"/>
                          </a:schemeClr>
                        </a:solidFill>
                      </a:endParaRPr>
                    </a:p>
                  </a:txBody>
                  <a:tcPr/>
                </a:tc>
                <a:tc>
                  <a:txBody>
                    <a:bodyPr/>
                    <a:lstStyle/>
                    <a:p>
                      <a:r>
                        <a:rPr lang="zh-CN" altLang="en-US" sz="800" dirty="0" smtClean="0">
                          <a:solidFill>
                            <a:schemeClr val="bg2">
                              <a:lumMod val="50000"/>
                            </a:schemeClr>
                          </a:solidFill>
                        </a:rPr>
                        <a:t>其中，差异最大的指标是：</a:t>
                      </a:r>
                      <a:r>
                        <a:rPr lang="en-US" altLang="zh-CN" sz="800" b="1" dirty="0" smtClean="0">
                          <a:solidFill>
                            <a:srgbClr val="C00000"/>
                          </a:solidFill>
                          <a:latin typeface="黑体"/>
                          <a:cs typeface="黑体"/>
                        </a:rPr>
                        <a:t>&lt;</a:t>
                      </a:r>
                      <a:r>
                        <a:rPr lang="zh-CN" altLang="en-US" sz="800" b="1" dirty="0" smtClean="0">
                          <a:solidFill>
                            <a:srgbClr val="C00000"/>
                          </a:solidFill>
                          <a:latin typeface="黑体"/>
                          <a:cs typeface="黑体"/>
                        </a:rPr>
                        <a:t>降序插入</a:t>
                      </a:r>
                      <a:r>
                        <a:rPr lang="en-US" altLang="zh-CN" sz="800" b="1" dirty="0" smtClean="0">
                          <a:solidFill>
                            <a:srgbClr val="C00000"/>
                          </a:solidFill>
                          <a:latin typeface="黑体"/>
                          <a:cs typeface="黑体"/>
                        </a:rPr>
                        <a:t>MAX-MIN</a:t>
                      </a:r>
                      <a:r>
                        <a:rPr lang="zh-CN" altLang="en-US" sz="800" b="1" dirty="0" smtClean="0">
                          <a:solidFill>
                            <a:srgbClr val="C00000"/>
                          </a:solidFill>
                          <a:latin typeface="黑体"/>
                          <a:cs typeface="黑体"/>
                        </a:rPr>
                        <a:t>最大的前</a:t>
                      </a:r>
                      <a:r>
                        <a:rPr lang="en-US" altLang="zh-CN" sz="800" b="1" dirty="0" smtClean="0">
                          <a:solidFill>
                            <a:srgbClr val="C00000"/>
                          </a:solidFill>
                          <a:latin typeface="黑体"/>
                          <a:cs typeface="黑体"/>
                        </a:rPr>
                        <a:t>3</a:t>
                      </a:r>
                      <a:r>
                        <a:rPr lang="zh-CN" altLang="en-US" sz="800" b="1" dirty="0" smtClean="0">
                          <a:solidFill>
                            <a:srgbClr val="C00000"/>
                          </a:solidFill>
                          <a:latin typeface="黑体"/>
                          <a:cs typeface="黑体"/>
                        </a:rPr>
                        <a:t>项指标</a:t>
                      </a:r>
                      <a:r>
                        <a:rPr lang="en-US" altLang="zh-CN" sz="800" b="1" dirty="0" smtClean="0">
                          <a:solidFill>
                            <a:srgbClr val="C00000"/>
                          </a:solidFill>
                          <a:latin typeface="黑体"/>
                          <a:cs typeface="黑体"/>
                        </a:rPr>
                        <a:t>&gt;</a:t>
                      </a:r>
                      <a:endParaRPr lang="zh-CN" altLang="en-US" sz="800" dirty="0">
                        <a:solidFill>
                          <a:schemeClr val="bg2">
                            <a:lumMod val="50000"/>
                          </a:schemeClr>
                        </a:solidFill>
                      </a:endParaRPr>
                    </a:p>
                  </a:txBody>
                  <a:tcPr/>
                </a:tc>
              </a:tr>
              <a:tr h="230113">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半数及以上指标（</a:t>
                      </a:r>
                      <a:r>
                        <a:rPr lang="en-US" altLang="zh-CN" sz="800" dirty="0" smtClean="0">
                          <a:solidFill>
                            <a:schemeClr val="bg2">
                              <a:lumMod val="50000"/>
                            </a:schemeClr>
                          </a:solidFill>
                        </a:rPr>
                        <a:t>MAX-MIN</a:t>
                      </a:r>
                      <a:r>
                        <a:rPr lang="zh-CN" altLang="en-US" sz="800" dirty="0" smtClean="0">
                          <a:solidFill>
                            <a:schemeClr val="bg2">
                              <a:lumMod val="50000"/>
                            </a:schemeClr>
                          </a:solidFill>
                        </a:rPr>
                        <a:t>）</a:t>
                      </a:r>
                      <a:r>
                        <a:rPr lang="en-US" altLang="zh-CN" sz="800" dirty="0" smtClean="0">
                          <a:solidFill>
                            <a:schemeClr val="bg2">
                              <a:lumMod val="50000"/>
                            </a:schemeClr>
                          </a:solidFill>
                        </a:rPr>
                        <a:t>≥5</a:t>
                      </a:r>
                      <a:endParaRPr lang="zh-CN" altLang="en-US" sz="800" dirty="0">
                        <a:solidFill>
                          <a:schemeClr val="bg2">
                            <a:lumMod val="50000"/>
                          </a:schemeClr>
                        </a:solidFill>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各项服务规范在各</a:t>
                      </a:r>
                      <a:r>
                        <a:rPr lang="zh-CN" altLang="en-US" sz="800" dirty="0" smtClean="0">
                          <a:solidFill>
                            <a:schemeClr val="accent1"/>
                          </a:solidFill>
                        </a:rPr>
                        <a:t>就餐时间</a:t>
                      </a:r>
                      <a:r>
                        <a:rPr lang="zh-CN" altLang="en-US" sz="800" dirty="0" smtClean="0">
                          <a:solidFill>
                            <a:schemeClr val="bg2">
                              <a:lumMod val="50000"/>
                            </a:schemeClr>
                          </a:solidFill>
                        </a:rPr>
                        <a:t>的达标率差异比较大</a:t>
                      </a: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其中，差异最大的指标是：</a:t>
                      </a:r>
                      <a:r>
                        <a:rPr lang="en-US" altLang="zh-CN" sz="800" b="1" dirty="0" smtClean="0">
                          <a:solidFill>
                            <a:srgbClr val="C00000"/>
                          </a:solidFill>
                          <a:latin typeface="黑体"/>
                          <a:cs typeface="黑体"/>
                        </a:rPr>
                        <a:t>&lt;</a:t>
                      </a:r>
                      <a:r>
                        <a:rPr lang="zh-CN" altLang="en-US" sz="800" b="1" dirty="0" smtClean="0">
                          <a:solidFill>
                            <a:srgbClr val="C00000"/>
                          </a:solidFill>
                          <a:latin typeface="黑体"/>
                          <a:cs typeface="黑体"/>
                        </a:rPr>
                        <a:t>降序插入</a:t>
                      </a:r>
                      <a:r>
                        <a:rPr lang="en-US" altLang="zh-CN" sz="800" b="1" dirty="0" smtClean="0">
                          <a:solidFill>
                            <a:srgbClr val="C00000"/>
                          </a:solidFill>
                          <a:latin typeface="黑体"/>
                          <a:cs typeface="黑体"/>
                        </a:rPr>
                        <a:t>MAX-MIN</a:t>
                      </a:r>
                      <a:r>
                        <a:rPr lang="zh-CN" altLang="en-US" sz="800" b="1" dirty="0" smtClean="0">
                          <a:solidFill>
                            <a:srgbClr val="C00000"/>
                          </a:solidFill>
                          <a:latin typeface="黑体"/>
                          <a:cs typeface="黑体"/>
                        </a:rPr>
                        <a:t>最大的前</a:t>
                      </a:r>
                      <a:r>
                        <a:rPr lang="en-US" altLang="zh-CN" sz="800" b="1" dirty="0" smtClean="0">
                          <a:solidFill>
                            <a:srgbClr val="C00000"/>
                          </a:solidFill>
                          <a:latin typeface="黑体"/>
                          <a:cs typeface="黑体"/>
                        </a:rPr>
                        <a:t>3</a:t>
                      </a:r>
                      <a:r>
                        <a:rPr lang="zh-CN" altLang="en-US" sz="800" b="1" dirty="0" smtClean="0">
                          <a:solidFill>
                            <a:srgbClr val="C00000"/>
                          </a:solidFill>
                          <a:latin typeface="黑体"/>
                          <a:cs typeface="黑体"/>
                        </a:rPr>
                        <a:t>项指标</a:t>
                      </a:r>
                      <a:r>
                        <a:rPr lang="en-US" altLang="zh-CN" sz="800" b="1" dirty="0" smtClean="0">
                          <a:solidFill>
                            <a:srgbClr val="C00000"/>
                          </a:solidFill>
                          <a:latin typeface="黑体"/>
                          <a:cs typeface="黑体"/>
                        </a:rPr>
                        <a:t>&gt;</a:t>
                      </a:r>
                      <a:endParaRPr lang="zh-CN" altLang="en-US" sz="800" dirty="0" smtClean="0">
                        <a:solidFill>
                          <a:schemeClr val="bg2">
                            <a:lumMod val="50000"/>
                          </a:schemeClr>
                        </a:solidFill>
                      </a:endParaRPr>
                    </a:p>
                  </a:txBody>
                  <a:tcPr/>
                </a:tc>
              </a:tr>
              <a:tr h="230113">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超过半数指标（</a:t>
                      </a:r>
                      <a:r>
                        <a:rPr lang="en-US" altLang="zh-CN" sz="800" dirty="0" smtClean="0">
                          <a:solidFill>
                            <a:schemeClr val="bg2">
                              <a:lumMod val="50000"/>
                            </a:schemeClr>
                          </a:solidFill>
                        </a:rPr>
                        <a:t>MAX-MIN</a:t>
                      </a:r>
                      <a:r>
                        <a:rPr lang="zh-CN" altLang="en-US" sz="800" dirty="0" smtClean="0">
                          <a:solidFill>
                            <a:schemeClr val="bg2">
                              <a:lumMod val="50000"/>
                            </a:schemeClr>
                          </a:solidFill>
                        </a:rPr>
                        <a:t>）＜</a:t>
                      </a:r>
                      <a:r>
                        <a:rPr lang="en-US" altLang="zh-CN" sz="800" dirty="0" smtClean="0">
                          <a:solidFill>
                            <a:schemeClr val="bg2">
                              <a:lumMod val="50000"/>
                            </a:schemeClr>
                          </a:solidFill>
                        </a:rPr>
                        <a:t>5</a:t>
                      </a:r>
                      <a:endParaRPr lang="zh-CN" altLang="en-US" sz="800" dirty="0" smtClean="0">
                        <a:solidFill>
                          <a:schemeClr val="bg2">
                            <a:lumMod val="50000"/>
                          </a:schemeClr>
                        </a:solidFill>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各项服务规范在各</a:t>
                      </a:r>
                      <a:r>
                        <a:rPr lang="zh-CN" altLang="en-US" sz="800" dirty="0" smtClean="0">
                          <a:solidFill>
                            <a:schemeClr val="accent1"/>
                          </a:solidFill>
                        </a:rPr>
                        <a:t>就餐时间</a:t>
                      </a:r>
                      <a:r>
                        <a:rPr lang="zh-CN" altLang="en-US" sz="800" dirty="0" smtClean="0">
                          <a:solidFill>
                            <a:schemeClr val="bg2">
                              <a:lumMod val="50000"/>
                            </a:schemeClr>
                          </a:solidFill>
                        </a:rPr>
                        <a:t>的达标率差异比较小</a:t>
                      </a: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存在差异较大的指标是：</a:t>
                      </a:r>
                      <a:r>
                        <a:rPr lang="en-US" altLang="zh-CN" sz="800" b="1" dirty="0" smtClean="0">
                          <a:solidFill>
                            <a:srgbClr val="C00000"/>
                          </a:solidFill>
                          <a:latin typeface="黑体"/>
                          <a:cs typeface="黑体"/>
                        </a:rPr>
                        <a:t>&lt;</a:t>
                      </a:r>
                      <a:r>
                        <a:rPr lang="zh-CN" altLang="en-US" sz="800" b="1" dirty="0" smtClean="0">
                          <a:solidFill>
                            <a:srgbClr val="C00000"/>
                          </a:solidFill>
                          <a:latin typeface="黑体"/>
                          <a:cs typeface="黑体"/>
                        </a:rPr>
                        <a:t>降序插入</a:t>
                      </a:r>
                      <a:r>
                        <a:rPr lang="en-US" altLang="zh-CN" sz="800" b="1" dirty="0" smtClean="0">
                          <a:solidFill>
                            <a:srgbClr val="C00000"/>
                          </a:solidFill>
                          <a:latin typeface="黑体"/>
                          <a:cs typeface="黑体"/>
                        </a:rPr>
                        <a:t>MAX-MIN</a:t>
                      </a:r>
                      <a:r>
                        <a:rPr lang="zh-CN" altLang="en-US" sz="800" b="1" dirty="0" smtClean="0">
                          <a:solidFill>
                            <a:srgbClr val="C00000"/>
                          </a:solidFill>
                          <a:latin typeface="黑体"/>
                          <a:cs typeface="黑体"/>
                        </a:rPr>
                        <a:t>最大的前</a:t>
                      </a:r>
                      <a:r>
                        <a:rPr lang="en-US" altLang="zh-CN" sz="800" b="1" dirty="0" smtClean="0">
                          <a:solidFill>
                            <a:srgbClr val="C00000"/>
                          </a:solidFill>
                          <a:latin typeface="黑体"/>
                          <a:cs typeface="黑体"/>
                        </a:rPr>
                        <a:t>3</a:t>
                      </a:r>
                      <a:r>
                        <a:rPr lang="zh-CN" altLang="en-US" sz="800" b="1" dirty="0" smtClean="0">
                          <a:solidFill>
                            <a:srgbClr val="C00000"/>
                          </a:solidFill>
                          <a:latin typeface="黑体"/>
                          <a:cs typeface="黑体"/>
                        </a:rPr>
                        <a:t>项指标</a:t>
                      </a:r>
                      <a:r>
                        <a:rPr lang="en-US" altLang="zh-CN" sz="800" b="1" dirty="0" smtClean="0">
                          <a:solidFill>
                            <a:srgbClr val="C00000"/>
                          </a:solidFill>
                          <a:latin typeface="黑体"/>
                          <a:cs typeface="黑体"/>
                        </a:rPr>
                        <a:t>&gt;</a:t>
                      </a:r>
                      <a:endParaRPr lang="zh-CN" altLang="en-US" sz="800" dirty="0" smtClean="0">
                        <a:solidFill>
                          <a:schemeClr val="bg2">
                            <a:lumMod val="50000"/>
                          </a:schemeClr>
                        </a:solidFill>
                      </a:endParaRPr>
                    </a:p>
                  </a:txBody>
                  <a:tcPr/>
                </a:tc>
              </a:tr>
              <a:tr h="230113">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每项指标（</a:t>
                      </a:r>
                      <a:r>
                        <a:rPr lang="en-US" altLang="zh-CN" sz="800" dirty="0" smtClean="0">
                          <a:solidFill>
                            <a:schemeClr val="bg2">
                              <a:lumMod val="50000"/>
                            </a:schemeClr>
                          </a:solidFill>
                        </a:rPr>
                        <a:t>MAX-MIN</a:t>
                      </a:r>
                      <a:r>
                        <a:rPr lang="zh-CN" altLang="en-US" sz="800" dirty="0" smtClean="0">
                          <a:solidFill>
                            <a:schemeClr val="bg2">
                              <a:lumMod val="50000"/>
                            </a:schemeClr>
                          </a:solidFill>
                        </a:rPr>
                        <a:t>）均＜</a:t>
                      </a:r>
                      <a:r>
                        <a:rPr lang="en-US" altLang="zh-CN" sz="800" dirty="0" smtClean="0">
                          <a:solidFill>
                            <a:schemeClr val="bg2">
                              <a:lumMod val="50000"/>
                            </a:schemeClr>
                          </a:solidFill>
                        </a:rPr>
                        <a:t>5</a:t>
                      </a:r>
                      <a:endParaRPr lang="zh-CN" altLang="en-US" sz="800" dirty="0" smtClean="0">
                        <a:solidFill>
                          <a:schemeClr val="bg2">
                            <a:lumMod val="50000"/>
                          </a:schemeClr>
                        </a:solidFill>
                      </a:endParaRPr>
                    </a:p>
                  </a:txBody>
                  <a:tcPr/>
                </a:tc>
                <a:tc>
                  <a:txBody>
                    <a:bodyPr/>
                    <a:lstStyle/>
                    <a:p>
                      <a:r>
                        <a:rPr lang="zh-CN" altLang="en-US" sz="800" dirty="0" smtClean="0">
                          <a:solidFill>
                            <a:schemeClr val="bg2">
                              <a:lumMod val="50000"/>
                            </a:schemeClr>
                          </a:solidFill>
                        </a:rPr>
                        <a:t>各项服务规范在各</a:t>
                      </a:r>
                      <a:r>
                        <a:rPr lang="zh-CN" altLang="en-US" sz="800" dirty="0" smtClean="0">
                          <a:solidFill>
                            <a:schemeClr val="accent1"/>
                          </a:solidFill>
                        </a:rPr>
                        <a:t>就餐时间</a:t>
                      </a:r>
                      <a:r>
                        <a:rPr lang="zh-CN" altLang="en-US" sz="800" dirty="0" smtClean="0">
                          <a:solidFill>
                            <a:schemeClr val="bg2">
                              <a:lumMod val="50000"/>
                            </a:schemeClr>
                          </a:solidFill>
                        </a:rPr>
                        <a:t>的达标率无显著差异</a:t>
                      </a:r>
                      <a:endParaRPr lang="zh-CN" altLang="en-US" sz="800" dirty="0">
                        <a:solidFill>
                          <a:schemeClr val="bg2">
                            <a:lumMod val="50000"/>
                          </a:schemeClr>
                        </a:solidFill>
                      </a:endParaRPr>
                    </a:p>
                  </a:txBody>
                  <a:tcPr/>
                </a:tc>
                <a:tc>
                  <a:txBody>
                    <a:bodyPr/>
                    <a:lstStyle/>
                    <a:p>
                      <a:endParaRPr lang="zh-CN" altLang="en-US" sz="800" dirty="0">
                        <a:solidFill>
                          <a:schemeClr val="bg2">
                            <a:lumMod val="50000"/>
                          </a:schemeClr>
                        </a:solidFill>
                      </a:endParaRPr>
                    </a:p>
                  </a:txBody>
                  <a:tcPr/>
                </a:tc>
              </a:tr>
            </a:tbl>
          </a:graphicData>
        </a:graphic>
      </p:graphicFrame>
      <p:sp>
        <p:nvSpPr>
          <p:cNvPr id="19" name="矩形 18"/>
          <p:cNvSpPr/>
          <p:nvPr/>
        </p:nvSpPr>
        <p:spPr>
          <a:xfrm>
            <a:off x="323528" y="972766"/>
            <a:ext cx="8496944" cy="230832"/>
          </a:xfrm>
          <a:prstGeom prst="rect">
            <a:avLst/>
          </a:prstGeom>
        </p:spPr>
        <p:txBody>
          <a:bodyPr wrap="square">
            <a:spAutoFit/>
          </a:bodyPr>
          <a:lstStyle/>
          <a:p>
            <a:r>
              <a:rPr lang="zh-CN" altLang="en-US" sz="900" b="1" dirty="0" smtClean="0">
                <a:solidFill>
                  <a:schemeClr val="bg2">
                    <a:lumMod val="50000"/>
                  </a:schemeClr>
                </a:solidFill>
              </a:rPr>
              <a:t>比较不同</a:t>
            </a:r>
            <a:r>
              <a:rPr lang="zh-CN" altLang="en-US" sz="900" dirty="0" smtClean="0">
                <a:solidFill>
                  <a:schemeClr val="accent1"/>
                </a:solidFill>
              </a:rPr>
              <a:t>就餐时间</a:t>
            </a:r>
            <a:r>
              <a:rPr lang="zh-CN" altLang="en-US" sz="900" b="1" dirty="0" smtClean="0">
                <a:solidFill>
                  <a:schemeClr val="bg2">
                    <a:lumMod val="50000"/>
                  </a:schemeClr>
                </a:solidFill>
              </a:rPr>
              <a:t>的服务规范达标情况，发现</a:t>
            </a:r>
            <a:r>
              <a:rPr lang="en-US" altLang="zh-CN" sz="900" b="1" dirty="0" smtClean="0">
                <a:solidFill>
                  <a:srgbClr val="C00000"/>
                </a:solidFill>
                <a:latin typeface="黑体"/>
                <a:cs typeface="黑体"/>
              </a:rPr>
              <a:t> </a:t>
            </a:r>
            <a:r>
              <a:rPr lang="en-US" altLang="zh-CN" sz="900" b="1" dirty="0">
                <a:solidFill>
                  <a:srgbClr val="C00000"/>
                </a:solidFill>
                <a:latin typeface="黑体"/>
                <a:cs typeface="黑体"/>
              </a:rPr>
              <a:t>&lt;</a:t>
            </a:r>
            <a:r>
              <a:rPr lang="zh-CN" altLang="en-US" sz="900" b="1" dirty="0">
                <a:solidFill>
                  <a:srgbClr val="C00000"/>
                </a:solidFill>
                <a:latin typeface="黑体"/>
                <a:cs typeface="黑体"/>
              </a:rPr>
              <a:t>插入判别描述</a:t>
            </a:r>
            <a:r>
              <a:rPr lang="en-US" altLang="zh-CN" sz="900" b="1" dirty="0">
                <a:solidFill>
                  <a:srgbClr val="C00000"/>
                </a:solidFill>
                <a:latin typeface="黑体"/>
                <a:cs typeface="黑体"/>
              </a:rPr>
              <a:t>1</a:t>
            </a:r>
            <a:r>
              <a:rPr lang="en-US" altLang="zh-CN" sz="900" b="1" dirty="0" smtClean="0">
                <a:solidFill>
                  <a:srgbClr val="C00000"/>
                </a:solidFill>
                <a:latin typeface="黑体"/>
                <a:cs typeface="黑体"/>
              </a:rPr>
              <a:t>&gt;</a:t>
            </a:r>
            <a:r>
              <a:rPr lang="zh-CN" altLang="en-US" sz="900" b="1" dirty="0" smtClean="0">
                <a:solidFill>
                  <a:srgbClr val="C00000"/>
                </a:solidFill>
                <a:latin typeface="黑体"/>
                <a:cs typeface="黑体"/>
              </a:rPr>
              <a:t>；</a:t>
            </a:r>
            <a:r>
              <a:rPr lang="en-US" altLang="zh-CN" sz="900" b="1" dirty="0">
                <a:solidFill>
                  <a:srgbClr val="C00000"/>
                </a:solidFill>
                <a:latin typeface="黑体"/>
                <a:cs typeface="黑体"/>
              </a:rPr>
              <a:t> &lt;</a:t>
            </a:r>
            <a:r>
              <a:rPr lang="zh-CN" altLang="en-US" sz="900" b="1" dirty="0">
                <a:solidFill>
                  <a:srgbClr val="C00000"/>
                </a:solidFill>
                <a:latin typeface="黑体"/>
                <a:cs typeface="黑体"/>
              </a:rPr>
              <a:t>插入判别</a:t>
            </a:r>
            <a:r>
              <a:rPr lang="zh-CN" altLang="en-US" sz="900" b="1" dirty="0" smtClean="0">
                <a:solidFill>
                  <a:srgbClr val="C00000"/>
                </a:solidFill>
                <a:latin typeface="黑体"/>
                <a:cs typeface="黑体"/>
              </a:rPr>
              <a:t>描述</a:t>
            </a:r>
            <a:r>
              <a:rPr lang="en-US" altLang="zh-CN" sz="900" b="1" dirty="0" smtClean="0">
                <a:solidFill>
                  <a:srgbClr val="C00000"/>
                </a:solidFill>
                <a:latin typeface="黑体"/>
                <a:cs typeface="黑体"/>
              </a:rPr>
              <a:t>2&gt;</a:t>
            </a:r>
            <a:r>
              <a:rPr lang="zh-CN" altLang="en-US" sz="900" b="1" dirty="0" smtClean="0">
                <a:solidFill>
                  <a:srgbClr val="C00000"/>
                </a:solidFill>
                <a:latin typeface="黑体"/>
                <a:cs typeface="黑体"/>
              </a:rPr>
              <a:t>。</a:t>
            </a:r>
            <a:endParaRPr lang="en-US" altLang="zh-CN" sz="900" b="1" dirty="0" smtClean="0">
              <a:solidFill>
                <a:srgbClr val="C00000"/>
              </a:solidFill>
              <a:latin typeface="黑体"/>
              <a:cs typeface="黑体"/>
            </a:endParaRPr>
          </a:p>
        </p:txBody>
      </p:sp>
      <p:pic>
        <p:nvPicPr>
          <p:cNvPr id="15" name="Picture 2" descr="C:\Users\chench21\Desktop\达标率总.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8039" y="2355726"/>
            <a:ext cx="4184041" cy="1885063"/>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1979712" y="1779661"/>
            <a:ext cx="3838396" cy="215444"/>
          </a:xfrm>
          <a:prstGeom prst="rect">
            <a:avLst/>
          </a:prstGeom>
        </p:spPr>
        <p:txBody>
          <a:bodyPr wrap="square">
            <a:spAutoFit/>
          </a:bodyPr>
          <a:lstStyle/>
          <a:p>
            <a:r>
              <a:rPr lang="en-US" altLang="zh-CN" sz="800" dirty="0">
                <a:solidFill>
                  <a:schemeClr val="bg1">
                    <a:lumMod val="50000"/>
                  </a:schemeClr>
                </a:solidFill>
              </a:rPr>
              <a:t>E-chart </a:t>
            </a:r>
            <a:r>
              <a:rPr lang="zh-CN" altLang="en-US" sz="800" dirty="0">
                <a:solidFill>
                  <a:schemeClr val="bg1">
                    <a:lumMod val="50000"/>
                  </a:schemeClr>
                </a:solidFill>
              </a:rPr>
              <a:t>来源</a:t>
            </a:r>
            <a:r>
              <a:rPr lang="en-US" altLang="zh-CN" sz="800" dirty="0">
                <a:solidFill>
                  <a:schemeClr val="bg1">
                    <a:lumMod val="50000"/>
                  </a:schemeClr>
                </a:solidFill>
              </a:rPr>
              <a:t>:</a:t>
            </a:r>
            <a:r>
              <a:rPr lang="zh-CN" altLang="en-US" sz="800" dirty="0">
                <a:solidFill>
                  <a:schemeClr val="bg1">
                    <a:lumMod val="50000"/>
                  </a:schemeClr>
                </a:solidFill>
              </a:rPr>
              <a:t> </a:t>
            </a:r>
            <a:r>
              <a:rPr lang="en-US" altLang="zh-CN" sz="800" dirty="0" smtClean="0">
                <a:hlinkClick r:id="rId5"/>
              </a:rPr>
              <a:t>http</a:t>
            </a:r>
            <a:r>
              <a:rPr lang="en-US" altLang="zh-CN" sz="800" dirty="0">
                <a:hlinkClick r:id="rId5"/>
              </a:rPr>
              <a:t>://</a:t>
            </a:r>
            <a:r>
              <a:rPr lang="en-US" altLang="zh-CN" sz="800" dirty="0" smtClean="0">
                <a:hlinkClick r:id="rId5"/>
              </a:rPr>
              <a:t>echarts.baidu.com/doc/example/mix1.html</a:t>
            </a:r>
            <a:r>
              <a:rPr lang="en-US" altLang="zh-CN" sz="800" dirty="0" smtClean="0"/>
              <a:t> </a:t>
            </a:r>
            <a:endParaRPr lang="zh-CN" altLang="en-US" sz="800" dirty="0"/>
          </a:p>
        </p:txBody>
      </p:sp>
    </p:spTree>
    <p:extLst>
      <p:ext uri="{BB962C8B-B14F-4D97-AF65-F5344CB8AC3E}">
        <p14:creationId xmlns:p14="http://schemas.microsoft.com/office/powerpoint/2010/main" val="34539507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5486"/>
            <a:ext cx="8579296" cy="269304"/>
          </a:xfrm>
        </p:spPr>
        <p:txBody>
          <a:bodyPr/>
          <a:lstStyle/>
          <a:p>
            <a:r>
              <a:rPr lang="zh-CN" altLang="en-US" dirty="0" smtClean="0"/>
              <a:t>按</a:t>
            </a:r>
            <a:r>
              <a:rPr lang="zh-CN" altLang="en-US" dirty="0" smtClean="0">
                <a:solidFill>
                  <a:schemeClr val="accent1"/>
                </a:solidFill>
              </a:rPr>
              <a:t>时间纬度</a:t>
            </a:r>
            <a:r>
              <a:rPr lang="zh-CN" altLang="en-US" dirty="0" smtClean="0"/>
              <a:t>比</a:t>
            </a:r>
            <a:r>
              <a:rPr lang="zh-CN" altLang="en-US" dirty="0"/>
              <a:t>较哪些服务环节未达标</a:t>
            </a:r>
            <a:endParaRPr lang="zh-CN" altLang="en-US" sz="1000" dirty="0"/>
          </a:p>
        </p:txBody>
      </p:sp>
      <p:sp>
        <p:nvSpPr>
          <p:cNvPr id="11" name="Oval 10"/>
          <p:cNvSpPr/>
          <p:nvPr/>
        </p:nvSpPr>
        <p:spPr>
          <a:xfrm>
            <a:off x="8244408" y="843558"/>
            <a:ext cx="72008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待补</a:t>
            </a:r>
            <a:r>
              <a:rPr lang="en-US" altLang="zh-CN" sz="1200" dirty="0" smtClean="0"/>
              <a:t>7</a:t>
            </a:r>
            <a:endParaRPr lang="zh-CN" altLang="en-US" sz="1200" dirty="0"/>
          </a:p>
        </p:txBody>
      </p:sp>
      <p:sp>
        <p:nvSpPr>
          <p:cNvPr id="12" name="圆角矩形 11"/>
          <p:cNvSpPr/>
          <p:nvPr/>
        </p:nvSpPr>
        <p:spPr>
          <a:xfrm>
            <a:off x="179512" y="699542"/>
            <a:ext cx="8784976" cy="648072"/>
          </a:xfrm>
          <a:prstGeom prst="roundRect">
            <a:avLst/>
          </a:prstGeom>
          <a:no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圆角矩形 12"/>
          <p:cNvSpPr/>
          <p:nvPr/>
        </p:nvSpPr>
        <p:spPr>
          <a:xfrm>
            <a:off x="179512" y="1419622"/>
            <a:ext cx="5112568" cy="3528392"/>
          </a:xfrm>
          <a:prstGeom prst="roundRect">
            <a:avLst/>
          </a:prstGeom>
          <a:no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4" name="圆角矩形 13"/>
          <p:cNvSpPr/>
          <p:nvPr/>
        </p:nvSpPr>
        <p:spPr>
          <a:xfrm>
            <a:off x="5364088" y="1419622"/>
            <a:ext cx="3672408" cy="3528392"/>
          </a:xfrm>
          <a:prstGeom prst="roundRect">
            <a:avLst/>
          </a:prstGeom>
          <a:no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3" name="矩形 2"/>
          <p:cNvSpPr/>
          <p:nvPr/>
        </p:nvSpPr>
        <p:spPr>
          <a:xfrm>
            <a:off x="323528" y="699542"/>
            <a:ext cx="960588" cy="261610"/>
          </a:xfrm>
          <a:prstGeom prst="rect">
            <a:avLst/>
          </a:prstGeom>
        </p:spPr>
        <p:txBody>
          <a:bodyPr wrap="none">
            <a:spAutoFit/>
          </a:bodyPr>
          <a:lstStyle/>
          <a:p>
            <a:r>
              <a:rPr lang="en-US" altLang="zh-CN" sz="1100" b="1" dirty="0">
                <a:solidFill>
                  <a:schemeClr val="accent2"/>
                </a:solidFill>
              </a:rPr>
              <a:t>Comments:</a:t>
            </a:r>
            <a:endParaRPr lang="en-US" altLang="zh-CN" sz="1100" b="1" dirty="0">
              <a:solidFill>
                <a:schemeClr val="accent2"/>
              </a:solidFill>
              <a:latin typeface="黑体"/>
              <a:cs typeface="黑体"/>
            </a:endParaRPr>
          </a:p>
        </p:txBody>
      </p:sp>
      <p:sp>
        <p:nvSpPr>
          <p:cNvPr id="17" name="文本框 16"/>
          <p:cNvSpPr txBox="1"/>
          <p:nvPr/>
        </p:nvSpPr>
        <p:spPr>
          <a:xfrm>
            <a:off x="395536" y="1635646"/>
            <a:ext cx="576064" cy="169277"/>
          </a:xfrm>
          <a:prstGeom prst="rect">
            <a:avLst/>
          </a:prstGeom>
          <a:noFill/>
        </p:spPr>
        <p:txBody>
          <a:bodyPr wrap="square" lIns="0" tIns="0" rIns="0" bIns="0" rtlCol="0">
            <a:spAutoFit/>
          </a:bodyPr>
          <a:lstStyle/>
          <a:p>
            <a:r>
              <a:rPr kumimoji="1" lang="en-US" altLang="zh-CN" sz="1100" b="1" dirty="0" smtClean="0">
                <a:solidFill>
                  <a:schemeClr val="accent3"/>
                </a:solidFill>
              </a:rPr>
              <a:t>Charts: </a:t>
            </a:r>
            <a:endParaRPr kumimoji="1" lang="zh-CN" altLang="en-US" sz="1100" b="1" dirty="0" smtClean="0">
              <a:solidFill>
                <a:schemeClr val="accent3"/>
              </a:solidFill>
            </a:endParaRPr>
          </a:p>
        </p:txBody>
      </p:sp>
      <p:sp>
        <p:nvSpPr>
          <p:cNvPr id="18" name="矩形 17"/>
          <p:cNvSpPr/>
          <p:nvPr/>
        </p:nvSpPr>
        <p:spPr>
          <a:xfrm>
            <a:off x="5652120" y="1491630"/>
            <a:ext cx="687696" cy="369332"/>
          </a:xfrm>
          <a:prstGeom prst="rect">
            <a:avLst/>
          </a:prstGeom>
        </p:spPr>
        <p:txBody>
          <a:bodyPr wrap="none">
            <a:spAutoFit/>
          </a:bodyPr>
          <a:lstStyle/>
          <a:p>
            <a:r>
              <a:rPr kumimoji="1" lang="en-US" altLang="zh-CN" b="1" dirty="0">
                <a:solidFill>
                  <a:schemeClr val="accent1"/>
                </a:solidFill>
              </a:rPr>
              <a:t> </a:t>
            </a:r>
            <a:r>
              <a:rPr kumimoji="1" lang="en-US" altLang="zh-CN" sz="1100" b="1" dirty="0" smtClean="0">
                <a:solidFill>
                  <a:schemeClr val="accent1"/>
                </a:solidFill>
              </a:rPr>
              <a:t>Notes</a:t>
            </a:r>
            <a:r>
              <a:rPr kumimoji="1" lang="en-US" altLang="zh-CN" sz="1100" b="1" dirty="0">
                <a:solidFill>
                  <a:schemeClr val="accent1"/>
                </a:solidFill>
              </a:rPr>
              <a:t>:</a:t>
            </a:r>
          </a:p>
        </p:txBody>
      </p:sp>
      <p:sp>
        <p:nvSpPr>
          <p:cNvPr id="26" name="Rectangle 25"/>
          <p:cNvSpPr/>
          <p:nvPr/>
        </p:nvSpPr>
        <p:spPr>
          <a:xfrm>
            <a:off x="5364088" y="1720681"/>
            <a:ext cx="3600400" cy="1338828"/>
          </a:xfrm>
          <a:prstGeom prst="rect">
            <a:avLst/>
          </a:prstGeom>
        </p:spPr>
        <p:txBody>
          <a:bodyPr wrap="square">
            <a:spAutoFit/>
          </a:bodyPr>
          <a:lstStyle/>
          <a:p>
            <a:endParaRPr lang="en-US" altLang="zh-CN" sz="900" dirty="0">
              <a:solidFill>
                <a:schemeClr val="bg1">
                  <a:lumMod val="50000"/>
                </a:schemeClr>
              </a:solidFill>
            </a:endParaRPr>
          </a:p>
          <a:p>
            <a:r>
              <a:rPr lang="en-US" altLang="zh-CN" sz="900" dirty="0">
                <a:solidFill>
                  <a:schemeClr val="bg1">
                    <a:lumMod val="50000"/>
                  </a:schemeClr>
                </a:solidFill>
              </a:rPr>
              <a:t>1</a:t>
            </a:r>
            <a:r>
              <a:rPr lang="zh-CN" altLang="en-US" sz="900" dirty="0" smtClean="0">
                <a:solidFill>
                  <a:schemeClr val="bg1">
                    <a:lumMod val="50000"/>
                  </a:schemeClr>
                </a:solidFill>
              </a:rPr>
              <a:t>、柱状图表示上期未达标率，折线表示本期为达标率；</a:t>
            </a:r>
            <a:endParaRPr lang="en-US" altLang="zh-CN" sz="900" dirty="0" smtClean="0">
              <a:solidFill>
                <a:schemeClr val="bg1">
                  <a:lumMod val="50000"/>
                </a:schemeClr>
              </a:solidFill>
            </a:endParaRPr>
          </a:p>
          <a:p>
            <a:r>
              <a:rPr lang="en-US" altLang="zh-CN" sz="900" dirty="0" smtClean="0">
                <a:solidFill>
                  <a:schemeClr val="bg1">
                    <a:lumMod val="50000"/>
                  </a:schemeClr>
                </a:solidFill>
              </a:rPr>
              <a:t>2</a:t>
            </a:r>
            <a:r>
              <a:rPr lang="zh-CN" altLang="en-US" sz="900" dirty="0" smtClean="0">
                <a:solidFill>
                  <a:schemeClr val="bg1">
                    <a:lumMod val="50000"/>
                  </a:schemeClr>
                </a:solidFill>
              </a:rPr>
              <a:t>、</a:t>
            </a:r>
            <a:r>
              <a:rPr lang="zh-CN" altLang="en-US" sz="900" b="1" dirty="0">
                <a:solidFill>
                  <a:schemeClr val="bg1">
                    <a:lumMod val="50000"/>
                  </a:schemeClr>
                </a:solidFill>
              </a:rPr>
              <a:t>动画效果：</a:t>
            </a:r>
            <a:r>
              <a:rPr lang="zh-CN" altLang="en-US" sz="900" b="1" dirty="0" smtClean="0">
                <a:solidFill>
                  <a:schemeClr val="bg1">
                    <a:lumMod val="50000"/>
                  </a:schemeClr>
                </a:solidFill>
              </a:rPr>
              <a:t>在待补</a:t>
            </a:r>
            <a:r>
              <a:rPr lang="en-US" altLang="zh-CN" sz="900" b="1" dirty="0" smtClean="0">
                <a:solidFill>
                  <a:schemeClr val="bg1">
                    <a:lumMod val="50000"/>
                  </a:schemeClr>
                </a:solidFill>
              </a:rPr>
              <a:t>2</a:t>
            </a:r>
            <a:r>
              <a:rPr lang="zh-CN" altLang="en-US" sz="900" b="1" dirty="0" smtClean="0">
                <a:solidFill>
                  <a:schemeClr val="bg1">
                    <a:lumMod val="50000"/>
                  </a:schemeClr>
                </a:solidFill>
              </a:rPr>
              <a:t>页</a:t>
            </a:r>
            <a:r>
              <a:rPr lang="zh-CN" altLang="en-US" sz="900" b="1" dirty="0">
                <a:solidFill>
                  <a:schemeClr val="bg1">
                    <a:lumMod val="50000"/>
                  </a:schemeClr>
                </a:solidFill>
              </a:rPr>
              <a:t>点</a:t>
            </a:r>
            <a:r>
              <a:rPr lang="zh-CN" altLang="en-US" sz="900" b="1" dirty="0" smtClean="0">
                <a:solidFill>
                  <a:schemeClr val="bg1">
                    <a:lumMod val="50000"/>
                  </a:schemeClr>
                </a:solidFill>
              </a:rPr>
              <a:t>击 时间，</a:t>
            </a:r>
            <a:r>
              <a:rPr lang="zh-CN" altLang="en-US" sz="900" b="1" dirty="0">
                <a:solidFill>
                  <a:schemeClr val="bg1">
                    <a:lumMod val="50000"/>
                  </a:schemeClr>
                </a:solidFill>
              </a:rPr>
              <a:t>堆积</a:t>
            </a:r>
            <a:r>
              <a:rPr lang="zh-CN" altLang="en-US" sz="900" b="1" dirty="0" smtClean="0">
                <a:solidFill>
                  <a:schemeClr val="bg1">
                    <a:lumMod val="50000"/>
                  </a:schemeClr>
                </a:solidFill>
              </a:rPr>
              <a:t>图变灰，各出现本期未达标率折</a:t>
            </a:r>
            <a:r>
              <a:rPr lang="zh-CN" altLang="en-US" sz="900" b="1" dirty="0">
                <a:solidFill>
                  <a:schemeClr val="bg1">
                    <a:lumMod val="50000"/>
                  </a:schemeClr>
                </a:solidFill>
              </a:rPr>
              <a:t>线</a:t>
            </a:r>
            <a:r>
              <a:rPr lang="zh-CN" altLang="en-US" sz="900" b="1" dirty="0" smtClean="0">
                <a:solidFill>
                  <a:schemeClr val="bg1">
                    <a:lumMod val="50000"/>
                  </a:schemeClr>
                </a:solidFill>
              </a:rPr>
              <a:t>；</a:t>
            </a:r>
            <a:endParaRPr lang="en-US" altLang="zh-CN" sz="900" b="1" dirty="0" smtClean="0">
              <a:solidFill>
                <a:schemeClr val="bg1">
                  <a:lumMod val="50000"/>
                </a:schemeClr>
              </a:solidFill>
            </a:endParaRPr>
          </a:p>
          <a:p>
            <a:endParaRPr lang="en-US" altLang="zh-CN" sz="900" b="1" dirty="0">
              <a:solidFill>
                <a:schemeClr val="bg1">
                  <a:lumMod val="50000"/>
                </a:schemeClr>
              </a:solidFill>
            </a:endParaRPr>
          </a:p>
          <a:p>
            <a:r>
              <a:rPr lang="en-US" altLang="zh-CN" sz="900" b="1" dirty="0">
                <a:solidFill>
                  <a:srgbClr val="C00000"/>
                </a:solidFill>
                <a:latin typeface="黑体"/>
                <a:cs typeface="黑体"/>
              </a:rPr>
              <a:t>&lt;</a:t>
            </a:r>
            <a:r>
              <a:rPr lang="zh-CN" altLang="en-US" sz="900" b="1" dirty="0">
                <a:solidFill>
                  <a:srgbClr val="C00000"/>
                </a:solidFill>
                <a:latin typeface="黑体"/>
                <a:cs typeface="黑体"/>
              </a:rPr>
              <a:t>插入判别描述</a:t>
            </a:r>
            <a:r>
              <a:rPr lang="en-US" altLang="zh-CN" sz="900" b="1" dirty="0">
                <a:solidFill>
                  <a:srgbClr val="C00000"/>
                </a:solidFill>
                <a:latin typeface="黑体"/>
                <a:cs typeface="黑体"/>
              </a:rPr>
              <a:t>&gt;</a:t>
            </a:r>
            <a:r>
              <a:rPr lang="zh-CN" altLang="en-US" sz="900" b="1" dirty="0">
                <a:solidFill>
                  <a:srgbClr val="C00000"/>
                </a:solidFill>
                <a:latin typeface="黑体"/>
                <a:cs typeface="黑体"/>
              </a:rPr>
              <a:t>见下页。</a:t>
            </a:r>
            <a:endParaRPr lang="en-US" altLang="zh-CN" sz="900" b="1" dirty="0">
              <a:solidFill>
                <a:srgbClr val="C00000"/>
              </a:solidFill>
              <a:latin typeface="黑体"/>
              <a:cs typeface="黑体"/>
            </a:endParaRPr>
          </a:p>
          <a:p>
            <a:endParaRPr lang="en-US" altLang="zh-CN" sz="900" b="1" dirty="0">
              <a:solidFill>
                <a:schemeClr val="bg1">
                  <a:lumMod val="50000"/>
                </a:schemeClr>
              </a:solidFill>
            </a:endParaRPr>
          </a:p>
          <a:p>
            <a:endParaRPr lang="en-US" altLang="zh-CN" sz="900" dirty="0" smtClean="0">
              <a:solidFill>
                <a:schemeClr val="bg1">
                  <a:lumMod val="50000"/>
                </a:schemeClr>
              </a:solidFill>
            </a:endParaRPr>
          </a:p>
          <a:p>
            <a:endParaRPr lang="en-US" altLang="zh-CN" sz="900" dirty="0">
              <a:solidFill>
                <a:schemeClr val="bg1">
                  <a:lumMod val="50000"/>
                </a:schemeClr>
              </a:solidFill>
            </a:endParaRPr>
          </a:p>
        </p:txBody>
      </p:sp>
      <p:graphicFrame>
        <p:nvGraphicFramePr>
          <p:cNvPr id="7" name="Chart 6"/>
          <p:cNvGraphicFramePr/>
          <p:nvPr>
            <p:extLst>
              <p:ext uri="{D42A27DB-BD31-4B8C-83A1-F6EECF244321}">
                <p14:modId xmlns:p14="http://schemas.microsoft.com/office/powerpoint/2010/main" val="2888077121"/>
              </p:ext>
            </p:extLst>
          </p:nvPr>
        </p:nvGraphicFramePr>
        <p:xfrm>
          <a:off x="323528" y="2067694"/>
          <a:ext cx="4896544" cy="2395775"/>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251520" y="2643758"/>
            <a:ext cx="216024" cy="553998"/>
          </a:xfrm>
          <a:prstGeom prst="rect">
            <a:avLst/>
          </a:prstGeom>
          <a:noFill/>
        </p:spPr>
        <p:txBody>
          <a:bodyPr wrap="square" lIns="0" tIns="0" rIns="0" bIns="0" rtlCol="0">
            <a:spAutoFit/>
          </a:bodyPr>
          <a:lstStyle/>
          <a:p>
            <a:r>
              <a:rPr lang="zh-CN" altLang="en-US" sz="900" b="1" dirty="0" smtClean="0">
                <a:solidFill>
                  <a:schemeClr val="bg1">
                    <a:lumMod val="50000"/>
                  </a:schemeClr>
                </a:solidFill>
              </a:rPr>
              <a:t>未达标率</a:t>
            </a:r>
          </a:p>
        </p:txBody>
      </p:sp>
      <p:sp>
        <p:nvSpPr>
          <p:cNvPr id="15" name="矩形 14"/>
          <p:cNvSpPr/>
          <p:nvPr/>
        </p:nvSpPr>
        <p:spPr>
          <a:xfrm>
            <a:off x="323528" y="972766"/>
            <a:ext cx="8496944" cy="230832"/>
          </a:xfrm>
          <a:prstGeom prst="rect">
            <a:avLst/>
          </a:prstGeom>
        </p:spPr>
        <p:txBody>
          <a:bodyPr wrap="square">
            <a:spAutoFit/>
          </a:bodyPr>
          <a:lstStyle/>
          <a:p>
            <a:r>
              <a:rPr lang="zh-CN" altLang="en-US" sz="900" b="1" dirty="0">
                <a:solidFill>
                  <a:schemeClr val="bg2">
                    <a:lumMod val="50000"/>
                  </a:schemeClr>
                </a:solidFill>
              </a:rPr>
              <a:t>从连续两期对比</a:t>
            </a:r>
            <a:r>
              <a:rPr lang="zh-CN" altLang="en-US" sz="900" b="1" dirty="0" smtClean="0">
                <a:solidFill>
                  <a:schemeClr val="bg2">
                    <a:lumMod val="50000"/>
                  </a:schemeClr>
                </a:solidFill>
              </a:rPr>
              <a:t>看服务规范达标率的</a:t>
            </a:r>
            <a:r>
              <a:rPr lang="zh-CN" altLang="en-US" sz="900" b="1" dirty="0">
                <a:solidFill>
                  <a:schemeClr val="bg2">
                    <a:lumMod val="50000"/>
                  </a:schemeClr>
                </a:solidFill>
              </a:rPr>
              <a:t>变化，发现</a:t>
            </a:r>
            <a:r>
              <a:rPr lang="en-US" altLang="zh-CN" sz="900" b="1" dirty="0">
                <a:solidFill>
                  <a:srgbClr val="C00000"/>
                </a:solidFill>
                <a:latin typeface="黑体"/>
                <a:cs typeface="黑体"/>
              </a:rPr>
              <a:t> &lt;</a:t>
            </a:r>
            <a:r>
              <a:rPr lang="zh-CN" altLang="en-US" sz="900" b="1" dirty="0">
                <a:solidFill>
                  <a:srgbClr val="C00000"/>
                </a:solidFill>
                <a:latin typeface="黑体"/>
                <a:cs typeface="黑体"/>
              </a:rPr>
              <a:t>插入判别描述</a:t>
            </a:r>
            <a:r>
              <a:rPr lang="en-US" altLang="zh-CN" sz="900" b="1" dirty="0">
                <a:solidFill>
                  <a:srgbClr val="C00000"/>
                </a:solidFill>
                <a:latin typeface="黑体"/>
                <a:cs typeface="黑体"/>
              </a:rPr>
              <a:t>&gt;</a:t>
            </a:r>
            <a:r>
              <a:rPr lang="zh-CN" altLang="en-US" sz="900" b="1" dirty="0">
                <a:solidFill>
                  <a:srgbClr val="C00000"/>
                </a:solidFill>
                <a:latin typeface="黑体"/>
                <a:cs typeface="黑体"/>
              </a:rPr>
              <a:t>。</a:t>
            </a:r>
            <a:endParaRPr lang="en-US" altLang="zh-CN" sz="900" b="1" dirty="0">
              <a:solidFill>
                <a:srgbClr val="C00000"/>
              </a:solidFill>
              <a:latin typeface="黑体"/>
              <a:cs typeface="黑体"/>
            </a:endParaRPr>
          </a:p>
        </p:txBody>
      </p:sp>
      <p:pic>
        <p:nvPicPr>
          <p:cNvPr id="16" name="Picture 2" descr="C:\Users\chench21\Desktop\达标率总.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8039" y="2355726"/>
            <a:ext cx="4184041" cy="1885063"/>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1979712" y="1779661"/>
            <a:ext cx="3838396" cy="215444"/>
          </a:xfrm>
          <a:prstGeom prst="rect">
            <a:avLst/>
          </a:prstGeom>
        </p:spPr>
        <p:txBody>
          <a:bodyPr wrap="square">
            <a:spAutoFit/>
          </a:bodyPr>
          <a:lstStyle/>
          <a:p>
            <a:r>
              <a:rPr lang="en-US" altLang="zh-CN" sz="800" dirty="0">
                <a:solidFill>
                  <a:schemeClr val="bg1">
                    <a:lumMod val="50000"/>
                  </a:schemeClr>
                </a:solidFill>
              </a:rPr>
              <a:t>E-chart </a:t>
            </a:r>
            <a:r>
              <a:rPr lang="zh-CN" altLang="en-US" sz="800" dirty="0">
                <a:solidFill>
                  <a:schemeClr val="bg1">
                    <a:lumMod val="50000"/>
                  </a:schemeClr>
                </a:solidFill>
              </a:rPr>
              <a:t>来源</a:t>
            </a:r>
            <a:r>
              <a:rPr lang="en-US" altLang="zh-CN" sz="800" dirty="0">
                <a:solidFill>
                  <a:schemeClr val="bg1">
                    <a:lumMod val="50000"/>
                  </a:schemeClr>
                </a:solidFill>
              </a:rPr>
              <a:t>:</a:t>
            </a:r>
            <a:r>
              <a:rPr lang="zh-CN" altLang="en-US" sz="800" dirty="0">
                <a:solidFill>
                  <a:schemeClr val="bg1">
                    <a:lumMod val="50000"/>
                  </a:schemeClr>
                </a:solidFill>
              </a:rPr>
              <a:t> </a:t>
            </a:r>
            <a:r>
              <a:rPr lang="en-US" altLang="zh-CN" sz="800" dirty="0" smtClean="0">
                <a:hlinkClick r:id="rId5"/>
              </a:rPr>
              <a:t>http</a:t>
            </a:r>
            <a:r>
              <a:rPr lang="en-US" altLang="zh-CN" sz="800" dirty="0">
                <a:hlinkClick r:id="rId5"/>
              </a:rPr>
              <a:t>://</a:t>
            </a:r>
            <a:r>
              <a:rPr lang="en-US" altLang="zh-CN" sz="800" dirty="0" smtClean="0">
                <a:hlinkClick r:id="rId5"/>
              </a:rPr>
              <a:t>echarts.baidu.com/doc/example/mix1.html</a:t>
            </a:r>
            <a:r>
              <a:rPr lang="en-US" altLang="zh-CN" sz="800" dirty="0" smtClean="0"/>
              <a:t> </a:t>
            </a:r>
            <a:endParaRPr lang="zh-CN" altLang="en-US" sz="800" dirty="0"/>
          </a:p>
        </p:txBody>
      </p:sp>
    </p:spTree>
    <p:extLst>
      <p:ext uri="{BB962C8B-B14F-4D97-AF65-F5344CB8AC3E}">
        <p14:creationId xmlns:p14="http://schemas.microsoft.com/office/powerpoint/2010/main" val="37036717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5486"/>
            <a:ext cx="8579296" cy="269304"/>
          </a:xfrm>
        </p:spPr>
        <p:txBody>
          <a:bodyPr/>
          <a:lstStyle/>
          <a:p>
            <a:r>
              <a:rPr lang="zh-CN" altLang="en-US" dirty="0" smtClean="0"/>
              <a:t>按</a:t>
            </a:r>
            <a:r>
              <a:rPr lang="zh-CN" altLang="en-US" dirty="0" smtClean="0">
                <a:solidFill>
                  <a:schemeClr val="accent1"/>
                </a:solidFill>
              </a:rPr>
              <a:t>时间纬度</a:t>
            </a:r>
            <a:r>
              <a:rPr lang="zh-CN" altLang="en-US" dirty="0" smtClean="0"/>
              <a:t>比</a:t>
            </a:r>
            <a:r>
              <a:rPr lang="zh-CN" altLang="en-US" dirty="0"/>
              <a:t>较哪些服务环节未</a:t>
            </a:r>
            <a:r>
              <a:rPr lang="zh-CN" altLang="en-US" dirty="0" smtClean="0"/>
              <a:t>达标（接上页）</a:t>
            </a:r>
            <a:endParaRPr lang="zh-CN" altLang="en-US" sz="1000" dirty="0"/>
          </a:p>
        </p:txBody>
      </p:sp>
      <p:sp>
        <p:nvSpPr>
          <p:cNvPr id="11" name="Oval 10"/>
          <p:cNvSpPr/>
          <p:nvPr/>
        </p:nvSpPr>
        <p:spPr>
          <a:xfrm>
            <a:off x="8244408" y="843558"/>
            <a:ext cx="72008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待补</a:t>
            </a:r>
            <a:r>
              <a:rPr lang="en-US" altLang="zh-CN" sz="1200" dirty="0" smtClean="0"/>
              <a:t>7</a:t>
            </a:r>
            <a:endParaRPr lang="zh-CN" altLang="en-US" sz="1200" dirty="0"/>
          </a:p>
        </p:txBody>
      </p:sp>
      <p:sp>
        <p:nvSpPr>
          <p:cNvPr id="16" name="圆角矩形 15"/>
          <p:cNvSpPr/>
          <p:nvPr/>
        </p:nvSpPr>
        <p:spPr>
          <a:xfrm>
            <a:off x="395536" y="1059582"/>
            <a:ext cx="8352928" cy="3888432"/>
          </a:xfrm>
          <a:prstGeom prst="roundRect">
            <a:avLst>
              <a:gd name="adj" fmla="val 4416"/>
            </a:avLst>
          </a:prstGeom>
          <a:no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9" name="矩形 18"/>
          <p:cNvSpPr/>
          <p:nvPr/>
        </p:nvSpPr>
        <p:spPr>
          <a:xfrm>
            <a:off x="683568" y="1059582"/>
            <a:ext cx="687696" cy="369332"/>
          </a:xfrm>
          <a:prstGeom prst="rect">
            <a:avLst/>
          </a:prstGeom>
        </p:spPr>
        <p:txBody>
          <a:bodyPr wrap="none">
            <a:spAutoFit/>
          </a:bodyPr>
          <a:lstStyle/>
          <a:p>
            <a:r>
              <a:rPr kumimoji="1" lang="en-US" altLang="zh-CN" b="1" dirty="0">
                <a:solidFill>
                  <a:schemeClr val="accent1"/>
                </a:solidFill>
              </a:rPr>
              <a:t> </a:t>
            </a:r>
            <a:r>
              <a:rPr kumimoji="1" lang="en-US" altLang="zh-CN" sz="1100" b="1" dirty="0" smtClean="0">
                <a:solidFill>
                  <a:schemeClr val="accent1"/>
                </a:solidFill>
              </a:rPr>
              <a:t>Notes</a:t>
            </a:r>
            <a:r>
              <a:rPr kumimoji="1" lang="en-US" altLang="zh-CN" sz="1100" b="1" dirty="0">
                <a:solidFill>
                  <a:schemeClr val="accent1"/>
                </a:solidFill>
              </a:rPr>
              <a:t>:</a:t>
            </a:r>
          </a:p>
        </p:txBody>
      </p:sp>
      <p:graphicFrame>
        <p:nvGraphicFramePr>
          <p:cNvPr id="20" name="表格 19"/>
          <p:cNvGraphicFramePr>
            <a:graphicFrameLocks noGrp="1"/>
          </p:cNvGraphicFramePr>
          <p:nvPr>
            <p:extLst>
              <p:ext uri="{D42A27DB-BD31-4B8C-83A1-F6EECF244321}">
                <p14:modId xmlns:p14="http://schemas.microsoft.com/office/powerpoint/2010/main" val="2424408679"/>
              </p:ext>
            </p:extLst>
          </p:nvPr>
        </p:nvGraphicFramePr>
        <p:xfrm>
          <a:off x="755576" y="1491630"/>
          <a:ext cx="7632846" cy="3248540"/>
        </p:xfrm>
        <a:graphic>
          <a:graphicData uri="http://schemas.openxmlformats.org/drawingml/2006/table">
            <a:tbl>
              <a:tblPr>
                <a:tableStyleId>{5C22544A-7EE6-4342-B048-85BDC9FD1C3A}</a:tableStyleId>
              </a:tblPr>
              <a:tblGrid>
                <a:gridCol w="404383"/>
                <a:gridCol w="1192091"/>
                <a:gridCol w="1509093"/>
                <a:gridCol w="1509093"/>
                <a:gridCol w="1509093"/>
                <a:gridCol w="1509093"/>
              </a:tblGrid>
              <a:tr h="284671">
                <a:tc rowSpan="2" gridSpan="2">
                  <a:txBody>
                    <a:bodyPr/>
                    <a:lstStyle/>
                    <a:p>
                      <a:pPr algn="ctr" rtl="0" fontAlgn="ctr"/>
                      <a:r>
                        <a:rPr lang="zh-CN" altLang="en-US" sz="800" u="none" strike="noStrike" dirty="0">
                          <a:effectLst/>
                        </a:rPr>
                        <a:t>表格中间内容为“判别描述”</a:t>
                      </a:r>
                      <a:endParaRPr lang="zh-CN" altLang="en-US" sz="800" b="1" i="0" u="none" strike="noStrike" dirty="0">
                        <a:solidFill>
                          <a:srgbClr val="5C5F62"/>
                        </a:solidFill>
                        <a:effectLst/>
                        <a:latin typeface="宋体"/>
                      </a:endParaRPr>
                    </a:p>
                  </a:txBody>
                  <a:tcPr marL="7066" marR="7066" marT="7066" marB="0" anchor="ctr"/>
                </a:tc>
                <a:tc rowSpan="2" hMerge="1">
                  <a:txBody>
                    <a:bodyPr/>
                    <a:lstStyle/>
                    <a:p>
                      <a:endParaRPr lang="zh-CN" altLang="en-US"/>
                    </a:p>
                  </a:txBody>
                  <a:tcPr/>
                </a:tc>
                <a:tc gridSpan="4">
                  <a:txBody>
                    <a:bodyPr/>
                    <a:lstStyle/>
                    <a:p>
                      <a:pPr algn="ctr" fontAlgn="ctr"/>
                      <a:r>
                        <a:rPr lang="zh-CN" altLang="en-US" sz="800" u="none" strike="noStrike" dirty="0">
                          <a:effectLst/>
                        </a:rPr>
                        <a:t>判别</a:t>
                      </a:r>
                      <a:r>
                        <a:rPr lang="zh-CN" altLang="en-US" sz="800" u="none" strike="noStrike" dirty="0" smtClean="0">
                          <a:effectLst/>
                        </a:rPr>
                        <a:t>条件</a:t>
                      </a:r>
                      <a:r>
                        <a:rPr lang="en-US" altLang="zh-CN" sz="800" u="none" strike="noStrike" dirty="0" smtClean="0">
                          <a:effectLst/>
                        </a:rPr>
                        <a:t>1</a:t>
                      </a:r>
                      <a:endParaRPr lang="en-US" altLang="zh-CN" sz="800" b="0" i="0" u="none" strike="noStrike" dirty="0">
                        <a:solidFill>
                          <a:srgbClr val="000000"/>
                        </a:solidFill>
                        <a:effectLst/>
                        <a:latin typeface="宋体"/>
                      </a:endParaRPr>
                    </a:p>
                  </a:txBody>
                  <a:tcPr marL="7066" marR="7066" marT="7066" marB="0" anchor="ctr">
                    <a:solidFill>
                      <a:schemeClr val="bg1">
                        <a:lumMod val="8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81288">
                <a:tc gridSpan="2" vMerge="1">
                  <a:txBody>
                    <a:bodyPr/>
                    <a:lstStyle/>
                    <a:p>
                      <a:endParaRPr lang="zh-CN" altLang="en-US"/>
                    </a:p>
                  </a:txBody>
                  <a:tcPr/>
                </a:tc>
                <a:tc hMerge="1" vMerge="1">
                  <a:txBody>
                    <a:bodyPr/>
                    <a:lstStyle/>
                    <a:p>
                      <a:endParaRPr lang="zh-CN" altLang="en-US"/>
                    </a:p>
                  </a:txBody>
                  <a:tcPr/>
                </a:tc>
                <a:tc>
                  <a:txBody>
                    <a:bodyPr/>
                    <a:lstStyle/>
                    <a:p>
                      <a:pPr algn="l" rtl="0" fontAlgn="ctr"/>
                      <a:r>
                        <a:rPr lang="zh-CN" altLang="en-US" sz="800" b="0" i="0" u="none" strike="noStrike">
                          <a:solidFill>
                            <a:srgbClr val="5C5F62"/>
                          </a:solidFill>
                          <a:effectLst/>
                          <a:latin typeface="Arial"/>
                        </a:rPr>
                        <a:t>每个指标的（本期</a:t>
                      </a:r>
                      <a:r>
                        <a:rPr lang="en-US" altLang="zh-CN" sz="800" b="0" i="0" u="none" strike="noStrike">
                          <a:solidFill>
                            <a:srgbClr val="5C5F62"/>
                          </a:solidFill>
                          <a:effectLst/>
                          <a:latin typeface="Arial"/>
                        </a:rPr>
                        <a:t>-</a:t>
                      </a:r>
                      <a:r>
                        <a:rPr lang="zh-CN" altLang="en-US" sz="800" b="0" i="0" u="none" strike="noStrike">
                          <a:solidFill>
                            <a:srgbClr val="5C5F62"/>
                          </a:solidFill>
                          <a:effectLst/>
                          <a:latin typeface="Arial"/>
                        </a:rPr>
                        <a:t>上期）均≥</a:t>
                      </a:r>
                      <a:r>
                        <a:rPr lang="en-US" altLang="zh-CN" sz="800" b="0" i="0" u="none" strike="noStrike">
                          <a:solidFill>
                            <a:srgbClr val="5C5F62"/>
                          </a:solidFill>
                          <a:effectLst/>
                          <a:latin typeface="Arial"/>
                        </a:rPr>
                        <a:t>5</a:t>
                      </a:r>
                    </a:p>
                  </a:txBody>
                  <a:tcPr marL="9525" marR="9525" marT="9525" marB="0" anchor="ctr">
                    <a:solidFill>
                      <a:schemeClr val="bg1">
                        <a:lumMod val="85000"/>
                      </a:schemeClr>
                    </a:solidFill>
                  </a:tcPr>
                </a:tc>
                <a:tc>
                  <a:txBody>
                    <a:bodyPr/>
                    <a:lstStyle/>
                    <a:p>
                      <a:pPr algn="l" rtl="0" fontAlgn="ctr"/>
                      <a:r>
                        <a:rPr lang="zh-CN" altLang="en-US" sz="800" b="0" i="0" u="none" strike="noStrike">
                          <a:solidFill>
                            <a:srgbClr val="5C5F62"/>
                          </a:solidFill>
                          <a:effectLst/>
                          <a:latin typeface="宋体"/>
                        </a:rPr>
                        <a:t>（本期</a:t>
                      </a:r>
                      <a:r>
                        <a:rPr lang="en-US" altLang="zh-CN" sz="800" b="0" i="0" u="none" strike="noStrike">
                          <a:solidFill>
                            <a:srgbClr val="5C5F62"/>
                          </a:solidFill>
                          <a:effectLst/>
                          <a:latin typeface="Arial"/>
                        </a:rPr>
                        <a:t>-</a:t>
                      </a:r>
                      <a:r>
                        <a:rPr lang="zh-CN" altLang="en-US" sz="800" b="0" i="0" u="none" strike="noStrike">
                          <a:solidFill>
                            <a:srgbClr val="5C5F62"/>
                          </a:solidFill>
                          <a:effectLst/>
                          <a:latin typeface="宋体"/>
                        </a:rPr>
                        <a:t>上期）≥</a:t>
                      </a:r>
                      <a:r>
                        <a:rPr lang="en-US" altLang="zh-CN" sz="800" b="0" i="0" u="none" strike="noStrike">
                          <a:solidFill>
                            <a:srgbClr val="5C5F62"/>
                          </a:solidFill>
                          <a:effectLst/>
                          <a:latin typeface="Arial"/>
                        </a:rPr>
                        <a:t>5</a:t>
                      </a:r>
                      <a:r>
                        <a:rPr lang="zh-CN" altLang="en-US" sz="800" b="0" i="0" u="none" strike="noStrike">
                          <a:solidFill>
                            <a:srgbClr val="5C5F62"/>
                          </a:solidFill>
                          <a:effectLst/>
                          <a:latin typeface="宋体"/>
                        </a:rPr>
                        <a:t>的指标大于等于半数但不是全部</a:t>
                      </a:r>
                      <a:endParaRPr lang="zh-CN" altLang="en-US" sz="800" b="0" i="0" u="none" strike="noStrike">
                        <a:solidFill>
                          <a:srgbClr val="5C5F62"/>
                        </a:solidFill>
                        <a:effectLst/>
                        <a:latin typeface="Arial"/>
                      </a:endParaRPr>
                    </a:p>
                  </a:txBody>
                  <a:tcPr marL="9525" marR="9525" marT="9525" marB="0" anchor="ctr">
                    <a:solidFill>
                      <a:schemeClr val="bg1">
                        <a:lumMod val="85000"/>
                      </a:schemeClr>
                    </a:solidFill>
                  </a:tcPr>
                </a:tc>
                <a:tc>
                  <a:txBody>
                    <a:bodyPr/>
                    <a:lstStyle/>
                    <a:p>
                      <a:pPr algn="l" rtl="0" fontAlgn="ctr"/>
                      <a:r>
                        <a:rPr lang="zh-CN" altLang="en-US" sz="800" b="0" i="0" u="none" strike="noStrike" dirty="0">
                          <a:solidFill>
                            <a:srgbClr val="5C5F62"/>
                          </a:solidFill>
                          <a:effectLst/>
                          <a:latin typeface="宋体"/>
                        </a:rPr>
                        <a:t>（本期</a:t>
                      </a:r>
                      <a:r>
                        <a:rPr lang="en-US" altLang="zh-CN" sz="800" b="0" i="0" u="none" strike="noStrike" dirty="0">
                          <a:solidFill>
                            <a:srgbClr val="5C5F62"/>
                          </a:solidFill>
                          <a:effectLst/>
                          <a:latin typeface="Arial"/>
                        </a:rPr>
                        <a:t>-</a:t>
                      </a:r>
                      <a:r>
                        <a:rPr lang="zh-CN" altLang="en-US" sz="800" b="0" i="0" u="none" strike="noStrike" dirty="0">
                          <a:solidFill>
                            <a:srgbClr val="5C5F62"/>
                          </a:solidFill>
                          <a:effectLst/>
                          <a:latin typeface="宋体"/>
                        </a:rPr>
                        <a:t>上期）≥</a:t>
                      </a:r>
                      <a:r>
                        <a:rPr lang="en-US" altLang="zh-CN" sz="800" b="0" i="0" u="none" strike="noStrike" dirty="0">
                          <a:solidFill>
                            <a:srgbClr val="5C5F62"/>
                          </a:solidFill>
                          <a:effectLst/>
                          <a:latin typeface="Arial"/>
                        </a:rPr>
                        <a:t>5</a:t>
                      </a:r>
                      <a:r>
                        <a:rPr lang="zh-CN" altLang="en-US" sz="800" b="0" i="0" u="none" strike="noStrike" dirty="0">
                          <a:solidFill>
                            <a:srgbClr val="5C5F62"/>
                          </a:solidFill>
                          <a:effectLst/>
                          <a:latin typeface="宋体"/>
                        </a:rPr>
                        <a:t>的指标大于</a:t>
                      </a:r>
                      <a:r>
                        <a:rPr lang="en-US" altLang="zh-CN" sz="800" b="0" i="0" u="none" strike="noStrike" dirty="0">
                          <a:solidFill>
                            <a:srgbClr val="5C5F62"/>
                          </a:solidFill>
                          <a:effectLst/>
                          <a:latin typeface="Arial"/>
                        </a:rPr>
                        <a:t>0</a:t>
                      </a:r>
                      <a:r>
                        <a:rPr lang="zh-CN" altLang="en-US" sz="800" b="0" i="0" u="none" strike="noStrike" dirty="0">
                          <a:solidFill>
                            <a:srgbClr val="5C5F62"/>
                          </a:solidFill>
                          <a:effectLst/>
                          <a:latin typeface="宋体"/>
                        </a:rPr>
                        <a:t>但小于半数</a:t>
                      </a:r>
                      <a:endParaRPr lang="zh-CN" altLang="en-US" sz="800" b="0" i="0" u="none" strike="noStrike" dirty="0">
                        <a:solidFill>
                          <a:srgbClr val="5C5F62"/>
                        </a:solidFill>
                        <a:effectLst/>
                        <a:latin typeface="Arial"/>
                      </a:endParaRPr>
                    </a:p>
                  </a:txBody>
                  <a:tcPr marL="9525" marR="9525" marT="9525" marB="0" anchor="ctr">
                    <a:solidFill>
                      <a:schemeClr val="bg1">
                        <a:lumMod val="85000"/>
                      </a:schemeClr>
                    </a:solidFill>
                  </a:tcPr>
                </a:tc>
                <a:tc>
                  <a:txBody>
                    <a:bodyPr/>
                    <a:lstStyle/>
                    <a:p>
                      <a:pPr algn="l" rtl="0" fontAlgn="ctr"/>
                      <a:r>
                        <a:rPr lang="zh-CN" altLang="en-US" sz="800" b="0" i="0" u="none" strike="noStrike" dirty="0">
                          <a:solidFill>
                            <a:srgbClr val="5C5F62"/>
                          </a:solidFill>
                          <a:effectLst/>
                          <a:latin typeface="宋体"/>
                        </a:rPr>
                        <a:t>（本期</a:t>
                      </a:r>
                      <a:r>
                        <a:rPr lang="en-US" altLang="zh-CN" sz="800" b="0" i="0" u="none" strike="noStrike" dirty="0">
                          <a:solidFill>
                            <a:srgbClr val="5C5F62"/>
                          </a:solidFill>
                          <a:effectLst/>
                          <a:latin typeface="Arial"/>
                        </a:rPr>
                        <a:t>-</a:t>
                      </a:r>
                      <a:r>
                        <a:rPr lang="zh-CN" altLang="en-US" sz="800" b="0" i="0" u="none" strike="noStrike" dirty="0">
                          <a:solidFill>
                            <a:srgbClr val="5C5F62"/>
                          </a:solidFill>
                          <a:effectLst/>
                          <a:latin typeface="宋体"/>
                        </a:rPr>
                        <a:t>上期）≥</a:t>
                      </a:r>
                      <a:r>
                        <a:rPr lang="en-US" altLang="zh-CN" sz="800" b="0" i="0" u="none" strike="noStrike" dirty="0">
                          <a:solidFill>
                            <a:srgbClr val="5C5F62"/>
                          </a:solidFill>
                          <a:effectLst/>
                          <a:latin typeface="Arial"/>
                        </a:rPr>
                        <a:t>5</a:t>
                      </a:r>
                      <a:r>
                        <a:rPr lang="zh-CN" altLang="en-US" sz="800" b="0" i="0" u="none" strike="noStrike" dirty="0">
                          <a:solidFill>
                            <a:srgbClr val="5C5F62"/>
                          </a:solidFill>
                          <a:effectLst/>
                          <a:latin typeface="宋体"/>
                        </a:rPr>
                        <a:t>的指标数为</a:t>
                      </a:r>
                      <a:r>
                        <a:rPr lang="en-US" altLang="zh-CN" sz="800" b="0" i="0" u="none" strike="noStrike" dirty="0">
                          <a:solidFill>
                            <a:srgbClr val="5C5F62"/>
                          </a:solidFill>
                          <a:effectLst/>
                          <a:latin typeface="Arial"/>
                        </a:rPr>
                        <a:t>0</a:t>
                      </a:r>
                    </a:p>
                  </a:txBody>
                  <a:tcPr marL="9525" marR="9525" marT="9525" marB="0" anchor="ctr">
                    <a:solidFill>
                      <a:schemeClr val="bg1">
                        <a:lumMod val="85000"/>
                      </a:schemeClr>
                    </a:solidFill>
                  </a:tcPr>
                </a:tc>
              </a:tr>
              <a:tr h="294090">
                <a:tc rowSpan="4">
                  <a:txBody>
                    <a:bodyPr/>
                    <a:lstStyle/>
                    <a:p>
                      <a:pPr algn="ctr" rtl="0" fontAlgn="ctr"/>
                      <a:r>
                        <a:rPr lang="zh-CN" altLang="en-US" sz="800" u="none" strike="noStrike" dirty="0">
                          <a:effectLst/>
                        </a:rPr>
                        <a:t>判别</a:t>
                      </a:r>
                      <a:r>
                        <a:rPr lang="zh-CN" altLang="en-US" sz="800" u="none" strike="noStrike" dirty="0" smtClean="0">
                          <a:effectLst/>
                        </a:rPr>
                        <a:t>条件</a:t>
                      </a:r>
                      <a:r>
                        <a:rPr lang="en-US" altLang="zh-CN" sz="800" u="none" strike="noStrike" dirty="0" smtClean="0">
                          <a:effectLst/>
                        </a:rPr>
                        <a:t>2</a:t>
                      </a:r>
                      <a:endParaRPr lang="en-US" altLang="zh-CN" sz="800" b="0" i="0" u="none" strike="noStrike" dirty="0">
                        <a:solidFill>
                          <a:srgbClr val="5C5F62"/>
                        </a:solidFill>
                        <a:effectLst/>
                        <a:latin typeface="Arial"/>
                      </a:endParaRPr>
                    </a:p>
                  </a:txBody>
                  <a:tcPr marL="7066" marR="7066" marT="7066" marB="0" anchor="ctr">
                    <a:solidFill>
                      <a:schemeClr val="bg1">
                        <a:lumMod val="85000"/>
                      </a:schemeClr>
                    </a:solidFill>
                  </a:tcPr>
                </a:tc>
                <a:tc>
                  <a:txBody>
                    <a:bodyPr/>
                    <a:lstStyle/>
                    <a:p>
                      <a:pPr algn="l" rtl="0" fontAlgn="ctr"/>
                      <a:r>
                        <a:rPr lang="zh-CN" altLang="en-US" sz="800" b="0" i="0" u="none" strike="noStrike">
                          <a:solidFill>
                            <a:srgbClr val="5C5F62"/>
                          </a:solidFill>
                          <a:effectLst/>
                          <a:latin typeface="宋体"/>
                        </a:rPr>
                        <a:t>每个指标的（本期</a:t>
                      </a:r>
                      <a:r>
                        <a:rPr lang="en-US" altLang="zh-CN" sz="800" b="0" i="0" u="none" strike="noStrike">
                          <a:solidFill>
                            <a:srgbClr val="5C5F62"/>
                          </a:solidFill>
                          <a:effectLst/>
                          <a:latin typeface="Arial"/>
                        </a:rPr>
                        <a:t>-</a:t>
                      </a:r>
                      <a:r>
                        <a:rPr lang="zh-CN" altLang="en-US" sz="800" b="0" i="0" u="none" strike="noStrike">
                          <a:solidFill>
                            <a:srgbClr val="5C5F62"/>
                          </a:solidFill>
                          <a:effectLst/>
                          <a:latin typeface="宋体"/>
                        </a:rPr>
                        <a:t>上期）均≤</a:t>
                      </a:r>
                      <a:r>
                        <a:rPr lang="en-US" altLang="zh-CN" sz="800" b="0" i="0" u="none" strike="noStrike">
                          <a:solidFill>
                            <a:srgbClr val="5C5F62"/>
                          </a:solidFill>
                          <a:effectLst/>
                          <a:latin typeface="Arial"/>
                        </a:rPr>
                        <a:t>-5</a:t>
                      </a:r>
                      <a:br>
                        <a:rPr lang="en-US" altLang="zh-CN" sz="800" b="0" i="0" u="none" strike="noStrike">
                          <a:solidFill>
                            <a:srgbClr val="5C5F62"/>
                          </a:solidFill>
                          <a:effectLst/>
                          <a:latin typeface="Arial"/>
                        </a:rPr>
                      </a:br>
                      <a:endParaRPr lang="en-US" altLang="zh-CN" sz="800" b="0" i="0" u="none" strike="noStrike">
                        <a:solidFill>
                          <a:srgbClr val="5C5F62"/>
                        </a:solidFill>
                        <a:effectLst/>
                        <a:latin typeface="Arial"/>
                      </a:endParaRPr>
                    </a:p>
                  </a:txBody>
                  <a:tcPr marL="9525" marR="9525" marT="9525" marB="0" anchor="ctr">
                    <a:solidFill>
                      <a:schemeClr val="bg1">
                        <a:lumMod val="85000"/>
                      </a:schemeClr>
                    </a:solidFill>
                  </a:tcPr>
                </a:tc>
                <a:tc>
                  <a:txBody>
                    <a:bodyPr/>
                    <a:lstStyle/>
                    <a:p>
                      <a:pPr algn="l" fontAlgn="ctr"/>
                      <a:r>
                        <a:rPr lang="zh-CN" altLang="en-US" sz="800" u="none" strike="noStrike" dirty="0">
                          <a:effectLst/>
                        </a:rPr>
                        <a:t>　</a:t>
                      </a:r>
                      <a:endParaRPr lang="zh-CN" altLang="en-US" sz="800" b="0" i="0" u="none" strike="noStrike" dirty="0">
                        <a:solidFill>
                          <a:srgbClr val="000000"/>
                        </a:solidFill>
                        <a:effectLst/>
                        <a:latin typeface="宋体"/>
                      </a:endParaRPr>
                    </a:p>
                  </a:txBody>
                  <a:tcPr marL="7066" marR="7066" marT="7066" marB="0" anchor="ctr"/>
                </a:tc>
                <a:tc>
                  <a:txBody>
                    <a:bodyPr/>
                    <a:lstStyle/>
                    <a:p>
                      <a:pPr algn="l" rtl="0" fontAlgn="ctr"/>
                      <a:r>
                        <a:rPr lang="zh-CN" altLang="en-US" sz="800" u="none" strike="noStrike">
                          <a:effectLst/>
                        </a:rPr>
                        <a:t>　</a:t>
                      </a:r>
                      <a:endParaRPr lang="zh-CN" altLang="en-US" sz="800" b="0" i="0" u="none" strike="noStrike">
                        <a:solidFill>
                          <a:srgbClr val="5C5F62"/>
                        </a:solidFill>
                        <a:effectLst/>
                        <a:latin typeface="Arial"/>
                      </a:endParaRPr>
                    </a:p>
                  </a:txBody>
                  <a:tcPr marL="7066" marR="7066" marT="7066" marB="0" anchor="ctr"/>
                </a:tc>
                <a:tc>
                  <a:txBody>
                    <a:bodyPr/>
                    <a:lstStyle/>
                    <a:p>
                      <a:pPr algn="l" fontAlgn="ctr"/>
                      <a:r>
                        <a:rPr lang="zh-CN" altLang="en-US" sz="800" u="none" strike="noStrike">
                          <a:effectLst/>
                        </a:rPr>
                        <a:t>　</a:t>
                      </a:r>
                      <a:endParaRPr lang="zh-CN" altLang="en-US" sz="800" b="0" i="0" u="none" strike="noStrike">
                        <a:solidFill>
                          <a:srgbClr val="000000"/>
                        </a:solidFill>
                        <a:effectLst/>
                        <a:latin typeface="宋体"/>
                      </a:endParaRPr>
                    </a:p>
                  </a:txBody>
                  <a:tcPr marL="7066" marR="7066" marT="7066" marB="0" anchor="ctr"/>
                </a:tc>
                <a:tc>
                  <a:txBody>
                    <a:bodyPr/>
                    <a:lstStyle/>
                    <a:p>
                      <a:pPr algn="l" rtl="0" fontAlgn="ctr"/>
                      <a:r>
                        <a:rPr lang="zh-CN" altLang="en-US" sz="800" u="none" strike="noStrike" dirty="0">
                          <a:effectLst/>
                        </a:rPr>
                        <a:t>各</a:t>
                      </a:r>
                      <a:r>
                        <a:rPr lang="zh-CN" altLang="en-US" sz="800" u="none" strike="noStrike" dirty="0" smtClean="0">
                          <a:effectLst/>
                        </a:rPr>
                        <a:t>服务规范的达标率均</a:t>
                      </a:r>
                      <a:r>
                        <a:rPr lang="zh-CN" altLang="en-US" sz="800" u="none" strike="noStrike" dirty="0">
                          <a:effectLst/>
                        </a:rPr>
                        <a:t>有</a:t>
                      </a:r>
                      <a:r>
                        <a:rPr lang="zh-CN" altLang="en-US" sz="800" u="none" strike="noStrike" dirty="0" smtClean="0">
                          <a:effectLst/>
                        </a:rPr>
                        <a:t>显著改善。</a:t>
                      </a:r>
                      <a:r>
                        <a:rPr lang="zh-CN" altLang="en-US" sz="800" u="none" strike="noStrike" dirty="0">
                          <a:effectLst/>
                        </a:rPr>
                        <a:t>其中</a:t>
                      </a:r>
                      <a:r>
                        <a:rPr lang="zh-CN" altLang="en-US" sz="800" u="none" strike="noStrike" dirty="0" smtClean="0">
                          <a:effectLst/>
                        </a:rPr>
                        <a:t>，改善幅度</a:t>
                      </a:r>
                      <a:r>
                        <a:rPr lang="zh-CN" altLang="en-US" sz="800" u="none" strike="noStrike" dirty="0">
                          <a:effectLst/>
                        </a:rPr>
                        <a:t>最大的指标是：</a:t>
                      </a:r>
                      <a:r>
                        <a:rPr lang="en-US" altLang="zh-CN" sz="800" u="none" strike="noStrike" dirty="0" smtClean="0">
                          <a:effectLst/>
                        </a:rPr>
                        <a:t>&lt;</a:t>
                      </a:r>
                      <a:r>
                        <a:rPr lang="zh-CN" altLang="en-US" sz="800" u="none" strike="noStrike" dirty="0" smtClean="0">
                          <a:effectLst/>
                        </a:rPr>
                        <a:t>升序</a:t>
                      </a:r>
                      <a:r>
                        <a:rPr lang="zh-CN" altLang="en-US" sz="800" u="none" strike="noStrike" dirty="0">
                          <a:effectLst/>
                        </a:rPr>
                        <a:t>插入“本期</a:t>
                      </a:r>
                      <a:r>
                        <a:rPr lang="en-US" altLang="zh-CN" sz="800" u="none" strike="noStrike" dirty="0">
                          <a:effectLst/>
                        </a:rPr>
                        <a:t>-</a:t>
                      </a:r>
                      <a:r>
                        <a:rPr lang="zh-CN" altLang="en-US" sz="800" u="none" strike="noStrike" dirty="0">
                          <a:effectLst/>
                        </a:rPr>
                        <a:t>上期”最大的前</a:t>
                      </a:r>
                      <a:r>
                        <a:rPr lang="en-US" altLang="zh-CN" sz="800" u="none" strike="noStrike" dirty="0">
                          <a:effectLst/>
                        </a:rPr>
                        <a:t>3</a:t>
                      </a:r>
                      <a:r>
                        <a:rPr lang="zh-CN" altLang="en-US" sz="800" u="none" strike="noStrike" dirty="0">
                          <a:effectLst/>
                        </a:rPr>
                        <a:t>项指标</a:t>
                      </a:r>
                      <a:r>
                        <a:rPr lang="en-US" altLang="zh-CN" sz="800" u="none" strike="noStrike" dirty="0">
                          <a:effectLst/>
                        </a:rPr>
                        <a:t>&gt;</a:t>
                      </a:r>
                      <a:endParaRPr lang="en-US" altLang="zh-CN" sz="800" b="0" i="0" u="none" strike="noStrike" dirty="0">
                        <a:solidFill>
                          <a:srgbClr val="5C5F62"/>
                        </a:solidFill>
                        <a:effectLst/>
                        <a:latin typeface="Arial"/>
                      </a:endParaRPr>
                    </a:p>
                  </a:txBody>
                  <a:tcPr marL="7066" marR="7066" marT="7066" marB="0" anchor="ctr"/>
                </a:tc>
              </a:tr>
              <a:tr h="471349">
                <a:tc vMerge="1">
                  <a:txBody>
                    <a:bodyPr/>
                    <a:lstStyle/>
                    <a:p>
                      <a:endParaRPr lang="zh-CN" altLang="en-US"/>
                    </a:p>
                  </a:txBody>
                  <a:tcPr/>
                </a:tc>
                <a:tc>
                  <a:txBody>
                    <a:bodyPr/>
                    <a:lstStyle/>
                    <a:p>
                      <a:pPr algn="l" rtl="0" fontAlgn="ctr"/>
                      <a:r>
                        <a:rPr lang="zh-CN" altLang="en-US" sz="800" b="0" i="0" u="none" strike="noStrike">
                          <a:solidFill>
                            <a:srgbClr val="5C5F62"/>
                          </a:solidFill>
                          <a:effectLst/>
                          <a:latin typeface="宋体"/>
                        </a:rPr>
                        <a:t>（本期</a:t>
                      </a:r>
                      <a:r>
                        <a:rPr lang="en-US" altLang="zh-CN" sz="800" b="0" i="0" u="none" strike="noStrike">
                          <a:solidFill>
                            <a:srgbClr val="5C5F62"/>
                          </a:solidFill>
                          <a:effectLst/>
                          <a:latin typeface="Arial"/>
                        </a:rPr>
                        <a:t>-</a:t>
                      </a:r>
                      <a:r>
                        <a:rPr lang="zh-CN" altLang="en-US" sz="800" b="0" i="0" u="none" strike="noStrike">
                          <a:solidFill>
                            <a:srgbClr val="5C5F62"/>
                          </a:solidFill>
                          <a:effectLst/>
                          <a:latin typeface="宋体"/>
                        </a:rPr>
                        <a:t>上期）≤</a:t>
                      </a:r>
                      <a:r>
                        <a:rPr lang="en-US" altLang="zh-CN" sz="800" b="0" i="0" u="none" strike="noStrike">
                          <a:solidFill>
                            <a:srgbClr val="5C5F62"/>
                          </a:solidFill>
                          <a:effectLst/>
                          <a:latin typeface="Arial"/>
                        </a:rPr>
                        <a:t>-5</a:t>
                      </a:r>
                      <a:br>
                        <a:rPr lang="en-US" altLang="zh-CN" sz="800" b="0" i="0" u="none" strike="noStrike">
                          <a:solidFill>
                            <a:srgbClr val="5C5F62"/>
                          </a:solidFill>
                          <a:effectLst/>
                          <a:latin typeface="Arial"/>
                        </a:rPr>
                      </a:br>
                      <a:r>
                        <a:rPr lang="zh-CN" altLang="en-US" sz="800" b="0" i="0" u="none" strike="noStrike">
                          <a:solidFill>
                            <a:srgbClr val="5C5F62"/>
                          </a:solidFill>
                          <a:effectLst/>
                          <a:latin typeface="宋体"/>
                        </a:rPr>
                        <a:t>的指标大于等于半数但不是全部</a:t>
                      </a:r>
                      <a:endParaRPr lang="zh-CN" altLang="en-US" sz="800" b="0" i="0" u="none" strike="noStrike">
                        <a:solidFill>
                          <a:srgbClr val="5C5F62"/>
                        </a:solidFill>
                        <a:effectLst/>
                        <a:latin typeface="Arial"/>
                      </a:endParaRPr>
                    </a:p>
                  </a:txBody>
                  <a:tcPr marL="9525" marR="9525" marT="9525" marB="0" anchor="ctr">
                    <a:solidFill>
                      <a:schemeClr val="bg1">
                        <a:lumMod val="85000"/>
                      </a:schemeClr>
                    </a:solidFill>
                  </a:tcPr>
                </a:tc>
                <a:tc>
                  <a:txBody>
                    <a:bodyPr/>
                    <a:lstStyle/>
                    <a:p>
                      <a:pPr algn="l" fontAlgn="ctr"/>
                      <a:r>
                        <a:rPr lang="zh-CN" altLang="en-US" sz="800" u="none" strike="noStrike" dirty="0">
                          <a:effectLst/>
                        </a:rPr>
                        <a:t>　</a:t>
                      </a:r>
                      <a:endParaRPr lang="zh-CN" altLang="en-US" sz="800" b="0" i="0" u="none" strike="noStrike" dirty="0">
                        <a:solidFill>
                          <a:srgbClr val="000000"/>
                        </a:solidFill>
                        <a:effectLst/>
                        <a:latin typeface="宋体"/>
                      </a:endParaRPr>
                    </a:p>
                  </a:txBody>
                  <a:tcPr marL="7066" marR="7066" marT="7066" marB="0" anchor="ctr"/>
                </a:tc>
                <a:tc>
                  <a:txBody>
                    <a:bodyPr/>
                    <a:lstStyle/>
                    <a:p>
                      <a:pPr algn="l" rtl="0" fontAlgn="ctr"/>
                      <a:r>
                        <a:rPr lang="zh-CN" altLang="en-US" sz="800" u="none" strike="noStrike">
                          <a:effectLst/>
                        </a:rPr>
                        <a:t>　</a:t>
                      </a:r>
                      <a:endParaRPr lang="zh-CN" altLang="en-US" sz="800" b="0" i="0" u="none" strike="noStrike">
                        <a:solidFill>
                          <a:srgbClr val="5C5F62"/>
                        </a:solidFill>
                        <a:effectLst/>
                        <a:latin typeface="Arial"/>
                      </a:endParaRPr>
                    </a:p>
                  </a:txBody>
                  <a:tcPr marL="7066" marR="7066" marT="7066" marB="0" anchor="ctr"/>
                </a:tc>
                <a:tc>
                  <a:txBody>
                    <a:bodyPr/>
                    <a:lstStyle/>
                    <a:p>
                      <a:pPr algn="l" rtl="0" fontAlgn="ctr"/>
                      <a:r>
                        <a:rPr lang="zh-CN" altLang="en-US" sz="800" u="none" strike="noStrike" dirty="0">
                          <a:effectLst/>
                        </a:rPr>
                        <a:t>大部分</a:t>
                      </a:r>
                      <a:r>
                        <a:rPr lang="zh-CN" altLang="en-US" sz="800" u="none" strike="noStrike" dirty="0" smtClean="0">
                          <a:effectLst/>
                        </a:rPr>
                        <a:t>服务规范的达标率有显著改善。</a:t>
                      </a:r>
                      <a:r>
                        <a:rPr lang="zh-CN" altLang="en-US" sz="800" u="none" strike="noStrike" dirty="0">
                          <a:effectLst/>
                        </a:rPr>
                        <a:t>其中</a:t>
                      </a:r>
                      <a:r>
                        <a:rPr lang="zh-CN" altLang="en-US" sz="800" u="none" strike="noStrike" dirty="0" smtClean="0">
                          <a:effectLst/>
                        </a:rPr>
                        <a:t>，改善幅度</a:t>
                      </a:r>
                      <a:r>
                        <a:rPr lang="zh-CN" altLang="en-US" sz="800" u="none" strike="noStrike" dirty="0">
                          <a:effectLst/>
                        </a:rPr>
                        <a:t>最大的指标是：</a:t>
                      </a:r>
                      <a:r>
                        <a:rPr lang="en-US" altLang="zh-CN" sz="800" u="none" strike="noStrike" dirty="0" smtClean="0">
                          <a:effectLst/>
                        </a:rPr>
                        <a:t>&lt;</a:t>
                      </a:r>
                      <a:r>
                        <a:rPr lang="zh-CN" altLang="en-US" sz="800" u="none" strike="noStrike" dirty="0" smtClean="0">
                          <a:effectLst/>
                        </a:rPr>
                        <a:t>升序</a:t>
                      </a:r>
                      <a:r>
                        <a:rPr lang="zh-CN" altLang="en-US" sz="800" u="none" strike="noStrike" dirty="0">
                          <a:effectLst/>
                        </a:rPr>
                        <a:t>插入“本期</a:t>
                      </a:r>
                      <a:r>
                        <a:rPr lang="en-US" altLang="zh-CN" sz="800" u="none" strike="noStrike" dirty="0">
                          <a:effectLst/>
                        </a:rPr>
                        <a:t>-</a:t>
                      </a:r>
                      <a:r>
                        <a:rPr lang="zh-CN" altLang="en-US" sz="800" u="none" strike="noStrike" dirty="0">
                          <a:effectLst/>
                        </a:rPr>
                        <a:t>上期”最大的前</a:t>
                      </a:r>
                      <a:r>
                        <a:rPr lang="en-US" altLang="zh-CN" sz="800" u="none" strike="noStrike" dirty="0">
                          <a:effectLst/>
                        </a:rPr>
                        <a:t>3</a:t>
                      </a:r>
                      <a:r>
                        <a:rPr lang="zh-CN" altLang="en-US" sz="800" u="none" strike="noStrike" dirty="0">
                          <a:effectLst/>
                        </a:rPr>
                        <a:t>项指标</a:t>
                      </a:r>
                      <a:r>
                        <a:rPr lang="en-US" altLang="zh-CN" sz="800" u="none" strike="noStrike" dirty="0">
                          <a:effectLst/>
                        </a:rPr>
                        <a:t>&gt;</a:t>
                      </a:r>
                      <a:r>
                        <a:rPr lang="zh-CN" altLang="en-US" sz="800" u="none" strike="noStrike" dirty="0">
                          <a:effectLst/>
                        </a:rPr>
                        <a:t>。但同时也有</a:t>
                      </a:r>
                      <a:r>
                        <a:rPr lang="zh-CN" altLang="en-US" sz="800" u="none" strike="noStrike" dirty="0" smtClean="0">
                          <a:effectLst/>
                        </a:rPr>
                        <a:t>少量服务规范的达标率出现</a:t>
                      </a:r>
                      <a:r>
                        <a:rPr lang="zh-CN" altLang="en-US" sz="800" u="none" strike="noStrike" dirty="0">
                          <a:effectLst/>
                        </a:rPr>
                        <a:t>显著下降。包括</a:t>
                      </a:r>
                      <a:r>
                        <a:rPr lang="en-US" altLang="zh-CN" sz="800" u="none" strike="noStrike" dirty="0" smtClean="0">
                          <a:effectLst/>
                        </a:rPr>
                        <a:t>&lt;</a:t>
                      </a:r>
                      <a:r>
                        <a:rPr lang="zh-CN" altLang="en-US" sz="800" u="none" strike="noStrike" dirty="0" smtClean="0">
                          <a:effectLst/>
                        </a:rPr>
                        <a:t>降序插入</a:t>
                      </a:r>
                      <a:r>
                        <a:rPr lang="zh-CN" altLang="en-US" sz="800" u="none" strike="noStrike" dirty="0">
                          <a:effectLst/>
                        </a:rPr>
                        <a:t>“本期</a:t>
                      </a:r>
                      <a:r>
                        <a:rPr lang="en-US" altLang="zh-CN" sz="800" u="none" strike="noStrike" dirty="0">
                          <a:effectLst/>
                        </a:rPr>
                        <a:t>-</a:t>
                      </a:r>
                      <a:r>
                        <a:rPr lang="zh-CN" altLang="en-US" sz="800" u="none" strike="noStrike" dirty="0">
                          <a:effectLst/>
                        </a:rPr>
                        <a:t>上期</a:t>
                      </a:r>
                      <a:r>
                        <a:rPr lang="zh-CN" altLang="en-US" sz="800" u="none" strike="noStrike" dirty="0" smtClean="0">
                          <a:effectLst/>
                        </a:rPr>
                        <a:t>”</a:t>
                      </a:r>
                      <a:r>
                        <a:rPr lang="zh-CN" altLang="en-US" sz="800" b="0" i="0" u="none" strike="noStrike" dirty="0" smtClean="0">
                          <a:solidFill>
                            <a:srgbClr val="5C5F62"/>
                          </a:solidFill>
                          <a:effectLst/>
                          <a:latin typeface="宋体"/>
                        </a:rPr>
                        <a:t>≥</a:t>
                      </a:r>
                      <a:r>
                        <a:rPr lang="en-US" altLang="zh-CN" sz="800" b="0" i="0" u="none" strike="noStrike" dirty="0" smtClean="0">
                          <a:solidFill>
                            <a:srgbClr val="5C5F62"/>
                          </a:solidFill>
                          <a:effectLst/>
                          <a:latin typeface="+mn-lt"/>
                        </a:rPr>
                        <a:t>5</a:t>
                      </a:r>
                      <a:r>
                        <a:rPr lang="zh-CN" altLang="en-US" sz="800" u="none" strike="noStrike" dirty="0" smtClean="0">
                          <a:effectLst/>
                        </a:rPr>
                        <a:t>的</a:t>
                      </a:r>
                      <a:r>
                        <a:rPr lang="zh-CN" altLang="en-US" sz="800" u="none" strike="noStrike" dirty="0">
                          <a:effectLst/>
                        </a:rPr>
                        <a:t>指标</a:t>
                      </a:r>
                      <a:r>
                        <a:rPr lang="en-US" altLang="zh-CN" sz="800" u="none" strike="noStrike" dirty="0">
                          <a:effectLst/>
                        </a:rPr>
                        <a:t>&gt;</a:t>
                      </a:r>
                      <a:r>
                        <a:rPr lang="zh-CN" altLang="en-US" sz="800" u="none" strike="noStrike" dirty="0">
                          <a:effectLst/>
                        </a:rPr>
                        <a:t>。</a:t>
                      </a:r>
                      <a:endParaRPr lang="zh-CN" altLang="en-US" sz="800" b="0" i="0" u="none" strike="noStrike" dirty="0">
                        <a:solidFill>
                          <a:srgbClr val="5C5F62"/>
                        </a:solidFill>
                        <a:effectLst/>
                        <a:latin typeface="Arial"/>
                      </a:endParaRPr>
                    </a:p>
                  </a:txBody>
                  <a:tcPr marL="7066" marR="7066" marT="7066" marB="0" anchor="ctr"/>
                </a:tc>
                <a:tc>
                  <a:txBody>
                    <a:bodyPr/>
                    <a:lstStyle/>
                    <a:p>
                      <a:pPr algn="l" rtl="0" fontAlgn="ctr"/>
                      <a:r>
                        <a:rPr lang="zh-CN" altLang="en-US" sz="800" u="none" strike="noStrike" dirty="0">
                          <a:effectLst/>
                        </a:rPr>
                        <a:t>大部分</a:t>
                      </a:r>
                      <a:r>
                        <a:rPr lang="zh-CN" altLang="en-US" sz="800" u="none" strike="noStrike" dirty="0" smtClean="0">
                          <a:effectLst/>
                        </a:rPr>
                        <a:t>服务规范的达标率有显著改善。</a:t>
                      </a:r>
                      <a:r>
                        <a:rPr lang="zh-CN" altLang="en-US" sz="800" u="none" strike="noStrike" dirty="0">
                          <a:effectLst/>
                        </a:rPr>
                        <a:t>其中</a:t>
                      </a:r>
                      <a:r>
                        <a:rPr lang="zh-CN" altLang="en-US" sz="800" u="none" strike="noStrike" dirty="0" smtClean="0">
                          <a:effectLst/>
                        </a:rPr>
                        <a:t>，改善幅度</a:t>
                      </a:r>
                      <a:r>
                        <a:rPr lang="zh-CN" altLang="en-US" sz="800" u="none" strike="noStrike" dirty="0">
                          <a:effectLst/>
                        </a:rPr>
                        <a:t>最大的指标是：</a:t>
                      </a:r>
                      <a:r>
                        <a:rPr lang="en-US" altLang="zh-CN" sz="800" u="none" strike="noStrike" dirty="0" smtClean="0">
                          <a:effectLst/>
                        </a:rPr>
                        <a:t>&lt;</a:t>
                      </a:r>
                      <a:r>
                        <a:rPr lang="zh-CN" altLang="en-US" sz="800" u="none" strike="noStrike" dirty="0" smtClean="0">
                          <a:effectLst/>
                        </a:rPr>
                        <a:t>升序</a:t>
                      </a:r>
                      <a:r>
                        <a:rPr lang="zh-CN" altLang="en-US" sz="800" u="none" strike="noStrike" dirty="0">
                          <a:effectLst/>
                        </a:rPr>
                        <a:t>插入“本期</a:t>
                      </a:r>
                      <a:r>
                        <a:rPr lang="en-US" altLang="zh-CN" sz="800" u="none" strike="noStrike" dirty="0">
                          <a:effectLst/>
                        </a:rPr>
                        <a:t>-</a:t>
                      </a:r>
                      <a:r>
                        <a:rPr lang="zh-CN" altLang="en-US" sz="800" u="none" strike="noStrike" dirty="0">
                          <a:effectLst/>
                        </a:rPr>
                        <a:t>上期”最大的前</a:t>
                      </a:r>
                      <a:r>
                        <a:rPr lang="en-US" altLang="zh-CN" sz="800" u="none" strike="noStrike" dirty="0">
                          <a:effectLst/>
                        </a:rPr>
                        <a:t>3</a:t>
                      </a:r>
                      <a:r>
                        <a:rPr lang="zh-CN" altLang="en-US" sz="800" u="none" strike="noStrike" dirty="0">
                          <a:effectLst/>
                        </a:rPr>
                        <a:t>项指标</a:t>
                      </a:r>
                      <a:r>
                        <a:rPr lang="en-US" altLang="zh-CN" sz="800" u="none" strike="noStrike" dirty="0">
                          <a:effectLst/>
                        </a:rPr>
                        <a:t>&gt;</a:t>
                      </a:r>
                      <a:endParaRPr lang="en-US" altLang="zh-CN" sz="800" b="0" i="0" u="none" strike="noStrike" dirty="0">
                        <a:solidFill>
                          <a:srgbClr val="5C5F62"/>
                        </a:solidFill>
                        <a:effectLst/>
                        <a:latin typeface="Arial"/>
                      </a:endParaRPr>
                    </a:p>
                  </a:txBody>
                  <a:tcPr marL="7066" marR="7066" marT="7066" marB="0" anchor="ctr"/>
                </a:tc>
              </a:tr>
              <a:tr h="684866">
                <a:tc vMerge="1">
                  <a:txBody>
                    <a:bodyPr/>
                    <a:lstStyle/>
                    <a:p>
                      <a:endParaRPr lang="zh-CN" altLang="en-US"/>
                    </a:p>
                  </a:txBody>
                  <a:tcPr/>
                </a:tc>
                <a:tc>
                  <a:txBody>
                    <a:bodyPr/>
                    <a:lstStyle/>
                    <a:p>
                      <a:pPr algn="l" rtl="0" fontAlgn="ctr"/>
                      <a:r>
                        <a:rPr lang="zh-CN" altLang="en-US" sz="800" b="0" i="0" u="none" strike="noStrike">
                          <a:solidFill>
                            <a:srgbClr val="5C5F62"/>
                          </a:solidFill>
                          <a:effectLst/>
                          <a:latin typeface="宋体"/>
                        </a:rPr>
                        <a:t>（本期</a:t>
                      </a:r>
                      <a:r>
                        <a:rPr lang="en-US" altLang="zh-CN" sz="800" b="0" i="0" u="none" strike="noStrike">
                          <a:solidFill>
                            <a:srgbClr val="5C5F62"/>
                          </a:solidFill>
                          <a:effectLst/>
                          <a:latin typeface="Arial"/>
                        </a:rPr>
                        <a:t>-</a:t>
                      </a:r>
                      <a:r>
                        <a:rPr lang="zh-CN" altLang="en-US" sz="800" b="0" i="0" u="none" strike="noStrike">
                          <a:solidFill>
                            <a:srgbClr val="5C5F62"/>
                          </a:solidFill>
                          <a:effectLst/>
                          <a:latin typeface="宋体"/>
                        </a:rPr>
                        <a:t>上期）≤</a:t>
                      </a:r>
                      <a:r>
                        <a:rPr lang="en-US" altLang="zh-CN" sz="800" b="0" i="0" u="none" strike="noStrike">
                          <a:solidFill>
                            <a:srgbClr val="5C5F62"/>
                          </a:solidFill>
                          <a:effectLst/>
                          <a:latin typeface="Arial"/>
                        </a:rPr>
                        <a:t>-5</a:t>
                      </a:r>
                      <a:br>
                        <a:rPr lang="en-US" altLang="zh-CN" sz="800" b="0" i="0" u="none" strike="noStrike">
                          <a:solidFill>
                            <a:srgbClr val="5C5F62"/>
                          </a:solidFill>
                          <a:effectLst/>
                          <a:latin typeface="Arial"/>
                        </a:rPr>
                      </a:br>
                      <a:r>
                        <a:rPr lang="zh-CN" altLang="en-US" sz="800" b="0" i="0" u="none" strike="noStrike">
                          <a:solidFill>
                            <a:srgbClr val="5C5F62"/>
                          </a:solidFill>
                          <a:effectLst/>
                          <a:latin typeface="宋体"/>
                        </a:rPr>
                        <a:t>的指标大于</a:t>
                      </a:r>
                      <a:r>
                        <a:rPr lang="en-US" altLang="zh-CN" sz="800" b="0" i="0" u="none" strike="noStrike">
                          <a:solidFill>
                            <a:srgbClr val="5C5F62"/>
                          </a:solidFill>
                          <a:effectLst/>
                          <a:latin typeface="Arial"/>
                        </a:rPr>
                        <a:t>0</a:t>
                      </a:r>
                      <a:r>
                        <a:rPr lang="zh-CN" altLang="en-US" sz="800" b="0" i="0" u="none" strike="noStrike">
                          <a:solidFill>
                            <a:srgbClr val="5C5F62"/>
                          </a:solidFill>
                          <a:effectLst/>
                          <a:latin typeface="宋体"/>
                        </a:rPr>
                        <a:t>但小于半数</a:t>
                      </a:r>
                      <a:endParaRPr lang="zh-CN" altLang="en-US" sz="800" b="0" i="0" u="none" strike="noStrike">
                        <a:solidFill>
                          <a:srgbClr val="5C5F62"/>
                        </a:solidFill>
                        <a:effectLst/>
                        <a:latin typeface="Arial"/>
                      </a:endParaRPr>
                    </a:p>
                  </a:txBody>
                  <a:tcPr marL="9525" marR="9525" marT="9525" marB="0" anchor="ctr">
                    <a:solidFill>
                      <a:schemeClr val="bg1">
                        <a:lumMod val="85000"/>
                      </a:schemeClr>
                    </a:solidFill>
                  </a:tcPr>
                </a:tc>
                <a:tc>
                  <a:txBody>
                    <a:bodyPr/>
                    <a:lstStyle/>
                    <a:p>
                      <a:pPr algn="l" fontAlgn="ctr"/>
                      <a:r>
                        <a:rPr lang="zh-CN" altLang="en-US" sz="800" u="none" strike="noStrike">
                          <a:effectLst/>
                        </a:rPr>
                        <a:t>　</a:t>
                      </a:r>
                      <a:endParaRPr lang="zh-CN" altLang="en-US" sz="800" b="0" i="0" u="none" strike="noStrike">
                        <a:solidFill>
                          <a:srgbClr val="000000"/>
                        </a:solidFill>
                        <a:effectLst/>
                        <a:latin typeface="宋体"/>
                      </a:endParaRPr>
                    </a:p>
                  </a:txBody>
                  <a:tcPr marL="7066" marR="7066" marT="7066" marB="0" anchor="ctr"/>
                </a:tc>
                <a:tc>
                  <a:txBody>
                    <a:bodyPr/>
                    <a:lstStyle/>
                    <a:p>
                      <a:pPr algn="l" rtl="0" fontAlgn="ctr"/>
                      <a:r>
                        <a:rPr lang="zh-CN" altLang="en-US" sz="800" u="none" strike="noStrike" dirty="0">
                          <a:effectLst/>
                        </a:rPr>
                        <a:t>有少数</a:t>
                      </a:r>
                      <a:r>
                        <a:rPr lang="zh-CN" altLang="en-US" sz="800" u="none" strike="noStrike" dirty="0" smtClean="0">
                          <a:effectLst/>
                        </a:rPr>
                        <a:t>服务规范的达标率有显著改善。</a:t>
                      </a:r>
                      <a:r>
                        <a:rPr lang="zh-CN" altLang="en-US" sz="800" u="none" strike="noStrike" dirty="0">
                          <a:effectLst/>
                        </a:rPr>
                        <a:t>其中</a:t>
                      </a:r>
                      <a:r>
                        <a:rPr lang="zh-CN" altLang="en-US" sz="800" u="none" strike="noStrike" dirty="0" smtClean="0">
                          <a:effectLst/>
                        </a:rPr>
                        <a:t>，改善幅度</a:t>
                      </a:r>
                      <a:r>
                        <a:rPr lang="zh-CN" altLang="en-US" sz="800" u="none" strike="noStrike" dirty="0">
                          <a:effectLst/>
                        </a:rPr>
                        <a:t>最大的指标是：</a:t>
                      </a:r>
                      <a:r>
                        <a:rPr lang="en-US" altLang="zh-CN" sz="800" u="none" strike="noStrike" dirty="0" smtClean="0">
                          <a:effectLst/>
                        </a:rPr>
                        <a:t>&lt;</a:t>
                      </a:r>
                      <a:r>
                        <a:rPr lang="zh-CN" altLang="en-US" sz="800" u="none" strike="noStrike" dirty="0" smtClean="0">
                          <a:effectLst/>
                        </a:rPr>
                        <a:t>升序</a:t>
                      </a:r>
                      <a:r>
                        <a:rPr lang="zh-CN" altLang="en-US" sz="800" u="none" strike="noStrike" dirty="0">
                          <a:effectLst/>
                        </a:rPr>
                        <a:t>插入“本期</a:t>
                      </a:r>
                      <a:r>
                        <a:rPr lang="en-US" altLang="zh-CN" sz="800" u="none" strike="noStrike" dirty="0">
                          <a:effectLst/>
                        </a:rPr>
                        <a:t>-</a:t>
                      </a:r>
                      <a:r>
                        <a:rPr lang="zh-CN" altLang="en-US" sz="800" u="none" strike="noStrike" dirty="0">
                          <a:effectLst/>
                        </a:rPr>
                        <a:t>上期”最大的前</a:t>
                      </a:r>
                      <a:r>
                        <a:rPr lang="en-US" altLang="zh-CN" sz="800" u="none" strike="noStrike" dirty="0">
                          <a:effectLst/>
                        </a:rPr>
                        <a:t>3</a:t>
                      </a:r>
                      <a:r>
                        <a:rPr lang="zh-CN" altLang="en-US" sz="800" u="none" strike="noStrike" dirty="0">
                          <a:effectLst/>
                        </a:rPr>
                        <a:t>项指标</a:t>
                      </a:r>
                      <a:r>
                        <a:rPr lang="en-US" altLang="zh-CN" sz="800" u="none" strike="noStrike" dirty="0">
                          <a:effectLst/>
                        </a:rPr>
                        <a:t>&gt;</a:t>
                      </a:r>
                      <a:r>
                        <a:rPr lang="zh-CN" altLang="en-US" sz="800" u="none" strike="noStrike" dirty="0">
                          <a:effectLst/>
                        </a:rPr>
                        <a:t>。但同时有</a:t>
                      </a:r>
                      <a:r>
                        <a:rPr lang="zh-CN" altLang="en-US" sz="800" u="none" strike="noStrike" dirty="0" smtClean="0">
                          <a:effectLst/>
                        </a:rPr>
                        <a:t>更多规范的达标率出现</a:t>
                      </a:r>
                      <a:r>
                        <a:rPr lang="zh-CN" altLang="en-US" sz="800" u="none" strike="noStrike" dirty="0">
                          <a:effectLst/>
                        </a:rPr>
                        <a:t>显著下降。包括</a:t>
                      </a:r>
                      <a:r>
                        <a:rPr lang="en-US" altLang="zh-CN" sz="800" u="none" strike="noStrike" dirty="0" smtClean="0">
                          <a:effectLst/>
                        </a:rPr>
                        <a:t>&lt;</a:t>
                      </a:r>
                      <a:r>
                        <a:rPr lang="zh-CN" altLang="en-US" sz="800" u="none" strike="noStrike" dirty="0" smtClean="0">
                          <a:effectLst/>
                        </a:rPr>
                        <a:t>降序</a:t>
                      </a:r>
                      <a:r>
                        <a:rPr lang="zh-CN" altLang="en-US" sz="800" u="none" strike="noStrike" dirty="0">
                          <a:effectLst/>
                        </a:rPr>
                        <a:t>插入“本期</a:t>
                      </a:r>
                      <a:r>
                        <a:rPr lang="en-US" altLang="zh-CN" sz="800" u="none" strike="noStrike" dirty="0">
                          <a:effectLst/>
                        </a:rPr>
                        <a:t>-</a:t>
                      </a:r>
                      <a:r>
                        <a:rPr lang="zh-CN" altLang="en-US" sz="800" u="none" strike="noStrike" dirty="0">
                          <a:effectLst/>
                        </a:rPr>
                        <a:t>上期</a:t>
                      </a:r>
                      <a:r>
                        <a:rPr lang="zh-CN" altLang="en-US" sz="800" u="none" strike="noStrike" dirty="0" smtClean="0">
                          <a:effectLst/>
                        </a:rPr>
                        <a:t>”</a:t>
                      </a:r>
                      <a:r>
                        <a:rPr lang="zh-CN" altLang="en-US" sz="800" b="0" i="0" u="none" strike="noStrike" dirty="0" smtClean="0">
                          <a:solidFill>
                            <a:srgbClr val="5C5F62"/>
                          </a:solidFill>
                          <a:effectLst/>
                          <a:latin typeface="宋体"/>
                        </a:rPr>
                        <a:t>≥</a:t>
                      </a:r>
                      <a:r>
                        <a:rPr lang="en-US" altLang="zh-CN" sz="800" b="0" i="0" u="none" strike="noStrike" dirty="0" smtClean="0">
                          <a:solidFill>
                            <a:srgbClr val="5C5F62"/>
                          </a:solidFill>
                          <a:effectLst/>
                          <a:latin typeface="+mn-lt"/>
                        </a:rPr>
                        <a:t>5</a:t>
                      </a:r>
                      <a:r>
                        <a:rPr lang="zh-CN" altLang="en-US" sz="800" u="none" strike="noStrike" dirty="0" smtClean="0">
                          <a:effectLst/>
                        </a:rPr>
                        <a:t>的</a:t>
                      </a:r>
                      <a:r>
                        <a:rPr lang="zh-CN" altLang="en-US" sz="800" u="none" strike="noStrike" dirty="0">
                          <a:effectLst/>
                        </a:rPr>
                        <a:t>指标</a:t>
                      </a:r>
                      <a:r>
                        <a:rPr lang="en-US" altLang="zh-CN" sz="800" u="none" strike="noStrike" dirty="0">
                          <a:effectLst/>
                        </a:rPr>
                        <a:t>&gt;</a:t>
                      </a:r>
                      <a:r>
                        <a:rPr lang="zh-CN" altLang="en-US" sz="800" u="none" strike="noStrike" dirty="0">
                          <a:effectLst/>
                        </a:rPr>
                        <a:t>。</a:t>
                      </a:r>
                      <a:endParaRPr lang="zh-CN" altLang="en-US" sz="800" b="0" i="0" u="none" strike="noStrike" dirty="0">
                        <a:solidFill>
                          <a:srgbClr val="5C5F62"/>
                        </a:solidFill>
                        <a:effectLst/>
                        <a:latin typeface="Arial"/>
                      </a:endParaRPr>
                    </a:p>
                  </a:txBody>
                  <a:tcPr marL="7066" marR="7066" marT="7066" marB="0" anchor="ctr"/>
                </a:tc>
                <a:tc>
                  <a:txBody>
                    <a:bodyPr/>
                    <a:lstStyle/>
                    <a:p>
                      <a:pPr algn="l" rtl="0" fontAlgn="ctr"/>
                      <a:r>
                        <a:rPr lang="zh-CN" altLang="en-US" sz="800" u="none" strike="noStrike" dirty="0">
                          <a:effectLst/>
                        </a:rPr>
                        <a:t>有少数</a:t>
                      </a:r>
                      <a:r>
                        <a:rPr lang="zh-CN" altLang="en-US" sz="800" u="none" strike="noStrike" dirty="0" smtClean="0">
                          <a:effectLst/>
                        </a:rPr>
                        <a:t>服务规范的达标率有显著改善。</a:t>
                      </a:r>
                      <a:r>
                        <a:rPr lang="zh-CN" altLang="en-US" sz="800" u="none" strike="noStrike" dirty="0">
                          <a:effectLst/>
                        </a:rPr>
                        <a:t>其中</a:t>
                      </a:r>
                      <a:r>
                        <a:rPr lang="zh-CN" altLang="en-US" sz="800" u="none" strike="noStrike" dirty="0" smtClean="0">
                          <a:effectLst/>
                        </a:rPr>
                        <a:t>，改善幅度</a:t>
                      </a:r>
                      <a:r>
                        <a:rPr lang="zh-CN" altLang="en-US" sz="800" u="none" strike="noStrike" dirty="0">
                          <a:effectLst/>
                        </a:rPr>
                        <a:t>最大的指标是：</a:t>
                      </a:r>
                      <a:r>
                        <a:rPr lang="en-US" altLang="zh-CN" sz="800" u="none" strike="noStrike" dirty="0" smtClean="0">
                          <a:effectLst/>
                        </a:rPr>
                        <a:t>&lt;</a:t>
                      </a:r>
                      <a:r>
                        <a:rPr lang="zh-CN" altLang="en-US" sz="800" u="none" strike="noStrike" dirty="0" smtClean="0">
                          <a:effectLst/>
                        </a:rPr>
                        <a:t>升序</a:t>
                      </a:r>
                      <a:r>
                        <a:rPr lang="zh-CN" altLang="en-US" sz="800" u="none" strike="noStrike" dirty="0">
                          <a:effectLst/>
                        </a:rPr>
                        <a:t>插入“本期</a:t>
                      </a:r>
                      <a:r>
                        <a:rPr lang="en-US" altLang="zh-CN" sz="800" u="none" strike="noStrike" dirty="0">
                          <a:effectLst/>
                        </a:rPr>
                        <a:t>-</a:t>
                      </a:r>
                      <a:r>
                        <a:rPr lang="zh-CN" altLang="en-US" sz="800" u="none" strike="noStrike" dirty="0">
                          <a:effectLst/>
                        </a:rPr>
                        <a:t>上期”最大的前</a:t>
                      </a:r>
                      <a:r>
                        <a:rPr lang="en-US" altLang="zh-CN" sz="800" u="none" strike="noStrike" dirty="0">
                          <a:effectLst/>
                        </a:rPr>
                        <a:t>3</a:t>
                      </a:r>
                      <a:r>
                        <a:rPr lang="zh-CN" altLang="en-US" sz="800" u="none" strike="noStrike" dirty="0">
                          <a:effectLst/>
                        </a:rPr>
                        <a:t>项指标</a:t>
                      </a:r>
                      <a:r>
                        <a:rPr lang="en-US" altLang="zh-CN" sz="800" u="none" strike="noStrike" dirty="0">
                          <a:effectLst/>
                        </a:rPr>
                        <a:t>&gt;</a:t>
                      </a:r>
                      <a:r>
                        <a:rPr lang="zh-CN" altLang="en-US" sz="800" u="none" strike="noStrike" dirty="0">
                          <a:effectLst/>
                        </a:rPr>
                        <a:t>。但同时也</a:t>
                      </a:r>
                      <a:r>
                        <a:rPr lang="zh-CN" altLang="en-US" sz="800" u="none" strike="noStrike" dirty="0" smtClean="0">
                          <a:effectLst/>
                        </a:rPr>
                        <a:t>有一些规范的达标率出现</a:t>
                      </a:r>
                      <a:r>
                        <a:rPr lang="zh-CN" altLang="en-US" sz="800" u="none" strike="noStrike" dirty="0">
                          <a:effectLst/>
                        </a:rPr>
                        <a:t>显著下降。包括</a:t>
                      </a:r>
                      <a:r>
                        <a:rPr lang="en-US" altLang="zh-CN" sz="800" u="none" strike="noStrike" dirty="0" smtClean="0">
                          <a:effectLst/>
                        </a:rPr>
                        <a:t>&lt;</a:t>
                      </a:r>
                      <a:r>
                        <a:rPr lang="zh-CN" altLang="en-US" sz="800" u="none" strike="noStrike" dirty="0" smtClean="0">
                          <a:effectLst/>
                        </a:rPr>
                        <a:t>降序</a:t>
                      </a:r>
                      <a:r>
                        <a:rPr lang="zh-CN" altLang="en-US" sz="800" u="none" strike="noStrike" dirty="0">
                          <a:effectLst/>
                        </a:rPr>
                        <a:t>插入“本期</a:t>
                      </a:r>
                      <a:r>
                        <a:rPr lang="en-US" altLang="zh-CN" sz="800" u="none" strike="noStrike" dirty="0">
                          <a:effectLst/>
                        </a:rPr>
                        <a:t>-</a:t>
                      </a:r>
                      <a:r>
                        <a:rPr lang="zh-CN" altLang="en-US" sz="800" u="none" strike="noStrike" dirty="0">
                          <a:effectLst/>
                        </a:rPr>
                        <a:t>上期</a:t>
                      </a:r>
                      <a:r>
                        <a:rPr lang="zh-CN" altLang="en-US" sz="800" u="none" strike="noStrike" dirty="0" smtClean="0">
                          <a:effectLst/>
                        </a:rPr>
                        <a:t>”</a:t>
                      </a:r>
                      <a:r>
                        <a:rPr lang="zh-CN" altLang="en-US" sz="800" b="0" i="0" u="none" strike="noStrike" dirty="0" smtClean="0">
                          <a:solidFill>
                            <a:srgbClr val="5C5F62"/>
                          </a:solidFill>
                          <a:effectLst/>
                          <a:latin typeface="宋体"/>
                        </a:rPr>
                        <a:t>≥</a:t>
                      </a:r>
                      <a:r>
                        <a:rPr lang="en-US" altLang="zh-CN" sz="800" b="0" i="0" u="none" strike="noStrike" dirty="0" smtClean="0">
                          <a:solidFill>
                            <a:srgbClr val="5C5F62"/>
                          </a:solidFill>
                          <a:effectLst/>
                          <a:latin typeface="+mn-lt"/>
                        </a:rPr>
                        <a:t>5</a:t>
                      </a:r>
                      <a:r>
                        <a:rPr lang="zh-CN" altLang="en-US" sz="800" u="none" strike="noStrike" dirty="0" smtClean="0">
                          <a:effectLst/>
                        </a:rPr>
                        <a:t>的</a:t>
                      </a:r>
                      <a:r>
                        <a:rPr lang="zh-CN" altLang="en-US" sz="800" u="none" strike="noStrike" dirty="0">
                          <a:effectLst/>
                        </a:rPr>
                        <a:t>指标</a:t>
                      </a:r>
                      <a:r>
                        <a:rPr lang="en-US" altLang="zh-CN" sz="800" u="none" strike="noStrike" dirty="0">
                          <a:effectLst/>
                        </a:rPr>
                        <a:t>&gt;</a:t>
                      </a:r>
                      <a:r>
                        <a:rPr lang="zh-CN" altLang="en-US" sz="800" u="none" strike="noStrike" dirty="0">
                          <a:effectLst/>
                        </a:rPr>
                        <a:t>。</a:t>
                      </a:r>
                      <a:endParaRPr lang="zh-CN" altLang="en-US" sz="800" b="0" i="0" u="none" strike="noStrike" dirty="0">
                        <a:solidFill>
                          <a:srgbClr val="5C5F62"/>
                        </a:solidFill>
                        <a:effectLst/>
                        <a:latin typeface="Arial"/>
                      </a:endParaRPr>
                    </a:p>
                  </a:txBody>
                  <a:tcPr marL="7066" marR="7066" marT="7066" marB="0" anchor="ctr"/>
                </a:tc>
                <a:tc>
                  <a:txBody>
                    <a:bodyPr/>
                    <a:lstStyle/>
                    <a:p>
                      <a:pPr algn="l" rtl="0" fontAlgn="ctr"/>
                      <a:r>
                        <a:rPr lang="zh-CN" altLang="en-US" sz="800" u="none" strike="noStrike" dirty="0">
                          <a:effectLst/>
                        </a:rPr>
                        <a:t>有少数</a:t>
                      </a:r>
                      <a:r>
                        <a:rPr lang="zh-CN" altLang="en-US" sz="800" u="none" strike="noStrike" dirty="0" smtClean="0">
                          <a:effectLst/>
                        </a:rPr>
                        <a:t>服务规范的达标率有显著改善。</a:t>
                      </a:r>
                      <a:r>
                        <a:rPr lang="zh-CN" altLang="en-US" sz="800" u="none" strike="noStrike" dirty="0">
                          <a:effectLst/>
                        </a:rPr>
                        <a:t>其中</a:t>
                      </a:r>
                      <a:r>
                        <a:rPr lang="zh-CN" altLang="en-US" sz="800" u="none" strike="noStrike" dirty="0" smtClean="0">
                          <a:effectLst/>
                        </a:rPr>
                        <a:t>，改善幅度</a:t>
                      </a:r>
                      <a:r>
                        <a:rPr lang="zh-CN" altLang="en-US" sz="800" u="none" strike="noStrike" dirty="0">
                          <a:effectLst/>
                        </a:rPr>
                        <a:t>最大的指标是：</a:t>
                      </a:r>
                      <a:r>
                        <a:rPr lang="en-US" altLang="zh-CN" sz="800" u="none" strike="noStrike" dirty="0" smtClean="0">
                          <a:effectLst/>
                        </a:rPr>
                        <a:t>&lt;</a:t>
                      </a:r>
                      <a:r>
                        <a:rPr lang="zh-CN" altLang="en-US" sz="800" u="none" strike="noStrike" dirty="0" smtClean="0">
                          <a:effectLst/>
                        </a:rPr>
                        <a:t>升序</a:t>
                      </a:r>
                      <a:r>
                        <a:rPr lang="zh-CN" altLang="en-US" sz="800" u="none" strike="noStrike" dirty="0">
                          <a:effectLst/>
                        </a:rPr>
                        <a:t>插入“本期</a:t>
                      </a:r>
                      <a:r>
                        <a:rPr lang="en-US" altLang="zh-CN" sz="800" u="none" strike="noStrike" dirty="0">
                          <a:effectLst/>
                        </a:rPr>
                        <a:t>-</a:t>
                      </a:r>
                      <a:r>
                        <a:rPr lang="zh-CN" altLang="en-US" sz="800" u="none" strike="noStrike" dirty="0">
                          <a:effectLst/>
                        </a:rPr>
                        <a:t>上期”最大的前</a:t>
                      </a:r>
                      <a:r>
                        <a:rPr lang="en-US" altLang="zh-CN" sz="800" u="none" strike="noStrike" dirty="0">
                          <a:effectLst/>
                        </a:rPr>
                        <a:t>3</a:t>
                      </a:r>
                      <a:r>
                        <a:rPr lang="zh-CN" altLang="en-US" sz="800" u="none" strike="noStrike" dirty="0">
                          <a:effectLst/>
                        </a:rPr>
                        <a:t>项指标</a:t>
                      </a:r>
                      <a:r>
                        <a:rPr lang="en-US" altLang="zh-CN" sz="800" u="none" strike="noStrike" dirty="0">
                          <a:effectLst/>
                        </a:rPr>
                        <a:t>&gt;</a:t>
                      </a:r>
                      <a:endParaRPr lang="en-US" altLang="zh-CN" sz="800" b="0" i="0" u="none" strike="noStrike" dirty="0">
                        <a:solidFill>
                          <a:srgbClr val="5C5F62"/>
                        </a:solidFill>
                        <a:effectLst/>
                        <a:latin typeface="Arial"/>
                      </a:endParaRPr>
                    </a:p>
                  </a:txBody>
                  <a:tcPr marL="7066" marR="7066" marT="7066" marB="0" anchor="ctr"/>
                </a:tc>
              </a:tr>
              <a:tr h="237689">
                <a:tc vMerge="1">
                  <a:txBody>
                    <a:bodyPr/>
                    <a:lstStyle/>
                    <a:p>
                      <a:endParaRPr lang="zh-CN" altLang="en-US"/>
                    </a:p>
                  </a:txBody>
                  <a:tcPr/>
                </a:tc>
                <a:tc>
                  <a:txBody>
                    <a:bodyPr/>
                    <a:lstStyle/>
                    <a:p>
                      <a:pPr algn="l" rtl="0" fontAlgn="ctr"/>
                      <a:r>
                        <a:rPr lang="zh-CN" altLang="en-US" sz="800" b="0" i="0" u="none" strike="noStrike" dirty="0">
                          <a:solidFill>
                            <a:srgbClr val="5C5F62"/>
                          </a:solidFill>
                          <a:effectLst/>
                          <a:latin typeface="宋体"/>
                        </a:rPr>
                        <a:t>（本期</a:t>
                      </a:r>
                      <a:r>
                        <a:rPr lang="en-US" altLang="zh-CN" sz="800" b="0" i="0" u="none" strike="noStrike" dirty="0">
                          <a:solidFill>
                            <a:srgbClr val="5C5F62"/>
                          </a:solidFill>
                          <a:effectLst/>
                          <a:latin typeface="Arial"/>
                        </a:rPr>
                        <a:t>-</a:t>
                      </a:r>
                      <a:r>
                        <a:rPr lang="zh-CN" altLang="en-US" sz="800" b="0" i="0" u="none" strike="noStrike" dirty="0">
                          <a:solidFill>
                            <a:srgbClr val="5C5F62"/>
                          </a:solidFill>
                          <a:effectLst/>
                          <a:latin typeface="宋体"/>
                        </a:rPr>
                        <a:t>上期）≤</a:t>
                      </a:r>
                      <a:r>
                        <a:rPr lang="en-US" altLang="zh-CN" sz="800" b="0" i="0" u="none" strike="noStrike" dirty="0">
                          <a:solidFill>
                            <a:srgbClr val="5C5F62"/>
                          </a:solidFill>
                          <a:effectLst/>
                          <a:latin typeface="Arial"/>
                        </a:rPr>
                        <a:t>-5</a:t>
                      </a:r>
                      <a:br>
                        <a:rPr lang="en-US" altLang="zh-CN" sz="800" b="0" i="0" u="none" strike="noStrike" dirty="0">
                          <a:solidFill>
                            <a:srgbClr val="5C5F62"/>
                          </a:solidFill>
                          <a:effectLst/>
                          <a:latin typeface="Arial"/>
                        </a:rPr>
                      </a:br>
                      <a:r>
                        <a:rPr lang="zh-CN" altLang="en-US" sz="800" b="0" i="0" u="none" strike="noStrike" dirty="0">
                          <a:solidFill>
                            <a:srgbClr val="5C5F62"/>
                          </a:solidFill>
                          <a:effectLst/>
                          <a:latin typeface="宋体"/>
                        </a:rPr>
                        <a:t>的指标数为</a:t>
                      </a:r>
                      <a:r>
                        <a:rPr lang="en-US" altLang="zh-CN" sz="800" b="0" i="0" u="none" strike="noStrike" dirty="0">
                          <a:solidFill>
                            <a:srgbClr val="5C5F62"/>
                          </a:solidFill>
                          <a:effectLst/>
                          <a:latin typeface="Arial"/>
                        </a:rPr>
                        <a:t>0</a:t>
                      </a:r>
                    </a:p>
                  </a:txBody>
                  <a:tcPr marL="9525" marR="9525" marT="9525" marB="0" anchor="ctr">
                    <a:solidFill>
                      <a:schemeClr val="bg1">
                        <a:lumMod val="85000"/>
                      </a:schemeClr>
                    </a:solidFill>
                  </a:tcPr>
                </a:tc>
                <a:tc>
                  <a:txBody>
                    <a:bodyPr/>
                    <a:lstStyle/>
                    <a:p>
                      <a:pPr algn="l" rtl="0" fontAlgn="ctr"/>
                      <a:r>
                        <a:rPr lang="zh-CN" altLang="en-US" sz="800" u="none" strike="noStrike" dirty="0" smtClean="0">
                          <a:effectLst/>
                        </a:rPr>
                        <a:t>每项服务规范的达标率都</a:t>
                      </a:r>
                      <a:r>
                        <a:rPr lang="zh-CN" altLang="en-US" sz="800" u="none" strike="noStrike" dirty="0">
                          <a:effectLst/>
                        </a:rPr>
                        <a:t>出现了显著下降。下降最显著的为</a:t>
                      </a:r>
                      <a:r>
                        <a:rPr lang="en-US" altLang="zh-CN" sz="800" u="none" strike="noStrike" dirty="0" smtClean="0">
                          <a:effectLst/>
                        </a:rPr>
                        <a:t>&lt;</a:t>
                      </a:r>
                      <a:r>
                        <a:rPr lang="zh-CN" altLang="en-US" sz="800" u="none" strike="noStrike" dirty="0" smtClean="0">
                          <a:effectLst/>
                        </a:rPr>
                        <a:t>降序</a:t>
                      </a:r>
                      <a:r>
                        <a:rPr lang="zh-CN" altLang="en-US" sz="800" u="none" strike="noStrike" dirty="0">
                          <a:effectLst/>
                        </a:rPr>
                        <a:t>插入“本期</a:t>
                      </a:r>
                      <a:r>
                        <a:rPr lang="en-US" altLang="zh-CN" sz="800" u="none" strike="noStrike" dirty="0">
                          <a:effectLst/>
                        </a:rPr>
                        <a:t>-</a:t>
                      </a:r>
                      <a:r>
                        <a:rPr lang="zh-CN" altLang="en-US" sz="800" u="none" strike="noStrike" dirty="0">
                          <a:effectLst/>
                        </a:rPr>
                        <a:t>上期</a:t>
                      </a:r>
                      <a:r>
                        <a:rPr lang="zh-CN" altLang="en-US" sz="800" u="none" strike="noStrike" dirty="0" smtClean="0">
                          <a:effectLst/>
                        </a:rPr>
                        <a:t>”</a:t>
                      </a:r>
                      <a:r>
                        <a:rPr lang="zh-CN" altLang="en-US" sz="800" b="0" i="0" u="none" strike="noStrike" dirty="0" smtClean="0">
                          <a:solidFill>
                            <a:srgbClr val="5C5F62"/>
                          </a:solidFill>
                          <a:effectLst/>
                          <a:latin typeface="宋体"/>
                        </a:rPr>
                        <a:t>≥</a:t>
                      </a:r>
                      <a:r>
                        <a:rPr lang="en-US" altLang="zh-CN" sz="800" b="0" i="0" u="none" strike="noStrike" dirty="0" smtClean="0">
                          <a:solidFill>
                            <a:srgbClr val="5C5F62"/>
                          </a:solidFill>
                          <a:effectLst/>
                          <a:latin typeface="+mn-lt"/>
                        </a:rPr>
                        <a:t>5</a:t>
                      </a:r>
                      <a:r>
                        <a:rPr lang="zh-CN" altLang="en-US" sz="800" u="none" strike="noStrike" dirty="0" smtClean="0">
                          <a:effectLst/>
                        </a:rPr>
                        <a:t>的</a:t>
                      </a:r>
                      <a:r>
                        <a:rPr lang="zh-CN" altLang="en-US" sz="800" u="none" strike="noStrike" dirty="0">
                          <a:effectLst/>
                        </a:rPr>
                        <a:t>前三项指标</a:t>
                      </a:r>
                      <a:r>
                        <a:rPr lang="en-US" altLang="zh-CN" sz="800" u="none" strike="noStrike" dirty="0">
                          <a:effectLst/>
                        </a:rPr>
                        <a:t>&gt;</a:t>
                      </a:r>
                      <a:r>
                        <a:rPr lang="zh-CN" altLang="en-US" sz="800" u="none" strike="noStrike" dirty="0">
                          <a:effectLst/>
                        </a:rPr>
                        <a:t>。</a:t>
                      </a:r>
                      <a:endParaRPr lang="zh-CN" altLang="en-US" sz="800" b="0" i="0" u="none" strike="noStrike" dirty="0">
                        <a:solidFill>
                          <a:srgbClr val="5C5F62"/>
                        </a:solidFill>
                        <a:effectLst/>
                        <a:latin typeface="Arial"/>
                      </a:endParaRPr>
                    </a:p>
                  </a:txBody>
                  <a:tcPr marL="7066" marR="7066" marT="7066" marB="0" anchor="ctr"/>
                </a:tc>
                <a:tc>
                  <a:txBody>
                    <a:bodyPr/>
                    <a:lstStyle/>
                    <a:p>
                      <a:pPr algn="l" rtl="0" fontAlgn="ctr"/>
                      <a:r>
                        <a:rPr lang="zh-CN" altLang="en-US" sz="800" u="none" strike="noStrike" dirty="0" smtClean="0">
                          <a:effectLst/>
                        </a:rPr>
                        <a:t>大部分服务规范的达标率出现</a:t>
                      </a:r>
                      <a:r>
                        <a:rPr lang="zh-CN" altLang="en-US" sz="800" u="none" strike="noStrike" dirty="0">
                          <a:effectLst/>
                        </a:rPr>
                        <a:t>显著下降。下降最显著的为</a:t>
                      </a:r>
                      <a:r>
                        <a:rPr lang="en-US" altLang="zh-CN" sz="800" u="none" strike="noStrike" dirty="0" smtClean="0">
                          <a:effectLst/>
                        </a:rPr>
                        <a:t>&lt;</a:t>
                      </a:r>
                      <a:r>
                        <a:rPr lang="zh-CN" altLang="en-US" sz="800" u="none" strike="noStrike" dirty="0" smtClean="0">
                          <a:effectLst/>
                        </a:rPr>
                        <a:t>降序</a:t>
                      </a:r>
                      <a:r>
                        <a:rPr lang="zh-CN" altLang="en-US" sz="800" u="none" strike="noStrike" dirty="0">
                          <a:effectLst/>
                        </a:rPr>
                        <a:t>插入“本期</a:t>
                      </a:r>
                      <a:r>
                        <a:rPr lang="en-US" altLang="zh-CN" sz="800" u="none" strike="noStrike" dirty="0">
                          <a:effectLst/>
                        </a:rPr>
                        <a:t>-</a:t>
                      </a:r>
                      <a:r>
                        <a:rPr lang="zh-CN" altLang="en-US" sz="800" u="none" strike="noStrike" dirty="0">
                          <a:effectLst/>
                        </a:rPr>
                        <a:t>上期</a:t>
                      </a:r>
                      <a:r>
                        <a:rPr lang="zh-CN" altLang="en-US" sz="800" u="none" strike="noStrike" dirty="0" smtClean="0">
                          <a:effectLst/>
                        </a:rPr>
                        <a:t>”</a:t>
                      </a:r>
                      <a:r>
                        <a:rPr lang="zh-CN" altLang="en-US" sz="800" b="0" i="0" u="none" strike="noStrike" dirty="0" smtClean="0">
                          <a:solidFill>
                            <a:srgbClr val="5C5F62"/>
                          </a:solidFill>
                          <a:effectLst/>
                          <a:latin typeface="宋体"/>
                        </a:rPr>
                        <a:t>≥</a:t>
                      </a:r>
                      <a:r>
                        <a:rPr lang="en-US" altLang="zh-CN" sz="800" b="0" i="0" u="none" strike="noStrike" dirty="0" smtClean="0">
                          <a:solidFill>
                            <a:srgbClr val="5C5F62"/>
                          </a:solidFill>
                          <a:effectLst/>
                          <a:latin typeface="+mn-lt"/>
                        </a:rPr>
                        <a:t>5</a:t>
                      </a:r>
                      <a:r>
                        <a:rPr lang="zh-CN" altLang="en-US" sz="800" u="none" strike="noStrike" dirty="0" smtClean="0">
                          <a:effectLst/>
                        </a:rPr>
                        <a:t>的</a:t>
                      </a:r>
                      <a:r>
                        <a:rPr lang="zh-CN" altLang="en-US" sz="800" u="none" strike="noStrike" dirty="0">
                          <a:effectLst/>
                        </a:rPr>
                        <a:t>前三项指标</a:t>
                      </a:r>
                      <a:r>
                        <a:rPr lang="en-US" altLang="zh-CN" sz="800" u="none" strike="noStrike" dirty="0">
                          <a:effectLst/>
                        </a:rPr>
                        <a:t>&gt;</a:t>
                      </a:r>
                      <a:r>
                        <a:rPr lang="zh-CN" altLang="en-US" sz="800" u="none" strike="noStrike" dirty="0">
                          <a:effectLst/>
                        </a:rPr>
                        <a:t>。</a:t>
                      </a:r>
                      <a:endParaRPr lang="zh-CN" altLang="en-US" sz="800" b="0" i="0" u="none" strike="noStrike" dirty="0">
                        <a:solidFill>
                          <a:srgbClr val="5C5F62"/>
                        </a:solidFill>
                        <a:effectLst/>
                        <a:latin typeface="宋体"/>
                      </a:endParaRPr>
                    </a:p>
                  </a:txBody>
                  <a:tcPr marL="7066" marR="7066" marT="7066" marB="0" anchor="ctr"/>
                </a:tc>
                <a:tc>
                  <a:txBody>
                    <a:bodyPr/>
                    <a:lstStyle/>
                    <a:p>
                      <a:pPr algn="l" rtl="0" fontAlgn="ctr"/>
                      <a:r>
                        <a:rPr lang="zh-CN" altLang="en-US" sz="800" u="none" strike="noStrike" dirty="0" smtClean="0">
                          <a:effectLst/>
                        </a:rPr>
                        <a:t>部分服务规范的达标率出现</a:t>
                      </a:r>
                      <a:r>
                        <a:rPr lang="zh-CN" altLang="en-US" sz="800" u="none" strike="noStrike" dirty="0">
                          <a:effectLst/>
                        </a:rPr>
                        <a:t>显著下降。包括</a:t>
                      </a:r>
                      <a:r>
                        <a:rPr lang="en-US" altLang="zh-CN" sz="800" u="none" strike="noStrike" dirty="0" smtClean="0">
                          <a:effectLst/>
                        </a:rPr>
                        <a:t>&lt;</a:t>
                      </a:r>
                      <a:r>
                        <a:rPr lang="zh-CN" altLang="en-US" sz="800" u="none" strike="noStrike" dirty="0" smtClean="0">
                          <a:effectLst/>
                        </a:rPr>
                        <a:t>降序</a:t>
                      </a:r>
                      <a:r>
                        <a:rPr lang="zh-CN" altLang="en-US" sz="800" u="none" strike="noStrike" dirty="0">
                          <a:effectLst/>
                        </a:rPr>
                        <a:t>插入“本期</a:t>
                      </a:r>
                      <a:r>
                        <a:rPr lang="en-US" altLang="zh-CN" sz="800" u="none" strike="noStrike" dirty="0">
                          <a:effectLst/>
                        </a:rPr>
                        <a:t>-</a:t>
                      </a:r>
                      <a:r>
                        <a:rPr lang="zh-CN" altLang="en-US" sz="800" u="none" strike="noStrike" dirty="0">
                          <a:effectLst/>
                        </a:rPr>
                        <a:t>上期</a:t>
                      </a:r>
                      <a:r>
                        <a:rPr lang="zh-CN" altLang="en-US" sz="800" u="none" strike="noStrike" dirty="0" smtClean="0">
                          <a:effectLst/>
                        </a:rPr>
                        <a:t>”</a:t>
                      </a:r>
                      <a:r>
                        <a:rPr lang="zh-CN" altLang="en-US" sz="800" b="0" i="0" u="none" strike="noStrike" dirty="0" smtClean="0">
                          <a:solidFill>
                            <a:srgbClr val="5C5F62"/>
                          </a:solidFill>
                          <a:effectLst/>
                          <a:latin typeface="宋体"/>
                        </a:rPr>
                        <a:t>≥</a:t>
                      </a:r>
                      <a:r>
                        <a:rPr lang="en-US" altLang="zh-CN" sz="800" b="0" i="0" u="none" strike="noStrike" dirty="0" smtClean="0">
                          <a:solidFill>
                            <a:srgbClr val="5C5F62"/>
                          </a:solidFill>
                          <a:effectLst/>
                          <a:latin typeface="+mn-lt"/>
                        </a:rPr>
                        <a:t>5</a:t>
                      </a:r>
                      <a:r>
                        <a:rPr lang="zh-CN" altLang="en-US" sz="800" u="none" strike="noStrike" dirty="0" smtClean="0">
                          <a:effectLst/>
                        </a:rPr>
                        <a:t>的</a:t>
                      </a:r>
                      <a:r>
                        <a:rPr lang="zh-CN" altLang="en-US" sz="800" u="none" strike="noStrike" dirty="0">
                          <a:effectLst/>
                        </a:rPr>
                        <a:t>指标</a:t>
                      </a:r>
                      <a:r>
                        <a:rPr lang="en-US" altLang="zh-CN" sz="800" u="none" strike="noStrike" dirty="0">
                          <a:effectLst/>
                        </a:rPr>
                        <a:t>&gt;</a:t>
                      </a:r>
                      <a:r>
                        <a:rPr lang="zh-CN" altLang="en-US" sz="800" u="none" strike="noStrike" dirty="0">
                          <a:effectLst/>
                        </a:rPr>
                        <a:t>。</a:t>
                      </a:r>
                      <a:endParaRPr lang="zh-CN" altLang="en-US" sz="800" b="0" i="0" u="none" strike="noStrike" dirty="0">
                        <a:solidFill>
                          <a:srgbClr val="5C5F62"/>
                        </a:solidFill>
                        <a:effectLst/>
                        <a:latin typeface="Arial"/>
                      </a:endParaRPr>
                    </a:p>
                  </a:txBody>
                  <a:tcPr marL="7066" marR="7066" marT="7066" marB="0" anchor="ctr"/>
                </a:tc>
                <a:tc>
                  <a:txBody>
                    <a:bodyPr/>
                    <a:lstStyle/>
                    <a:p>
                      <a:pPr algn="l" rtl="0" fontAlgn="ctr"/>
                      <a:r>
                        <a:rPr lang="zh-CN" altLang="en-US" sz="800" u="none" strike="noStrike" dirty="0">
                          <a:effectLst/>
                        </a:rPr>
                        <a:t>各</a:t>
                      </a:r>
                      <a:r>
                        <a:rPr lang="zh-CN" altLang="en-US" sz="800" u="none" strike="noStrike" dirty="0" smtClean="0">
                          <a:effectLst/>
                        </a:rPr>
                        <a:t>服务规范的达标率虽然</a:t>
                      </a:r>
                      <a:r>
                        <a:rPr lang="zh-CN" altLang="en-US" sz="800" u="none" strike="noStrike" dirty="0">
                          <a:effectLst/>
                        </a:rPr>
                        <a:t>两期表现出现小幅波动，但并无显著差异。</a:t>
                      </a:r>
                      <a:endParaRPr lang="zh-CN" altLang="en-US" sz="800" b="0" i="0" u="none" strike="noStrike" dirty="0">
                        <a:solidFill>
                          <a:srgbClr val="5C5F62"/>
                        </a:solidFill>
                        <a:effectLst/>
                        <a:latin typeface="宋体"/>
                      </a:endParaRPr>
                    </a:p>
                  </a:txBody>
                  <a:tcPr marL="7066" marR="7066" marT="7066" marB="0" anchor="ctr"/>
                </a:tc>
              </a:tr>
            </a:tbl>
          </a:graphicData>
        </a:graphic>
      </p:graphicFrame>
    </p:spTree>
    <p:extLst>
      <p:ext uri="{BB962C8B-B14F-4D97-AF65-F5344CB8AC3E}">
        <p14:creationId xmlns:p14="http://schemas.microsoft.com/office/powerpoint/2010/main" val="28297493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5486"/>
            <a:ext cx="8579296" cy="269304"/>
          </a:xfrm>
        </p:spPr>
        <p:txBody>
          <a:bodyPr/>
          <a:lstStyle/>
          <a:p>
            <a:r>
              <a:rPr lang="zh-CN" altLang="en-US" dirty="0" smtClean="0"/>
              <a:t>按</a:t>
            </a:r>
            <a:r>
              <a:rPr lang="zh-CN" altLang="en-US" dirty="0">
                <a:solidFill>
                  <a:schemeClr val="accent1"/>
                </a:solidFill>
              </a:rPr>
              <a:t>门店</a:t>
            </a:r>
            <a:r>
              <a:rPr lang="zh-CN" altLang="en-US" dirty="0" smtClean="0">
                <a:solidFill>
                  <a:schemeClr val="accent1"/>
                </a:solidFill>
              </a:rPr>
              <a:t>纬度</a:t>
            </a:r>
            <a:r>
              <a:rPr lang="zh-CN" altLang="en-US" dirty="0"/>
              <a:t>比较哪些服务环节未达标</a:t>
            </a:r>
            <a:endParaRPr lang="zh-CN" altLang="en-US" sz="1000" dirty="0"/>
          </a:p>
        </p:txBody>
      </p:sp>
      <p:sp>
        <p:nvSpPr>
          <p:cNvPr id="11" name="Oval 10"/>
          <p:cNvSpPr/>
          <p:nvPr/>
        </p:nvSpPr>
        <p:spPr>
          <a:xfrm>
            <a:off x="8195964" y="195486"/>
            <a:ext cx="72008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待补</a:t>
            </a:r>
            <a:r>
              <a:rPr lang="en-US" altLang="zh-CN" sz="1200" dirty="0" smtClean="0"/>
              <a:t>8</a:t>
            </a:r>
            <a:endParaRPr lang="zh-CN" altLang="en-US" sz="1200" dirty="0"/>
          </a:p>
        </p:txBody>
      </p:sp>
      <p:sp>
        <p:nvSpPr>
          <p:cNvPr id="12" name="圆角矩形 11"/>
          <p:cNvSpPr/>
          <p:nvPr/>
        </p:nvSpPr>
        <p:spPr>
          <a:xfrm>
            <a:off x="179512" y="699542"/>
            <a:ext cx="8784976" cy="648072"/>
          </a:xfrm>
          <a:prstGeom prst="roundRect">
            <a:avLst/>
          </a:prstGeom>
          <a:no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圆角矩形 12"/>
          <p:cNvSpPr/>
          <p:nvPr/>
        </p:nvSpPr>
        <p:spPr>
          <a:xfrm>
            <a:off x="179512" y="1419622"/>
            <a:ext cx="4968552" cy="3528392"/>
          </a:xfrm>
          <a:prstGeom prst="roundRect">
            <a:avLst/>
          </a:prstGeom>
          <a:no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4" name="圆角矩形 13"/>
          <p:cNvSpPr/>
          <p:nvPr/>
        </p:nvSpPr>
        <p:spPr>
          <a:xfrm>
            <a:off x="5220072" y="1419622"/>
            <a:ext cx="3816424" cy="3528392"/>
          </a:xfrm>
          <a:prstGeom prst="roundRect">
            <a:avLst/>
          </a:prstGeom>
          <a:no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3" name="矩形 2"/>
          <p:cNvSpPr/>
          <p:nvPr/>
        </p:nvSpPr>
        <p:spPr>
          <a:xfrm>
            <a:off x="179512" y="699542"/>
            <a:ext cx="960588" cy="261610"/>
          </a:xfrm>
          <a:prstGeom prst="rect">
            <a:avLst/>
          </a:prstGeom>
        </p:spPr>
        <p:txBody>
          <a:bodyPr wrap="none">
            <a:spAutoFit/>
          </a:bodyPr>
          <a:lstStyle/>
          <a:p>
            <a:r>
              <a:rPr lang="en-US" altLang="zh-CN" sz="1100" b="1" dirty="0">
                <a:solidFill>
                  <a:schemeClr val="accent2"/>
                </a:solidFill>
              </a:rPr>
              <a:t>Comments:</a:t>
            </a:r>
            <a:endParaRPr lang="en-US" altLang="zh-CN" sz="1100" b="1" dirty="0">
              <a:solidFill>
                <a:schemeClr val="accent2"/>
              </a:solidFill>
              <a:latin typeface="黑体"/>
              <a:cs typeface="黑体"/>
            </a:endParaRPr>
          </a:p>
        </p:txBody>
      </p:sp>
      <p:sp>
        <p:nvSpPr>
          <p:cNvPr id="17" name="文本框 16"/>
          <p:cNvSpPr txBox="1"/>
          <p:nvPr/>
        </p:nvSpPr>
        <p:spPr>
          <a:xfrm>
            <a:off x="395536" y="1635646"/>
            <a:ext cx="576064" cy="169277"/>
          </a:xfrm>
          <a:prstGeom prst="rect">
            <a:avLst/>
          </a:prstGeom>
          <a:noFill/>
        </p:spPr>
        <p:txBody>
          <a:bodyPr wrap="square" lIns="0" tIns="0" rIns="0" bIns="0" rtlCol="0">
            <a:spAutoFit/>
          </a:bodyPr>
          <a:lstStyle/>
          <a:p>
            <a:r>
              <a:rPr kumimoji="1" lang="en-US" altLang="zh-CN" sz="1100" b="1" dirty="0" smtClean="0">
                <a:solidFill>
                  <a:schemeClr val="accent3"/>
                </a:solidFill>
              </a:rPr>
              <a:t>Charts: </a:t>
            </a:r>
            <a:endParaRPr kumimoji="1" lang="zh-CN" altLang="en-US" sz="1100" b="1" dirty="0" smtClean="0">
              <a:solidFill>
                <a:schemeClr val="accent3"/>
              </a:solidFill>
            </a:endParaRPr>
          </a:p>
        </p:txBody>
      </p:sp>
      <p:sp>
        <p:nvSpPr>
          <p:cNvPr id="18" name="矩形 17"/>
          <p:cNvSpPr/>
          <p:nvPr/>
        </p:nvSpPr>
        <p:spPr>
          <a:xfrm>
            <a:off x="5652120" y="1491630"/>
            <a:ext cx="687696" cy="369332"/>
          </a:xfrm>
          <a:prstGeom prst="rect">
            <a:avLst/>
          </a:prstGeom>
        </p:spPr>
        <p:txBody>
          <a:bodyPr wrap="none">
            <a:spAutoFit/>
          </a:bodyPr>
          <a:lstStyle/>
          <a:p>
            <a:r>
              <a:rPr kumimoji="1" lang="en-US" altLang="zh-CN" b="1" dirty="0">
                <a:solidFill>
                  <a:schemeClr val="accent1"/>
                </a:solidFill>
              </a:rPr>
              <a:t> </a:t>
            </a:r>
            <a:r>
              <a:rPr kumimoji="1" lang="en-US" altLang="zh-CN" sz="1100" b="1" dirty="0" smtClean="0">
                <a:solidFill>
                  <a:schemeClr val="accent1"/>
                </a:solidFill>
              </a:rPr>
              <a:t>Notes</a:t>
            </a:r>
            <a:r>
              <a:rPr kumimoji="1" lang="en-US" altLang="zh-CN" sz="1100" b="1" dirty="0">
                <a:solidFill>
                  <a:schemeClr val="accent1"/>
                </a:solidFill>
              </a:rPr>
              <a:t>:</a:t>
            </a:r>
          </a:p>
        </p:txBody>
      </p:sp>
      <p:sp>
        <p:nvSpPr>
          <p:cNvPr id="26" name="Rectangle 25"/>
          <p:cNvSpPr/>
          <p:nvPr/>
        </p:nvSpPr>
        <p:spPr>
          <a:xfrm>
            <a:off x="5364088" y="1720681"/>
            <a:ext cx="3600400" cy="369332"/>
          </a:xfrm>
          <a:prstGeom prst="rect">
            <a:avLst/>
          </a:prstGeom>
        </p:spPr>
        <p:txBody>
          <a:bodyPr wrap="square">
            <a:spAutoFit/>
          </a:bodyPr>
          <a:lstStyle/>
          <a:p>
            <a:endParaRPr lang="en-US" altLang="zh-CN" sz="900" dirty="0">
              <a:solidFill>
                <a:schemeClr val="bg1">
                  <a:lumMod val="50000"/>
                </a:schemeClr>
              </a:solidFill>
            </a:endParaRPr>
          </a:p>
          <a:p>
            <a:endParaRPr lang="en-US" altLang="zh-CN" sz="900" dirty="0">
              <a:solidFill>
                <a:schemeClr val="bg1">
                  <a:lumMod val="50000"/>
                </a:schemeClr>
              </a:solidFill>
            </a:endParaRPr>
          </a:p>
        </p:txBody>
      </p:sp>
      <p:sp>
        <p:nvSpPr>
          <p:cNvPr id="35" name="Rectangle 34"/>
          <p:cNvSpPr/>
          <p:nvPr/>
        </p:nvSpPr>
        <p:spPr>
          <a:xfrm>
            <a:off x="5724128" y="1851670"/>
            <a:ext cx="3024336" cy="461665"/>
          </a:xfrm>
          <a:prstGeom prst="rect">
            <a:avLst/>
          </a:prstGeom>
        </p:spPr>
        <p:txBody>
          <a:bodyPr wrap="square">
            <a:spAutoFit/>
          </a:bodyPr>
          <a:lstStyle/>
          <a:p>
            <a:r>
              <a:rPr lang="zh-CN" altLang="en-US" sz="800" b="1" dirty="0" smtClean="0">
                <a:solidFill>
                  <a:srgbClr val="C00000"/>
                </a:solidFill>
              </a:rPr>
              <a:t>出数据表。列出表现最好的三个指标，表现最差的</a:t>
            </a:r>
            <a:r>
              <a:rPr lang="en-US" altLang="zh-CN" sz="800" b="1" dirty="0" smtClean="0">
                <a:solidFill>
                  <a:srgbClr val="C00000"/>
                </a:solidFill>
              </a:rPr>
              <a:t>3</a:t>
            </a:r>
            <a:r>
              <a:rPr lang="zh-CN" altLang="en-US" sz="800" b="1" dirty="0" smtClean="0">
                <a:solidFill>
                  <a:srgbClr val="C00000"/>
                </a:solidFill>
              </a:rPr>
              <a:t>个指标</a:t>
            </a:r>
            <a:r>
              <a:rPr lang="en-US" altLang="zh-CN" sz="800" b="1" dirty="0" smtClean="0">
                <a:solidFill>
                  <a:srgbClr val="C00000"/>
                </a:solidFill>
              </a:rPr>
              <a:t>.</a:t>
            </a:r>
          </a:p>
          <a:p>
            <a:endParaRPr lang="en-US" altLang="zh-CN" sz="800" b="1" dirty="0">
              <a:solidFill>
                <a:srgbClr val="C00000"/>
              </a:solidFill>
            </a:endParaRPr>
          </a:p>
          <a:p>
            <a:endParaRPr lang="en-US" altLang="zh-CN" sz="800" b="1" dirty="0" smtClean="0">
              <a:solidFill>
                <a:srgbClr val="C00000"/>
              </a:solidFill>
            </a:endParaRPr>
          </a:p>
        </p:txBody>
      </p:sp>
      <p:graphicFrame>
        <p:nvGraphicFramePr>
          <p:cNvPr id="15" name="Table 14"/>
          <p:cNvGraphicFramePr>
            <a:graphicFrameLocks noGrp="1"/>
          </p:cNvGraphicFramePr>
          <p:nvPr>
            <p:extLst>
              <p:ext uri="{D42A27DB-BD31-4B8C-83A1-F6EECF244321}">
                <p14:modId xmlns:p14="http://schemas.microsoft.com/office/powerpoint/2010/main" val="1212514400"/>
              </p:ext>
            </p:extLst>
          </p:nvPr>
        </p:nvGraphicFramePr>
        <p:xfrm>
          <a:off x="467544" y="1975078"/>
          <a:ext cx="4536506" cy="2548620"/>
        </p:xfrm>
        <a:graphic>
          <a:graphicData uri="http://schemas.openxmlformats.org/drawingml/2006/table">
            <a:tbl>
              <a:tblPr firstRow="1" bandRow="1">
                <a:tableStyleId>{21E4AEA4-8DFA-4A89-87EB-49C32662AFE0}</a:tableStyleId>
              </a:tblPr>
              <a:tblGrid>
                <a:gridCol w="462231"/>
                <a:gridCol w="389882"/>
                <a:gridCol w="409377"/>
                <a:gridCol w="409377"/>
                <a:gridCol w="409377"/>
                <a:gridCol w="409377"/>
                <a:gridCol w="409377"/>
                <a:gridCol w="409377"/>
                <a:gridCol w="409377"/>
                <a:gridCol w="409377"/>
                <a:gridCol w="409377"/>
              </a:tblGrid>
              <a:tr h="452656">
                <a:tc>
                  <a:txBody>
                    <a:bodyPr/>
                    <a:lstStyle/>
                    <a:p>
                      <a:pPr algn="ctr"/>
                      <a:endParaRPr lang="zh-CN" altLang="en-US" sz="800" dirty="0"/>
                    </a:p>
                  </a:txBody>
                  <a:tcPr/>
                </a:tc>
                <a:tc>
                  <a:txBody>
                    <a:bodyPr/>
                    <a:lstStyle/>
                    <a:p>
                      <a:pPr marL="0" marR="0" indent="0" algn="ctr"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1"/>
                          </a:solidFill>
                        </a:rPr>
                        <a:t>未招呼领座</a:t>
                      </a:r>
                      <a:endParaRPr lang="zh-CN" altLang="en-US" sz="800" dirty="0">
                        <a:solidFill>
                          <a:schemeClr val="bg1"/>
                        </a:solidFill>
                      </a:endParaRPr>
                    </a:p>
                  </a:txBody>
                  <a:tcPr/>
                </a:tc>
                <a:tc>
                  <a:txBody>
                    <a:bodyPr/>
                    <a:lstStyle/>
                    <a:p>
                      <a:pPr marL="0" marR="0" indent="0" algn="ctr"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1"/>
                          </a:solidFill>
                        </a:rPr>
                        <a:t>未及时送菜单</a:t>
                      </a:r>
                      <a:endParaRPr lang="zh-CN" altLang="en-US" sz="800" dirty="0">
                        <a:solidFill>
                          <a:schemeClr val="bg1"/>
                        </a:solidFill>
                      </a:endParaRPr>
                    </a:p>
                  </a:txBody>
                  <a:tcPr/>
                </a:tc>
                <a:tc>
                  <a:txBody>
                    <a:bodyPr/>
                    <a:lstStyle/>
                    <a:p>
                      <a:pPr marL="0" marR="0" indent="0" algn="ctr"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1"/>
                          </a:solidFill>
                        </a:rPr>
                        <a:t>未倒水</a:t>
                      </a:r>
                      <a:endParaRPr lang="zh-CN" altLang="en-US" sz="800" dirty="0">
                        <a:solidFill>
                          <a:schemeClr val="bg1"/>
                        </a:solidFill>
                      </a:endParaRPr>
                    </a:p>
                  </a:txBody>
                  <a:tcPr/>
                </a:tc>
                <a:tc>
                  <a:txBody>
                    <a:bodyPr/>
                    <a:lstStyle/>
                    <a:p>
                      <a:pPr algn="ctr"/>
                      <a:r>
                        <a:rPr lang="zh-CN" altLang="en-US" sz="800" dirty="0" smtClean="0">
                          <a:solidFill>
                            <a:schemeClr val="bg1"/>
                          </a:solidFill>
                        </a:rPr>
                        <a:t>未准备好餐具</a:t>
                      </a:r>
                      <a:endParaRPr lang="zh-CN" altLang="en-US" sz="800" dirty="0">
                        <a:solidFill>
                          <a:schemeClr val="bg1"/>
                        </a:solidFill>
                      </a:endParaRPr>
                    </a:p>
                  </a:txBody>
                  <a:tcPr/>
                </a:tc>
                <a:tc>
                  <a:txBody>
                    <a:bodyPr/>
                    <a:lstStyle/>
                    <a:p>
                      <a:pPr algn="ctr"/>
                      <a:r>
                        <a:rPr lang="zh-CN" altLang="en-US" sz="800" dirty="0" smtClean="0">
                          <a:solidFill>
                            <a:schemeClr val="bg1"/>
                          </a:solidFill>
                        </a:rPr>
                        <a:t>未确认点单</a:t>
                      </a:r>
                      <a:endParaRPr lang="zh-CN" altLang="en-US" sz="800" dirty="0">
                        <a:solidFill>
                          <a:schemeClr val="bg1"/>
                        </a:solidFill>
                      </a:endParaRPr>
                    </a:p>
                  </a:txBody>
                  <a:tcPr/>
                </a:tc>
                <a:tc>
                  <a:txBody>
                    <a:bodyPr/>
                    <a:lstStyle/>
                    <a:p>
                      <a:pPr algn="ctr"/>
                      <a:r>
                        <a:rPr lang="zh-CN" altLang="en-US" sz="800" dirty="0" smtClean="0">
                          <a:solidFill>
                            <a:schemeClr val="bg1"/>
                          </a:solidFill>
                        </a:rPr>
                        <a:t>未提示上餐时间</a:t>
                      </a:r>
                      <a:endParaRPr lang="zh-CN" altLang="en-US" sz="800" dirty="0">
                        <a:solidFill>
                          <a:schemeClr val="bg1"/>
                        </a:solidFill>
                      </a:endParaRPr>
                    </a:p>
                  </a:txBody>
                  <a:tcPr/>
                </a:tc>
                <a:tc>
                  <a:txBody>
                    <a:bodyPr/>
                    <a:lstStyle/>
                    <a:p>
                      <a:pPr algn="ctr"/>
                      <a:r>
                        <a:rPr lang="zh-CN" altLang="en-US" sz="800" dirty="0" smtClean="0">
                          <a:solidFill>
                            <a:schemeClr val="bg1"/>
                          </a:solidFill>
                        </a:rPr>
                        <a:t>未报菜名</a:t>
                      </a:r>
                      <a:endParaRPr lang="zh-CN" altLang="en-US" sz="800" dirty="0">
                        <a:solidFill>
                          <a:schemeClr val="bg1"/>
                        </a:solidFill>
                      </a:endParaRPr>
                    </a:p>
                  </a:txBody>
                  <a:tcPr/>
                </a:tc>
                <a:tc>
                  <a:txBody>
                    <a:bodyPr/>
                    <a:lstStyle/>
                    <a:p>
                      <a:pPr algn="ctr"/>
                      <a:r>
                        <a:rPr lang="zh-CN" altLang="en-US" sz="800" dirty="0" smtClean="0">
                          <a:solidFill>
                            <a:schemeClr val="bg1"/>
                          </a:solidFill>
                        </a:rPr>
                        <a:t>未及时响应</a:t>
                      </a:r>
                      <a:endParaRPr lang="zh-CN" altLang="en-US" sz="800" dirty="0">
                        <a:solidFill>
                          <a:schemeClr val="bg1"/>
                        </a:solidFill>
                      </a:endParaRPr>
                    </a:p>
                  </a:txBody>
                  <a:tcPr/>
                </a:tc>
                <a:tc>
                  <a:txBody>
                    <a:bodyPr/>
                    <a:lstStyle/>
                    <a:p>
                      <a:pPr algn="ctr"/>
                      <a:r>
                        <a:rPr lang="zh-CN" altLang="en-US" sz="800" dirty="0" smtClean="0">
                          <a:solidFill>
                            <a:schemeClr val="bg1"/>
                          </a:solidFill>
                        </a:rPr>
                        <a:t>未道别</a:t>
                      </a:r>
                      <a:endParaRPr lang="zh-CN" altLang="en-US" sz="800" dirty="0">
                        <a:solidFill>
                          <a:schemeClr val="bg1"/>
                        </a:solidFill>
                      </a:endParaRPr>
                    </a:p>
                  </a:txBody>
                  <a:tcPr/>
                </a:tc>
                <a:tc>
                  <a:txBody>
                    <a:bodyPr/>
                    <a:lstStyle/>
                    <a:p>
                      <a:r>
                        <a:rPr lang="en-US" altLang="zh-CN" sz="800" dirty="0" smtClean="0">
                          <a:solidFill>
                            <a:schemeClr val="bg1"/>
                          </a:solidFill>
                        </a:rPr>
                        <a:t>DRV</a:t>
                      </a:r>
                      <a:r>
                        <a:rPr lang="zh-CN" altLang="en-US" sz="800" dirty="0" smtClean="0">
                          <a:solidFill>
                            <a:schemeClr val="bg1"/>
                          </a:solidFill>
                        </a:rPr>
                        <a:t>自定义选项</a:t>
                      </a:r>
                      <a:endParaRPr lang="zh-CN" altLang="en-US" sz="800" dirty="0">
                        <a:solidFill>
                          <a:schemeClr val="bg1"/>
                        </a:solidFill>
                      </a:endParaRPr>
                    </a:p>
                  </a:txBody>
                  <a:tcPr/>
                </a:tc>
              </a:tr>
              <a:tr h="196950">
                <a:tc>
                  <a:txBody>
                    <a:bodyPr/>
                    <a:lstStyle/>
                    <a:p>
                      <a:pPr algn="ctr" fontAlgn="b"/>
                      <a:r>
                        <a:rPr lang="zh-CN" altLang="en-US" sz="800" dirty="0" smtClean="0">
                          <a:solidFill>
                            <a:schemeClr val="bg2">
                              <a:lumMod val="50000"/>
                            </a:schemeClr>
                          </a:solidFill>
                        </a:rPr>
                        <a:t>门店</a:t>
                      </a:r>
                      <a:r>
                        <a:rPr lang="en-US" altLang="zh-CN" sz="800" dirty="0" smtClean="0">
                          <a:solidFill>
                            <a:schemeClr val="bg2">
                              <a:lumMod val="50000"/>
                            </a:schemeClr>
                          </a:solidFill>
                        </a:rPr>
                        <a:t>1</a:t>
                      </a:r>
                      <a:endParaRPr lang="zh-CN" altLang="en-US" sz="800" b="0" i="0" u="none" strike="noStrike" dirty="0">
                        <a:solidFill>
                          <a:schemeClr val="bg2">
                            <a:lumMod val="50000"/>
                          </a:schemeClr>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fontAlgn="b"/>
                      <a:r>
                        <a:rPr lang="en-US" altLang="zh-CN" sz="900" u="none" strike="noStrike" dirty="0">
                          <a:solidFill>
                            <a:srgbClr val="C00000"/>
                          </a:solidFill>
                          <a:effectLst/>
                        </a:rPr>
                        <a:t>60%</a:t>
                      </a:r>
                      <a:endParaRPr lang="en-US" altLang="zh-CN" sz="900" b="0" i="0" u="none" strike="noStrike" dirty="0">
                        <a:solidFill>
                          <a:srgbClr val="C00000"/>
                        </a:solidFill>
                        <a:effectLst/>
                        <a:latin typeface="宋体"/>
                      </a:endParaRPr>
                    </a:p>
                  </a:txBody>
                  <a:tcPr marL="9525" marR="9525" marT="9525" marB="0" anchor="b"/>
                </a:tc>
                <a:tc>
                  <a:txBody>
                    <a:bodyPr/>
                    <a:lstStyle/>
                    <a:p>
                      <a:pPr marL="0" algn="ctr" defTabSz="914239" rtl="0" eaLnBrk="1" fontAlgn="b" latinLnBrk="0" hangingPunct="1"/>
                      <a:r>
                        <a:rPr lang="en-US" altLang="zh-CN" sz="900" u="none" strike="noStrike" kern="1200" dirty="0">
                          <a:solidFill>
                            <a:schemeClr val="accent2"/>
                          </a:solidFill>
                          <a:effectLst/>
                          <a:latin typeface="+mn-lt"/>
                          <a:ea typeface="+mn-ea"/>
                          <a:cs typeface="+mn-cs"/>
                        </a:rPr>
                        <a:t>10%</a:t>
                      </a:r>
                    </a:p>
                  </a:txBody>
                  <a:tcPr marL="9525" marR="9525" marT="9525" marB="0" anchor="b"/>
                </a:tc>
                <a:tc>
                  <a:txBody>
                    <a:bodyPr/>
                    <a:lstStyle/>
                    <a:p>
                      <a:pPr algn="ctr" fontAlgn="b"/>
                      <a:r>
                        <a:rPr lang="en-US" altLang="zh-CN" sz="900" u="none" strike="noStrike" dirty="0">
                          <a:solidFill>
                            <a:schemeClr val="bg1">
                              <a:lumMod val="50000"/>
                            </a:schemeClr>
                          </a:solidFill>
                          <a:effectLst/>
                        </a:rPr>
                        <a:t>15%</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marL="0" algn="ctr" defTabSz="914239" rtl="0" eaLnBrk="1" fontAlgn="b" latinLnBrk="0" hangingPunct="1"/>
                      <a:r>
                        <a:rPr lang="en-US" altLang="zh-CN" sz="900" u="none" strike="noStrike" kern="1200" dirty="0" smtClean="0">
                          <a:solidFill>
                            <a:schemeClr val="bg1">
                              <a:lumMod val="50000"/>
                            </a:schemeClr>
                          </a:solidFill>
                          <a:effectLst/>
                          <a:latin typeface="+mn-lt"/>
                          <a:ea typeface="+mn-ea"/>
                          <a:cs typeface="+mn-cs"/>
                        </a:rPr>
                        <a:t>13%</a:t>
                      </a:r>
                      <a:endParaRPr lang="en-US" altLang="zh-CN" sz="900" u="none" strike="noStrike" kern="1200" dirty="0">
                        <a:solidFill>
                          <a:schemeClr val="bg1">
                            <a:lumMod val="50000"/>
                          </a:schemeClr>
                        </a:solidFill>
                        <a:effectLst/>
                        <a:latin typeface="+mn-lt"/>
                        <a:ea typeface="+mn-ea"/>
                        <a:cs typeface="+mn-cs"/>
                      </a:endParaRPr>
                    </a:p>
                  </a:txBody>
                  <a:tcPr marL="9525" marR="9525" marT="9525" marB="0" anchor="b"/>
                </a:tc>
                <a:tc>
                  <a:txBody>
                    <a:bodyPr/>
                    <a:lstStyle/>
                    <a:p>
                      <a:pPr marL="0" algn="ctr" defTabSz="914239" rtl="0" eaLnBrk="1" fontAlgn="b" latinLnBrk="0" hangingPunct="1"/>
                      <a:r>
                        <a:rPr lang="en-US" altLang="zh-CN" sz="900" u="none" strike="noStrike" kern="1200" dirty="0">
                          <a:solidFill>
                            <a:schemeClr val="accent2"/>
                          </a:solidFill>
                          <a:effectLst/>
                          <a:latin typeface="+mn-lt"/>
                          <a:ea typeface="+mn-ea"/>
                          <a:cs typeface="+mn-cs"/>
                        </a:rPr>
                        <a:t>5%</a:t>
                      </a:r>
                    </a:p>
                  </a:txBody>
                  <a:tcPr marL="9525" marR="9525" marT="9525" marB="0" anchor="b"/>
                </a:tc>
                <a:tc>
                  <a:txBody>
                    <a:bodyPr/>
                    <a:lstStyle/>
                    <a:p>
                      <a:pPr marL="0" algn="ctr" defTabSz="914239" rtl="0" eaLnBrk="1" fontAlgn="b" latinLnBrk="0" hangingPunct="1"/>
                      <a:r>
                        <a:rPr lang="en-US" altLang="zh-CN" sz="900" u="none" strike="noStrike" kern="1200" dirty="0">
                          <a:solidFill>
                            <a:srgbClr val="C00000"/>
                          </a:solidFill>
                          <a:effectLst/>
                          <a:latin typeface="+mn-lt"/>
                          <a:ea typeface="+mn-ea"/>
                          <a:cs typeface="+mn-cs"/>
                        </a:rPr>
                        <a:t>60%</a:t>
                      </a:r>
                    </a:p>
                  </a:txBody>
                  <a:tcPr marL="9525" marR="9525" marT="9525" marB="0" anchor="b"/>
                </a:tc>
                <a:tc>
                  <a:txBody>
                    <a:bodyPr/>
                    <a:lstStyle/>
                    <a:p>
                      <a:pPr marL="0" algn="ctr" defTabSz="914239" rtl="0" eaLnBrk="1" fontAlgn="b" latinLnBrk="0" hangingPunct="1"/>
                      <a:r>
                        <a:rPr lang="en-US" altLang="zh-CN" sz="900" u="none" strike="noStrike" kern="1200" dirty="0">
                          <a:solidFill>
                            <a:schemeClr val="accent2"/>
                          </a:solidFill>
                          <a:effectLst/>
                          <a:latin typeface="+mn-lt"/>
                          <a:ea typeface="+mn-ea"/>
                          <a:cs typeface="+mn-cs"/>
                        </a:rPr>
                        <a:t>10%</a:t>
                      </a:r>
                    </a:p>
                  </a:txBody>
                  <a:tcPr marL="9525" marR="9525" marT="9525" marB="0" anchor="b"/>
                </a:tc>
                <a:tc>
                  <a:txBody>
                    <a:bodyPr/>
                    <a:lstStyle/>
                    <a:p>
                      <a:pPr algn="ctr" fontAlgn="b"/>
                      <a:r>
                        <a:rPr lang="en-US" altLang="zh-CN" sz="900" u="none" strike="noStrike" dirty="0">
                          <a:solidFill>
                            <a:schemeClr val="bg1">
                              <a:lumMod val="50000"/>
                            </a:schemeClr>
                          </a:solidFill>
                          <a:effectLst/>
                        </a:rPr>
                        <a:t>15%</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900" u="none" strike="noStrike" dirty="0" smtClean="0">
                          <a:solidFill>
                            <a:schemeClr val="bg1">
                              <a:lumMod val="50000"/>
                            </a:schemeClr>
                          </a:solidFill>
                          <a:effectLst/>
                        </a:rPr>
                        <a:t>1</a:t>
                      </a:r>
                      <a:r>
                        <a:rPr lang="en-US" altLang="zh-CN" sz="900" u="none" strike="noStrike" dirty="0">
                          <a:solidFill>
                            <a:schemeClr val="bg1">
                              <a:lumMod val="50000"/>
                            </a:schemeClr>
                          </a:solidFill>
                          <a:effectLst/>
                        </a:rPr>
                        <a:t>0</a:t>
                      </a:r>
                      <a:r>
                        <a:rPr lang="en-US" altLang="zh-CN" sz="900" u="none" strike="noStrike" dirty="0" smtClean="0">
                          <a:solidFill>
                            <a:schemeClr val="bg1">
                              <a:lumMod val="50000"/>
                            </a:schemeClr>
                          </a:solidFill>
                          <a:effectLst/>
                        </a:rPr>
                        <a:t>%</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marL="0" algn="ctr" defTabSz="914239" rtl="0" eaLnBrk="1" fontAlgn="b" latinLnBrk="0" hangingPunct="1"/>
                      <a:r>
                        <a:rPr lang="en-US" altLang="zh-CN" sz="900" u="none" strike="noStrike" kern="1200" dirty="0">
                          <a:solidFill>
                            <a:schemeClr val="accent2"/>
                          </a:solidFill>
                          <a:effectLst/>
                          <a:latin typeface="+mn-lt"/>
                          <a:ea typeface="+mn-ea"/>
                          <a:cs typeface="+mn-cs"/>
                        </a:rPr>
                        <a:t>5%</a:t>
                      </a:r>
                    </a:p>
                  </a:txBody>
                  <a:tcPr marL="9525" marR="9525" marT="9525" marB="0" anchor="b"/>
                </a:tc>
              </a:tr>
              <a:tr h="196950">
                <a:tc>
                  <a:txBody>
                    <a:bodyPr/>
                    <a:lstStyle/>
                    <a:p>
                      <a:pPr marL="0" marR="0" indent="0" algn="ctr" defTabSz="914239" rtl="0" eaLnBrk="1" fontAlgn="b"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门店</a:t>
                      </a:r>
                      <a:r>
                        <a:rPr lang="en-US" altLang="zh-CN" sz="800" dirty="0" smtClean="0">
                          <a:solidFill>
                            <a:schemeClr val="bg2">
                              <a:lumMod val="50000"/>
                            </a:schemeClr>
                          </a:solidFill>
                        </a:rPr>
                        <a:t>2</a:t>
                      </a:r>
                      <a:endParaRPr lang="zh-CN" altLang="en-US" sz="800" dirty="0" smtClean="0">
                        <a:solidFill>
                          <a:schemeClr val="bg2">
                            <a:lumMod val="50000"/>
                          </a:schemeClr>
                        </a:solidFill>
                      </a:endParaRPr>
                    </a:p>
                  </a:txBody>
                  <a:tcPr marL="9525" marR="9525" marT="9525" marB="0" anchor="b"/>
                </a:tc>
                <a:tc>
                  <a:txBody>
                    <a:bodyPr/>
                    <a:lstStyle/>
                    <a:p>
                      <a:pPr algn="ctr" fontAlgn="b"/>
                      <a:r>
                        <a:rPr lang="en-US" altLang="zh-CN" sz="900" u="none" strike="noStrike" dirty="0">
                          <a:solidFill>
                            <a:srgbClr val="C00000"/>
                          </a:solidFill>
                          <a:effectLst/>
                        </a:rPr>
                        <a:t>50%</a:t>
                      </a:r>
                      <a:endParaRPr lang="en-US" altLang="zh-CN" sz="900" b="0" i="0" u="none" strike="noStrike" dirty="0">
                        <a:solidFill>
                          <a:srgbClr val="C00000"/>
                        </a:solidFill>
                        <a:effectLst/>
                        <a:latin typeface="宋体"/>
                      </a:endParaRPr>
                    </a:p>
                  </a:txBody>
                  <a:tcPr marL="9525" marR="9525" marT="9525" marB="0" anchor="b"/>
                </a:tc>
                <a:tc>
                  <a:txBody>
                    <a:bodyPr/>
                    <a:lstStyle/>
                    <a:p>
                      <a:pPr algn="ctr" fontAlgn="b"/>
                      <a:r>
                        <a:rPr lang="en-US" altLang="zh-CN" sz="900" u="none" strike="noStrike" dirty="0">
                          <a:solidFill>
                            <a:schemeClr val="bg1">
                              <a:lumMod val="50000"/>
                            </a:schemeClr>
                          </a:solidFill>
                          <a:effectLst/>
                        </a:rPr>
                        <a:t>20%</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900" u="none" strike="noStrike" kern="1200" dirty="0">
                          <a:solidFill>
                            <a:schemeClr val="accent2"/>
                          </a:solidFill>
                          <a:effectLst/>
                          <a:latin typeface="+mn-lt"/>
                          <a:ea typeface="+mn-ea"/>
                          <a:cs typeface="+mn-cs"/>
                        </a:rPr>
                        <a:t>10</a:t>
                      </a:r>
                      <a:r>
                        <a:rPr lang="en-US" altLang="zh-CN" sz="900" u="none" strike="noStrike" dirty="0">
                          <a:solidFill>
                            <a:schemeClr val="bg1">
                              <a:lumMod val="50000"/>
                            </a:schemeClr>
                          </a:solidFill>
                          <a:effectLst/>
                        </a:rPr>
                        <a:t>%</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marL="0" algn="ctr" defTabSz="914239" rtl="0" eaLnBrk="1" fontAlgn="b" latinLnBrk="0" hangingPunct="1"/>
                      <a:r>
                        <a:rPr lang="en-US" altLang="zh-CN" sz="900" u="none" strike="noStrike" kern="1200" dirty="0" smtClean="0">
                          <a:solidFill>
                            <a:schemeClr val="bg1">
                              <a:lumMod val="50000"/>
                            </a:schemeClr>
                          </a:solidFill>
                          <a:effectLst/>
                          <a:latin typeface="+mn-lt"/>
                          <a:ea typeface="+mn-ea"/>
                          <a:cs typeface="+mn-cs"/>
                        </a:rPr>
                        <a:t>17%</a:t>
                      </a:r>
                      <a:endParaRPr lang="en-US" altLang="zh-CN" sz="900" u="none" strike="noStrike" kern="1200" dirty="0">
                        <a:solidFill>
                          <a:schemeClr val="bg1">
                            <a:lumMod val="50000"/>
                          </a:schemeClr>
                        </a:solidFill>
                        <a:effectLst/>
                        <a:latin typeface="+mn-lt"/>
                        <a:ea typeface="+mn-ea"/>
                        <a:cs typeface="+mn-cs"/>
                      </a:endParaRPr>
                    </a:p>
                  </a:txBody>
                  <a:tcPr marL="9525" marR="9525" marT="9525" marB="0" anchor="b"/>
                </a:tc>
                <a:tc>
                  <a:txBody>
                    <a:bodyPr/>
                    <a:lstStyle/>
                    <a:p>
                      <a:pPr algn="ctr" fontAlgn="b"/>
                      <a:r>
                        <a:rPr lang="en-US" altLang="zh-CN" sz="900" u="none" strike="noStrike" dirty="0">
                          <a:solidFill>
                            <a:schemeClr val="bg1">
                              <a:lumMod val="50000"/>
                            </a:schemeClr>
                          </a:solidFill>
                          <a:effectLst/>
                        </a:rPr>
                        <a:t>10%</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marL="0" algn="ctr" defTabSz="914239" rtl="0" eaLnBrk="1" fontAlgn="b" latinLnBrk="0" hangingPunct="1"/>
                      <a:r>
                        <a:rPr lang="en-US" altLang="zh-CN" sz="900" u="none" strike="noStrike" kern="1200" dirty="0">
                          <a:solidFill>
                            <a:srgbClr val="C00000"/>
                          </a:solidFill>
                          <a:effectLst/>
                          <a:latin typeface="+mn-lt"/>
                          <a:ea typeface="+mn-ea"/>
                          <a:cs typeface="+mn-cs"/>
                        </a:rPr>
                        <a:t>50%</a:t>
                      </a:r>
                    </a:p>
                  </a:txBody>
                  <a:tcPr marL="9525" marR="9525" marT="9525" marB="0" anchor="b"/>
                </a:tc>
                <a:tc>
                  <a:txBody>
                    <a:bodyPr/>
                    <a:lstStyle/>
                    <a:p>
                      <a:pPr algn="ctr" fontAlgn="b"/>
                      <a:r>
                        <a:rPr lang="en-US" altLang="zh-CN" sz="900" u="none" strike="noStrike" dirty="0">
                          <a:solidFill>
                            <a:schemeClr val="bg1">
                              <a:lumMod val="50000"/>
                            </a:schemeClr>
                          </a:solidFill>
                          <a:effectLst/>
                        </a:rPr>
                        <a:t>20%</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marL="0" algn="ctr" defTabSz="914239" rtl="0" eaLnBrk="1" fontAlgn="b" latinLnBrk="0" hangingPunct="1"/>
                      <a:r>
                        <a:rPr lang="en-US" altLang="zh-CN" sz="900" u="none" strike="noStrike" kern="1200" dirty="0">
                          <a:solidFill>
                            <a:schemeClr val="accent2"/>
                          </a:solidFill>
                          <a:effectLst/>
                          <a:latin typeface="+mn-lt"/>
                          <a:ea typeface="+mn-ea"/>
                          <a:cs typeface="+mn-cs"/>
                        </a:rPr>
                        <a:t>10%</a:t>
                      </a:r>
                    </a:p>
                  </a:txBody>
                  <a:tcPr marL="9525" marR="9525" marT="9525" marB="0" anchor="b"/>
                </a:tc>
                <a:tc>
                  <a:txBody>
                    <a:bodyPr/>
                    <a:lstStyle/>
                    <a:p>
                      <a:pPr algn="ctr" fontAlgn="b"/>
                      <a:r>
                        <a:rPr lang="en-US" altLang="zh-CN" sz="900" u="none" strike="noStrike" dirty="0">
                          <a:solidFill>
                            <a:schemeClr val="bg1">
                              <a:lumMod val="50000"/>
                            </a:schemeClr>
                          </a:solidFill>
                          <a:effectLst/>
                        </a:rPr>
                        <a:t>10%</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900" u="none" strike="noStrike" dirty="0">
                          <a:solidFill>
                            <a:schemeClr val="bg1">
                              <a:lumMod val="50000"/>
                            </a:schemeClr>
                          </a:solidFill>
                          <a:effectLst/>
                        </a:rPr>
                        <a:t>10%</a:t>
                      </a:r>
                      <a:endParaRPr lang="en-US" altLang="zh-CN" sz="900" b="0" i="0" u="none" strike="noStrike" dirty="0">
                        <a:solidFill>
                          <a:schemeClr val="bg1">
                            <a:lumMod val="50000"/>
                          </a:schemeClr>
                        </a:solidFill>
                        <a:effectLst/>
                        <a:latin typeface="宋体"/>
                      </a:endParaRPr>
                    </a:p>
                  </a:txBody>
                  <a:tcPr marL="9525" marR="9525" marT="9525" marB="0" anchor="b"/>
                </a:tc>
              </a:tr>
              <a:tr h="196950">
                <a:tc>
                  <a:txBody>
                    <a:bodyPr/>
                    <a:lstStyle/>
                    <a:p>
                      <a:pPr marL="0" marR="0" indent="0" algn="ctr" defTabSz="914239" rtl="0" eaLnBrk="1" fontAlgn="b"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门店</a:t>
                      </a:r>
                      <a:r>
                        <a:rPr lang="en-US" altLang="zh-CN" sz="800" dirty="0" smtClean="0">
                          <a:solidFill>
                            <a:schemeClr val="bg2">
                              <a:lumMod val="50000"/>
                            </a:schemeClr>
                          </a:solidFill>
                        </a:rPr>
                        <a:t>2</a:t>
                      </a:r>
                      <a:endParaRPr lang="zh-CN" altLang="en-US" sz="800" dirty="0" smtClean="0">
                        <a:solidFill>
                          <a:schemeClr val="bg2">
                            <a:lumMod val="50000"/>
                          </a:schemeClr>
                        </a:solidFill>
                      </a:endParaRPr>
                    </a:p>
                  </a:txBody>
                  <a:tcPr marL="9525" marR="9525" marT="9525" marB="0" anchor="b"/>
                </a:tc>
                <a:tc>
                  <a:txBody>
                    <a:bodyPr/>
                    <a:lstStyle/>
                    <a:p>
                      <a:pPr algn="ctr" fontAlgn="b"/>
                      <a:r>
                        <a:rPr lang="en-US" altLang="zh-CN" sz="900" u="none" strike="noStrike" dirty="0">
                          <a:solidFill>
                            <a:schemeClr val="bg1">
                              <a:lumMod val="50000"/>
                            </a:schemeClr>
                          </a:solidFill>
                          <a:effectLst/>
                        </a:rPr>
                        <a:t>40%</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900" u="none" strike="noStrike" dirty="0">
                          <a:solidFill>
                            <a:schemeClr val="bg1">
                              <a:lumMod val="50000"/>
                            </a:schemeClr>
                          </a:solidFill>
                          <a:effectLst/>
                        </a:rPr>
                        <a:t>20%</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marL="0" algn="ctr" defTabSz="914239" rtl="0" eaLnBrk="1" fontAlgn="b" latinLnBrk="0" hangingPunct="1"/>
                      <a:r>
                        <a:rPr lang="en-US" altLang="zh-CN" sz="900" u="none" strike="noStrike" kern="1200" dirty="0">
                          <a:solidFill>
                            <a:schemeClr val="accent2"/>
                          </a:solidFill>
                          <a:effectLst/>
                          <a:latin typeface="+mn-lt"/>
                          <a:ea typeface="+mn-ea"/>
                          <a:cs typeface="+mn-cs"/>
                        </a:rPr>
                        <a:t>15%</a:t>
                      </a:r>
                    </a:p>
                  </a:txBody>
                  <a:tcPr marL="9525" marR="9525" marT="9525" marB="0" anchor="b"/>
                </a:tc>
                <a:tc>
                  <a:txBody>
                    <a:bodyPr/>
                    <a:lstStyle/>
                    <a:p>
                      <a:pPr algn="ctr" fontAlgn="b"/>
                      <a:r>
                        <a:rPr lang="en-US" altLang="zh-CN" sz="900" u="none" strike="noStrike" dirty="0">
                          <a:solidFill>
                            <a:schemeClr val="bg1">
                              <a:lumMod val="50000"/>
                            </a:schemeClr>
                          </a:solidFill>
                          <a:effectLst/>
                        </a:rPr>
                        <a:t>15%</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900" u="none" strike="noStrike" dirty="0">
                          <a:solidFill>
                            <a:schemeClr val="bg1">
                              <a:lumMod val="50000"/>
                            </a:schemeClr>
                          </a:solidFill>
                          <a:effectLst/>
                        </a:rPr>
                        <a:t>10%</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900" u="none" strike="noStrike" dirty="0">
                          <a:solidFill>
                            <a:schemeClr val="bg1">
                              <a:lumMod val="50000"/>
                            </a:schemeClr>
                          </a:solidFill>
                          <a:effectLst/>
                        </a:rPr>
                        <a:t>40%</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900" u="none" strike="noStrike" dirty="0">
                          <a:solidFill>
                            <a:schemeClr val="bg1">
                              <a:lumMod val="50000"/>
                            </a:schemeClr>
                          </a:solidFill>
                          <a:effectLst/>
                        </a:rPr>
                        <a:t>20%</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900" u="none" strike="noStrike" kern="1200" dirty="0" smtClean="0">
                          <a:solidFill>
                            <a:schemeClr val="accent2"/>
                          </a:solidFill>
                          <a:effectLst/>
                          <a:latin typeface="+mn-lt"/>
                          <a:ea typeface="+mn-ea"/>
                          <a:cs typeface="+mn-cs"/>
                        </a:rPr>
                        <a:t>12%</a:t>
                      </a:r>
                      <a:endParaRPr lang="en-US" altLang="zh-CN" sz="900" u="none" strike="noStrike" kern="1200" dirty="0">
                        <a:solidFill>
                          <a:schemeClr val="accent2"/>
                        </a:solidFill>
                        <a:effectLst/>
                        <a:latin typeface="+mn-lt"/>
                        <a:ea typeface="+mn-ea"/>
                        <a:cs typeface="+mn-cs"/>
                      </a:endParaRPr>
                    </a:p>
                  </a:txBody>
                  <a:tcPr marL="9525" marR="9525" marT="9525" marB="0" anchor="b"/>
                </a:tc>
                <a:tc>
                  <a:txBody>
                    <a:bodyPr/>
                    <a:lstStyle/>
                    <a:p>
                      <a:pPr algn="ctr" fontAlgn="b"/>
                      <a:r>
                        <a:rPr lang="en-US" altLang="zh-CN" sz="900" u="none" strike="noStrike" dirty="0">
                          <a:solidFill>
                            <a:schemeClr val="bg1">
                              <a:lumMod val="50000"/>
                            </a:schemeClr>
                          </a:solidFill>
                          <a:effectLst/>
                        </a:rPr>
                        <a:t>15%</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900" u="none" strike="noStrike" dirty="0">
                          <a:solidFill>
                            <a:schemeClr val="bg1">
                              <a:lumMod val="50000"/>
                            </a:schemeClr>
                          </a:solidFill>
                          <a:effectLst/>
                        </a:rPr>
                        <a:t>10%</a:t>
                      </a:r>
                      <a:endParaRPr lang="en-US" altLang="zh-CN" sz="900" b="0" i="0" u="none" strike="noStrike" dirty="0">
                        <a:solidFill>
                          <a:schemeClr val="bg1">
                            <a:lumMod val="50000"/>
                          </a:schemeClr>
                        </a:solidFill>
                        <a:effectLst/>
                        <a:latin typeface="宋体"/>
                      </a:endParaRPr>
                    </a:p>
                  </a:txBody>
                  <a:tcPr marL="9525" marR="9525" marT="9525" marB="0" anchor="b"/>
                </a:tc>
              </a:tr>
              <a:tr h="196950">
                <a:tc>
                  <a:txBody>
                    <a:bodyPr/>
                    <a:lstStyle/>
                    <a:p>
                      <a:pPr marL="0" marR="0" indent="0" algn="ctr" defTabSz="914239" rtl="0" eaLnBrk="1" fontAlgn="b"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门店</a:t>
                      </a:r>
                      <a:r>
                        <a:rPr lang="en-US" altLang="zh-CN" sz="800" dirty="0" smtClean="0">
                          <a:solidFill>
                            <a:schemeClr val="bg2">
                              <a:lumMod val="50000"/>
                            </a:schemeClr>
                          </a:solidFill>
                        </a:rPr>
                        <a:t>2</a:t>
                      </a:r>
                      <a:endParaRPr lang="zh-CN" altLang="en-US" sz="800" dirty="0" smtClean="0">
                        <a:solidFill>
                          <a:schemeClr val="bg2">
                            <a:lumMod val="50000"/>
                          </a:schemeClr>
                        </a:solidFill>
                      </a:endParaRPr>
                    </a:p>
                  </a:txBody>
                  <a:tcPr marL="9525" marR="9525" marT="9525" marB="0" anchor="b"/>
                </a:tc>
                <a:tc>
                  <a:txBody>
                    <a:bodyPr/>
                    <a:lstStyle/>
                    <a:p>
                      <a:pPr algn="ctr" fontAlgn="b"/>
                      <a:r>
                        <a:rPr lang="en-US" altLang="zh-CN" sz="900" u="none" strike="noStrike" dirty="0">
                          <a:solidFill>
                            <a:schemeClr val="bg1">
                              <a:lumMod val="50000"/>
                            </a:schemeClr>
                          </a:solidFill>
                          <a:effectLst/>
                        </a:rPr>
                        <a:t>40%</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marL="0" algn="ctr" defTabSz="914239" rtl="0" eaLnBrk="1" fontAlgn="b" latinLnBrk="0" hangingPunct="1"/>
                      <a:r>
                        <a:rPr lang="en-US" altLang="zh-CN" sz="900" u="none" strike="noStrike" kern="1200" dirty="0">
                          <a:solidFill>
                            <a:schemeClr val="accent2"/>
                          </a:solidFill>
                          <a:effectLst/>
                          <a:latin typeface="+mn-lt"/>
                          <a:ea typeface="+mn-ea"/>
                          <a:cs typeface="+mn-cs"/>
                        </a:rPr>
                        <a:t>18%</a:t>
                      </a:r>
                    </a:p>
                  </a:txBody>
                  <a:tcPr marL="9525" marR="9525" marT="9525" marB="0" anchor="b"/>
                </a:tc>
                <a:tc>
                  <a:txBody>
                    <a:bodyPr/>
                    <a:lstStyle/>
                    <a:p>
                      <a:pPr algn="ctr" fontAlgn="b"/>
                      <a:r>
                        <a:rPr lang="en-US" altLang="zh-CN" sz="900" u="none" strike="noStrike" dirty="0">
                          <a:solidFill>
                            <a:schemeClr val="bg1">
                              <a:lumMod val="50000"/>
                            </a:schemeClr>
                          </a:solidFill>
                          <a:effectLst/>
                        </a:rPr>
                        <a:t>20%</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900" u="none" strike="noStrike" dirty="0" smtClean="0">
                          <a:solidFill>
                            <a:schemeClr val="bg1">
                              <a:lumMod val="50000"/>
                            </a:schemeClr>
                          </a:solidFill>
                          <a:effectLst/>
                        </a:rPr>
                        <a:t>15%</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900" u="none" strike="noStrike">
                          <a:solidFill>
                            <a:schemeClr val="bg1">
                              <a:lumMod val="50000"/>
                            </a:schemeClr>
                          </a:solidFill>
                          <a:effectLst/>
                        </a:rPr>
                        <a:t>12%</a:t>
                      </a:r>
                      <a:endParaRPr lang="en-US" altLang="zh-CN" sz="900" b="0" i="0" u="none" strike="noStrike">
                        <a:solidFill>
                          <a:schemeClr val="bg1">
                            <a:lumMod val="50000"/>
                          </a:schemeClr>
                        </a:solidFill>
                        <a:effectLst/>
                        <a:latin typeface="宋体"/>
                      </a:endParaRPr>
                    </a:p>
                  </a:txBody>
                  <a:tcPr marL="9525" marR="9525" marT="9525" marB="0" anchor="b"/>
                </a:tc>
                <a:tc>
                  <a:txBody>
                    <a:bodyPr/>
                    <a:lstStyle/>
                    <a:p>
                      <a:pPr algn="ctr" fontAlgn="b"/>
                      <a:r>
                        <a:rPr lang="en-US" altLang="zh-CN" sz="900" u="none" strike="noStrike" dirty="0">
                          <a:solidFill>
                            <a:schemeClr val="bg1">
                              <a:lumMod val="50000"/>
                            </a:schemeClr>
                          </a:solidFill>
                          <a:effectLst/>
                        </a:rPr>
                        <a:t>40%</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marL="0" algn="ctr" defTabSz="914239" rtl="0" eaLnBrk="1" fontAlgn="b" latinLnBrk="0" hangingPunct="1"/>
                      <a:r>
                        <a:rPr lang="en-US" altLang="zh-CN" sz="900" u="none" strike="noStrike" kern="1200" dirty="0">
                          <a:solidFill>
                            <a:schemeClr val="accent2"/>
                          </a:solidFill>
                          <a:effectLst/>
                          <a:latin typeface="+mn-lt"/>
                          <a:ea typeface="+mn-ea"/>
                          <a:cs typeface="+mn-cs"/>
                        </a:rPr>
                        <a:t>18%</a:t>
                      </a:r>
                    </a:p>
                  </a:txBody>
                  <a:tcPr marL="9525" marR="9525" marT="9525" marB="0" anchor="b"/>
                </a:tc>
                <a:tc>
                  <a:txBody>
                    <a:bodyPr/>
                    <a:lstStyle/>
                    <a:p>
                      <a:pPr algn="ctr" fontAlgn="b"/>
                      <a:r>
                        <a:rPr lang="en-US" altLang="zh-CN" sz="900" u="none" strike="noStrike" dirty="0">
                          <a:solidFill>
                            <a:schemeClr val="bg1">
                              <a:lumMod val="50000"/>
                            </a:schemeClr>
                          </a:solidFill>
                          <a:effectLst/>
                        </a:rPr>
                        <a:t>20%</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900" u="none" strike="noStrike" dirty="0">
                          <a:solidFill>
                            <a:schemeClr val="bg1">
                              <a:lumMod val="50000"/>
                            </a:schemeClr>
                          </a:solidFill>
                          <a:effectLst/>
                        </a:rPr>
                        <a:t>10%</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900" u="none" strike="noStrike" dirty="0">
                          <a:solidFill>
                            <a:schemeClr val="bg1">
                              <a:lumMod val="50000"/>
                            </a:schemeClr>
                          </a:solidFill>
                          <a:effectLst/>
                        </a:rPr>
                        <a:t>12%</a:t>
                      </a:r>
                      <a:endParaRPr lang="en-US" altLang="zh-CN" sz="900" b="0" i="0" u="none" strike="noStrike" dirty="0">
                        <a:solidFill>
                          <a:schemeClr val="bg1">
                            <a:lumMod val="50000"/>
                          </a:schemeClr>
                        </a:solidFill>
                        <a:effectLst/>
                        <a:latin typeface="宋体"/>
                      </a:endParaRPr>
                    </a:p>
                  </a:txBody>
                  <a:tcPr marL="9525" marR="9525" marT="9525" marB="0" anchor="b"/>
                </a:tc>
              </a:tr>
              <a:tr h="196950">
                <a:tc>
                  <a:txBody>
                    <a:bodyPr/>
                    <a:lstStyle/>
                    <a:p>
                      <a:pPr marL="0" marR="0" indent="0" algn="ctr" defTabSz="914239" rtl="0" eaLnBrk="1" fontAlgn="b"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门店</a:t>
                      </a:r>
                      <a:r>
                        <a:rPr lang="en-US" altLang="zh-CN" sz="800" dirty="0" smtClean="0">
                          <a:solidFill>
                            <a:schemeClr val="bg2">
                              <a:lumMod val="50000"/>
                            </a:schemeClr>
                          </a:solidFill>
                        </a:rPr>
                        <a:t>2</a:t>
                      </a:r>
                      <a:endParaRPr lang="zh-CN" altLang="en-US" sz="800" dirty="0" smtClean="0">
                        <a:solidFill>
                          <a:schemeClr val="bg2">
                            <a:lumMod val="50000"/>
                          </a:schemeClr>
                        </a:solidFill>
                      </a:endParaRPr>
                    </a:p>
                  </a:txBody>
                  <a:tcPr marL="9525" marR="9525" marT="9525" marB="0" anchor="b"/>
                </a:tc>
                <a:tc>
                  <a:txBody>
                    <a:bodyPr/>
                    <a:lstStyle/>
                    <a:p>
                      <a:pPr algn="ctr" fontAlgn="b"/>
                      <a:r>
                        <a:rPr lang="en-US" altLang="zh-CN" sz="900" u="none" strike="noStrike" dirty="0">
                          <a:solidFill>
                            <a:schemeClr val="bg1">
                              <a:lumMod val="50000"/>
                            </a:schemeClr>
                          </a:solidFill>
                          <a:effectLst/>
                        </a:rPr>
                        <a:t>30%</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marL="0" algn="ctr" defTabSz="914239" rtl="0" eaLnBrk="1" fontAlgn="b" latinLnBrk="0" hangingPunct="1"/>
                      <a:r>
                        <a:rPr lang="en-US" altLang="zh-CN" sz="900" u="none" strike="noStrike" kern="1200" dirty="0">
                          <a:solidFill>
                            <a:srgbClr val="C00000"/>
                          </a:solidFill>
                          <a:effectLst/>
                          <a:latin typeface="+mn-lt"/>
                          <a:ea typeface="+mn-ea"/>
                          <a:cs typeface="+mn-cs"/>
                        </a:rPr>
                        <a:t>30%</a:t>
                      </a:r>
                    </a:p>
                  </a:txBody>
                  <a:tcPr marL="9525" marR="9525" marT="9525" marB="0" anchor="b"/>
                </a:tc>
                <a:tc>
                  <a:txBody>
                    <a:bodyPr/>
                    <a:lstStyle/>
                    <a:p>
                      <a:pPr marL="0" algn="ctr" defTabSz="914239" rtl="0" eaLnBrk="1" fontAlgn="b" latinLnBrk="0" hangingPunct="1"/>
                      <a:r>
                        <a:rPr lang="en-US" altLang="zh-CN" sz="900" u="none" strike="noStrike" kern="1200" dirty="0">
                          <a:solidFill>
                            <a:schemeClr val="accent2"/>
                          </a:solidFill>
                          <a:effectLst/>
                          <a:latin typeface="+mn-lt"/>
                          <a:ea typeface="+mn-ea"/>
                          <a:cs typeface="+mn-cs"/>
                        </a:rPr>
                        <a:t>10%</a:t>
                      </a:r>
                    </a:p>
                  </a:txBody>
                  <a:tcPr marL="9525" marR="9525" marT="9525" marB="0" anchor="b"/>
                </a:tc>
                <a:tc>
                  <a:txBody>
                    <a:bodyPr/>
                    <a:lstStyle/>
                    <a:p>
                      <a:pPr marL="0" algn="ctr" defTabSz="914239" rtl="0" eaLnBrk="1" fontAlgn="b" latinLnBrk="0" hangingPunct="1"/>
                      <a:r>
                        <a:rPr lang="en-US" altLang="zh-CN" sz="900" u="none" strike="noStrike" kern="1200" dirty="0">
                          <a:solidFill>
                            <a:srgbClr val="C00000"/>
                          </a:solidFill>
                          <a:effectLst/>
                          <a:latin typeface="+mn-lt"/>
                          <a:ea typeface="+mn-ea"/>
                          <a:cs typeface="+mn-cs"/>
                        </a:rPr>
                        <a:t>18%</a:t>
                      </a:r>
                    </a:p>
                  </a:txBody>
                  <a:tcPr marL="9525" marR="9525" marT="9525" marB="0" anchor="b"/>
                </a:tc>
                <a:tc>
                  <a:txBody>
                    <a:bodyPr/>
                    <a:lstStyle/>
                    <a:p>
                      <a:pPr marL="0" algn="ctr" defTabSz="914239" rtl="0" eaLnBrk="1" fontAlgn="b" latinLnBrk="0" hangingPunct="1"/>
                      <a:r>
                        <a:rPr lang="en-US" altLang="zh-CN" sz="900" u="none" strike="noStrike" kern="1200" dirty="0">
                          <a:solidFill>
                            <a:srgbClr val="C00000"/>
                          </a:solidFill>
                          <a:effectLst/>
                          <a:latin typeface="+mn-lt"/>
                          <a:ea typeface="+mn-ea"/>
                          <a:cs typeface="+mn-cs"/>
                        </a:rPr>
                        <a:t>15%</a:t>
                      </a:r>
                    </a:p>
                  </a:txBody>
                  <a:tcPr marL="9525" marR="9525" marT="9525" marB="0" anchor="b"/>
                </a:tc>
                <a:tc>
                  <a:txBody>
                    <a:bodyPr/>
                    <a:lstStyle/>
                    <a:p>
                      <a:pPr algn="ctr" fontAlgn="b"/>
                      <a:r>
                        <a:rPr lang="en-US" altLang="zh-CN" sz="900" u="none" strike="noStrike" dirty="0">
                          <a:solidFill>
                            <a:schemeClr val="bg1">
                              <a:lumMod val="50000"/>
                            </a:schemeClr>
                          </a:solidFill>
                          <a:effectLst/>
                        </a:rPr>
                        <a:t>30%</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marL="0" algn="ctr" defTabSz="914239" rtl="0" eaLnBrk="1" fontAlgn="b" latinLnBrk="0" hangingPunct="1"/>
                      <a:r>
                        <a:rPr lang="en-US" altLang="zh-CN" sz="900" u="none" strike="noStrike" kern="1200" dirty="0">
                          <a:solidFill>
                            <a:srgbClr val="C00000"/>
                          </a:solidFill>
                          <a:effectLst/>
                          <a:latin typeface="+mn-lt"/>
                          <a:ea typeface="+mn-ea"/>
                          <a:cs typeface="+mn-cs"/>
                        </a:rPr>
                        <a:t>30%</a:t>
                      </a:r>
                    </a:p>
                  </a:txBody>
                  <a:tcPr marL="9525" marR="9525" marT="9525" marB="0" anchor="b"/>
                </a:tc>
                <a:tc>
                  <a:txBody>
                    <a:bodyPr/>
                    <a:lstStyle/>
                    <a:p>
                      <a:pPr algn="ctr" fontAlgn="b"/>
                      <a:r>
                        <a:rPr lang="en-US" altLang="zh-CN" sz="900" u="none" strike="noStrike" kern="1200" dirty="0">
                          <a:solidFill>
                            <a:schemeClr val="accent2"/>
                          </a:solidFill>
                          <a:effectLst/>
                          <a:latin typeface="+mn-lt"/>
                          <a:ea typeface="+mn-ea"/>
                          <a:cs typeface="+mn-cs"/>
                        </a:rPr>
                        <a:t>10%</a:t>
                      </a:r>
                    </a:p>
                  </a:txBody>
                  <a:tcPr marL="9525" marR="9525" marT="9525" marB="0" anchor="b"/>
                </a:tc>
                <a:tc>
                  <a:txBody>
                    <a:bodyPr/>
                    <a:lstStyle/>
                    <a:p>
                      <a:pPr marL="0" algn="ctr" defTabSz="914239" rtl="0" eaLnBrk="1" fontAlgn="b" latinLnBrk="0" hangingPunct="1"/>
                      <a:r>
                        <a:rPr lang="en-US" altLang="zh-CN" sz="900" u="none" strike="noStrike" kern="1200" dirty="0">
                          <a:solidFill>
                            <a:srgbClr val="C00000"/>
                          </a:solidFill>
                          <a:effectLst/>
                          <a:latin typeface="+mn-lt"/>
                          <a:ea typeface="+mn-ea"/>
                          <a:cs typeface="+mn-cs"/>
                        </a:rPr>
                        <a:t>18%</a:t>
                      </a:r>
                    </a:p>
                  </a:txBody>
                  <a:tcPr marL="9525" marR="9525" marT="9525" marB="0" anchor="b"/>
                </a:tc>
                <a:tc>
                  <a:txBody>
                    <a:bodyPr/>
                    <a:lstStyle/>
                    <a:p>
                      <a:pPr marL="0" algn="ctr" defTabSz="914239" rtl="0" eaLnBrk="1" fontAlgn="b" latinLnBrk="0" hangingPunct="1"/>
                      <a:r>
                        <a:rPr lang="en-US" altLang="zh-CN" sz="900" u="none" strike="noStrike" kern="1200" dirty="0">
                          <a:solidFill>
                            <a:schemeClr val="accent2"/>
                          </a:solidFill>
                          <a:effectLst/>
                          <a:latin typeface="+mn-lt"/>
                          <a:ea typeface="+mn-ea"/>
                          <a:cs typeface="+mn-cs"/>
                        </a:rPr>
                        <a:t>15%</a:t>
                      </a:r>
                    </a:p>
                  </a:txBody>
                  <a:tcPr marL="9525" marR="9525" marT="9525" marB="0" anchor="b"/>
                </a:tc>
              </a:tr>
              <a:tr h="196950">
                <a:tc>
                  <a:txBody>
                    <a:bodyPr/>
                    <a:lstStyle/>
                    <a:p>
                      <a:pPr marL="0" marR="0" indent="0" algn="ctr" defTabSz="914239" rtl="0" eaLnBrk="1" fontAlgn="b"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门店</a:t>
                      </a:r>
                      <a:r>
                        <a:rPr lang="en-US" altLang="zh-CN" sz="800" dirty="0" smtClean="0">
                          <a:solidFill>
                            <a:schemeClr val="bg2">
                              <a:lumMod val="50000"/>
                            </a:schemeClr>
                          </a:solidFill>
                        </a:rPr>
                        <a:t>2</a:t>
                      </a:r>
                      <a:endParaRPr lang="zh-CN" altLang="en-US" sz="800" dirty="0" smtClean="0">
                        <a:solidFill>
                          <a:schemeClr val="bg2">
                            <a:lumMod val="50000"/>
                          </a:schemeClr>
                        </a:solidFill>
                      </a:endParaRPr>
                    </a:p>
                  </a:txBody>
                  <a:tcPr marL="9525" marR="9525" marT="9525" marB="0" anchor="b"/>
                </a:tc>
                <a:tc>
                  <a:txBody>
                    <a:bodyPr/>
                    <a:lstStyle/>
                    <a:p>
                      <a:pPr algn="ctr" fontAlgn="b"/>
                      <a:r>
                        <a:rPr lang="en-US" altLang="zh-CN" sz="900" u="none" strike="noStrike" dirty="0">
                          <a:solidFill>
                            <a:schemeClr val="bg1">
                              <a:lumMod val="50000"/>
                            </a:schemeClr>
                          </a:solidFill>
                          <a:effectLst/>
                        </a:rPr>
                        <a:t>30%</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900" u="none" strike="noStrike">
                          <a:solidFill>
                            <a:schemeClr val="bg1">
                              <a:lumMod val="50000"/>
                            </a:schemeClr>
                          </a:solidFill>
                          <a:effectLst/>
                        </a:rPr>
                        <a:t>20%</a:t>
                      </a:r>
                      <a:endParaRPr lang="en-US" altLang="zh-CN" sz="900" b="0" i="0" u="none" strike="noStrike">
                        <a:solidFill>
                          <a:schemeClr val="bg1">
                            <a:lumMod val="50000"/>
                          </a:schemeClr>
                        </a:solidFill>
                        <a:effectLst/>
                        <a:latin typeface="宋体"/>
                      </a:endParaRPr>
                    </a:p>
                  </a:txBody>
                  <a:tcPr marL="9525" marR="9525" marT="9525" marB="0" anchor="b"/>
                </a:tc>
                <a:tc>
                  <a:txBody>
                    <a:bodyPr/>
                    <a:lstStyle/>
                    <a:p>
                      <a:pPr algn="ctr" fontAlgn="b"/>
                      <a:r>
                        <a:rPr lang="en-US" altLang="zh-CN" sz="900" u="none" strike="noStrike">
                          <a:solidFill>
                            <a:schemeClr val="bg1">
                              <a:lumMod val="50000"/>
                            </a:schemeClr>
                          </a:solidFill>
                          <a:effectLst/>
                        </a:rPr>
                        <a:t>22%</a:t>
                      </a:r>
                      <a:endParaRPr lang="en-US" altLang="zh-CN" sz="900" b="0" i="0" u="none" strike="noStrike">
                        <a:solidFill>
                          <a:schemeClr val="bg1">
                            <a:lumMod val="50000"/>
                          </a:schemeClr>
                        </a:solidFill>
                        <a:effectLst/>
                        <a:latin typeface="宋体"/>
                      </a:endParaRPr>
                    </a:p>
                  </a:txBody>
                  <a:tcPr marL="9525" marR="9525" marT="9525" marB="0" anchor="b"/>
                </a:tc>
                <a:tc>
                  <a:txBody>
                    <a:bodyPr/>
                    <a:lstStyle/>
                    <a:p>
                      <a:pPr marL="0" algn="ctr" defTabSz="914239" rtl="0" eaLnBrk="1" fontAlgn="b" latinLnBrk="0" hangingPunct="1"/>
                      <a:r>
                        <a:rPr lang="en-US" altLang="zh-CN" sz="900" u="none" strike="noStrike" kern="1200" dirty="0">
                          <a:solidFill>
                            <a:srgbClr val="C00000"/>
                          </a:solidFill>
                          <a:effectLst/>
                          <a:latin typeface="+mn-lt"/>
                          <a:ea typeface="+mn-ea"/>
                          <a:cs typeface="+mn-cs"/>
                        </a:rPr>
                        <a:t>19%</a:t>
                      </a:r>
                    </a:p>
                  </a:txBody>
                  <a:tcPr marL="9525" marR="9525" marT="9525" marB="0" anchor="b"/>
                </a:tc>
                <a:tc>
                  <a:txBody>
                    <a:bodyPr/>
                    <a:lstStyle/>
                    <a:p>
                      <a:pPr marL="0" algn="ctr" defTabSz="914239" rtl="0" eaLnBrk="1" fontAlgn="b" latinLnBrk="0" hangingPunct="1"/>
                      <a:r>
                        <a:rPr lang="en-US" altLang="zh-CN" sz="900" u="none" strike="noStrike" kern="1200" dirty="0">
                          <a:solidFill>
                            <a:schemeClr val="accent2"/>
                          </a:solidFill>
                          <a:effectLst/>
                          <a:latin typeface="+mn-lt"/>
                          <a:ea typeface="+mn-ea"/>
                          <a:cs typeface="+mn-cs"/>
                        </a:rPr>
                        <a:t>9%</a:t>
                      </a:r>
                    </a:p>
                  </a:txBody>
                  <a:tcPr marL="9525" marR="9525" marT="9525" marB="0" anchor="b"/>
                </a:tc>
                <a:tc>
                  <a:txBody>
                    <a:bodyPr/>
                    <a:lstStyle/>
                    <a:p>
                      <a:pPr algn="ctr" fontAlgn="b"/>
                      <a:r>
                        <a:rPr lang="en-US" altLang="zh-CN" sz="900" u="none" strike="noStrike" dirty="0">
                          <a:solidFill>
                            <a:schemeClr val="bg1">
                              <a:lumMod val="50000"/>
                            </a:schemeClr>
                          </a:solidFill>
                          <a:effectLst/>
                        </a:rPr>
                        <a:t>30%</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900" u="none" strike="noStrike" dirty="0">
                          <a:solidFill>
                            <a:schemeClr val="bg1">
                              <a:lumMod val="50000"/>
                            </a:schemeClr>
                          </a:solidFill>
                          <a:effectLst/>
                        </a:rPr>
                        <a:t>20%</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900" u="none" strike="noStrike" dirty="0">
                          <a:solidFill>
                            <a:schemeClr val="bg1">
                              <a:lumMod val="50000"/>
                            </a:schemeClr>
                          </a:solidFill>
                          <a:effectLst/>
                        </a:rPr>
                        <a:t>22%</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marL="0" algn="ctr" defTabSz="914239" rtl="0" eaLnBrk="1" fontAlgn="b" latinLnBrk="0" hangingPunct="1"/>
                      <a:r>
                        <a:rPr lang="en-US" altLang="zh-CN" sz="900" u="none" strike="noStrike" kern="1200" dirty="0">
                          <a:solidFill>
                            <a:srgbClr val="C00000"/>
                          </a:solidFill>
                          <a:effectLst/>
                          <a:latin typeface="+mn-lt"/>
                          <a:ea typeface="+mn-ea"/>
                          <a:cs typeface="+mn-cs"/>
                        </a:rPr>
                        <a:t>19%</a:t>
                      </a:r>
                    </a:p>
                  </a:txBody>
                  <a:tcPr marL="9525" marR="9525" marT="9525" marB="0" anchor="b"/>
                </a:tc>
                <a:tc>
                  <a:txBody>
                    <a:bodyPr/>
                    <a:lstStyle/>
                    <a:p>
                      <a:pPr algn="ctr" fontAlgn="b"/>
                      <a:r>
                        <a:rPr lang="en-US" altLang="zh-CN" sz="900" u="none" strike="noStrike" kern="1200" dirty="0">
                          <a:solidFill>
                            <a:schemeClr val="accent2"/>
                          </a:solidFill>
                          <a:effectLst/>
                          <a:latin typeface="+mn-lt"/>
                          <a:ea typeface="+mn-ea"/>
                          <a:cs typeface="+mn-cs"/>
                        </a:rPr>
                        <a:t>9%</a:t>
                      </a:r>
                    </a:p>
                  </a:txBody>
                  <a:tcPr marL="9525" marR="9525" marT="9525" marB="0" anchor="b"/>
                </a:tc>
              </a:tr>
              <a:tr h="196950">
                <a:tc>
                  <a:txBody>
                    <a:bodyPr/>
                    <a:lstStyle/>
                    <a:p>
                      <a:pPr marL="0" marR="0" indent="0" algn="ctr" defTabSz="914239" rtl="0" eaLnBrk="1" fontAlgn="b" latinLnBrk="0" hangingPunct="1">
                        <a:lnSpc>
                          <a:spcPct val="100000"/>
                        </a:lnSpc>
                        <a:spcBef>
                          <a:spcPts val="0"/>
                        </a:spcBef>
                        <a:spcAft>
                          <a:spcPts val="0"/>
                        </a:spcAft>
                        <a:buClrTx/>
                        <a:buSzTx/>
                        <a:buFontTx/>
                        <a:buNone/>
                        <a:tabLst/>
                        <a:defRPr/>
                      </a:pPr>
                      <a:r>
                        <a:rPr lang="zh-CN" altLang="en-US" sz="800" smtClean="0">
                          <a:solidFill>
                            <a:schemeClr val="bg2">
                              <a:lumMod val="50000"/>
                            </a:schemeClr>
                          </a:solidFill>
                        </a:rPr>
                        <a:t>门店</a:t>
                      </a:r>
                      <a:r>
                        <a:rPr lang="en-US" altLang="zh-CN" sz="800" smtClean="0">
                          <a:solidFill>
                            <a:schemeClr val="bg2">
                              <a:lumMod val="50000"/>
                            </a:schemeClr>
                          </a:solidFill>
                        </a:rPr>
                        <a:t>2</a:t>
                      </a:r>
                      <a:endParaRPr lang="zh-CN" altLang="en-US" sz="800" dirty="0" smtClean="0">
                        <a:solidFill>
                          <a:schemeClr val="bg2">
                            <a:lumMod val="50000"/>
                          </a:schemeClr>
                        </a:solidFill>
                      </a:endParaRPr>
                    </a:p>
                  </a:txBody>
                  <a:tcPr marL="9525" marR="9525" marT="9525" marB="0" anchor="b"/>
                </a:tc>
                <a:tc>
                  <a:txBody>
                    <a:bodyPr/>
                    <a:lstStyle/>
                    <a:p>
                      <a:pPr marL="0" algn="ctr" defTabSz="914239" rtl="0" eaLnBrk="1" fontAlgn="b" latinLnBrk="0" hangingPunct="1"/>
                      <a:r>
                        <a:rPr lang="en-US" altLang="zh-CN" sz="900" u="none" strike="noStrike" kern="1200" dirty="0">
                          <a:solidFill>
                            <a:schemeClr val="accent2"/>
                          </a:solidFill>
                          <a:effectLst/>
                          <a:latin typeface="+mn-lt"/>
                          <a:ea typeface="+mn-ea"/>
                          <a:cs typeface="+mn-cs"/>
                        </a:rPr>
                        <a:t>20%</a:t>
                      </a:r>
                    </a:p>
                  </a:txBody>
                  <a:tcPr marL="9525" marR="9525" marT="9525" marB="0" anchor="b"/>
                </a:tc>
                <a:tc>
                  <a:txBody>
                    <a:bodyPr/>
                    <a:lstStyle/>
                    <a:p>
                      <a:pPr algn="ctr" fontAlgn="b"/>
                      <a:r>
                        <a:rPr lang="en-US" altLang="zh-CN" sz="900" u="none" strike="noStrike">
                          <a:solidFill>
                            <a:schemeClr val="bg1">
                              <a:lumMod val="50000"/>
                            </a:schemeClr>
                          </a:solidFill>
                          <a:effectLst/>
                        </a:rPr>
                        <a:t>20%</a:t>
                      </a:r>
                      <a:endParaRPr lang="en-US" altLang="zh-CN" sz="900" b="0" i="0" u="none" strike="noStrike">
                        <a:solidFill>
                          <a:schemeClr val="bg1">
                            <a:lumMod val="50000"/>
                          </a:schemeClr>
                        </a:solidFill>
                        <a:effectLst/>
                        <a:latin typeface="宋体"/>
                      </a:endParaRPr>
                    </a:p>
                  </a:txBody>
                  <a:tcPr marL="9525" marR="9525" marT="9525" marB="0" anchor="b"/>
                </a:tc>
                <a:tc>
                  <a:txBody>
                    <a:bodyPr/>
                    <a:lstStyle/>
                    <a:p>
                      <a:pPr marL="0" algn="ctr" defTabSz="914239" rtl="0" eaLnBrk="1" fontAlgn="b" latinLnBrk="0" hangingPunct="1"/>
                      <a:r>
                        <a:rPr lang="en-US" altLang="zh-CN" sz="900" u="none" strike="noStrike" kern="1200" dirty="0">
                          <a:solidFill>
                            <a:srgbClr val="C00000"/>
                          </a:solidFill>
                          <a:effectLst/>
                          <a:latin typeface="+mn-lt"/>
                          <a:ea typeface="+mn-ea"/>
                          <a:cs typeface="+mn-cs"/>
                        </a:rPr>
                        <a:t>30%</a:t>
                      </a:r>
                    </a:p>
                  </a:txBody>
                  <a:tcPr marL="9525" marR="9525" marT="9525" marB="0" anchor="b"/>
                </a:tc>
                <a:tc>
                  <a:txBody>
                    <a:bodyPr/>
                    <a:lstStyle/>
                    <a:p>
                      <a:pPr marL="0" algn="ctr" defTabSz="914239" rtl="0" eaLnBrk="1" fontAlgn="b" latinLnBrk="0" hangingPunct="1"/>
                      <a:r>
                        <a:rPr lang="en-US" altLang="zh-CN" sz="900" u="none" strike="noStrike" kern="1200" dirty="0">
                          <a:solidFill>
                            <a:srgbClr val="C00000"/>
                          </a:solidFill>
                          <a:effectLst/>
                          <a:latin typeface="+mn-lt"/>
                          <a:ea typeface="+mn-ea"/>
                          <a:cs typeface="+mn-cs"/>
                        </a:rPr>
                        <a:t>20%</a:t>
                      </a:r>
                    </a:p>
                  </a:txBody>
                  <a:tcPr marL="9525" marR="9525" marT="9525" marB="0" anchor="b"/>
                </a:tc>
                <a:tc>
                  <a:txBody>
                    <a:bodyPr/>
                    <a:lstStyle/>
                    <a:p>
                      <a:pPr algn="ctr" fontAlgn="b"/>
                      <a:r>
                        <a:rPr lang="en-US" altLang="zh-CN" sz="900" u="none" strike="noStrike" dirty="0">
                          <a:solidFill>
                            <a:schemeClr val="bg1">
                              <a:lumMod val="50000"/>
                            </a:schemeClr>
                          </a:solidFill>
                          <a:effectLst/>
                        </a:rPr>
                        <a:t>10%</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marL="0" algn="ctr" defTabSz="914239" rtl="0" eaLnBrk="1" fontAlgn="b" latinLnBrk="0" hangingPunct="1"/>
                      <a:r>
                        <a:rPr lang="en-US" altLang="zh-CN" sz="900" u="none" strike="noStrike" kern="1200" dirty="0">
                          <a:solidFill>
                            <a:schemeClr val="accent2"/>
                          </a:solidFill>
                          <a:effectLst/>
                          <a:latin typeface="+mn-lt"/>
                          <a:ea typeface="+mn-ea"/>
                          <a:cs typeface="+mn-cs"/>
                        </a:rPr>
                        <a:t>20%</a:t>
                      </a:r>
                    </a:p>
                  </a:txBody>
                  <a:tcPr marL="9525" marR="9525" marT="9525" marB="0" anchor="b"/>
                </a:tc>
                <a:tc>
                  <a:txBody>
                    <a:bodyPr/>
                    <a:lstStyle/>
                    <a:p>
                      <a:pPr algn="ctr" fontAlgn="b"/>
                      <a:r>
                        <a:rPr lang="en-US" altLang="zh-CN" sz="900" u="none" strike="noStrike" dirty="0">
                          <a:solidFill>
                            <a:schemeClr val="bg1">
                              <a:lumMod val="50000"/>
                            </a:schemeClr>
                          </a:solidFill>
                          <a:effectLst/>
                        </a:rPr>
                        <a:t>20%</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marL="0" algn="ctr" defTabSz="914239" rtl="0" eaLnBrk="1" fontAlgn="b" latinLnBrk="0" hangingPunct="1"/>
                      <a:r>
                        <a:rPr lang="en-US" altLang="zh-CN" sz="900" u="none" strike="noStrike" kern="1200" dirty="0">
                          <a:solidFill>
                            <a:srgbClr val="C00000"/>
                          </a:solidFill>
                          <a:effectLst/>
                          <a:latin typeface="+mn-lt"/>
                          <a:ea typeface="+mn-ea"/>
                          <a:cs typeface="+mn-cs"/>
                        </a:rPr>
                        <a:t>30%</a:t>
                      </a:r>
                    </a:p>
                  </a:txBody>
                  <a:tcPr marL="9525" marR="9525" marT="9525" marB="0" anchor="b"/>
                </a:tc>
                <a:tc>
                  <a:txBody>
                    <a:bodyPr/>
                    <a:lstStyle/>
                    <a:p>
                      <a:pPr marL="0" algn="ctr" defTabSz="914239" rtl="0" eaLnBrk="1" fontAlgn="b" latinLnBrk="0" hangingPunct="1"/>
                      <a:r>
                        <a:rPr lang="en-US" altLang="zh-CN" sz="900" u="none" strike="noStrike" kern="1200" dirty="0">
                          <a:solidFill>
                            <a:srgbClr val="C00000"/>
                          </a:solidFill>
                          <a:effectLst/>
                          <a:latin typeface="+mn-lt"/>
                          <a:ea typeface="+mn-ea"/>
                          <a:cs typeface="+mn-cs"/>
                        </a:rPr>
                        <a:t>20%</a:t>
                      </a:r>
                    </a:p>
                  </a:txBody>
                  <a:tcPr marL="9525" marR="9525" marT="9525" marB="0" anchor="b"/>
                </a:tc>
                <a:tc>
                  <a:txBody>
                    <a:bodyPr/>
                    <a:lstStyle/>
                    <a:p>
                      <a:pPr algn="ctr" fontAlgn="b"/>
                      <a:r>
                        <a:rPr lang="en-US" altLang="zh-CN" sz="900" u="none" strike="noStrike" dirty="0">
                          <a:solidFill>
                            <a:schemeClr val="bg1">
                              <a:lumMod val="50000"/>
                            </a:schemeClr>
                          </a:solidFill>
                          <a:effectLst/>
                        </a:rPr>
                        <a:t>10%</a:t>
                      </a:r>
                      <a:endParaRPr lang="en-US" altLang="zh-CN" sz="900" b="0" i="0" u="none" strike="noStrike" dirty="0">
                        <a:solidFill>
                          <a:schemeClr val="bg1">
                            <a:lumMod val="50000"/>
                          </a:schemeClr>
                        </a:solidFill>
                        <a:effectLst/>
                        <a:latin typeface="宋体"/>
                      </a:endParaRPr>
                    </a:p>
                  </a:txBody>
                  <a:tcPr marL="9525" marR="9525" marT="9525" marB="0" anchor="b"/>
                </a:tc>
              </a:tr>
              <a:tr h="196950">
                <a:tc>
                  <a:txBody>
                    <a:bodyPr/>
                    <a:lstStyle/>
                    <a:p>
                      <a:pPr marL="0" marR="0" indent="0" algn="ctr" defTabSz="914239" rtl="0" eaLnBrk="1" fontAlgn="b"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门店</a:t>
                      </a:r>
                      <a:r>
                        <a:rPr lang="en-US" altLang="zh-CN" sz="800" dirty="0" smtClean="0">
                          <a:solidFill>
                            <a:schemeClr val="bg2">
                              <a:lumMod val="50000"/>
                            </a:schemeClr>
                          </a:solidFill>
                        </a:rPr>
                        <a:t>2</a:t>
                      </a:r>
                      <a:endParaRPr lang="zh-CN" altLang="en-US" sz="800" dirty="0" smtClean="0">
                        <a:solidFill>
                          <a:schemeClr val="bg2">
                            <a:lumMod val="50000"/>
                          </a:schemeClr>
                        </a:solidFill>
                      </a:endParaRPr>
                    </a:p>
                  </a:txBody>
                  <a:tcPr marL="9525" marR="9525" marT="9525" marB="0" anchor="b"/>
                </a:tc>
                <a:tc>
                  <a:txBody>
                    <a:bodyPr/>
                    <a:lstStyle/>
                    <a:p>
                      <a:pPr marL="0" algn="ctr" defTabSz="914239" rtl="0" eaLnBrk="1" fontAlgn="b" latinLnBrk="0" hangingPunct="1"/>
                      <a:r>
                        <a:rPr lang="en-US" altLang="zh-CN" sz="900" u="none" strike="noStrike" kern="1200" dirty="0">
                          <a:solidFill>
                            <a:schemeClr val="accent2"/>
                          </a:solidFill>
                          <a:effectLst/>
                          <a:latin typeface="+mn-lt"/>
                          <a:ea typeface="+mn-ea"/>
                          <a:cs typeface="+mn-cs"/>
                        </a:rPr>
                        <a:t>20%</a:t>
                      </a:r>
                    </a:p>
                  </a:txBody>
                  <a:tcPr marL="9525" marR="9525" marT="9525" marB="0" anchor="b"/>
                </a:tc>
                <a:tc>
                  <a:txBody>
                    <a:bodyPr/>
                    <a:lstStyle/>
                    <a:p>
                      <a:pPr marL="0" algn="ctr" defTabSz="914239" rtl="0" eaLnBrk="1" fontAlgn="b" latinLnBrk="0" hangingPunct="1"/>
                      <a:r>
                        <a:rPr lang="en-US" altLang="zh-CN" sz="900" u="none" strike="noStrike" kern="1200" dirty="0">
                          <a:solidFill>
                            <a:srgbClr val="C00000"/>
                          </a:solidFill>
                          <a:effectLst/>
                          <a:latin typeface="+mn-lt"/>
                          <a:ea typeface="+mn-ea"/>
                          <a:cs typeface="+mn-cs"/>
                        </a:rPr>
                        <a:t>35%</a:t>
                      </a:r>
                    </a:p>
                  </a:txBody>
                  <a:tcPr marL="9525" marR="9525" marT="9525" marB="0" anchor="b"/>
                </a:tc>
                <a:tc>
                  <a:txBody>
                    <a:bodyPr/>
                    <a:lstStyle/>
                    <a:p>
                      <a:pPr marL="0" algn="ctr" defTabSz="914239" rtl="0" eaLnBrk="1" fontAlgn="b" latinLnBrk="0" hangingPunct="1"/>
                      <a:r>
                        <a:rPr lang="en-US" altLang="zh-CN" sz="900" u="none" strike="noStrike" kern="1200" dirty="0">
                          <a:solidFill>
                            <a:srgbClr val="C00000"/>
                          </a:solidFill>
                          <a:effectLst/>
                          <a:latin typeface="+mn-lt"/>
                          <a:ea typeface="+mn-ea"/>
                          <a:cs typeface="+mn-cs"/>
                        </a:rPr>
                        <a:t>30%</a:t>
                      </a:r>
                    </a:p>
                  </a:txBody>
                  <a:tcPr marL="9525" marR="9525" marT="9525" marB="0" anchor="b"/>
                </a:tc>
                <a:tc>
                  <a:txBody>
                    <a:bodyPr/>
                    <a:lstStyle/>
                    <a:p>
                      <a:pPr marL="0" algn="ctr" defTabSz="914239" rtl="0" eaLnBrk="1" fontAlgn="b" latinLnBrk="0" hangingPunct="1"/>
                      <a:r>
                        <a:rPr lang="en-US" altLang="zh-CN" sz="900" u="none" strike="noStrike" kern="1200" dirty="0">
                          <a:solidFill>
                            <a:schemeClr val="accent2"/>
                          </a:solidFill>
                          <a:effectLst/>
                          <a:latin typeface="+mn-lt"/>
                          <a:ea typeface="+mn-ea"/>
                          <a:cs typeface="+mn-cs"/>
                        </a:rPr>
                        <a:t>5%</a:t>
                      </a:r>
                    </a:p>
                  </a:txBody>
                  <a:tcPr marL="9525" marR="9525" marT="9525" marB="0" anchor="b"/>
                </a:tc>
                <a:tc>
                  <a:txBody>
                    <a:bodyPr/>
                    <a:lstStyle/>
                    <a:p>
                      <a:pPr algn="ctr" fontAlgn="b"/>
                      <a:r>
                        <a:rPr lang="en-US" altLang="zh-CN" sz="900" u="none" strike="noStrike" kern="1200" dirty="0">
                          <a:solidFill>
                            <a:srgbClr val="C00000"/>
                          </a:solidFill>
                          <a:effectLst/>
                          <a:latin typeface="+mn-lt"/>
                          <a:ea typeface="+mn-ea"/>
                          <a:cs typeface="+mn-cs"/>
                        </a:rPr>
                        <a:t>15%</a:t>
                      </a:r>
                    </a:p>
                  </a:txBody>
                  <a:tcPr marL="9525" marR="9525" marT="9525" marB="0" anchor="b"/>
                </a:tc>
                <a:tc>
                  <a:txBody>
                    <a:bodyPr/>
                    <a:lstStyle/>
                    <a:p>
                      <a:pPr marL="0" algn="ctr" defTabSz="914239" rtl="0" eaLnBrk="1" fontAlgn="b" latinLnBrk="0" hangingPunct="1"/>
                      <a:r>
                        <a:rPr lang="en-US" altLang="zh-CN" sz="900" u="none" strike="noStrike" kern="1200" dirty="0">
                          <a:solidFill>
                            <a:schemeClr val="accent2"/>
                          </a:solidFill>
                          <a:effectLst/>
                          <a:latin typeface="+mn-lt"/>
                          <a:ea typeface="+mn-ea"/>
                          <a:cs typeface="+mn-cs"/>
                        </a:rPr>
                        <a:t>20%</a:t>
                      </a:r>
                    </a:p>
                  </a:txBody>
                  <a:tcPr marL="9525" marR="9525" marT="9525" marB="0" anchor="b"/>
                </a:tc>
                <a:tc>
                  <a:txBody>
                    <a:bodyPr/>
                    <a:lstStyle/>
                    <a:p>
                      <a:pPr marL="0" algn="ctr" defTabSz="914239" rtl="0" eaLnBrk="1" fontAlgn="b" latinLnBrk="0" hangingPunct="1"/>
                      <a:r>
                        <a:rPr lang="en-US" altLang="zh-CN" sz="900" u="none" strike="noStrike" kern="1200" dirty="0">
                          <a:solidFill>
                            <a:srgbClr val="C00000"/>
                          </a:solidFill>
                          <a:effectLst/>
                          <a:latin typeface="+mn-lt"/>
                          <a:ea typeface="+mn-ea"/>
                          <a:cs typeface="+mn-cs"/>
                        </a:rPr>
                        <a:t>35%</a:t>
                      </a:r>
                    </a:p>
                  </a:txBody>
                  <a:tcPr marL="9525" marR="9525" marT="9525" marB="0" anchor="b"/>
                </a:tc>
                <a:tc>
                  <a:txBody>
                    <a:bodyPr/>
                    <a:lstStyle/>
                    <a:p>
                      <a:pPr marL="0" algn="ctr" defTabSz="914239" rtl="0" eaLnBrk="1" fontAlgn="b" latinLnBrk="0" hangingPunct="1"/>
                      <a:r>
                        <a:rPr lang="en-US" altLang="zh-CN" sz="900" u="none" strike="noStrike" kern="1200" dirty="0">
                          <a:solidFill>
                            <a:srgbClr val="C00000"/>
                          </a:solidFill>
                          <a:effectLst/>
                          <a:latin typeface="+mn-lt"/>
                          <a:ea typeface="+mn-ea"/>
                          <a:cs typeface="+mn-cs"/>
                        </a:rPr>
                        <a:t>30%</a:t>
                      </a:r>
                    </a:p>
                  </a:txBody>
                  <a:tcPr marL="9525" marR="9525" marT="9525" marB="0" anchor="b"/>
                </a:tc>
                <a:tc>
                  <a:txBody>
                    <a:bodyPr/>
                    <a:lstStyle/>
                    <a:p>
                      <a:pPr algn="ctr" fontAlgn="b"/>
                      <a:r>
                        <a:rPr lang="en-US" altLang="zh-CN" sz="900" u="none" strike="noStrike" kern="1200" dirty="0">
                          <a:solidFill>
                            <a:schemeClr val="accent2"/>
                          </a:solidFill>
                          <a:effectLst/>
                          <a:latin typeface="+mn-lt"/>
                          <a:ea typeface="+mn-ea"/>
                          <a:cs typeface="+mn-cs"/>
                        </a:rPr>
                        <a:t>5%</a:t>
                      </a:r>
                    </a:p>
                  </a:txBody>
                  <a:tcPr marL="9525" marR="9525" marT="9525" marB="0" anchor="b"/>
                </a:tc>
                <a:tc>
                  <a:txBody>
                    <a:bodyPr/>
                    <a:lstStyle/>
                    <a:p>
                      <a:pPr algn="ctr" fontAlgn="b"/>
                      <a:r>
                        <a:rPr lang="en-US" altLang="zh-CN" sz="900" u="none" strike="noStrike" kern="1200" dirty="0">
                          <a:solidFill>
                            <a:srgbClr val="C00000"/>
                          </a:solidFill>
                          <a:effectLst/>
                          <a:latin typeface="+mn-lt"/>
                          <a:ea typeface="+mn-ea"/>
                          <a:cs typeface="+mn-cs"/>
                        </a:rPr>
                        <a:t>15%</a:t>
                      </a:r>
                    </a:p>
                  </a:txBody>
                  <a:tcPr marL="9525" marR="9525" marT="9525" marB="0" anchor="b"/>
                </a:tc>
              </a:tr>
              <a:tr h="196950">
                <a:tc>
                  <a:txBody>
                    <a:bodyPr/>
                    <a:lstStyle/>
                    <a:p>
                      <a:pPr marL="0" marR="0" indent="0" algn="ctr" defTabSz="914239" rtl="0" eaLnBrk="1" fontAlgn="b"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门店</a:t>
                      </a:r>
                      <a:r>
                        <a:rPr lang="en-US" altLang="zh-CN" sz="800" dirty="0" smtClean="0">
                          <a:solidFill>
                            <a:schemeClr val="bg2">
                              <a:lumMod val="50000"/>
                            </a:schemeClr>
                          </a:solidFill>
                        </a:rPr>
                        <a:t>2</a:t>
                      </a:r>
                      <a:endParaRPr lang="zh-CN" altLang="en-US" sz="800" dirty="0" smtClean="0">
                        <a:solidFill>
                          <a:schemeClr val="bg2">
                            <a:lumMod val="50000"/>
                          </a:schemeClr>
                        </a:solidFill>
                      </a:endParaRPr>
                    </a:p>
                  </a:txBody>
                  <a:tcPr marL="9525" marR="9525" marT="9525" marB="0" anchor="b"/>
                </a:tc>
                <a:tc>
                  <a:txBody>
                    <a:bodyPr/>
                    <a:lstStyle/>
                    <a:p>
                      <a:pPr marL="0" algn="ctr" defTabSz="914239" rtl="0" eaLnBrk="1" fontAlgn="b" latinLnBrk="0" hangingPunct="1"/>
                      <a:r>
                        <a:rPr lang="en-US" altLang="zh-CN" sz="900" u="none" strike="noStrike" kern="1200" dirty="0">
                          <a:solidFill>
                            <a:schemeClr val="accent2"/>
                          </a:solidFill>
                          <a:effectLst/>
                          <a:latin typeface="+mn-lt"/>
                          <a:ea typeface="+mn-ea"/>
                          <a:cs typeface="+mn-cs"/>
                        </a:rPr>
                        <a:t>10%</a:t>
                      </a:r>
                    </a:p>
                  </a:txBody>
                  <a:tcPr marL="9525" marR="9525" marT="9525" marB="0" anchor="b"/>
                </a:tc>
                <a:tc>
                  <a:txBody>
                    <a:bodyPr/>
                    <a:lstStyle/>
                    <a:p>
                      <a:pPr marL="0" algn="ctr" defTabSz="914239" rtl="0" eaLnBrk="1" fontAlgn="b" latinLnBrk="0" hangingPunct="1"/>
                      <a:r>
                        <a:rPr lang="en-US" altLang="zh-CN" sz="900" u="none" strike="noStrike" kern="1200" dirty="0">
                          <a:solidFill>
                            <a:srgbClr val="C00000"/>
                          </a:solidFill>
                          <a:effectLst/>
                          <a:latin typeface="+mn-lt"/>
                          <a:ea typeface="+mn-ea"/>
                          <a:cs typeface="+mn-cs"/>
                        </a:rPr>
                        <a:t>30%</a:t>
                      </a:r>
                    </a:p>
                  </a:txBody>
                  <a:tcPr marL="9525" marR="9525" marT="9525" marB="0" anchor="b"/>
                </a:tc>
                <a:tc>
                  <a:txBody>
                    <a:bodyPr/>
                    <a:lstStyle/>
                    <a:p>
                      <a:pPr marL="0" algn="ctr" defTabSz="914239" rtl="0" eaLnBrk="1" fontAlgn="b" latinLnBrk="0" hangingPunct="1"/>
                      <a:r>
                        <a:rPr lang="en-US" altLang="zh-CN" sz="900" u="none" strike="noStrike" kern="1200" dirty="0">
                          <a:solidFill>
                            <a:srgbClr val="C00000"/>
                          </a:solidFill>
                          <a:effectLst/>
                          <a:latin typeface="+mn-lt"/>
                          <a:ea typeface="+mn-ea"/>
                          <a:cs typeface="+mn-cs"/>
                        </a:rPr>
                        <a:t>30%</a:t>
                      </a:r>
                    </a:p>
                  </a:txBody>
                  <a:tcPr marL="9525" marR="9525" marT="9525" marB="0" anchor="b"/>
                </a:tc>
                <a:tc>
                  <a:txBody>
                    <a:bodyPr/>
                    <a:lstStyle/>
                    <a:p>
                      <a:pPr marL="0" algn="ctr" defTabSz="914239" rtl="0" eaLnBrk="1" fontAlgn="b" latinLnBrk="0" hangingPunct="1"/>
                      <a:r>
                        <a:rPr lang="en-US" altLang="zh-CN" sz="900" u="none" strike="noStrike" kern="1200" dirty="0">
                          <a:solidFill>
                            <a:schemeClr val="accent2"/>
                          </a:solidFill>
                          <a:effectLst/>
                          <a:latin typeface="+mn-lt"/>
                          <a:ea typeface="+mn-ea"/>
                          <a:cs typeface="+mn-cs"/>
                        </a:rPr>
                        <a:t>9%</a:t>
                      </a:r>
                    </a:p>
                  </a:txBody>
                  <a:tcPr marL="9525" marR="9525" marT="9525" marB="0" anchor="b"/>
                </a:tc>
                <a:tc>
                  <a:txBody>
                    <a:bodyPr/>
                    <a:lstStyle/>
                    <a:p>
                      <a:pPr marL="0" algn="ctr" defTabSz="914239" rtl="0" eaLnBrk="1" fontAlgn="b" latinLnBrk="0" hangingPunct="1"/>
                      <a:r>
                        <a:rPr lang="en-US" altLang="zh-CN" sz="900" u="none" strike="noStrike" kern="1200" dirty="0">
                          <a:solidFill>
                            <a:srgbClr val="C00000"/>
                          </a:solidFill>
                          <a:effectLst/>
                          <a:latin typeface="+mn-lt"/>
                          <a:ea typeface="+mn-ea"/>
                          <a:cs typeface="+mn-cs"/>
                        </a:rPr>
                        <a:t>21%</a:t>
                      </a:r>
                    </a:p>
                  </a:txBody>
                  <a:tcPr marL="9525" marR="9525" marT="9525" marB="0" anchor="b"/>
                </a:tc>
                <a:tc>
                  <a:txBody>
                    <a:bodyPr/>
                    <a:lstStyle/>
                    <a:p>
                      <a:pPr marL="0" algn="ctr" defTabSz="914239" rtl="0" eaLnBrk="1" fontAlgn="b" latinLnBrk="0" hangingPunct="1"/>
                      <a:r>
                        <a:rPr lang="en-US" altLang="zh-CN" sz="900" u="none" strike="noStrike" kern="1200" dirty="0">
                          <a:solidFill>
                            <a:schemeClr val="accent2"/>
                          </a:solidFill>
                          <a:effectLst/>
                          <a:latin typeface="+mn-lt"/>
                          <a:ea typeface="+mn-ea"/>
                          <a:cs typeface="+mn-cs"/>
                        </a:rPr>
                        <a:t>10%</a:t>
                      </a:r>
                    </a:p>
                  </a:txBody>
                  <a:tcPr marL="9525" marR="9525" marT="9525" marB="0" anchor="b"/>
                </a:tc>
                <a:tc>
                  <a:txBody>
                    <a:bodyPr/>
                    <a:lstStyle/>
                    <a:p>
                      <a:pPr marL="0" algn="ctr" defTabSz="914239" rtl="0" eaLnBrk="1" fontAlgn="b" latinLnBrk="0" hangingPunct="1"/>
                      <a:r>
                        <a:rPr lang="en-US" altLang="zh-CN" sz="900" u="none" strike="noStrike" kern="1200" dirty="0">
                          <a:solidFill>
                            <a:srgbClr val="C00000"/>
                          </a:solidFill>
                          <a:effectLst/>
                          <a:latin typeface="+mn-lt"/>
                          <a:ea typeface="+mn-ea"/>
                          <a:cs typeface="+mn-cs"/>
                        </a:rPr>
                        <a:t>30%</a:t>
                      </a:r>
                    </a:p>
                  </a:txBody>
                  <a:tcPr marL="9525" marR="9525" marT="9525" marB="0" anchor="b"/>
                </a:tc>
                <a:tc>
                  <a:txBody>
                    <a:bodyPr/>
                    <a:lstStyle/>
                    <a:p>
                      <a:pPr marL="0" algn="ctr" defTabSz="914239" rtl="0" eaLnBrk="1" fontAlgn="b" latinLnBrk="0" hangingPunct="1"/>
                      <a:r>
                        <a:rPr lang="en-US" altLang="zh-CN" sz="900" u="none" strike="noStrike" kern="1200" dirty="0">
                          <a:solidFill>
                            <a:srgbClr val="C00000"/>
                          </a:solidFill>
                          <a:effectLst/>
                          <a:latin typeface="+mn-lt"/>
                          <a:ea typeface="+mn-ea"/>
                          <a:cs typeface="+mn-cs"/>
                        </a:rPr>
                        <a:t>30%</a:t>
                      </a:r>
                    </a:p>
                  </a:txBody>
                  <a:tcPr marL="9525" marR="9525" marT="9525" marB="0" anchor="b"/>
                </a:tc>
                <a:tc>
                  <a:txBody>
                    <a:bodyPr/>
                    <a:lstStyle/>
                    <a:p>
                      <a:pPr algn="ctr" fontAlgn="b"/>
                      <a:r>
                        <a:rPr lang="en-US" altLang="zh-CN" sz="900" u="none" strike="noStrike" kern="1200" dirty="0">
                          <a:solidFill>
                            <a:schemeClr val="accent2"/>
                          </a:solidFill>
                          <a:effectLst/>
                          <a:latin typeface="+mn-lt"/>
                          <a:ea typeface="+mn-ea"/>
                          <a:cs typeface="+mn-cs"/>
                        </a:rPr>
                        <a:t>9%</a:t>
                      </a:r>
                    </a:p>
                  </a:txBody>
                  <a:tcPr marL="9525" marR="9525" marT="9525" marB="0" anchor="b"/>
                </a:tc>
                <a:tc>
                  <a:txBody>
                    <a:bodyPr/>
                    <a:lstStyle/>
                    <a:p>
                      <a:pPr marL="0" algn="ctr" defTabSz="914239" rtl="0" eaLnBrk="1" fontAlgn="b" latinLnBrk="0" hangingPunct="1"/>
                      <a:r>
                        <a:rPr lang="en-US" altLang="zh-CN" sz="900" u="none" strike="noStrike" kern="1200" dirty="0">
                          <a:solidFill>
                            <a:srgbClr val="C00000"/>
                          </a:solidFill>
                          <a:effectLst/>
                          <a:latin typeface="+mn-lt"/>
                          <a:ea typeface="+mn-ea"/>
                          <a:cs typeface="+mn-cs"/>
                        </a:rPr>
                        <a:t>21%</a:t>
                      </a:r>
                    </a:p>
                  </a:txBody>
                  <a:tcPr marL="9525" marR="9525" marT="9525" marB="0" anchor="b"/>
                </a:tc>
              </a:tr>
              <a:tr h="196950">
                <a:tc>
                  <a:txBody>
                    <a:bodyPr/>
                    <a:lstStyle/>
                    <a:p>
                      <a:pPr marL="0" marR="0" indent="0" algn="ctr" defTabSz="914239" rtl="0" eaLnBrk="1" fontAlgn="b"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门店</a:t>
                      </a:r>
                      <a:r>
                        <a:rPr lang="en-US" altLang="zh-CN" sz="800" dirty="0" smtClean="0">
                          <a:solidFill>
                            <a:schemeClr val="bg2">
                              <a:lumMod val="50000"/>
                            </a:schemeClr>
                          </a:solidFill>
                        </a:rPr>
                        <a:t>2</a:t>
                      </a:r>
                      <a:endParaRPr lang="zh-CN" altLang="en-US" sz="800" dirty="0" smtClean="0">
                        <a:solidFill>
                          <a:schemeClr val="bg2">
                            <a:lumMod val="50000"/>
                          </a:schemeClr>
                        </a:solidFill>
                      </a:endParaRPr>
                    </a:p>
                  </a:txBody>
                  <a:tcPr marL="9525" marR="9525" marT="9525" marB="0" anchor="b"/>
                </a:tc>
                <a:tc>
                  <a:txBody>
                    <a:bodyPr/>
                    <a:lstStyle/>
                    <a:p>
                      <a:pPr algn="ctr" fontAlgn="b"/>
                      <a:r>
                        <a:rPr lang="en-US" altLang="zh-CN" sz="900" u="none" strike="noStrike" dirty="0">
                          <a:solidFill>
                            <a:srgbClr val="C00000"/>
                          </a:solidFill>
                          <a:effectLst/>
                        </a:rPr>
                        <a:t>60%</a:t>
                      </a:r>
                      <a:endParaRPr lang="en-US" altLang="zh-CN" sz="900" b="0" i="0" u="none" strike="noStrike" dirty="0">
                        <a:solidFill>
                          <a:srgbClr val="C00000"/>
                        </a:solidFill>
                        <a:effectLst/>
                        <a:latin typeface="宋体"/>
                      </a:endParaRPr>
                    </a:p>
                  </a:txBody>
                  <a:tcPr marL="9525" marR="9525" marT="9525" marB="0" anchor="b"/>
                </a:tc>
                <a:tc>
                  <a:txBody>
                    <a:bodyPr/>
                    <a:lstStyle/>
                    <a:p>
                      <a:pPr algn="ctr" fontAlgn="b"/>
                      <a:r>
                        <a:rPr lang="en-US" altLang="zh-CN" sz="900" u="none" strike="noStrike" kern="1200" dirty="0">
                          <a:solidFill>
                            <a:schemeClr val="accent2"/>
                          </a:solidFill>
                          <a:effectLst/>
                          <a:latin typeface="+mn-lt"/>
                          <a:ea typeface="+mn-ea"/>
                          <a:cs typeface="+mn-cs"/>
                        </a:rPr>
                        <a:t>10%</a:t>
                      </a:r>
                    </a:p>
                  </a:txBody>
                  <a:tcPr marL="9525" marR="9525" marT="9525" marB="0" anchor="b"/>
                </a:tc>
                <a:tc>
                  <a:txBody>
                    <a:bodyPr/>
                    <a:lstStyle/>
                    <a:p>
                      <a:pPr algn="ctr" fontAlgn="b"/>
                      <a:r>
                        <a:rPr lang="en-US" altLang="zh-CN" sz="900" u="none" strike="noStrike" dirty="0">
                          <a:solidFill>
                            <a:schemeClr val="bg1">
                              <a:lumMod val="50000"/>
                            </a:schemeClr>
                          </a:solidFill>
                          <a:effectLst/>
                        </a:rPr>
                        <a:t>15%</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marL="0" algn="ctr" defTabSz="914239" rtl="0" eaLnBrk="1" fontAlgn="b" latinLnBrk="0" hangingPunct="1"/>
                      <a:r>
                        <a:rPr lang="en-US" altLang="zh-CN" sz="900" u="none" strike="noStrike" kern="1200" dirty="0">
                          <a:solidFill>
                            <a:schemeClr val="accent2"/>
                          </a:solidFill>
                          <a:effectLst/>
                          <a:latin typeface="+mn-lt"/>
                          <a:ea typeface="+mn-ea"/>
                          <a:cs typeface="+mn-cs"/>
                        </a:rPr>
                        <a:t>10%</a:t>
                      </a:r>
                    </a:p>
                  </a:txBody>
                  <a:tcPr marL="9525" marR="9525" marT="9525" marB="0" anchor="b"/>
                </a:tc>
                <a:tc>
                  <a:txBody>
                    <a:bodyPr/>
                    <a:lstStyle/>
                    <a:p>
                      <a:pPr marL="0" algn="ctr" defTabSz="914239" rtl="0" eaLnBrk="1" fontAlgn="b" latinLnBrk="0" hangingPunct="1"/>
                      <a:r>
                        <a:rPr lang="en-US" altLang="zh-CN" sz="900" u="none" strike="noStrike" kern="1200" dirty="0">
                          <a:solidFill>
                            <a:schemeClr val="accent2"/>
                          </a:solidFill>
                          <a:effectLst/>
                          <a:latin typeface="+mn-lt"/>
                          <a:ea typeface="+mn-ea"/>
                          <a:cs typeface="+mn-cs"/>
                        </a:rPr>
                        <a:t>5%</a:t>
                      </a:r>
                    </a:p>
                  </a:txBody>
                  <a:tcPr marL="9525" marR="9525" marT="9525" marB="0" anchor="b"/>
                </a:tc>
                <a:tc>
                  <a:txBody>
                    <a:bodyPr/>
                    <a:lstStyle/>
                    <a:p>
                      <a:pPr marL="0" algn="ctr" defTabSz="914239" rtl="0" eaLnBrk="1" fontAlgn="b" latinLnBrk="0" hangingPunct="1"/>
                      <a:r>
                        <a:rPr lang="en-US" altLang="zh-CN" sz="900" u="none" strike="noStrike" kern="1200" dirty="0">
                          <a:solidFill>
                            <a:srgbClr val="C00000"/>
                          </a:solidFill>
                          <a:effectLst/>
                          <a:latin typeface="+mn-lt"/>
                          <a:ea typeface="+mn-ea"/>
                          <a:cs typeface="+mn-cs"/>
                        </a:rPr>
                        <a:t>60%</a:t>
                      </a:r>
                    </a:p>
                  </a:txBody>
                  <a:tcPr marL="9525" marR="9525" marT="9525" marB="0" anchor="b"/>
                </a:tc>
                <a:tc>
                  <a:txBody>
                    <a:bodyPr/>
                    <a:lstStyle/>
                    <a:p>
                      <a:pPr marL="0" algn="ctr" defTabSz="914239" rtl="0" eaLnBrk="1" fontAlgn="b" latinLnBrk="0" hangingPunct="1"/>
                      <a:r>
                        <a:rPr lang="en-US" altLang="zh-CN" sz="900" u="none" strike="noStrike" kern="1200" dirty="0">
                          <a:solidFill>
                            <a:schemeClr val="accent2"/>
                          </a:solidFill>
                          <a:effectLst/>
                          <a:latin typeface="+mn-lt"/>
                          <a:ea typeface="+mn-ea"/>
                          <a:cs typeface="+mn-cs"/>
                        </a:rPr>
                        <a:t>10%</a:t>
                      </a:r>
                    </a:p>
                  </a:txBody>
                  <a:tcPr marL="9525" marR="9525" marT="9525" marB="0" anchor="b"/>
                </a:tc>
                <a:tc>
                  <a:txBody>
                    <a:bodyPr/>
                    <a:lstStyle/>
                    <a:p>
                      <a:pPr algn="ctr" fontAlgn="b"/>
                      <a:r>
                        <a:rPr lang="en-US" altLang="zh-CN" sz="900" u="none" strike="noStrike" dirty="0">
                          <a:solidFill>
                            <a:schemeClr val="bg1">
                              <a:lumMod val="50000"/>
                            </a:schemeClr>
                          </a:solidFill>
                          <a:effectLst/>
                        </a:rPr>
                        <a:t>15%</a:t>
                      </a:r>
                      <a:endParaRPr lang="en-US" altLang="zh-CN" sz="900" b="0" i="0" u="none" strike="noStrike" dirty="0">
                        <a:solidFill>
                          <a:schemeClr val="bg1">
                            <a:lumMod val="50000"/>
                          </a:schemeClr>
                        </a:solidFill>
                        <a:effectLst/>
                        <a:latin typeface="宋体"/>
                      </a:endParaRPr>
                    </a:p>
                  </a:txBody>
                  <a:tcPr marL="9525" marR="9525" marT="9525" marB="0" anchor="b"/>
                </a:tc>
                <a:tc>
                  <a:txBody>
                    <a:bodyPr/>
                    <a:lstStyle/>
                    <a:p>
                      <a:pPr algn="ctr" fontAlgn="b"/>
                      <a:r>
                        <a:rPr lang="en-US" altLang="zh-CN" sz="900" u="none" strike="noStrike" kern="1200" dirty="0" smtClean="0">
                          <a:solidFill>
                            <a:schemeClr val="accent2"/>
                          </a:solidFill>
                          <a:effectLst/>
                          <a:latin typeface="+mn-lt"/>
                          <a:ea typeface="+mn-ea"/>
                          <a:cs typeface="+mn-cs"/>
                        </a:rPr>
                        <a:t>8%</a:t>
                      </a:r>
                      <a:endParaRPr lang="en-US" altLang="zh-CN" sz="900" u="none" strike="noStrike" kern="1200" dirty="0">
                        <a:solidFill>
                          <a:schemeClr val="accent2"/>
                        </a:solidFill>
                        <a:effectLst/>
                        <a:latin typeface="+mn-lt"/>
                        <a:ea typeface="+mn-ea"/>
                        <a:cs typeface="+mn-cs"/>
                      </a:endParaRPr>
                    </a:p>
                  </a:txBody>
                  <a:tcPr marL="9525" marR="9525" marT="9525" marB="0" anchor="b"/>
                </a:tc>
                <a:tc>
                  <a:txBody>
                    <a:bodyPr/>
                    <a:lstStyle/>
                    <a:p>
                      <a:pPr marL="0" algn="ctr" defTabSz="914239" rtl="0" eaLnBrk="1" fontAlgn="b" latinLnBrk="0" hangingPunct="1"/>
                      <a:r>
                        <a:rPr lang="en-US" altLang="zh-CN" sz="900" u="none" strike="noStrike" kern="1200" dirty="0">
                          <a:solidFill>
                            <a:schemeClr val="accent2"/>
                          </a:solidFill>
                          <a:effectLst/>
                          <a:latin typeface="+mn-lt"/>
                          <a:ea typeface="+mn-ea"/>
                          <a:cs typeface="+mn-cs"/>
                        </a:rPr>
                        <a:t>5%</a:t>
                      </a:r>
                    </a:p>
                  </a:txBody>
                  <a:tcPr marL="9525" marR="9525" marT="9525" marB="0" anchor="b"/>
                </a:tc>
              </a:tr>
            </a:tbl>
          </a:graphicData>
        </a:graphic>
      </p:graphicFrame>
      <p:sp>
        <p:nvSpPr>
          <p:cNvPr id="16" name="矩形 15"/>
          <p:cNvSpPr/>
          <p:nvPr/>
        </p:nvSpPr>
        <p:spPr>
          <a:xfrm>
            <a:off x="323528" y="972766"/>
            <a:ext cx="8496944" cy="230832"/>
          </a:xfrm>
          <a:prstGeom prst="rect">
            <a:avLst/>
          </a:prstGeom>
        </p:spPr>
        <p:txBody>
          <a:bodyPr wrap="square">
            <a:spAutoFit/>
          </a:bodyPr>
          <a:lstStyle/>
          <a:p>
            <a:r>
              <a:rPr lang="zh-CN" altLang="en-US" sz="900" b="1" dirty="0" smtClean="0">
                <a:solidFill>
                  <a:schemeClr val="bg2">
                    <a:lumMod val="50000"/>
                  </a:schemeClr>
                </a:solidFill>
              </a:rPr>
              <a:t>比较各家门店的服务规范达标率，发现</a:t>
            </a:r>
            <a:r>
              <a:rPr lang="en-US" altLang="zh-CN" sz="900" b="1" dirty="0" smtClean="0">
                <a:solidFill>
                  <a:srgbClr val="C00000"/>
                </a:solidFill>
                <a:latin typeface="黑体"/>
                <a:cs typeface="黑体"/>
              </a:rPr>
              <a:t> </a:t>
            </a:r>
            <a:r>
              <a:rPr lang="en-US" altLang="zh-CN" sz="900" b="1" dirty="0">
                <a:solidFill>
                  <a:srgbClr val="C00000"/>
                </a:solidFill>
                <a:latin typeface="黑体"/>
                <a:cs typeface="黑体"/>
              </a:rPr>
              <a:t>&lt;</a:t>
            </a:r>
            <a:r>
              <a:rPr lang="zh-CN" altLang="en-US" sz="900" b="1" dirty="0">
                <a:solidFill>
                  <a:srgbClr val="C00000"/>
                </a:solidFill>
                <a:latin typeface="黑体"/>
                <a:cs typeface="黑体"/>
              </a:rPr>
              <a:t>插入判别描述</a:t>
            </a:r>
            <a:r>
              <a:rPr lang="en-US" altLang="zh-CN" sz="900" b="1" dirty="0">
                <a:solidFill>
                  <a:srgbClr val="C00000"/>
                </a:solidFill>
                <a:latin typeface="黑体"/>
                <a:cs typeface="黑体"/>
              </a:rPr>
              <a:t>1</a:t>
            </a:r>
            <a:r>
              <a:rPr lang="en-US" altLang="zh-CN" sz="900" b="1" dirty="0" smtClean="0">
                <a:solidFill>
                  <a:srgbClr val="C00000"/>
                </a:solidFill>
                <a:latin typeface="黑体"/>
                <a:cs typeface="黑体"/>
              </a:rPr>
              <a:t>&gt;</a:t>
            </a:r>
            <a:r>
              <a:rPr lang="zh-CN" altLang="en-US" sz="900" b="1" dirty="0" smtClean="0">
                <a:solidFill>
                  <a:srgbClr val="C00000"/>
                </a:solidFill>
                <a:latin typeface="黑体"/>
                <a:cs typeface="黑体"/>
              </a:rPr>
              <a:t>；</a:t>
            </a:r>
            <a:r>
              <a:rPr lang="en-US" altLang="zh-CN" sz="900" b="1" dirty="0">
                <a:solidFill>
                  <a:srgbClr val="C00000"/>
                </a:solidFill>
                <a:latin typeface="黑体"/>
                <a:cs typeface="黑体"/>
              </a:rPr>
              <a:t> &lt;</a:t>
            </a:r>
            <a:r>
              <a:rPr lang="zh-CN" altLang="en-US" sz="900" b="1" dirty="0">
                <a:solidFill>
                  <a:srgbClr val="C00000"/>
                </a:solidFill>
                <a:latin typeface="黑体"/>
                <a:cs typeface="黑体"/>
              </a:rPr>
              <a:t>插入判别</a:t>
            </a:r>
            <a:r>
              <a:rPr lang="zh-CN" altLang="en-US" sz="900" b="1" dirty="0" smtClean="0">
                <a:solidFill>
                  <a:srgbClr val="C00000"/>
                </a:solidFill>
                <a:latin typeface="黑体"/>
                <a:cs typeface="黑体"/>
              </a:rPr>
              <a:t>描述</a:t>
            </a:r>
            <a:r>
              <a:rPr lang="en-US" altLang="zh-CN" sz="900" b="1" dirty="0" smtClean="0">
                <a:solidFill>
                  <a:srgbClr val="C00000"/>
                </a:solidFill>
                <a:latin typeface="黑体"/>
                <a:cs typeface="黑体"/>
              </a:rPr>
              <a:t>2&gt;</a:t>
            </a:r>
            <a:r>
              <a:rPr lang="zh-CN" altLang="en-US" sz="900" b="1" dirty="0" smtClean="0">
                <a:solidFill>
                  <a:srgbClr val="C00000"/>
                </a:solidFill>
                <a:latin typeface="黑体"/>
                <a:cs typeface="黑体"/>
              </a:rPr>
              <a:t>。</a:t>
            </a:r>
            <a:endParaRPr lang="en-US" altLang="zh-CN" sz="900" b="1" dirty="0" smtClean="0">
              <a:solidFill>
                <a:srgbClr val="C00000"/>
              </a:solidFill>
              <a:latin typeface="黑体"/>
              <a:cs typeface="黑体"/>
            </a:endParaRPr>
          </a:p>
        </p:txBody>
      </p:sp>
      <p:graphicFrame>
        <p:nvGraphicFramePr>
          <p:cNvPr id="19" name="表格 29"/>
          <p:cNvGraphicFramePr>
            <a:graphicFrameLocks noGrp="1"/>
          </p:cNvGraphicFramePr>
          <p:nvPr>
            <p:extLst>
              <p:ext uri="{D42A27DB-BD31-4B8C-83A1-F6EECF244321}">
                <p14:modId xmlns:p14="http://schemas.microsoft.com/office/powerpoint/2010/main" val="2397318054"/>
              </p:ext>
            </p:extLst>
          </p:nvPr>
        </p:nvGraphicFramePr>
        <p:xfrm>
          <a:off x="5580112" y="2253553"/>
          <a:ext cx="3312368" cy="2190405"/>
        </p:xfrm>
        <a:graphic>
          <a:graphicData uri="http://schemas.openxmlformats.org/drawingml/2006/table">
            <a:tbl>
              <a:tblPr firstRow="1" bandRow="1">
                <a:tableStyleId>{C083E6E3-FA7D-4D7B-A595-EF9225AFEA82}</a:tableStyleId>
              </a:tblPr>
              <a:tblGrid>
                <a:gridCol w="1008112"/>
                <a:gridCol w="936104"/>
                <a:gridCol w="1368152"/>
              </a:tblGrid>
              <a:tr h="361605">
                <a:tc>
                  <a:txBody>
                    <a:bodyPr/>
                    <a:lstStyle/>
                    <a:p>
                      <a:r>
                        <a:rPr lang="zh-CN" altLang="en-US" sz="800" dirty="0" smtClean="0">
                          <a:solidFill>
                            <a:schemeClr val="bg2">
                              <a:lumMod val="50000"/>
                            </a:schemeClr>
                          </a:solidFill>
                        </a:rPr>
                        <a:t>判别条件</a:t>
                      </a:r>
                      <a:endParaRPr lang="zh-CN" altLang="en-US" sz="800" dirty="0">
                        <a:solidFill>
                          <a:schemeClr val="bg2">
                            <a:lumMod val="50000"/>
                          </a:schemeClr>
                        </a:solidFill>
                      </a:endParaRPr>
                    </a:p>
                  </a:txBody>
                  <a:tcPr/>
                </a:tc>
                <a:tc>
                  <a:txBody>
                    <a:bodyPr/>
                    <a:lstStyle/>
                    <a:p>
                      <a:r>
                        <a:rPr lang="zh-CN" altLang="en-US" sz="900" b="1" kern="1200" dirty="0" smtClean="0">
                          <a:solidFill>
                            <a:srgbClr val="C00000"/>
                          </a:solidFill>
                          <a:latin typeface="黑体"/>
                          <a:ea typeface="+mn-ea"/>
                          <a:cs typeface="黑体"/>
                        </a:rPr>
                        <a:t>判别描述</a:t>
                      </a:r>
                      <a:r>
                        <a:rPr lang="en-US" altLang="zh-CN" sz="900" b="1" kern="1200" dirty="0" smtClean="0">
                          <a:solidFill>
                            <a:srgbClr val="C00000"/>
                          </a:solidFill>
                          <a:latin typeface="黑体"/>
                          <a:ea typeface="+mn-ea"/>
                          <a:cs typeface="黑体"/>
                        </a:rPr>
                        <a:t>1</a:t>
                      </a:r>
                      <a:endParaRPr lang="zh-CN" altLang="en-US" sz="900" b="1" kern="1200" dirty="0">
                        <a:solidFill>
                          <a:srgbClr val="C00000"/>
                        </a:solidFill>
                        <a:latin typeface="黑体"/>
                        <a:ea typeface="+mn-ea"/>
                        <a:cs typeface="黑体"/>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900" b="1" kern="1200" dirty="0" smtClean="0">
                          <a:solidFill>
                            <a:srgbClr val="C00000"/>
                          </a:solidFill>
                          <a:latin typeface="黑体"/>
                          <a:ea typeface="+mn-ea"/>
                          <a:cs typeface="黑体"/>
                        </a:rPr>
                        <a:t>判别描述</a:t>
                      </a:r>
                      <a:r>
                        <a:rPr lang="en-US" altLang="zh-CN" sz="900" b="1" kern="1200" dirty="0" smtClean="0">
                          <a:solidFill>
                            <a:srgbClr val="C00000"/>
                          </a:solidFill>
                          <a:latin typeface="黑体"/>
                          <a:ea typeface="+mn-ea"/>
                          <a:cs typeface="黑体"/>
                        </a:rPr>
                        <a:t>2</a:t>
                      </a:r>
                      <a:endParaRPr lang="zh-CN" altLang="en-US" sz="900" b="1" kern="1200" dirty="0" smtClean="0">
                        <a:solidFill>
                          <a:srgbClr val="C00000"/>
                        </a:solidFill>
                        <a:latin typeface="黑体"/>
                        <a:ea typeface="+mn-ea"/>
                        <a:cs typeface="黑体"/>
                      </a:endParaRPr>
                    </a:p>
                  </a:txBody>
                  <a:tcPr/>
                </a:tc>
              </a:tr>
              <a:tr h="230113">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每个指标的（</a:t>
                      </a:r>
                      <a:r>
                        <a:rPr lang="en-US" altLang="zh-CN" sz="800" dirty="0" smtClean="0">
                          <a:solidFill>
                            <a:schemeClr val="bg2">
                              <a:lumMod val="50000"/>
                            </a:schemeClr>
                          </a:solidFill>
                        </a:rPr>
                        <a:t>MAX-MIN</a:t>
                      </a:r>
                      <a:r>
                        <a:rPr lang="zh-CN" altLang="en-US" sz="800" dirty="0" smtClean="0">
                          <a:solidFill>
                            <a:schemeClr val="bg2">
                              <a:lumMod val="50000"/>
                            </a:schemeClr>
                          </a:solidFill>
                        </a:rPr>
                        <a:t>）均</a:t>
                      </a:r>
                      <a:r>
                        <a:rPr lang="en-US" altLang="zh-CN" sz="800" dirty="0" smtClean="0">
                          <a:solidFill>
                            <a:schemeClr val="bg2">
                              <a:lumMod val="50000"/>
                            </a:schemeClr>
                          </a:solidFill>
                        </a:rPr>
                        <a:t>≥5</a:t>
                      </a:r>
                      <a:endParaRPr lang="zh-CN" altLang="en-US" sz="800" dirty="0">
                        <a:solidFill>
                          <a:schemeClr val="bg2">
                            <a:lumMod val="50000"/>
                          </a:schemeClr>
                        </a:solidFill>
                      </a:endParaRPr>
                    </a:p>
                  </a:txBody>
                  <a:tcPr/>
                </a:tc>
                <a:tc>
                  <a:txBody>
                    <a:bodyPr/>
                    <a:lstStyle/>
                    <a:p>
                      <a:r>
                        <a:rPr lang="zh-CN" altLang="en-US" sz="800" dirty="0" smtClean="0">
                          <a:solidFill>
                            <a:schemeClr val="bg2">
                              <a:lumMod val="50000"/>
                            </a:schemeClr>
                          </a:solidFill>
                        </a:rPr>
                        <a:t>各服务规范达标率在门店间的表现差异非常大</a:t>
                      </a:r>
                      <a:endParaRPr lang="zh-CN" altLang="en-US" sz="800" dirty="0">
                        <a:solidFill>
                          <a:schemeClr val="bg2">
                            <a:lumMod val="50000"/>
                          </a:schemeClr>
                        </a:solidFill>
                      </a:endParaRPr>
                    </a:p>
                  </a:txBody>
                  <a:tcPr/>
                </a:tc>
                <a:tc>
                  <a:txBody>
                    <a:bodyPr/>
                    <a:lstStyle/>
                    <a:p>
                      <a:r>
                        <a:rPr lang="zh-CN" altLang="en-US" sz="800" dirty="0" smtClean="0">
                          <a:solidFill>
                            <a:schemeClr val="bg2">
                              <a:lumMod val="50000"/>
                            </a:schemeClr>
                          </a:solidFill>
                        </a:rPr>
                        <a:t>其中，差异最大的指标是：</a:t>
                      </a:r>
                      <a:r>
                        <a:rPr lang="en-US" altLang="zh-CN" sz="800" b="1" dirty="0" smtClean="0">
                          <a:solidFill>
                            <a:srgbClr val="C00000"/>
                          </a:solidFill>
                          <a:latin typeface="黑体"/>
                          <a:cs typeface="黑体"/>
                        </a:rPr>
                        <a:t>&lt;</a:t>
                      </a:r>
                      <a:r>
                        <a:rPr lang="zh-CN" altLang="en-US" sz="800" b="1" dirty="0" smtClean="0">
                          <a:solidFill>
                            <a:srgbClr val="C00000"/>
                          </a:solidFill>
                          <a:latin typeface="黑体"/>
                          <a:cs typeface="黑体"/>
                        </a:rPr>
                        <a:t>降序插入</a:t>
                      </a:r>
                      <a:r>
                        <a:rPr lang="en-US" altLang="zh-CN" sz="800" b="1" dirty="0" smtClean="0">
                          <a:solidFill>
                            <a:srgbClr val="C00000"/>
                          </a:solidFill>
                          <a:latin typeface="黑体"/>
                          <a:cs typeface="黑体"/>
                        </a:rPr>
                        <a:t>MAX-MIN</a:t>
                      </a:r>
                      <a:r>
                        <a:rPr lang="zh-CN" altLang="en-US" sz="800" b="1" dirty="0" smtClean="0">
                          <a:solidFill>
                            <a:srgbClr val="C00000"/>
                          </a:solidFill>
                          <a:latin typeface="黑体"/>
                          <a:cs typeface="黑体"/>
                        </a:rPr>
                        <a:t>最大的前</a:t>
                      </a:r>
                      <a:r>
                        <a:rPr lang="en-US" altLang="zh-CN" sz="800" b="1" dirty="0" smtClean="0">
                          <a:solidFill>
                            <a:srgbClr val="C00000"/>
                          </a:solidFill>
                          <a:latin typeface="黑体"/>
                          <a:cs typeface="黑体"/>
                        </a:rPr>
                        <a:t>3</a:t>
                      </a:r>
                      <a:r>
                        <a:rPr lang="zh-CN" altLang="en-US" sz="800" b="1" dirty="0" smtClean="0">
                          <a:solidFill>
                            <a:srgbClr val="C00000"/>
                          </a:solidFill>
                          <a:latin typeface="黑体"/>
                          <a:cs typeface="黑体"/>
                        </a:rPr>
                        <a:t>项指标</a:t>
                      </a:r>
                      <a:r>
                        <a:rPr lang="en-US" altLang="zh-CN" sz="800" b="1" dirty="0" smtClean="0">
                          <a:solidFill>
                            <a:srgbClr val="C00000"/>
                          </a:solidFill>
                          <a:latin typeface="黑体"/>
                          <a:cs typeface="黑体"/>
                        </a:rPr>
                        <a:t>&gt;</a:t>
                      </a:r>
                      <a:endParaRPr lang="zh-CN" altLang="en-US" sz="800" dirty="0">
                        <a:solidFill>
                          <a:schemeClr val="bg2">
                            <a:lumMod val="50000"/>
                          </a:schemeClr>
                        </a:solidFill>
                      </a:endParaRPr>
                    </a:p>
                  </a:txBody>
                  <a:tcPr/>
                </a:tc>
              </a:tr>
              <a:tr h="230113">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半数及以上指标（</a:t>
                      </a:r>
                      <a:r>
                        <a:rPr lang="en-US" altLang="zh-CN" sz="800" dirty="0" smtClean="0">
                          <a:solidFill>
                            <a:schemeClr val="bg2">
                              <a:lumMod val="50000"/>
                            </a:schemeClr>
                          </a:solidFill>
                        </a:rPr>
                        <a:t>MAX-MIN</a:t>
                      </a:r>
                      <a:r>
                        <a:rPr lang="zh-CN" altLang="en-US" sz="800" dirty="0" smtClean="0">
                          <a:solidFill>
                            <a:schemeClr val="bg2">
                              <a:lumMod val="50000"/>
                            </a:schemeClr>
                          </a:solidFill>
                        </a:rPr>
                        <a:t>）</a:t>
                      </a:r>
                      <a:r>
                        <a:rPr lang="en-US" altLang="zh-CN" sz="800" dirty="0" smtClean="0">
                          <a:solidFill>
                            <a:schemeClr val="bg2">
                              <a:lumMod val="50000"/>
                            </a:schemeClr>
                          </a:solidFill>
                        </a:rPr>
                        <a:t>≥5</a:t>
                      </a:r>
                      <a:endParaRPr lang="zh-CN" altLang="en-US" sz="800" dirty="0">
                        <a:solidFill>
                          <a:schemeClr val="bg2">
                            <a:lumMod val="50000"/>
                          </a:schemeClr>
                        </a:solidFill>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各服务规范达标率在门店间的表现差异比较大</a:t>
                      </a: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其中，差异最大的指标是：</a:t>
                      </a:r>
                      <a:r>
                        <a:rPr lang="en-US" altLang="zh-CN" sz="800" b="1" dirty="0" smtClean="0">
                          <a:solidFill>
                            <a:srgbClr val="C00000"/>
                          </a:solidFill>
                          <a:latin typeface="黑体"/>
                          <a:cs typeface="黑体"/>
                        </a:rPr>
                        <a:t>&lt;</a:t>
                      </a:r>
                      <a:r>
                        <a:rPr lang="zh-CN" altLang="en-US" sz="800" b="1" dirty="0" smtClean="0">
                          <a:solidFill>
                            <a:srgbClr val="C00000"/>
                          </a:solidFill>
                          <a:latin typeface="黑体"/>
                          <a:cs typeface="黑体"/>
                        </a:rPr>
                        <a:t>降序插入</a:t>
                      </a:r>
                      <a:r>
                        <a:rPr lang="en-US" altLang="zh-CN" sz="800" b="1" dirty="0" smtClean="0">
                          <a:solidFill>
                            <a:srgbClr val="C00000"/>
                          </a:solidFill>
                          <a:latin typeface="黑体"/>
                          <a:cs typeface="黑体"/>
                        </a:rPr>
                        <a:t>MAX-MIN</a:t>
                      </a:r>
                      <a:r>
                        <a:rPr lang="zh-CN" altLang="en-US" sz="800" b="1" dirty="0" smtClean="0">
                          <a:solidFill>
                            <a:srgbClr val="C00000"/>
                          </a:solidFill>
                          <a:latin typeface="黑体"/>
                          <a:cs typeface="黑体"/>
                        </a:rPr>
                        <a:t>最大的前</a:t>
                      </a:r>
                      <a:r>
                        <a:rPr lang="en-US" altLang="zh-CN" sz="800" b="1" dirty="0" smtClean="0">
                          <a:solidFill>
                            <a:srgbClr val="C00000"/>
                          </a:solidFill>
                          <a:latin typeface="黑体"/>
                          <a:cs typeface="黑体"/>
                        </a:rPr>
                        <a:t>3</a:t>
                      </a:r>
                      <a:r>
                        <a:rPr lang="zh-CN" altLang="en-US" sz="800" b="1" dirty="0" smtClean="0">
                          <a:solidFill>
                            <a:srgbClr val="C00000"/>
                          </a:solidFill>
                          <a:latin typeface="黑体"/>
                          <a:cs typeface="黑体"/>
                        </a:rPr>
                        <a:t>项指标</a:t>
                      </a:r>
                      <a:r>
                        <a:rPr lang="en-US" altLang="zh-CN" sz="800" b="1" dirty="0" smtClean="0">
                          <a:solidFill>
                            <a:srgbClr val="C00000"/>
                          </a:solidFill>
                          <a:latin typeface="黑体"/>
                          <a:cs typeface="黑体"/>
                        </a:rPr>
                        <a:t>&gt;</a:t>
                      </a:r>
                      <a:endParaRPr lang="zh-CN" altLang="en-US" sz="800" dirty="0" smtClean="0">
                        <a:solidFill>
                          <a:schemeClr val="bg2">
                            <a:lumMod val="50000"/>
                          </a:schemeClr>
                        </a:solidFill>
                      </a:endParaRPr>
                    </a:p>
                  </a:txBody>
                  <a:tcPr/>
                </a:tc>
              </a:tr>
              <a:tr h="230113">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超过半数指标（</a:t>
                      </a:r>
                      <a:r>
                        <a:rPr lang="en-US" altLang="zh-CN" sz="800" dirty="0" smtClean="0">
                          <a:solidFill>
                            <a:schemeClr val="bg2">
                              <a:lumMod val="50000"/>
                            </a:schemeClr>
                          </a:solidFill>
                        </a:rPr>
                        <a:t>MAX-MIN</a:t>
                      </a:r>
                      <a:r>
                        <a:rPr lang="zh-CN" altLang="en-US" sz="800" dirty="0" smtClean="0">
                          <a:solidFill>
                            <a:schemeClr val="bg2">
                              <a:lumMod val="50000"/>
                            </a:schemeClr>
                          </a:solidFill>
                        </a:rPr>
                        <a:t>）＜</a:t>
                      </a:r>
                      <a:r>
                        <a:rPr lang="en-US" altLang="zh-CN" sz="800" dirty="0" smtClean="0">
                          <a:solidFill>
                            <a:schemeClr val="bg2">
                              <a:lumMod val="50000"/>
                            </a:schemeClr>
                          </a:solidFill>
                        </a:rPr>
                        <a:t>5</a:t>
                      </a:r>
                      <a:endParaRPr lang="zh-CN" altLang="en-US" sz="800" dirty="0" smtClean="0">
                        <a:solidFill>
                          <a:schemeClr val="bg2">
                            <a:lumMod val="50000"/>
                          </a:schemeClr>
                        </a:solidFill>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各服务规范达标率在门店间的表现差异比较小</a:t>
                      </a: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存在差异较大的指标是：</a:t>
                      </a:r>
                      <a:r>
                        <a:rPr lang="en-US" altLang="zh-CN" sz="800" b="1" dirty="0" smtClean="0">
                          <a:solidFill>
                            <a:srgbClr val="C00000"/>
                          </a:solidFill>
                          <a:latin typeface="黑体"/>
                          <a:cs typeface="黑体"/>
                        </a:rPr>
                        <a:t>&lt;</a:t>
                      </a:r>
                      <a:r>
                        <a:rPr lang="zh-CN" altLang="en-US" sz="800" b="1" dirty="0" smtClean="0">
                          <a:solidFill>
                            <a:srgbClr val="C00000"/>
                          </a:solidFill>
                          <a:latin typeface="黑体"/>
                          <a:cs typeface="黑体"/>
                        </a:rPr>
                        <a:t>降序插入</a:t>
                      </a:r>
                      <a:r>
                        <a:rPr lang="en-US" altLang="zh-CN" sz="800" b="1" dirty="0" smtClean="0">
                          <a:solidFill>
                            <a:srgbClr val="C00000"/>
                          </a:solidFill>
                          <a:latin typeface="黑体"/>
                          <a:cs typeface="黑体"/>
                        </a:rPr>
                        <a:t>MAX-MIN</a:t>
                      </a:r>
                      <a:r>
                        <a:rPr lang="zh-CN" altLang="en-US" sz="800" b="1" dirty="0" smtClean="0">
                          <a:solidFill>
                            <a:srgbClr val="C00000"/>
                          </a:solidFill>
                          <a:latin typeface="黑体"/>
                          <a:cs typeface="黑体"/>
                        </a:rPr>
                        <a:t>最大的前</a:t>
                      </a:r>
                      <a:r>
                        <a:rPr lang="en-US" altLang="zh-CN" sz="800" b="1" dirty="0" smtClean="0">
                          <a:solidFill>
                            <a:srgbClr val="C00000"/>
                          </a:solidFill>
                          <a:latin typeface="黑体"/>
                          <a:cs typeface="黑体"/>
                        </a:rPr>
                        <a:t>3</a:t>
                      </a:r>
                      <a:r>
                        <a:rPr lang="zh-CN" altLang="en-US" sz="800" b="1" dirty="0" smtClean="0">
                          <a:solidFill>
                            <a:srgbClr val="C00000"/>
                          </a:solidFill>
                          <a:latin typeface="黑体"/>
                          <a:cs typeface="黑体"/>
                        </a:rPr>
                        <a:t>项指标</a:t>
                      </a:r>
                      <a:r>
                        <a:rPr lang="en-US" altLang="zh-CN" sz="800" b="1" dirty="0" smtClean="0">
                          <a:solidFill>
                            <a:srgbClr val="C00000"/>
                          </a:solidFill>
                          <a:latin typeface="黑体"/>
                          <a:cs typeface="黑体"/>
                        </a:rPr>
                        <a:t>&gt;</a:t>
                      </a:r>
                      <a:endParaRPr lang="zh-CN" altLang="en-US" sz="800" dirty="0" smtClean="0">
                        <a:solidFill>
                          <a:schemeClr val="bg2">
                            <a:lumMod val="50000"/>
                          </a:schemeClr>
                        </a:solidFill>
                      </a:endParaRPr>
                    </a:p>
                  </a:txBody>
                  <a:tcPr/>
                </a:tc>
              </a:tr>
              <a:tr h="230113">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每项指标（</a:t>
                      </a:r>
                      <a:r>
                        <a:rPr lang="en-US" altLang="zh-CN" sz="800" dirty="0" smtClean="0">
                          <a:solidFill>
                            <a:schemeClr val="bg2">
                              <a:lumMod val="50000"/>
                            </a:schemeClr>
                          </a:solidFill>
                        </a:rPr>
                        <a:t>MAX-MIN</a:t>
                      </a:r>
                      <a:r>
                        <a:rPr lang="zh-CN" altLang="en-US" sz="800" dirty="0" smtClean="0">
                          <a:solidFill>
                            <a:schemeClr val="bg2">
                              <a:lumMod val="50000"/>
                            </a:schemeClr>
                          </a:solidFill>
                        </a:rPr>
                        <a:t>）均＜</a:t>
                      </a:r>
                      <a:r>
                        <a:rPr lang="en-US" altLang="zh-CN" sz="800" dirty="0" smtClean="0">
                          <a:solidFill>
                            <a:schemeClr val="bg2">
                              <a:lumMod val="50000"/>
                            </a:schemeClr>
                          </a:solidFill>
                        </a:rPr>
                        <a:t>5</a:t>
                      </a:r>
                      <a:endParaRPr lang="zh-CN" altLang="en-US" sz="800" dirty="0" smtClean="0">
                        <a:solidFill>
                          <a:schemeClr val="bg2">
                            <a:lumMod val="50000"/>
                          </a:schemeClr>
                        </a:solidFill>
                      </a:endParaRPr>
                    </a:p>
                  </a:txBody>
                  <a:tcPr/>
                </a:tc>
                <a:tc>
                  <a:txBody>
                    <a:bodyPr/>
                    <a:lstStyle/>
                    <a:p>
                      <a:r>
                        <a:rPr lang="zh-CN" altLang="en-US" sz="800" dirty="0" smtClean="0">
                          <a:solidFill>
                            <a:schemeClr val="bg2">
                              <a:lumMod val="50000"/>
                            </a:schemeClr>
                          </a:solidFill>
                        </a:rPr>
                        <a:t>各服务规范达标率在门店间的表现无显著差异</a:t>
                      </a:r>
                      <a:endParaRPr lang="zh-CN" altLang="en-US" sz="800" dirty="0">
                        <a:solidFill>
                          <a:schemeClr val="bg2">
                            <a:lumMod val="50000"/>
                          </a:schemeClr>
                        </a:solidFill>
                      </a:endParaRPr>
                    </a:p>
                  </a:txBody>
                  <a:tcPr/>
                </a:tc>
                <a:tc>
                  <a:txBody>
                    <a:bodyPr/>
                    <a:lstStyle/>
                    <a:p>
                      <a:endParaRPr lang="zh-CN" altLang="en-US" sz="800" dirty="0">
                        <a:solidFill>
                          <a:schemeClr val="bg2">
                            <a:lumMod val="50000"/>
                          </a:schemeClr>
                        </a:solidFill>
                      </a:endParaRPr>
                    </a:p>
                  </a:txBody>
                  <a:tcPr/>
                </a:tc>
              </a:tr>
            </a:tbl>
          </a:graphicData>
        </a:graphic>
      </p:graphicFrame>
    </p:spTree>
    <p:extLst>
      <p:ext uri="{BB962C8B-B14F-4D97-AF65-F5344CB8AC3E}">
        <p14:creationId xmlns:p14="http://schemas.microsoft.com/office/powerpoint/2010/main" val="24703408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5486"/>
            <a:ext cx="8579296" cy="269304"/>
          </a:xfrm>
        </p:spPr>
        <p:txBody>
          <a:bodyPr/>
          <a:lstStyle/>
          <a:p>
            <a:r>
              <a:rPr lang="zh-CN" altLang="en-US" dirty="0" smtClean="0"/>
              <a:t>分</a:t>
            </a:r>
            <a:r>
              <a:rPr lang="zh-CN" altLang="en-US" dirty="0">
                <a:solidFill>
                  <a:schemeClr val="accent1"/>
                </a:solidFill>
              </a:rPr>
              <a:t>门店</a:t>
            </a:r>
            <a:r>
              <a:rPr lang="zh-CN" altLang="en-US" dirty="0" smtClean="0"/>
              <a:t>进行重要性分析</a:t>
            </a:r>
            <a:endParaRPr lang="zh-CN" altLang="en-US" sz="1000" dirty="0"/>
          </a:p>
        </p:txBody>
      </p:sp>
      <p:sp>
        <p:nvSpPr>
          <p:cNvPr id="11" name="Oval 10"/>
          <p:cNvSpPr/>
          <p:nvPr/>
        </p:nvSpPr>
        <p:spPr>
          <a:xfrm>
            <a:off x="8195964" y="195486"/>
            <a:ext cx="72008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P64</a:t>
            </a:r>
            <a:endParaRPr lang="zh-CN" altLang="en-US" sz="1200" dirty="0"/>
          </a:p>
        </p:txBody>
      </p:sp>
      <p:sp>
        <p:nvSpPr>
          <p:cNvPr id="12" name="圆角矩形 11"/>
          <p:cNvSpPr/>
          <p:nvPr/>
        </p:nvSpPr>
        <p:spPr>
          <a:xfrm>
            <a:off x="179512" y="699542"/>
            <a:ext cx="8784976" cy="648072"/>
          </a:xfrm>
          <a:prstGeom prst="roundRect">
            <a:avLst/>
          </a:prstGeom>
          <a:no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圆角矩形 12"/>
          <p:cNvSpPr/>
          <p:nvPr/>
        </p:nvSpPr>
        <p:spPr>
          <a:xfrm>
            <a:off x="179512" y="1419622"/>
            <a:ext cx="7416824" cy="3528392"/>
          </a:xfrm>
          <a:prstGeom prst="roundRect">
            <a:avLst>
              <a:gd name="adj" fmla="val 4685"/>
            </a:avLst>
          </a:prstGeom>
          <a:no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4" name="圆角矩形 13"/>
          <p:cNvSpPr/>
          <p:nvPr/>
        </p:nvSpPr>
        <p:spPr>
          <a:xfrm>
            <a:off x="7656560" y="1419622"/>
            <a:ext cx="1379935" cy="3528392"/>
          </a:xfrm>
          <a:prstGeom prst="roundRect">
            <a:avLst>
              <a:gd name="adj" fmla="val 9542"/>
            </a:avLst>
          </a:prstGeom>
          <a:no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3" name="矩形 2"/>
          <p:cNvSpPr/>
          <p:nvPr/>
        </p:nvSpPr>
        <p:spPr>
          <a:xfrm>
            <a:off x="179512" y="699542"/>
            <a:ext cx="960588" cy="261610"/>
          </a:xfrm>
          <a:prstGeom prst="rect">
            <a:avLst/>
          </a:prstGeom>
        </p:spPr>
        <p:txBody>
          <a:bodyPr wrap="none">
            <a:spAutoFit/>
          </a:bodyPr>
          <a:lstStyle/>
          <a:p>
            <a:r>
              <a:rPr lang="en-US" altLang="zh-CN" sz="1100" b="1" dirty="0">
                <a:solidFill>
                  <a:schemeClr val="accent2"/>
                </a:solidFill>
              </a:rPr>
              <a:t>Comments:</a:t>
            </a:r>
            <a:endParaRPr lang="en-US" altLang="zh-CN" sz="1100" b="1" dirty="0">
              <a:solidFill>
                <a:schemeClr val="accent2"/>
              </a:solidFill>
              <a:latin typeface="黑体"/>
              <a:cs typeface="黑体"/>
            </a:endParaRPr>
          </a:p>
        </p:txBody>
      </p:sp>
      <p:sp>
        <p:nvSpPr>
          <p:cNvPr id="17" name="文本框 16"/>
          <p:cNvSpPr txBox="1"/>
          <p:nvPr/>
        </p:nvSpPr>
        <p:spPr>
          <a:xfrm>
            <a:off x="395536" y="1635646"/>
            <a:ext cx="576064" cy="169277"/>
          </a:xfrm>
          <a:prstGeom prst="rect">
            <a:avLst/>
          </a:prstGeom>
          <a:noFill/>
        </p:spPr>
        <p:txBody>
          <a:bodyPr wrap="square" lIns="0" tIns="0" rIns="0" bIns="0" rtlCol="0">
            <a:spAutoFit/>
          </a:bodyPr>
          <a:lstStyle/>
          <a:p>
            <a:r>
              <a:rPr kumimoji="1" lang="en-US" altLang="zh-CN" sz="1100" b="1" dirty="0" smtClean="0">
                <a:solidFill>
                  <a:schemeClr val="accent3"/>
                </a:solidFill>
              </a:rPr>
              <a:t>Charts: </a:t>
            </a:r>
            <a:endParaRPr kumimoji="1" lang="zh-CN" altLang="en-US" sz="1100" b="1" dirty="0" smtClean="0">
              <a:solidFill>
                <a:schemeClr val="accent3"/>
              </a:solidFill>
            </a:endParaRPr>
          </a:p>
        </p:txBody>
      </p:sp>
      <p:sp>
        <p:nvSpPr>
          <p:cNvPr id="18" name="矩形 17"/>
          <p:cNvSpPr/>
          <p:nvPr/>
        </p:nvSpPr>
        <p:spPr>
          <a:xfrm>
            <a:off x="7740352" y="1450978"/>
            <a:ext cx="688009" cy="538609"/>
          </a:xfrm>
          <a:prstGeom prst="rect">
            <a:avLst/>
          </a:prstGeom>
        </p:spPr>
        <p:txBody>
          <a:bodyPr wrap="none">
            <a:spAutoFit/>
          </a:bodyPr>
          <a:lstStyle/>
          <a:p>
            <a:r>
              <a:rPr kumimoji="1" lang="en-US" altLang="zh-CN" b="1" dirty="0">
                <a:solidFill>
                  <a:schemeClr val="accent1"/>
                </a:solidFill>
              </a:rPr>
              <a:t> </a:t>
            </a:r>
            <a:r>
              <a:rPr kumimoji="1" lang="en-US" altLang="zh-CN" sz="1100" b="1" dirty="0" smtClean="0">
                <a:solidFill>
                  <a:schemeClr val="accent1"/>
                </a:solidFill>
              </a:rPr>
              <a:t>Notes:</a:t>
            </a:r>
          </a:p>
          <a:p>
            <a:endParaRPr kumimoji="1" lang="en-US" altLang="zh-CN" sz="1100" b="1" dirty="0">
              <a:solidFill>
                <a:schemeClr val="accent1"/>
              </a:solidFill>
            </a:endParaRPr>
          </a:p>
        </p:txBody>
      </p:sp>
      <p:sp>
        <p:nvSpPr>
          <p:cNvPr id="26" name="Rectangle 25"/>
          <p:cNvSpPr/>
          <p:nvPr/>
        </p:nvSpPr>
        <p:spPr>
          <a:xfrm>
            <a:off x="6084168" y="1720681"/>
            <a:ext cx="3600400" cy="369332"/>
          </a:xfrm>
          <a:prstGeom prst="rect">
            <a:avLst/>
          </a:prstGeom>
        </p:spPr>
        <p:txBody>
          <a:bodyPr wrap="square">
            <a:spAutoFit/>
          </a:bodyPr>
          <a:lstStyle/>
          <a:p>
            <a:endParaRPr lang="en-US" altLang="zh-CN" sz="900" dirty="0">
              <a:solidFill>
                <a:schemeClr val="bg1">
                  <a:lumMod val="50000"/>
                </a:schemeClr>
              </a:solidFill>
            </a:endParaRPr>
          </a:p>
          <a:p>
            <a:endParaRPr lang="en-US" altLang="zh-CN" sz="900" dirty="0">
              <a:solidFill>
                <a:schemeClr val="bg1">
                  <a:lumMod val="50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01108705"/>
              </p:ext>
            </p:extLst>
          </p:nvPr>
        </p:nvGraphicFramePr>
        <p:xfrm>
          <a:off x="3563884" y="1923678"/>
          <a:ext cx="3960444" cy="2714248"/>
        </p:xfrm>
        <a:graphic>
          <a:graphicData uri="http://schemas.openxmlformats.org/drawingml/2006/table">
            <a:tbl>
              <a:tblPr firstRow="1" bandRow="1">
                <a:tableStyleId>{5C22544A-7EE6-4342-B048-85BDC9FD1C3A}</a:tableStyleId>
              </a:tblPr>
              <a:tblGrid>
                <a:gridCol w="330037"/>
                <a:gridCol w="330037"/>
                <a:gridCol w="330037"/>
                <a:gridCol w="330037"/>
                <a:gridCol w="330037"/>
                <a:gridCol w="330037"/>
                <a:gridCol w="330037"/>
                <a:gridCol w="330037"/>
                <a:gridCol w="330037"/>
                <a:gridCol w="330037"/>
                <a:gridCol w="330037"/>
                <a:gridCol w="330037"/>
              </a:tblGrid>
              <a:tr h="911980">
                <a:tc>
                  <a:txBody>
                    <a:bodyPr/>
                    <a:lstStyle/>
                    <a:p>
                      <a:pPr algn="l" fontAlgn="ctr"/>
                      <a:endParaRPr lang="zh-CN" altLang="en-US" sz="800" b="0" i="0" u="none" strike="noStrike" dirty="0">
                        <a:solidFill>
                          <a:srgbClr val="000000"/>
                        </a:solidFill>
                        <a:effectLst/>
                        <a:latin typeface="宋体"/>
                      </a:endParaRPr>
                    </a:p>
                  </a:txBody>
                  <a:tcPr marL="9525" marR="9525" marT="9525" marB="0" anchor="ct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b="0" i="0" u="none" strike="noStrike" dirty="0" smtClean="0">
                          <a:solidFill>
                            <a:srgbClr val="000000"/>
                          </a:solidFill>
                          <a:effectLst/>
                          <a:latin typeface="宋体"/>
                        </a:rPr>
                        <a:t>卫生程度</a:t>
                      </a:r>
                    </a:p>
                    <a:p>
                      <a:endParaRPr lang="zh-CN" altLang="en-US" sz="800" b="0" i="0" u="none" strike="noStrike" kern="1200" dirty="0">
                        <a:solidFill>
                          <a:srgbClr val="000000"/>
                        </a:solidFill>
                        <a:effectLst/>
                        <a:latin typeface="宋体"/>
                        <a:ea typeface="+mn-ea"/>
                        <a:cs typeface="+mn-cs"/>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b="0" i="0" u="none" strike="noStrike" kern="1200" dirty="0" smtClean="0">
                          <a:solidFill>
                            <a:srgbClr val="000000"/>
                          </a:solidFill>
                          <a:effectLst/>
                          <a:latin typeface="宋体"/>
                          <a:ea typeface="+mn-ea"/>
                          <a:cs typeface="+mn-cs"/>
                        </a:rPr>
                        <a:t>菜品口味</a:t>
                      </a:r>
                    </a:p>
                    <a:p>
                      <a:endParaRPr lang="zh-CN" altLang="en-US" sz="800" b="0" i="0" u="none" strike="noStrike" kern="1200" dirty="0">
                        <a:solidFill>
                          <a:srgbClr val="000000"/>
                        </a:solidFill>
                        <a:effectLst/>
                        <a:latin typeface="宋体"/>
                        <a:ea typeface="+mn-ea"/>
                        <a:cs typeface="+mn-cs"/>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b="0" i="0" u="none" strike="noStrike" dirty="0" smtClean="0">
                          <a:solidFill>
                            <a:srgbClr val="000000"/>
                          </a:solidFill>
                          <a:effectLst/>
                          <a:latin typeface="宋体"/>
                        </a:rPr>
                        <a:t>菜品种类和数量</a:t>
                      </a: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b="0" i="0" u="none" strike="noStrike" dirty="0" smtClean="0">
                          <a:solidFill>
                            <a:srgbClr val="000000"/>
                          </a:solidFill>
                          <a:effectLst/>
                          <a:latin typeface="宋体"/>
                        </a:rPr>
                        <a:t>饮品种类和数量</a:t>
                      </a: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b="0" i="0" u="none" strike="noStrike" dirty="0" smtClean="0">
                          <a:solidFill>
                            <a:srgbClr val="000000"/>
                          </a:solidFill>
                          <a:effectLst/>
                          <a:latin typeface="宋体"/>
                        </a:rPr>
                        <a:t>就餐环境</a:t>
                      </a:r>
                    </a:p>
                    <a:p>
                      <a:endParaRPr lang="zh-CN" altLang="en-US" sz="800" b="0" i="0" u="none" strike="noStrike" kern="1200" dirty="0">
                        <a:solidFill>
                          <a:srgbClr val="000000"/>
                        </a:solidFill>
                        <a:effectLst/>
                        <a:latin typeface="宋体"/>
                        <a:ea typeface="+mn-ea"/>
                        <a:cs typeface="+mn-cs"/>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b="0" i="0" u="none" strike="noStrike" dirty="0" smtClean="0">
                          <a:solidFill>
                            <a:srgbClr val="000000"/>
                          </a:solidFill>
                          <a:effectLst/>
                          <a:latin typeface="宋体"/>
                        </a:rPr>
                        <a:t>服务态度</a:t>
                      </a:r>
                    </a:p>
                    <a:p>
                      <a:endParaRPr lang="zh-CN" altLang="en-US" sz="800" b="0" i="0" u="none" strike="noStrike" kern="1200" dirty="0">
                        <a:solidFill>
                          <a:srgbClr val="000000"/>
                        </a:solidFill>
                        <a:effectLst/>
                        <a:latin typeface="宋体"/>
                        <a:ea typeface="+mn-ea"/>
                        <a:cs typeface="+mn-cs"/>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b="0" i="0" u="none" strike="noStrike" dirty="0" smtClean="0">
                          <a:solidFill>
                            <a:srgbClr val="000000"/>
                          </a:solidFill>
                          <a:effectLst/>
                          <a:latin typeface="宋体"/>
                        </a:rPr>
                        <a:t>上菜速度</a:t>
                      </a:r>
                    </a:p>
                    <a:p>
                      <a:endParaRPr lang="zh-CN" altLang="en-US" sz="800" b="1" i="0" u="none" strike="noStrike" kern="1200" dirty="0">
                        <a:solidFill>
                          <a:srgbClr val="000000"/>
                        </a:solidFill>
                        <a:effectLst/>
                        <a:latin typeface="宋体"/>
                        <a:ea typeface="+mn-ea"/>
                        <a:cs typeface="+mn-cs"/>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b="0" i="0" u="none" strike="noStrike" dirty="0" smtClean="0">
                          <a:solidFill>
                            <a:srgbClr val="000000"/>
                          </a:solidFill>
                          <a:effectLst/>
                          <a:latin typeface="宋体"/>
                        </a:rPr>
                        <a:t>结账速度</a:t>
                      </a:r>
                    </a:p>
                    <a:p>
                      <a:endParaRPr lang="zh-CN" altLang="en-US" sz="800" b="0" i="0" u="none" strike="noStrike" kern="1200" dirty="0">
                        <a:solidFill>
                          <a:srgbClr val="000000"/>
                        </a:solidFill>
                        <a:effectLst/>
                        <a:latin typeface="宋体"/>
                        <a:ea typeface="+mn-ea"/>
                        <a:cs typeface="+mn-cs"/>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b="0" i="0" u="none" strike="noStrike" dirty="0" smtClean="0">
                          <a:solidFill>
                            <a:srgbClr val="000000"/>
                          </a:solidFill>
                          <a:effectLst/>
                          <a:latin typeface="宋体"/>
                        </a:rPr>
                        <a:t>菜品价格</a:t>
                      </a:r>
                    </a:p>
                    <a:p>
                      <a:endParaRPr lang="zh-CN" altLang="en-US" sz="800" b="0" i="0" u="none" strike="noStrike" kern="1200" dirty="0">
                        <a:solidFill>
                          <a:srgbClr val="000000"/>
                        </a:solidFill>
                        <a:effectLst/>
                        <a:latin typeface="宋体"/>
                        <a:ea typeface="+mn-ea"/>
                        <a:cs typeface="+mn-cs"/>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b="0" i="0" u="none" strike="noStrike" dirty="0" smtClean="0">
                          <a:solidFill>
                            <a:srgbClr val="000000"/>
                          </a:solidFill>
                          <a:effectLst/>
                          <a:latin typeface="宋体"/>
                        </a:rPr>
                        <a:t>饮品价格</a:t>
                      </a:r>
                    </a:p>
                    <a:p>
                      <a:endParaRPr lang="zh-CN" altLang="en-US" sz="800" b="0" i="0" u="none" strike="noStrike" kern="1200" dirty="0">
                        <a:solidFill>
                          <a:srgbClr val="000000"/>
                        </a:solidFill>
                        <a:effectLst/>
                        <a:latin typeface="宋体"/>
                        <a:ea typeface="+mn-ea"/>
                        <a:cs typeface="+mn-cs"/>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en-US" altLang="zh-CN" sz="800" b="0" i="0" u="none" strike="noStrike" dirty="0" smtClean="0">
                          <a:solidFill>
                            <a:srgbClr val="000000"/>
                          </a:solidFill>
                          <a:effectLst/>
                          <a:latin typeface="宋体"/>
                        </a:rPr>
                        <a:t>DRV</a:t>
                      </a:r>
                      <a:r>
                        <a:rPr lang="zh-CN" altLang="en-US" sz="800" b="0" i="0" u="none" strike="noStrike" dirty="0" smtClean="0">
                          <a:solidFill>
                            <a:srgbClr val="000000"/>
                          </a:solidFill>
                          <a:effectLst/>
                          <a:latin typeface="宋体"/>
                        </a:rPr>
                        <a:t>自定义选项</a:t>
                      </a:r>
                    </a:p>
                    <a:p>
                      <a:endParaRPr lang="zh-CN" altLang="en-US" sz="800" b="0" i="0" u="none" strike="noStrike" kern="1200" dirty="0">
                        <a:solidFill>
                          <a:srgbClr val="000000"/>
                        </a:solidFill>
                        <a:effectLst/>
                        <a:latin typeface="宋体"/>
                        <a:ea typeface="+mn-ea"/>
                        <a:cs typeface="+mn-cs"/>
                      </a:endParaRPr>
                    </a:p>
                  </a:txBody>
                  <a:tcPr/>
                </a:tc>
              </a:tr>
              <a:tr h="205931">
                <a:tc>
                  <a:txBody>
                    <a:bodyPr/>
                    <a:lstStyle/>
                    <a:p>
                      <a:pPr algn="l" fontAlgn="ctr"/>
                      <a:r>
                        <a:rPr lang="zh-CN" altLang="en-US" sz="800" b="0" i="0" u="none" strike="noStrike" dirty="0" smtClean="0">
                          <a:solidFill>
                            <a:srgbClr val="000000"/>
                          </a:solidFill>
                          <a:effectLst/>
                          <a:latin typeface="宋体"/>
                        </a:rPr>
                        <a:t>门店</a:t>
                      </a:r>
                      <a:r>
                        <a:rPr lang="en-US" altLang="zh-CN" sz="800" b="0" i="0" u="none" strike="noStrike" dirty="0" smtClean="0">
                          <a:solidFill>
                            <a:srgbClr val="000000"/>
                          </a:solidFill>
                          <a:effectLst/>
                          <a:latin typeface="宋体"/>
                        </a:rPr>
                        <a:t>1</a:t>
                      </a:r>
                      <a:endParaRPr lang="zh-CN" altLang="en-US" sz="800" b="0" i="0" u="none" strike="noStrike" dirty="0">
                        <a:solidFill>
                          <a:srgbClr val="000000"/>
                        </a:solidFill>
                        <a:effectLst/>
                        <a:latin typeface="宋体"/>
                      </a:endParaRPr>
                    </a:p>
                  </a:txBody>
                  <a:tcPr marL="9525" marR="9525" marT="9525" marB="0" anchor="ctr"/>
                </a:tc>
                <a:tc>
                  <a:txBody>
                    <a:bodyPr/>
                    <a:lstStyle/>
                    <a:p>
                      <a:r>
                        <a:rPr lang="en-US" altLang="zh-CN" sz="700" b="1" i="0" u="none" strike="noStrike" kern="1200" dirty="0" smtClean="0">
                          <a:solidFill>
                            <a:srgbClr val="C00000"/>
                          </a:solidFill>
                          <a:effectLst/>
                          <a:latin typeface="宋体"/>
                          <a:ea typeface="+mn-ea"/>
                          <a:cs typeface="+mn-cs"/>
                        </a:rPr>
                        <a:t>80</a:t>
                      </a:r>
                      <a:endParaRPr lang="zh-CN" altLang="en-US" sz="700" b="1" i="0" u="none" strike="noStrike" kern="1200" dirty="0">
                        <a:solidFill>
                          <a:srgbClr val="C00000"/>
                        </a:solidFill>
                        <a:effectLst/>
                        <a:latin typeface="宋体"/>
                        <a:ea typeface="+mn-ea"/>
                        <a:cs typeface="+mn-cs"/>
                      </a:endParaRPr>
                    </a:p>
                  </a:txBody>
                  <a:tcPr/>
                </a:tc>
                <a:tc>
                  <a:txBody>
                    <a:bodyPr/>
                    <a:lstStyle/>
                    <a:p>
                      <a:r>
                        <a:rPr lang="en-US" altLang="zh-CN" sz="700" b="1" i="0" u="none" strike="noStrike" kern="1200" dirty="0" smtClean="0">
                          <a:solidFill>
                            <a:srgbClr val="C00000"/>
                          </a:solidFill>
                          <a:effectLst/>
                          <a:latin typeface="宋体"/>
                          <a:ea typeface="+mn-ea"/>
                          <a:cs typeface="+mn-cs"/>
                        </a:rPr>
                        <a:t>70</a:t>
                      </a:r>
                      <a:endParaRPr lang="zh-CN" altLang="en-US" sz="700" b="1" i="0" u="none" strike="noStrike" kern="1200" dirty="0">
                        <a:solidFill>
                          <a:srgbClr val="C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10</a:t>
                      </a:r>
                      <a:endParaRPr lang="zh-CN" altLang="en-US" sz="700" b="0" i="0" u="none" strike="noStrike" kern="1200" dirty="0">
                        <a:solidFill>
                          <a:srgbClr val="0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50</a:t>
                      </a:r>
                      <a:endParaRPr lang="zh-CN" altLang="en-US" sz="700" b="0" i="0" u="none" strike="noStrike" kern="1200" dirty="0">
                        <a:solidFill>
                          <a:srgbClr val="0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20</a:t>
                      </a:r>
                      <a:endParaRPr lang="zh-CN" altLang="en-US" sz="700" b="0" i="0" u="none" strike="noStrike" kern="1200" dirty="0">
                        <a:solidFill>
                          <a:srgbClr val="0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70</a:t>
                      </a:r>
                      <a:endParaRPr lang="zh-CN" altLang="en-US" sz="700" b="0" i="0" u="none" strike="noStrike" kern="1200" dirty="0">
                        <a:solidFill>
                          <a:srgbClr val="0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20</a:t>
                      </a:r>
                      <a:endParaRPr lang="zh-CN" altLang="en-US" sz="700" b="0" i="0" u="none" strike="noStrike" kern="1200" dirty="0">
                        <a:solidFill>
                          <a:srgbClr val="000000"/>
                        </a:solidFill>
                        <a:effectLst/>
                        <a:latin typeface="宋体"/>
                        <a:ea typeface="+mn-ea"/>
                        <a:cs typeface="+mn-cs"/>
                      </a:endParaRPr>
                    </a:p>
                  </a:txBody>
                  <a:tcPr/>
                </a:tc>
                <a:tc>
                  <a:txBody>
                    <a:bodyPr/>
                    <a:lstStyle/>
                    <a:p>
                      <a:r>
                        <a:rPr lang="en-US" altLang="zh-CN" sz="700" b="1" i="0" u="none" strike="noStrike" kern="1200" dirty="0" smtClean="0">
                          <a:solidFill>
                            <a:srgbClr val="C00000"/>
                          </a:solidFill>
                          <a:effectLst/>
                          <a:latin typeface="宋体"/>
                          <a:ea typeface="+mn-ea"/>
                          <a:cs typeface="+mn-cs"/>
                        </a:rPr>
                        <a:t>70</a:t>
                      </a:r>
                      <a:endParaRPr lang="zh-CN" altLang="en-US" sz="700" b="1" i="0" u="none" strike="noStrike" kern="1200" dirty="0">
                        <a:solidFill>
                          <a:srgbClr val="C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10</a:t>
                      </a:r>
                      <a:endParaRPr lang="zh-CN" altLang="en-US" sz="700" b="0" i="0" u="none" strike="noStrike" kern="1200" dirty="0">
                        <a:solidFill>
                          <a:srgbClr val="0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50</a:t>
                      </a:r>
                      <a:endParaRPr lang="zh-CN" altLang="en-US" sz="700" b="0" i="0" u="none" strike="noStrike" kern="1200" dirty="0">
                        <a:solidFill>
                          <a:srgbClr val="0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20</a:t>
                      </a:r>
                      <a:endParaRPr lang="zh-CN" altLang="en-US" sz="700" b="0" i="0" u="none" strike="noStrike" kern="1200" dirty="0">
                        <a:solidFill>
                          <a:srgbClr val="000000"/>
                        </a:solidFill>
                        <a:effectLst/>
                        <a:latin typeface="宋体"/>
                        <a:ea typeface="+mn-ea"/>
                        <a:cs typeface="+mn-cs"/>
                      </a:endParaRPr>
                    </a:p>
                  </a:txBody>
                  <a:tcPr/>
                </a:tc>
              </a:tr>
              <a:tr h="205931">
                <a:tc>
                  <a:txBody>
                    <a:bodyPr/>
                    <a:lstStyle/>
                    <a:p>
                      <a:pPr algn="l" fontAlgn="ctr"/>
                      <a:r>
                        <a:rPr lang="zh-CN" altLang="en-US" sz="800" b="0" i="0" u="none" strike="noStrike" dirty="0" smtClean="0">
                          <a:solidFill>
                            <a:srgbClr val="000000"/>
                          </a:solidFill>
                          <a:effectLst/>
                          <a:latin typeface="宋体"/>
                        </a:rPr>
                        <a:t>门店</a:t>
                      </a:r>
                      <a:r>
                        <a:rPr lang="en-US" altLang="zh-CN" sz="800" b="0" i="0" u="none" strike="noStrike" dirty="0" smtClean="0">
                          <a:solidFill>
                            <a:srgbClr val="000000"/>
                          </a:solidFill>
                          <a:effectLst/>
                          <a:latin typeface="宋体"/>
                        </a:rPr>
                        <a:t>2</a:t>
                      </a:r>
                      <a:endParaRPr lang="zh-CN" altLang="en-US" sz="800" b="0" i="0" u="none" strike="noStrike" dirty="0">
                        <a:solidFill>
                          <a:srgbClr val="000000"/>
                        </a:solidFill>
                        <a:effectLst/>
                        <a:latin typeface="宋体"/>
                      </a:endParaRPr>
                    </a:p>
                  </a:txBody>
                  <a:tcPr marL="9525" marR="9525" marT="9525" marB="0" anchor="ctr"/>
                </a:tc>
                <a:tc>
                  <a:txBody>
                    <a:bodyPr/>
                    <a:lstStyle/>
                    <a:p>
                      <a:r>
                        <a:rPr lang="en-US" altLang="zh-CN" sz="700" b="0" i="0" u="none" strike="noStrike" kern="1200" dirty="0" smtClean="0">
                          <a:solidFill>
                            <a:srgbClr val="000000"/>
                          </a:solidFill>
                          <a:effectLst/>
                          <a:latin typeface="宋体"/>
                          <a:ea typeface="+mn-ea"/>
                          <a:cs typeface="+mn-cs"/>
                        </a:rPr>
                        <a:t>10</a:t>
                      </a:r>
                      <a:endParaRPr lang="zh-CN" altLang="en-US" sz="700" b="0" i="0" u="none" strike="noStrike" kern="1200" dirty="0">
                        <a:solidFill>
                          <a:srgbClr val="0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50</a:t>
                      </a:r>
                      <a:endParaRPr lang="zh-CN" altLang="en-US" sz="700" b="0" i="0" u="none" strike="noStrike" kern="1200" dirty="0">
                        <a:solidFill>
                          <a:srgbClr val="000000"/>
                        </a:solidFill>
                        <a:effectLst/>
                        <a:latin typeface="宋体"/>
                        <a:ea typeface="+mn-ea"/>
                        <a:cs typeface="+mn-cs"/>
                      </a:endParaRPr>
                    </a:p>
                  </a:txBody>
                  <a:tcPr/>
                </a:tc>
                <a:tc>
                  <a:txBody>
                    <a:bodyPr/>
                    <a:lstStyle/>
                    <a:p>
                      <a:r>
                        <a:rPr lang="en-US" altLang="zh-CN" sz="700" b="1" i="0" u="none" strike="noStrike" kern="1200" dirty="0" smtClean="0">
                          <a:solidFill>
                            <a:srgbClr val="C00000"/>
                          </a:solidFill>
                          <a:effectLst/>
                          <a:latin typeface="宋体"/>
                          <a:ea typeface="+mn-ea"/>
                          <a:cs typeface="+mn-cs"/>
                        </a:rPr>
                        <a:t>80</a:t>
                      </a:r>
                      <a:endParaRPr lang="zh-CN" altLang="en-US" sz="700" b="1" i="0" u="none" strike="noStrike" kern="1200" dirty="0">
                        <a:solidFill>
                          <a:srgbClr val="C00000"/>
                        </a:solidFill>
                        <a:effectLst/>
                        <a:latin typeface="宋体"/>
                        <a:ea typeface="+mn-ea"/>
                        <a:cs typeface="+mn-cs"/>
                      </a:endParaRPr>
                    </a:p>
                  </a:txBody>
                  <a:tcPr/>
                </a:tc>
                <a:tc>
                  <a:txBody>
                    <a:bodyPr/>
                    <a:lstStyle/>
                    <a:p>
                      <a:r>
                        <a:rPr lang="en-US" altLang="zh-CN" sz="700" b="1" i="0" u="none" strike="noStrike" kern="1200" dirty="0" smtClean="0">
                          <a:solidFill>
                            <a:srgbClr val="C00000"/>
                          </a:solidFill>
                          <a:effectLst/>
                          <a:latin typeface="宋体"/>
                          <a:ea typeface="+mn-ea"/>
                          <a:cs typeface="+mn-cs"/>
                        </a:rPr>
                        <a:t>70</a:t>
                      </a:r>
                      <a:endParaRPr lang="zh-CN" altLang="en-US" sz="700" b="1" i="0" u="none" strike="noStrike" kern="1200" dirty="0">
                        <a:solidFill>
                          <a:srgbClr val="C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10</a:t>
                      </a:r>
                      <a:endParaRPr lang="zh-CN" altLang="en-US" sz="700" b="0" i="0" u="none" strike="noStrike" kern="1200" dirty="0">
                        <a:solidFill>
                          <a:srgbClr val="0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50</a:t>
                      </a:r>
                      <a:endParaRPr lang="zh-CN" altLang="en-US" sz="700" b="0" i="0" u="none" strike="noStrike" kern="1200" dirty="0">
                        <a:solidFill>
                          <a:srgbClr val="0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20</a:t>
                      </a:r>
                      <a:endParaRPr lang="zh-CN" altLang="en-US" sz="700" b="0" i="0" u="none" strike="noStrike" kern="1200" dirty="0">
                        <a:solidFill>
                          <a:srgbClr val="0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70</a:t>
                      </a:r>
                      <a:endParaRPr lang="zh-CN" altLang="en-US" sz="700" b="0" i="0" u="none" strike="noStrike" kern="1200" dirty="0">
                        <a:solidFill>
                          <a:srgbClr val="000000"/>
                        </a:solidFill>
                        <a:effectLst/>
                        <a:latin typeface="宋体"/>
                        <a:ea typeface="+mn-ea"/>
                        <a:cs typeface="+mn-cs"/>
                      </a:endParaRPr>
                    </a:p>
                  </a:txBody>
                  <a:tcPr/>
                </a:tc>
                <a:tc>
                  <a:txBody>
                    <a:bodyPr/>
                    <a:lstStyle/>
                    <a:p>
                      <a:r>
                        <a:rPr lang="en-US" altLang="zh-CN" sz="700" b="1" i="0" u="none" strike="noStrike" kern="1200" dirty="0" smtClean="0">
                          <a:solidFill>
                            <a:srgbClr val="C00000"/>
                          </a:solidFill>
                          <a:effectLst/>
                          <a:latin typeface="宋体"/>
                          <a:ea typeface="+mn-ea"/>
                          <a:cs typeface="+mn-cs"/>
                        </a:rPr>
                        <a:t>90</a:t>
                      </a:r>
                      <a:endParaRPr lang="zh-CN" altLang="en-US" sz="700" b="1" i="0" u="none" strike="noStrike" kern="1200" dirty="0">
                        <a:solidFill>
                          <a:srgbClr val="C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20</a:t>
                      </a:r>
                      <a:endParaRPr lang="zh-CN" altLang="en-US" sz="700" b="0" i="0" u="none" strike="noStrike" kern="1200" dirty="0">
                        <a:solidFill>
                          <a:srgbClr val="0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60</a:t>
                      </a:r>
                      <a:endParaRPr lang="zh-CN" altLang="en-US" sz="700" b="0" i="0" u="none" strike="noStrike" kern="1200" dirty="0">
                        <a:solidFill>
                          <a:srgbClr val="000000"/>
                        </a:solidFill>
                        <a:effectLst/>
                        <a:latin typeface="宋体"/>
                        <a:ea typeface="+mn-ea"/>
                        <a:cs typeface="+mn-cs"/>
                      </a:endParaRPr>
                    </a:p>
                  </a:txBody>
                  <a:tcPr/>
                </a:tc>
              </a:tr>
              <a:tr h="205931">
                <a:tc>
                  <a:txBody>
                    <a:bodyPr/>
                    <a:lstStyle/>
                    <a:p>
                      <a:pPr algn="l" fontAlgn="ctr"/>
                      <a:r>
                        <a:rPr lang="zh-CN" altLang="en-US" sz="800" b="0" i="0" u="none" strike="noStrike" dirty="0" smtClean="0">
                          <a:solidFill>
                            <a:srgbClr val="000000"/>
                          </a:solidFill>
                          <a:effectLst/>
                          <a:latin typeface="宋体"/>
                        </a:rPr>
                        <a:t>门店</a:t>
                      </a:r>
                      <a:r>
                        <a:rPr lang="en-US" altLang="zh-CN" sz="800" b="0" i="0" u="none" strike="noStrike" dirty="0" smtClean="0">
                          <a:solidFill>
                            <a:srgbClr val="000000"/>
                          </a:solidFill>
                          <a:effectLst/>
                          <a:latin typeface="宋体"/>
                        </a:rPr>
                        <a:t>3</a:t>
                      </a:r>
                      <a:endParaRPr lang="zh-CN" altLang="en-US" sz="800" b="0" i="0" u="none" strike="noStrike" dirty="0">
                        <a:solidFill>
                          <a:srgbClr val="000000"/>
                        </a:solidFill>
                        <a:effectLst/>
                        <a:latin typeface="宋体"/>
                      </a:endParaRPr>
                    </a:p>
                  </a:txBody>
                  <a:tcPr marL="9525" marR="9525" marT="9525" marB="0" anchor="ctr"/>
                </a:tc>
                <a:tc>
                  <a:txBody>
                    <a:bodyPr/>
                    <a:lstStyle/>
                    <a:p>
                      <a:r>
                        <a:rPr lang="en-US" altLang="zh-CN" sz="700" b="1" i="0" u="none" strike="noStrike" kern="1200" dirty="0" smtClean="0">
                          <a:solidFill>
                            <a:srgbClr val="C00000"/>
                          </a:solidFill>
                          <a:effectLst/>
                          <a:latin typeface="宋体"/>
                          <a:ea typeface="+mn-ea"/>
                          <a:cs typeface="+mn-cs"/>
                        </a:rPr>
                        <a:t>90</a:t>
                      </a:r>
                      <a:endParaRPr lang="zh-CN" altLang="en-US" sz="700" b="1" i="0" u="none" strike="noStrike" kern="1200" dirty="0">
                        <a:solidFill>
                          <a:srgbClr val="C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20</a:t>
                      </a:r>
                      <a:endParaRPr lang="zh-CN" altLang="en-US" sz="700" b="0" i="0" u="none" strike="noStrike" kern="1200" dirty="0">
                        <a:solidFill>
                          <a:srgbClr val="000000"/>
                        </a:solidFill>
                        <a:effectLst/>
                        <a:latin typeface="宋体"/>
                        <a:ea typeface="+mn-ea"/>
                        <a:cs typeface="+mn-cs"/>
                      </a:endParaRPr>
                    </a:p>
                  </a:txBody>
                  <a:tcPr/>
                </a:tc>
                <a:tc>
                  <a:txBody>
                    <a:bodyPr/>
                    <a:lstStyle/>
                    <a:p>
                      <a:pPr marL="0" algn="l" defTabSz="914239" rtl="0" eaLnBrk="1" latinLnBrk="0" hangingPunct="1"/>
                      <a:r>
                        <a:rPr lang="en-US" altLang="zh-CN" sz="700" b="1" i="0" u="none" strike="noStrike" kern="1200" dirty="0" smtClean="0">
                          <a:solidFill>
                            <a:srgbClr val="C00000"/>
                          </a:solidFill>
                          <a:effectLst/>
                          <a:latin typeface="宋体"/>
                          <a:ea typeface="+mn-ea"/>
                          <a:cs typeface="+mn-cs"/>
                        </a:rPr>
                        <a:t>80</a:t>
                      </a:r>
                      <a:endParaRPr lang="zh-CN" altLang="en-US" sz="700" b="1" i="0" u="none" strike="noStrike" kern="1200" dirty="0">
                        <a:solidFill>
                          <a:srgbClr val="C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70</a:t>
                      </a:r>
                      <a:endParaRPr lang="zh-CN" altLang="en-US" sz="700" b="0" i="0" u="none" strike="noStrike" kern="1200" dirty="0">
                        <a:solidFill>
                          <a:srgbClr val="000000"/>
                        </a:solidFill>
                        <a:effectLst/>
                        <a:latin typeface="宋体"/>
                        <a:ea typeface="+mn-ea"/>
                        <a:cs typeface="+mn-cs"/>
                      </a:endParaRPr>
                    </a:p>
                  </a:txBody>
                  <a:tcPr/>
                </a:tc>
                <a:tc>
                  <a:txBody>
                    <a:bodyPr/>
                    <a:lstStyle/>
                    <a:p>
                      <a:pPr marL="0" algn="l" defTabSz="914239" rtl="0" eaLnBrk="1" latinLnBrk="0" hangingPunct="1"/>
                      <a:r>
                        <a:rPr lang="en-US" altLang="zh-CN" sz="700" b="1" i="0" u="none" strike="noStrike" kern="1200" dirty="0" smtClean="0">
                          <a:solidFill>
                            <a:srgbClr val="C00000"/>
                          </a:solidFill>
                          <a:effectLst/>
                          <a:latin typeface="宋体"/>
                          <a:ea typeface="+mn-ea"/>
                          <a:cs typeface="+mn-cs"/>
                        </a:rPr>
                        <a:t>90</a:t>
                      </a:r>
                      <a:endParaRPr lang="zh-CN" altLang="en-US" sz="700" b="1" i="0" u="none" strike="noStrike" kern="1200" dirty="0">
                        <a:solidFill>
                          <a:srgbClr val="C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20</a:t>
                      </a:r>
                      <a:endParaRPr lang="zh-CN" altLang="en-US" sz="700" b="0" i="0" u="none" strike="noStrike" kern="1200" dirty="0">
                        <a:solidFill>
                          <a:srgbClr val="0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60</a:t>
                      </a:r>
                      <a:endParaRPr lang="zh-CN" altLang="en-US" sz="700" b="0" i="0" u="none" strike="noStrike" kern="1200" dirty="0">
                        <a:solidFill>
                          <a:srgbClr val="0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10</a:t>
                      </a:r>
                      <a:endParaRPr lang="zh-CN" altLang="en-US" sz="700" b="0" i="0" u="none" strike="noStrike" kern="1200" dirty="0">
                        <a:solidFill>
                          <a:srgbClr val="0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50</a:t>
                      </a:r>
                      <a:endParaRPr lang="zh-CN" altLang="en-US" sz="700" b="0" i="0" u="none" strike="noStrike" kern="1200" dirty="0">
                        <a:solidFill>
                          <a:srgbClr val="0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20</a:t>
                      </a:r>
                      <a:endParaRPr lang="zh-CN" altLang="en-US" sz="700" b="0" i="0" u="none" strike="noStrike" kern="1200" dirty="0">
                        <a:solidFill>
                          <a:srgbClr val="0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80</a:t>
                      </a:r>
                      <a:endParaRPr lang="zh-CN" altLang="en-US" sz="700" b="0" i="0" u="none" strike="noStrike" kern="1200" dirty="0">
                        <a:solidFill>
                          <a:srgbClr val="000000"/>
                        </a:solidFill>
                        <a:effectLst/>
                        <a:latin typeface="宋体"/>
                        <a:ea typeface="+mn-ea"/>
                        <a:cs typeface="+mn-cs"/>
                      </a:endParaRPr>
                    </a:p>
                  </a:txBody>
                  <a:tcPr/>
                </a:tc>
              </a:tr>
              <a:tr h="205931">
                <a:tc>
                  <a:txBody>
                    <a:bodyPr/>
                    <a:lstStyle/>
                    <a:p>
                      <a:pPr algn="l" fontAlgn="ctr"/>
                      <a:r>
                        <a:rPr lang="zh-CN" altLang="en-US" sz="800" b="0" i="0" u="none" strike="noStrike" dirty="0" smtClean="0">
                          <a:solidFill>
                            <a:srgbClr val="000000"/>
                          </a:solidFill>
                          <a:effectLst/>
                          <a:latin typeface="宋体"/>
                        </a:rPr>
                        <a:t>门店</a:t>
                      </a:r>
                      <a:r>
                        <a:rPr lang="en-US" altLang="zh-CN" sz="800" b="0" i="0" u="none" strike="noStrike" dirty="0" smtClean="0">
                          <a:solidFill>
                            <a:srgbClr val="000000"/>
                          </a:solidFill>
                          <a:effectLst/>
                          <a:latin typeface="宋体"/>
                        </a:rPr>
                        <a:t>4</a:t>
                      </a:r>
                      <a:endParaRPr lang="zh-CN" altLang="en-US" sz="800" b="0" i="0" u="none" strike="noStrike" dirty="0">
                        <a:solidFill>
                          <a:srgbClr val="000000"/>
                        </a:solidFill>
                        <a:effectLst/>
                        <a:latin typeface="宋体"/>
                      </a:endParaRPr>
                    </a:p>
                  </a:txBody>
                  <a:tcPr marL="9525" marR="9525" marT="9525" marB="0" anchor="ctr"/>
                </a:tc>
                <a:tc>
                  <a:txBody>
                    <a:bodyPr/>
                    <a:lstStyle/>
                    <a:p>
                      <a:r>
                        <a:rPr lang="en-US" altLang="zh-CN" sz="700" b="0" i="0" u="none" strike="noStrike" kern="1200" dirty="0" smtClean="0">
                          <a:solidFill>
                            <a:srgbClr val="000000"/>
                          </a:solidFill>
                          <a:effectLst/>
                          <a:latin typeface="宋体"/>
                          <a:ea typeface="+mn-ea"/>
                          <a:cs typeface="+mn-cs"/>
                        </a:rPr>
                        <a:t>50</a:t>
                      </a:r>
                      <a:endParaRPr lang="zh-CN" altLang="en-US" sz="700" b="0" i="0" u="none" strike="noStrike" kern="1200" dirty="0">
                        <a:solidFill>
                          <a:srgbClr val="000000"/>
                        </a:solidFill>
                        <a:effectLst/>
                        <a:latin typeface="宋体"/>
                        <a:ea typeface="+mn-ea"/>
                        <a:cs typeface="+mn-cs"/>
                      </a:endParaRPr>
                    </a:p>
                  </a:txBody>
                  <a:tcPr/>
                </a:tc>
                <a:tc>
                  <a:txBody>
                    <a:bodyPr/>
                    <a:lstStyle/>
                    <a:p>
                      <a:pPr marL="0" algn="l" defTabSz="914239" rtl="0" eaLnBrk="1" latinLnBrk="0" hangingPunct="1"/>
                      <a:r>
                        <a:rPr lang="en-US" altLang="zh-CN" sz="700" b="1" i="0" u="none" strike="noStrike" kern="1200" dirty="0" smtClean="0">
                          <a:solidFill>
                            <a:srgbClr val="C00000"/>
                          </a:solidFill>
                          <a:effectLst/>
                          <a:latin typeface="宋体"/>
                          <a:ea typeface="+mn-ea"/>
                          <a:cs typeface="+mn-cs"/>
                        </a:rPr>
                        <a:t>60</a:t>
                      </a:r>
                      <a:endParaRPr lang="zh-CN" altLang="en-US" sz="700" b="1" i="0" u="none" strike="noStrike" kern="1200" dirty="0">
                        <a:solidFill>
                          <a:srgbClr val="C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10</a:t>
                      </a:r>
                      <a:endParaRPr lang="zh-CN" altLang="en-US" sz="700" b="0" i="0" u="none" strike="noStrike" kern="1200" dirty="0">
                        <a:solidFill>
                          <a:srgbClr val="0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50</a:t>
                      </a:r>
                      <a:endParaRPr lang="zh-CN" altLang="en-US" sz="700" b="0" i="0" u="none" strike="noStrike" kern="1200" dirty="0">
                        <a:solidFill>
                          <a:srgbClr val="0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20</a:t>
                      </a:r>
                      <a:endParaRPr lang="zh-CN" altLang="en-US" sz="700" b="0" i="0" u="none" strike="noStrike" kern="1200" dirty="0">
                        <a:solidFill>
                          <a:srgbClr val="000000"/>
                        </a:solidFill>
                        <a:effectLst/>
                        <a:latin typeface="宋体"/>
                        <a:ea typeface="+mn-ea"/>
                        <a:cs typeface="+mn-cs"/>
                      </a:endParaRPr>
                    </a:p>
                  </a:txBody>
                  <a:tcPr/>
                </a:tc>
                <a:tc>
                  <a:txBody>
                    <a:bodyPr/>
                    <a:lstStyle/>
                    <a:p>
                      <a:pPr marL="0" algn="l" defTabSz="914239" rtl="0" eaLnBrk="1" latinLnBrk="0" hangingPunct="1"/>
                      <a:r>
                        <a:rPr lang="en-US" altLang="zh-CN" sz="700" b="1" i="0" u="none" strike="noStrike" kern="1200" dirty="0" smtClean="0">
                          <a:solidFill>
                            <a:srgbClr val="C00000"/>
                          </a:solidFill>
                          <a:effectLst/>
                          <a:latin typeface="宋体"/>
                          <a:ea typeface="+mn-ea"/>
                          <a:cs typeface="+mn-cs"/>
                        </a:rPr>
                        <a:t>80</a:t>
                      </a:r>
                      <a:endParaRPr lang="zh-CN" altLang="en-US" sz="700" b="1" i="0" u="none" strike="noStrike" kern="1200" dirty="0">
                        <a:solidFill>
                          <a:srgbClr val="C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20</a:t>
                      </a:r>
                      <a:endParaRPr lang="zh-CN" altLang="en-US" sz="700" b="0" i="0" u="none" strike="noStrike" kern="1200" dirty="0">
                        <a:solidFill>
                          <a:srgbClr val="0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50</a:t>
                      </a:r>
                      <a:endParaRPr lang="zh-CN" altLang="en-US" sz="700" b="0" i="0" u="none" strike="noStrike" kern="1200" dirty="0">
                        <a:solidFill>
                          <a:srgbClr val="0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50</a:t>
                      </a:r>
                      <a:endParaRPr lang="zh-CN" altLang="en-US" sz="700" b="0" i="0" u="none" strike="noStrike" kern="1200" dirty="0">
                        <a:solidFill>
                          <a:srgbClr val="000000"/>
                        </a:solidFill>
                        <a:effectLst/>
                        <a:latin typeface="宋体"/>
                        <a:ea typeface="+mn-ea"/>
                        <a:cs typeface="+mn-cs"/>
                      </a:endParaRPr>
                    </a:p>
                  </a:txBody>
                  <a:tcPr/>
                </a:tc>
                <a:tc>
                  <a:txBody>
                    <a:bodyPr/>
                    <a:lstStyle/>
                    <a:p>
                      <a:pPr marL="0" algn="l" defTabSz="914239" rtl="0" eaLnBrk="1" latinLnBrk="0" hangingPunct="1"/>
                      <a:r>
                        <a:rPr lang="en-US" altLang="zh-CN" sz="700" b="1" i="0" u="none" strike="noStrike" kern="1200" dirty="0" smtClean="0">
                          <a:solidFill>
                            <a:srgbClr val="C00000"/>
                          </a:solidFill>
                          <a:effectLst/>
                          <a:latin typeface="宋体"/>
                          <a:ea typeface="+mn-ea"/>
                          <a:cs typeface="+mn-cs"/>
                        </a:rPr>
                        <a:t>60</a:t>
                      </a:r>
                      <a:endParaRPr lang="zh-CN" altLang="en-US" sz="700" b="1" i="0" u="none" strike="noStrike" kern="1200" dirty="0">
                        <a:solidFill>
                          <a:srgbClr val="C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10</a:t>
                      </a:r>
                      <a:endParaRPr lang="zh-CN" altLang="en-US" sz="700" b="0" i="0" u="none" strike="noStrike" kern="1200" dirty="0">
                        <a:solidFill>
                          <a:srgbClr val="000000"/>
                        </a:solidFill>
                        <a:effectLst/>
                        <a:latin typeface="宋体"/>
                        <a:ea typeface="+mn-ea"/>
                        <a:cs typeface="+mn-cs"/>
                      </a:endParaRPr>
                    </a:p>
                  </a:txBody>
                  <a:tcPr/>
                </a:tc>
              </a:tr>
              <a:tr h="205931">
                <a:tc>
                  <a:txBody>
                    <a:bodyPr/>
                    <a:lstStyle/>
                    <a:p>
                      <a:pPr algn="l" fontAlgn="ctr"/>
                      <a:r>
                        <a:rPr lang="zh-CN" altLang="en-US" sz="800" b="0" i="0" u="none" strike="noStrike" dirty="0" smtClean="0">
                          <a:solidFill>
                            <a:srgbClr val="000000"/>
                          </a:solidFill>
                          <a:effectLst/>
                          <a:latin typeface="宋体"/>
                        </a:rPr>
                        <a:t>门店</a:t>
                      </a:r>
                      <a:r>
                        <a:rPr lang="en-US" altLang="zh-CN" sz="800" b="0" i="0" u="none" strike="noStrike" dirty="0" smtClean="0">
                          <a:solidFill>
                            <a:srgbClr val="000000"/>
                          </a:solidFill>
                          <a:effectLst/>
                          <a:latin typeface="宋体"/>
                        </a:rPr>
                        <a:t>5</a:t>
                      </a:r>
                      <a:endParaRPr lang="zh-CN" altLang="en-US" sz="800" b="0" i="0" u="none" strike="noStrike" dirty="0">
                        <a:solidFill>
                          <a:srgbClr val="000000"/>
                        </a:solidFill>
                        <a:effectLst/>
                        <a:latin typeface="宋体"/>
                      </a:endParaRPr>
                    </a:p>
                  </a:txBody>
                  <a:tcPr marL="9525" marR="9525" marT="9525" marB="0" anchor="ctr"/>
                </a:tc>
                <a:tc>
                  <a:txBody>
                    <a:bodyPr/>
                    <a:lstStyle/>
                    <a:p>
                      <a:pPr marL="0" algn="l" defTabSz="914239" rtl="0" eaLnBrk="1" latinLnBrk="0" hangingPunct="1"/>
                      <a:r>
                        <a:rPr lang="en-US" altLang="zh-CN" sz="700" b="1" i="0" u="none" strike="noStrike" kern="1200" dirty="0" smtClean="0">
                          <a:solidFill>
                            <a:srgbClr val="C00000"/>
                          </a:solidFill>
                          <a:effectLst/>
                          <a:latin typeface="宋体"/>
                          <a:ea typeface="+mn-ea"/>
                          <a:cs typeface="+mn-cs"/>
                        </a:rPr>
                        <a:t>70</a:t>
                      </a:r>
                      <a:endParaRPr lang="zh-CN" altLang="en-US" sz="700" b="1" i="0" u="none" strike="noStrike" kern="1200" dirty="0">
                        <a:solidFill>
                          <a:srgbClr val="C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10</a:t>
                      </a:r>
                      <a:endParaRPr lang="zh-CN" altLang="en-US" sz="700" b="0" i="0" u="none" strike="noStrike" kern="1200" dirty="0">
                        <a:solidFill>
                          <a:srgbClr val="0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50</a:t>
                      </a:r>
                      <a:endParaRPr lang="zh-CN" altLang="en-US" sz="700" b="0" i="0" u="none" strike="noStrike" kern="1200" dirty="0">
                        <a:solidFill>
                          <a:srgbClr val="0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50</a:t>
                      </a:r>
                      <a:endParaRPr lang="zh-CN" altLang="en-US" sz="700" b="0" i="0" u="none" strike="noStrike" kern="1200" dirty="0">
                        <a:solidFill>
                          <a:srgbClr val="0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60</a:t>
                      </a:r>
                      <a:endParaRPr lang="zh-CN" altLang="en-US" sz="700" b="0" i="0" u="none" strike="noStrike" kern="1200" dirty="0">
                        <a:solidFill>
                          <a:srgbClr val="0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10</a:t>
                      </a:r>
                      <a:endParaRPr lang="zh-CN" altLang="en-US" sz="700" b="0" i="0" u="none" strike="noStrike" kern="1200" dirty="0">
                        <a:solidFill>
                          <a:srgbClr val="0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60</a:t>
                      </a:r>
                      <a:endParaRPr lang="zh-CN" altLang="en-US" sz="700" b="0" i="0" u="none" strike="noStrike" kern="1200" dirty="0">
                        <a:solidFill>
                          <a:srgbClr val="0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90</a:t>
                      </a:r>
                      <a:endParaRPr lang="zh-CN" altLang="en-US" sz="700" b="0" i="0" u="none" strike="noStrike" kern="1200" dirty="0">
                        <a:solidFill>
                          <a:srgbClr val="0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20</a:t>
                      </a:r>
                      <a:endParaRPr lang="zh-CN" altLang="en-US" sz="700" b="0" i="0" u="none" strike="noStrike" kern="1200" dirty="0">
                        <a:solidFill>
                          <a:srgbClr val="000000"/>
                        </a:solidFill>
                        <a:effectLst/>
                        <a:latin typeface="宋体"/>
                        <a:ea typeface="+mn-ea"/>
                        <a:cs typeface="+mn-cs"/>
                      </a:endParaRPr>
                    </a:p>
                  </a:txBody>
                  <a:tcPr/>
                </a:tc>
                <a:tc>
                  <a:txBody>
                    <a:bodyPr/>
                    <a:lstStyle/>
                    <a:p>
                      <a:pPr marL="0" algn="l" defTabSz="914239" rtl="0" eaLnBrk="1" latinLnBrk="0" hangingPunct="1"/>
                      <a:r>
                        <a:rPr lang="en-US" altLang="zh-CN" sz="700" b="1" i="0" u="none" strike="noStrike" kern="1200" dirty="0" smtClean="0">
                          <a:solidFill>
                            <a:srgbClr val="C00000"/>
                          </a:solidFill>
                          <a:effectLst/>
                          <a:latin typeface="宋体"/>
                          <a:ea typeface="+mn-ea"/>
                          <a:cs typeface="+mn-cs"/>
                        </a:rPr>
                        <a:t>80</a:t>
                      </a:r>
                      <a:endParaRPr lang="zh-CN" altLang="en-US" sz="700" b="1" i="0" u="none" strike="noStrike" kern="1200" dirty="0">
                        <a:solidFill>
                          <a:srgbClr val="C00000"/>
                        </a:solidFill>
                        <a:effectLst/>
                        <a:latin typeface="宋体"/>
                        <a:ea typeface="+mn-ea"/>
                        <a:cs typeface="+mn-cs"/>
                      </a:endParaRPr>
                    </a:p>
                  </a:txBody>
                  <a:tcPr/>
                </a:tc>
                <a:tc>
                  <a:txBody>
                    <a:bodyPr/>
                    <a:lstStyle/>
                    <a:p>
                      <a:pPr marL="0" algn="l" defTabSz="914239" rtl="0" eaLnBrk="1" latinLnBrk="0" hangingPunct="1"/>
                      <a:r>
                        <a:rPr lang="en-US" altLang="zh-CN" sz="700" b="1" i="0" u="none" strike="noStrike" kern="1200" dirty="0" smtClean="0">
                          <a:solidFill>
                            <a:srgbClr val="C00000"/>
                          </a:solidFill>
                          <a:effectLst/>
                          <a:latin typeface="宋体"/>
                          <a:ea typeface="+mn-ea"/>
                          <a:cs typeface="+mn-cs"/>
                        </a:rPr>
                        <a:t>70</a:t>
                      </a:r>
                      <a:endParaRPr lang="zh-CN" altLang="en-US" sz="700" b="1" i="0" u="none" strike="noStrike" kern="1200" dirty="0">
                        <a:solidFill>
                          <a:srgbClr val="C00000"/>
                        </a:solidFill>
                        <a:effectLst/>
                        <a:latin typeface="宋体"/>
                        <a:ea typeface="+mn-ea"/>
                        <a:cs typeface="+mn-cs"/>
                      </a:endParaRPr>
                    </a:p>
                  </a:txBody>
                  <a:tcPr/>
                </a:tc>
              </a:tr>
              <a:tr h="205931">
                <a:tc>
                  <a:txBody>
                    <a:bodyPr/>
                    <a:lstStyle/>
                    <a:p>
                      <a:pPr algn="l" fontAlgn="ctr"/>
                      <a:r>
                        <a:rPr lang="zh-CN" altLang="en-US" sz="800" b="0" i="0" u="none" strike="noStrike" dirty="0" smtClean="0">
                          <a:solidFill>
                            <a:srgbClr val="000000"/>
                          </a:solidFill>
                          <a:effectLst/>
                          <a:latin typeface="宋体"/>
                        </a:rPr>
                        <a:t>门店</a:t>
                      </a:r>
                      <a:r>
                        <a:rPr lang="en-US" altLang="zh-CN" sz="800" b="0" i="0" u="none" strike="noStrike" dirty="0" smtClean="0">
                          <a:solidFill>
                            <a:srgbClr val="000000"/>
                          </a:solidFill>
                          <a:effectLst/>
                          <a:latin typeface="宋体"/>
                        </a:rPr>
                        <a:t>6</a:t>
                      </a:r>
                      <a:endParaRPr lang="zh-CN" altLang="en-US" sz="800" b="0" i="0" u="none" strike="noStrike" dirty="0">
                        <a:solidFill>
                          <a:srgbClr val="000000"/>
                        </a:solidFill>
                        <a:effectLst/>
                        <a:latin typeface="宋体"/>
                      </a:endParaRPr>
                    </a:p>
                  </a:txBody>
                  <a:tcPr marL="9525" marR="9525" marT="9525" marB="0" anchor="ctr"/>
                </a:tc>
                <a:tc>
                  <a:txBody>
                    <a:bodyPr/>
                    <a:lstStyle/>
                    <a:p>
                      <a:pPr marL="0" algn="l" defTabSz="914239" rtl="0" eaLnBrk="1" latinLnBrk="0" hangingPunct="1"/>
                      <a:r>
                        <a:rPr lang="en-US" altLang="zh-CN" sz="700" b="1" i="0" u="none" strike="noStrike" kern="1200" dirty="0" smtClean="0">
                          <a:solidFill>
                            <a:srgbClr val="C00000"/>
                          </a:solidFill>
                          <a:effectLst/>
                          <a:latin typeface="宋体"/>
                          <a:ea typeface="+mn-ea"/>
                          <a:cs typeface="+mn-cs"/>
                        </a:rPr>
                        <a:t>70</a:t>
                      </a:r>
                      <a:endParaRPr lang="zh-CN" altLang="en-US" sz="700" b="1" i="0" u="none" strike="noStrike" kern="1200" dirty="0">
                        <a:solidFill>
                          <a:srgbClr val="C00000"/>
                        </a:solidFill>
                        <a:effectLst/>
                        <a:latin typeface="宋体"/>
                        <a:ea typeface="+mn-ea"/>
                        <a:cs typeface="+mn-cs"/>
                      </a:endParaRPr>
                    </a:p>
                  </a:txBody>
                  <a:tcPr/>
                </a:tc>
                <a:tc>
                  <a:txBody>
                    <a:bodyPr/>
                    <a:lstStyle/>
                    <a:p>
                      <a:pPr marL="0" algn="l" defTabSz="914239" rtl="0" eaLnBrk="1" latinLnBrk="0" hangingPunct="1"/>
                      <a:r>
                        <a:rPr lang="en-US" altLang="zh-CN" sz="700" b="1" i="0" u="none" strike="noStrike" kern="1200" dirty="0" smtClean="0">
                          <a:solidFill>
                            <a:srgbClr val="C00000"/>
                          </a:solidFill>
                          <a:effectLst/>
                          <a:latin typeface="宋体"/>
                          <a:ea typeface="+mn-ea"/>
                          <a:cs typeface="+mn-cs"/>
                        </a:rPr>
                        <a:t>90</a:t>
                      </a:r>
                      <a:endParaRPr lang="zh-CN" altLang="en-US" sz="700" b="1" i="0" u="none" strike="noStrike" kern="1200" dirty="0">
                        <a:solidFill>
                          <a:srgbClr val="C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20</a:t>
                      </a:r>
                      <a:endParaRPr lang="zh-CN" altLang="en-US" sz="700" b="0" i="0" u="none" strike="noStrike" kern="1200" dirty="0">
                        <a:solidFill>
                          <a:srgbClr val="0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70</a:t>
                      </a:r>
                      <a:endParaRPr lang="zh-CN" altLang="en-US" sz="700" b="0" i="0" u="none" strike="noStrike" kern="1200" dirty="0">
                        <a:solidFill>
                          <a:srgbClr val="0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10</a:t>
                      </a:r>
                      <a:endParaRPr lang="zh-CN" altLang="en-US" sz="700" b="0" i="0" u="none" strike="noStrike" kern="1200" dirty="0">
                        <a:solidFill>
                          <a:srgbClr val="000000"/>
                        </a:solidFill>
                        <a:effectLst/>
                        <a:latin typeface="宋体"/>
                        <a:ea typeface="+mn-ea"/>
                        <a:cs typeface="+mn-cs"/>
                      </a:endParaRPr>
                    </a:p>
                  </a:txBody>
                  <a:tcPr/>
                </a:tc>
                <a:tc>
                  <a:txBody>
                    <a:bodyPr/>
                    <a:lstStyle/>
                    <a:p>
                      <a:pPr marL="0" algn="l" defTabSz="914239" rtl="0" eaLnBrk="1" latinLnBrk="0" hangingPunct="1"/>
                      <a:r>
                        <a:rPr lang="en-US" altLang="zh-CN" sz="700" b="1" i="0" u="none" strike="noStrike" kern="1200" dirty="0" smtClean="0">
                          <a:solidFill>
                            <a:srgbClr val="C00000"/>
                          </a:solidFill>
                          <a:effectLst/>
                          <a:latin typeface="宋体"/>
                          <a:ea typeface="+mn-ea"/>
                          <a:cs typeface="+mn-cs"/>
                        </a:rPr>
                        <a:t>80</a:t>
                      </a:r>
                      <a:endParaRPr lang="zh-CN" altLang="en-US" sz="700" b="1" i="0" u="none" strike="noStrike" kern="1200" dirty="0">
                        <a:solidFill>
                          <a:srgbClr val="C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20</a:t>
                      </a:r>
                      <a:endParaRPr lang="zh-CN" altLang="en-US" sz="700" b="0" i="0" u="none" strike="noStrike" kern="1200" dirty="0">
                        <a:solidFill>
                          <a:srgbClr val="0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20</a:t>
                      </a:r>
                      <a:endParaRPr lang="zh-CN" altLang="en-US" sz="700" b="0" i="0" u="none" strike="noStrike" kern="1200" dirty="0">
                        <a:solidFill>
                          <a:srgbClr val="0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60</a:t>
                      </a:r>
                      <a:endParaRPr lang="zh-CN" altLang="en-US" sz="700" b="0" i="0" u="none" strike="noStrike" kern="1200" dirty="0">
                        <a:solidFill>
                          <a:srgbClr val="0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10</a:t>
                      </a:r>
                      <a:endParaRPr lang="zh-CN" altLang="en-US" sz="700" b="0" i="0" u="none" strike="noStrike" kern="1200" dirty="0">
                        <a:solidFill>
                          <a:srgbClr val="0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50</a:t>
                      </a:r>
                      <a:endParaRPr lang="zh-CN" altLang="en-US" sz="700" b="0" i="0" u="none" strike="noStrike" kern="1200" dirty="0">
                        <a:solidFill>
                          <a:srgbClr val="000000"/>
                        </a:solidFill>
                        <a:effectLst/>
                        <a:latin typeface="宋体"/>
                        <a:ea typeface="+mn-ea"/>
                        <a:cs typeface="+mn-cs"/>
                      </a:endParaRPr>
                    </a:p>
                  </a:txBody>
                  <a:tcPr/>
                </a:tc>
              </a:tr>
              <a:tr h="205931">
                <a:tc>
                  <a:txBody>
                    <a:bodyPr/>
                    <a:lstStyle/>
                    <a:p>
                      <a:pPr algn="l" fontAlgn="ctr"/>
                      <a:r>
                        <a:rPr lang="zh-CN" altLang="en-US" sz="800" b="0" i="0" u="none" strike="noStrike" dirty="0" smtClean="0">
                          <a:solidFill>
                            <a:srgbClr val="000000"/>
                          </a:solidFill>
                          <a:effectLst/>
                          <a:latin typeface="宋体"/>
                        </a:rPr>
                        <a:t>门店</a:t>
                      </a:r>
                      <a:r>
                        <a:rPr lang="en-US" altLang="zh-CN" sz="800" b="0" i="0" u="none" strike="noStrike" dirty="0" smtClean="0">
                          <a:solidFill>
                            <a:srgbClr val="000000"/>
                          </a:solidFill>
                          <a:effectLst/>
                          <a:latin typeface="宋体"/>
                        </a:rPr>
                        <a:t>7</a:t>
                      </a:r>
                      <a:endParaRPr lang="zh-CN" altLang="en-US" sz="800" b="0" i="0" u="none" strike="noStrike" dirty="0">
                        <a:solidFill>
                          <a:srgbClr val="000000"/>
                        </a:solidFill>
                        <a:effectLst/>
                        <a:latin typeface="宋体"/>
                      </a:endParaRPr>
                    </a:p>
                  </a:txBody>
                  <a:tcPr marL="9525" marR="9525" marT="9525" marB="0" anchor="ctr"/>
                </a:tc>
                <a:tc>
                  <a:txBody>
                    <a:bodyPr/>
                    <a:lstStyle/>
                    <a:p>
                      <a:r>
                        <a:rPr lang="en-US" altLang="zh-CN" sz="700" b="0" i="0" u="none" strike="noStrike" kern="1200" dirty="0" smtClean="0">
                          <a:solidFill>
                            <a:srgbClr val="000000"/>
                          </a:solidFill>
                          <a:effectLst/>
                          <a:latin typeface="宋体"/>
                          <a:ea typeface="+mn-ea"/>
                          <a:cs typeface="+mn-cs"/>
                        </a:rPr>
                        <a:t>50</a:t>
                      </a:r>
                      <a:endParaRPr lang="zh-CN" altLang="en-US" sz="700" b="0" i="0" u="none" strike="noStrike" kern="1200" dirty="0">
                        <a:solidFill>
                          <a:srgbClr val="000000"/>
                        </a:solidFill>
                        <a:effectLst/>
                        <a:latin typeface="宋体"/>
                        <a:ea typeface="+mn-ea"/>
                        <a:cs typeface="+mn-cs"/>
                      </a:endParaRPr>
                    </a:p>
                  </a:txBody>
                  <a:tcPr/>
                </a:tc>
                <a:tc>
                  <a:txBody>
                    <a:bodyPr/>
                    <a:lstStyle/>
                    <a:p>
                      <a:pPr marL="0" algn="l" defTabSz="914239" rtl="0" eaLnBrk="1" latinLnBrk="0" hangingPunct="1"/>
                      <a:r>
                        <a:rPr lang="en-US" altLang="zh-CN" sz="700" b="1" i="0" u="none" strike="noStrike" kern="1200" dirty="0" smtClean="0">
                          <a:solidFill>
                            <a:srgbClr val="C00000"/>
                          </a:solidFill>
                          <a:effectLst/>
                          <a:latin typeface="宋体"/>
                          <a:ea typeface="+mn-ea"/>
                          <a:cs typeface="+mn-cs"/>
                        </a:rPr>
                        <a:t>80</a:t>
                      </a:r>
                      <a:endParaRPr lang="zh-CN" altLang="en-US" sz="700" b="1" i="0" u="none" strike="noStrike" kern="1200" dirty="0">
                        <a:solidFill>
                          <a:srgbClr val="C00000"/>
                        </a:solidFill>
                        <a:effectLst/>
                        <a:latin typeface="宋体"/>
                        <a:ea typeface="+mn-ea"/>
                        <a:cs typeface="+mn-cs"/>
                      </a:endParaRPr>
                    </a:p>
                  </a:txBody>
                  <a:tcPr/>
                </a:tc>
                <a:tc>
                  <a:txBody>
                    <a:bodyPr/>
                    <a:lstStyle/>
                    <a:p>
                      <a:pPr marL="0" algn="l" defTabSz="914239" rtl="0" eaLnBrk="1" latinLnBrk="0" hangingPunct="1"/>
                      <a:r>
                        <a:rPr lang="en-US" altLang="zh-CN" sz="700" b="1" i="0" u="none" strike="noStrike" kern="1200" dirty="0" smtClean="0">
                          <a:solidFill>
                            <a:srgbClr val="C00000"/>
                          </a:solidFill>
                          <a:effectLst/>
                          <a:latin typeface="宋体"/>
                          <a:ea typeface="+mn-ea"/>
                          <a:cs typeface="+mn-cs"/>
                        </a:rPr>
                        <a:t>70</a:t>
                      </a:r>
                      <a:endParaRPr lang="zh-CN" altLang="en-US" sz="700" b="1" i="0" u="none" strike="noStrike" kern="1200" dirty="0">
                        <a:solidFill>
                          <a:srgbClr val="C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10</a:t>
                      </a:r>
                      <a:endParaRPr lang="zh-CN" altLang="en-US" sz="700" b="0" i="0" u="none" strike="noStrike" kern="1200" dirty="0">
                        <a:solidFill>
                          <a:srgbClr val="0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60</a:t>
                      </a:r>
                      <a:endParaRPr lang="zh-CN" altLang="en-US" sz="700" b="0" i="0" u="none" strike="noStrike" kern="1200" dirty="0">
                        <a:solidFill>
                          <a:srgbClr val="0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10</a:t>
                      </a:r>
                      <a:endParaRPr lang="zh-CN" altLang="en-US" sz="700" b="0" i="0" u="none" strike="noStrike" kern="1200" dirty="0">
                        <a:solidFill>
                          <a:srgbClr val="0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50</a:t>
                      </a:r>
                      <a:endParaRPr lang="zh-CN" altLang="en-US" sz="700" b="0" i="0" u="none" strike="noStrike" kern="1200" dirty="0">
                        <a:solidFill>
                          <a:srgbClr val="000000"/>
                        </a:solidFill>
                        <a:effectLst/>
                        <a:latin typeface="宋体"/>
                        <a:ea typeface="+mn-ea"/>
                        <a:cs typeface="+mn-cs"/>
                      </a:endParaRPr>
                    </a:p>
                  </a:txBody>
                  <a:tcPr/>
                </a:tc>
                <a:tc>
                  <a:txBody>
                    <a:bodyPr/>
                    <a:lstStyle/>
                    <a:p>
                      <a:pPr marL="0" algn="l" defTabSz="914239" rtl="0" eaLnBrk="1" latinLnBrk="0" hangingPunct="1"/>
                      <a:r>
                        <a:rPr lang="en-US" altLang="zh-CN" sz="700" b="1" i="0" u="none" strike="noStrike" kern="1200" dirty="0" smtClean="0">
                          <a:solidFill>
                            <a:srgbClr val="C00000"/>
                          </a:solidFill>
                          <a:effectLst/>
                          <a:latin typeface="宋体"/>
                          <a:ea typeface="+mn-ea"/>
                          <a:cs typeface="+mn-cs"/>
                        </a:rPr>
                        <a:t>90</a:t>
                      </a:r>
                      <a:endParaRPr lang="zh-CN" altLang="en-US" sz="700" b="1" i="0" u="none" strike="noStrike" kern="1200" dirty="0">
                        <a:solidFill>
                          <a:srgbClr val="C00000"/>
                        </a:solidFill>
                        <a:effectLst/>
                        <a:latin typeface="宋体"/>
                        <a:ea typeface="+mn-ea"/>
                        <a:cs typeface="+mn-cs"/>
                      </a:endParaRPr>
                    </a:p>
                  </a:txBody>
                  <a:tcPr/>
                </a:tc>
                <a:tc>
                  <a:txBody>
                    <a:bodyPr/>
                    <a:lstStyle/>
                    <a:p>
                      <a:pPr marL="0" algn="l" defTabSz="914239" rtl="0" eaLnBrk="1" latinLnBrk="0" hangingPunct="1"/>
                      <a:r>
                        <a:rPr lang="en-US" altLang="zh-CN" sz="700" b="0" i="0" u="none" strike="noStrike" kern="1200" dirty="0" smtClean="0">
                          <a:solidFill>
                            <a:srgbClr val="000000"/>
                          </a:solidFill>
                          <a:effectLst/>
                          <a:latin typeface="宋体"/>
                          <a:ea typeface="+mn-ea"/>
                          <a:cs typeface="+mn-cs"/>
                        </a:rPr>
                        <a:t>10</a:t>
                      </a:r>
                      <a:endParaRPr lang="zh-CN" altLang="en-US" sz="700" b="0" i="0" u="none" strike="noStrike" kern="1200" dirty="0">
                        <a:solidFill>
                          <a:srgbClr val="0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50</a:t>
                      </a:r>
                      <a:endParaRPr lang="zh-CN" altLang="en-US" sz="700" b="0" i="0" u="none" strike="noStrike" kern="1200" dirty="0">
                        <a:solidFill>
                          <a:srgbClr val="0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60</a:t>
                      </a:r>
                      <a:endParaRPr lang="zh-CN" altLang="en-US" sz="700" b="0" i="0" u="none" strike="noStrike" kern="1200" dirty="0">
                        <a:solidFill>
                          <a:srgbClr val="000000"/>
                        </a:solidFill>
                        <a:effectLst/>
                        <a:latin typeface="宋体"/>
                        <a:ea typeface="+mn-ea"/>
                        <a:cs typeface="+mn-cs"/>
                      </a:endParaRPr>
                    </a:p>
                  </a:txBody>
                  <a:tcPr/>
                </a:tc>
              </a:tr>
              <a:tr h="205931">
                <a:tc>
                  <a:txBody>
                    <a:bodyPr/>
                    <a:lstStyle/>
                    <a:p>
                      <a:pPr algn="l" fontAlgn="ctr"/>
                      <a:r>
                        <a:rPr lang="zh-CN" altLang="en-US" sz="800" b="0" i="0" u="none" strike="noStrike" dirty="0" smtClean="0">
                          <a:solidFill>
                            <a:srgbClr val="000000"/>
                          </a:solidFill>
                          <a:effectLst/>
                          <a:latin typeface="宋体"/>
                        </a:rPr>
                        <a:t>门店</a:t>
                      </a:r>
                      <a:r>
                        <a:rPr lang="en-US" altLang="zh-CN" sz="800" b="0" i="0" u="none" strike="noStrike" dirty="0" smtClean="0">
                          <a:solidFill>
                            <a:srgbClr val="000000"/>
                          </a:solidFill>
                          <a:effectLst/>
                          <a:latin typeface="宋体"/>
                        </a:rPr>
                        <a:t>8</a:t>
                      </a:r>
                      <a:endParaRPr lang="zh-CN" altLang="en-US" sz="800" b="0" i="0" u="none" strike="noStrike" dirty="0">
                        <a:solidFill>
                          <a:srgbClr val="000000"/>
                        </a:solidFill>
                        <a:effectLst/>
                        <a:latin typeface="宋体"/>
                      </a:endParaRPr>
                    </a:p>
                  </a:txBody>
                  <a:tcPr marL="9525" marR="9525" marT="9525" marB="0" anchor="ctr"/>
                </a:tc>
                <a:tc>
                  <a:txBody>
                    <a:bodyPr/>
                    <a:lstStyle/>
                    <a:p>
                      <a:r>
                        <a:rPr lang="en-US" altLang="zh-CN" sz="700" b="0" i="0" u="none" strike="noStrike" kern="1200" dirty="0" smtClean="0">
                          <a:solidFill>
                            <a:srgbClr val="000000"/>
                          </a:solidFill>
                          <a:effectLst/>
                          <a:latin typeface="宋体"/>
                          <a:ea typeface="+mn-ea"/>
                          <a:cs typeface="+mn-cs"/>
                        </a:rPr>
                        <a:t>20</a:t>
                      </a:r>
                      <a:endParaRPr lang="zh-CN" altLang="en-US" sz="700" b="0" i="0" u="none" strike="noStrike" kern="1200" dirty="0">
                        <a:solidFill>
                          <a:srgbClr val="000000"/>
                        </a:solidFill>
                        <a:effectLst/>
                        <a:latin typeface="宋体"/>
                        <a:ea typeface="+mn-ea"/>
                        <a:cs typeface="+mn-cs"/>
                      </a:endParaRPr>
                    </a:p>
                  </a:txBody>
                  <a:tcPr/>
                </a:tc>
                <a:tc>
                  <a:txBody>
                    <a:bodyPr/>
                    <a:lstStyle/>
                    <a:p>
                      <a:pPr marL="0" algn="l" defTabSz="914239" rtl="0" eaLnBrk="1" latinLnBrk="0" hangingPunct="1"/>
                      <a:r>
                        <a:rPr lang="en-US" altLang="zh-CN" sz="700" b="1" i="0" u="none" strike="noStrike" kern="1200" dirty="0" smtClean="0">
                          <a:solidFill>
                            <a:srgbClr val="C00000"/>
                          </a:solidFill>
                          <a:effectLst/>
                          <a:latin typeface="宋体"/>
                          <a:ea typeface="+mn-ea"/>
                          <a:cs typeface="+mn-cs"/>
                        </a:rPr>
                        <a:t>80</a:t>
                      </a:r>
                      <a:endParaRPr lang="zh-CN" altLang="en-US" sz="700" b="1" i="0" u="none" strike="noStrike" kern="1200" dirty="0">
                        <a:solidFill>
                          <a:srgbClr val="C00000"/>
                        </a:solidFill>
                        <a:effectLst/>
                        <a:latin typeface="宋体"/>
                        <a:ea typeface="+mn-ea"/>
                        <a:cs typeface="+mn-cs"/>
                      </a:endParaRPr>
                    </a:p>
                  </a:txBody>
                  <a:tcPr/>
                </a:tc>
                <a:tc>
                  <a:txBody>
                    <a:bodyPr/>
                    <a:lstStyle/>
                    <a:p>
                      <a:pPr marL="0" algn="l" defTabSz="914239" rtl="0" eaLnBrk="1" latinLnBrk="0" hangingPunct="1"/>
                      <a:r>
                        <a:rPr lang="en-US" altLang="zh-CN" sz="700" b="1" i="0" u="none" strike="noStrike" kern="1200" dirty="0" smtClean="0">
                          <a:solidFill>
                            <a:srgbClr val="C00000"/>
                          </a:solidFill>
                          <a:effectLst/>
                          <a:latin typeface="宋体"/>
                          <a:ea typeface="+mn-ea"/>
                          <a:cs typeface="+mn-cs"/>
                        </a:rPr>
                        <a:t>70</a:t>
                      </a:r>
                      <a:endParaRPr lang="zh-CN" altLang="en-US" sz="700" b="1" i="0" u="none" strike="noStrike" kern="1200" dirty="0">
                        <a:solidFill>
                          <a:srgbClr val="C00000"/>
                        </a:solidFill>
                        <a:effectLst/>
                        <a:latin typeface="宋体"/>
                        <a:ea typeface="+mn-ea"/>
                        <a:cs typeface="+mn-cs"/>
                      </a:endParaRPr>
                    </a:p>
                  </a:txBody>
                  <a:tcPr/>
                </a:tc>
                <a:tc>
                  <a:txBody>
                    <a:bodyPr/>
                    <a:lstStyle/>
                    <a:p>
                      <a:pPr marL="0" algn="l" defTabSz="914239" rtl="0" eaLnBrk="1" latinLnBrk="0" hangingPunct="1"/>
                      <a:r>
                        <a:rPr lang="en-US" altLang="zh-CN" sz="700" b="1" i="0" u="none" strike="noStrike" kern="1200" dirty="0" smtClean="0">
                          <a:solidFill>
                            <a:srgbClr val="C00000"/>
                          </a:solidFill>
                          <a:effectLst/>
                          <a:latin typeface="宋体"/>
                          <a:ea typeface="+mn-ea"/>
                          <a:cs typeface="+mn-cs"/>
                        </a:rPr>
                        <a:t>90</a:t>
                      </a:r>
                      <a:endParaRPr lang="zh-CN" altLang="en-US" sz="700" b="1" i="0" u="none" strike="noStrike" kern="1200" dirty="0">
                        <a:solidFill>
                          <a:srgbClr val="C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10</a:t>
                      </a:r>
                      <a:endParaRPr lang="zh-CN" altLang="en-US" sz="700" b="0" i="0" u="none" strike="noStrike" kern="1200" dirty="0">
                        <a:solidFill>
                          <a:srgbClr val="0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50</a:t>
                      </a:r>
                      <a:endParaRPr lang="zh-CN" altLang="en-US" sz="700" b="0" i="0" u="none" strike="noStrike" kern="1200" dirty="0">
                        <a:solidFill>
                          <a:srgbClr val="0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20</a:t>
                      </a:r>
                      <a:endParaRPr lang="zh-CN" altLang="en-US" sz="700" b="0" i="0" u="none" strike="noStrike" kern="1200" dirty="0">
                        <a:solidFill>
                          <a:srgbClr val="0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80</a:t>
                      </a:r>
                      <a:endParaRPr lang="zh-CN" altLang="en-US" sz="700" b="0" i="0" u="none" strike="noStrike" kern="1200" dirty="0">
                        <a:solidFill>
                          <a:srgbClr val="0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90</a:t>
                      </a:r>
                      <a:endParaRPr lang="zh-CN" altLang="en-US" sz="700" b="0" i="0" u="none" strike="noStrike" kern="1200" dirty="0">
                        <a:solidFill>
                          <a:srgbClr val="0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20</a:t>
                      </a:r>
                      <a:endParaRPr lang="zh-CN" altLang="en-US" sz="700" b="0" i="0" u="none" strike="noStrike" kern="1200" dirty="0">
                        <a:solidFill>
                          <a:srgbClr val="000000"/>
                        </a:solidFill>
                        <a:effectLst/>
                        <a:latin typeface="宋体"/>
                        <a:ea typeface="+mn-ea"/>
                        <a:cs typeface="+mn-cs"/>
                      </a:endParaRPr>
                    </a:p>
                  </a:txBody>
                  <a:tcPr/>
                </a:tc>
                <a:tc>
                  <a:txBody>
                    <a:bodyPr/>
                    <a:lstStyle/>
                    <a:p>
                      <a:r>
                        <a:rPr lang="en-US" altLang="zh-CN" sz="700" b="0" i="0" u="none" strike="noStrike" kern="1200" dirty="0" smtClean="0">
                          <a:solidFill>
                            <a:srgbClr val="000000"/>
                          </a:solidFill>
                          <a:effectLst/>
                          <a:latin typeface="宋体"/>
                          <a:ea typeface="+mn-ea"/>
                          <a:cs typeface="+mn-cs"/>
                        </a:rPr>
                        <a:t>70</a:t>
                      </a:r>
                      <a:endParaRPr lang="zh-CN" altLang="en-US" sz="700" b="0" i="0" u="none" strike="noStrike" kern="1200" dirty="0">
                        <a:solidFill>
                          <a:srgbClr val="000000"/>
                        </a:solidFill>
                        <a:effectLst/>
                        <a:latin typeface="宋体"/>
                        <a:ea typeface="+mn-ea"/>
                        <a:cs typeface="+mn-cs"/>
                      </a:endParaRPr>
                    </a:p>
                  </a:txBody>
                  <a:tcPr/>
                </a:tc>
              </a:tr>
            </a:tbl>
          </a:graphicData>
        </a:graphic>
      </p:graphicFrame>
      <p:sp>
        <p:nvSpPr>
          <p:cNvPr id="4" name="TextBox 3"/>
          <p:cNvSpPr txBox="1"/>
          <p:nvPr/>
        </p:nvSpPr>
        <p:spPr>
          <a:xfrm>
            <a:off x="7740352" y="1813014"/>
            <a:ext cx="1224136" cy="1354217"/>
          </a:xfrm>
          <a:prstGeom prst="rect">
            <a:avLst/>
          </a:prstGeom>
          <a:noFill/>
        </p:spPr>
        <p:txBody>
          <a:bodyPr wrap="square" lIns="0" tIns="0" rIns="0" bIns="0" rtlCol="0">
            <a:spAutoFit/>
          </a:bodyPr>
          <a:lstStyle/>
          <a:p>
            <a:r>
              <a:rPr lang="zh-CN" altLang="en-US" sz="800" b="1" dirty="0" smtClean="0">
                <a:solidFill>
                  <a:schemeClr val="bg1">
                    <a:lumMod val="50000"/>
                  </a:schemeClr>
                </a:solidFill>
              </a:rPr>
              <a:t>需要动画效果；在</a:t>
            </a:r>
            <a:r>
              <a:rPr lang="en-US" altLang="zh-CN" sz="800" b="1" dirty="0" smtClean="0">
                <a:solidFill>
                  <a:schemeClr val="bg1">
                    <a:lumMod val="50000"/>
                  </a:schemeClr>
                </a:solidFill>
              </a:rPr>
              <a:t>P63</a:t>
            </a:r>
            <a:r>
              <a:rPr lang="zh-CN" altLang="en-US" sz="800" b="1" dirty="0">
                <a:solidFill>
                  <a:schemeClr val="bg1">
                    <a:lumMod val="50000"/>
                  </a:schemeClr>
                </a:solidFill>
              </a:rPr>
              <a:t>堤点</a:t>
            </a:r>
            <a:r>
              <a:rPr lang="zh-CN" altLang="en-US" sz="800" b="1" dirty="0" smtClean="0">
                <a:solidFill>
                  <a:schemeClr val="bg1">
                    <a:lumMod val="50000"/>
                  </a:schemeClr>
                </a:solidFill>
              </a:rPr>
              <a:t>击门店时，保留原图</a:t>
            </a:r>
            <a:r>
              <a:rPr lang="en-US" altLang="zh-CN" sz="800" b="1" dirty="0" smtClean="0">
                <a:solidFill>
                  <a:schemeClr val="bg1">
                    <a:lumMod val="50000"/>
                  </a:schemeClr>
                </a:solidFill>
              </a:rPr>
              <a:t>P63</a:t>
            </a:r>
            <a:r>
              <a:rPr lang="zh-CN" altLang="en-US" sz="800" b="1" dirty="0" smtClean="0">
                <a:solidFill>
                  <a:schemeClr val="bg1">
                    <a:lumMod val="50000"/>
                  </a:schemeClr>
                </a:solidFill>
              </a:rPr>
              <a:t>，在原图</a:t>
            </a:r>
            <a:r>
              <a:rPr lang="en-US" altLang="zh-CN" sz="800" b="1" dirty="0" smtClean="0">
                <a:solidFill>
                  <a:schemeClr val="bg1">
                    <a:lumMod val="50000"/>
                  </a:schemeClr>
                </a:solidFill>
              </a:rPr>
              <a:t>63</a:t>
            </a:r>
            <a:r>
              <a:rPr lang="zh-CN" altLang="en-US" sz="800" b="1" dirty="0" smtClean="0">
                <a:solidFill>
                  <a:schemeClr val="bg1">
                    <a:lumMod val="50000"/>
                  </a:schemeClr>
                </a:solidFill>
              </a:rPr>
              <a:t>右边出示分门店图表。</a:t>
            </a:r>
            <a:endParaRPr lang="en-US" altLang="zh-CN" sz="800" b="1" dirty="0" smtClean="0">
              <a:solidFill>
                <a:schemeClr val="bg1">
                  <a:lumMod val="50000"/>
                </a:schemeClr>
              </a:solidFill>
            </a:endParaRPr>
          </a:p>
          <a:p>
            <a:endParaRPr lang="en-US" altLang="zh-CN" sz="800" b="1" dirty="0">
              <a:solidFill>
                <a:schemeClr val="bg1">
                  <a:lumMod val="50000"/>
                </a:schemeClr>
              </a:solidFill>
            </a:endParaRPr>
          </a:p>
          <a:p>
            <a:endParaRPr lang="en-US" altLang="zh-CN" sz="800" b="1" dirty="0" smtClean="0">
              <a:solidFill>
                <a:schemeClr val="bg1">
                  <a:lumMod val="50000"/>
                </a:schemeClr>
              </a:solidFill>
            </a:endParaRPr>
          </a:p>
          <a:p>
            <a:endParaRPr lang="en-US" altLang="zh-CN" sz="800" b="1" dirty="0">
              <a:solidFill>
                <a:schemeClr val="bg1">
                  <a:lumMod val="50000"/>
                </a:schemeClr>
              </a:solidFill>
            </a:endParaRPr>
          </a:p>
          <a:p>
            <a:endParaRPr lang="en-US" altLang="zh-CN" sz="800" b="1" dirty="0" smtClean="0">
              <a:solidFill>
                <a:schemeClr val="bg1">
                  <a:lumMod val="50000"/>
                </a:schemeClr>
              </a:solidFill>
            </a:endParaRPr>
          </a:p>
          <a:p>
            <a:endParaRPr lang="en-US" altLang="zh-CN" sz="800" b="1" dirty="0">
              <a:solidFill>
                <a:schemeClr val="bg1">
                  <a:lumMod val="50000"/>
                </a:schemeClr>
              </a:solidFill>
            </a:endParaRPr>
          </a:p>
          <a:p>
            <a:endParaRPr lang="en-US" altLang="zh-CN" sz="800" b="1" dirty="0" smtClean="0">
              <a:solidFill>
                <a:schemeClr val="bg1">
                  <a:lumMod val="50000"/>
                </a:schemeClr>
              </a:solidFill>
            </a:endParaRPr>
          </a:p>
          <a:p>
            <a:endParaRPr lang="zh-CN" altLang="en-US" sz="800" b="1" dirty="0" smtClean="0">
              <a:solidFill>
                <a:schemeClr val="bg1">
                  <a:lumMod val="50000"/>
                </a:schemeClr>
              </a:solidFill>
            </a:endParaRPr>
          </a:p>
        </p:txBody>
      </p:sp>
      <p:graphicFrame>
        <p:nvGraphicFramePr>
          <p:cNvPr id="15" name="图表 5"/>
          <p:cNvGraphicFramePr/>
          <p:nvPr>
            <p:extLst>
              <p:ext uri="{D42A27DB-BD31-4B8C-83A1-F6EECF244321}">
                <p14:modId xmlns:p14="http://schemas.microsoft.com/office/powerpoint/2010/main" val="2624197516"/>
              </p:ext>
            </p:extLst>
          </p:nvPr>
        </p:nvGraphicFramePr>
        <p:xfrm>
          <a:off x="147936" y="1991300"/>
          <a:ext cx="3846115" cy="2479630"/>
        </p:xfrm>
        <a:graphic>
          <a:graphicData uri="http://schemas.openxmlformats.org/drawingml/2006/chart">
            <c:chart xmlns:c="http://schemas.openxmlformats.org/drawingml/2006/chart" xmlns:r="http://schemas.openxmlformats.org/officeDocument/2006/relationships" r:id="rId3"/>
          </a:graphicData>
        </a:graphic>
      </p:graphicFrame>
      <p:sp>
        <p:nvSpPr>
          <p:cNvPr id="16" name="矩形 15"/>
          <p:cNvSpPr/>
          <p:nvPr/>
        </p:nvSpPr>
        <p:spPr>
          <a:xfrm>
            <a:off x="323528" y="972766"/>
            <a:ext cx="8496944" cy="230832"/>
          </a:xfrm>
          <a:prstGeom prst="rect">
            <a:avLst/>
          </a:prstGeom>
        </p:spPr>
        <p:txBody>
          <a:bodyPr wrap="square">
            <a:spAutoFit/>
          </a:bodyPr>
          <a:lstStyle/>
          <a:p>
            <a:r>
              <a:rPr lang="en-US" altLang="zh-CN" sz="900" b="1" dirty="0" smtClean="0">
                <a:solidFill>
                  <a:schemeClr val="bg1">
                    <a:lumMod val="50000"/>
                  </a:schemeClr>
                </a:solidFill>
                <a:latin typeface="黑体"/>
                <a:cs typeface="黑体"/>
              </a:rPr>
              <a:t>No Comments</a:t>
            </a:r>
          </a:p>
        </p:txBody>
      </p:sp>
      <p:pic>
        <p:nvPicPr>
          <p:cNvPr id="19" name="Picture 2" descr="C:\Users\chench21\Desktop\sav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3142" y="2427734"/>
            <a:ext cx="4158938" cy="1873753"/>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2060361" y="1574090"/>
            <a:ext cx="3222104" cy="338554"/>
          </a:xfrm>
          <a:prstGeom prst="rect">
            <a:avLst/>
          </a:prstGeom>
        </p:spPr>
        <p:txBody>
          <a:bodyPr wrap="square">
            <a:spAutoFit/>
          </a:bodyPr>
          <a:lstStyle/>
          <a:p>
            <a:r>
              <a:rPr lang="en-US" altLang="zh-CN" sz="800" dirty="0" smtClean="0">
                <a:solidFill>
                  <a:schemeClr val="bg1">
                    <a:lumMod val="50000"/>
                  </a:schemeClr>
                </a:solidFill>
              </a:rPr>
              <a:t>E-chart </a:t>
            </a:r>
            <a:r>
              <a:rPr lang="zh-CN" altLang="en-US" sz="800" dirty="0" smtClean="0">
                <a:solidFill>
                  <a:schemeClr val="bg1">
                    <a:lumMod val="50000"/>
                  </a:schemeClr>
                </a:solidFill>
              </a:rPr>
              <a:t>来源</a:t>
            </a:r>
            <a:r>
              <a:rPr lang="en-US" altLang="zh-CN" sz="800" dirty="0" smtClean="0">
                <a:solidFill>
                  <a:schemeClr val="bg1">
                    <a:lumMod val="50000"/>
                  </a:schemeClr>
                </a:solidFill>
              </a:rPr>
              <a:t>:</a:t>
            </a:r>
            <a:r>
              <a:rPr lang="zh-CN" altLang="en-US" sz="800" dirty="0" smtClean="0">
                <a:solidFill>
                  <a:schemeClr val="bg1">
                    <a:lumMod val="50000"/>
                  </a:schemeClr>
                </a:solidFill>
              </a:rPr>
              <a:t> </a:t>
            </a:r>
            <a:r>
              <a:rPr lang="en-US" altLang="zh-CN" sz="800" dirty="0">
                <a:solidFill>
                  <a:schemeClr val="bg1">
                    <a:lumMod val="50000"/>
                  </a:schemeClr>
                </a:solidFill>
                <a:hlinkClick r:id="rId5"/>
              </a:rPr>
              <a:t>http://</a:t>
            </a:r>
            <a:r>
              <a:rPr lang="en-US" altLang="zh-CN" sz="800" dirty="0" smtClean="0">
                <a:solidFill>
                  <a:schemeClr val="bg1">
                    <a:lumMod val="50000"/>
                  </a:schemeClr>
                </a:solidFill>
                <a:hlinkClick r:id="rId5"/>
              </a:rPr>
              <a:t>echarts.baidu.com/doc/example/bar3.html</a:t>
            </a:r>
            <a:r>
              <a:rPr lang="en-US" altLang="zh-CN" sz="800" dirty="0" smtClean="0">
                <a:solidFill>
                  <a:schemeClr val="bg1">
                    <a:lumMod val="50000"/>
                  </a:schemeClr>
                </a:solidFill>
              </a:rPr>
              <a:t> </a:t>
            </a:r>
          </a:p>
          <a:p>
            <a:r>
              <a:rPr lang="zh-CN" altLang="en-US" sz="800" dirty="0" smtClean="0">
                <a:solidFill>
                  <a:schemeClr val="bg1">
                    <a:lumMod val="50000"/>
                  </a:schemeClr>
                </a:solidFill>
              </a:rPr>
              <a:t>风格可选</a:t>
            </a:r>
            <a:r>
              <a:rPr lang="en-US" altLang="zh-CN" sz="800" dirty="0" smtClean="0">
                <a:solidFill>
                  <a:schemeClr val="bg1">
                    <a:lumMod val="50000"/>
                  </a:schemeClr>
                </a:solidFill>
              </a:rPr>
              <a:t>,</a:t>
            </a:r>
            <a:r>
              <a:rPr lang="zh-CN" altLang="en-US" sz="800" dirty="0" smtClean="0">
                <a:solidFill>
                  <a:schemeClr val="bg1">
                    <a:lumMod val="50000"/>
                  </a:schemeClr>
                </a:solidFill>
              </a:rPr>
              <a:t>此图风格 </a:t>
            </a:r>
            <a:r>
              <a:rPr lang="en-US" altLang="zh-CN" sz="800" dirty="0" smtClean="0">
                <a:solidFill>
                  <a:schemeClr val="bg1">
                    <a:lumMod val="50000"/>
                  </a:schemeClr>
                </a:solidFill>
              </a:rPr>
              <a:t>macarons</a:t>
            </a:r>
            <a:endParaRPr lang="en-US" altLang="zh-CN" sz="800" dirty="0">
              <a:solidFill>
                <a:schemeClr val="bg1">
                  <a:lumMod val="50000"/>
                </a:schemeClr>
              </a:solidFill>
            </a:endParaRPr>
          </a:p>
        </p:txBody>
      </p:sp>
    </p:spTree>
    <p:extLst>
      <p:ext uri="{BB962C8B-B14F-4D97-AF65-F5344CB8AC3E}">
        <p14:creationId xmlns:p14="http://schemas.microsoft.com/office/powerpoint/2010/main" val="3996394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5486"/>
            <a:ext cx="8579296" cy="280270"/>
          </a:xfrm>
        </p:spPr>
        <p:txBody>
          <a:bodyPr/>
          <a:lstStyle/>
          <a:p>
            <a:r>
              <a:rPr lang="zh-CN" altLang="en-US" dirty="0"/>
              <a:t>各</a:t>
            </a:r>
            <a:r>
              <a:rPr lang="zh-CN" altLang="en-US" dirty="0">
                <a:solidFill>
                  <a:schemeClr val="accent1"/>
                </a:solidFill>
              </a:rPr>
              <a:t>门店</a:t>
            </a:r>
            <a:r>
              <a:rPr lang="zh-CN" altLang="en-US" dirty="0"/>
              <a:t>在哪些方面需要加强和改进？</a:t>
            </a:r>
            <a:endParaRPr lang="zh-CN" altLang="en-US" sz="1000" dirty="0"/>
          </a:p>
        </p:txBody>
      </p:sp>
      <p:sp>
        <p:nvSpPr>
          <p:cNvPr id="11" name="Oval 10"/>
          <p:cNvSpPr/>
          <p:nvPr/>
        </p:nvSpPr>
        <p:spPr>
          <a:xfrm>
            <a:off x="8195964" y="195486"/>
            <a:ext cx="72008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P69</a:t>
            </a:r>
            <a:endParaRPr lang="zh-CN" altLang="en-US" sz="1200" dirty="0"/>
          </a:p>
        </p:txBody>
      </p:sp>
      <p:sp>
        <p:nvSpPr>
          <p:cNvPr id="12" name="圆角矩形 11"/>
          <p:cNvSpPr/>
          <p:nvPr/>
        </p:nvSpPr>
        <p:spPr>
          <a:xfrm>
            <a:off x="179512" y="699542"/>
            <a:ext cx="8784976" cy="648072"/>
          </a:xfrm>
          <a:prstGeom prst="roundRect">
            <a:avLst/>
          </a:prstGeom>
          <a:no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圆角矩形 12"/>
          <p:cNvSpPr/>
          <p:nvPr/>
        </p:nvSpPr>
        <p:spPr>
          <a:xfrm>
            <a:off x="179512" y="1419622"/>
            <a:ext cx="5472608" cy="3672408"/>
          </a:xfrm>
          <a:prstGeom prst="roundRect">
            <a:avLst/>
          </a:prstGeom>
          <a:no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4" name="圆角矩形 13"/>
          <p:cNvSpPr/>
          <p:nvPr/>
        </p:nvSpPr>
        <p:spPr>
          <a:xfrm>
            <a:off x="5724128" y="1419622"/>
            <a:ext cx="3312368" cy="3672408"/>
          </a:xfrm>
          <a:prstGeom prst="roundRect">
            <a:avLst/>
          </a:prstGeom>
          <a:no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3" name="矩形 2"/>
          <p:cNvSpPr/>
          <p:nvPr/>
        </p:nvSpPr>
        <p:spPr>
          <a:xfrm>
            <a:off x="179512" y="699542"/>
            <a:ext cx="960588" cy="261610"/>
          </a:xfrm>
          <a:prstGeom prst="rect">
            <a:avLst/>
          </a:prstGeom>
        </p:spPr>
        <p:txBody>
          <a:bodyPr wrap="none">
            <a:spAutoFit/>
          </a:bodyPr>
          <a:lstStyle/>
          <a:p>
            <a:r>
              <a:rPr lang="en-US" altLang="zh-CN" sz="1100" b="1" dirty="0">
                <a:solidFill>
                  <a:schemeClr val="accent2"/>
                </a:solidFill>
              </a:rPr>
              <a:t>Comments:</a:t>
            </a:r>
            <a:endParaRPr lang="en-US" altLang="zh-CN" sz="1100" b="1" dirty="0">
              <a:solidFill>
                <a:schemeClr val="accent2"/>
              </a:solidFill>
              <a:latin typeface="黑体"/>
              <a:cs typeface="黑体"/>
            </a:endParaRPr>
          </a:p>
        </p:txBody>
      </p:sp>
      <p:sp>
        <p:nvSpPr>
          <p:cNvPr id="17" name="文本框 16"/>
          <p:cNvSpPr txBox="1"/>
          <p:nvPr/>
        </p:nvSpPr>
        <p:spPr>
          <a:xfrm>
            <a:off x="323528" y="1635646"/>
            <a:ext cx="576064" cy="169277"/>
          </a:xfrm>
          <a:prstGeom prst="rect">
            <a:avLst/>
          </a:prstGeom>
          <a:noFill/>
        </p:spPr>
        <p:txBody>
          <a:bodyPr wrap="square" lIns="0" tIns="0" rIns="0" bIns="0" rtlCol="0">
            <a:spAutoFit/>
          </a:bodyPr>
          <a:lstStyle/>
          <a:p>
            <a:r>
              <a:rPr kumimoji="1" lang="en-US" altLang="zh-CN" sz="1100" b="1" dirty="0" smtClean="0">
                <a:solidFill>
                  <a:schemeClr val="accent3"/>
                </a:solidFill>
              </a:rPr>
              <a:t>Charts: </a:t>
            </a:r>
            <a:endParaRPr kumimoji="1" lang="zh-CN" altLang="en-US" sz="1100" b="1" dirty="0" smtClean="0">
              <a:solidFill>
                <a:schemeClr val="accent3"/>
              </a:solidFill>
            </a:endParaRPr>
          </a:p>
        </p:txBody>
      </p:sp>
      <p:sp>
        <p:nvSpPr>
          <p:cNvPr id="18" name="矩形 17"/>
          <p:cNvSpPr/>
          <p:nvPr/>
        </p:nvSpPr>
        <p:spPr>
          <a:xfrm>
            <a:off x="5972536" y="1491630"/>
            <a:ext cx="687696" cy="369332"/>
          </a:xfrm>
          <a:prstGeom prst="rect">
            <a:avLst/>
          </a:prstGeom>
        </p:spPr>
        <p:txBody>
          <a:bodyPr wrap="none">
            <a:spAutoFit/>
          </a:bodyPr>
          <a:lstStyle/>
          <a:p>
            <a:r>
              <a:rPr kumimoji="1" lang="en-US" altLang="zh-CN" b="1" dirty="0">
                <a:solidFill>
                  <a:schemeClr val="accent1"/>
                </a:solidFill>
              </a:rPr>
              <a:t> </a:t>
            </a:r>
            <a:r>
              <a:rPr kumimoji="1" lang="en-US" altLang="zh-CN" sz="1100" b="1" dirty="0" smtClean="0">
                <a:solidFill>
                  <a:schemeClr val="accent1"/>
                </a:solidFill>
              </a:rPr>
              <a:t>Notes</a:t>
            </a:r>
            <a:r>
              <a:rPr kumimoji="1" lang="en-US" altLang="zh-CN" sz="1100" b="1" dirty="0">
                <a:solidFill>
                  <a:schemeClr val="accent1"/>
                </a:solidFill>
              </a:rPr>
              <a:t>:</a:t>
            </a:r>
          </a:p>
        </p:txBody>
      </p:sp>
      <p:sp>
        <p:nvSpPr>
          <p:cNvPr id="26" name="Rectangle 25"/>
          <p:cNvSpPr/>
          <p:nvPr/>
        </p:nvSpPr>
        <p:spPr>
          <a:xfrm>
            <a:off x="5364088" y="1720681"/>
            <a:ext cx="3600400" cy="369332"/>
          </a:xfrm>
          <a:prstGeom prst="rect">
            <a:avLst/>
          </a:prstGeom>
        </p:spPr>
        <p:txBody>
          <a:bodyPr wrap="square">
            <a:spAutoFit/>
          </a:bodyPr>
          <a:lstStyle/>
          <a:p>
            <a:endParaRPr lang="en-US" altLang="zh-CN" sz="900" dirty="0">
              <a:solidFill>
                <a:schemeClr val="bg1">
                  <a:lumMod val="50000"/>
                </a:schemeClr>
              </a:solidFill>
            </a:endParaRPr>
          </a:p>
          <a:p>
            <a:endParaRPr lang="en-US" altLang="zh-CN" sz="900" dirty="0">
              <a:solidFill>
                <a:schemeClr val="bg1">
                  <a:lumMod val="50000"/>
                </a:schemeClr>
              </a:solidFill>
            </a:endParaRPr>
          </a:p>
        </p:txBody>
      </p:sp>
      <p:graphicFrame>
        <p:nvGraphicFramePr>
          <p:cNvPr id="15" name="表格 2"/>
          <p:cNvGraphicFramePr>
            <a:graphicFrameLocks noGrp="1"/>
          </p:cNvGraphicFramePr>
          <p:nvPr>
            <p:extLst>
              <p:ext uri="{D42A27DB-BD31-4B8C-83A1-F6EECF244321}">
                <p14:modId xmlns:p14="http://schemas.microsoft.com/office/powerpoint/2010/main" val="1147916652"/>
              </p:ext>
            </p:extLst>
          </p:nvPr>
        </p:nvGraphicFramePr>
        <p:xfrm>
          <a:off x="827584" y="1635646"/>
          <a:ext cx="4104455" cy="3383280"/>
        </p:xfrm>
        <a:graphic>
          <a:graphicData uri="http://schemas.openxmlformats.org/drawingml/2006/table">
            <a:tbl>
              <a:tblPr firstRow="1" bandRow="1">
                <a:tableStyleId>{0E3FDE45-AF77-4B5C-9715-49D594BDF05E}</a:tableStyleId>
              </a:tblPr>
              <a:tblGrid>
                <a:gridCol w="820891"/>
                <a:gridCol w="820891"/>
                <a:gridCol w="734482"/>
                <a:gridCol w="907300"/>
                <a:gridCol w="820891"/>
              </a:tblGrid>
              <a:tr h="195196">
                <a:tc>
                  <a:txBody>
                    <a:bodyPr/>
                    <a:lstStyle/>
                    <a:p>
                      <a:endParaRPr lang="zh-CN" altLang="en-US" sz="800" dirty="0">
                        <a:solidFill>
                          <a:srgbClr val="5C5F62"/>
                        </a:solidFill>
                      </a:endParaRPr>
                    </a:p>
                  </a:txBody>
                  <a:tcPr/>
                </a:tc>
                <a:tc>
                  <a:txBody>
                    <a:bodyPr/>
                    <a:lstStyle/>
                    <a:p>
                      <a:r>
                        <a:rPr lang="zh-CN" altLang="en-US" sz="800" dirty="0" smtClean="0">
                          <a:solidFill>
                            <a:srgbClr val="800000"/>
                          </a:solidFill>
                        </a:rPr>
                        <a:t>急需改善</a:t>
                      </a:r>
                      <a:endParaRPr lang="zh-CN" altLang="en-US" sz="800" dirty="0">
                        <a:solidFill>
                          <a:srgbClr val="800000"/>
                        </a:solidFill>
                      </a:endParaRPr>
                    </a:p>
                  </a:txBody>
                  <a:tcPr/>
                </a:tc>
                <a:tc>
                  <a:txBody>
                    <a:bodyPr/>
                    <a:lstStyle/>
                    <a:p>
                      <a:r>
                        <a:rPr lang="en-US" altLang="en-US" sz="800" dirty="0" smtClean="0">
                          <a:solidFill>
                            <a:srgbClr val="FF0000"/>
                          </a:solidFill>
                        </a:rPr>
                        <a:t>其次改善</a:t>
                      </a:r>
                      <a:endParaRPr lang="zh-CN" altLang="en-US" sz="800" dirty="0">
                        <a:solidFill>
                          <a:srgbClr val="FF0000"/>
                        </a:solidFill>
                      </a:endParaRPr>
                    </a:p>
                  </a:txBody>
                  <a:tcPr/>
                </a:tc>
                <a:tc>
                  <a:txBody>
                    <a:bodyPr/>
                    <a:lstStyle/>
                    <a:p>
                      <a:r>
                        <a:rPr lang="zh-CN" altLang="en-US" sz="800" dirty="0" smtClean="0">
                          <a:solidFill>
                            <a:srgbClr val="5C5F62"/>
                          </a:solidFill>
                        </a:rPr>
                        <a:t>优势保持</a:t>
                      </a:r>
                      <a:endParaRPr lang="zh-CN" altLang="en-US" sz="800" dirty="0">
                        <a:solidFill>
                          <a:srgbClr val="5C5F62"/>
                        </a:solidFill>
                      </a:endParaRPr>
                    </a:p>
                  </a:txBody>
                  <a:tcPr/>
                </a:tc>
                <a:tc>
                  <a:txBody>
                    <a:bodyPr/>
                    <a:lstStyle/>
                    <a:p>
                      <a:r>
                        <a:rPr lang="zh-CN" altLang="en-US" sz="800" dirty="0" smtClean="0">
                          <a:solidFill>
                            <a:srgbClr val="5C5F62"/>
                          </a:solidFill>
                        </a:rPr>
                        <a:t>维持现状</a:t>
                      </a:r>
                      <a:endParaRPr lang="zh-CN" altLang="en-US" sz="800" dirty="0">
                        <a:solidFill>
                          <a:srgbClr val="5C5F62"/>
                        </a:solidFill>
                      </a:endParaRPr>
                    </a:p>
                  </a:txBody>
                  <a:tcPr/>
                </a:tc>
              </a:tr>
              <a:tr h="418277">
                <a:tc>
                  <a:txBody>
                    <a:bodyPr/>
                    <a:lstStyle/>
                    <a:p>
                      <a:r>
                        <a:rPr lang="zh-CN" altLang="en-US" sz="800" dirty="0" smtClean="0">
                          <a:solidFill>
                            <a:srgbClr val="5C5F62"/>
                          </a:solidFill>
                        </a:rPr>
                        <a:t>门店</a:t>
                      </a:r>
                      <a:r>
                        <a:rPr lang="en-US" altLang="zh-CN" sz="800" dirty="0" smtClean="0">
                          <a:solidFill>
                            <a:srgbClr val="5C5F62"/>
                          </a:solidFill>
                        </a:rPr>
                        <a:t>A</a:t>
                      </a:r>
                      <a:endParaRPr lang="zh-CN" altLang="en-US" sz="800" dirty="0">
                        <a:solidFill>
                          <a:srgbClr val="5C5F62"/>
                        </a:solidFill>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kern="1200" dirty="0" smtClean="0">
                          <a:solidFill>
                            <a:srgbClr val="800000"/>
                          </a:solidFill>
                          <a:latin typeface="+mn-lt"/>
                          <a:ea typeface="+mn-ea"/>
                          <a:cs typeface="+mn-cs"/>
                        </a:rPr>
                        <a:t>菜品口味</a:t>
                      </a:r>
                      <a:endParaRPr lang="en-US" altLang="zh-CN" sz="800" kern="1200" dirty="0" smtClean="0">
                        <a:solidFill>
                          <a:srgbClr val="800000"/>
                        </a:solidFill>
                        <a:latin typeface="+mn-lt"/>
                        <a:ea typeface="+mn-ea"/>
                        <a:cs typeface="+mn-cs"/>
                      </a:endParaRPr>
                    </a:p>
                    <a:p>
                      <a:pPr algn="l"/>
                      <a:endParaRPr lang="zh-CN" altLang="en-US" sz="800" dirty="0">
                        <a:solidFill>
                          <a:srgbClr val="800000"/>
                        </a:solidFill>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rgbClr val="FF0000"/>
                          </a:solidFill>
                        </a:rPr>
                        <a:t>菜品价格</a:t>
                      </a:r>
                      <a:r>
                        <a:rPr lang="zh-CN" altLang="en-US" sz="800" kern="1200" dirty="0" smtClean="0">
                          <a:solidFill>
                            <a:srgbClr val="FF0000"/>
                          </a:solidFill>
                          <a:latin typeface="+mn-lt"/>
                          <a:ea typeface="+mn-ea"/>
                          <a:cs typeface="+mn-cs"/>
                        </a:rPr>
                        <a:t>上菜速度</a:t>
                      </a:r>
                      <a:endParaRPr lang="en-US" altLang="zh-CN" sz="800" kern="1200" dirty="0" smtClean="0">
                        <a:solidFill>
                          <a:srgbClr val="FF0000"/>
                        </a:solidFill>
                        <a:latin typeface="+mn-lt"/>
                        <a:ea typeface="+mn-ea"/>
                        <a:cs typeface="+mn-cs"/>
                      </a:endParaRPr>
                    </a:p>
                    <a:p>
                      <a:pPr algn="l"/>
                      <a:endParaRPr lang="zh-CN" altLang="en-US" sz="800" dirty="0">
                        <a:solidFill>
                          <a:srgbClr val="FF0000"/>
                        </a:solidFill>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kern="1200" dirty="0" smtClean="0">
                          <a:solidFill>
                            <a:schemeClr val="bg2">
                              <a:lumMod val="50000"/>
                            </a:schemeClr>
                          </a:solidFill>
                          <a:latin typeface="+mn-lt"/>
                          <a:ea typeface="+mn-ea"/>
                          <a:cs typeface="+mn-cs"/>
                        </a:rPr>
                        <a:t>卫生程度</a:t>
                      </a:r>
                      <a:endParaRPr lang="en-US" altLang="zh-CN" sz="800" kern="1200" dirty="0" smtClean="0">
                        <a:solidFill>
                          <a:schemeClr val="bg2">
                            <a:lumMod val="50000"/>
                          </a:schemeClr>
                        </a:solidFill>
                        <a:latin typeface="+mn-lt"/>
                        <a:ea typeface="+mn-ea"/>
                        <a:cs typeface="+mn-cs"/>
                      </a:endParaRPr>
                    </a:p>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kern="1200" dirty="0" smtClean="0">
                          <a:solidFill>
                            <a:schemeClr val="bg2">
                              <a:lumMod val="50000"/>
                            </a:schemeClr>
                          </a:solidFill>
                          <a:latin typeface="+mn-lt"/>
                          <a:ea typeface="+mn-ea"/>
                          <a:cs typeface="+mn-cs"/>
                        </a:rPr>
                        <a:t>上菜速度</a:t>
                      </a:r>
                      <a:endParaRPr lang="en-US" altLang="zh-CN" sz="800" kern="1200" dirty="0" smtClean="0">
                        <a:solidFill>
                          <a:schemeClr val="bg2">
                            <a:lumMod val="50000"/>
                          </a:schemeClr>
                        </a:solidFill>
                        <a:latin typeface="+mn-lt"/>
                        <a:ea typeface="+mn-ea"/>
                        <a:cs typeface="+mn-cs"/>
                      </a:endParaRPr>
                    </a:p>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kern="1200" dirty="0" smtClean="0">
                          <a:solidFill>
                            <a:schemeClr val="bg2">
                              <a:lumMod val="50000"/>
                            </a:schemeClr>
                          </a:solidFill>
                          <a:latin typeface="+mn-lt"/>
                          <a:ea typeface="+mn-ea"/>
                          <a:cs typeface="+mn-cs"/>
                        </a:rPr>
                        <a:t>结账速度</a:t>
                      </a:r>
                      <a:endParaRPr lang="en-US" altLang="zh-CN" sz="800" kern="1200" dirty="0" smtClean="0">
                        <a:solidFill>
                          <a:schemeClr val="bg2">
                            <a:lumMod val="50000"/>
                          </a:schemeClr>
                        </a:solidFill>
                        <a:latin typeface="+mn-lt"/>
                        <a:ea typeface="+mn-ea"/>
                        <a:cs typeface="+mn-cs"/>
                      </a:endParaRPr>
                    </a:p>
                  </a:txBody>
                  <a:tcPr/>
                </a:tc>
                <a:tc>
                  <a:txBody>
                    <a:bodyPr/>
                    <a:lstStyle/>
                    <a:p>
                      <a:pPr algn="l"/>
                      <a:r>
                        <a:rPr lang="zh-CN" altLang="en-US" sz="800" dirty="0" smtClean="0">
                          <a:solidFill>
                            <a:srgbClr val="5C5F62"/>
                          </a:solidFill>
                        </a:rPr>
                        <a:t>菜品种类和数量</a:t>
                      </a:r>
                      <a:endParaRPr lang="zh-CN" altLang="en-US" sz="800" dirty="0">
                        <a:solidFill>
                          <a:srgbClr val="5C5F62"/>
                        </a:solidFill>
                      </a:endParaRPr>
                    </a:p>
                  </a:txBody>
                  <a:tcPr/>
                </a:tc>
              </a:tr>
              <a:tr h="306736">
                <a:tc>
                  <a:txBody>
                    <a:bodyPr/>
                    <a:lstStyle/>
                    <a:p>
                      <a:r>
                        <a:rPr lang="zh-CN" altLang="en-US" sz="800" dirty="0" smtClean="0">
                          <a:solidFill>
                            <a:srgbClr val="5C5F62"/>
                          </a:solidFill>
                        </a:rPr>
                        <a:t>门店</a:t>
                      </a:r>
                      <a:r>
                        <a:rPr lang="en-US" altLang="zh-CN" sz="800" dirty="0" smtClean="0">
                          <a:solidFill>
                            <a:srgbClr val="5C5F62"/>
                          </a:solidFill>
                        </a:rPr>
                        <a:t>B</a:t>
                      </a:r>
                      <a:endParaRPr lang="zh-CN" altLang="en-US" sz="800" dirty="0">
                        <a:solidFill>
                          <a:srgbClr val="5C5F62"/>
                        </a:solidFill>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kern="1200" dirty="0" smtClean="0">
                          <a:solidFill>
                            <a:srgbClr val="800000"/>
                          </a:solidFill>
                          <a:latin typeface="+mn-lt"/>
                          <a:ea typeface="+mn-ea"/>
                          <a:cs typeface="+mn-cs"/>
                        </a:rPr>
                        <a:t>服务态度</a:t>
                      </a:r>
                      <a:endParaRPr lang="en-US" altLang="zh-CN" sz="800" kern="1200" dirty="0" smtClean="0">
                        <a:solidFill>
                          <a:srgbClr val="800000"/>
                        </a:solidFill>
                        <a:latin typeface="+mn-lt"/>
                        <a:ea typeface="+mn-ea"/>
                        <a:cs typeface="+mn-cs"/>
                      </a:endParaRPr>
                    </a:p>
                    <a:p>
                      <a:pPr algn="l"/>
                      <a:endParaRPr lang="zh-CN" altLang="en-US" sz="800" dirty="0">
                        <a:solidFill>
                          <a:srgbClr val="800000"/>
                        </a:solidFill>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kern="1200" dirty="0" smtClean="0">
                          <a:solidFill>
                            <a:srgbClr val="FF0000"/>
                          </a:solidFill>
                          <a:latin typeface="+mn-lt"/>
                          <a:ea typeface="+mn-ea"/>
                          <a:cs typeface="+mn-cs"/>
                        </a:rPr>
                        <a:t>就餐环境</a:t>
                      </a:r>
                      <a:endParaRPr lang="en-US" altLang="zh-CN" sz="800" kern="1200" dirty="0" smtClean="0">
                        <a:solidFill>
                          <a:srgbClr val="FF0000"/>
                        </a:solidFill>
                        <a:latin typeface="+mn-lt"/>
                        <a:ea typeface="+mn-ea"/>
                        <a:cs typeface="+mn-cs"/>
                      </a:endParaRPr>
                    </a:p>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kern="1200" dirty="0" smtClean="0">
                          <a:solidFill>
                            <a:srgbClr val="FF0000"/>
                          </a:solidFill>
                          <a:latin typeface="+mn-lt"/>
                          <a:ea typeface="+mn-ea"/>
                          <a:cs typeface="+mn-cs"/>
                        </a:rPr>
                        <a:t>卫生程度</a:t>
                      </a:r>
                      <a:endParaRPr lang="en-US" altLang="zh-CN" sz="800" kern="1200" dirty="0" smtClean="0">
                        <a:solidFill>
                          <a:srgbClr val="FF0000"/>
                        </a:solidFill>
                        <a:latin typeface="+mn-lt"/>
                        <a:ea typeface="+mn-ea"/>
                        <a:cs typeface="+mn-cs"/>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kern="1200" dirty="0" smtClean="0">
                          <a:solidFill>
                            <a:schemeClr val="bg2">
                              <a:lumMod val="50000"/>
                            </a:schemeClr>
                          </a:solidFill>
                          <a:latin typeface="+mn-lt"/>
                          <a:ea typeface="+mn-ea"/>
                          <a:cs typeface="+mn-cs"/>
                        </a:rPr>
                        <a:t>结账速度</a:t>
                      </a:r>
                      <a:endParaRPr lang="en-US" altLang="zh-CN" sz="800" kern="1200" dirty="0" smtClean="0">
                        <a:solidFill>
                          <a:schemeClr val="bg2">
                            <a:lumMod val="50000"/>
                          </a:schemeClr>
                        </a:solidFill>
                        <a:latin typeface="+mn-lt"/>
                        <a:ea typeface="+mn-ea"/>
                        <a:cs typeface="+mn-cs"/>
                      </a:endParaRPr>
                    </a:p>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rgbClr val="5C5F62"/>
                          </a:solidFill>
                        </a:rPr>
                        <a:t>菜品种类和数量</a:t>
                      </a:r>
                    </a:p>
                  </a:txBody>
                  <a:tcPr/>
                </a:tc>
                <a:tc>
                  <a:txBody>
                    <a:bodyPr/>
                    <a:lstStyle/>
                    <a:p>
                      <a:pPr algn="l"/>
                      <a:r>
                        <a:rPr lang="zh-CN" altLang="en-US" sz="800" dirty="0" smtClean="0">
                          <a:solidFill>
                            <a:srgbClr val="5C5F62"/>
                          </a:solidFill>
                        </a:rPr>
                        <a:t>饮料种类及数量</a:t>
                      </a:r>
                      <a:endParaRPr lang="zh-CN" altLang="en-US" sz="800" dirty="0">
                        <a:solidFill>
                          <a:srgbClr val="5C5F62"/>
                        </a:solidFill>
                      </a:endParaRPr>
                    </a:p>
                  </a:txBody>
                  <a:tcPr/>
                </a:tc>
              </a:tr>
              <a:tr h="418277">
                <a:tc>
                  <a:txBody>
                    <a:bodyPr/>
                    <a:lstStyle/>
                    <a:p>
                      <a:r>
                        <a:rPr lang="zh-CN" altLang="en-US" sz="800" dirty="0" smtClean="0">
                          <a:solidFill>
                            <a:srgbClr val="5C5F62"/>
                          </a:solidFill>
                        </a:rPr>
                        <a:t>门店</a:t>
                      </a:r>
                      <a:r>
                        <a:rPr lang="en-US" altLang="zh-CN" sz="800" dirty="0" smtClean="0">
                          <a:solidFill>
                            <a:srgbClr val="5C5F62"/>
                          </a:solidFill>
                        </a:rPr>
                        <a:t>C</a:t>
                      </a:r>
                      <a:endParaRPr lang="zh-CN" altLang="en-US" sz="800" dirty="0">
                        <a:solidFill>
                          <a:srgbClr val="5C5F62"/>
                        </a:solidFill>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kern="1200" dirty="0" smtClean="0">
                          <a:solidFill>
                            <a:srgbClr val="800000"/>
                          </a:solidFill>
                          <a:latin typeface="+mn-lt"/>
                          <a:ea typeface="+mn-ea"/>
                          <a:cs typeface="+mn-cs"/>
                        </a:rPr>
                        <a:t>菜品口味</a:t>
                      </a:r>
                      <a:endParaRPr lang="en-US" altLang="zh-CN" sz="800" kern="1200" dirty="0" smtClean="0">
                        <a:solidFill>
                          <a:srgbClr val="800000"/>
                        </a:solidFill>
                        <a:latin typeface="+mn-lt"/>
                        <a:ea typeface="+mn-ea"/>
                        <a:cs typeface="+mn-cs"/>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rgbClr val="FF0000"/>
                          </a:solidFill>
                        </a:rPr>
                        <a:t>菜品价格</a:t>
                      </a:r>
                      <a:r>
                        <a:rPr lang="zh-CN" altLang="en-US" sz="800" kern="1200" dirty="0" smtClean="0">
                          <a:solidFill>
                            <a:srgbClr val="FF0000"/>
                          </a:solidFill>
                          <a:latin typeface="+mn-lt"/>
                          <a:ea typeface="+mn-ea"/>
                          <a:cs typeface="+mn-cs"/>
                        </a:rPr>
                        <a:t>上菜速度</a:t>
                      </a:r>
                      <a:endParaRPr lang="en-US" altLang="zh-CN" sz="800" kern="1200" dirty="0" smtClean="0">
                        <a:solidFill>
                          <a:srgbClr val="FF0000"/>
                        </a:solidFill>
                        <a:latin typeface="+mn-lt"/>
                        <a:ea typeface="+mn-ea"/>
                        <a:cs typeface="+mn-cs"/>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kern="1200" dirty="0" smtClean="0">
                          <a:solidFill>
                            <a:schemeClr val="bg2">
                              <a:lumMod val="50000"/>
                            </a:schemeClr>
                          </a:solidFill>
                          <a:latin typeface="+mn-lt"/>
                          <a:ea typeface="+mn-ea"/>
                          <a:cs typeface="+mn-cs"/>
                        </a:rPr>
                        <a:t>卫生程度</a:t>
                      </a:r>
                      <a:endParaRPr lang="en-US" altLang="zh-CN" sz="800" kern="1200" dirty="0" smtClean="0">
                        <a:solidFill>
                          <a:schemeClr val="bg2">
                            <a:lumMod val="50000"/>
                          </a:schemeClr>
                        </a:solidFill>
                        <a:latin typeface="+mn-lt"/>
                        <a:ea typeface="+mn-ea"/>
                        <a:cs typeface="+mn-cs"/>
                      </a:endParaRPr>
                    </a:p>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kern="1200" dirty="0" smtClean="0">
                          <a:solidFill>
                            <a:schemeClr val="bg2">
                              <a:lumMod val="50000"/>
                            </a:schemeClr>
                          </a:solidFill>
                          <a:latin typeface="+mn-lt"/>
                          <a:ea typeface="+mn-ea"/>
                          <a:cs typeface="+mn-cs"/>
                        </a:rPr>
                        <a:t>上菜速度</a:t>
                      </a:r>
                      <a:endParaRPr lang="en-US" altLang="zh-CN" sz="800" kern="1200" dirty="0" smtClean="0">
                        <a:solidFill>
                          <a:schemeClr val="bg2">
                            <a:lumMod val="50000"/>
                          </a:schemeClr>
                        </a:solidFill>
                        <a:latin typeface="+mn-lt"/>
                        <a:ea typeface="+mn-ea"/>
                        <a:cs typeface="+mn-cs"/>
                      </a:endParaRPr>
                    </a:p>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kern="1200" dirty="0" smtClean="0">
                          <a:solidFill>
                            <a:schemeClr val="bg2">
                              <a:lumMod val="50000"/>
                            </a:schemeClr>
                          </a:solidFill>
                          <a:latin typeface="+mn-lt"/>
                          <a:ea typeface="+mn-ea"/>
                          <a:cs typeface="+mn-cs"/>
                        </a:rPr>
                        <a:t>结账速度</a:t>
                      </a:r>
                      <a:endParaRPr lang="en-US" altLang="zh-CN" sz="800" kern="1200" dirty="0" smtClean="0">
                        <a:solidFill>
                          <a:schemeClr val="bg2">
                            <a:lumMod val="50000"/>
                          </a:schemeClr>
                        </a:solidFill>
                        <a:latin typeface="+mn-lt"/>
                        <a:ea typeface="+mn-ea"/>
                        <a:cs typeface="+mn-cs"/>
                      </a:endParaRPr>
                    </a:p>
                  </a:txBody>
                  <a:tcPr/>
                </a:tc>
                <a:tc>
                  <a:txBody>
                    <a:bodyPr/>
                    <a:lstStyle/>
                    <a:p>
                      <a:pPr algn="l"/>
                      <a:r>
                        <a:rPr lang="zh-CN" altLang="en-US" sz="800" dirty="0" smtClean="0">
                          <a:solidFill>
                            <a:srgbClr val="5C5F62"/>
                          </a:solidFill>
                        </a:rPr>
                        <a:t>菜品种类和数量</a:t>
                      </a:r>
                      <a:endParaRPr lang="zh-CN" altLang="en-US" sz="800" dirty="0">
                        <a:solidFill>
                          <a:srgbClr val="5C5F62"/>
                        </a:solidFill>
                      </a:endParaRPr>
                    </a:p>
                  </a:txBody>
                  <a:tcPr/>
                </a:tc>
              </a:tr>
              <a:tr h="306736">
                <a:tc>
                  <a:txBody>
                    <a:bodyPr/>
                    <a:lstStyle/>
                    <a:p>
                      <a:r>
                        <a:rPr lang="zh-CN" altLang="en-US" sz="800" dirty="0" smtClean="0">
                          <a:solidFill>
                            <a:srgbClr val="5C5F62"/>
                          </a:solidFill>
                        </a:rPr>
                        <a:t>门店</a:t>
                      </a:r>
                      <a:r>
                        <a:rPr lang="en-US" altLang="zh-CN" sz="800" dirty="0" smtClean="0">
                          <a:solidFill>
                            <a:srgbClr val="5C5F62"/>
                          </a:solidFill>
                        </a:rPr>
                        <a:t>D</a:t>
                      </a:r>
                      <a:endParaRPr lang="zh-CN" altLang="en-US" sz="800" dirty="0">
                        <a:solidFill>
                          <a:srgbClr val="5C5F62"/>
                        </a:solidFill>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kern="1200" dirty="0" smtClean="0">
                          <a:solidFill>
                            <a:srgbClr val="800000"/>
                          </a:solidFill>
                          <a:latin typeface="+mn-lt"/>
                          <a:ea typeface="+mn-ea"/>
                          <a:cs typeface="+mn-cs"/>
                        </a:rPr>
                        <a:t>服务态度</a:t>
                      </a:r>
                      <a:endParaRPr lang="en-US" altLang="zh-CN" sz="800" kern="1200" dirty="0" smtClean="0">
                        <a:solidFill>
                          <a:srgbClr val="800000"/>
                        </a:solidFill>
                        <a:latin typeface="+mn-lt"/>
                        <a:ea typeface="+mn-ea"/>
                        <a:cs typeface="+mn-cs"/>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kern="1200" dirty="0" smtClean="0">
                          <a:solidFill>
                            <a:srgbClr val="FF0000"/>
                          </a:solidFill>
                          <a:latin typeface="+mn-lt"/>
                          <a:ea typeface="+mn-ea"/>
                          <a:cs typeface="+mn-cs"/>
                        </a:rPr>
                        <a:t>就餐环境</a:t>
                      </a:r>
                      <a:endParaRPr lang="en-US" altLang="zh-CN" sz="800" kern="1200" dirty="0" smtClean="0">
                        <a:solidFill>
                          <a:srgbClr val="FF0000"/>
                        </a:solidFill>
                        <a:latin typeface="+mn-lt"/>
                        <a:ea typeface="+mn-ea"/>
                        <a:cs typeface="+mn-cs"/>
                      </a:endParaRPr>
                    </a:p>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kern="1200" dirty="0" smtClean="0">
                          <a:solidFill>
                            <a:srgbClr val="FF0000"/>
                          </a:solidFill>
                          <a:latin typeface="+mn-lt"/>
                          <a:ea typeface="+mn-ea"/>
                          <a:cs typeface="+mn-cs"/>
                        </a:rPr>
                        <a:t>卫生程度</a:t>
                      </a:r>
                      <a:endParaRPr lang="en-US" altLang="zh-CN" sz="800" kern="1200" dirty="0" smtClean="0">
                        <a:solidFill>
                          <a:srgbClr val="FF0000"/>
                        </a:solidFill>
                        <a:latin typeface="+mn-lt"/>
                        <a:ea typeface="+mn-ea"/>
                        <a:cs typeface="+mn-cs"/>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kern="1200" dirty="0" smtClean="0">
                          <a:solidFill>
                            <a:schemeClr val="bg2">
                              <a:lumMod val="50000"/>
                            </a:schemeClr>
                          </a:solidFill>
                          <a:latin typeface="+mn-lt"/>
                          <a:ea typeface="+mn-ea"/>
                          <a:cs typeface="+mn-cs"/>
                        </a:rPr>
                        <a:t>结账速度</a:t>
                      </a:r>
                      <a:endParaRPr lang="en-US" altLang="zh-CN" sz="800" kern="1200" dirty="0" smtClean="0">
                        <a:solidFill>
                          <a:schemeClr val="bg2">
                            <a:lumMod val="50000"/>
                          </a:schemeClr>
                        </a:solidFill>
                        <a:latin typeface="+mn-lt"/>
                        <a:ea typeface="+mn-ea"/>
                        <a:cs typeface="+mn-cs"/>
                      </a:endParaRPr>
                    </a:p>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rgbClr val="5C5F62"/>
                          </a:solidFill>
                        </a:rPr>
                        <a:t>菜品种类和数量</a:t>
                      </a:r>
                    </a:p>
                  </a:txBody>
                  <a:tcPr/>
                </a:tc>
                <a:tc>
                  <a:txBody>
                    <a:bodyPr/>
                    <a:lstStyle/>
                    <a:p>
                      <a:pPr algn="l"/>
                      <a:r>
                        <a:rPr lang="zh-CN" altLang="en-US" sz="800" dirty="0" smtClean="0">
                          <a:solidFill>
                            <a:srgbClr val="5C5F62"/>
                          </a:solidFill>
                        </a:rPr>
                        <a:t>饮料种类及数量</a:t>
                      </a:r>
                      <a:endParaRPr lang="zh-CN" altLang="en-US" sz="800" dirty="0">
                        <a:solidFill>
                          <a:srgbClr val="5C5F62"/>
                        </a:solidFill>
                      </a:endParaRPr>
                    </a:p>
                  </a:txBody>
                  <a:tcPr/>
                </a:tc>
              </a:tr>
              <a:tr h="418277">
                <a:tc>
                  <a:txBody>
                    <a:bodyPr/>
                    <a:lstStyle/>
                    <a:p>
                      <a:r>
                        <a:rPr lang="zh-CN" altLang="en-US" sz="800" dirty="0" smtClean="0">
                          <a:solidFill>
                            <a:srgbClr val="5C5F62"/>
                          </a:solidFill>
                        </a:rPr>
                        <a:t>门店</a:t>
                      </a:r>
                      <a:r>
                        <a:rPr lang="en-US" altLang="zh-CN" sz="800" dirty="0" smtClean="0">
                          <a:solidFill>
                            <a:srgbClr val="5C5F62"/>
                          </a:solidFill>
                        </a:rPr>
                        <a:t>E</a:t>
                      </a:r>
                      <a:endParaRPr lang="zh-CN" altLang="en-US" sz="800" dirty="0">
                        <a:solidFill>
                          <a:srgbClr val="5C5F62"/>
                        </a:solidFill>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kern="1200" dirty="0" smtClean="0">
                          <a:solidFill>
                            <a:srgbClr val="800000"/>
                          </a:solidFill>
                          <a:latin typeface="+mn-lt"/>
                          <a:ea typeface="+mn-ea"/>
                          <a:cs typeface="+mn-cs"/>
                        </a:rPr>
                        <a:t>菜品口味</a:t>
                      </a:r>
                      <a:endParaRPr lang="en-US" altLang="zh-CN" sz="800" kern="1200" dirty="0" smtClean="0">
                        <a:solidFill>
                          <a:srgbClr val="800000"/>
                        </a:solidFill>
                        <a:latin typeface="+mn-lt"/>
                        <a:ea typeface="+mn-ea"/>
                        <a:cs typeface="+mn-cs"/>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rgbClr val="FF0000"/>
                          </a:solidFill>
                        </a:rPr>
                        <a:t>菜品价格</a:t>
                      </a:r>
                      <a:r>
                        <a:rPr lang="zh-CN" altLang="en-US" sz="800" kern="1200" dirty="0" smtClean="0">
                          <a:solidFill>
                            <a:srgbClr val="FF0000"/>
                          </a:solidFill>
                          <a:latin typeface="+mn-lt"/>
                          <a:ea typeface="+mn-ea"/>
                          <a:cs typeface="+mn-cs"/>
                        </a:rPr>
                        <a:t>上菜速度</a:t>
                      </a:r>
                      <a:endParaRPr lang="en-US" altLang="zh-CN" sz="800" kern="1200" dirty="0" smtClean="0">
                        <a:solidFill>
                          <a:srgbClr val="FF0000"/>
                        </a:solidFill>
                        <a:latin typeface="+mn-lt"/>
                        <a:ea typeface="+mn-ea"/>
                        <a:cs typeface="+mn-cs"/>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kern="1200" dirty="0" smtClean="0">
                          <a:solidFill>
                            <a:schemeClr val="bg2">
                              <a:lumMod val="50000"/>
                            </a:schemeClr>
                          </a:solidFill>
                          <a:latin typeface="+mn-lt"/>
                          <a:ea typeface="+mn-ea"/>
                          <a:cs typeface="+mn-cs"/>
                        </a:rPr>
                        <a:t>卫生程度</a:t>
                      </a:r>
                      <a:endParaRPr lang="en-US" altLang="zh-CN" sz="800" kern="1200" dirty="0" smtClean="0">
                        <a:solidFill>
                          <a:schemeClr val="bg2">
                            <a:lumMod val="50000"/>
                          </a:schemeClr>
                        </a:solidFill>
                        <a:latin typeface="+mn-lt"/>
                        <a:ea typeface="+mn-ea"/>
                        <a:cs typeface="+mn-cs"/>
                      </a:endParaRPr>
                    </a:p>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kern="1200" dirty="0" smtClean="0">
                          <a:solidFill>
                            <a:schemeClr val="bg2">
                              <a:lumMod val="50000"/>
                            </a:schemeClr>
                          </a:solidFill>
                          <a:latin typeface="+mn-lt"/>
                          <a:ea typeface="+mn-ea"/>
                          <a:cs typeface="+mn-cs"/>
                        </a:rPr>
                        <a:t>上菜速度</a:t>
                      </a:r>
                      <a:endParaRPr lang="en-US" altLang="zh-CN" sz="800" kern="1200" dirty="0" smtClean="0">
                        <a:solidFill>
                          <a:schemeClr val="bg2">
                            <a:lumMod val="50000"/>
                          </a:schemeClr>
                        </a:solidFill>
                        <a:latin typeface="+mn-lt"/>
                        <a:ea typeface="+mn-ea"/>
                        <a:cs typeface="+mn-cs"/>
                      </a:endParaRPr>
                    </a:p>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kern="1200" dirty="0" smtClean="0">
                          <a:solidFill>
                            <a:schemeClr val="bg2">
                              <a:lumMod val="50000"/>
                            </a:schemeClr>
                          </a:solidFill>
                          <a:latin typeface="+mn-lt"/>
                          <a:ea typeface="+mn-ea"/>
                          <a:cs typeface="+mn-cs"/>
                        </a:rPr>
                        <a:t>结账速度</a:t>
                      </a:r>
                      <a:endParaRPr lang="en-US" altLang="zh-CN" sz="800" kern="1200" dirty="0" smtClean="0">
                        <a:solidFill>
                          <a:schemeClr val="bg2">
                            <a:lumMod val="50000"/>
                          </a:schemeClr>
                        </a:solidFill>
                        <a:latin typeface="+mn-lt"/>
                        <a:ea typeface="+mn-ea"/>
                        <a:cs typeface="+mn-cs"/>
                      </a:endParaRPr>
                    </a:p>
                  </a:txBody>
                  <a:tcPr/>
                </a:tc>
                <a:tc>
                  <a:txBody>
                    <a:bodyPr/>
                    <a:lstStyle/>
                    <a:p>
                      <a:pPr algn="l"/>
                      <a:r>
                        <a:rPr lang="zh-CN" altLang="en-US" sz="800" dirty="0" smtClean="0">
                          <a:solidFill>
                            <a:srgbClr val="5C5F62"/>
                          </a:solidFill>
                        </a:rPr>
                        <a:t>菜品种类和数量</a:t>
                      </a:r>
                      <a:endParaRPr lang="zh-CN" altLang="en-US" sz="800" dirty="0">
                        <a:solidFill>
                          <a:srgbClr val="5C5F62"/>
                        </a:solidFill>
                      </a:endParaRPr>
                    </a:p>
                  </a:txBody>
                  <a:tcPr/>
                </a:tc>
              </a:tr>
              <a:tr h="306736">
                <a:tc>
                  <a:txBody>
                    <a:bodyPr/>
                    <a:lstStyle/>
                    <a:p>
                      <a:r>
                        <a:rPr lang="zh-CN" altLang="en-US" sz="800" dirty="0" smtClean="0">
                          <a:solidFill>
                            <a:srgbClr val="5C5F62"/>
                          </a:solidFill>
                        </a:rPr>
                        <a:t>门店</a:t>
                      </a:r>
                      <a:r>
                        <a:rPr lang="en-US" altLang="zh-CN" sz="800" dirty="0" smtClean="0">
                          <a:solidFill>
                            <a:srgbClr val="5C5F62"/>
                          </a:solidFill>
                        </a:rPr>
                        <a:t>F</a:t>
                      </a:r>
                      <a:endParaRPr lang="zh-CN" altLang="en-US" sz="800" dirty="0">
                        <a:solidFill>
                          <a:srgbClr val="5C5F62"/>
                        </a:solidFill>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kern="1200" dirty="0" smtClean="0">
                          <a:solidFill>
                            <a:srgbClr val="800000"/>
                          </a:solidFill>
                          <a:latin typeface="+mn-lt"/>
                          <a:ea typeface="+mn-ea"/>
                          <a:cs typeface="+mn-cs"/>
                        </a:rPr>
                        <a:t>服务态度</a:t>
                      </a:r>
                      <a:endParaRPr lang="en-US" altLang="zh-CN" sz="800" kern="1200" dirty="0" smtClean="0">
                        <a:solidFill>
                          <a:srgbClr val="800000"/>
                        </a:solidFill>
                        <a:latin typeface="+mn-lt"/>
                        <a:ea typeface="+mn-ea"/>
                        <a:cs typeface="+mn-cs"/>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kern="1200" dirty="0" smtClean="0">
                          <a:solidFill>
                            <a:srgbClr val="FF0000"/>
                          </a:solidFill>
                          <a:latin typeface="+mn-lt"/>
                          <a:ea typeface="+mn-ea"/>
                          <a:cs typeface="+mn-cs"/>
                        </a:rPr>
                        <a:t>就餐环境</a:t>
                      </a:r>
                      <a:endParaRPr lang="en-US" altLang="zh-CN" sz="800" kern="1200" dirty="0" smtClean="0">
                        <a:solidFill>
                          <a:srgbClr val="FF0000"/>
                        </a:solidFill>
                        <a:latin typeface="+mn-lt"/>
                        <a:ea typeface="+mn-ea"/>
                        <a:cs typeface="+mn-cs"/>
                      </a:endParaRPr>
                    </a:p>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kern="1200" dirty="0" smtClean="0">
                          <a:solidFill>
                            <a:srgbClr val="FF0000"/>
                          </a:solidFill>
                          <a:latin typeface="+mn-lt"/>
                          <a:ea typeface="+mn-ea"/>
                          <a:cs typeface="+mn-cs"/>
                        </a:rPr>
                        <a:t>卫生程度</a:t>
                      </a:r>
                      <a:endParaRPr lang="en-US" altLang="zh-CN" sz="800" kern="1200" dirty="0" smtClean="0">
                        <a:solidFill>
                          <a:srgbClr val="FF0000"/>
                        </a:solidFill>
                        <a:latin typeface="+mn-lt"/>
                        <a:ea typeface="+mn-ea"/>
                        <a:cs typeface="+mn-cs"/>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kern="1200" dirty="0" smtClean="0">
                          <a:solidFill>
                            <a:schemeClr val="bg2">
                              <a:lumMod val="50000"/>
                            </a:schemeClr>
                          </a:solidFill>
                          <a:latin typeface="+mn-lt"/>
                          <a:ea typeface="+mn-ea"/>
                          <a:cs typeface="+mn-cs"/>
                        </a:rPr>
                        <a:t>结账速度</a:t>
                      </a:r>
                      <a:endParaRPr lang="en-US" altLang="zh-CN" sz="800" kern="1200" dirty="0" smtClean="0">
                        <a:solidFill>
                          <a:schemeClr val="bg2">
                            <a:lumMod val="50000"/>
                          </a:schemeClr>
                        </a:solidFill>
                        <a:latin typeface="+mn-lt"/>
                        <a:ea typeface="+mn-ea"/>
                        <a:cs typeface="+mn-cs"/>
                      </a:endParaRPr>
                    </a:p>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rgbClr val="5C5F62"/>
                          </a:solidFill>
                        </a:rPr>
                        <a:t>菜品种类和数量</a:t>
                      </a:r>
                    </a:p>
                  </a:txBody>
                  <a:tcPr/>
                </a:tc>
                <a:tc>
                  <a:txBody>
                    <a:bodyPr/>
                    <a:lstStyle/>
                    <a:p>
                      <a:pPr algn="l"/>
                      <a:r>
                        <a:rPr lang="zh-CN" altLang="en-US" sz="800" dirty="0" smtClean="0">
                          <a:solidFill>
                            <a:srgbClr val="5C5F62"/>
                          </a:solidFill>
                        </a:rPr>
                        <a:t>饮料种类及数量</a:t>
                      </a:r>
                      <a:endParaRPr lang="zh-CN" altLang="en-US" sz="800" dirty="0">
                        <a:solidFill>
                          <a:srgbClr val="5C5F62"/>
                        </a:solidFill>
                      </a:endParaRPr>
                    </a:p>
                  </a:txBody>
                  <a:tcPr/>
                </a:tc>
              </a:tr>
              <a:tr h="418277">
                <a:tc>
                  <a:txBody>
                    <a:bodyPr/>
                    <a:lstStyle/>
                    <a:p>
                      <a:r>
                        <a:rPr lang="zh-CN" altLang="en-US" sz="800" dirty="0" smtClean="0">
                          <a:solidFill>
                            <a:srgbClr val="5C5F62"/>
                          </a:solidFill>
                        </a:rPr>
                        <a:t>门店</a:t>
                      </a:r>
                      <a:r>
                        <a:rPr lang="en-US" altLang="zh-CN" sz="800" dirty="0" smtClean="0">
                          <a:solidFill>
                            <a:srgbClr val="5C5F62"/>
                          </a:solidFill>
                        </a:rPr>
                        <a:t>G</a:t>
                      </a:r>
                      <a:endParaRPr lang="zh-CN" altLang="en-US" sz="800" dirty="0">
                        <a:solidFill>
                          <a:srgbClr val="5C5F62"/>
                        </a:solidFill>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kern="1200" dirty="0" smtClean="0">
                          <a:solidFill>
                            <a:srgbClr val="800000"/>
                          </a:solidFill>
                          <a:latin typeface="+mn-lt"/>
                          <a:ea typeface="+mn-ea"/>
                          <a:cs typeface="+mn-cs"/>
                        </a:rPr>
                        <a:t>菜品口味</a:t>
                      </a:r>
                      <a:endParaRPr lang="en-US" altLang="zh-CN" sz="800" kern="1200" dirty="0" smtClean="0">
                        <a:solidFill>
                          <a:srgbClr val="800000"/>
                        </a:solidFill>
                        <a:latin typeface="+mn-lt"/>
                        <a:ea typeface="+mn-ea"/>
                        <a:cs typeface="+mn-cs"/>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rgbClr val="FF0000"/>
                          </a:solidFill>
                        </a:rPr>
                        <a:t>菜品价格</a:t>
                      </a:r>
                      <a:r>
                        <a:rPr lang="zh-CN" altLang="en-US" sz="800" kern="1200" dirty="0" smtClean="0">
                          <a:solidFill>
                            <a:srgbClr val="FF0000"/>
                          </a:solidFill>
                          <a:latin typeface="+mn-lt"/>
                          <a:ea typeface="+mn-ea"/>
                          <a:cs typeface="+mn-cs"/>
                        </a:rPr>
                        <a:t>上菜速度</a:t>
                      </a:r>
                      <a:endParaRPr lang="en-US" altLang="zh-CN" sz="800" kern="1200" dirty="0" smtClean="0">
                        <a:solidFill>
                          <a:srgbClr val="FF0000"/>
                        </a:solidFill>
                        <a:latin typeface="+mn-lt"/>
                        <a:ea typeface="+mn-ea"/>
                        <a:cs typeface="+mn-cs"/>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kern="1200" dirty="0" smtClean="0">
                          <a:solidFill>
                            <a:schemeClr val="bg2">
                              <a:lumMod val="50000"/>
                            </a:schemeClr>
                          </a:solidFill>
                          <a:latin typeface="+mn-lt"/>
                          <a:ea typeface="+mn-ea"/>
                          <a:cs typeface="+mn-cs"/>
                        </a:rPr>
                        <a:t>卫生程度</a:t>
                      </a:r>
                      <a:endParaRPr lang="en-US" altLang="zh-CN" sz="800" kern="1200" dirty="0" smtClean="0">
                        <a:solidFill>
                          <a:schemeClr val="bg2">
                            <a:lumMod val="50000"/>
                          </a:schemeClr>
                        </a:solidFill>
                        <a:latin typeface="+mn-lt"/>
                        <a:ea typeface="+mn-ea"/>
                        <a:cs typeface="+mn-cs"/>
                      </a:endParaRPr>
                    </a:p>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kern="1200" dirty="0" smtClean="0">
                          <a:solidFill>
                            <a:schemeClr val="bg2">
                              <a:lumMod val="50000"/>
                            </a:schemeClr>
                          </a:solidFill>
                          <a:latin typeface="+mn-lt"/>
                          <a:ea typeface="+mn-ea"/>
                          <a:cs typeface="+mn-cs"/>
                        </a:rPr>
                        <a:t>上菜速度</a:t>
                      </a:r>
                      <a:endParaRPr lang="en-US" altLang="zh-CN" sz="800" kern="1200" dirty="0" smtClean="0">
                        <a:solidFill>
                          <a:schemeClr val="bg2">
                            <a:lumMod val="50000"/>
                          </a:schemeClr>
                        </a:solidFill>
                        <a:latin typeface="+mn-lt"/>
                        <a:ea typeface="+mn-ea"/>
                        <a:cs typeface="+mn-cs"/>
                      </a:endParaRPr>
                    </a:p>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kern="1200" dirty="0" smtClean="0">
                          <a:solidFill>
                            <a:schemeClr val="bg2">
                              <a:lumMod val="50000"/>
                            </a:schemeClr>
                          </a:solidFill>
                          <a:latin typeface="+mn-lt"/>
                          <a:ea typeface="+mn-ea"/>
                          <a:cs typeface="+mn-cs"/>
                        </a:rPr>
                        <a:t>结账速度</a:t>
                      </a:r>
                      <a:endParaRPr lang="en-US" altLang="zh-CN" sz="800" kern="1200" dirty="0" smtClean="0">
                        <a:solidFill>
                          <a:schemeClr val="bg2">
                            <a:lumMod val="50000"/>
                          </a:schemeClr>
                        </a:solidFill>
                        <a:latin typeface="+mn-lt"/>
                        <a:ea typeface="+mn-ea"/>
                        <a:cs typeface="+mn-cs"/>
                      </a:endParaRPr>
                    </a:p>
                  </a:txBody>
                  <a:tcPr/>
                </a:tc>
                <a:tc>
                  <a:txBody>
                    <a:bodyPr/>
                    <a:lstStyle/>
                    <a:p>
                      <a:pPr algn="l"/>
                      <a:r>
                        <a:rPr lang="zh-CN" altLang="en-US" sz="800" dirty="0" smtClean="0">
                          <a:solidFill>
                            <a:srgbClr val="5C5F62"/>
                          </a:solidFill>
                        </a:rPr>
                        <a:t>菜品种类和数量</a:t>
                      </a:r>
                      <a:endParaRPr lang="zh-CN" altLang="en-US" sz="800" dirty="0">
                        <a:solidFill>
                          <a:srgbClr val="5C5F62"/>
                        </a:solidFill>
                      </a:endParaRPr>
                    </a:p>
                  </a:txBody>
                  <a:tcPr/>
                </a:tc>
              </a:tr>
              <a:tr h="306736">
                <a:tc>
                  <a:txBody>
                    <a:bodyPr/>
                    <a:lstStyle/>
                    <a:p>
                      <a:r>
                        <a:rPr lang="zh-CN" altLang="en-US" sz="800" dirty="0" smtClean="0">
                          <a:solidFill>
                            <a:srgbClr val="5C5F62"/>
                          </a:solidFill>
                        </a:rPr>
                        <a:t>门店</a:t>
                      </a:r>
                      <a:r>
                        <a:rPr lang="en-US" altLang="zh-CN" sz="800" dirty="0" smtClean="0">
                          <a:solidFill>
                            <a:srgbClr val="5C5F62"/>
                          </a:solidFill>
                        </a:rPr>
                        <a:t>H</a:t>
                      </a:r>
                      <a:endParaRPr lang="zh-CN" altLang="en-US" sz="800" dirty="0">
                        <a:solidFill>
                          <a:srgbClr val="5C5F62"/>
                        </a:solidFill>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kern="1200" dirty="0" smtClean="0">
                          <a:solidFill>
                            <a:srgbClr val="800000"/>
                          </a:solidFill>
                          <a:latin typeface="+mn-lt"/>
                          <a:ea typeface="+mn-ea"/>
                          <a:cs typeface="+mn-cs"/>
                        </a:rPr>
                        <a:t>服务态度</a:t>
                      </a:r>
                      <a:endParaRPr lang="en-US" altLang="zh-CN" sz="800" kern="1200" dirty="0" smtClean="0">
                        <a:solidFill>
                          <a:srgbClr val="800000"/>
                        </a:solidFill>
                        <a:latin typeface="+mn-lt"/>
                        <a:ea typeface="+mn-ea"/>
                        <a:cs typeface="+mn-cs"/>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kern="1200" dirty="0" smtClean="0">
                          <a:solidFill>
                            <a:srgbClr val="FF0000"/>
                          </a:solidFill>
                          <a:latin typeface="+mn-lt"/>
                          <a:ea typeface="+mn-ea"/>
                          <a:cs typeface="+mn-cs"/>
                        </a:rPr>
                        <a:t>就餐环境</a:t>
                      </a:r>
                      <a:endParaRPr lang="en-US" altLang="zh-CN" sz="800" kern="1200" dirty="0" smtClean="0">
                        <a:solidFill>
                          <a:srgbClr val="FF0000"/>
                        </a:solidFill>
                        <a:latin typeface="+mn-lt"/>
                        <a:ea typeface="+mn-ea"/>
                        <a:cs typeface="+mn-cs"/>
                      </a:endParaRPr>
                    </a:p>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kern="1200" dirty="0" smtClean="0">
                          <a:solidFill>
                            <a:srgbClr val="FF0000"/>
                          </a:solidFill>
                          <a:latin typeface="+mn-lt"/>
                          <a:ea typeface="+mn-ea"/>
                          <a:cs typeface="+mn-cs"/>
                        </a:rPr>
                        <a:t>卫生程度</a:t>
                      </a:r>
                      <a:endParaRPr lang="en-US" altLang="zh-CN" sz="800" kern="1200" dirty="0" smtClean="0">
                        <a:solidFill>
                          <a:srgbClr val="FF0000"/>
                        </a:solidFill>
                        <a:latin typeface="+mn-lt"/>
                        <a:ea typeface="+mn-ea"/>
                        <a:cs typeface="+mn-cs"/>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kern="1200" dirty="0" smtClean="0">
                          <a:solidFill>
                            <a:schemeClr val="bg2">
                              <a:lumMod val="50000"/>
                            </a:schemeClr>
                          </a:solidFill>
                          <a:latin typeface="+mn-lt"/>
                          <a:ea typeface="+mn-ea"/>
                          <a:cs typeface="+mn-cs"/>
                        </a:rPr>
                        <a:t>结账速度</a:t>
                      </a:r>
                      <a:endParaRPr lang="en-US" altLang="zh-CN" sz="800" kern="1200" dirty="0" smtClean="0">
                        <a:solidFill>
                          <a:schemeClr val="bg2">
                            <a:lumMod val="50000"/>
                          </a:schemeClr>
                        </a:solidFill>
                        <a:latin typeface="+mn-lt"/>
                        <a:ea typeface="+mn-ea"/>
                        <a:cs typeface="+mn-cs"/>
                      </a:endParaRPr>
                    </a:p>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rgbClr val="5C5F62"/>
                          </a:solidFill>
                        </a:rPr>
                        <a:t>菜品种类和数量</a:t>
                      </a:r>
                    </a:p>
                  </a:txBody>
                  <a:tcPr/>
                </a:tc>
                <a:tc>
                  <a:txBody>
                    <a:bodyPr/>
                    <a:lstStyle/>
                    <a:p>
                      <a:pPr algn="l"/>
                      <a:r>
                        <a:rPr lang="zh-CN" altLang="en-US" sz="800" dirty="0" smtClean="0">
                          <a:solidFill>
                            <a:srgbClr val="5C5F62"/>
                          </a:solidFill>
                        </a:rPr>
                        <a:t>饮料种类及数量</a:t>
                      </a:r>
                      <a:endParaRPr lang="zh-CN" altLang="en-US" sz="800" dirty="0">
                        <a:solidFill>
                          <a:srgbClr val="5C5F62"/>
                        </a:solidFill>
                      </a:endParaRPr>
                    </a:p>
                  </a:txBody>
                  <a:tcPr/>
                </a:tc>
              </a:tr>
            </a:tbl>
          </a:graphicData>
        </a:graphic>
      </p:graphicFrame>
      <p:sp>
        <p:nvSpPr>
          <p:cNvPr id="16" name="矩形 15"/>
          <p:cNvSpPr/>
          <p:nvPr/>
        </p:nvSpPr>
        <p:spPr>
          <a:xfrm>
            <a:off x="323528" y="972766"/>
            <a:ext cx="8496944" cy="230832"/>
          </a:xfrm>
          <a:prstGeom prst="rect">
            <a:avLst/>
          </a:prstGeom>
        </p:spPr>
        <p:txBody>
          <a:bodyPr wrap="square">
            <a:spAutoFit/>
          </a:bodyPr>
          <a:lstStyle/>
          <a:p>
            <a:r>
              <a:rPr lang="en-US" altLang="zh-CN" sz="900" b="1" dirty="0" smtClean="0">
                <a:solidFill>
                  <a:schemeClr val="bg1">
                    <a:lumMod val="50000"/>
                  </a:schemeClr>
                </a:solidFill>
                <a:latin typeface="黑体"/>
                <a:cs typeface="黑体"/>
              </a:rPr>
              <a:t>No Comments</a:t>
            </a:r>
          </a:p>
        </p:txBody>
      </p:sp>
    </p:spTree>
    <p:extLst>
      <p:ext uri="{BB962C8B-B14F-4D97-AF65-F5344CB8AC3E}">
        <p14:creationId xmlns:p14="http://schemas.microsoft.com/office/powerpoint/2010/main" val="9444016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5486"/>
            <a:ext cx="8579296" cy="313932"/>
          </a:xfrm>
        </p:spPr>
        <p:txBody>
          <a:bodyPr/>
          <a:lstStyle/>
          <a:p>
            <a:r>
              <a:rPr lang="zh-CN" altLang="en-US" sz="2800" dirty="0"/>
              <a:t>年龄结构</a:t>
            </a:r>
            <a:r>
              <a:rPr lang="en-US" altLang="zh-CN" sz="2800" dirty="0"/>
              <a:t> </a:t>
            </a:r>
            <a:r>
              <a:rPr lang="zh-CN" altLang="en-US" sz="2800" dirty="0">
                <a:solidFill>
                  <a:srgbClr val="FF0000"/>
                </a:solidFill>
              </a:rPr>
              <a:t>与性别交叉</a:t>
            </a:r>
            <a:endParaRPr lang="zh-CN" altLang="en-US" sz="1000" dirty="0"/>
          </a:p>
        </p:txBody>
      </p:sp>
      <p:sp>
        <p:nvSpPr>
          <p:cNvPr id="11" name="Oval 10"/>
          <p:cNvSpPr/>
          <p:nvPr/>
        </p:nvSpPr>
        <p:spPr>
          <a:xfrm>
            <a:off x="8195964" y="195486"/>
            <a:ext cx="72008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P73</a:t>
            </a:r>
          </a:p>
        </p:txBody>
      </p:sp>
      <p:sp>
        <p:nvSpPr>
          <p:cNvPr id="12" name="圆角矩形 11"/>
          <p:cNvSpPr/>
          <p:nvPr/>
        </p:nvSpPr>
        <p:spPr>
          <a:xfrm>
            <a:off x="179512" y="699542"/>
            <a:ext cx="8784976" cy="648072"/>
          </a:xfrm>
          <a:prstGeom prst="roundRect">
            <a:avLst/>
          </a:prstGeom>
          <a:no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圆角矩形 12"/>
          <p:cNvSpPr/>
          <p:nvPr/>
        </p:nvSpPr>
        <p:spPr>
          <a:xfrm>
            <a:off x="179512" y="1419622"/>
            <a:ext cx="4968552" cy="3528392"/>
          </a:xfrm>
          <a:prstGeom prst="roundRect">
            <a:avLst/>
          </a:prstGeom>
          <a:no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4" name="圆角矩形 13"/>
          <p:cNvSpPr/>
          <p:nvPr/>
        </p:nvSpPr>
        <p:spPr>
          <a:xfrm>
            <a:off x="5220072" y="1419622"/>
            <a:ext cx="3816424" cy="3528392"/>
          </a:xfrm>
          <a:prstGeom prst="roundRect">
            <a:avLst/>
          </a:prstGeom>
          <a:no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3" name="矩形 2"/>
          <p:cNvSpPr/>
          <p:nvPr/>
        </p:nvSpPr>
        <p:spPr>
          <a:xfrm>
            <a:off x="179512" y="699542"/>
            <a:ext cx="960588" cy="261610"/>
          </a:xfrm>
          <a:prstGeom prst="rect">
            <a:avLst/>
          </a:prstGeom>
        </p:spPr>
        <p:txBody>
          <a:bodyPr wrap="none">
            <a:spAutoFit/>
          </a:bodyPr>
          <a:lstStyle/>
          <a:p>
            <a:r>
              <a:rPr lang="en-US" altLang="zh-CN" sz="1100" b="1" dirty="0">
                <a:solidFill>
                  <a:schemeClr val="accent2"/>
                </a:solidFill>
              </a:rPr>
              <a:t>Comments:</a:t>
            </a:r>
            <a:endParaRPr lang="en-US" altLang="zh-CN" sz="1100" b="1" dirty="0">
              <a:solidFill>
                <a:schemeClr val="accent2"/>
              </a:solidFill>
              <a:latin typeface="黑体"/>
              <a:cs typeface="黑体"/>
            </a:endParaRPr>
          </a:p>
        </p:txBody>
      </p:sp>
      <p:sp>
        <p:nvSpPr>
          <p:cNvPr id="17" name="文本框 16"/>
          <p:cNvSpPr txBox="1"/>
          <p:nvPr/>
        </p:nvSpPr>
        <p:spPr>
          <a:xfrm>
            <a:off x="395536" y="1635646"/>
            <a:ext cx="576064" cy="169277"/>
          </a:xfrm>
          <a:prstGeom prst="rect">
            <a:avLst/>
          </a:prstGeom>
          <a:noFill/>
        </p:spPr>
        <p:txBody>
          <a:bodyPr wrap="square" lIns="0" tIns="0" rIns="0" bIns="0" rtlCol="0">
            <a:spAutoFit/>
          </a:bodyPr>
          <a:lstStyle/>
          <a:p>
            <a:r>
              <a:rPr kumimoji="1" lang="en-US" altLang="zh-CN" sz="1100" b="1" dirty="0" smtClean="0">
                <a:solidFill>
                  <a:schemeClr val="accent3"/>
                </a:solidFill>
              </a:rPr>
              <a:t>Charts: </a:t>
            </a:r>
            <a:endParaRPr kumimoji="1" lang="zh-CN" altLang="en-US" sz="1100" b="1" dirty="0" smtClean="0">
              <a:solidFill>
                <a:schemeClr val="accent3"/>
              </a:solidFill>
            </a:endParaRPr>
          </a:p>
        </p:txBody>
      </p:sp>
      <p:sp>
        <p:nvSpPr>
          <p:cNvPr id="18" name="矩形 17"/>
          <p:cNvSpPr/>
          <p:nvPr/>
        </p:nvSpPr>
        <p:spPr>
          <a:xfrm>
            <a:off x="5652120" y="1491630"/>
            <a:ext cx="687696" cy="369332"/>
          </a:xfrm>
          <a:prstGeom prst="rect">
            <a:avLst/>
          </a:prstGeom>
        </p:spPr>
        <p:txBody>
          <a:bodyPr wrap="none">
            <a:spAutoFit/>
          </a:bodyPr>
          <a:lstStyle/>
          <a:p>
            <a:r>
              <a:rPr kumimoji="1" lang="en-US" altLang="zh-CN" b="1" dirty="0">
                <a:solidFill>
                  <a:schemeClr val="accent1"/>
                </a:solidFill>
              </a:rPr>
              <a:t> </a:t>
            </a:r>
            <a:r>
              <a:rPr kumimoji="1" lang="en-US" altLang="zh-CN" sz="1100" b="1" dirty="0" smtClean="0">
                <a:solidFill>
                  <a:schemeClr val="accent1"/>
                </a:solidFill>
              </a:rPr>
              <a:t>Notes</a:t>
            </a:r>
            <a:r>
              <a:rPr kumimoji="1" lang="en-US" altLang="zh-CN" sz="1100" b="1" dirty="0">
                <a:solidFill>
                  <a:schemeClr val="accent1"/>
                </a:solidFill>
              </a:rPr>
              <a:t>:</a:t>
            </a:r>
          </a:p>
        </p:txBody>
      </p:sp>
      <p:sp>
        <p:nvSpPr>
          <p:cNvPr id="26" name="Rectangle 25"/>
          <p:cNvSpPr/>
          <p:nvPr/>
        </p:nvSpPr>
        <p:spPr>
          <a:xfrm>
            <a:off x="5364088" y="1720681"/>
            <a:ext cx="3600400" cy="369332"/>
          </a:xfrm>
          <a:prstGeom prst="rect">
            <a:avLst/>
          </a:prstGeom>
        </p:spPr>
        <p:txBody>
          <a:bodyPr wrap="square">
            <a:spAutoFit/>
          </a:bodyPr>
          <a:lstStyle/>
          <a:p>
            <a:endParaRPr lang="en-US" altLang="zh-CN" sz="900" dirty="0">
              <a:solidFill>
                <a:schemeClr val="bg1">
                  <a:lumMod val="50000"/>
                </a:schemeClr>
              </a:solidFill>
            </a:endParaRPr>
          </a:p>
          <a:p>
            <a:endParaRPr lang="en-US" altLang="zh-CN" sz="900" dirty="0">
              <a:solidFill>
                <a:schemeClr val="bg1">
                  <a:lumMod val="50000"/>
                </a:schemeClr>
              </a:solidFill>
            </a:endParaRPr>
          </a:p>
        </p:txBody>
      </p:sp>
      <p:sp>
        <p:nvSpPr>
          <p:cNvPr id="4" name="Rectangle 3"/>
          <p:cNvSpPr/>
          <p:nvPr/>
        </p:nvSpPr>
        <p:spPr>
          <a:xfrm>
            <a:off x="179512" y="879937"/>
            <a:ext cx="8640960" cy="215444"/>
          </a:xfrm>
          <a:prstGeom prst="rect">
            <a:avLst/>
          </a:prstGeom>
        </p:spPr>
        <p:txBody>
          <a:bodyPr wrap="square">
            <a:spAutoFit/>
          </a:bodyPr>
          <a:lstStyle/>
          <a:p>
            <a:r>
              <a:rPr lang="en-US" altLang="zh-CN" sz="800" b="1" dirty="0">
                <a:solidFill>
                  <a:schemeClr val="bg2">
                    <a:lumMod val="50000"/>
                  </a:schemeClr>
                </a:solidFill>
              </a:rPr>
              <a:t>No comments</a:t>
            </a:r>
            <a:endParaRPr lang="zh-CN" altLang="en-US" sz="800" b="1" dirty="0">
              <a:solidFill>
                <a:schemeClr val="bg2">
                  <a:lumMod val="50000"/>
                </a:schemeClr>
              </a:solidFill>
            </a:endParaRPr>
          </a:p>
        </p:txBody>
      </p:sp>
      <p:graphicFrame>
        <p:nvGraphicFramePr>
          <p:cNvPr id="15" name="Chart 102"/>
          <p:cNvGraphicFramePr/>
          <p:nvPr>
            <p:extLst>
              <p:ext uri="{D42A27DB-BD31-4B8C-83A1-F6EECF244321}">
                <p14:modId xmlns:p14="http://schemas.microsoft.com/office/powerpoint/2010/main" val="1106515542"/>
              </p:ext>
            </p:extLst>
          </p:nvPr>
        </p:nvGraphicFramePr>
        <p:xfrm>
          <a:off x="395536" y="2104395"/>
          <a:ext cx="4536504" cy="2346612"/>
        </p:xfrm>
        <a:graphic>
          <a:graphicData uri="http://schemas.openxmlformats.org/drawingml/2006/chart">
            <c:chart xmlns:c="http://schemas.openxmlformats.org/drawingml/2006/chart" xmlns:r="http://schemas.openxmlformats.org/officeDocument/2006/relationships" r:id="rId3"/>
          </a:graphicData>
        </a:graphic>
      </p:graphicFrame>
      <p:sp>
        <p:nvSpPr>
          <p:cNvPr id="20" name="Rectangle 19"/>
          <p:cNvSpPr/>
          <p:nvPr/>
        </p:nvSpPr>
        <p:spPr>
          <a:xfrm>
            <a:off x="1187624" y="1521706"/>
            <a:ext cx="5832648" cy="276999"/>
          </a:xfrm>
          <a:prstGeom prst="rect">
            <a:avLst/>
          </a:prstGeom>
        </p:spPr>
        <p:txBody>
          <a:bodyPr wrap="square">
            <a:spAutoFit/>
          </a:bodyPr>
          <a:lstStyle/>
          <a:p>
            <a:r>
              <a:rPr lang="en-US" sz="1200" dirty="0"/>
              <a:t>http://</a:t>
            </a:r>
            <a:r>
              <a:rPr lang="en-US" sz="1200" dirty="0" err="1"/>
              <a:t>echarts.baidu.com</a:t>
            </a:r>
            <a:r>
              <a:rPr lang="en-US" sz="1200" dirty="0"/>
              <a:t>/doc/example/bar4.html</a:t>
            </a:r>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7147" y="2428021"/>
            <a:ext cx="3570090" cy="1727905"/>
          </a:xfrm>
          <a:prstGeom prst="rect">
            <a:avLst/>
          </a:prstGeom>
        </p:spPr>
      </p:pic>
    </p:spTree>
    <p:extLst>
      <p:ext uri="{BB962C8B-B14F-4D97-AF65-F5344CB8AC3E}">
        <p14:creationId xmlns:p14="http://schemas.microsoft.com/office/powerpoint/2010/main" val="33803583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5486"/>
            <a:ext cx="8579296" cy="416204"/>
          </a:xfrm>
        </p:spPr>
        <p:txBody>
          <a:bodyPr/>
          <a:lstStyle/>
          <a:p>
            <a:r>
              <a:rPr lang="zh-CN" altLang="en-US" sz="2800" dirty="0"/>
              <a:t>按</a:t>
            </a:r>
            <a:r>
              <a:rPr lang="zh-CN" altLang="en-US" sz="2800" dirty="0">
                <a:solidFill>
                  <a:schemeClr val="accent1"/>
                </a:solidFill>
              </a:rPr>
              <a:t>时间段</a:t>
            </a:r>
            <a:r>
              <a:rPr lang="zh-CN" altLang="en-US" sz="2800" dirty="0"/>
              <a:t>看新老顾客比例变化</a:t>
            </a:r>
            <a:br>
              <a:rPr lang="zh-CN" altLang="en-US" sz="2800" dirty="0"/>
            </a:br>
            <a:endParaRPr lang="zh-CN" altLang="en-US" sz="1000" dirty="0"/>
          </a:p>
        </p:txBody>
      </p:sp>
      <p:sp>
        <p:nvSpPr>
          <p:cNvPr id="11" name="Oval 10"/>
          <p:cNvSpPr/>
          <p:nvPr/>
        </p:nvSpPr>
        <p:spPr>
          <a:xfrm>
            <a:off x="8195964" y="195486"/>
            <a:ext cx="72008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P80</a:t>
            </a:r>
          </a:p>
        </p:txBody>
      </p:sp>
      <p:sp>
        <p:nvSpPr>
          <p:cNvPr id="12" name="圆角矩形 11"/>
          <p:cNvSpPr/>
          <p:nvPr/>
        </p:nvSpPr>
        <p:spPr>
          <a:xfrm>
            <a:off x="179512" y="699542"/>
            <a:ext cx="8784976" cy="648072"/>
          </a:xfrm>
          <a:prstGeom prst="roundRect">
            <a:avLst/>
          </a:prstGeom>
          <a:no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圆角矩形 12"/>
          <p:cNvSpPr/>
          <p:nvPr/>
        </p:nvSpPr>
        <p:spPr>
          <a:xfrm>
            <a:off x="179512" y="1419622"/>
            <a:ext cx="4968552" cy="3528392"/>
          </a:xfrm>
          <a:prstGeom prst="roundRect">
            <a:avLst/>
          </a:prstGeom>
          <a:no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4" name="圆角矩形 13"/>
          <p:cNvSpPr/>
          <p:nvPr/>
        </p:nvSpPr>
        <p:spPr>
          <a:xfrm>
            <a:off x="5220072" y="1419622"/>
            <a:ext cx="3816424" cy="3528392"/>
          </a:xfrm>
          <a:prstGeom prst="roundRect">
            <a:avLst/>
          </a:prstGeom>
          <a:no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3" name="矩形 2"/>
          <p:cNvSpPr/>
          <p:nvPr/>
        </p:nvSpPr>
        <p:spPr>
          <a:xfrm>
            <a:off x="179512" y="699542"/>
            <a:ext cx="960588" cy="261610"/>
          </a:xfrm>
          <a:prstGeom prst="rect">
            <a:avLst/>
          </a:prstGeom>
        </p:spPr>
        <p:txBody>
          <a:bodyPr wrap="none">
            <a:spAutoFit/>
          </a:bodyPr>
          <a:lstStyle/>
          <a:p>
            <a:r>
              <a:rPr lang="en-US" altLang="zh-CN" sz="1100" b="1" dirty="0">
                <a:solidFill>
                  <a:schemeClr val="accent2"/>
                </a:solidFill>
              </a:rPr>
              <a:t>Comments:</a:t>
            </a:r>
            <a:endParaRPr lang="en-US" altLang="zh-CN" sz="1100" b="1" dirty="0">
              <a:solidFill>
                <a:schemeClr val="accent2"/>
              </a:solidFill>
              <a:latin typeface="黑体"/>
              <a:cs typeface="黑体"/>
            </a:endParaRPr>
          </a:p>
        </p:txBody>
      </p:sp>
      <p:sp>
        <p:nvSpPr>
          <p:cNvPr id="17" name="文本框 16"/>
          <p:cNvSpPr txBox="1"/>
          <p:nvPr/>
        </p:nvSpPr>
        <p:spPr>
          <a:xfrm>
            <a:off x="395536" y="1635646"/>
            <a:ext cx="576064" cy="169277"/>
          </a:xfrm>
          <a:prstGeom prst="rect">
            <a:avLst/>
          </a:prstGeom>
          <a:noFill/>
        </p:spPr>
        <p:txBody>
          <a:bodyPr wrap="square" lIns="0" tIns="0" rIns="0" bIns="0" rtlCol="0">
            <a:spAutoFit/>
          </a:bodyPr>
          <a:lstStyle/>
          <a:p>
            <a:r>
              <a:rPr kumimoji="1" lang="en-US" altLang="zh-CN" sz="1100" b="1" dirty="0" smtClean="0">
                <a:solidFill>
                  <a:schemeClr val="accent3"/>
                </a:solidFill>
              </a:rPr>
              <a:t>Charts: </a:t>
            </a:r>
            <a:endParaRPr kumimoji="1" lang="zh-CN" altLang="en-US" sz="1100" b="1" dirty="0" smtClean="0">
              <a:solidFill>
                <a:schemeClr val="accent3"/>
              </a:solidFill>
            </a:endParaRPr>
          </a:p>
        </p:txBody>
      </p:sp>
      <p:sp>
        <p:nvSpPr>
          <p:cNvPr id="18" name="矩形 17"/>
          <p:cNvSpPr/>
          <p:nvPr/>
        </p:nvSpPr>
        <p:spPr>
          <a:xfrm>
            <a:off x="5652120" y="1491630"/>
            <a:ext cx="687696" cy="369332"/>
          </a:xfrm>
          <a:prstGeom prst="rect">
            <a:avLst/>
          </a:prstGeom>
        </p:spPr>
        <p:txBody>
          <a:bodyPr wrap="none">
            <a:spAutoFit/>
          </a:bodyPr>
          <a:lstStyle/>
          <a:p>
            <a:r>
              <a:rPr kumimoji="1" lang="en-US" altLang="zh-CN" b="1" dirty="0">
                <a:solidFill>
                  <a:schemeClr val="accent1"/>
                </a:solidFill>
              </a:rPr>
              <a:t> </a:t>
            </a:r>
            <a:r>
              <a:rPr kumimoji="1" lang="en-US" altLang="zh-CN" sz="1100" b="1" dirty="0" smtClean="0">
                <a:solidFill>
                  <a:schemeClr val="accent1"/>
                </a:solidFill>
              </a:rPr>
              <a:t>Notes</a:t>
            </a:r>
            <a:r>
              <a:rPr kumimoji="1" lang="en-US" altLang="zh-CN" sz="1100" b="1" dirty="0">
                <a:solidFill>
                  <a:schemeClr val="accent1"/>
                </a:solidFill>
              </a:rPr>
              <a:t>:</a:t>
            </a:r>
          </a:p>
        </p:txBody>
      </p:sp>
      <p:sp>
        <p:nvSpPr>
          <p:cNvPr id="26" name="Rectangle 25"/>
          <p:cNvSpPr/>
          <p:nvPr/>
        </p:nvSpPr>
        <p:spPr>
          <a:xfrm>
            <a:off x="5364088" y="1720681"/>
            <a:ext cx="3600400" cy="369332"/>
          </a:xfrm>
          <a:prstGeom prst="rect">
            <a:avLst/>
          </a:prstGeom>
        </p:spPr>
        <p:txBody>
          <a:bodyPr wrap="square">
            <a:spAutoFit/>
          </a:bodyPr>
          <a:lstStyle/>
          <a:p>
            <a:endParaRPr lang="en-US" altLang="zh-CN" sz="900" dirty="0">
              <a:solidFill>
                <a:schemeClr val="bg1">
                  <a:lumMod val="50000"/>
                </a:schemeClr>
              </a:solidFill>
            </a:endParaRPr>
          </a:p>
          <a:p>
            <a:endParaRPr lang="en-US" altLang="zh-CN" sz="900" dirty="0">
              <a:solidFill>
                <a:schemeClr val="bg1">
                  <a:lumMod val="50000"/>
                </a:schemeClr>
              </a:solidFill>
            </a:endParaRPr>
          </a:p>
        </p:txBody>
      </p:sp>
      <p:sp>
        <p:nvSpPr>
          <p:cNvPr id="4" name="Rectangle 3"/>
          <p:cNvSpPr/>
          <p:nvPr/>
        </p:nvSpPr>
        <p:spPr>
          <a:xfrm>
            <a:off x="179512" y="879937"/>
            <a:ext cx="8640960" cy="215444"/>
          </a:xfrm>
          <a:prstGeom prst="rect">
            <a:avLst/>
          </a:prstGeom>
        </p:spPr>
        <p:txBody>
          <a:bodyPr wrap="square">
            <a:spAutoFit/>
          </a:bodyPr>
          <a:lstStyle/>
          <a:p>
            <a:r>
              <a:rPr lang="en-US" altLang="zh-CN" sz="800" b="1" dirty="0">
                <a:solidFill>
                  <a:schemeClr val="bg2">
                    <a:lumMod val="50000"/>
                  </a:schemeClr>
                </a:solidFill>
              </a:rPr>
              <a:t>No comments</a:t>
            </a:r>
            <a:endParaRPr lang="zh-CN" altLang="en-US" sz="800" b="1" dirty="0">
              <a:solidFill>
                <a:schemeClr val="bg2">
                  <a:lumMod val="50000"/>
                </a:schemeClr>
              </a:solidFill>
            </a:endParaRPr>
          </a:p>
        </p:txBody>
      </p:sp>
      <p:graphicFrame>
        <p:nvGraphicFramePr>
          <p:cNvPr id="16" name="图表 7"/>
          <p:cNvGraphicFramePr/>
          <p:nvPr>
            <p:extLst>
              <p:ext uri="{D42A27DB-BD31-4B8C-83A1-F6EECF244321}">
                <p14:modId xmlns:p14="http://schemas.microsoft.com/office/powerpoint/2010/main" val="1375879938"/>
              </p:ext>
            </p:extLst>
          </p:nvPr>
        </p:nvGraphicFramePr>
        <p:xfrm>
          <a:off x="395536" y="2097256"/>
          <a:ext cx="4536504" cy="2320032"/>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4"/>
          <p:cNvSpPr/>
          <p:nvPr/>
        </p:nvSpPr>
        <p:spPr>
          <a:xfrm>
            <a:off x="5368253" y="1907121"/>
            <a:ext cx="4572000" cy="215444"/>
          </a:xfrm>
          <a:prstGeom prst="rect">
            <a:avLst/>
          </a:prstGeom>
        </p:spPr>
        <p:txBody>
          <a:bodyPr>
            <a:spAutoFit/>
          </a:bodyPr>
          <a:lstStyle/>
          <a:p>
            <a:r>
              <a:rPr lang="en-US" altLang="zh-CN" sz="800" dirty="0"/>
              <a:t>http://echarts.baidu.com/doc/example/line2.html</a:t>
            </a:r>
            <a:endParaRPr lang="zh-CN" altLang="en-US" sz="800" dirty="0"/>
          </a:p>
        </p:txBody>
      </p:sp>
      <p:pic>
        <p:nvPicPr>
          <p:cNvPr id="6146" name="Picture 2" descr="C:\Users\chench21\Desktop\堆积折线.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2443" y="2499742"/>
            <a:ext cx="3563690" cy="1605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9298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555526"/>
            <a:ext cx="8229600" cy="280270"/>
          </a:xfrm>
        </p:spPr>
        <p:txBody>
          <a:bodyPr/>
          <a:lstStyle/>
          <a:p>
            <a:r>
              <a:rPr lang="zh-CN" altLang="en-US" dirty="0" smtClean="0"/>
              <a:t>三</a:t>
            </a:r>
            <a:r>
              <a:rPr lang="zh-CN" altLang="en-US" dirty="0"/>
              <a:t>维图（在二维基础上点击时间后的展示）</a:t>
            </a:r>
          </a:p>
        </p:txBody>
      </p:sp>
    </p:spTree>
    <p:extLst>
      <p:ext uri="{BB962C8B-B14F-4D97-AF65-F5344CB8AC3E}">
        <p14:creationId xmlns:p14="http://schemas.microsoft.com/office/powerpoint/2010/main" val="26678581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5486"/>
            <a:ext cx="8579296" cy="416204"/>
          </a:xfrm>
        </p:spPr>
        <p:txBody>
          <a:bodyPr/>
          <a:lstStyle/>
          <a:p>
            <a:r>
              <a:rPr lang="zh-CN" altLang="en-US" sz="2800" dirty="0" smtClean="0"/>
              <a:t>时间</a:t>
            </a:r>
            <a:r>
              <a:rPr lang="en-US" altLang="zh-CN" sz="2800" dirty="0" smtClean="0"/>
              <a:t>+</a:t>
            </a:r>
            <a:r>
              <a:rPr lang="zh-CN" altLang="en-US" sz="2800" dirty="0" smtClean="0"/>
              <a:t>总体满意度</a:t>
            </a:r>
            <a:r>
              <a:rPr lang="en-US" altLang="zh-CN" sz="2800" dirty="0" smtClean="0"/>
              <a:t>+</a:t>
            </a:r>
            <a:r>
              <a:rPr lang="zh-CN" altLang="en-US" sz="2800" dirty="0" smtClean="0"/>
              <a:t>就餐时段</a:t>
            </a:r>
            <a:r>
              <a:rPr lang="zh-CN" altLang="en-US" sz="2800" dirty="0"/>
              <a:t/>
            </a:r>
            <a:br>
              <a:rPr lang="zh-CN" altLang="en-US" sz="2800" dirty="0"/>
            </a:br>
            <a:endParaRPr lang="zh-CN" altLang="en-US" sz="1000" dirty="0"/>
          </a:p>
        </p:txBody>
      </p:sp>
      <p:sp>
        <p:nvSpPr>
          <p:cNvPr id="11" name="Oval 10"/>
          <p:cNvSpPr/>
          <p:nvPr/>
        </p:nvSpPr>
        <p:spPr>
          <a:xfrm>
            <a:off x="8195964" y="195486"/>
            <a:ext cx="72008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P13</a:t>
            </a:r>
          </a:p>
        </p:txBody>
      </p:sp>
      <p:sp>
        <p:nvSpPr>
          <p:cNvPr id="12" name="圆角矩形 11"/>
          <p:cNvSpPr/>
          <p:nvPr/>
        </p:nvSpPr>
        <p:spPr>
          <a:xfrm>
            <a:off x="179512" y="699542"/>
            <a:ext cx="8784976" cy="648072"/>
          </a:xfrm>
          <a:prstGeom prst="roundRect">
            <a:avLst/>
          </a:prstGeom>
          <a:no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圆角矩形 12"/>
          <p:cNvSpPr/>
          <p:nvPr/>
        </p:nvSpPr>
        <p:spPr>
          <a:xfrm>
            <a:off x="179512" y="1419622"/>
            <a:ext cx="4968552" cy="3528392"/>
          </a:xfrm>
          <a:prstGeom prst="roundRect">
            <a:avLst/>
          </a:prstGeom>
          <a:no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4" name="圆角矩形 13"/>
          <p:cNvSpPr/>
          <p:nvPr/>
        </p:nvSpPr>
        <p:spPr>
          <a:xfrm>
            <a:off x="5220072" y="1419622"/>
            <a:ext cx="3816424" cy="3528392"/>
          </a:xfrm>
          <a:prstGeom prst="roundRect">
            <a:avLst/>
          </a:prstGeom>
          <a:no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3" name="矩形 2"/>
          <p:cNvSpPr/>
          <p:nvPr/>
        </p:nvSpPr>
        <p:spPr>
          <a:xfrm>
            <a:off x="179512" y="699542"/>
            <a:ext cx="960588" cy="261610"/>
          </a:xfrm>
          <a:prstGeom prst="rect">
            <a:avLst/>
          </a:prstGeom>
        </p:spPr>
        <p:txBody>
          <a:bodyPr wrap="none">
            <a:spAutoFit/>
          </a:bodyPr>
          <a:lstStyle/>
          <a:p>
            <a:r>
              <a:rPr lang="en-US" altLang="zh-CN" sz="1100" b="1" dirty="0">
                <a:solidFill>
                  <a:schemeClr val="accent2"/>
                </a:solidFill>
              </a:rPr>
              <a:t>Comments:</a:t>
            </a:r>
            <a:endParaRPr lang="en-US" altLang="zh-CN" sz="1100" b="1" dirty="0">
              <a:solidFill>
                <a:schemeClr val="accent2"/>
              </a:solidFill>
              <a:latin typeface="黑体"/>
              <a:cs typeface="黑体"/>
            </a:endParaRPr>
          </a:p>
        </p:txBody>
      </p:sp>
      <p:sp>
        <p:nvSpPr>
          <p:cNvPr id="17" name="文本框 16"/>
          <p:cNvSpPr txBox="1"/>
          <p:nvPr/>
        </p:nvSpPr>
        <p:spPr>
          <a:xfrm>
            <a:off x="395536" y="1635646"/>
            <a:ext cx="576064" cy="169277"/>
          </a:xfrm>
          <a:prstGeom prst="rect">
            <a:avLst/>
          </a:prstGeom>
          <a:noFill/>
        </p:spPr>
        <p:txBody>
          <a:bodyPr wrap="square" lIns="0" tIns="0" rIns="0" bIns="0" rtlCol="0">
            <a:spAutoFit/>
          </a:bodyPr>
          <a:lstStyle/>
          <a:p>
            <a:r>
              <a:rPr kumimoji="1" lang="en-US" altLang="zh-CN" sz="1100" b="1" dirty="0" smtClean="0">
                <a:solidFill>
                  <a:schemeClr val="accent3"/>
                </a:solidFill>
              </a:rPr>
              <a:t>Charts: </a:t>
            </a:r>
            <a:endParaRPr kumimoji="1" lang="zh-CN" altLang="en-US" sz="1100" b="1" dirty="0" smtClean="0">
              <a:solidFill>
                <a:schemeClr val="accent3"/>
              </a:solidFill>
            </a:endParaRPr>
          </a:p>
        </p:txBody>
      </p:sp>
      <p:sp>
        <p:nvSpPr>
          <p:cNvPr id="18" name="矩形 17"/>
          <p:cNvSpPr/>
          <p:nvPr/>
        </p:nvSpPr>
        <p:spPr>
          <a:xfrm>
            <a:off x="5652120" y="1491630"/>
            <a:ext cx="687696" cy="369332"/>
          </a:xfrm>
          <a:prstGeom prst="rect">
            <a:avLst/>
          </a:prstGeom>
        </p:spPr>
        <p:txBody>
          <a:bodyPr wrap="none">
            <a:spAutoFit/>
          </a:bodyPr>
          <a:lstStyle/>
          <a:p>
            <a:r>
              <a:rPr kumimoji="1" lang="en-US" altLang="zh-CN" b="1" dirty="0">
                <a:solidFill>
                  <a:schemeClr val="accent1"/>
                </a:solidFill>
              </a:rPr>
              <a:t> </a:t>
            </a:r>
            <a:r>
              <a:rPr kumimoji="1" lang="en-US" altLang="zh-CN" sz="1100" b="1" dirty="0" smtClean="0">
                <a:solidFill>
                  <a:schemeClr val="accent1"/>
                </a:solidFill>
              </a:rPr>
              <a:t>Notes</a:t>
            </a:r>
            <a:r>
              <a:rPr kumimoji="1" lang="en-US" altLang="zh-CN" sz="1100" b="1" dirty="0">
                <a:solidFill>
                  <a:schemeClr val="accent1"/>
                </a:solidFill>
              </a:rPr>
              <a:t>:</a:t>
            </a:r>
          </a:p>
        </p:txBody>
      </p:sp>
      <p:sp>
        <p:nvSpPr>
          <p:cNvPr id="26" name="Rectangle 25"/>
          <p:cNvSpPr/>
          <p:nvPr/>
        </p:nvSpPr>
        <p:spPr>
          <a:xfrm>
            <a:off x="5364088" y="1720681"/>
            <a:ext cx="3600400" cy="369332"/>
          </a:xfrm>
          <a:prstGeom prst="rect">
            <a:avLst/>
          </a:prstGeom>
        </p:spPr>
        <p:txBody>
          <a:bodyPr wrap="square">
            <a:spAutoFit/>
          </a:bodyPr>
          <a:lstStyle/>
          <a:p>
            <a:endParaRPr lang="en-US" altLang="zh-CN" sz="900" dirty="0">
              <a:solidFill>
                <a:schemeClr val="bg1">
                  <a:lumMod val="50000"/>
                </a:schemeClr>
              </a:solidFill>
            </a:endParaRPr>
          </a:p>
          <a:p>
            <a:endParaRPr lang="en-US" altLang="zh-CN" sz="900" dirty="0">
              <a:solidFill>
                <a:schemeClr val="bg1">
                  <a:lumMod val="50000"/>
                </a:schemeClr>
              </a:solidFill>
            </a:endParaRPr>
          </a:p>
        </p:txBody>
      </p:sp>
      <p:sp>
        <p:nvSpPr>
          <p:cNvPr id="4" name="Rectangle 3"/>
          <p:cNvSpPr/>
          <p:nvPr/>
        </p:nvSpPr>
        <p:spPr>
          <a:xfrm>
            <a:off x="179512" y="879937"/>
            <a:ext cx="8640960" cy="461665"/>
          </a:xfrm>
          <a:prstGeom prst="rect">
            <a:avLst/>
          </a:prstGeom>
        </p:spPr>
        <p:txBody>
          <a:bodyPr wrap="square">
            <a:spAutoFit/>
          </a:bodyPr>
          <a:lstStyle/>
          <a:p>
            <a:r>
              <a:rPr lang="zh-CN" altLang="en-US" sz="800" b="1" dirty="0">
                <a:solidFill>
                  <a:schemeClr val="bg2">
                    <a:lumMod val="50000"/>
                  </a:schemeClr>
                </a:solidFill>
              </a:rPr>
              <a:t>通过对比各期数据</a:t>
            </a:r>
            <a:r>
              <a:rPr lang="zh-CN" altLang="en-US" sz="800" b="1" dirty="0" smtClean="0">
                <a:solidFill>
                  <a:schemeClr val="bg2">
                    <a:lumMod val="50000"/>
                  </a:schemeClr>
                </a:solidFill>
              </a:rPr>
              <a:t>，可以监</a:t>
            </a:r>
            <a:r>
              <a:rPr lang="zh-CN" altLang="en-US" sz="800" b="1" dirty="0">
                <a:solidFill>
                  <a:schemeClr val="bg2">
                    <a:lumMod val="50000"/>
                  </a:schemeClr>
                </a:solidFill>
              </a:rPr>
              <a:t>测顾客满意度表现的趋势变化情况。</a:t>
            </a:r>
            <a:endParaRPr lang="en-US" altLang="zh-CN" sz="800" b="1" dirty="0">
              <a:solidFill>
                <a:schemeClr val="bg2">
                  <a:lumMod val="50000"/>
                </a:schemeClr>
              </a:solidFill>
            </a:endParaRPr>
          </a:p>
          <a:p>
            <a:r>
              <a:rPr lang="zh-CN" altLang="en-US" sz="800" b="1" dirty="0">
                <a:solidFill>
                  <a:schemeClr val="bg2">
                    <a:lumMod val="50000"/>
                  </a:schemeClr>
                </a:solidFill>
              </a:rPr>
              <a:t>1、从近几期研究数据来看，本餐厅的</a:t>
            </a:r>
            <a:r>
              <a:rPr lang="zh-CN" altLang="en-US" sz="800" b="1" dirty="0">
                <a:solidFill>
                  <a:schemeClr val="accent1"/>
                </a:solidFill>
              </a:rPr>
              <a:t>早餐</a:t>
            </a:r>
            <a:r>
              <a:rPr lang="zh-CN" altLang="en-US" sz="800" b="1" dirty="0">
                <a:solidFill>
                  <a:schemeClr val="bg2">
                    <a:lumMod val="50000"/>
                  </a:schemeClr>
                </a:solidFill>
              </a:rPr>
              <a:t>顾客满意度表现呈现</a:t>
            </a:r>
            <a:r>
              <a:rPr lang="zh-CN" altLang="en-US" sz="800" b="1" dirty="0" smtClean="0">
                <a:solidFill>
                  <a:schemeClr val="bg2">
                    <a:lumMod val="50000"/>
                  </a:schemeClr>
                </a:solidFill>
              </a:rPr>
              <a:t>出</a:t>
            </a:r>
            <a:r>
              <a:rPr lang="en-US" altLang="zh-CN" sz="800" b="1" dirty="0">
                <a:solidFill>
                  <a:srgbClr val="C00000"/>
                </a:solidFill>
                <a:latin typeface="黑体"/>
                <a:cs typeface="黑体"/>
              </a:rPr>
              <a:t>&lt;</a:t>
            </a:r>
            <a:r>
              <a:rPr lang="zh-CN" altLang="en-US" sz="800" b="1" dirty="0">
                <a:solidFill>
                  <a:srgbClr val="C00000"/>
                </a:solidFill>
                <a:latin typeface="黑体"/>
                <a:cs typeface="黑体"/>
              </a:rPr>
              <a:t>插入判别描述</a:t>
            </a:r>
            <a:r>
              <a:rPr lang="en-US" altLang="zh-CN" sz="800" b="1" dirty="0">
                <a:solidFill>
                  <a:srgbClr val="C00000"/>
                </a:solidFill>
                <a:latin typeface="黑体"/>
                <a:cs typeface="黑体"/>
              </a:rPr>
              <a:t>1&gt; </a:t>
            </a:r>
            <a:r>
              <a:rPr lang="zh-CN" altLang="en-US" sz="800" b="1" dirty="0" smtClean="0">
                <a:solidFill>
                  <a:schemeClr val="bg2">
                    <a:lumMod val="50000"/>
                  </a:schemeClr>
                </a:solidFill>
              </a:rPr>
              <a:t>趋</a:t>
            </a:r>
            <a:r>
              <a:rPr lang="zh-CN" altLang="en-US" sz="800" b="1" dirty="0">
                <a:solidFill>
                  <a:schemeClr val="bg2">
                    <a:lumMod val="50000"/>
                  </a:schemeClr>
                </a:solidFill>
              </a:rPr>
              <a:t>势；本餐厅的</a:t>
            </a:r>
            <a:r>
              <a:rPr lang="zh-CN" altLang="en-US" sz="800" b="1" dirty="0">
                <a:solidFill>
                  <a:srgbClr val="00A4A7"/>
                </a:solidFill>
              </a:rPr>
              <a:t>午餐</a:t>
            </a:r>
            <a:r>
              <a:rPr lang="zh-CN" altLang="en-US" sz="800" b="1" dirty="0">
                <a:solidFill>
                  <a:schemeClr val="bg2">
                    <a:lumMod val="50000"/>
                  </a:schemeClr>
                </a:solidFill>
              </a:rPr>
              <a:t>餐满意度表现呈现</a:t>
            </a:r>
            <a:r>
              <a:rPr lang="zh-CN" altLang="en-US" sz="800" b="1" dirty="0" smtClean="0">
                <a:solidFill>
                  <a:schemeClr val="bg2">
                    <a:lumMod val="50000"/>
                  </a:schemeClr>
                </a:solidFill>
              </a:rPr>
              <a:t>出</a:t>
            </a:r>
            <a:r>
              <a:rPr lang="en-US" altLang="zh-CN" sz="800" b="1" dirty="0">
                <a:solidFill>
                  <a:srgbClr val="C00000"/>
                </a:solidFill>
                <a:latin typeface="黑体"/>
                <a:cs typeface="黑体"/>
              </a:rPr>
              <a:t>&lt;</a:t>
            </a:r>
            <a:r>
              <a:rPr lang="zh-CN" altLang="en-US" sz="800" b="1" dirty="0">
                <a:solidFill>
                  <a:srgbClr val="C00000"/>
                </a:solidFill>
                <a:latin typeface="黑体"/>
                <a:cs typeface="黑体"/>
              </a:rPr>
              <a:t>插入判别描述</a:t>
            </a:r>
            <a:r>
              <a:rPr lang="en-US" altLang="zh-CN" sz="800" b="1" dirty="0">
                <a:solidFill>
                  <a:srgbClr val="C00000"/>
                </a:solidFill>
                <a:latin typeface="黑体"/>
                <a:cs typeface="黑体"/>
              </a:rPr>
              <a:t>1&gt;</a:t>
            </a:r>
            <a:r>
              <a:rPr lang="zh-CN" altLang="en-US" sz="800" b="1" dirty="0" smtClean="0">
                <a:solidFill>
                  <a:schemeClr val="bg2">
                    <a:lumMod val="50000"/>
                  </a:schemeClr>
                </a:solidFill>
              </a:rPr>
              <a:t>趋</a:t>
            </a:r>
            <a:r>
              <a:rPr lang="zh-CN" altLang="en-US" sz="800" b="1" dirty="0">
                <a:solidFill>
                  <a:schemeClr val="bg2">
                    <a:lumMod val="50000"/>
                  </a:schemeClr>
                </a:solidFill>
              </a:rPr>
              <a:t>势；本餐厅的</a:t>
            </a:r>
            <a:r>
              <a:rPr lang="zh-CN" altLang="en-US" sz="800" b="1" dirty="0">
                <a:solidFill>
                  <a:srgbClr val="00A4A7"/>
                </a:solidFill>
              </a:rPr>
              <a:t>晚餐</a:t>
            </a:r>
            <a:r>
              <a:rPr lang="zh-CN" altLang="en-US" sz="800" b="1" dirty="0">
                <a:solidFill>
                  <a:schemeClr val="bg2">
                    <a:lumMod val="50000"/>
                  </a:schemeClr>
                </a:solidFill>
              </a:rPr>
              <a:t>顾客满意度表现呈现</a:t>
            </a:r>
            <a:r>
              <a:rPr lang="zh-CN" altLang="en-US" sz="800" b="1" dirty="0" smtClean="0">
                <a:solidFill>
                  <a:schemeClr val="bg2">
                    <a:lumMod val="50000"/>
                  </a:schemeClr>
                </a:solidFill>
              </a:rPr>
              <a:t>出</a:t>
            </a:r>
            <a:r>
              <a:rPr lang="en-US" altLang="zh-CN" sz="800" b="1" dirty="0">
                <a:solidFill>
                  <a:srgbClr val="C00000"/>
                </a:solidFill>
                <a:latin typeface="黑体"/>
                <a:cs typeface="黑体"/>
              </a:rPr>
              <a:t>&lt;</a:t>
            </a:r>
            <a:r>
              <a:rPr lang="zh-CN" altLang="en-US" sz="800" b="1" dirty="0">
                <a:solidFill>
                  <a:srgbClr val="C00000"/>
                </a:solidFill>
                <a:latin typeface="黑体"/>
                <a:cs typeface="黑体"/>
              </a:rPr>
              <a:t>插入判别描述</a:t>
            </a:r>
            <a:r>
              <a:rPr lang="en-US" altLang="zh-CN" sz="800" b="1" dirty="0">
                <a:solidFill>
                  <a:srgbClr val="C00000"/>
                </a:solidFill>
                <a:latin typeface="黑体"/>
                <a:cs typeface="黑体"/>
              </a:rPr>
              <a:t>1&gt;</a:t>
            </a:r>
            <a:r>
              <a:rPr lang="zh-CN" altLang="en-US" sz="800" b="1" dirty="0" smtClean="0">
                <a:solidFill>
                  <a:schemeClr val="bg2">
                    <a:lumMod val="50000"/>
                  </a:schemeClr>
                </a:solidFill>
              </a:rPr>
              <a:t>趋势；</a:t>
            </a:r>
            <a:r>
              <a:rPr lang="en-US" altLang="zh-CN" sz="800" dirty="0" smtClean="0">
                <a:solidFill>
                  <a:schemeClr val="bg2">
                    <a:lumMod val="50000"/>
                  </a:schemeClr>
                </a:solidFill>
              </a:rPr>
              <a:t>2</a:t>
            </a:r>
            <a:r>
              <a:rPr lang="zh-CN" altLang="en-US" sz="800" dirty="0">
                <a:solidFill>
                  <a:schemeClr val="bg2">
                    <a:lumMod val="50000"/>
                  </a:schemeClr>
                </a:solidFill>
              </a:rPr>
              <a:t>、本</a:t>
            </a:r>
            <a:r>
              <a:rPr lang="zh-CN" altLang="en-US" sz="800" b="1" dirty="0">
                <a:solidFill>
                  <a:schemeClr val="bg2">
                    <a:lumMod val="50000"/>
                  </a:schemeClr>
                </a:solidFill>
              </a:rPr>
              <a:t>期和上期相比</a:t>
            </a:r>
            <a:r>
              <a:rPr lang="zh-CN" altLang="en-US" sz="800" dirty="0">
                <a:solidFill>
                  <a:schemeClr val="bg2">
                    <a:lumMod val="50000"/>
                  </a:schemeClr>
                </a:solidFill>
              </a:rPr>
              <a:t>，</a:t>
            </a:r>
            <a:r>
              <a:rPr lang="zh-CN" altLang="en-US" sz="800" dirty="0" smtClean="0">
                <a:solidFill>
                  <a:srgbClr val="00A4A7"/>
                </a:solidFill>
              </a:rPr>
              <a:t>早餐</a:t>
            </a:r>
            <a:r>
              <a:rPr lang="zh-CN" altLang="en-US" sz="800" dirty="0" smtClean="0">
                <a:solidFill>
                  <a:schemeClr val="bg2">
                    <a:lumMod val="50000"/>
                  </a:schemeClr>
                </a:solidFill>
              </a:rPr>
              <a:t>顾客</a:t>
            </a:r>
            <a:r>
              <a:rPr lang="zh-CN" altLang="en-US" sz="800" dirty="0">
                <a:solidFill>
                  <a:schemeClr val="bg2">
                    <a:lumMod val="50000"/>
                  </a:schemeClr>
                </a:solidFill>
              </a:rPr>
              <a:t>有 </a:t>
            </a:r>
            <a:r>
              <a:rPr lang="en-US" altLang="zh-CN" sz="800" b="1" dirty="0">
                <a:solidFill>
                  <a:srgbClr val="C00000"/>
                </a:solidFill>
                <a:latin typeface="黑体"/>
                <a:cs typeface="黑体"/>
              </a:rPr>
              <a:t>&lt;</a:t>
            </a:r>
            <a:r>
              <a:rPr lang="zh-CN" altLang="en-US" sz="800" b="1" dirty="0">
                <a:solidFill>
                  <a:srgbClr val="C00000"/>
                </a:solidFill>
                <a:latin typeface="黑体"/>
                <a:cs typeface="黑体"/>
              </a:rPr>
              <a:t>插入判别描</a:t>
            </a:r>
            <a:r>
              <a:rPr lang="zh-CN" altLang="en-US" sz="800" b="1" dirty="0" smtClean="0">
                <a:solidFill>
                  <a:srgbClr val="C00000"/>
                </a:solidFill>
                <a:latin typeface="黑体"/>
                <a:cs typeface="黑体"/>
              </a:rPr>
              <a:t>述</a:t>
            </a:r>
            <a:r>
              <a:rPr lang="en-US" altLang="zh-CN" sz="800" b="1" dirty="0" smtClean="0">
                <a:solidFill>
                  <a:srgbClr val="C00000"/>
                </a:solidFill>
                <a:latin typeface="黑体"/>
                <a:cs typeface="黑体"/>
              </a:rPr>
              <a:t>2&gt;</a:t>
            </a:r>
            <a:r>
              <a:rPr lang="zh-CN" altLang="en-US" sz="800" b="1" dirty="0" smtClean="0">
                <a:solidFill>
                  <a:srgbClr val="C00000"/>
                </a:solidFill>
                <a:latin typeface="黑体"/>
                <a:cs typeface="黑体"/>
              </a:rPr>
              <a:t>，</a:t>
            </a:r>
            <a:r>
              <a:rPr lang="zh-CN" altLang="en-US" sz="800" dirty="0" smtClean="0">
                <a:solidFill>
                  <a:srgbClr val="00A4A7"/>
                </a:solidFill>
              </a:rPr>
              <a:t>午餐</a:t>
            </a:r>
            <a:r>
              <a:rPr lang="zh-CN" altLang="en-US" sz="800" dirty="0" smtClean="0">
                <a:solidFill>
                  <a:schemeClr val="bg2">
                    <a:lumMod val="50000"/>
                  </a:schemeClr>
                </a:solidFill>
              </a:rPr>
              <a:t>顾客</a:t>
            </a:r>
            <a:r>
              <a:rPr lang="zh-CN" altLang="en-US" sz="800" dirty="0">
                <a:solidFill>
                  <a:schemeClr val="bg2">
                    <a:lumMod val="50000"/>
                  </a:schemeClr>
                </a:solidFill>
              </a:rPr>
              <a:t>有 </a:t>
            </a:r>
            <a:r>
              <a:rPr lang="en-US" altLang="zh-CN" sz="800" b="1" dirty="0">
                <a:solidFill>
                  <a:srgbClr val="C00000"/>
                </a:solidFill>
                <a:latin typeface="黑体"/>
                <a:cs typeface="黑体"/>
              </a:rPr>
              <a:t>&lt;</a:t>
            </a:r>
            <a:r>
              <a:rPr lang="zh-CN" altLang="en-US" sz="800" b="1" dirty="0">
                <a:solidFill>
                  <a:srgbClr val="C00000"/>
                </a:solidFill>
                <a:latin typeface="黑体"/>
                <a:cs typeface="黑体"/>
              </a:rPr>
              <a:t>插入判别描述</a:t>
            </a:r>
            <a:r>
              <a:rPr lang="en-US" altLang="zh-CN" sz="800" b="1" dirty="0">
                <a:solidFill>
                  <a:srgbClr val="C00000"/>
                </a:solidFill>
                <a:latin typeface="黑体"/>
                <a:cs typeface="黑体"/>
              </a:rPr>
              <a:t>2&gt; </a:t>
            </a:r>
            <a:r>
              <a:rPr lang="zh-CN" altLang="en-US" sz="800" b="1" dirty="0" smtClean="0">
                <a:solidFill>
                  <a:srgbClr val="C00000"/>
                </a:solidFill>
                <a:latin typeface="黑体"/>
                <a:cs typeface="黑体"/>
              </a:rPr>
              <a:t>，</a:t>
            </a:r>
            <a:r>
              <a:rPr lang="zh-CN" altLang="en-US" sz="800" dirty="0" smtClean="0">
                <a:solidFill>
                  <a:srgbClr val="00A4A7"/>
                </a:solidFill>
              </a:rPr>
              <a:t>晚餐</a:t>
            </a:r>
            <a:r>
              <a:rPr lang="zh-CN" altLang="en-US" sz="800" dirty="0">
                <a:solidFill>
                  <a:schemeClr val="bg2">
                    <a:lumMod val="50000"/>
                  </a:schemeClr>
                </a:solidFill>
              </a:rPr>
              <a:t>顾客有 </a:t>
            </a:r>
            <a:r>
              <a:rPr lang="en-US" altLang="zh-CN" sz="800" b="1" dirty="0">
                <a:solidFill>
                  <a:srgbClr val="C00000"/>
                </a:solidFill>
                <a:latin typeface="黑体"/>
                <a:cs typeface="黑体"/>
              </a:rPr>
              <a:t>&lt;</a:t>
            </a:r>
            <a:r>
              <a:rPr lang="zh-CN" altLang="en-US" sz="800" b="1" dirty="0">
                <a:solidFill>
                  <a:srgbClr val="C00000"/>
                </a:solidFill>
                <a:latin typeface="黑体"/>
                <a:cs typeface="黑体"/>
              </a:rPr>
              <a:t>插入判别描述</a:t>
            </a:r>
            <a:r>
              <a:rPr lang="en-US" altLang="zh-CN" sz="800" b="1" dirty="0">
                <a:solidFill>
                  <a:srgbClr val="C00000"/>
                </a:solidFill>
                <a:latin typeface="黑体"/>
                <a:cs typeface="黑体"/>
              </a:rPr>
              <a:t>2&gt; </a:t>
            </a:r>
            <a:r>
              <a:rPr lang="zh-CN" altLang="en-US" sz="800" b="1" dirty="0" smtClean="0">
                <a:solidFill>
                  <a:srgbClr val="C00000"/>
                </a:solidFill>
                <a:latin typeface="黑体"/>
                <a:cs typeface="黑体"/>
              </a:rPr>
              <a:t>，</a:t>
            </a:r>
            <a:endParaRPr lang="en-US" altLang="zh-CN" sz="800" b="1" dirty="0">
              <a:solidFill>
                <a:schemeClr val="bg2">
                  <a:lumMod val="50000"/>
                </a:schemeClr>
              </a:solidFill>
            </a:endParaRPr>
          </a:p>
        </p:txBody>
      </p:sp>
      <p:graphicFrame>
        <p:nvGraphicFramePr>
          <p:cNvPr id="15" name="图表 10"/>
          <p:cNvGraphicFramePr/>
          <p:nvPr>
            <p:extLst>
              <p:ext uri="{D42A27DB-BD31-4B8C-83A1-F6EECF244321}">
                <p14:modId xmlns:p14="http://schemas.microsoft.com/office/powerpoint/2010/main" val="2894738718"/>
              </p:ext>
            </p:extLst>
          </p:nvPr>
        </p:nvGraphicFramePr>
        <p:xfrm>
          <a:off x="641103" y="2066553"/>
          <a:ext cx="3840088" cy="246404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图表 2"/>
          <p:cNvGraphicFramePr/>
          <p:nvPr>
            <p:extLst>
              <p:ext uri="{D42A27DB-BD31-4B8C-83A1-F6EECF244321}">
                <p14:modId xmlns:p14="http://schemas.microsoft.com/office/powerpoint/2010/main" val="571570499"/>
              </p:ext>
            </p:extLst>
          </p:nvPr>
        </p:nvGraphicFramePr>
        <p:xfrm>
          <a:off x="1262696" y="2227982"/>
          <a:ext cx="3312368" cy="188798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0" name="图表 9"/>
          <p:cNvGraphicFramePr/>
          <p:nvPr>
            <p:extLst>
              <p:ext uri="{D42A27DB-BD31-4B8C-83A1-F6EECF244321}">
                <p14:modId xmlns:p14="http://schemas.microsoft.com/office/powerpoint/2010/main" val="3755863657"/>
              </p:ext>
            </p:extLst>
          </p:nvPr>
        </p:nvGraphicFramePr>
        <p:xfrm>
          <a:off x="1173362" y="2227982"/>
          <a:ext cx="3312368" cy="1887984"/>
        </p:xfrm>
        <a:graphic>
          <a:graphicData uri="http://schemas.openxmlformats.org/drawingml/2006/chart">
            <c:chart xmlns:c="http://schemas.openxmlformats.org/drawingml/2006/chart" xmlns:r="http://schemas.openxmlformats.org/officeDocument/2006/relationships" r:id="rId5"/>
          </a:graphicData>
        </a:graphic>
      </p:graphicFrame>
      <p:sp>
        <p:nvSpPr>
          <p:cNvPr id="21" name="矩形 11"/>
          <p:cNvSpPr/>
          <p:nvPr/>
        </p:nvSpPr>
        <p:spPr>
          <a:xfrm>
            <a:off x="4409183" y="2658393"/>
            <a:ext cx="72008" cy="72008"/>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2" name="文本框 12"/>
          <p:cNvSpPr txBox="1"/>
          <p:nvPr/>
        </p:nvSpPr>
        <p:spPr>
          <a:xfrm>
            <a:off x="4553199" y="2658393"/>
            <a:ext cx="504056" cy="123111"/>
          </a:xfrm>
          <a:prstGeom prst="rect">
            <a:avLst/>
          </a:prstGeom>
          <a:noFill/>
        </p:spPr>
        <p:txBody>
          <a:bodyPr wrap="square" lIns="0" tIns="0" rIns="0" bIns="0" rtlCol="0">
            <a:spAutoFit/>
          </a:bodyPr>
          <a:lstStyle/>
          <a:p>
            <a:r>
              <a:rPr kumimoji="1" lang="zh-CN" altLang="en-US" sz="800" b="1" dirty="0" smtClean="0">
                <a:solidFill>
                  <a:schemeClr val="bg2">
                    <a:lumMod val="50000"/>
                  </a:schemeClr>
                </a:solidFill>
              </a:rPr>
              <a:t>早餐顾客</a:t>
            </a:r>
          </a:p>
        </p:txBody>
      </p:sp>
      <p:sp>
        <p:nvSpPr>
          <p:cNvPr id="23" name="矩形 17"/>
          <p:cNvSpPr/>
          <p:nvPr/>
        </p:nvSpPr>
        <p:spPr>
          <a:xfrm>
            <a:off x="4409183" y="2802409"/>
            <a:ext cx="72008" cy="72008"/>
          </a:xfrm>
          <a:prstGeom prst="rect">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4" name="文本框 18"/>
          <p:cNvSpPr txBox="1"/>
          <p:nvPr/>
        </p:nvSpPr>
        <p:spPr>
          <a:xfrm>
            <a:off x="4553199" y="2823314"/>
            <a:ext cx="504056" cy="123111"/>
          </a:xfrm>
          <a:prstGeom prst="rect">
            <a:avLst/>
          </a:prstGeom>
          <a:noFill/>
        </p:spPr>
        <p:txBody>
          <a:bodyPr wrap="square" lIns="0" tIns="0" rIns="0" bIns="0" rtlCol="0">
            <a:spAutoFit/>
          </a:bodyPr>
          <a:lstStyle/>
          <a:p>
            <a:r>
              <a:rPr kumimoji="1" lang="zh-CN" altLang="en-US" sz="800" b="1" dirty="0" smtClean="0">
                <a:solidFill>
                  <a:schemeClr val="bg2">
                    <a:lumMod val="50000"/>
                  </a:schemeClr>
                </a:solidFill>
              </a:rPr>
              <a:t>早餐顾客</a:t>
            </a:r>
          </a:p>
        </p:txBody>
      </p:sp>
      <p:sp>
        <p:nvSpPr>
          <p:cNvPr id="25" name="矩形 19"/>
          <p:cNvSpPr/>
          <p:nvPr/>
        </p:nvSpPr>
        <p:spPr>
          <a:xfrm>
            <a:off x="4409183" y="2954809"/>
            <a:ext cx="72008" cy="72008"/>
          </a:xfrm>
          <a:prstGeom prst="rect">
            <a:avLst/>
          </a:prstGeom>
          <a:solidFill>
            <a:srgbClr val="80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7" name="文本框 20"/>
          <p:cNvSpPr txBox="1"/>
          <p:nvPr/>
        </p:nvSpPr>
        <p:spPr>
          <a:xfrm>
            <a:off x="4553199" y="2975714"/>
            <a:ext cx="504056" cy="123111"/>
          </a:xfrm>
          <a:prstGeom prst="rect">
            <a:avLst/>
          </a:prstGeom>
          <a:noFill/>
        </p:spPr>
        <p:txBody>
          <a:bodyPr wrap="square" lIns="0" tIns="0" rIns="0" bIns="0" rtlCol="0">
            <a:spAutoFit/>
          </a:bodyPr>
          <a:lstStyle/>
          <a:p>
            <a:r>
              <a:rPr kumimoji="1" lang="zh-CN" altLang="en-US" sz="800" b="1" dirty="0" smtClean="0">
                <a:solidFill>
                  <a:schemeClr val="bg2">
                    <a:lumMod val="50000"/>
                  </a:schemeClr>
                </a:solidFill>
              </a:rPr>
              <a:t>晚餐顾客</a:t>
            </a:r>
          </a:p>
        </p:txBody>
      </p:sp>
      <p:graphicFrame>
        <p:nvGraphicFramePr>
          <p:cNvPr id="28" name="图表 21"/>
          <p:cNvGraphicFramePr/>
          <p:nvPr>
            <p:extLst>
              <p:ext uri="{D42A27DB-BD31-4B8C-83A1-F6EECF244321}">
                <p14:modId xmlns:p14="http://schemas.microsoft.com/office/powerpoint/2010/main" val="3999608558"/>
              </p:ext>
            </p:extLst>
          </p:nvPr>
        </p:nvGraphicFramePr>
        <p:xfrm>
          <a:off x="1664284" y="2227982"/>
          <a:ext cx="2780904" cy="1887984"/>
        </p:xfrm>
        <a:graphic>
          <a:graphicData uri="http://schemas.openxmlformats.org/drawingml/2006/chart">
            <c:chart xmlns:c="http://schemas.openxmlformats.org/drawingml/2006/chart" xmlns:r="http://schemas.openxmlformats.org/officeDocument/2006/relationships" r:id="rId6"/>
          </a:graphicData>
        </a:graphic>
      </p:graphicFrame>
      <p:sp>
        <p:nvSpPr>
          <p:cNvPr id="5" name="Rectangle 4"/>
          <p:cNvSpPr/>
          <p:nvPr/>
        </p:nvSpPr>
        <p:spPr>
          <a:xfrm>
            <a:off x="5796136" y="1905347"/>
            <a:ext cx="1794081" cy="400110"/>
          </a:xfrm>
          <a:prstGeom prst="rect">
            <a:avLst/>
          </a:prstGeom>
        </p:spPr>
        <p:txBody>
          <a:bodyPr wrap="none">
            <a:spAutoFit/>
          </a:bodyPr>
          <a:lstStyle/>
          <a:p>
            <a:r>
              <a:rPr lang="en-US" altLang="zh-CN" sz="1000" b="1" dirty="0">
                <a:solidFill>
                  <a:schemeClr val="bg2">
                    <a:lumMod val="50000"/>
                  </a:schemeClr>
                </a:solidFill>
              </a:rPr>
              <a:t>1</a:t>
            </a:r>
            <a:r>
              <a:rPr lang="zh-CN" altLang="en-US" sz="1000" b="1" dirty="0">
                <a:solidFill>
                  <a:schemeClr val="bg2">
                    <a:lumMod val="50000"/>
                  </a:schemeClr>
                </a:solidFill>
              </a:rPr>
              <a:t>、判别描述同</a:t>
            </a:r>
            <a:r>
              <a:rPr lang="en-US" altLang="zh-CN" sz="1000" b="1" dirty="0">
                <a:solidFill>
                  <a:schemeClr val="bg2">
                    <a:lumMod val="50000"/>
                  </a:schemeClr>
                </a:solidFill>
              </a:rPr>
              <a:t>P10</a:t>
            </a:r>
          </a:p>
          <a:p>
            <a:r>
              <a:rPr lang="en-US" altLang="zh-CN" sz="1000" b="1" dirty="0" smtClean="0">
                <a:solidFill>
                  <a:schemeClr val="bg2">
                    <a:lumMod val="50000"/>
                  </a:schemeClr>
                </a:solidFill>
              </a:rPr>
              <a:t>2</a:t>
            </a:r>
            <a:r>
              <a:rPr lang="zh-CN" altLang="en-US" sz="1000" b="1" dirty="0" smtClean="0">
                <a:solidFill>
                  <a:schemeClr val="bg2">
                    <a:lumMod val="50000"/>
                  </a:schemeClr>
                </a:solidFill>
              </a:rPr>
              <a:t>、灰色部分表示总体满意度</a:t>
            </a:r>
            <a:endParaRPr lang="zh-CN" altLang="en-US" sz="1000" dirty="0">
              <a:solidFill>
                <a:schemeClr val="bg2">
                  <a:lumMod val="50000"/>
                </a:schemeClr>
              </a:solidFill>
            </a:endParaRPr>
          </a:p>
        </p:txBody>
      </p:sp>
      <p:sp>
        <p:nvSpPr>
          <p:cNvPr id="29" name="Rectangle 4"/>
          <p:cNvSpPr/>
          <p:nvPr/>
        </p:nvSpPr>
        <p:spPr>
          <a:xfrm>
            <a:off x="1820595" y="4443958"/>
            <a:ext cx="2031325" cy="215444"/>
          </a:xfrm>
          <a:prstGeom prst="rect">
            <a:avLst/>
          </a:prstGeom>
        </p:spPr>
        <p:txBody>
          <a:bodyPr wrap="none">
            <a:spAutoFit/>
          </a:bodyPr>
          <a:lstStyle/>
          <a:p>
            <a:r>
              <a:rPr lang="zh-CN" altLang="en-US" sz="800" b="1" i="1" dirty="0" smtClean="0">
                <a:solidFill>
                  <a:schemeClr val="bg2">
                    <a:lumMod val="50000"/>
                  </a:schemeClr>
                </a:solidFill>
              </a:rPr>
              <a:t>注：灰色部分表示全体客户的总体满意度</a:t>
            </a:r>
            <a:endParaRPr lang="zh-CN" altLang="en-US" sz="800" i="1" dirty="0">
              <a:solidFill>
                <a:schemeClr val="bg2">
                  <a:lumMod val="50000"/>
                </a:schemeClr>
              </a:solidFill>
            </a:endParaRPr>
          </a:p>
        </p:txBody>
      </p:sp>
      <p:sp>
        <p:nvSpPr>
          <p:cNvPr id="6" name="Rectangle 5"/>
          <p:cNvSpPr/>
          <p:nvPr/>
        </p:nvSpPr>
        <p:spPr>
          <a:xfrm>
            <a:off x="5307548" y="2365775"/>
            <a:ext cx="2771255" cy="230832"/>
          </a:xfrm>
          <a:prstGeom prst="rect">
            <a:avLst/>
          </a:prstGeom>
        </p:spPr>
        <p:txBody>
          <a:bodyPr wrap="square">
            <a:spAutoFit/>
          </a:bodyPr>
          <a:lstStyle/>
          <a:p>
            <a:r>
              <a:rPr lang="en-US" altLang="zh-CN" sz="900" dirty="0"/>
              <a:t>http://echarts.baidu.com/doc/example/line3.html</a:t>
            </a:r>
            <a:endParaRPr lang="zh-CN" altLang="en-US" sz="900" dirty="0"/>
          </a:p>
        </p:txBody>
      </p:sp>
      <p:pic>
        <p:nvPicPr>
          <p:cNvPr id="7171" name="Picture 3" descr="C:\Users\chench21\Desktop\untitle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85872" y="2770311"/>
            <a:ext cx="3530172" cy="1590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47378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32361"/>
            <a:ext cx="8856984" cy="301621"/>
          </a:xfrm>
        </p:spPr>
        <p:txBody>
          <a:bodyPr/>
          <a:lstStyle/>
          <a:p>
            <a:r>
              <a:rPr lang="zh-CN" altLang="en-US" sz="2800" dirty="0" smtClean="0"/>
              <a:t>总体</a:t>
            </a:r>
            <a:r>
              <a:rPr lang="zh-CN" altLang="en-US" sz="2800" dirty="0"/>
              <a:t>再</a:t>
            </a:r>
            <a:r>
              <a:rPr lang="zh-CN" altLang="en-US" sz="2800" dirty="0" smtClean="0"/>
              <a:t>购</a:t>
            </a:r>
            <a:r>
              <a:rPr lang="zh-CN" altLang="en-US" sz="2800" dirty="0"/>
              <a:t>意愿</a:t>
            </a:r>
            <a:endParaRPr lang="zh-CN" altLang="en-US" sz="900" dirty="0">
              <a:solidFill>
                <a:srgbClr val="FF0000"/>
              </a:solidFill>
            </a:endParaRPr>
          </a:p>
        </p:txBody>
      </p:sp>
      <p:sp>
        <p:nvSpPr>
          <p:cNvPr id="8" name="矩形 7"/>
          <p:cNvSpPr/>
          <p:nvPr/>
        </p:nvSpPr>
        <p:spPr>
          <a:xfrm>
            <a:off x="251520" y="627534"/>
            <a:ext cx="8712968" cy="677108"/>
          </a:xfrm>
          <a:prstGeom prst="rect">
            <a:avLst/>
          </a:prstGeom>
          <a:solidFill>
            <a:srgbClr val="FFFFFF"/>
          </a:solidFill>
          <a:ln>
            <a:noFill/>
          </a:ln>
        </p:spPr>
        <p:txBody>
          <a:bodyPr wrap="square">
            <a:spAutoFit/>
          </a:bodyPr>
          <a:lstStyle/>
          <a:p>
            <a:r>
              <a:rPr lang="en-US" altLang="zh-CN" sz="1100" b="1" dirty="0" smtClean="0">
                <a:solidFill>
                  <a:schemeClr val="accent2"/>
                </a:solidFill>
              </a:rPr>
              <a:t>Comments</a:t>
            </a:r>
            <a:r>
              <a:rPr lang="en-US" altLang="zh-CN" sz="900" b="1" dirty="0" smtClean="0">
                <a:solidFill>
                  <a:schemeClr val="accent2"/>
                </a:solidFill>
              </a:rPr>
              <a:t>:</a:t>
            </a:r>
            <a:endParaRPr lang="en-US" altLang="zh-CN" sz="900" b="1" dirty="0" smtClean="0">
              <a:solidFill>
                <a:schemeClr val="accent2"/>
              </a:solidFill>
              <a:latin typeface="黑体"/>
              <a:ea typeface="黑体"/>
              <a:cs typeface="黑体"/>
            </a:endParaRPr>
          </a:p>
          <a:p>
            <a:r>
              <a:rPr lang="zh-CN" altLang="en-US" sz="900" dirty="0">
                <a:solidFill>
                  <a:schemeClr val="bg2">
                    <a:lumMod val="50000"/>
                  </a:schemeClr>
                </a:solidFill>
                <a:latin typeface="黑体"/>
                <a:cs typeface="黑体"/>
              </a:rPr>
              <a:t>餐厅顾客再购意愿是反</a:t>
            </a:r>
            <a:r>
              <a:rPr lang="zh-CN" altLang="en-US" sz="900" dirty="0" smtClean="0">
                <a:solidFill>
                  <a:schemeClr val="bg2">
                    <a:lumMod val="50000"/>
                  </a:schemeClr>
                </a:solidFill>
                <a:latin typeface="黑体"/>
                <a:cs typeface="黑体"/>
              </a:rPr>
              <a:t>应顾客忠</a:t>
            </a:r>
            <a:r>
              <a:rPr lang="zh-CN" altLang="en-US" sz="900" dirty="0">
                <a:solidFill>
                  <a:schemeClr val="bg2">
                    <a:lumMod val="50000"/>
                  </a:schemeClr>
                </a:solidFill>
                <a:latin typeface="黑体"/>
                <a:cs typeface="黑体"/>
              </a:rPr>
              <a:t>诚度</a:t>
            </a:r>
            <a:r>
              <a:rPr lang="zh-CN" altLang="en-US" sz="900" dirty="0" smtClean="0">
                <a:solidFill>
                  <a:schemeClr val="bg2">
                    <a:lumMod val="50000"/>
                  </a:schemeClr>
                </a:solidFill>
                <a:latin typeface="黑体"/>
                <a:cs typeface="黑体"/>
              </a:rPr>
              <a:t>的重要指标之一。</a:t>
            </a:r>
            <a:endParaRPr lang="en-US" altLang="zh-CN" sz="900" dirty="0">
              <a:solidFill>
                <a:schemeClr val="bg2">
                  <a:lumMod val="50000"/>
                </a:schemeClr>
              </a:solidFill>
              <a:latin typeface="黑体"/>
              <a:cs typeface="黑体"/>
            </a:endParaRPr>
          </a:p>
          <a:p>
            <a:r>
              <a:rPr lang="en-US" altLang="zh-CN" sz="900" dirty="0">
                <a:solidFill>
                  <a:schemeClr val="bg2">
                    <a:lumMod val="50000"/>
                  </a:schemeClr>
                </a:solidFill>
                <a:latin typeface="黑体"/>
                <a:cs typeface="黑体"/>
              </a:rPr>
              <a:t>1</a:t>
            </a:r>
            <a:r>
              <a:rPr lang="zh-CN" altLang="en-US" sz="900" dirty="0">
                <a:solidFill>
                  <a:schemeClr val="bg2">
                    <a:lumMod val="50000"/>
                  </a:schemeClr>
                </a:solidFill>
                <a:latin typeface="黑体"/>
                <a:cs typeface="黑体"/>
              </a:rPr>
              <a:t>、从本次数据来看</a:t>
            </a:r>
            <a:r>
              <a:rPr lang="zh-CN" altLang="en-US" sz="900" dirty="0" smtClean="0">
                <a:solidFill>
                  <a:schemeClr val="bg2">
                    <a:lumMod val="50000"/>
                  </a:schemeClr>
                </a:solidFill>
                <a:latin typeface="黑体"/>
                <a:cs typeface="黑体"/>
              </a:rPr>
              <a:t>，再购意愿较强、可能会成为回头客的顾客占比</a:t>
            </a:r>
            <a:r>
              <a:rPr lang="en-US" altLang="zh-CN" sz="900" b="1" dirty="0" smtClean="0">
                <a:solidFill>
                  <a:srgbClr val="C00000"/>
                </a:solidFill>
                <a:latin typeface="黑体"/>
                <a:cs typeface="黑体"/>
              </a:rPr>
              <a:t>xx%,</a:t>
            </a:r>
            <a:r>
              <a:rPr lang="zh-CN" altLang="en-US" sz="900" b="1" dirty="0" smtClean="0">
                <a:solidFill>
                  <a:srgbClr val="C00000"/>
                </a:solidFill>
                <a:latin typeface="黑体"/>
                <a:cs typeface="黑体"/>
              </a:rPr>
              <a:t> </a:t>
            </a:r>
            <a:r>
              <a:rPr lang="zh-CN" altLang="en-US" sz="900" dirty="0" smtClean="0">
                <a:solidFill>
                  <a:schemeClr val="bg2">
                    <a:lumMod val="50000"/>
                  </a:schemeClr>
                </a:solidFill>
                <a:latin typeface="黑体"/>
                <a:cs typeface="黑体"/>
              </a:rPr>
              <a:t>再购意愿很弱、可能会流失的顾</a:t>
            </a:r>
            <a:r>
              <a:rPr lang="zh-CN" altLang="en-US" sz="900" dirty="0">
                <a:solidFill>
                  <a:schemeClr val="bg2">
                    <a:lumMod val="50000"/>
                  </a:schemeClr>
                </a:solidFill>
                <a:latin typeface="黑体"/>
                <a:cs typeface="黑体"/>
              </a:rPr>
              <a:t>客占比</a:t>
            </a:r>
            <a:r>
              <a:rPr lang="en-US" altLang="zh-CN" sz="900" b="1" dirty="0">
                <a:solidFill>
                  <a:srgbClr val="C00000"/>
                </a:solidFill>
                <a:latin typeface="黑体"/>
                <a:cs typeface="黑体"/>
              </a:rPr>
              <a:t>xx%</a:t>
            </a:r>
            <a:r>
              <a:rPr lang="en-US" altLang="zh-CN" sz="900" b="1" dirty="0" smtClean="0">
                <a:solidFill>
                  <a:srgbClr val="C00000"/>
                </a:solidFill>
                <a:latin typeface="黑体"/>
                <a:cs typeface="黑体"/>
              </a:rPr>
              <a:t>,</a:t>
            </a:r>
            <a:r>
              <a:rPr lang="zh-CN" altLang="en-US" sz="900" dirty="0">
                <a:solidFill>
                  <a:schemeClr val="bg2">
                    <a:lumMod val="50000"/>
                  </a:schemeClr>
                </a:solidFill>
                <a:latin typeface="黑体"/>
                <a:cs typeface="黑体"/>
              </a:rPr>
              <a:t>摇摆不定的顾客占比</a:t>
            </a:r>
            <a:r>
              <a:rPr lang="en-US" altLang="zh-CN" sz="900" b="1" dirty="0">
                <a:solidFill>
                  <a:srgbClr val="C00000"/>
                </a:solidFill>
                <a:latin typeface="黑体"/>
                <a:cs typeface="黑体"/>
              </a:rPr>
              <a:t>xx</a:t>
            </a:r>
            <a:r>
              <a:rPr lang="en-US" altLang="zh-CN" sz="900" b="1" dirty="0" smtClean="0">
                <a:solidFill>
                  <a:srgbClr val="C00000"/>
                </a:solidFill>
                <a:latin typeface="黑体"/>
                <a:cs typeface="黑体"/>
              </a:rPr>
              <a:t>%</a:t>
            </a:r>
            <a:r>
              <a:rPr lang="en-US" altLang="zh-CN" sz="900" dirty="0" smtClean="0">
                <a:solidFill>
                  <a:schemeClr val="bg2">
                    <a:lumMod val="50000"/>
                  </a:schemeClr>
                </a:solidFill>
                <a:latin typeface="黑体"/>
                <a:cs typeface="黑体"/>
              </a:rPr>
              <a:t>.</a:t>
            </a:r>
          </a:p>
          <a:p>
            <a:r>
              <a:rPr lang="en-US" altLang="zh-CN" sz="900" dirty="0" smtClean="0">
                <a:solidFill>
                  <a:schemeClr val="bg2">
                    <a:lumMod val="50000"/>
                  </a:schemeClr>
                </a:solidFill>
                <a:latin typeface="黑体"/>
                <a:cs typeface="黑体"/>
              </a:rPr>
              <a:t>2</a:t>
            </a:r>
            <a:r>
              <a:rPr lang="zh-CN" altLang="en-US" sz="900" dirty="0">
                <a:solidFill>
                  <a:schemeClr val="bg2">
                    <a:lumMod val="50000"/>
                  </a:schemeClr>
                </a:solidFill>
                <a:latin typeface="黑体"/>
                <a:cs typeface="黑体"/>
              </a:rPr>
              <a:t>、与行业水平相比，</a:t>
            </a:r>
            <a:r>
              <a:rPr lang="en-US" altLang="zh-CN" sz="900" b="1" dirty="0">
                <a:solidFill>
                  <a:srgbClr val="C00000"/>
                </a:solidFill>
                <a:latin typeface="黑体"/>
                <a:cs typeface="黑体"/>
              </a:rPr>
              <a:t>xx</a:t>
            </a:r>
            <a:r>
              <a:rPr lang="zh-CN" altLang="en-US" sz="900" b="1" dirty="0">
                <a:solidFill>
                  <a:srgbClr val="C00000"/>
                </a:solidFill>
                <a:latin typeface="黑体"/>
                <a:cs typeface="黑体"/>
              </a:rPr>
              <a:t>餐厅</a:t>
            </a:r>
            <a:r>
              <a:rPr lang="zh-CN" altLang="en-US" sz="900" dirty="0" smtClean="0">
                <a:solidFill>
                  <a:schemeClr val="bg2">
                    <a:lumMod val="50000"/>
                  </a:schemeClr>
                </a:solidFill>
                <a:latin typeface="黑体"/>
                <a:cs typeface="黑体"/>
              </a:rPr>
              <a:t>的潜在回头客占比</a:t>
            </a:r>
            <a:r>
              <a:rPr lang="en-US" altLang="zh-CN" sz="900" b="1" dirty="0" smtClean="0">
                <a:solidFill>
                  <a:srgbClr val="C00000"/>
                </a:solidFill>
                <a:latin typeface="黑体"/>
                <a:cs typeface="黑体"/>
              </a:rPr>
              <a:t>&lt;</a:t>
            </a:r>
            <a:r>
              <a:rPr lang="zh-CN" altLang="en-US" sz="900" b="1" dirty="0">
                <a:solidFill>
                  <a:srgbClr val="C00000"/>
                </a:solidFill>
                <a:latin typeface="黑体"/>
                <a:cs typeface="黑体"/>
              </a:rPr>
              <a:t>插入判别描述</a:t>
            </a:r>
            <a:r>
              <a:rPr lang="en-US" altLang="zh-CN" sz="900" b="1" dirty="0" smtClean="0">
                <a:solidFill>
                  <a:srgbClr val="C00000"/>
                </a:solidFill>
                <a:latin typeface="黑体"/>
                <a:cs typeface="黑体"/>
              </a:rPr>
              <a:t>&gt;</a:t>
            </a:r>
            <a:endParaRPr lang="en-US" altLang="zh-CN" sz="900" b="1" dirty="0">
              <a:solidFill>
                <a:srgbClr val="C00000"/>
              </a:solidFill>
              <a:latin typeface="黑体"/>
              <a:cs typeface="黑体"/>
            </a:endParaRPr>
          </a:p>
        </p:txBody>
      </p:sp>
      <p:sp>
        <p:nvSpPr>
          <p:cNvPr id="4" name="Oval 3"/>
          <p:cNvSpPr/>
          <p:nvPr/>
        </p:nvSpPr>
        <p:spPr>
          <a:xfrm>
            <a:off x="8388424" y="123478"/>
            <a:ext cx="576064"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rgbClr val="FF0000"/>
                </a:solidFill>
              </a:rPr>
              <a:t>P4’</a:t>
            </a:r>
            <a:endParaRPr lang="zh-CN" altLang="en-US" sz="1200" dirty="0">
              <a:solidFill>
                <a:srgbClr val="FF0000"/>
              </a:solidFill>
            </a:endParaRPr>
          </a:p>
        </p:txBody>
      </p:sp>
      <p:sp>
        <p:nvSpPr>
          <p:cNvPr id="3" name="文本框 2"/>
          <p:cNvSpPr txBox="1"/>
          <p:nvPr/>
        </p:nvSpPr>
        <p:spPr>
          <a:xfrm>
            <a:off x="467544" y="1563638"/>
            <a:ext cx="576064" cy="169277"/>
          </a:xfrm>
          <a:prstGeom prst="rect">
            <a:avLst/>
          </a:prstGeom>
          <a:noFill/>
        </p:spPr>
        <p:txBody>
          <a:bodyPr wrap="square" lIns="0" tIns="0" rIns="0" bIns="0" rtlCol="0">
            <a:spAutoFit/>
          </a:bodyPr>
          <a:lstStyle/>
          <a:p>
            <a:r>
              <a:rPr kumimoji="1" lang="en-US" altLang="zh-CN" sz="1100" b="1" dirty="0" smtClean="0">
                <a:solidFill>
                  <a:schemeClr val="accent3"/>
                </a:solidFill>
              </a:rPr>
              <a:t>Charts: </a:t>
            </a:r>
            <a:endParaRPr kumimoji="1" lang="zh-CN" altLang="en-US" sz="1100" b="1" dirty="0" smtClean="0">
              <a:solidFill>
                <a:schemeClr val="accent3"/>
              </a:solidFill>
            </a:endParaRPr>
          </a:p>
        </p:txBody>
      </p:sp>
      <p:sp>
        <p:nvSpPr>
          <p:cNvPr id="16" name="圆角矩形 15"/>
          <p:cNvSpPr/>
          <p:nvPr/>
        </p:nvSpPr>
        <p:spPr>
          <a:xfrm>
            <a:off x="179512" y="1419622"/>
            <a:ext cx="5112568" cy="3528392"/>
          </a:xfrm>
          <a:prstGeom prst="roundRect">
            <a:avLst/>
          </a:prstGeom>
          <a:no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7" name="圆角矩形 16"/>
          <p:cNvSpPr/>
          <p:nvPr/>
        </p:nvSpPr>
        <p:spPr>
          <a:xfrm>
            <a:off x="179512" y="627534"/>
            <a:ext cx="8784976" cy="677108"/>
          </a:xfrm>
          <a:prstGeom prst="roundRect">
            <a:avLst/>
          </a:prstGeom>
          <a:no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9" name="文本框 18"/>
          <p:cNvSpPr txBox="1"/>
          <p:nvPr/>
        </p:nvSpPr>
        <p:spPr>
          <a:xfrm>
            <a:off x="5724128" y="1491630"/>
            <a:ext cx="3240360" cy="1415772"/>
          </a:xfrm>
          <a:prstGeom prst="rect">
            <a:avLst/>
          </a:prstGeom>
          <a:noFill/>
        </p:spPr>
        <p:txBody>
          <a:bodyPr wrap="square" lIns="0" tIns="0" rIns="0" bIns="0" rtlCol="0">
            <a:spAutoFit/>
          </a:bodyPr>
          <a:lstStyle/>
          <a:p>
            <a:r>
              <a:rPr kumimoji="1" lang="en-US" altLang="zh-CN" sz="1100" b="1" dirty="0">
                <a:solidFill>
                  <a:schemeClr val="accent1"/>
                </a:solidFill>
              </a:rPr>
              <a:t> </a:t>
            </a:r>
            <a:r>
              <a:rPr kumimoji="1" lang="en-US" altLang="zh-CN" sz="1100" b="1" dirty="0" smtClean="0">
                <a:solidFill>
                  <a:schemeClr val="accent1"/>
                </a:solidFill>
              </a:rPr>
              <a:t>Notes:</a:t>
            </a:r>
          </a:p>
          <a:p>
            <a:r>
              <a:rPr lang="zh-CN" altLang="zh-CN" sz="900" dirty="0" smtClean="0">
                <a:solidFill>
                  <a:schemeClr val="bg2">
                    <a:lumMod val="50000"/>
                  </a:schemeClr>
                </a:solidFill>
                <a:latin typeface="黑体"/>
                <a:ea typeface="黑体"/>
                <a:cs typeface="黑体"/>
              </a:rPr>
              <a:t>1</a:t>
            </a:r>
            <a:r>
              <a:rPr lang="zh-CN" altLang="en-US" sz="900" dirty="0">
                <a:solidFill>
                  <a:schemeClr val="bg2">
                    <a:lumMod val="50000"/>
                  </a:schemeClr>
                </a:solidFill>
                <a:latin typeface="黑体"/>
                <a:cs typeface="黑体"/>
              </a:rPr>
              <a:t>、再购意愿较</a:t>
            </a:r>
            <a:r>
              <a:rPr lang="zh-CN" altLang="en-US" sz="900" dirty="0" smtClean="0">
                <a:solidFill>
                  <a:schemeClr val="bg2">
                    <a:lumMod val="50000"/>
                  </a:schemeClr>
                </a:solidFill>
                <a:latin typeface="黑体"/>
                <a:cs typeface="黑体"/>
              </a:rPr>
              <a:t>强的顾客占</a:t>
            </a:r>
            <a:r>
              <a:rPr lang="zh-CN" altLang="en-US" sz="900" dirty="0">
                <a:solidFill>
                  <a:schemeClr val="bg2">
                    <a:lumMod val="50000"/>
                  </a:schemeClr>
                </a:solidFill>
                <a:latin typeface="黑体"/>
                <a:cs typeface="黑体"/>
              </a:rPr>
              <a:t>比</a:t>
            </a:r>
            <a:r>
              <a:rPr lang="en-US" altLang="zh-CN" sz="900" dirty="0" smtClean="0">
                <a:solidFill>
                  <a:schemeClr val="bg2">
                    <a:lumMod val="50000"/>
                  </a:schemeClr>
                </a:solidFill>
                <a:latin typeface="黑体"/>
                <a:cs typeface="黑体"/>
              </a:rPr>
              <a:t>=</a:t>
            </a:r>
            <a:r>
              <a:rPr lang="zh-CN" altLang="en-US" sz="900" dirty="0" smtClean="0">
                <a:solidFill>
                  <a:schemeClr val="bg2">
                    <a:lumMod val="50000"/>
                  </a:schemeClr>
                </a:solidFill>
                <a:latin typeface="黑体"/>
                <a:cs typeface="黑体"/>
              </a:rPr>
              <a:t>“</a:t>
            </a:r>
            <a:r>
              <a:rPr lang="en-US" altLang="zh-CN" sz="900" dirty="0" smtClean="0">
                <a:solidFill>
                  <a:schemeClr val="bg2">
                    <a:lumMod val="50000"/>
                  </a:schemeClr>
                </a:solidFill>
                <a:latin typeface="黑体"/>
                <a:cs typeface="黑体"/>
              </a:rPr>
              <a:t>8-10</a:t>
            </a:r>
            <a:r>
              <a:rPr lang="zh-CN" altLang="en-US" sz="900" dirty="0" smtClean="0">
                <a:solidFill>
                  <a:schemeClr val="bg2">
                    <a:lumMod val="50000"/>
                  </a:schemeClr>
                </a:solidFill>
                <a:latin typeface="黑体"/>
                <a:cs typeface="黑体"/>
              </a:rPr>
              <a:t>分”占比；再购意愿很弱的顾客占比</a:t>
            </a:r>
            <a:r>
              <a:rPr lang="en-US" altLang="zh-CN" sz="900" dirty="0" smtClean="0">
                <a:solidFill>
                  <a:schemeClr val="bg2">
                    <a:lumMod val="50000"/>
                  </a:schemeClr>
                </a:solidFill>
                <a:latin typeface="黑体"/>
                <a:cs typeface="黑体"/>
              </a:rPr>
              <a:t>=</a:t>
            </a:r>
            <a:r>
              <a:rPr lang="zh-CN" altLang="en-US" sz="900" dirty="0" smtClean="0">
                <a:solidFill>
                  <a:schemeClr val="bg2">
                    <a:lumMod val="50000"/>
                  </a:schemeClr>
                </a:solidFill>
                <a:latin typeface="黑体"/>
                <a:cs typeface="黑体"/>
              </a:rPr>
              <a:t>“</a:t>
            </a:r>
            <a:r>
              <a:rPr lang="en-US" altLang="zh-CN" sz="900" dirty="0" smtClean="0">
                <a:solidFill>
                  <a:schemeClr val="bg2">
                    <a:lumMod val="50000"/>
                  </a:schemeClr>
                </a:solidFill>
                <a:latin typeface="黑体"/>
                <a:cs typeface="黑体"/>
              </a:rPr>
              <a:t>1-5</a:t>
            </a:r>
            <a:r>
              <a:rPr lang="zh-CN" altLang="en-US" sz="900" dirty="0" smtClean="0">
                <a:solidFill>
                  <a:schemeClr val="bg2">
                    <a:lumMod val="50000"/>
                  </a:schemeClr>
                </a:solidFill>
                <a:latin typeface="黑体"/>
                <a:cs typeface="黑体"/>
              </a:rPr>
              <a:t>分”占比；摇摆不定的顾客占比</a:t>
            </a:r>
            <a:r>
              <a:rPr lang="en-US" altLang="zh-CN" sz="900" dirty="0" smtClean="0">
                <a:solidFill>
                  <a:schemeClr val="bg2">
                    <a:lumMod val="50000"/>
                  </a:schemeClr>
                </a:solidFill>
                <a:latin typeface="黑体"/>
                <a:cs typeface="黑体"/>
              </a:rPr>
              <a:t>=</a:t>
            </a:r>
            <a:r>
              <a:rPr lang="zh-CN" altLang="en-US" sz="900" dirty="0" smtClean="0">
                <a:solidFill>
                  <a:schemeClr val="bg2">
                    <a:lumMod val="50000"/>
                  </a:schemeClr>
                </a:solidFill>
                <a:latin typeface="黑体"/>
                <a:cs typeface="黑体"/>
              </a:rPr>
              <a:t>“</a:t>
            </a:r>
            <a:r>
              <a:rPr lang="en-US" altLang="zh-CN" sz="900" dirty="0" smtClean="0">
                <a:solidFill>
                  <a:schemeClr val="bg2">
                    <a:lumMod val="50000"/>
                  </a:schemeClr>
                </a:solidFill>
                <a:latin typeface="黑体"/>
                <a:cs typeface="黑体"/>
              </a:rPr>
              <a:t>6-7</a:t>
            </a:r>
            <a:r>
              <a:rPr lang="zh-CN" altLang="en-US" sz="900" dirty="0" smtClean="0">
                <a:solidFill>
                  <a:schemeClr val="bg2">
                    <a:lumMod val="50000"/>
                  </a:schemeClr>
                </a:solidFill>
                <a:latin typeface="黑体"/>
                <a:cs typeface="黑体"/>
              </a:rPr>
              <a:t>分”占比</a:t>
            </a:r>
            <a:endParaRPr lang="en-US" altLang="zh-CN" sz="900" dirty="0" smtClean="0">
              <a:solidFill>
                <a:schemeClr val="bg2">
                  <a:lumMod val="50000"/>
                </a:schemeClr>
              </a:solidFill>
              <a:latin typeface="黑体"/>
              <a:cs typeface="黑体"/>
            </a:endParaRPr>
          </a:p>
          <a:p>
            <a:r>
              <a:rPr lang="zh-CN" altLang="en-US" sz="900" dirty="0" smtClean="0">
                <a:solidFill>
                  <a:schemeClr val="bg2">
                    <a:lumMod val="50000"/>
                  </a:schemeClr>
                </a:solidFill>
                <a:latin typeface="黑体"/>
                <a:cs typeface="黑体"/>
              </a:rPr>
              <a:t>；行业平均值有外部导入基础值并根据</a:t>
            </a:r>
            <a:r>
              <a:rPr lang="zh-CN" altLang="en-US" sz="900" b="1" dirty="0" smtClean="0">
                <a:solidFill>
                  <a:schemeClr val="bg2">
                    <a:lumMod val="50000"/>
                  </a:schemeClr>
                </a:solidFill>
                <a:latin typeface="黑体"/>
                <a:cs typeface="黑体"/>
              </a:rPr>
              <a:t>来自于数据库</a:t>
            </a:r>
            <a:r>
              <a:rPr lang="zh-CN" altLang="en-US" sz="900" b="1" dirty="0">
                <a:solidFill>
                  <a:schemeClr val="bg2">
                    <a:lumMod val="50000"/>
                  </a:schemeClr>
                </a:solidFill>
                <a:latin typeface="黑体"/>
                <a:cs typeface="黑体"/>
              </a:rPr>
              <a:t>中同类别餐厅项</a:t>
            </a:r>
            <a:r>
              <a:rPr lang="zh-CN" altLang="en-US" sz="900" b="1" dirty="0" smtClean="0">
                <a:solidFill>
                  <a:schemeClr val="bg2">
                    <a:lumMod val="50000"/>
                  </a:schemeClr>
                </a:solidFill>
                <a:latin typeface="黑体"/>
                <a:cs typeface="黑体"/>
              </a:rPr>
              <a:t>目</a:t>
            </a:r>
            <a:r>
              <a:rPr lang="zh-CN" altLang="en-US" sz="900" b="1" dirty="0">
                <a:solidFill>
                  <a:schemeClr val="bg2">
                    <a:lumMod val="50000"/>
                  </a:schemeClr>
                </a:solidFill>
                <a:latin typeface="黑体"/>
                <a:cs typeface="黑体"/>
              </a:rPr>
              <a:t>的再购意愿较强的顾客占</a:t>
            </a:r>
            <a:r>
              <a:rPr lang="zh-CN" altLang="en-US" sz="900" b="1" dirty="0" smtClean="0">
                <a:solidFill>
                  <a:schemeClr val="bg2">
                    <a:lumMod val="50000"/>
                  </a:schemeClr>
                </a:solidFill>
                <a:latin typeface="黑体"/>
                <a:cs typeface="黑体"/>
              </a:rPr>
              <a:t>比均值</a:t>
            </a:r>
            <a:r>
              <a:rPr lang="zh-CN" altLang="en-US" sz="900" dirty="0">
                <a:solidFill>
                  <a:schemeClr val="bg2">
                    <a:lumMod val="50000"/>
                  </a:schemeClr>
                </a:solidFill>
                <a:latin typeface="黑体"/>
                <a:cs typeface="黑体"/>
              </a:rPr>
              <a:t>不断更新， </a:t>
            </a:r>
            <a:r>
              <a:rPr lang="zh-CN" altLang="en-US" sz="900" b="1" dirty="0" smtClean="0">
                <a:solidFill>
                  <a:schemeClr val="bg2">
                    <a:lumMod val="50000"/>
                  </a:schemeClr>
                </a:solidFill>
                <a:latin typeface="黑体"/>
                <a:cs typeface="黑体"/>
              </a:rPr>
              <a:t>；</a:t>
            </a:r>
            <a:endParaRPr lang="en-US" altLang="zh-CN" sz="900" dirty="0">
              <a:solidFill>
                <a:schemeClr val="bg2">
                  <a:lumMod val="50000"/>
                </a:schemeClr>
              </a:solidFill>
              <a:latin typeface="黑体"/>
              <a:cs typeface="黑体"/>
            </a:endParaRPr>
          </a:p>
          <a:p>
            <a:r>
              <a:rPr lang="en-US" altLang="zh-CN" sz="900" dirty="0" smtClean="0">
                <a:solidFill>
                  <a:schemeClr val="bg2">
                    <a:lumMod val="50000"/>
                  </a:schemeClr>
                </a:solidFill>
                <a:latin typeface="黑体"/>
                <a:ea typeface="黑体"/>
                <a:cs typeface="黑体"/>
              </a:rPr>
              <a:t>3</a:t>
            </a:r>
            <a:r>
              <a:rPr lang="zh-CN" altLang="en-US" sz="900" dirty="0" smtClean="0">
                <a:solidFill>
                  <a:schemeClr val="bg2">
                    <a:lumMod val="50000"/>
                  </a:schemeClr>
                </a:solidFill>
                <a:latin typeface="黑体"/>
                <a:ea typeface="黑体"/>
                <a:cs typeface="黑体"/>
              </a:rPr>
              <a:t>、星级：</a:t>
            </a:r>
            <a:r>
              <a:rPr lang="en-US" altLang="zh-CN" sz="900" b="1" dirty="0">
                <a:solidFill>
                  <a:schemeClr val="bg2">
                    <a:lumMod val="50000"/>
                  </a:schemeClr>
                </a:solidFill>
                <a:latin typeface="黑体"/>
                <a:cs typeface="黑体"/>
              </a:rPr>
              <a:t>90</a:t>
            </a:r>
            <a:r>
              <a:rPr lang="zh-CN" altLang="en-US" sz="900" b="1" dirty="0">
                <a:solidFill>
                  <a:schemeClr val="bg2">
                    <a:lumMod val="50000"/>
                  </a:schemeClr>
                </a:solidFill>
                <a:latin typeface="黑体"/>
                <a:cs typeface="黑体"/>
              </a:rPr>
              <a:t>（含）</a:t>
            </a:r>
            <a:r>
              <a:rPr lang="en-US" altLang="zh-CN" sz="900" b="1" dirty="0">
                <a:solidFill>
                  <a:schemeClr val="bg2">
                    <a:lumMod val="50000"/>
                  </a:schemeClr>
                </a:solidFill>
                <a:latin typeface="黑体"/>
                <a:cs typeface="黑体"/>
              </a:rPr>
              <a:t>-100%</a:t>
            </a:r>
            <a:r>
              <a:rPr lang="zh-CN" altLang="en-US" sz="900" b="1" dirty="0">
                <a:solidFill>
                  <a:schemeClr val="bg2">
                    <a:lumMod val="50000"/>
                  </a:schemeClr>
                </a:solidFill>
                <a:latin typeface="黑体"/>
                <a:cs typeface="黑体"/>
              </a:rPr>
              <a:t>，</a:t>
            </a:r>
            <a:r>
              <a:rPr lang="en-US" altLang="zh-CN" sz="900" b="1" dirty="0">
                <a:solidFill>
                  <a:schemeClr val="bg2">
                    <a:lumMod val="50000"/>
                  </a:schemeClr>
                </a:solidFill>
                <a:latin typeface="黑体"/>
                <a:cs typeface="黑体"/>
              </a:rPr>
              <a:t>5</a:t>
            </a:r>
            <a:r>
              <a:rPr lang="zh-CN" altLang="en-US" sz="900" b="1" dirty="0">
                <a:solidFill>
                  <a:schemeClr val="bg2">
                    <a:lumMod val="50000"/>
                  </a:schemeClr>
                </a:solidFill>
                <a:latin typeface="黑体"/>
                <a:cs typeface="黑体"/>
              </a:rPr>
              <a:t>星；</a:t>
            </a:r>
            <a:r>
              <a:rPr lang="en-US" altLang="zh-CN" sz="900" b="1" dirty="0">
                <a:solidFill>
                  <a:schemeClr val="bg2">
                    <a:lumMod val="50000"/>
                  </a:schemeClr>
                </a:solidFill>
                <a:latin typeface="黑体"/>
                <a:cs typeface="黑体"/>
              </a:rPr>
              <a:t>75</a:t>
            </a:r>
            <a:r>
              <a:rPr lang="zh-CN" altLang="en-US" sz="900" b="1" dirty="0">
                <a:solidFill>
                  <a:schemeClr val="bg2">
                    <a:lumMod val="50000"/>
                  </a:schemeClr>
                </a:solidFill>
                <a:latin typeface="黑体"/>
                <a:cs typeface="黑体"/>
              </a:rPr>
              <a:t>（含）</a:t>
            </a:r>
            <a:r>
              <a:rPr lang="en-US" altLang="zh-CN" sz="900" b="1" dirty="0">
                <a:solidFill>
                  <a:schemeClr val="bg2">
                    <a:lumMod val="50000"/>
                  </a:schemeClr>
                </a:solidFill>
                <a:latin typeface="黑体"/>
                <a:cs typeface="黑体"/>
              </a:rPr>
              <a:t>-90%</a:t>
            </a:r>
            <a:r>
              <a:rPr lang="zh-CN" altLang="en-US" sz="900" b="1" dirty="0">
                <a:solidFill>
                  <a:schemeClr val="bg2">
                    <a:lumMod val="50000"/>
                  </a:schemeClr>
                </a:solidFill>
                <a:latin typeface="黑体"/>
                <a:cs typeface="黑体"/>
              </a:rPr>
              <a:t>，</a:t>
            </a:r>
            <a:r>
              <a:rPr lang="en-US" altLang="zh-CN" sz="900" b="1" dirty="0">
                <a:solidFill>
                  <a:schemeClr val="bg2">
                    <a:lumMod val="50000"/>
                  </a:schemeClr>
                </a:solidFill>
                <a:latin typeface="黑体"/>
                <a:cs typeface="黑体"/>
              </a:rPr>
              <a:t>4</a:t>
            </a:r>
            <a:r>
              <a:rPr lang="zh-CN" altLang="en-US" sz="900" b="1" dirty="0">
                <a:solidFill>
                  <a:schemeClr val="bg2">
                    <a:lumMod val="50000"/>
                  </a:schemeClr>
                </a:solidFill>
                <a:latin typeface="黑体"/>
                <a:cs typeface="黑体"/>
              </a:rPr>
              <a:t>星；</a:t>
            </a:r>
            <a:r>
              <a:rPr lang="en-US" altLang="zh-CN" sz="900" b="1" dirty="0">
                <a:solidFill>
                  <a:schemeClr val="bg2">
                    <a:lumMod val="50000"/>
                  </a:schemeClr>
                </a:solidFill>
                <a:latin typeface="黑体"/>
                <a:cs typeface="黑体"/>
              </a:rPr>
              <a:t>60</a:t>
            </a:r>
            <a:r>
              <a:rPr lang="zh-CN" altLang="en-US" sz="900" b="1" dirty="0">
                <a:solidFill>
                  <a:schemeClr val="bg2">
                    <a:lumMod val="50000"/>
                  </a:schemeClr>
                </a:solidFill>
                <a:latin typeface="黑体"/>
                <a:cs typeface="黑体"/>
              </a:rPr>
              <a:t>（含）</a:t>
            </a:r>
            <a:r>
              <a:rPr lang="en-US" altLang="zh-CN" sz="900" b="1" dirty="0">
                <a:solidFill>
                  <a:schemeClr val="bg2">
                    <a:lumMod val="50000"/>
                  </a:schemeClr>
                </a:solidFill>
                <a:latin typeface="黑体"/>
                <a:cs typeface="黑体"/>
              </a:rPr>
              <a:t>-75%</a:t>
            </a:r>
            <a:r>
              <a:rPr lang="zh-CN" altLang="en-US" sz="900" b="1" dirty="0">
                <a:solidFill>
                  <a:schemeClr val="bg2">
                    <a:lumMod val="50000"/>
                  </a:schemeClr>
                </a:solidFill>
                <a:latin typeface="黑体"/>
                <a:cs typeface="黑体"/>
              </a:rPr>
              <a:t>，</a:t>
            </a:r>
            <a:r>
              <a:rPr lang="en-US" altLang="zh-CN" sz="900" b="1" dirty="0">
                <a:solidFill>
                  <a:schemeClr val="bg2">
                    <a:lumMod val="50000"/>
                  </a:schemeClr>
                </a:solidFill>
                <a:latin typeface="黑体"/>
                <a:cs typeface="黑体"/>
              </a:rPr>
              <a:t>3</a:t>
            </a:r>
            <a:r>
              <a:rPr lang="zh-CN" altLang="en-US" sz="900" b="1" dirty="0">
                <a:solidFill>
                  <a:schemeClr val="bg2">
                    <a:lumMod val="50000"/>
                  </a:schemeClr>
                </a:solidFill>
                <a:latin typeface="黑体"/>
                <a:cs typeface="黑体"/>
              </a:rPr>
              <a:t>星；</a:t>
            </a:r>
            <a:r>
              <a:rPr lang="en-US" altLang="zh-CN" sz="900" b="1" dirty="0">
                <a:solidFill>
                  <a:schemeClr val="bg2">
                    <a:lumMod val="50000"/>
                  </a:schemeClr>
                </a:solidFill>
                <a:latin typeface="黑体"/>
                <a:cs typeface="黑体"/>
              </a:rPr>
              <a:t>40</a:t>
            </a:r>
            <a:r>
              <a:rPr lang="zh-CN" altLang="en-US" sz="900" b="1" dirty="0">
                <a:solidFill>
                  <a:schemeClr val="bg2">
                    <a:lumMod val="50000"/>
                  </a:schemeClr>
                </a:solidFill>
                <a:latin typeface="黑体"/>
                <a:cs typeface="黑体"/>
              </a:rPr>
              <a:t>（含）</a:t>
            </a:r>
            <a:r>
              <a:rPr lang="en-US" altLang="zh-CN" sz="900" b="1" dirty="0">
                <a:solidFill>
                  <a:schemeClr val="bg2">
                    <a:lumMod val="50000"/>
                  </a:schemeClr>
                </a:solidFill>
                <a:latin typeface="黑体"/>
                <a:cs typeface="黑体"/>
              </a:rPr>
              <a:t>-60%</a:t>
            </a:r>
            <a:r>
              <a:rPr lang="zh-CN" altLang="en-US" sz="900" b="1" dirty="0">
                <a:solidFill>
                  <a:schemeClr val="bg2">
                    <a:lumMod val="50000"/>
                  </a:schemeClr>
                </a:solidFill>
                <a:latin typeface="黑体"/>
                <a:cs typeface="黑体"/>
              </a:rPr>
              <a:t>，</a:t>
            </a:r>
            <a:r>
              <a:rPr lang="en-US" altLang="zh-CN" sz="900" b="1" dirty="0">
                <a:solidFill>
                  <a:schemeClr val="bg2">
                    <a:lumMod val="50000"/>
                  </a:schemeClr>
                </a:solidFill>
                <a:latin typeface="黑体"/>
                <a:cs typeface="黑体"/>
              </a:rPr>
              <a:t>2</a:t>
            </a:r>
            <a:r>
              <a:rPr lang="zh-CN" altLang="en-US" sz="900" b="1" dirty="0">
                <a:solidFill>
                  <a:schemeClr val="bg2">
                    <a:lumMod val="50000"/>
                  </a:schemeClr>
                </a:solidFill>
                <a:latin typeface="黑体"/>
                <a:cs typeface="黑体"/>
              </a:rPr>
              <a:t>星；</a:t>
            </a:r>
            <a:r>
              <a:rPr lang="en-US" altLang="zh-CN" sz="900" b="1" dirty="0">
                <a:solidFill>
                  <a:schemeClr val="bg2">
                    <a:lumMod val="50000"/>
                  </a:schemeClr>
                </a:solidFill>
                <a:latin typeface="黑体"/>
                <a:cs typeface="黑体"/>
              </a:rPr>
              <a:t>40</a:t>
            </a:r>
            <a:r>
              <a:rPr lang="zh-CN" altLang="en-US" sz="900" b="1" dirty="0">
                <a:solidFill>
                  <a:schemeClr val="bg2">
                    <a:lumMod val="50000"/>
                  </a:schemeClr>
                </a:solidFill>
                <a:latin typeface="黑体"/>
                <a:cs typeface="黑体"/>
              </a:rPr>
              <a:t>以下，</a:t>
            </a:r>
            <a:r>
              <a:rPr lang="en-US" altLang="zh-CN" sz="900" b="1" dirty="0">
                <a:solidFill>
                  <a:schemeClr val="bg2">
                    <a:lumMod val="50000"/>
                  </a:schemeClr>
                </a:solidFill>
                <a:latin typeface="黑体"/>
                <a:cs typeface="黑体"/>
              </a:rPr>
              <a:t>1</a:t>
            </a:r>
            <a:r>
              <a:rPr lang="zh-CN" altLang="en-US" sz="900" b="1" dirty="0" smtClean="0">
                <a:solidFill>
                  <a:schemeClr val="bg2">
                    <a:lumMod val="50000"/>
                  </a:schemeClr>
                </a:solidFill>
                <a:latin typeface="黑体"/>
                <a:cs typeface="黑体"/>
              </a:rPr>
              <a:t>星；</a:t>
            </a:r>
            <a:endParaRPr lang="en-US" altLang="zh-CN" sz="900" b="1" dirty="0" smtClean="0">
              <a:solidFill>
                <a:schemeClr val="bg2">
                  <a:lumMod val="50000"/>
                </a:schemeClr>
              </a:solidFill>
              <a:latin typeface="黑体"/>
              <a:cs typeface="黑体"/>
            </a:endParaRPr>
          </a:p>
          <a:p>
            <a:r>
              <a:rPr lang="en-US" altLang="zh-CN" sz="900" b="1" dirty="0" smtClean="0">
                <a:solidFill>
                  <a:schemeClr val="bg2">
                    <a:lumMod val="50000"/>
                  </a:schemeClr>
                </a:solidFill>
                <a:latin typeface="黑体"/>
                <a:cs typeface="黑体"/>
              </a:rPr>
              <a:t>4</a:t>
            </a:r>
            <a:r>
              <a:rPr lang="zh-CN" altLang="en-US" sz="900" b="1" dirty="0" smtClean="0">
                <a:solidFill>
                  <a:schemeClr val="bg2">
                    <a:lumMod val="50000"/>
                  </a:schemeClr>
                </a:solidFill>
                <a:latin typeface="黑体"/>
                <a:cs typeface="黑体"/>
              </a:rPr>
              <a:t>、</a:t>
            </a:r>
            <a:r>
              <a:rPr lang="zh-CN" altLang="en-US" sz="900" b="1" dirty="0">
                <a:solidFill>
                  <a:schemeClr val="bg2">
                    <a:lumMod val="50000"/>
                  </a:schemeClr>
                </a:solidFill>
                <a:latin typeface="黑体"/>
                <a:cs typeface="黑体"/>
              </a:rPr>
              <a:t>警示灯：领</a:t>
            </a:r>
            <a:r>
              <a:rPr lang="zh-CN" altLang="en-US" sz="900" b="1" dirty="0" smtClean="0">
                <a:solidFill>
                  <a:schemeClr val="bg2">
                    <a:lumMod val="50000"/>
                  </a:schemeClr>
                </a:solidFill>
                <a:latin typeface="黑体"/>
                <a:cs typeface="黑体"/>
              </a:rPr>
              <a:t>先行业平均值</a:t>
            </a:r>
            <a:r>
              <a:rPr lang="en-US" altLang="zh-CN" sz="900" b="1" dirty="0" smtClean="0">
                <a:solidFill>
                  <a:schemeClr val="bg2">
                    <a:lumMod val="50000"/>
                  </a:schemeClr>
                </a:solidFill>
                <a:latin typeface="黑体"/>
                <a:cs typeface="黑体"/>
              </a:rPr>
              <a:t>3</a:t>
            </a:r>
            <a:r>
              <a:rPr lang="zh-CN" altLang="en-US" sz="900" b="1" dirty="0">
                <a:solidFill>
                  <a:schemeClr val="bg2">
                    <a:lumMod val="50000"/>
                  </a:schemeClr>
                </a:solidFill>
                <a:latin typeface="黑体"/>
                <a:cs typeface="黑体"/>
              </a:rPr>
              <a:t>分及以上，绿灯；落</a:t>
            </a:r>
            <a:r>
              <a:rPr lang="zh-CN" altLang="en-US" sz="900" b="1" dirty="0" smtClean="0">
                <a:solidFill>
                  <a:schemeClr val="bg2">
                    <a:lumMod val="50000"/>
                  </a:schemeClr>
                </a:solidFill>
                <a:latin typeface="黑体"/>
                <a:cs typeface="黑体"/>
              </a:rPr>
              <a:t>后行业平均值</a:t>
            </a:r>
            <a:r>
              <a:rPr lang="en-US" altLang="zh-CN" sz="900" b="1" dirty="0" smtClean="0">
                <a:solidFill>
                  <a:schemeClr val="bg2">
                    <a:lumMod val="50000"/>
                  </a:schemeClr>
                </a:solidFill>
                <a:latin typeface="黑体"/>
                <a:cs typeface="黑体"/>
              </a:rPr>
              <a:t>3</a:t>
            </a:r>
            <a:r>
              <a:rPr lang="zh-CN" altLang="en-US" sz="900" b="1" dirty="0">
                <a:solidFill>
                  <a:schemeClr val="bg2">
                    <a:lumMod val="50000"/>
                  </a:schemeClr>
                </a:solidFill>
                <a:latin typeface="黑体"/>
                <a:cs typeface="黑体"/>
              </a:rPr>
              <a:t>分及以上，红灯；中间，黄灯。</a:t>
            </a:r>
            <a:endParaRPr lang="en-US" altLang="zh-CN" sz="900" b="1" dirty="0">
              <a:solidFill>
                <a:schemeClr val="bg2">
                  <a:lumMod val="50000"/>
                </a:schemeClr>
              </a:solidFill>
              <a:latin typeface="黑体"/>
              <a:cs typeface="黑体"/>
            </a:endParaRPr>
          </a:p>
          <a:p>
            <a:r>
              <a:rPr lang="zh-CN" altLang="zh-CN" sz="900" b="1" dirty="0" smtClean="0">
                <a:solidFill>
                  <a:schemeClr val="bg2">
                    <a:lumMod val="50000"/>
                  </a:schemeClr>
                </a:solidFill>
                <a:latin typeface="黑体"/>
                <a:cs typeface="黑体"/>
              </a:rPr>
              <a:t>5</a:t>
            </a:r>
            <a:r>
              <a:rPr lang="zh-CN" altLang="en-US" sz="900" b="1" dirty="0" smtClean="0">
                <a:solidFill>
                  <a:schemeClr val="bg2">
                    <a:lumMod val="50000"/>
                  </a:schemeClr>
                </a:solidFill>
                <a:latin typeface="黑体"/>
                <a:cs typeface="黑体"/>
              </a:rPr>
              <a:t>、</a:t>
            </a:r>
            <a:r>
              <a:rPr lang="en-US" altLang="zh-CN" sz="900" dirty="0" smtClean="0">
                <a:solidFill>
                  <a:schemeClr val="bg2">
                    <a:lumMod val="50000"/>
                  </a:schemeClr>
                </a:solidFill>
                <a:latin typeface="黑体"/>
                <a:cs typeface="黑体"/>
              </a:rPr>
              <a:t>GAP=</a:t>
            </a:r>
            <a:r>
              <a:rPr lang="zh-CN" altLang="en-US" sz="900" dirty="0" smtClean="0">
                <a:solidFill>
                  <a:schemeClr val="bg2">
                    <a:lumMod val="50000"/>
                  </a:schemeClr>
                </a:solidFill>
                <a:latin typeface="黑体"/>
                <a:cs typeface="黑体"/>
              </a:rPr>
              <a:t>（再购意愿较强的顾客占比</a:t>
            </a:r>
            <a:r>
              <a:rPr lang="en-US" altLang="zh-CN" sz="900" dirty="0" smtClean="0">
                <a:solidFill>
                  <a:schemeClr val="bg2">
                    <a:lumMod val="50000"/>
                  </a:schemeClr>
                </a:solidFill>
                <a:latin typeface="黑体"/>
                <a:cs typeface="黑体"/>
              </a:rPr>
              <a:t>-</a:t>
            </a:r>
            <a:r>
              <a:rPr lang="zh-CN" altLang="en-US" sz="900" dirty="0" smtClean="0">
                <a:solidFill>
                  <a:schemeClr val="bg2">
                    <a:lumMod val="50000"/>
                  </a:schemeClr>
                </a:solidFill>
                <a:latin typeface="黑体"/>
                <a:cs typeface="黑体"/>
              </a:rPr>
              <a:t>行业平均值</a:t>
            </a:r>
            <a:r>
              <a:rPr lang="en-US" altLang="zh-CN" sz="900" dirty="0" smtClean="0">
                <a:solidFill>
                  <a:schemeClr val="bg2">
                    <a:lumMod val="50000"/>
                  </a:schemeClr>
                </a:solidFill>
                <a:latin typeface="黑体"/>
                <a:cs typeface="黑体"/>
              </a:rPr>
              <a:t>)</a:t>
            </a:r>
            <a:r>
              <a:rPr lang="zh-CN" altLang="en-US" sz="900" dirty="0" smtClean="0">
                <a:solidFill>
                  <a:schemeClr val="bg2">
                    <a:lumMod val="50000"/>
                  </a:schemeClr>
                </a:solidFill>
                <a:latin typeface="黑体"/>
                <a:cs typeface="黑体"/>
              </a:rPr>
              <a:t>*</a:t>
            </a:r>
            <a:r>
              <a:rPr lang="en-US" altLang="zh-CN" sz="900" dirty="0" smtClean="0">
                <a:solidFill>
                  <a:schemeClr val="bg2">
                    <a:lumMod val="50000"/>
                  </a:schemeClr>
                </a:solidFill>
                <a:latin typeface="黑体"/>
                <a:cs typeface="黑体"/>
              </a:rPr>
              <a:t>100</a:t>
            </a:r>
            <a:r>
              <a:rPr lang="zh-CN" altLang="en-US" sz="900" dirty="0" smtClean="0">
                <a:solidFill>
                  <a:schemeClr val="bg2">
                    <a:lumMod val="50000"/>
                  </a:schemeClr>
                </a:solidFill>
                <a:latin typeface="黑体"/>
                <a:cs typeface="黑体"/>
              </a:rPr>
              <a:t>；</a:t>
            </a:r>
            <a:endParaRPr lang="en-US" altLang="zh-CN" sz="900" dirty="0">
              <a:solidFill>
                <a:schemeClr val="bg2">
                  <a:lumMod val="50000"/>
                </a:schemeClr>
              </a:solidFill>
              <a:latin typeface="黑体"/>
              <a:cs typeface="黑体"/>
            </a:endParaRPr>
          </a:p>
        </p:txBody>
      </p:sp>
      <p:sp>
        <p:nvSpPr>
          <p:cNvPr id="21" name="圆角矩形 20"/>
          <p:cNvSpPr/>
          <p:nvPr/>
        </p:nvSpPr>
        <p:spPr>
          <a:xfrm>
            <a:off x="5364088" y="1419622"/>
            <a:ext cx="3672408" cy="3528392"/>
          </a:xfrm>
          <a:prstGeom prst="roundRect">
            <a:avLst/>
          </a:prstGeom>
          <a:no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aphicFrame>
        <p:nvGraphicFramePr>
          <p:cNvPr id="15" name="内容占位符 5"/>
          <p:cNvGraphicFramePr>
            <a:graphicFrameLocks/>
          </p:cNvGraphicFramePr>
          <p:nvPr>
            <p:extLst>
              <p:ext uri="{D42A27DB-BD31-4B8C-83A1-F6EECF244321}">
                <p14:modId xmlns:p14="http://schemas.microsoft.com/office/powerpoint/2010/main" val="2527151688"/>
              </p:ext>
            </p:extLst>
          </p:nvPr>
        </p:nvGraphicFramePr>
        <p:xfrm>
          <a:off x="344091" y="1923678"/>
          <a:ext cx="2211685" cy="1152128"/>
        </p:xfrm>
        <a:graphic>
          <a:graphicData uri="http://schemas.openxmlformats.org/drawingml/2006/chart">
            <c:chart xmlns:c="http://schemas.openxmlformats.org/drawingml/2006/chart" xmlns:r="http://schemas.openxmlformats.org/officeDocument/2006/relationships" r:id="rId3"/>
          </a:graphicData>
        </a:graphic>
      </p:graphicFrame>
      <p:sp>
        <p:nvSpPr>
          <p:cNvPr id="20" name="太阳 12"/>
          <p:cNvSpPr/>
          <p:nvPr/>
        </p:nvSpPr>
        <p:spPr>
          <a:xfrm flipV="1">
            <a:off x="4716017" y="4371950"/>
            <a:ext cx="72008" cy="72008"/>
          </a:xfrm>
          <a:prstGeom prst="sun">
            <a:avLst/>
          </a:prstGeom>
          <a:solidFill>
            <a:schemeClr val="accent2"/>
          </a:solidFill>
          <a:ln>
            <a:solidFill>
              <a:srgbClr val="44A12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graphicFrame>
        <p:nvGraphicFramePr>
          <p:cNvPr id="14" name="表格 8"/>
          <p:cNvGraphicFramePr>
            <a:graphicFrameLocks noGrp="1"/>
          </p:cNvGraphicFramePr>
          <p:nvPr>
            <p:extLst>
              <p:ext uri="{D42A27DB-BD31-4B8C-83A1-F6EECF244321}">
                <p14:modId xmlns:p14="http://schemas.microsoft.com/office/powerpoint/2010/main" val="3956532453"/>
              </p:ext>
            </p:extLst>
          </p:nvPr>
        </p:nvGraphicFramePr>
        <p:xfrm>
          <a:off x="5724128" y="3257902"/>
          <a:ext cx="3168352" cy="1402080"/>
        </p:xfrm>
        <a:graphic>
          <a:graphicData uri="http://schemas.openxmlformats.org/drawingml/2006/table">
            <a:tbl>
              <a:tblPr firstRow="1" bandRow="1">
                <a:tableStyleId>{C083E6E3-FA7D-4D7B-A595-EF9225AFEA82}</a:tableStyleId>
              </a:tblPr>
              <a:tblGrid>
                <a:gridCol w="1584176"/>
                <a:gridCol w="1584176"/>
              </a:tblGrid>
              <a:tr h="192021">
                <a:tc>
                  <a:txBody>
                    <a:bodyPr/>
                    <a:lstStyle/>
                    <a:p>
                      <a:r>
                        <a:rPr lang="zh-CN" altLang="en-US" sz="800" dirty="0" smtClean="0">
                          <a:solidFill>
                            <a:schemeClr val="bg2">
                              <a:lumMod val="50000"/>
                            </a:schemeClr>
                          </a:solidFill>
                        </a:rPr>
                        <a:t>再购意愿较强的顾客占比 </a:t>
                      </a:r>
                      <a:r>
                        <a:rPr lang="zh-CN" altLang="zh-CN" sz="800" dirty="0" smtClean="0">
                          <a:solidFill>
                            <a:schemeClr val="bg2">
                              <a:lumMod val="50000"/>
                            </a:schemeClr>
                          </a:solidFill>
                        </a:rPr>
                        <a:t>-</a:t>
                      </a:r>
                      <a:r>
                        <a:rPr lang="en-US" altLang="zh-CN" sz="800" dirty="0" smtClean="0">
                          <a:solidFill>
                            <a:schemeClr val="bg2">
                              <a:lumMod val="50000"/>
                            </a:schemeClr>
                          </a:solidFill>
                        </a:rPr>
                        <a:t>  </a:t>
                      </a:r>
                      <a:r>
                        <a:rPr lang="zh-CN" altLang="en-US" sz="800" dirty="0" smtClean="0">
                          <a:solidFill>
                            <a:schemeClr val="bg2">
                              <a:lumMod val="50000"/>
                            </a:schemeClr>
                          </a:solidFill>
                        </a:rPr>
                        <a:t>行业平均值</a:t>
                      </a:r>
                      <a:endParaRPr lang="zh-CN" altLang="en-US" sz="800" dirty="0">
                        <a:solidFill>
                          <a:schemeClr val="bg2">
                            <a:lumMod val="50000"/>
                          </a:schemeClr>
                        </a:solidFill>
                      </a:endParaRPr>
                    </a:p>
                  </a:txBody>
                  <a:tcPr/>
                </a:tc>
                <a:tc>
                  <a:txBody>
                    <a:bodyPr/>
                    <a:lstStyle/>
                    <a:p>
                      <a:r>
                        <a:rPr lang="zh-CN" altLang="en-US" sz="900" b="1" kern="1200" dirty="0" smtClean="0">
                          <a:solidFill>
                            <a:srgbClr val="C00000"/>
                          </a:solidFill>
                          <a:latin typeface="黑体"/>
                          <a:ea typeface="+mn-ea"/>
                          <a:cs typeface="黑体"/>
                        </a:rPr>
                        <a:t>判别描述</a:t>
                      </a:r>
                      <a:endParaRPr lang="zh-CN" altLang="en-US" sz="900" b="1" kern="1200" dirty="0">
                        <a:solidFill>
                          <a:srgbClr val="C00000"/>
                        </a:solidFill>
                        <a:latin typeface="黑体"/>
                        <a:ea typeface="+mn-ea"/>
                        <a:cs typeface="黑体"/>
                      </a:endParaRPr>
                    </a:p>
                  </a:txBody>
                  <a:tcPr/>
                </a:tc>
              </a:tr>
              <a:tr h="192021">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en-US" altLang="zh-CN" sz="800" dirty="0" smtClean="0">
                          <a:solidFill>
                            <a:schemeClr val="bg2">
                              <a:lumMod val="50000"/>
                            </a:schemeClr>
                          </a:solidFill>
                        </a:rPr>
                        <a:t>Gap≥</a:t>
                      </a:r>
                      <a:r>
                        <a:rPr lang="zh-CN" altLang="zh-CN" sz="800" dirty="0" smtClean="0">
                          <a:solidFill>
                            <a:schemeClr val="bg2">
                              <a:lumMod val="50000"/>
                            </a:schemeClr>
                          </a:solidFill>
                        </a:rPr>
                        <a:t>5</a:t>
                      </a:r>
                      <a:endParaRPr lang="zh-CN" altLang="en-US" sz="800" dirty="0">
                        <a:solidFill>
                          <a:schemeClr val="bg2">
                            <a:lumMod val="50000"/>
                          </a:schemeClr>
                        </a:solidFill>
                      </a:endParaRPr>
                    </a:p>
                  </a:txBody>
                  <a:tcPr/>
                </a:tc>
                <a:tc>
                  <a:txBody>
                    <a:bodyPr/>
                    <a:lstStyle/>
                    <a:p>
                      <a:r>
                        <a:rPr lang="zh-CN" altLang="en-US" sz="800" dirty="0" smtClean="0">
                          <a:solidFill>
                            <a:schemeClr val="bg2">
                              <a:lumMod val="50000"/>
                            </a:schemeClr>
                          </a:solidFill>
                        </a:rPr>
                        <a:t>显著领先于行业平均水平</a:t>
                      </a:r>
                      <a:endParaRPr lang="zh-CN" altLang="en-US" sz="800" dirty="0">
                        <a:solidFill>
                          <a:schemeClr val="bg2">
                            <a:lumMod val="50000"/>
                          </a:schemeClr>
                        </a:solidFill>
                      </a:endParaRPr>
                    </a:p>
                  </a:txBody>
                  <a:tcPr/>
                </a:tc>
              </a:tr>
              <a:tr h="192021">
                <a:tc>
                  <a:txBody>
                    <a:bodyPr/>
                    <a:lstStyle/>
                    <a:p>
                      <a:r>
                        <a:rPr lang="en-US" altLang="zh-CN" sz="800" dirty="0" smtClean="0">
                          <a:solidFill>
                            <a:schemeClr val="bg2">
                              <a:lumMod val="50000"/>
                            </a:schemeClr>
                          </a:solidFill>
                        </a:rPr>
                        <a:t>3≤Gap</a:t>
                      </a:r>
                      <a:r>
                        <a:rPr lang="zh-CN" altLang="en-US" sz="800" dirty="0" smtClean="0">
                          <a:solidFill>
                            <a:schemeClr val="bg2">
                              <a:lumMod val="50000"/>
                            </a:schemeClr>
                          </a:solidFill>
                        </a:rPr>
                        <a:t>＜</a:t>
                      </a:r>
                      <a:r>
                        <a:rPr lang="en-US" altLang="zh-CN" sz="800" dirty="0" smtClean="0">
                          <a:solidFill>
                            <a:schemeClr val="bg2">
                              <a:lumMod val="50000"/>
                            </a:schemeClr>
                          </a:solidFill>
                        </a:rPr>
                        <a:t>5</a:t>
                      </a:r>
                    </a:p>
                  </a:txBody>
                  <a:tcPr/>
                </a:tc>
                <a:tc>
                  <a:txBody>
                    <a:bodyPr/>
                    <a:lstStyle/>
                    <a:p>
                      <a:r>
                        <a:rPr lang="zh-CN" altLang="en-US" sz="800" dirty="0" smtClean="0">
                          <a:solidFill>
                            <a:schemeClr val="bg2">
                              <a:lumMod val="50000"/>
                            </a:schemeClr>
                          </a:solidFill>
                        </a:rPr>
                        <a:t>略微领先于行业平均水平</a:t>
                      </a:r>
                      <a:endParaRPr lang="zh-CN" altLang="en-US" sz="800" dirty="0">
                        <a:solidFill>
                          <a:schemeClr val="bg2">
                            <a:lumMod val="50000"/>
                          </a:schemeClr>
                        </a:solidFill>
                      </a:endParaRPr>
                    </a:p>
                  </a:txBody>
                  <a:tcPr/>
                </a:tc>
              </a:tr>
              <a:tr h="192021">
                <a:tc>
                  <a:txBody>
                    <a:bodyPr/>
                    <a:lstStyle/>
                    <a:p>
                      <a:r>
                        <a:rPr lang="en-US" altLang="zh-CN" sz="800" dirty="0" smtClean="0">
                          <a:solidFill>
                            <a:schemeClr val="bg2">
                              <a:lumMod val="50000"/>
                            </a:schemeClr>
                          </a:solidFill>
                        </a:rPr>
                        <a:t>-3</a:t>
                      </a:r>
                      <a:r>
                        <a:rPr lang="zh-CN" altLang="en-US" sz="800" dirty="0" smtClean="0">
                          <a:solidFill>
                            <a:schemeClr val="bg2">
                              <a:lumMod val="50000"/>
                            </a:schemeClr>
                          </a:solidFill>
                        </a:rPr>
                        <a:t>＜</a:t>
                      </a:r>
                      <a:r>
                        <a:rPr lang="en-US" altLang="zh-CN" sz="800" dirty="0" smtClean="0">
                          <a:solidFill>
                            <a:schemeClr val="bg2">
                              <a:lumMod val="50000"/>
                            </a:schemeClr>
                          </a:solidFill>
                        </a:rPr>
                        <a:t>GAP</a:t>
                      </a:r>
                      <a:r>
                        <a:rPr lang="zh-CN" altLang="en-US" sz="800" dirty="0" smtClean="0">
                          <a:solidFill>
                            <a:schemeClr val="bg2">
                              <a:lumMod val="50000"/>
                            </a:schemeClr>
                          </a:solidFill>
                        </a:rPr>
                        <a:t>＜</a:t>
                      </a:r>
                      <a:r>
                        <a:rPr lang="en-US" altLang="zh-CN" sz="800" dirty="0" smtClean="0">
                          <a:solidFill>
                            <a:schemeClr val="bg2">
                              <a:lumMod val="50000"/>
                            </a:schemeClr>
                          </a:solidFill>
                        </a:rPr>
                        <a:t>3</a:t>
                      </a:r>
                      <a:endParaRPr lang="zh-CN" altLang="en-US" sz="800" dirty="0">
                        <a:solidFill>
                          <a:schemeClr val="bg2">
                            <a:lumMod val="50000"/>
                          </a:schemeClr>
                        </a:solidFill>
                      </a:endParaRPr>
                    </a:p>
                  </a:txBody>
                  <a:tcPr/>
                </a:tc>
                <a:tc>
                  <a:txBody>
                    <a:bodyPr/>
                    <a:lstStyle/>
                    <a:p>
                      <a:r>
                        <a:rPr lang="zh-CN" altLang="en-US" sz="800" dirty="0" smtClean="0">
                          <a:solidFill>
                            <a:schemeClr val="bg2">
                              <a:lumMod val="50000"/>
                            </a:schemeClr>
                          </a:solidFill>
                        </a:rPr>
                        <a:t>属于行业一般水平</a:t>
                      </a:r>
                      <a:endParaRPr lang="zh-CN" altLang="en-US" sz="800" dirty="0">
                        <a:solidFill>
                          <a:schemeClr val="bg2">
                            <a:lumMod val="50000"/>
                          </a:schemeClr>
                        </a:solidFill>
                      </a:endParaRPr>
                    </a:p>
                  </a:txBody>
                  <a:tcPr/>
                </a:tc>
              </a:tr>
              <a:tr h="192021">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en-US" altLang="zh-CN" sz="800" dirty="0" smtClean="0">
                          <a:solidFill>
                            <a:schemeClr val="bg2">
                              <a:lumMod val="50000"/>
                            </a:schemeClr>
                          </a:solidFill>
                        </a:rPr>
                        <a:t>-5</a:t>
                      </a:r>
                      <a:r>
                        <a:rPr lang="zh-CN" altLang="en-US" sz="800" dirty="0" smtClean="0">
                          <a:solidFill>
                            <a:schemeClr val="bg2">
                              <a:lumMod val="50000"/>
                            </a:schemeClr>
                          </a:solidFill>
                        </a:rPr>
                        <a:t>＜</a:t>
                      </a:r>
                      <a:r>
                        <a:rPr lang="en-US" altLang="zh-CN" sz="800" dirty="0" smtClean="0">
                          <a:solidFill>
                            <a:schemeClr val="bg2">
                              <a:lumMod val="50000"/>
                            </a:schemeClr>
                          </a:solidFill>
                        </a:rPr>
                        <a:t>GAP ≤ -3</a:t>
                      </a:r>
                      <a:endParaRPr lang="zh-CN" altLang="en-US" sz="800" dirty="0" smtClean="0">
                        <a:solidFill>
                          <a:schemeClr val="bg2">
                            <a:lumMod val="50000"/>
                          </a:schemeClr>
                        </a:solidFill>
                      </a:endParaRPr>
                    </a:p>
                  </a:txBody>
                  <a:tcPr/>
                </a:tc>
                <a:tc>
                  <a:txBody>
                    <a:bodyPr/>
                    <a:lstStyle/>
                    <a:p>
                      <a:r>
                        <a:rPr lang="zh-CN" altLang="en-US" sz="800" dirty="0" smtClean="0">
                          <a:solidFill>
                            <a:schemeClr val="bg2">
                              <a:lumMod val="50000"/>
                            </a:schemeClr>
                          </a:solidFill>
                        </a:rPr>
                        <a:t>略微落后于行业平均水平</a:t>
                      </a:r>
                      <a:endParaRPr lang="zh-CN" altLang="en-US" sz="800" dirty="0">
                        <a:solidFill>
                          <a:schemeClr val="bg2">
                            <a:lumMod val="50000"/>
                          </a:schemeClr>
                        </a:solidFill>
                      </a:endParaRPr>
                    </a:p>
                  </a:txBody>
                  <a:tcPr/>
                </a:tc>
              </a:tr>
              <a:tr h="192021">
                <a:tc>
                  <a:txBody>
                    <a:bodyPr/>
                    <a:lstStyle/>
                    <a:p>
                      <a:r>
                        <a:rPr lang="en-US" altLang="zh-CN" sz="800" dirty="0" smtClean="0">
                          <a:solidFill>
                            <a:schemeClr val="bg2">
                              <a:lumMod val="50000"/>
                            </a:schemeClr>
                          </a:solidFill>
                        </a:rPr>
                        <a:t>GAP≤-5</a:t>
                      </a:r>
                      <a:endParaRPr lang="zh-CN" altLang="en-US" sz="800" dirty="0">
                        <a:solidFill>
                          <a:schemeClr val="bg2">
                            <a:lumMod val="50000"/>
                          </a:schemeClr>
                        </a:solidFill>
                      </a:endParaRPr>
                    </a:p>
                  </a:txBody>
                  <a:tcPr/>
                </a:tc>
                <a:tc>
                  <a:txBody>
                    <a:bodyPr/>
                    <a:lstStyle/>
                    <a:p>
                      <a:r>
                        <a:rPr lang="zh-CN" altLang="en-US" sz="800" dirty="0" smtClean="0">
                          <a:solidFill>
                            <a:schemeClr val="bg2">
                              <a:lumMod val="50000"/>
                            </a:schemeClr>
                          </a:solidFill>
                        </a:rPr>
                        <a:t>显著落后于行业平均水平</a:t>
                      </a:r>
                      <a:endParaRPr lang="zh-CN" altLang="en-US" sz="800" dirty="0">
                        <a:solidFill>
                          <a:schemeClr val="bg2">
                            <a:lumMod val="50000"/>
                          </a:schemeClr>
                        </a:solidFill>
                      </a:endParaRPr>
                    </a:p>
                  </a:txBody>
                  <a:tcPr/>
                </a:tc>
              </a:tr>
            </a:tbl>
          </a:graphicData>
        </a:graphic>
      </p:graphicFrame>
      <p:graphicFrame>
        <p:nvGraphicFramePr>
          <p:cNvPr id="23" name="表格 11"/>
          <p:cNvGraphicFramePr>
            <a:graphicFrameLocks noGrp="1"/>
          </p:cNvGraphicFramePr>
          <p:nvPr>
            <p:extLst>
              <p:ext uri="{D42A27DB-BD31-4B8C-83A1-F6EECF244321}">
                <p14:modId xmlns:p14="http://schemas.microsoft.com/office/powerpoint/2010/main" val="1622280940"/>
              </p:ext>
            </p:extLst>
          </p:nvPr>
        </p:nvGraphicFramePr>
        <p:xfrm>
          <a:off x="1907705" y="4083918"/>
          <a:ext cx="3240359" cy="455310"/>
        </p:xfrm>
        <a:graphic>
          <a:graphicData uri="http://schemas.openxmlformats.org/drawingml/2006/table">
            <a:tbl>
              <a:tblPr firstRow="1" bandRow="1">
                <a:tableStyleId>{3B4B98B0-60AC-42C2-AFA5-B58CD77FA1E5}</a:tableStyleId>
              </a:tblPr>
              <a:tblGrid>
                <a:gridCol w="1318787"/>
                <a:gridCol w="396697"/>
                <a:gridCol w="820448"/>
                <a:gridCol w="704427"/>
              </a:tblGrid>
              <a:tr h="239286">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1">
                              <a:lumMod val="50000"/>
                            </a:schemeClr>
                          </a:solidFill>
                        </a:rPr>
                        <a:t>再购意愿较强的顾客占比</a:t>
                      </a:r>
                    </a:p>
                  </a:txBody>
                  <a:tcPr/>
                </a:tc>
                <a:tc>
                  <a:txBody>
                    <a:bodyPr/>
                    <a:lstStyle/>
                    <a:p>
                      <a:pPr algn="ctr"/>
                      <a:r>
                        <a:rPr lang="en-US" altLang="zh-CN" sz="800" dirty="0" smtClean="0">
                          <a:solidFill>
                            <a:srgbClr val="7F7F7F"/>
                          </a:solidFill>
                        </a:rPr>
                        <a:t>78%</a:t>
                      </a:r>
                      <a:endParaRPr lang="zh-CN" altLang="en-US" sz="800" dirty="0">
                        <a:solidFill>
                          <a:srgbClr val="7F7F7F"/>
                        </a:solidFill>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rgbClr val="7F7F7F"/>
                          </a:solidFill>
                        </a:rPr>
                        <a:t>星级</a:t>
                      </a:r>
                    </a:p>
                  </a:txBody>
                  <a:tcPr/>
                </a:tc>
                <a:tc>
                  <a:txBody>
                    <a:bodyPr/>
                    <a:lstStyle/>
                    <a:p>
                      <a:pPr marL="0" marR="0" indent="0" algn="ctr" defTabSz="914239" rtl="0" eaLnBrk="1" fontAlgn="auto" latinLnBrk="0" hangingPunct="1">
                        <a:lnSpc>
                          <a:spcPct val="100000"/>
                        </a:lnSpc>
                        <a:spcBef>
                          <a:spcPts val="0"/>
                        </a:spcBef>
                        <a:spcAft>
                          <a:spcPts val="0"/>
                        </a:spcAft>
                        <a:buClrTx/>
                        <a:buSzTx/>
                        <a:buFontTx/>
                        <a:buNone/>
                        <a:tabLst/>
                        <a:defRPr/>
                      </a:pPr>
                      <a:r>
                        <a:rPr lang="en-US" altLang="zh-CN" sz="800" dirty="0" smtClean="0">
                          <a:solidFill>
                            <a:srgbClr val="7F7F7F"/>
                          </a:solidFill>
                        </a:rPr>
                        <a:t>★★★★</a:t>
                      </a:r>
                      <a:r>
                        <a:rPr lang="zh-CN" altLang="zh-CN" sz="800" dirty="0" smtClean="0">
                          <a:solidFill>
                            <a:srgbClr val="7F7F7F"/>
                          </a:solidFill>
                        </a:rPr>
                        <a:t>☆</a:t>
                      </a:r>
                      <a:endParaRPr lang="zh-CN" altLang="en-US" sz="800" dirty="0" smtClean="0">
                        <a:solidFill>
                          <a:srgbClr val="7F7F7F"/>
                        </a:solidFill>
                      </a:endParaRPr>
                    </a:p>
                  </a:txBody>
                  <a:tcPr/>
                </a:tc>
              </a:tr>
              <a:tr h="216024">
                <a:tc>
                  <a:txBody>
                    <a:bodyPr/>
                    <a:lstStyle/>
                    <a:p>
                      <a:r>
                        <a:rPr lang="zh-CN" altLang="en-US" sz="800" b="1" kern="1200" dirty="0" smtClean="0">
                          <a:solidFill>
                            <a:srgbClr val="7F7F7F"/>
                          </a:solidFill>
                          <a:latin typeface="+mn-lt"/>
                          <a:ea typeface="+mn-ea"/>
                          <a:cs typeface="+mn-cs"/>
                        </a:rPr>
                        <a:t>行业平均值</a:t>
                      </a:r>
                      <a:endParaRPr lang="zh-CN" altLang="en-US" sz="800" b="1" kern="1200" dirty="0">
                        <a:solidFill>
                          <a:srgbClr val="7F7F7F"/>
                        </a:solidFill>
                        <a:latin typeface="+mn-lt"/>
                        <a:ea typeface="+mn-ea"/>
                        <a:cs typeface="+mn-cs"/>
                      </a:endParaRPr>
                    </a:p>
                  </a:txBody>
                  <a:tcPr/>
                </a:tc>
                <a:tc>
                  <a:txBody>
                    <a:bodyPr/>
                    <a:lstStyle/>
                    <a:p>
                      <a:pPr algn="ctr"/>
                      <a:r>
                        <a:rPr lang="en-US" altLang="zh-CN" sz="800" b="1" kern="1200" dirty="0" smtClean="0">
                          <a:solidFill>
                            <a:srgbClr val="7F7F7F"/>
                          </a:solidFill>
                          <a:latin typeface="+mn-lt"/>
                          <a:ea typeface="+mn-ea"/>
                          <a:cs typeface="+mn-cs"/>
                        </a:rPr>
                        <a:t>65%</a:t>
                      </a:r>
                      <a:endParaRPr lang="zh-CN" altLang="en-US" sz="800" b="1" kern="1200" dirty="0">
                        <a:solidFill>
                          <a:srgbClr val="7F7F7F"/>
                        </a:solidFill>
                        <a:latin typeface="+mn-lt"/>
                        <a:ea typeface="+mn-ea"/>
                        <a:cs typeface="+mn-cs"/>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b="1" kern="1200" dirty="0" smtClean="0">
                          <a:solidFill>
                            <a:srgbClr val="7F7F7F"/>
                          </a:solidFill>
                          <a:latin typeface="+mn-lt"/>
                          <a:ea typeface="+mn-ea"/>
                          <a:cs typeface="+mn-cs"/>
                        </a:rPr>
                        <a:t>竞争警示灯</a:t>
                      </a:r>
                    </a:p>
                  </a:txBody>
                  <a:tcPr/>
                </a:tc>
                <a:tc>
                  <a:txBody>
                    <a:bodyPr/>
                    <a:lstStyle/>
                    <a:p>
                      <a:pPr algn="ctr"/>
                      <a:endParaRPr lang="zh-CN" altLang="en-US" sz="800" dirty="0">
                        <a:solidFill>
                          <a:srgbClr val="7F7F7F"/>
                        </a:solidFill>
                      </a:endParaRPr>
                    </a:p>
                  </a:txBody>
                  <a:tcPr/>
                </a:tc>
              </a:tr>
            </a:tbl>
          </a:graphicData>
        </a:graphic>
      </p:graphicFrame>
      <p:sp>
        <p:nvSpPr>
          <p:cNvPr id="18" name="Rectangle 17"/>
          <p:cNvSpPr/>
          <p:nvPr/>
        </p:nvSpPr>
        <p:spPr>
          <a:xfrm>
            <a:off x="1907704" y="1628711"/>
            <a:ext cx="3384376" cy="369332"/>
          </a:xfrm>
          <a:prstGeom prst="rect">
            <a:avLst/>
          </a:prstGeom>
        </p:spPr>
        <p:txBody>
          <a:bodyPr wrap="square">
            <a:spAutoFit/>
          </a:bodyPr>
          <a:lstStyle/>
          <a:p>
            <a:r>
              <a:rPr lang="en-US" altLang="zh-CN" sz="900" dirty="0" smtClean="0">
                <a:solidFill>
                  <a:schemeClr val="bg1">
                    <a:lumMod val="50000"/>
                  </a:schemeClr>
                </a:solidFill>
              </a:rPr>
              <a:t>E-chart </a:t>
            </a:r>
            <a:r>
              <a:rPr lang="zh-CN" altLang="en-US" sz="900" dirty="0">
                <a:solidFill>
                  <a:schemeClr val="bg1">
                    <a:lumMod val="50000"/>
                  </a:schemeClr>
                </a:solidFill>
              </a:rPr>
              <a:t>来源</a:t>
            </a:r>
            <a:r>
              <a:rPr lang="en-US" altLang="zh-CN" sz="900" dirty="0">
                <a:solidFill>
                  <a:schemeClr val="bg1">
                    <a:lumMod val="50000"/>
                  </a:schemeClr>
                </a:solidFill>
              </a:rPr>
              <a:t>:</a:t>
            </a:r>
            <a:r>
              <a:rPr lang="zh-CN" altLang="en-US" sz="900" dirty="0">
                <a:solidFill>
                  <a:schemeClr val="bg1">
                    <a:lumMod val="50000"/>
                  </a:schemeClr>
                </a:solidFill>
              </a:rPr>
              <a:t> </a:t>
            </a:r>
            <a:r>
              <a:rPr lang="en-US" altLang="zh-CN" sz="900" dirty="0">
                <a:hlinkClick r:id="rId4"/>
              </a:rPr>
              <a:t>http://</a:t>
            </a:r>
            <a:r>
              <a:rPr lang="en-US" altLang="zh-CN" sz="900" dirty="0" smtClean="0">
                <a:hlinkClick r:id="rId4"/>
              </a:rPr>
              <a:t>echarts.baidu.com/doc/example/pie2.html</a:t>
            </a:r>
            <a:endParaRPr lang="en-US" altLang="zh-CN" sz="900" dirty="0">
              <a:solidFill>
                <a:schemeClr val="bg1">
                  <a:lumMod val="50000"/>
                </a:schemeClr>
              </a:solidFill>
            </a:endParaRPr>
          </a:p>
          <a:p>
            <a:r>
              <a:rPr lang="zh-CN" altLang="en-US" sz="900" dirty="0">
                <a:solidFill>
                  <a:schemeClr val="bg1">
                    <a:lumMod val="50000"/>
                  </a:schemeClr>
                </a:solidFill>
              </a:rPr>
              <a:t>风格可选</a:t>
            </a:r>
            <a:r>
              <a:rPr lang="en-US" altLang="zh-CN" sz="900" dirty="0">
                <a:solidFill>
                  <a:schemeClr val="bg1">
                    <a:lumMod val="50000"/>
                  </a:schemeClr>
                </a:solidFill>
              </a:rPr>
              <a:t>,</a:t>
            </a:r>
            <a:r>
              <a:rPr lang="zh-CN" altLang="en-US" sz="900" dirty="0">
                <a:solidFill>
                  <a:schemeClr val="bg1">
                    <a:lumMod val="50000"/>
                  </a:schemeClr>
                </a:solidFill>
              </a:rPr>
              <a:t>此图风格 </a:t>
            </a:r>
            <a:r>
              <a:rPr lang="en-US" altLang="zh-CN" sz="900" dirty="0" smtClean="0">
                <a:solidFill>
                  <a:schemeClr val="bg1">
                    <a:lumMod val="50000"/>
                  </a:schemeClr>
                </a:solidFill>
              </a:rPr>
              <a:t>macarons</a:t>
            </a:r>
            <a:endParaRPr lang="en-US" altLang="zh-CN" sz="900" dirty="0">
              <a:solidFill>
                <a:schemeClr val="bg1">
                  <a:lumMod val="50000"/>
                </a:schemeClr>
              </a:solidFill>
            </a:endParaRPr>
          </a:p>
        </p:txBody>
      </p:sp>
      <p:pic>
        <p:nvPicPr>
          <p:cNvPr id="22" name="Picture 2" descr="C:\Users\chench21\Desktop\NP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46468" y="2067694"/>
            <a:ext cx="2745611" cy="1236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33985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32361"/>
            <a:ext cx="8856984" cy="313932"/>
          </a:xfrm>
        </p:spPr>
        <p:txBody>
          <a:bodyPr/>
          <a:lstStyle/>
          <a:p>
            <a:r>
              <a:rPr lang="zh-CN" altLang="en-US" sz="2800" dirty="0" smtClean="0"/>
              <a:t>推荐意愿</a:t>
            </a:r>
            <a:r>
              <a:rPr lang="en-US" altLang="zh-CN" sz="2800" dirty="0" smtClean="0"/>
              <a:t>NPS</a:t>
            </a:r>
            <a:endParaRPr lang="zh-CN" altLang="en-US" sz="900" dirty="0">
              <a:solidFill>
                <a:srgbClr val="FF0000"/>
              </a:solidFill>
            </a:endParaRPr>
          </a:p>
        </p:txBody>
      </p:sp>
      <p:sp>
        <p:nvSpPr>
          <p:cNvPr id="8" name="矩形 7"/>
          <p:cNvSpPr/>
          <p:nvPr/>
        </p:nvSpPr>
        <p:spPr>
          <a:xfrm>
            <a:off x="251520" y="627534"/>
            <a:ext cx="8712968" cy="815608"/>
          </a:xfrm>
          <a:prstGeom prst="rect">
            <a:avLst/>
          </a:prstGeom>
          <a:solidFill>
            <a:srgbClr val="FFFFFF"/>
          </a:solidFill>
          <a:ln>
            <a:noFill/>
          </a:ln>
        </p:spPr>
        <p:txBody>
          <a:bodyPr wrap="square">
            <a:spAutoFit/>
          </a:bodyPr>
          <a:lstStyle/>
          <a:p>
            <a:r>
              <a:rPr lang="en-US" altLang="zh-CN" sz="1100" b="1" dirty="0" smtClean="0">
                <a:solidFill>
                  <a:schemeClr val="accent2"/>
                </a:solidFill>
              </a:rPr>
              <a:t>Comments</a:t>
            </a:r>
            <a:r>
              <a:rPr lang="en-US" altLang="zh-CN" sz="900" b="1" dirty="0" smtClean="0">
                <a:solidFill>
                  <a:schemeClr val="accent2"/>
                </a:solidFill>
              </a:rPr>
              <a:t>:</a:t>
            </a:r>
            <a:r>
              <a:rPr lang="zh-CN" altLang="en-US" sz="900" b="1" dirty="0" smtClean="0">
                <a:solidFill>
                  <a:schemeClr val="accent2"/>
                </a:solidFill>
              </a:rPr>
              <a:t> </a:t>
            </a:r>
            <a:endParaRPr lang="en-US" altLang="zh-CN" sz="900" b="1" dirty="0" smtClean="0">
              <a:solidFill>
                <a:schemeClr val="accent2"/>
              </a:solidFill>
            </a:endParaRPr>
          </a:p>
          <a:p>
            <a:r>
              <a:rPr lang="en-US" altLang="zh-CN" sz="900" dirty="0" smtClean="0">
                <a:solidFill>
                  <a:schemeClr val="bg2">
                    <a:lumMod val="50000"/>
                  </a:schemeClr>
                </a:solidFill>
                <a:latin typeface="黑体"/>
                <a:cs typeface="黑体"/>
              </a:rPr>
              <a:t>NPS</a:t>
            </a:r>
            <a:r>
              <a:rPr lang="zh-CN" altLang="en-US" sz="900" dirty="0" smtClean="0">
                <a:solidFill>
                  <a:schemeClr val="bg2">
                    <a:lumMod val="50000"/>
                  </a:schemeClr>
                </a:solidFill>
                <a:latin typeface="黑体"/>
                <a:cs typeface="黑体"/>
              </a:rPr>
              <a:t>（</a:t>
            </a:r>
            <a:r>
              <a:rPr lang="en-US" altLang="zh-CN" sz="900" dirty="0" smtClean="0">
                <a:solidFill>
                  <a:schemeClr val="bg2">
                    <a:lumMod val="50000"/>
                  </a:schemeClr>
                </a:solidFill>
                <a:latin typeface="黑体"/>
                <a:cs typeface="黑体"/>
              </a:rPr>
              <a:t>Net Promoter Score</a:t>
            </a:r>
            <a:r>
              <a:rPr lang="zh-CN" altLang="en-US" sz="900" dirty="0" smtClean="0">
                <a:solidFill>
                  <a:schemeClr val="bg2">
                    <a:lumMod val="50000"/>
                  </a:schemeClr>
                </a:solidFill>
                <a:latin typeface="黑体"/>
                <a:cs typeface="黑体"/>
              </a:rPr>
              <a:t>，净推荐率）是反映市场口碑的重要指标。</a:t>
            </a:r>
            <a:endParaRPr lang="en-US" altLang="zh-CN" sz="900" dirty="0">
              <a:solidFill>
                <a:schemeClr val="bg2">
                  <a:lumMod val="50000"/>
                </a:schemeClr>
              </a:solidFill>
              <a:latin typeface="黑体"/>
              <a:cs typeface="黑体"/>
            </a:endParaRPr>
          </a:p>
          <a:p>
            <a:r>
              <a:rPr lang="en-US" altLang="zh-CN" sz="900" dirty="0" smtClean="0">
                <a:solidFill>
                  <a:schemeClr val="bg2">
                    <a:lumMod val="50000"/>
                  </a:schemeClr>
                </a:solidFill>
                <a:latin typeface="黑体"/>
                <a:ea typeface="黑体"/>
                <a:cs typeface="黑体"/>
              </a:rPr>
              <a:t>1</a:t>
            </a:r>
            <a:r>
              <a:rPr lang="zh-CN" altLang="en-US" sz="900" dirty="0">
                <a:solidFill>
                  <a:schemeClr val="bg2">
                    <a:lumMod val="50000"/>
                  </a:schemeClr>
                </a:solidFill>
                <a:latin typeface="黑体"/>
                <a:cs typeface="黑体"/>
              </a:rPr>
              <a:t>、从本次数据来看</a:t>
            </a:r>
            <a:r>
              <a:rPr lang="zh-CN" altLang="en-US" sz="900" dirty="0" smtClean="0">
                <a:solidFill>
                  <a:schemeClr val="bg2">
                    <a:lumMod val="50000"/>
                  </a:schemeClr>
                </a:solidFill>
                <a:latin typeface="黑体"/>
                <a:cs typeface="黑体"/>
              </a:rPr>
              <a:t>，推荐意愿较强的顾客（</a:t>
            </a:r>
            <a:r>
              <a:rPr lang="en-US" altLang="zh-CN" sz="900" dirty="0" smtClean="0">
                <a:solidFill>
                  <a:schemeClr val="bg2">
                    <a:lumMod val="50000"/>
                  </a:schemeClr>
                </a:solidFill>
                <a:latin typeface="黑体"/>
                <a:cs typeface="黑体"/>
              </a:rPr>
              <a:t>8-10</a:t>
            </a:r>
            <a:r>
              <a:rPr lang="zh-CN" altLang="en-US" sz="900" dirty="0" smtClean="0">
                <a:solidFill>
                  <a:schemeClr val="bg2">
                    <a:lumMod val="50000"/>
                  </a:schemeClr>
                </a:solidFill>
                <a:latin typeface="黑体"/>
                <a:cs typeface="黑体"/>
              </a:rPr>
              <a:t>分）占比</a:t>
            </a:r>
            <a:r>
              <a:rPr lang="en-US" altLang="zh-CN" sz="900" b="1" dirty="0" smtClean="0">
                <a:solidFill>
                  <a:srgbClr val="C00000"/>
                </a:solidFill>
                <a:latin typeface="黑体"/>
                <a:cs typeface="黑体"/>
              </a:rPr>
              <a:t>xx%</a:t>
            </a:r>
            <a:r>
              <a:rPr lang="zh-CN" altLang="en-US" sz="900" dirty="0" smtClean="0">
                <a:solidFill>
                  <a:schemeClr val="bg2">
                    <a:lumMod val="50000"/>
                  </a:schemeClr>
                </a:solidFill>
                <a:latin typeface="黑体"/>
                <a:cs typeface="黑体"/>
              </a:rPr>
              <a:t>，</a:t>
            </a:r>
            <a:r>
              <a:rPr lang="en-US" altLang="zh-CN" sz="900" b="1" dirty="0" smtClean="0">
                <a:solidFill>
                  <a:srgbClr val="C00000"/>
                </a:solidFill>
                <a:latin typeface="黑体"/>
                <a:cs typeface="黑体"/>
              </a:rPr>
              <a:t>xx</a:t>
            </a:r>
            <a:r>
              <a:rPr lang="en-US" altLang="zh-CN" sz="900" b="1" dirty="0">
                <a:solidFill>
                  <a:srgbClr val="C00000"/>
                </a:solidFill>
                <a:latin typeface="黑体"/>
                <a:cs typeface="黑体"/>
              </a:rPr>
              <a:t>%</a:t>
            </a:r>
            <a:r>
              <a:rPr lang="zh-CN" altLang="en-US" sz="900" b="1" dirty="0">
                <a:solidFill>
                  <a:srgbClr val="C00000"/>
                </a:solidFill>
                <a:latin typeface="黑体"/>
                <a:cs typeface="黑体"/>
              </a:rPr>
              <a:t>的</a:t>
            </a:r>
            <a:r>
              <a:rPr lang="zh-CN" altLang="en-US" sz="900" dirty="0" smtClean="0">
                <a:solidFill>
                  <a:schemeClr val="bg2">
                    <a:lumMod val="50000"/>
                  </a:schemeClr>
                </a:solidFill>
                <a:latin typeface="黑体"/>
                <a:cs typeface="黑体"/>
              </a:rPr>
              <a:t>顾客推荐意愿较弱（</a:t>
            </a:r>
            <a:r>
              <a:rPr lang="en-US" altLang="zh-CN" sz="900" dirty="0" smtClean="0">
                <a:solidFill>
                  <a:schemeClr val="bg2">
                    <a:lumMod val="50000"/>
                  </a:schemeClr>
                </a:solidFill>
                <a:latin typeface="黑体"/>
                <a:cs typeface="黑体"/>
              </a:rPr>
              <a:t>1-5</a:t>
            </a:r>
            <a:r>
              <a:rPr lang="zh-CN" altLang="en-US" sz="900" dirty="0" smtClean="0">
                <a:solidFill>
                  <a:schemeClr val="bg2">
                    <a:lumMod val="50000"/>
                  </a:schemeClr>
                </a:solidFill>
                <a:latin typeface="黑体"/>
                <a:cs typeface="黑体"/>
              </a:rPr>
              <a:t>分），</a:t>
            </a:r>
            <a:r>
              <a:rPr lang="en-US" altLang="zh-CN" sz="900" dirty="0" smtClean="0">
                <a:solidFill>
                  <a:schemeClr val="bg2">
                    <a:lumMod val="50000"/>
                  </a:schemeClr>
                </a:solidFill>
                <a:latin typeface="黑体"/>
                <a:cs typeface="黑体"/>
              </a:rPr>
              <a:t>NPS</a:t>
            </a:r>
            <a:r>
              <a:rPr lang="zh-CN" altLang="en-US" sz="900" dirty="0">
                <a:solidFill>
                  <a:schemeClr val="bg2">
                    <a:lumMod val="50000"/>
                  </a:schemeClr>
                </a:solidFill>
                <a:latin typeface="黑体"/>
                <a:cs typeface="黑体"/>
              </a:rPr>
              <a:t>指数</a:t>
            </a:r>
            <a:r>
              <a:rPr lang="zh-CN" altLang="en-US" sz="900" dirty="0" smtClean="0">
                <a:solidFill>
                  <a:schemeClr val="bg2">
                    <a:lumMod val="50000"/>
                  </a:schemeClr>
                </a:solidFill>
                <a:latin typeface="黑体"/>
                <a:cs typeface="黑体"/>
              </a:rPr>
              <a:t>为：</a:t>
            </a:r>
            <a:r>
              <a:rPr lang="en-US" altLang="zh-CN" sz="900" b="1" dirty="0" smtClean="0">
                <a:solidFill>
                  <a:srgbClr val="C00000"/>
                </a:solidFill>
                <a:latin typeface="黑体"/>
                <a:cs typeface="黑体"/>
              </a:rPr>
              <a:t>XX</a:t>
            </a:r>
            <a:r>
              <a:rPr lang="zh-CN" altLang="en-US" sz="900" b="1" dirty="0">
                <a:solidFill>
                  <a:srgbClr val="C00000"/>
                </a:solidFill>
                <a:latin typeface="黑体"/>
                <a:cs typeface="黑体"/>
              </a:rPr>
              <a:t>。</a:t>
            </a:r>
            <a:endParaRPr lang="en-US" altLang="zh-CN" sz="900" b="1" dirty="0">
              <a:solidFill>
                <a:srgbClr val="C00000"/>
              </a:solidFill>
              <a:latin typeface="黑体"/>
              <a:cs typeface="黑体"/>
            </a:endParaRPr>
          </a:p>
          <a:p>
            <a:r>
              <a:rPr lang="en-US" altLang="zh-CN" sz="900" dirty="0" smtClean="0">
                <a:solidFill>
                  <a:schemeClr val="bg2">
                    <a:lumMod val="50000"/>
                  </a:schemeClr>
                </a:solidFill>
                <a:latin typeface="黑体"/>
                <a:cs typeface="黑体"/>
              </a:rPr>
              <a:t>2</a:t>
            </a:r>
            <a:r>
              <a:rPr lang="zh-CN" altLang="en-US" sz="900" dirty="0" smtClean="0">
                <a:solidFill>
                  <a:schemeClr val="bg2">
                    <a:lumMod val="50000"/>
                  </a:schemeClr>
                </a:solidFill>
                <a:latin typeface="黑体"/>
                <a:cs typeface="黑体"/>
              </a:rPr>
              <a:t>、与行业水平相比，</a:t>
            </a:r>
            <a:r>
              <a:rPr lang="en-US" altLang="zh-CN" sz="900" b="1" dirty="0" smtClean="0">
                <a:solidFill>
                  <a:srgbClr val="C00000"/>
                </a:solidFill>
                <a:latin typeface="黑体"/>
                <a:cs typeface="黑体"/>
              </a:rPr>
              <a:t>xx</a:t>
            </a:r>
            <a:r>
              <a:rPr lang="zh-CN" altLang="en-US" sz="900" b="1" dirty="0">
                <a:solidFill>
                  <a:srgbClr val="C00000"/>
                </a:solidFill>
                <a:latin typeface="黑体"/>
                <a:cs typeface="黑体"/>
              </a:rPr>
              <a:t>餐厅</a:t>
            </a:r>
            <a:r>
              <a:rPr lang="zh-CN" altLang="en-US" sz="900" dirty="0" smtClean="0">
                <a:solidFill>
                  <a:schemeClr val="bg2">
                    <a:lumMod val="50000"/>
                  </a:schemeClr>
                </a:solidFill>
                <a:latin typeface="黑体"/>
                <a:cs typeface="黑体"/>
              </a:rPr>
              <a:t>的</a:t>
            </a:r>
            <a:r>
              <a:rPr lang="en-US" altLang="zh-CN" sz="900" dirty="0" smtClean="0">
                <a:solidFill>
                  <a:schemeClr val="bg2">
                    <a:lumMod val="50000"/>
                  </a:schemeClr>
                </a:solidFill>
                <a:latin typeface="黑体"/>
                <a:cs typeface="黑体"/>
              </a:rPr>
              <a:t>NPS</a:t>
            </a:r>
            <a:r>
              <a:rPr lang="en-US" altLang="zh-CN" sz="900" b="1" dirty="0" smtClean="0">
                <a:solidFill>
                  <a:srgbClr val="C00000"/>
                </a:solidFill>
                <a:latin typeface="黑体"/>
                <a:cs typeface="黑体"/>
              </a:rPr>
              <a:t>&lt;</a:t>
            </a:r>
            <a:r>
              <a:rPr lang="zh-CN" altLang="en-US" sz="900" b="1" dirty="0" smtClean="0">
                <a:solidFill>
                  <a:srgbClr val="C00000"/>
                </a:solidFill>
                <a:latin typeface="黑体"/>
                <a:cs typeface="黑体"/>
              </a:rPr>
              <a:t>插入判别描述</a:t>
            </a:r>
            <a:r>
              <a:rPr lang="en-US" altLang="zh-CN" sz="900" b="1" dirty="0" smtClean="0">
                <a:solidFill>
                  <a:srgbClr val="C00000"/>
                </a:solidFill>
                <a:latin typeface="黑体"/>
                <a:cs typeface="黑体"/>
              </a:rPr>
              <a:t>&gt;</a:t>
            </a:r>
          </a:p>
          <a:p>
            <a:r>
              <a:rPr lang="en-US" altLang="zh-CN" sz="900" dirty="0">
                <a:solidFill>
                  <a:srgbClr val="800000"/>
                </a:solidFill>
                <a:latin typeface="黑体"/>
                <a:cs typeface="黑体"/>
              </a:rPr>
              <a:t>	</a:t>
            </a:r>
            <a:r>
              <a:rPr lang="en-US" altLang="zh-CN" sz="900" dirty="0" smtClean="0">
                <a:solidFill>
                  <a:srgbClr val="800000"/>
                </a:solidFill>
                <a:latin typeface="黑体"/>
                <a:cs typeface="黑体"/>
              </a:rPr>
              <a:t>			</a:t>
            </a:r>
            <a:endParaRPr lang="zh-CN" altLang="en-US" sz="900" dirty="0">
              <a:solidFill>
                <a:schemeClr val="bg2">
                  <a:lumMod val="50000"/>
                </a:schemeClr>
              </a:solidFill>
              <a:latin typeface="黑体"/>
              <a:ea typeface="黑体"/>
              <a:cs typeface="黑体"/>
            </a:endParaRPr>
          </a:p>
        </p:txBody>
      </p:sp>
      <p:graphicFrame>
        <p:nvGraphicFramePr>
          <p:cNvPr id="9" name="表格 8"/>
          <p:cNvGraphicFramePr>
            <a:graphicFrameLocks noGrp="1"/>
          </p:cNvGraphicFramePr>
          <p:nvPr>
            <p:extLst>
              <p:ext uri="{D42A27DB-BD31-4B8C-83A1-F6EECF244321}">
                <p14:modId xmlns:p14="http://schemas.microsoft.com/office/powerpoint/2010/main" val="289670939"/>
              </p:ext>
            </p:extLst>
          </p:nvPr>
        </p:nvGraphicFramePr>
        <p:xfrm>
          <a:off x="5724128" y="3147814"/>
          <a:ext cx="3168352" cy="1295400"/>
        </p:xfrm>
        <a:graphic>
          <a:graphicData uri="http://schemas.openxmlformats.org/drawingml/2006/table">
            <a:tbl>
              <a:tblPr firstRow="1" bandRow="1">
                <a:tableStyleId>{C083E6E3-FA7D-4D7B-A595-EF9225AFEA82}</a:tableStyleId>
              </a:tblPr>
              <a:tblGrid>
                <a:gridCol w="1584176"/>
                <a:gridCol w="1584176"/>
              </a:tblGrid>
              <a:tr h="192021">
                <a:tc>
                  <a:txBody>
                    <a:bodyPr/>
                    <a:lstStyle/>
                    <a:p>
                      <a:r>
                        <a:rPr lang="en-US" altLang="zh-CN" sz="800" dirty="0" smtClean="0">
                          <a:solidFill>
                            <a:schemeClr val="bg2">
                              <a:lumMod val="50000"/>
                            </a:schemeClr>
                          </a:solidFill>
                        </a:rPr>
                        <a:t>NPS</a:t>
                      </a:r>
                      <a:r>
                        <a:rPr lang="zh-CN" altLang="en-US" sz="800" dirty="0" smtClean="0">
                          <a:solidFill>
                            <a:schemeClr val="bg2">
                              <a:lumMod val="50000"/>
                            </a:schemeClr>
                          </a:solidFill>
                        </a:rPr>
                        <a:t>  </a:t>
                      </a:r>
                      <a:r>
                        <a:rPr lang="zh-CN" altLang="zh-CN" sz="800" dirty="0" smtClean="0">
                          <a:solidFill>
                            <a:schemeClr val="bg2">
                              <a:lumMod val="50000"/>
                            </a:schemeClr>
                          </a:solidFill>
                        </a:rPr>
                        <a:t>-</a:t>
                      </a:r>
                      <a:r>
                        <a:rPr lang="en-US" altLang="zh-CN" sz="800" dirty="0" smtClean="0">
                          <a:solidFill>
                            <a:schemeClr val="bg2">
                              <a:lumMod val="50000"/>
                            </a:schemeClr>
                          </a:solidFill>
                        </a:rPr>
                        <a:t>  </a:t>
                      </a:r>
                      <a:r>
                        <a:rPr lang="zh-CN" altLang="en-US" sz="800" dirty="0" smtClean="0">
                          <a:solidFill>
                            <a:schemeClr val="bg2">
                              <a:lumMod val="50000"/>
                            </a:schemeClr>
                          </a:solidFill>
                        </a:rPr>
                        <a:t>行业平均值</a:t>
                      </a:r>
                      <a:endParaRPr lang="zh-CN" altLang="en-US" sz="800" dirty="0">
                        <a:solidFill>
                          <a:schemeClr val="bg2">
                            <a:lumMod val="50000"/>
                          </a:schemeClr>
                        </a:solidFill>
                      </a:endParaRPr>
                    </a:p>
                  </a:txBody>
                  <a:tcPr/>
                </a:tc>
                <a:tc>
                  <a:txBody>
                    <a:bodyPr/>
                    <a:lstStyle/>
                    <a:p>
                      <a:r>
                        <a:rPr lang="zh-CN" altLang="en-US" sz="900" b="1" kern="1200" dirty="0" smtClean="0">
                          <a:solidFill>
                            <a:srgbClr val="C00000"/>
                          </a:solidFill>
                          <a:latin typeface="黑体"/>
                          <a:ea typeface="+mn-ea"/>
                          <a:cs typeface="黑体"/>
                        </a:rPr>
                        <a:t>判别描述</a:t>
                      </a:r>
                      <a:endParaRPr lang="zh-CN" altLang="en-US" sz="900" b="1" kern="1200" dirty="0">
                        <a:solidFill>
                          <a:srgbClr val="C00000"/>
                        </a:solidFill>
                        <a:latin typeface="黑体"/>
                        <a:ea typeface="+mn-ea"/>
                        <a:cs typeface="黑体"/>
                      </a:endParaRPr>
                    </a:p>
                  </a:txBody>
                  <a:tcPr/>
                </a:tc>
              </a:tr>
              <a:tr h="192021">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en-US" altLang="zh-CN" sz="800" dirty="0" smtClean="0">
                          <a:solidFill>
                            <a:schemeClr val="bg2">
                              <a:lumMod val="50000"/>
                            </a:schemeClr>
                          </a:solidFill>
                        </a:rPr>
                        <a:t>Gap≥</a:t>
                      </a:r>
                      <a:r>
                        <a:rPr lang="zh-CN" altLang="zh-CN" sz="800" dirty="0" smtClean="0">
                          <a:solidFill>
                            <a:schemeClr val="bg2">
                              <a:lumMod val="50000"/>
                            </a:schemeClr>
                          </a:solidFill>
                        </a:rPr>
                        <a:t>5</a:t>
                      </a:r>
                      <a:endParaRPr lang="zh-CN" altLang="en-US" sz="800" dirty="0">
                        <a:solidFill>
                          <a:schemeClr val="bg2">
                            <a:lumMod val="50000"/>
                          </a:schemeClr>
                        </a:solidFill>
                      </a:endParaRPr>
                    </a:p>
                  </a:txBody>
                  <a:tcPr/>
                </a:tc>
                <a:tc>
                  <a:txBody>
                    <a:bodyPr/>
                    <a:lstStyle/>
                    <a:p>
                      <a:r>
                        <a:rPr lang="zh-CN" altLang="en-US" sz="800" dirty="0" smtClean="0">
                          <a:solidFill>
                            <a:schemeClr val="bg2">
                              <a:lumMod val="50000"/>
                            </a:schemeClr>
                          </a:solidFill>
                        </a:rPr>
                        <a:t>显著领先于行业平均水平</a:t>
                      </a:r>
                      <a:endParaRPr lang="zh-CN" altLang="en-US" sz="800" dirty="0">
                        <a:solidFill>
                          <a:schemeClr val="bg2">
                            <a:lumMod val="50000"/>
                          </a:schemeClr>
                        </a:solidFill>
                      </a:endParaRPr>
                    </a:p>
                  </a:txBody>
                  <a:tcPr/>
                </a:tc>
              </a:tr>
              <a:tr h="192021">
                <a:tc>
                  <a:txBody>
                    <a:bodyPr/>
                    <a:lstStyle/>
                    <a:p>
                      <a:r>
                        <a:rPr lang="en-US" altLang="zh-CN" sz="800" dirty="0" smtClean="0">
                          <a:solidFill>
                            <a:schemeClr val="bg2">
                              <a:lumMod val="50000"/>
                            </a:schemeClr>
                          </a:solidFill>
                        </a:rPr>
                        <a:t>3≤Gap</a:t>
                      </a:r>
                      <a:r>
                        <a:rPr lang="zh-CN" altLang="en-US" sz="800" dirty="0" smtClean="0">
                          <a:solidFill>
                            <a:schemeClr val="bg2">
                              <a:lumMod val="50000"/>
                            </a:schemeClr>
                          </a:solidFill>
                        </a:rPr>
                        <a:t>＜</a:t>
                      </a:r>
                      <a:r>
                        <a:rPr lang="en-US" altLang="zh-CN" sz="800" dirty="0" smtClean="0">
                          <a:solidFill>
                            <a:schemeClr val="bg2">
                              <a:lumMod val="50000"/>
                            </a:schemeClr>
                          </a:solidFill>
                        </a:rPr>
                        <a:t>5</a:t>
                      </a:r>
                    </a:p>
                  </a:txBody>
                  <a:tcPr/>
                </a:tc>
                <a:tc>
                  <a:txBody>
                    <a:bodyPr/>
                    <a:lstStyle/>
                    <a:p>
                      <a:r>
                        <a:rPr lang="zh-CN" altLang="en-US" sz="800" dirty="0" smtClean="0">
                          <a:solidFill>
                            <a:schemeClr val="bg2">
                              <a:lumMod val="50000"/>
                            </a:schemeClr>
                          </a:solidFill>
                        </a:rPr>
                        <a:t>略微领先于行业平均水平</a:t>
                      </a:r>
                      <a:endParaRPr lang="zh-CN" altLang="en-US" sz="800" dirty="0">
                        <a:solidFill>
                          <a:schemeClr val="bg2">
                            <a:lumMod val="50000"/>
                          </a:schemeClr>
                        </a:solidFill>
                      </a:endParaRPr>
                    </a:p>
                  </a:txBody>
                  <a:tcPr/>
                </a:tc>
              </a:tr>
              <a:tr h="192021">
                <a:tc>
                  <a:txBody>
                    <a:bodyPr/>
                    <a:lstStyle/>
                    <a:p>
                      <a:r>
                        <a:rPr lang="en-US" altLang="zh-CN" sz="800" dirty="0" smtClean="0">
                          <a:solidFill>
                            <a:schemeClr val="bg2">
                              <a:lumMod val="50000"/>
                            </a:schemeClr>
                          </a:solidFill>
                        </a:rPr>
                        <a:t>-3</a:t>
                      </a:r>
                      <a:r>
                        <a:rPr lang="zh-CN" altLang="en-US" sz="800" dirty="0" smtClean="0">
                          <a:solidFill>
                            <a:schemeClr val="bg2">
                              <a:lumMod val="50000"/>
                            </a:schemeClr>
                          </a:solidFill>
                        </a:rPr>
                        <a:t>＜</a:t>
                      </a:r>
                      <a:r>
                        <a:rPr lang="en-US" altLang="zh-CN" sz="800" dirty="0" smtClean="0">
                          <a:solidFill>
                            <a:schemeClr val="bg2">
                              <a:lumMod val="50000"/>
                            </a:schemeClr>
                          </a:solidFill>
                        </a:rPr>
                        <a:t>GAP</a:t>
                      </a:r>
                      <a:r>
                        <a:rPr lang="zh-CN" altLang="en-US" sz="800" dirty="0" smtClean="0">
                          <a:solidFill>
                            <a:schemeClr val="bg2">
                              <a:lumMod val="50000"/>
                            </a:schemeClr>
                          </a:solidFill>
                        </a:rPr>
                        <a:t>＜</a:t>
                      </a:r>
                      <a:r>
                        <a:rPr lang="en-US" altLang="zh-CN" sz="800" dirty="0" smtClean="0">
                          <a:solidFill>
                            <a:schemeClr val="bg2">
                              <a:lumMod val="50000"/>
                            </a:schemeClr>
                          </a:solidFill>
                        </a:rPr>
                        <a:t>3</a:t>
                      </a:r>
                      <a:endParaRPr lang="zh-CN" altLang="en-US" sz="800" dirty="0">
                        <a:solidFill>
                          <a:schemeClr val="bg2">
                            <a:lumMod val="50000"/>
                          </a:schemeClr>
                        </a:solidFill>
                      </a:endParaRPr>
                    </a:p>
                  </a:txBody>
                  <a:tcPr/>
                </a:tc>
                <a:tc>
                  <a:txBody>
                    <a:bodyPr/>
                    <a:lstStyle/>
                    <a:p>
                      <a:r>
                        <a:rPr lang="zh-CN" altLang="en-US" sz="800" dirty="0" smtClean="0">
                          <a:solidFill>
                            <a:schemeClr val="bg2">
                              <a:lumMod val="50000"/>
                            </a:schemeClr>
                          </a:solidFill>
                        </a:rPr>
                        <a:t>属于行业一般水平</a:t>
                      </a:r>
                      <a:endParaRPr lang="zh-CN" altLang="en-US" sz="800" dirty="0">
                        <a:solidFill>
                          <a:schemeClr val="bg2">
                            <a:lumMod val="50000"/>
                          </a:schemeClr>
                        </a:solidFill>
                      </a:endParaRPr>
                    </a:p>
                  </a:txBody>
                  <a:tcPr/>
                </a:tc>
              </a:tr>
              <a:tr h="192021">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en-US" altLang="zh-CN" sz="800" dirty="0" smtClean="0">
                          <a:solidFill>
                            <a:schemeClr val="bg2">
                              <a:lumMod val="50000"/>
                            </a:schemeClr>
                          </a:solidFill>
                        </a:rPr>
                        <a:t>-5</a:t>
                      </a:r>
                      <a:r>
                        <a:rPr lang="zh-CN" altLang="en-US" sz="800" dirty="0" smtClean="0">
                          <a:solidFill>
                            <a:schemeClr val="bg2">
                              <a:lumMod val="50000"/>
                            </a:schemeClr>
                          </a:solidFill>
                        </a:rPr>
                        <a:t>＜</a:t>
                      </a:r>
                      <a:r>
                        <a:rPr lang="en-US" altLang="zh-CN" sz="800" dirty="0" smtClean="0">
                          <a:solidFill>
                            <a:schemeClr val="bg2">
                              <a:lumMod val="50000"/>
                            </a:schemeClr>
                          </a:solidFill>
                        </a:rPr>
                        <a:t>GAP ≤ -3</a:t>
                      </a:r>
                      <a:endParaRPr lang="zh-CN" altLang="en-US" sz="800" dirty="0" smtClean="0">
                        <a:solidFill>
                          <a:schemeClr val="bg2">
                            <a:lumMod val="50000"/>
                          </a:schemeClr>
                        </a:solidFill>
                      </a:endParaRPr>
                    </a:p>
                  </a:txBody>
                  <a:tcPr/>
                </a:tc>
                <a:tc>
                  <a:txBody>
                    <a:bodyPr/>
                    <a:lstStyle/>
                    <a:p>
                      <a:r>
                        <a:rPr lang="zh-CN" altLang="en-US" sz="800" dirty="0" smtClean="0">
                          <a:solidFill>
                            <a:schemeClr val="bg2">
                              <a:lumMod val="50000"/>
                            </a:schemeClr>
                          </a:solidFill>
                        </a:rPr>
                        <a:t>略微落后于行业平均水平</a:t>
                      </a:r>
                      <a:endParaRPr lang="zh-CN" altLang="en-US" sz="800" dirty="0">
                        <a:solidFill>
                          <a:schemeClr val="bg2">
                            <a:lumMod val="50000"/>
                          </a:schemeClr>
                        </a:solidFill>
                      </a:endParaRPr>
                    </a:p>
                  </a:txBody>
                  <a:tcPr/>
                </a:tc>
              </a:tr>
              <a:tr h="192021">
                <a:tc>
                  <a:txBody>
                    <a:bodyPr/>
                    <a:lstStyle/>
                    <a:p>
                      <a:r>
                        <a:rPr lang="en-US" altLang="zh-CN" sz="800" dirty="0" smtClean="0">
                          <a:solidFill>
                            <a:schemeClr val="bg2">
                              <a:lumMod val="50000"/>
                            </a:schemeClr>
                          </a:solidFill>
                        </a:rPr>
                        <a:t>GAP≤-5</a:t>
                      </a:r>
                      <a:endParaRPr lang="zh-CN" altLang="en-US" sz="800" dirty="0">
                        <a:solidFill>
                          <a:schemeClr val="bg2">
                            <a:lumMod val="50000"/>
                          </a:schemeClr>
                        </a:solidFill>
                      </a:endParaRPr>
                    </a:p>
                  </a:txBody>
                  <a:tcPr/>
                </a:tc>
                <a:tc>
                  <a:txBody>
                    <a:bodyPr/>
                    <a:lstStyle/>
                    <a:p>
                      <a:r>
                        <a:rPr lang="zh-CN" altLang="en-US" sz="800" dirty="0" smtClean="0">
                          <a:solidFill>
                            <a:schemeClr val="bg2">
                              <a:lumMod val="50000"/>
                            </a:schemeClr>
                          </a:solidFill>
                        </a:rPr>
                        <a:t>显著落后于行业平均水平</a:t>
                      </a:r>
                      <a:endParaRPr lang="zh-CN" altLang="en-US" sz="800" dirty="0">
                        <a:solidFill>
                          <a:schemeClr val="bg2">
                            <a:lumMod val="50000"/>
                          </a:schemeClr>
                        </a:solidFill>
                      </a:endParaRPr>
                    </a:p>
                  </a:txBody>
                  <a:tcPr/>
                </a:tc>
              </a:tr>
            </a:tbl>
          </a:graphicData>
        </a:graphic>
      </p:graphicFrame>
      <p:sp>
        <p:nvSpPr>
          <p:cNvPr id="4" name="Oval 3"/>
          <p:cNvSpPr/>
          <p:nvPr/>
        </p:nvSpPr>
        <p:spPr>
          <a:xfrm>
            <a:off x="8388424" y="123478"/>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rgbClr val="FF0000"/>
                </a:solidFill>
              </a:rPr>
              <a:t>P4’’</a:t>
            </a:r>
            <a:endParaRPr lang="zh-CN" altLang="en-US" sz="1200" dirty="0">
              <a:solidFill>
                <a:srgbClr val="FF0000"/>
              </a:solidFill>
            </a:endParaRPr>
          </a:p>
        </p:txBody>
      </p:sp>
      <p:sp>
        <p:nvSpPr>
          <p:cNvPr id="3" name="文本框 2"/>
          <p:cNvSpPr txBox="1"/>
          <p:nvPr/>
        </p:nvSpPr>
        <p:spPr>
          <a:xfrm>
            <a:off x="323528" y="1635646"/>
            <a:ext cx="576064" cy="169277"/>
          </a:xfrm>
          <a:prstGeom prst="rect">
            <a:avLst/>
          </a:prstGeom>
          <a:noFill/>
        </p:spPr>
        <p:txBody>
          <a:bodyPr wrap="square" lIns="0" tIns="0" rIns="0" bIns="0" rtlCol="0">
            <a:spAutoFit/>
          </a:bodyPr>
          <a:lstStyle/>
          <a:p>
            <a:r>
              <a:rPr kumimoji="1" lang="en-US" altLang="zh-CN" sz="1100" b="1" dirty="0" smtClean="0">
                <a:solidFill>
                  <a:schemeClr val="accent3"/>
                </a:solidFill>
              </a:rPr>
              <a:t>Charts: </a:t>
            </a:r>
            <a:endParaRPr kumimoji="1" lang="zh-CN" altLang="en-US" sz="1100" b="1" dirty="0" smtClean="0">
              <a:solidFill>
                <a:schemeClr val="accent3"/>
              </a:solidFill>
            </a:endParaRPr>
          </a:p>
        </p:txBody>
      </p:sp>
      <p:sp>
        <p:nvSpPr>
          <p:cNvPr id="16" name="圆角矩形 15"/>
          <p:cNvSpPr/>
          <p:nvPr/>
        </p:nvSpPr>
        <p:spPr>
          <a:xfrm>
            <a:off x="179512" y="1419622"/>
            <a:ext cx="5112568" cy="3528392"/>
          </a:xfrm>
          <a:prstGeom prst="roundRect">
            <a:avLst/>
          </a:prstGeom>
          <a:no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7" name="圆角矩形 16"/>
          <p:cNvSpPr/>
          <p:nvPr/>
        </p:nvSpPr>
        <p:spPr>
          <a:xfrm>
            <a:off x="179512" y="627534"/>
            <a:ext cx="8784976" cy="648072"/>
          </a:xfrm>
          <a:prstGeom prst="roundRect">
            <a:avLst/>
          </a:prstGeom>
          <a:no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9" name="文本框 18"/>
          <p:cNvSpPr txBox="1"/>
          <p:nvPr/>
        </p:nvSpPr>
        <p:spPr>
          <a:xfrm>
            <a:off x="5724128" y="1491630"/>
            <a:ext cx="3096344" cy="1892826"/>
          </a:xfrm>
          <a:prstGeom prst="rect">
            <a:avLst/>
          </a:prstGeom>
          <a:noFill/>
        </p:spPr>
        <p:txBody>
          <a:bodyPr wrap="square" lIns="0" tIns="0" rIns="0" bIns="0" rtlCol="0">
            <a:spAutoFit/>
          </a:bodyPr>
          <a:lstStyle/>
          <a:p>
            <a:r>
              <a:rPr kumimoji="1" lang="en-US" altLang="zh-CN" sz="1100" b="1" dirty="0">
                <a:solidFill>
                  <a:schemeClr val="accent1"/>
                </a:solidFill>
              </a:rPr>
              <a:t> </a:t>
            </a:r>
            <a:r>
              <a:rPr kumimoji="1" lang="en-US" altLang="zh-CN" sz="1100" b="1" dirty="0" smtClean="0">
                <a:solidFill>
                  <a:schemeClr val="accent1"/>
                </a:solidFill>
              </a:rPr>
              <a:t>Notes:</a:t>
            </a:r>
          </a:p>
          <a:p>
            <a:endParaRPr kumimoji="1" lang="en-US" altLang="zh-CN" sz="1100" b="1" dirty="0" smtClean="0">
              <a:solidFill>
                <a:schemeClr val="accent1"/>
              </a:solidFill>
            </a:endParaRPr>
          </a:p>
          <a:p>
            <a:r>
              <a:rPr lang="zh-CN" altLang="zh-CN" sz="900" dirty="0" smtClean="0">
                <a:solidFill>
                  <a:schemeClr val="bg2">
                    <a:lumMod val="50000"/>
                  </a:schemeClr>
                </a:solidFill>
                <a:latin typeface="黑体"/>
                <a:ea typeface="黑体"/>
                <a:cs typeface="黑体"/>
              </a:rPr>
              <a:t>1</a:t>
            </a:r>
            <a:r>
              <a:rPr lang="zh-CN" altLang="en-US" sz="900" dirty="0" smtClean="0">
                <a:solidFill>
                  <a:schemeClr val="bg2">
                    <a:lumMod val="50000"/>
                  </a:schemeClr>
                </a:solidFill>
                <a:latin typeface="黑体"/>
                <a:ea typeface="黑体"/>
                <a:cs typeface="黑体"/>
              </a:rPr>
              <a:t>、</a:t>
            </a:r>
            <a:r>
              <a:rPr lang="en-US" altLang="zh-CN" sz="900" dirty="0" smtClean="0">
                <a:solidFill>
                  <a:schemeClr val="bg2">
                    <a:lumMod val="50000"/>
                  </a:schemeClr>
                </a:solidFill>
                <a:latin typeface="黑体"/>
                <a:ea typeface="黑体"/>
                <a:cs typeface="黑体"/>
              </a:rPr>
              <a:t>NPS</a:t>
            </a:r>
            <a:r>
              <a:rPr lang="en-US" altLang="zh-CN" sz="900" dirty="0" smtClean="0">
                <a:solidFill>
                  <a:schemeClr val="bg2">
                    <a:lumMod val="50000"/>
                  </a:schemeClr>
                </a:solidFill>
                <a:latin typeface="黑体"/>
                <a:cs typeface="黑体"/>
              </a:rPr>
              <a:t>=</a:t>
            </a:r>
            <a:r>
              <a:rPr lang="zh-CN" altLang="en-US" sz="900" dirty="0" smtClean="0">
                <a:solidFill>
                  <a:schemeClr val="bg2">
                    <a:lumMod val="50000"/>
                  </a:schemeClr>
                </a:solidFill>
                <a:latin typeface="黑体"/>
                <a:cs typeface="黑体"/>
              </a:rPr>
              <a:t>（（</a:t>
            </a:r>
            <a:r>
              <a:rPr lang="en-US" altLang="zh-CN" sz="900" dirty="0" smtClean="0">
                <a:solidFill>
                  <a:schemeClr val="bg2">
                    <a:lumMod val="50000"/>
                  </a:schemeClr>
                </a:solidFill>
                <a:latin typeface="黑体"/>
                <a:cs typeface="黑体"/>
              </a:rPr>
              <a:t>8-10</a:t>
            </a:r>
            <a:r>
              <a:rPr lang="zh-CN" altLang="en-US" sz="900" dirty="0" smtClean="0">
                <a:solidFill>
                  <a:schemeClr val="bg2">
                    <a:lumMod val="50000"/>
                  </a:schemeClr>
                </a:solidFill>
                <a:latin typeface="黑体"/>
                <a:cs typeface="黑体"/>
              </a:rPr>
              <a:t>分）推荐顾客占比</a:t>
            </a:r>
            <a:r>
              <a:rPr lang="en-US" altLang="zh-CN" sz="900" dirty="0" smtClean="0">
                <a:solidFill>
                  <a:schemeClr val="bg2">
                    <a:lumMod val="50000"/>
                  </a:schemeClr>
                </a:solidFill>
                <a:latin typeface="黑体"/>
                <a:cs typeface="黑体"/>
              </a:rPr>
              <a:t>-</a:t>
            </a:r>
            <a:r>
              <a:rPr lang="zh-CN" altLang="en-US" sz="900" dirty="0" smtClean="0">
                <a:solidFill>
                  <a:schemeClr val="bg2">
                    <a:lumMod val="50000"/>
                  </a:schemeClr>
                </a:solidFill>
                <a:latin typeface="黑体"/>
                <a:cs typeface="黑体"/>
              </a:rPr>
              <a:t>（</a:t>
            </a:r>
            <a:r>
              <a:rPr lang="en-US" altLang="zh-CN" sz="900" dirty="0" smtClean="0">
                <a:solidFill>
                  <a:schemeClr val="bg2">
                    <a:lumMod val="50000"/>
                  </a:schemeClr>
                </a:solidFill>
                <a:latin typeface="黑体"/>
                <a:cs typeface="黑体"/>
              </a:rPr>
              <a:t>1-5</a:t>
            </a:r>
            <a:r>
              <a:rPr lang="zh-CN" altLang="en-US" sz="900" dirty="0" smtClean="0">
                <a:solidFill>
                  <a:schemeClr val="bg2">
                    <a:lumMod val="50000"/>
                  </a:schemeClr>
                </a:solidFill>
                <a:latin typeface="黑体"/>
                <a:cs typeface="黑体"/>
              </a:rPr>
              <a:t>分）不推荐顾客占比）*</a:t>
            </a:r>
            <a:r>
              <a:rPr lang="en-US" altLang="zh-CN" sz="900" dirty="0" smtClean="0">
                <a:solidFill>
                  <a:schemeClr val="bg2">
                    <a:lumMod val="50000"/>
                  </a:schemeClr>
                </a:solidFill>
                <a:latin typeface="黑体"/>
                <a:cs typeface="黑体"/>
              </a:rPr>
              <a:t>100</a:t>
            </a:r>
            <a:r>
              <a:rPr lang="zh-CN" altLang="en-US" sz="900" dirty="0" smtClean="0">
                <a:solidFill>
                  <a:schemeClr val="bg2">
                    <a:lumMod val="50000"/>
                  </a:schemeClr>
                </a:solidFill>
                <a:latin typeface="黑体"/>
                <a:cs typeface="黑体"/>
              </a:rPr>
              <a:t>；行业平均值由外部导入基础值并根据</a:t>
            </a:r>
            <a:r>
              <a:rPr lang="zh-CN" altLang="en-US" sz="900" b="1" dirty="0" smtClean="0">
                <a:solidFill>
                  <a:schemeClr val="bg2">
                    <a:lumMod val="50000"/>
                  </a:schemeClr>
                </a:solidFill>
                <a:latin typeface="黑体"/>
                <a:cs typeface="黑体"/>
              </a:rPr>
              <a:t>来自于数据库</a:t>
            </a:r>
            <a:r>
              <a:rPr lang="zh-CN" altLang="en-US" sz="900" b="1" dirty="0">
                <a:solidFill>
                  <a:schemeClr val="bg2">
                    <a:lumMod val="50000"/>
                  </a:schemeClr>
                </a:solidFill>
                <a:latin typeface="黑体"/>
                <a:cs typeface="黑体"/>
              </a:rPr>
              <a:t>中同类别餐厅项</a:t>
            </a:r>
            <a:r>
              <a:rPr lang="zh-CN" altLang="en-US" sz="900" b="1" dirty="0" smtClean="0">
                <a:solidFill>
                  <a:schemeClr val="bg2">
                    <a:lumMod val="50000"/>
                  </a:schemeClr>
                </a:solidFill>
                <a:latin typeface="黑体"/>
                <a:cs typeface="黑体"/>
              </a:rPr>
              <a:t>目的</a:t>
            </a:r>
            <a:r>
              <a:rPr lang="en-US" altLang="zh-CN" sz="900" b="1" dirty="0" smtClean="0">
                <a:solidFill>
                  <a:schemeClr val="bg2">
                    <a:lumMod val="50000"/>
                  </a:schemeClr>
                </a:solidFill>
                <a:latin typeface="黑体"/>
                <a:cs typeface="黑体"/>
              </a:rPr>
              <a:t>NPS</a:t>
            </a:r>
            <a:r>
              <a:rPr lang="zh-CN" altLang="en-US" sz="900" b="1" dirty="0" smtClean="0">
                <a:solidFill>
                  <a:schemeClr val="bg2">
                    <a:lumMod val="50000"/>
                  </a:schemeClr>
                </a:solidFill>
                <a:latin typeface="黑体"/>
                <a:cs typeface="黑体"/>
              </a:rPr>
              <a:t>均值</a:t>
            </a:r>
            <a:r>
              <a:rPr lang="zh-CN" altLang="en-US" sz="900" dirty="0">
                <a:solidFill>
                  <a:schemeClr val="bg2">
                    <a:lumMod val="50000"/>
                  </a:schemeClr>
                </a:solidFill>
                <a:latin typeface="黑体"/>
                <a:cs typeface="黑体"/>
              </a:rPr>
              <a:t>不断更</a:t>
            </a:r>
            <a:r>
              <a:rPr lang="zh-CN" altLang="en-US" sz="900" dirty="0" smtClean="0">
                <a:solidFill>
                  <a:schemeClr val="bg2">
                    <a:lumMod val="50000"/>
                  </a:schemeClr>
                </a:solidFill>
                <a:latin typeface="黑体"/>
                <a:cs typeface="黑体"/>
              </a:rPr>
              <a:t>新</a:t>
            </a:r>
            <a:r>
              <a:rPr lang="zh-CN" altLang="en-US" sz="900" b="1" dirty="0" smtClean="0">
                <a:solidFill>
                  <a:schemeClr val="bg2">
                    <a:lumMod val="50000"/>
                  </a:schemeClr>
                </a:solidFill>
                <a:latin typeface="黑体"/>
                <a:cs typeface="黑体"/>
              </a:rPr>
              <a:t>；</a:t>
            </a:r>
            <a:endParaRPr lang="en-US" altLang="zh-CN" sz="900" dirty="0">
              <a:solidFill>
                <a:schemeClr val="bg2">
                  <a:lumMod val="50000"/>
                </a:schemeClr>
              </a:solidFill>
              <a:latin typeface="黑体"/>
              <a:cs typeface="黑体"/>
            </a:endParaRPr>
          </a:p>
          <a:p>
            <a:r>
              <a:rPr lang="en-US" altLang="zh-CN" sz="900" dirty="0" smtClean="0">
                <a:solidFill>
                  <a:schemeClr val="bg2">
                    <a:lumMod val="50000"/>
                  </a:schemeClr>
                </a:solidFill>
                <a:latin typeface="黑体"/>
                <a:ea typeface="黑体"/>
                <a:cs typeface="黑体"/>
              </a:rPr>
              <a:t>3</a:t>
            </a:r>
            <a:r>
              <a:rPr lang="zh-CN" altLang="en-US" sz="900" dirty="0" smtClean="0">
                <a:solidFill>
                  <a:schemeClr val="bg2">
                    <a:lumMod val="50000"/>
                  </a:schemeClr>
                </a:solidFill>
                <a:latin typeface="黑体"/>
                <a:ea typeface="黑体"/>
                <a:cs typeface="黑体"/>
              </a:rPr>
              <a:t>、星级：</a:t>
            </a:r>
            <a:r>
              <a:rPr lang="en-US" altLang="zh-CN" sz="900" b="1" dirty="0">
                <a:solidFill>
                  <a:srgbClr val="C00000"/>
                </a:solidFill>
                <a:latin typeface="黑体"/>
                <a:cs typeface="黑体"/>
              </a:rPr>
              <a:t>90</a:t>
            </a:r>
            <a:r>
              <a:rPr lang="zh-CN" altLang="en-US" sz="900" b="1" dirty="0">
                <a:solidFill>
                  <a:srgbClr val="C00000"/>
                </a:solidFill>
                <a:latin typeface="黑体"/>
                <a:cs typeface="黑体"/>
              </a:rPr>
              <a:t>（含）</a:t>
            </a:r>
            <a:r>
              <a:rPr lang="en-US" altLang="zh-CN" sz="900" b="1" dirty="0">
                <a:solidFill>
                  <a:srgbClr val="C00000"/>
                </a:solidFill>
                <a:latin typeface="黑体"/>
                <a:cs typeface="黑体"/>
              </a:rPr>
              <a:t>-100%</a:t>
            </a:r>
            <a:r>
              <a:rPr lang="zh-CN" altLang="en-US" sz="900" b="1" dirty="0">
                <a:solidFill>
                  <a:srgbClr val="C00000"/>
                </a:solidFill>
                <a:latin typeface="黑体"/>
                <a:cs typeface="黑体"/>
              </a:rPr>
              <a:t>，</a:t>
            </a:r>
            <a:r>
              <a:rPr lang="en-US" altLang="zh-CN" sz="900" b="1" dirty="0">
                <a:solidFill>
                  <a:srgbClr val="C00000"/>
                </a:solidFill>
                <a:latin typeface="黑体"/>
                <a:cs typeface="黑体"/>
              </a:rPr>
              <a:t>5</a:t>
            </a:r>
            <a:r>
              <a:rPr lang="zh-CN" altLang="en-US" sz="900" b="1" dirty="0">
                <a:solidFill>
                  <a:srgbClr val="C00000"/>
                </a:solidFill>
                <a:latin typeface="黑体"/>
                <a:cs typeface="黑体"/>
              </a:rPr>
              <a:t>星；</a:t>
            </a:r>
            <a:r>
              <a:rPr lang="en-US" altLang="zh-CN" sz="900" b="1" dirty="0">
                <a:solidFill>
                  <a:srgbClr val="C00000"/>
                </a:solidFill>
                <a:latin typeface="黑体"/>
                <a:cs typeface="黑体"/>
              </a:rPr>
              <a:t>75</a:t>
            </a:r>
            <a:r>
              <a:rPr lang="zh-CN" altLang="en-US" sz="900" b="1" dirty="0">
                <a:solidFill>
                  <a:srgbClr val="C00000"/>
                </a:solidFill>
                <a:latin typeface="黑体"/>
                <a:cs typeface="黑体"/>
              </a:rPr>
              <a:t>（含）</a:t>
            </a:r>
            <a:r>
              <a:rPr lang="en-US" altLang="zh-CN" sz="900" b="1" dirty="0">
                <a:solidFill>
                  <a:srgbClr val="C00000"/>
                </a:solidFill>
                <a:latin typeface="黑体"/>
                <a:cs typeface="黑体"/>
              </a:rPr>
              <a:t>-90%</a:t>
            </a:r>
            <a:r>
              <a:rPr lang="zh-CN" altLang="en-US" sz="900" b="1" dirty="0">
                <a:solidFill>
                  <a:srgbClr val="C00000"/>
                </a:solidFill>
                <a:latin typeface="黑体"/>
                <a:cs typeface="黑体"/>
              </a:rPr>
              <a:t>，</a:t>
            </a:r>
            <a:r>
              <a:rPr lang="en-US" altLang="zh-CN" sz="900" b="1" dirty="0">
                <a:solidFill>
                  <a:srgbClr val="C00000"/>
                </a:solidFill>
                <a:latin typeface="黑体"/>
                <a:cs typeface="黑体"/>
              </a:rPr>
              <a:t>4</a:t>
            </a:r>
            <a:r>
              <a:rPr lang="zh-CN" altLang="en-US" sz="900" b="1" dirty="0">
                <a:solidFill>
                  <a:srgbClr val="C00000"/>
                </a:solidFill>
                <a:latin typeface="黑体"/>
                <a:cs typeface="黑体"/>
              </a:rPr>
              <a:t>星；</a:t>
            </a:r>
            <a:r>
              <a:rPr lang="en-US" altLang="zh-CN" sz="900" b="1" dirty="0">
                <a:solidFill>
                  <a:srgbClr val="C00000"/>
                </a:solidFill>
                <a:latin typeface="黑体"/>
                <a:cs typeface="黑体"/>
              </a:rPr>
              <a:t>60</a:t>
            </a:r>
            <a:r>
              <a:rPr lang="zh-CN" altLang="en-US" sz="900" b="1" dirty="0">
                <a:solidFill>
                  <a:srgbClr val="C00000"/>
                </a:solidFill>
                <a:latin typeface="黑体"/>
                <a:cs typeface="黑体"/>
              </a:rPr>
              <a:t>（含）</a:t>
            </a:r>
            <a:r>
              <a:rPr lang="en-US" altLang="zh-CN" sz="900" b="1" dirty="0">
                <a:solidFill>
                  <a:srgbClr val="C00000"/>
                </a:solidFill>
                <a:latin typeface="黑体"/>
                <a:cs typeface="黑体"/>
              </a:rPr>
              <a:t>-75%</a:t>
            </a:r>
            <a:r>
              <a:rPr lang="zh-CN" altLang="en-US" sz="900" b="1" dirty="0">
                <a:solidFill>
                  <a:srgbClr val="C00000"/>
                </a:solidFill>
                <a:latin typeface="黑体"/>
                <a:cs typeface="黑体"/>
              </a:rPr>
              <a:t>，</a:t>
            </a:r>
            <a:r>
              <a:rPr lang="en-US" altLang="zh-CN" sz="900" b="1" dirty="0">
                <a:solidFill>
                  <a:srgbClr val="C00000"/>
                </a:solidFill>
                <a:latin typeface="黑体"/>
                <a:cs typeface="黑体"/>
              </a:rPr>
              <a:t>3</a:t>
            </a:r>
            <a:r>
              <a:rPr lang="zh-CN" altLang="en-US" sz="900" b="1" dirty="0">
                <a:solidFill>
                  <a:srgbClr val="C00000"/>
                </a:solidFill>
                <a:latin typeface="黑体"/>
                <a:cs typeface="黑体"/>
              </a:rPr>
              <a:t>星；</a:t>
            </a:r>
            <a:r>
              <a:rPr lang="en-US" altLang="zh-CN" sz="900" b="1" dirty="0">
                <a:solidFill>
                  <a:srgbClr val="C00000"/>
                </a:solidFill>
                <a:latin typeface="黑体"/>
                <a:cs typeface="黑体"/>
              </a:rPr>
              <a:t>40</a:t>
            </a:r>
            <a:r>
              <a:rPr lang="zh-CN" altLang="en-US" sz="900" b="1" dirty="0">
                <a:solidFill>
                  <a:srgbClr val="C00000"/>
                </a:solidFill>
                <a:latin typeface="黑体"/>
                <a:cs typeface="黑体"/>
              </a:rPr>
              <a:t>（含）</a:t>
            </a:r>
            <a:r>
              <a:rPr lang="en-US" altLang="zh-CN" sz="900" b="1" dirty="0">
                <a:solidFill>
                  <a:srgbClr val="C00000"/>
                </a:solidFill>
                <a:latin typeface="黑体"/>
                <a:cs typeface="黑体"/>
              </a:rPr>
              <a:t>-60%</a:t>
            </a:r>
            <a:r>
              <a:rPr lang="zh-CN" altLang="en-US" sz="900" b="1" dirty="0">
                <a:solidFill>
                  <a:srgbClr val="C00000"/>
                </a:solidFill>
                <a:latin typeface="黑体"/>
                <a:cs typeface="黑体"/>
              </a:rPr>
              <a:t>，</a:t>
            </a:r>
            <a:r>
              <a:rPr lang="en-US" altLang="zh-CN" sz="900" b="1" dirty="0">
                <a:solidFill>
                  <a:srgbClr val="C00000"/>
                </a:solidFill>
                <a:latin typeface="黑体"/>
                <a:cs typeface="黑体"/>
              </a:rPr>
              <a:t>2</a:t>
            </a:r>
            <a:r>
              <a:rPr lang="zh-CN" altLang="en-US" sz="900" b="1" dirty="0">
                <a:solidFill>
                  <a:srgbClr val="C00000"/>
                </a:solidFill>
                <a:latin typeface="黑体"/>
                <a:cs typeface="黑体"/>
              </a:rPr>
              <a:t>星；</a:t>
            </a:r>
            <a:r>
              <a:rPr lang="en-US" altLang="zh-CN" sz="900" b="1" dirty="0">
                <a:solidFill>
                  <a:srgbClr val="C00000"/>
                </a:solidFill>
                <a:latin typeface="黑体"/>
                <a:cs typeface="黑体"/>
              </a:rPr>
              <a:t>40</a:t>
            </a:r>
            <a:r>
              <a:rPr lang="zh-CN" altLang="en-US" sz="900" b="1" dirty="0">
                <a:solidFill>
                  <a:srgbClr val="C00000"/>
                </a:solidFill>
                <a:latin typeface="黑体"/>
                <a:cs typeface="黑体"/>
              </a:rPr>
              <a:t>以下，</a:t>
            </a:r>
            <a:r>
              <a:rPr lang="en-US" altLang="zh-CN" sz="900" b="1" dirty="0">
                <a:solidFill>
                  <a:srgbClr val="C00000"/>
                </a:solidFill>
                <a:latin typeface="黑体"/>
                <a:cs typeface="黑体"/>
              </a:rPr>
              <a:t>1</a:t>
            </a:r>
            <a:r>
              <a:rPr lang="zh-CN" altLang="en-US" sz="900" b="1" dirty="0" smtClean="0">
                <a:solidFill>
                  <a:srgbClr val="C00000"/>
                </a:solidFill>
                <a:latin typeface="黑体"/>
                <a:cs typeface="黑体"/>
              </a:rPr>
              <a:t>星；</a:t>
            </a:r>
            <a:endParaRPr lang="en-US" altLang="zh-CN" sz="900" b="1" dirty="0" smtClean="0">
              <a:solidFill>
                <a:srgbClr val="C00000"/>
              </a:solidFill>
              <a:latin typeface="黑体"/>
              <a:cs typeface="黑体"/>
            </a:endParaRPr>
          </a:p>
          <a:p>
            <a:r>
              <a:rPr lang="en-US" altLang="zh-CN" sz="900" b="1" dirty="0" smtClean="0">
                <a:solidFill>
                  <a:schemeClr val="bg2">
                    <a:lumMod val="50000"/>
                  </a:schemeClr>
                </a:solidFill>
                <a:latin typeface="黑体"/>
                <a:cs typeface="黑体"/>
              </a:rPr>
              <a:t>4</a:t>
            </a:r>
            <a:r>
              <a:rPr lang="zh-CN" altLang="en-US" sz="900" b="1" dirty="0" smtClean="0">
                <a:solidFill>
                  <a:schemeClr val="bg2">
                    <a:lumMod val="50000"/>
                  </a:schemeClr>
                </a:solidFill>
                <a:latin typeface="黑体"/>
                <a:cs typeface="黑体"/>
              </a:rPr>
              <a:t>、</a:t>
            </a:r>
            <a:r>
              <a:rPr lang="zh-CN" altLang="en-US" sz="900" b="1" dirty="0">
                <a:solidFill>
                  <a:schemeClr val="bg2">
                    <a:lumMod val="50000"/>
                  </a:schemeClr>
                </a:solidFill>
                <a:latin typeface="黑体"/>
                <a:cs typeface="黑体"/>
              </a:rPr>
              <a:t>警示灯：领</a:t>
            </a:r>
            <a:r>
              <a:rPr lang="zh-CN" altLang="en-US" sz="900" b="1" dirty="0" smtClean="0">
                <a:solidFill>
                  <a:schemeClr val="bg2">
                    <a:lumMod val="50000"/>
                  </a:schemeClr>
                </a:solidFill>
                <a:latin typeface="黑体"/>
                <a:cs typeface="黑体"/>
              </a:rPr>
              <a:t>先行业平均值</a:t>
            </a:r>
            <a:r>
              <a:rPr lang="en-US" altLang="zh-CN" sz="900" b="1" dirty="0" smtClean="0">
                <a:solidFill>
                  <a:schemeClr val="bg2">
                    <a:lumMod val="50000"/>
                  </a:schemeClr>
                </a:solidFill>
                <a:latin typeface="黑体"/>
                <a:cs typeface="黑体"/>
              </a:rPr>
              <a:t>3</a:t>
            </a:r>
            <a:r>
              <a:rPr lang="zh-CN" altLang="en-US" sz="900" b="1" dirty="0">
                <a:solidFill>
                  <a:schemeClr val="bg2">
                    <a:lumMod val="50000"/>
                  </a:schemeClr>
                </a:solidFill>
                <a:latin typeface="黑体"/>
                <a:cs typeface="黑体"/>
              </a:rPr>
              <a:t>分及以上，绿灯；落</a:t>
            </a:r>
            <a:r>
              <a:rPr lang="zh-CN" altLang="en-US" sz="900" b="1" dirty="0" smtClean="0">
                <a:solidFill>
                  <a:schemeClr val="bg2">
                    <a:lumMod val="50000"/>
                  </a:schemeClr>
                </a:solidFill>
                <a:latin typeface="黑体"/>
                <a:cs typeface="黑体"/>
              </a:rPr>
              <a:t>后行业平均值</a:t>
            </a:r>
            <a:r>
              <a:rPr lang="en-US" altLang="zh-CN" sz="900" b="1" dirty="0" smtClean="0">
                <a:solidFill>
                  <a:schemeClr val="bg2">
                    <a:lumMod val="50000"/>
                  </a:schemeClr>
                </a:solidFill>
                <a:latin typeface="黑体"/>
                <a:cs typeface="黑体"/>
              </a:rPr>
              <a:t>3</a:t>
            </a:r>
            <a:r>
              <a:rPr lang="zh-CN" altLang="en-US" sz="900" b="1" dirty="0">
                <a:solidFill>
                  <a:schemeClr val="bg2">
                    <a:lumMod val="50000"/>
                  </a:schemeClr>
                </a:solidFill>
                <a:latin typeface="黑体"/>
                <a:cs typeface="黑体"/>
              </a:rPr>
              <a:t>分及以上，红灯；中间，黄灯。</a:t>
            </a:r>
            <a:endParaRPr lang="en-US" altLang="zh-CN" sz="900" b="1" dirty="0">
              <a:solidFill>
                <a:schemeClr val="bg2">
                  <a:lumMod val="50000"/>
                </a:schemeClr>
              </a:solidFill>
              <a:latin typeface="黑体"/>
              <a:cs typeface="黑体"/>
            </a:endParaRPr>
          </a:p>
          <a:p>
            <a:r>
              <a:rPr lang="zh-CN" altLang="zh-CN" sz="900" b="1" dirty="0" smtClean="0">
                <a:solidFill>
                  <a:schemeClr val="bg2">
                    <a:lumMod val="50000"/>
                  </a:schemeClr>
                </a:solidFill>
                <a:latin typeface="黑体"/>
                <a:cs typeface="黑体"/>
              </a:rPr>
              <a:t>5</a:t>
            </a:r>
            <a:r>
              <a:rPr lang="zh-CN" altLang="en-US" sz="900" b="1" dirty="0" smtClean="0">
                <a:solidFill>
                  <a:schemeClr val="bg2">
                    <a:lumMod val="50000"/>
                  </a:schemeClr>
                </a:solidFill>
                <a:latin typeface="黑体"/>
                <a:cs typeface="黑体"/>
              </a:rPr>
              <a:t>、</a:t>
            </a:r>
            <a:r>
              <a:rPr lang="en-US" altLang="zh-CN" sz="900" dirty="0" smtClean="0">
                <a:solidFill>
                  <a:schemeClr val="bg2">
                    <a:lumMod val="50000"/>
                  </a:schemeClr>
                </a:solidFill>
                <a:latin typeface="黑体"/>
                <a:cs typeface="黑体"/>
              </a:rPr>
              <a:t>GAP=</a:t>
            </a:r>
            <a:r>
              <a:rPr lang="zh-CN" altLang="en-US" sz="900" dirty="0" smtClean="0">
                <a:solidFill>
                  <a:schemeClr val="bg2">
                    <a:lumMod val="50000"/>
                  </a:schemeClr>
                </a:solidFill>
                <a:latin typeface="黑体"/>
                <a:cs typeface="黑体"/>
              </a:rPr>
              <a:t>（</a:t>
            </a:r>
            <a:r>
              <a:rPr lang="en-US" altLang="zh-CN" sz="900" dirty="0" smtClean="0">
                <a:solidFill>
                  <a:schemeClr val="bg2">
                    <a:lumMod val="50000"/>
                  </a:schemeClr>
                </a:solidFill>
                <a:latin typeface="黑体"/>
                <a:cs typeface="黑体"/>
              </a:rPr>
              <a:t>NPS-</a:t>
            </a:r>
            <a:r>
              <a:rPr lang="zh-CN" altLang="en-US" sz="900" dirty="0" smtClean="0">
                <a:solidFill>
                  <a:schemeClr val="bg2">
                    <a:lumMod val="50000"/>
                  </a:schemeClr>
                </a:solidFill>
                <a:latin typeface="黑体"/>
                <a:cs typeface="黑体"/>
              </a:rPr>
              <a:t>行业平均值</a:t>
            </a:r>
            <a:r>
              <a:rPr lang="en-US" altLang="zh-CN" sz="900" dirty="0" smtClean="0">
                <a:solidFill>
                  <a:schemeClr val="bg2">
                    <a:lumMod val="50000"/>
                  </a:schemeClr>
                </a:solidFill>
                <a:latin typeface="黑体"/>
                <a:cs typeface="黑体"/>
              </a:rPr>
              <a:t>)</a:t>
            </a:r>
            <a:r>
              <a:rPr lang="zh-CN" altLang="en-US" sz="900" dirty="0" smtClean="0">
                <a:solidFill>
                  <a:schemeClr val="bg2">
                    <a:lumMod val="50000"/>
                  </a:schemeClr>
                </a:solidFill>
                <a:latin typeface="黑体"/>
                <a:cs typeface="黑体"/>
              </a:rPr>
              <a:t>*</a:t>
            </a:r>
            <a:r>
              <a:rPr lang="en-US" altLang="zh-CN" sz="900" dirty="0" smtClean="0">
                <a:solidFill>
                  <a:schemeClr val="bg2">
                    <a:lumMod val="50000"/>
                  </a:schemeClr>
                </a:solidFill>
                <a:latin typeface="黑体"/>
                <a:cs typeface="黑体"/>
              </a:rPr>
              <a:t>100</a:t>
            </a:r>
            <a:r>
              <a:rPr lang="zh-CN" altLang="en-US" sz="900" dirty="0" smtClean="0">
                <a:solidFill>
                  <a:schemeClr val="bg2">
                    <a:lumMod val="50000"/>
                  </a:schemeClr>
                </a:solidFill>
                <a:latin typeface="黑体"/>
                <a:cs typeface="黑体"/>
              </a:rPr>
              <a:t>；</a:t>
            </a:r>
            <a:endParaRPr lang="en-US" altLang="zh-CN" sz="900" dirty="0">
              <a:solidFill>
                <a:schemeClr val="bg2">
                  <a:lumMod val="50000"/>
                </a:schemeClr>
              </a:solidFill>
              <a:latin typeface="黑体"/>
              <a:cs typeface="黑体"/>
            </a:endParaRPr>
          </a:p>
          <a:p>
            <a:endParaRPr lang="en-US" altLang="zh-CN" sz="900" b="1" dirty="0">
              <a:solidFill>
                <a:schemeClr val="bg2">
                  <a:lumMod val="50000"/>
                </a:schemeClr>
              </a:solidFill>
              <a:latin typeface="黑体"/>
              <a:cs typeface="黑体"/>
            </a:endParaRPr>
          </a:p>
          <a:p>
            <a:endParaRPr lang="en-US" altLang="zh-CN" sz="900" dirty="0" smtClean="0">
              <a:solidFill>
                <a:schemeClr val="bg2">
                  <a:lumMod val="50000"/>
                </a:schemeClr>
              </a:solidFill>
              <a:latin typeface="黑体"/>
              <a:ea typeface="黑体"/>
              <a:cs typeface="黑体"/>
            </a:endParaRPr>
          </a:p>
          <a:p>
            <a:endParaRPr kumimoji="1" lang="zh-CN" altLang="en-US" sz="1100" b="1" dirty="0" smtClean="0">
              <a:solidFill>
                <a:schemeClr val="accent1"/>
              </a:solidFill>
            </a:endParaRPr>
          </a:p>
        </p:txBody>
      </p:sp>
      <p:sp>
        <p:nvSpPr>
          <p:cNvPr id="21" name="圆角矩形 20"/>
          <p:cNvSpPr/>
          <p:nvPr/>
        </p:nvSpPr>
        <p:spPr>
          <a:xfrm>
            <a:off x="5364088" y="1419622"/>
            <a:ext cx="3672408" cy="3528392"/>
          </a:xfrm>
          <a:prstGeom prst="roundRect">
            <a:avLst/>
          </a:prstGeom>
          <a:no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aphicFrame>
        <p:nvGraphicFramePr>
          <p:cNvPr id="15" name="内容占位符 5"/>
          <p:cNvGraphicFramePr>
            <a:graphicFrameLocks/>
          </p:cNvGraphicFramePr>
          <p:nvPr>
            <p:extLst>
              <p:ext uri="{D42A27DB-BD31-4B8C-83A1-F6EECF244321}">
                <p14:modId xmlns:p14="http://schemas.microsoft.com/office/powerpoint/2010/main" val="4171400534"/>
              </p:ext>
            </p:extLst>
          </p:nvPr>
        </p:nvGraphicFramePr>
        <p:xfrm>
          <a:off x="323528" y="1923678"/>
          <a:ext cx="2088232" cy="136815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表格 11"/>
          <p:cNvGraphicFramePr>
            <a:graphicFrameLocks noGrp="1"/>
          </p:cNvGraphicFramePr>
          <p:nvPr>
            <p:extLst>
              <p:ext uri="{D42A27DB-BD31-4B8C-83A1-F6EECF244321}">
                <p14:modId xmlns:p14="http://schemas.microsoft.com/office/powerpoint/2010/main" val="3213301269"/>
              </p:ext>
            </p:extLst>
          </p:nvPr>
        </p:nvGraphicFramePr>
        <p:xfrm>
          <a:off x="1907704" y="4060656"/>
          <a:ext cx="3240359" cy="455310"/>
        </p:xfrm>
        <a:graphic>
          <a:graphicData uri="http://schemas.openxmlformats.org/drawingml/2006/table">
            <a:tbl>
              <a:tblPr firstRow="1" bandRow="1">
                <a:tableStyleId>{3B4B98B0-60AC-42C2-AFA5-B58CD77FA1E5}</a:tableStyleId>
              </a:tblPr>
              <a:tblGrid>
                <a:gridCol w="1318787"/>
                <a:gridCol w="396697"/>
                <a:gridCol w="820448"/>
                <a:gridCol w="704427"/>
              </a:tblGrid>
              <a:tr h="239286">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en-US" altLang="zh-CN" sz="800" dirty="0" smtClean="0">
                          <a:solidFill>
                            <a:schemeClr val="bg1">
                              <a:lumMod val="50000"/>
                            </a:schemeClr>
                          </a:solidFill>
                        </a:rPr>
                        <a:t>NPS</a:t>
                      </a:r>
                      <a:endParaRPr lang="zh-CN" altLang="en-US" sz="800" dirty="0" smtClean="0">
                        <a:solidFill>
                          <a:schemeClr val="bg1">
                            <a:lumMod val="50000"/>
                          </a:schemeClr>
                        </a:solidFill>
                      </a:endParaRPr>
                    </a:p>
                  </a:txBody>
                  <a:tcPr/>
                </a:tc>
                <a:tc>
                  <a:txBody>
                    <a:bodyPr/>
                    <a:lstStyle/>
                    <a:p>
                      <a:pPr algn="ctr"/>
                      <a:r>
                        <a:rPr lang="en-US" altLang="zh-CN" sz="800" dirty="0" smtClean="0">
                          <a:solidFill>
                            <a:srgbClr val="7F7F7F"/>
                          </a:solidFill>
                        </a:rPr>
                        <a:t>10%</a:t>
                      </a:r>
                      <a:endParaRPr lang="zh-CN" altLang="en-US" sz="800" dirty="0">
                        <a:solidFill>
                          <a:srgbClr val="7F7F7F"/>
                        </a:solidFill>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rgbClr val="7F7F7F"/>
                          </a:solidFill>
                        </a:rPr>
                        <a:t>星级</a:t>
                      </a:r>
                    </a:p>
                  </a:txBody>
                  <a:tcPr/>
                </a:tc>
                <a:tc>
                  <a:txBody>
                    <a:bodyPr/>
                    <a:lstStyle/>
                    <a:p>
                      <a:pPr marL="0" marR="0" indent="0" algn="ctr" defTabSz="914239" rtl="0" eaLnBrk="1" fontAlgn="auto" latinLnBrk="0" hangingPunct="1">
                        <a:lnSpc>
                          <a:spcPct val="100000"/>
                        </a:lnSpc>
                        <a:spcBef>
                          <a:spcPts val="0"/>
                        </a:spcBef>
                        <a:spcAft>
                          <a:spcPts val="0"/>
                        </a:spcAft>
                        <a:buClrTx/>
                        <a:buSzTx/>
                        <a:buFontTx/>
                        <a:buNone/>
                        <a:tabLst/>
                        <a:defRPr/>
                      </a:pPr>
                      <a:r>
                        <a:rPr lang="en-US" altLang="zh-CN" sz="800" dirty="0" smtClean="0">
                          <a:solidFill>
                            <a:srgbClr val="7F7F7F"/>
                          </a:solidFill>
                        </a:rPr>
                        <a:t>★★★★</a:t>
                      </a:r>
                      <a:r>
                        <a:rPr lang="zh-CN" altLang="zh-CN" sz="800" dirty="0" smtClean="0">
                          <a:solidFill>
                            <a:srgbClr val="7F7F7F"/>
                          </a:solidFill>
                        </a:rPr>
                        <a:t>☆</a:t>
                      </a:r>
                      <a:endParaRPr lang="zh-CN" altLang="en-US" sz="800" dirty="0" smtClean="0">
                        <a:solidFill>
                          <a:srgbClr val="7F7F7F"/>
                        </a:solidFill>
                      </a:endParaRPr>
                    </a:p>
                  </a:txBody>
                  <a:tcPr/>
                </a:tc>
              </a:tr>
              <a:tr h="216024">
                <a:tc>
                  <a:txBody>
                    <a:bodyPr/>
                    <a:lstStyle/>
                    <a:p>
                      <a:r>
                        <a:rPr lang="zh-CN" altLang="en-US" sz="800" b="1" kern="1200" dirty="0" smtClean="0">
                          <a:solidFill>
                            <a:srgbClr val="7F7F7F"/>
                          </a:solidFill>
                          <a:latin typeface="+mn-lt"/>
                          <a:ea typeface="+mn-ea"/>
                          <a:cs typeface="+mn-cs"/>
                        </a:rPr>
                        <a:t>行业平均值</a:t>
                      </a:r>
                      <a:endParaRPr lang="zh-CN" altLang="en-US" sz="800" b="1" kern="1200" dirty="0">
                        <a:solidFill>
                          <a:srgbClr val="7F7F7F"/>
                        </a:solidFill>
                        <a:latin typeface="+mn-lt"/>
                        <a:ea typeface="+mn-ea"/>
                        <a:cs typeface="+mn-cs"/>
                      </a:endParaRPr>
                    </a:p>
                  </a:txBody>
                  <a:tcPr/>
                </a:tc>
                <a:tc>
                  <a:txBody>
                    <a:bodyPr/>
                    <a:lstStyle/>
                    <a:p>
                      <a:pPr algn="ctr"/>
                      <a:r>
                        <a:rPr lang="en-US" altLang="zh-CN" sz="800" b="1" kern="1200" dirty="0" smtClean="0">
                          <a:solidFill>
                            <a:srgbClr val="7F7F7F"/>
                          </a:solidFill>
                          <a:latin typeface="+mn-lt"/>
                          <a:ea typeface="+mn-ea"/>
                          <a:cs typeface="+mn-cs"/>
                        </a:rPr>
                        <a:t>65%</a:t>
                      </a:r>
                      <a:endParaRPr lang="zh-CN" altLang="en-US" sz="800" b="1" kern="1200" dirty="0">
                        <a:solidFill>
                          <a:srgbClr val="7F7F7F"/>
                        </a:solidFill>
                        <a:latin typeface="+mn-lt"/>
                        <a:ea typeface="+mn-ea"/>
                        <a:cs typeface="+mn-cs"/>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b="1" kern="1200" dirty="0" smtClean="0">
                          <a:solidFill>
                            <a:srgbClr val="7F7F7F"/>
                          </a:solidFill>
                          <a:latin typeface="+mn-lt"/>
                          <a:ea typeface="+mn-ea"/>
                          <a:cs typeface="+mn-cs"/>
                        </a:rPr>
                        <a:t>竞争警示灯</a:t>
                      </a:r>
                    </a:p>
                  </a:txBody>
                  <a:tcPr/>
                </a:tc>
                <a:tc>
                  <a:txBody>
                    <a:bodyPr/>
                    <a:lstStyle/>
                    <a:p>
                      <a:pPr algn="ctr"/>
                      <a:endParaRPr lang="zh-CN" altLang="en-US" sz="800" dirty="0">
                        <a:solidFill>
                          <a:srgbClr val="7F7F7F"/>
                        </a:solidFill>
                      </a:endParaRPr>
                    </a:p>
                  </a:txBody>
                  <a:tcPr/>
                </a:tc>
              </a:tr>
            </a:tbl>
          </a:graphicData>
        </a:graphic>
      </p:graphicFrame>
      <p:sp>
        <p:nvSpPr>
          <p:cNvPr id="18" name="太阳 12"/>
          <p:cNvSpPr/>
          <p:nvPr/>
        </p:nvSpPr>
        <p:spPr>
          <a:xfrm flipV="1">
            <a:off x="4716016" y="4360319"/>
            <a:ext cx="72008" cy="72008"/>
          </a:xfrm>
          <a:prstGeom prst="sun">
            <a:avLst/>
          </a:prstGeom>
          <a:solidFill>
            <a:schemeClr val="accent2"/>
          </a:solidFill>
          <a:ln>
            <a:solidFill>
              <a:srgbClr val="44A12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5" name="Rectangle 4"/>
          <p:cNvSpPr/>
          <p:nvPr/>
        </p:nvSpPr>
        <p:spPr>
          <a:xfrm>
            <a:off x="1907704" y="1628711"/>
            <a:ext cx="3384376" cy="369332"/>
          </a:xfrm>
          <a:prstGeom prst="rect">
            <a:avLst/>
          </a:prstGeom>
        </p:spPr>
        <p:txBody>
          <a:bodyPr wrap="square">
            <a:spAutoFit/>
          </a:bodyPr>
          <a:lstStyle/>
          <a:p>
            <a:r>
              <a:rPr lang="en-US" altLang="zh-CN" sz="900" dirty="0" smtClean="0">
                <a:solidFill>
                  <a:schemeClr val="bg1">
                    <a:lumMod val="50000"/>
                  </a:schemeClr>
                </a:solidFill>
              </a:rPr>
              <a:t>E-chart </a:t>
            </a:r>
            <a:r>
              <a:rPr lang="zh-CN" altLang="en-US" sz="900" dirty="0">
                <a:solidFill>
                  <a:schemeClr val="bg1">
                    <a:lumMod val="50000"/>
                  </a:schemeClr>
                </a:solidFill>
              </a:rPr>
              <a:t>来源</a:t>
            </a:r>
            <a:r>
              <a:rPr lang="en-US" altLang="zh-CN" sz="900" dirty="0">
                <a:solidFill>
                  <a:schemeClr val="bg1">
                    <a:lumMod val="50000"/>
                  </a:schemeClr>
                </a:solidFill>
              </a:rPr>
              <a:t>:</a:t>
            </a:r>
            <a:r>
              <a:rPr lang="zh-CN" altLang="en-US" sz="900" dirty="0">
                <a:solidFill>
                  <a:schemeClr val="bg1">
                    <a:lumMod val="50000"/>
                  </a:schemeClr>
                </a:solidFill>
              </a:rPr>
              <a:t> </a:t>
            </a:r>
            <a:r>
              <a:rPr lang="en-US" altLang="zh-CN" sz="900" dirty="0">
                <a:hlinkClick r:id="rId4"/>
              </a:rPr>
              <a:t>http://</a:t>
            </a:r>
            <a:r>
              <a:rPr lang="en-US" altLang="zh-CN" sz="900" dirty="0" smtClean="0">
                <a:hlinkClick r:id="rId4"/>
              </a:rPr>
              <a:t>echarts.baidu.com/doc/example/pie2.html</a:t>
            </a:r>
            <a:endParaRPr lang="en-US" altLang="zh-CN" sz="900" dirty="0">
              <a:solidFill>
                <a:schemeClr val="bg1">
                  <a:lumMod val="50000"/>
                </a:schemeClr>
              </a:solidFill>
            </a:endParaRPr>
          </a:p>
          <a:p>
            <a:r>
              <a:rPr lang="zh-CN" altLang="en-US" sz="900" dirty="0">
                <a:solidFill>
                  <a:schemeClr val="bg1">
                    <a:lumMod val="50000"/>
                  </a:schemeClr>
                </a:solidFill>
              </a:rPr>
              <a:t>风格可选</a:t>
            </a:r>
            <a:r>
              <a:rPr lang="en-US" altLang="zh-CN" sz="900" dirty="0">
                <a:solidFill>
                  <a:schemeClr val="bg1">
                    <a:lumMod val="50000"/>
                  </a:schemeClr>
                </a:solidFill>
              </a:rPr>
              <a:t>,</a:t>
            </a:r>
            <a:r>
              <a:rPr lang="zh-CN" altLang="en-US" sz="900" dirty="0">
                <a:solidFill>
                  <a:schemeClr val="bg1">
                    <a:lumMod val="50000"/>
                  </a:schemeClr>
                </a:solidFill>
              </a:rPr>
              <a:t>此图风格 </a:t>
            </a:r>
            <a:r>
              <a:rPr lang="en-US" altLang="zh-CN" sz="900" dirty="0" smtClean="0">
                <a:solidFill>
                  <a:schemeClr val="bg1">
                    <a:lumMod val="50000"/>
                  </a:schemeClr>
                </a:solidFill>
              </a:rPr>
              <a:t>macarons</a:t>
            </a:r>
            <a:endParaRPr lang="en-US" altLang="zh-CN" sz="900" dirty="0">
              <a:solidFill>
                <a:schemeClr val="bg1">
                  <a:lumMod val="50000"/>
                </a:schemeClr>
              </a:solidFill>
            </a:endParaRPr>
          </a:p>
        </p:txBody>
      </p:sp>
      <p:pic>
        <p:nvPicPr>
          <p:cNvPr id="2050" name="Picture 2" descr="C:\Users\chench21\Desktop\NP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46468" y="2067694"/>
            <a:ext cx="2745611" cy="1236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33985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832" y="355794"/>
            <a:ext cx="8229600" cy="269048"/>
          </a:xfrm>
        </p:spPr>
        <p:txBody>
          <a:bodyPr/>
          <a:lstStyle/>
          <a:p>
            <a:r>
              <a:rPr lang="zh-CN" altLang="en-US" sz="2400" dirty="0"/>
              <a:t>总体顾客健康状况</a:t>
            </a:r>
            <a:endParaRPr lang="zh-CN" altLang="en-US" sz="1500" dirty="0">
              <a:solidFill>
                <a:srgbClr val="FF0000"/>
              </a:solidFill>
            </a:endParaRPr>
          </a:p>
        </p:txBody>
      </p:sp>
      <p:sp>
        <p:nvSpPr>
          <p:cNvPr id="8" name="Oval 7"/>
          <p:cNvSpPr/>
          <p:nvPr/>
        </p:nvSpPr>
        <p:spPr>
          <a:xfrm>
            <a:off x="8388424" y="195486"/>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P37</a:t>
            </a:r>
            <a:endParaRPr lang="zh-CN" altLang="en-US" sz="1200" dirty="0"/>
          </a:p>
        </p:txBody>
      </p:sp>
      <p:sp>
        <p:nvSpPr>
          <p:cNvPr id="9" name="圆角矩形 8"/>
          <p:cNvSpPr/>
          <p:nvPr/>
        </p:nvSpPr>
        <p:spPr>
          <a:xfrm>
            <a:off x="179512" y="699542"/>
            <a:ext cx="8784976" cy="648072"/>
          </a:xfrm>
          <a:prstGeom prst="roundRect">
            <a:avLst/>
          </a:prstGeom>
          <a:no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 name="矩形 4"/>
          <p:cNvSpPr/>
          <p:nvPr/>
        </p:nvSpPr>
        <p:spPr>
          <a:xfrm>
            <a:off x="323527" y="699542"/>
            <a:ext cx="8712969" cy="677108"/>
          </a:xfrm>
          <a:prstGeom prst="rect">
            <a:avLst/>
          </a:prstGeom>
        </p:spPr>
        <p:txBody>
          <a:bodyPr wrap="square">
            <a:spAutoFit/>
          </a:bodyPr>
          <a:lstStyle/>
          <a:p>
            <a:r>
              <a:rPr lang="en-US" altLang="zh-CN" sz="1100" b="1" dirty="0">
                <a:solidFill>
                  <a:schemeClr val="accent2"/>
                </a:solidFill>
              </a:rPr>
              <a:t>Comments:</a:t>
            </a:r>
            <a:endParaRPr lang="en-US" altLang="zh-CN" sz="1100" b="1" dirty="0">
              <a:solidFill>
                <a:schemeClr val="accent2"/>
              </a:solidFill>
              <a:latin typeface="黑体"/>
              <a:cs typeface="黑体"/>
            </a:endParaRPr>
          </a:p>
          <a:p>
            <a:r>
              <a:rPr lang="zh-CN" altLang="en-US" sz="900" dirty="0">
                <a:solidFill>
                  <a:schemeClr val="bg2">
                    <a:lumMod val="50000"/>
                  </a:schemeClr>
                </a:solidFill>
              </a:rPr>
              <a:t>总体顾客健康状况是综合了消费者的推荐意愿及再购意愿用来反映顾客与餐厅之间关系紧密程度的指标，我们用</a:t>
            </a:r>
            <a:r>
              <a:rPr lang="zh-CN" altLang="en-US" sz="900" b="1" dirty="0">
                <a:solidFill>
                  <a:schemeClr val="bg2">
                    <a:lumMod val="50000"/>
                  </a:schemeClr>
                </a:solidFill>
              </a:rPr>
              <a:t>顾客健康指数</a:t>
            </a:r>
            <a:r>
              <a:rPr lang="zh-CN" altLang="en-US" sz="900" dirty="0">
                <a:solidFill>
                  <a:schemeClr val="bg2">
                    <a:lumMod val="50000"/>
                  </a:schemeClr>
                </a:solidFill>
              </a:rPr>
              <a:t>来表示，顾客健康指数越高，表示顾客结构越健康。从本次研究来看</a:t>
            </a:r>
            <a:r>
              <a:rPr lang="zh-CN" altLang="en-US" sz="900" dirty="0" smtClean="0">
                <a:solidFill>
                  <a:schemeClr val="bg2">
                    <a:lumMod val="50000"/>
                  </a:schemeClr>
                </a:solidFill>
              </a:rPr>
              <a:t>，1</a:t>
            </a:r>
            <a:r>
              <a:rPr lang="zh-CN" altLang="en-US" sz="900" dirty="0">
                <a:solidFill>
                  <a:schemeClr val="bg2">
                    <a:lumMod val="50000"/>
                  </a:schemeClr>
                </a:solidFill>
              </a:rPr>
              <a:t>、本餐厅的顾客健康指数为</a:t>
            </a:r>
            <a:r>
              <a:rPr lang="en-US" altLang="zh-CN" sz="900" b="1" dirty="0">
                <a:solidFill>
                  <a:srgbClr val="C00000"/>
                </a:solidFill>
                <a:latin typeface="黑体"/>
                <a:cs typeface="黑体"/>
              </a:rPr>
              <a:t>xx</a:t>
            </a:r>
            <a:r>
              <a:rPr lang="zh-CN" altLang="en-US" sz="900" dirty="0">
                <a:solidFill>
                  <a:schemeClr val="bg2">
                    <a:lumMod val="50000"/>
                  </a:schemeClr>
                </a:solidFill>
              </a:rPr>
              <a:t>，</a:t>
            </a:r>
            <a:r>
              <a:rPr lang="en-US" altLang="zh-CN" sz="900" b="1" dirty="0">
                <a:solidFill>
                  <a:srgbClr val="C00000"/>
                </a:solidFill>
                <a:latin typeface="黑体"/>
                <a:cs typeface="黑体"/>
              </a:rPr>
              <a:t>&lt;</a:t>
            </a:r>
            <a:r>
              <a:rPr lang="zh-CN" altLang="en-US" sz="900" b="1" dirty="0">
                <a:solidFill>
                  <a:srgbClr val="C00000"/>
                </a:solidFill>
                <a:latin typeface="黑体"/>
                <a:cs typeface="黑体"/>
              </a:rPr>
              <a:t>插入判别描</a:t>
            </a:r>
            <a:r>
              <a:rPr lang="zh-CN" altLang="en-US" sz="900" b="1" dirty="0" smtClean="0">
                <a:solidFill>
                  <a:srgbClr val="C00000"/>
                </a:solidFill>
                <a:latin typeface="黑体"/>
                <a:cs typeface="黑体"/>
              </a:rPr>
              <a:t>述</a:t>
            </a:r>
            <a:r>
              <a:rPr lang="en-US" altLang="zh-CN" sz="900" b="1" dirty="0" smtClean="0">
                <a:solidFill>
                  <a:srgbClr val="C00000"/>
                </a:solidFill>
                <a:latin typeface="黑体"/>
                <a:cs typeface="黑体"/>
              </a:rPr>
              <a:t>1&gt;</a:t>
            </a:r>
            <a:r>
              <a:rPr lang="zh-CN" altLang="en-US" sz="900" dirty="0" smtClean="0">
                <a:solidFill>
                  <a:schemeClr val="bg2">
                    <a:lumMod val="50000"/>
                  </a:schemeClr>
                </a:solidFill>
              </a:rPr>
              <a:t>；</a:t>
            </a:r>
            <a:endParaRPr lang="en-US" altLang="zh-CN" sz="900" dirty="0" smtClean="0">
              <a:solidFill>
                <a:schemeClr val="bg2">
                  <a:lumMod val="50000"/>
                </a:schemeClr>
              </a:solidFill>
            </a:endParaRPr>
          </a:p>
          <a:p>
            <a:r>
              <a:rPr lang="zh-CN" altLang="en-US" sz="900" dirty="0">
                <a:solidFill>
                  <a:schemeClr val="bg2">
                    <a:lumMod val="50000"/>
                  </a:schemeClr>
                </a:solidFill>
              </a:rPr>
              <a:t>2、本餐厅的忠</a:t>
            </a:r>
            <a:r>
              <a:rPr lang="zh-CN" altLang="en-US" sz="900" dirty="0" smtClean="0">
                <a:solidFill>
                  <a:schemeClr val="bg2">
                    <a:lumMod val="50000"/>
                  </a:schemeClr>
                </a:solidFill>
              </a:rPr>
              <a:t>诚顾客比</a:t>
            </a:r>
            <a:r>
              <a:rPr lang="zh-CN" altLang="en-US" sz="900" dirty="0">
                <a:solidFill>
                  <a:schemeClr val="bg2">
                    <a:lumMod val="50000"/>
                  </a:schemeClr>
                </a:solidFill>
              </a:rPr>
              <a:t>例为</a:t>
            </a:r>
            <a:r>
              <a:rPr lang="en-US" altLang="zh-CN" sz="900" dirty="0">
                <a:solidFill>
                  <a:schemeClr val="bg2">
                    <a:lumMod val="50000"/>
                  </a:schemeClr>
                </a:solidFill>
              </a:rPr>
              <a:t>xx</a:t>
            </a:r>
            <a:r>
              <a:rPr lang="zh-CN" altLang="en-US" sz="900" dirty="0">
                <a:solidFill>
                  <a:schemeClr val="bg2">
                    <a:lumMod val="50000"/>
                  </a:schemeClr>
                </a:solidFill>
              </a:rPr>
              <a:t>，不稳</a:t>
            </a:r>
            <a:r>
              <a:rPr lang="zh-CN" altLang="en-US" sz="900" dirty="0" smtClean="0">
                <a:solidFill>
                  <a:schemeClr val="bg2">
                    <a:lumMod val="50000"/>
                  </a:schemeClr>
                </a:solidFill>
              </a:rPr>
              <a:t>定顾客比</a:t>
            </a:r>
            <a:r>
              <a:rPr lang="zh-CN" altLang="en-US" sz="900" dirty="0">
                <a:solidFill>
                  <a:schemeClr val="bg2">
                    <a:lumMod val="50000"/>
                  </a:schemeClr>
                </a:solidFill>
              </a:rPr>
              <a:t>例为</a:t>
            </a:r>
            <a:r>
              <a:rPr lang="en-US" altLang="zh-CN" sz="900" b="1" dirty="0" smtClean="0">
                <a:solidFill>
                  <a:srgbClr val="C00000"/>
                </a:solidFill>
                <a:latin typeface="黑体"/>
                <a:cs typeface="黑体"/>
              </a:rPr>
              <a:t>xx%</a:t>
            </a:r>
            <a:r>
              <a:rPr lang="zh-CN" altLang="en-US" sz="900" dirty="0" smtClean="0">
                <a:solidFill>
                  <a:schemeClr val="bg2">
                    <a:lumMod val="50000"/>
                  </a:schemeClr>
                </a:solidFill>
              </a:rPr>
              <a:t>，</a:t>
            </a:r>
            <a:r>
              <a:rPr lang="zh-CN" altLang="en-US" sz="900" dirty="0">
                <a:solidFill>
                  <a:schemeClr val="bg2">
                    <a:lumMod val="50000"/>
                  </a:schemeClr>
                </a:solidFill>
              </a:rPr>
              <a:t>流</a:t>
            </a:r>
            <a:r>
              <a:rPr lang="zh-CN" altLang="en-US" sz="900" dirty="0" smtClean="0">
                <a:solidFill>
                  <a:schemeClr val="bg2">
                    <a:lumMod val="50000"/>
                  </a:schemeClr>
                </a:solidFill>
              </a:rPr>
              <a:t>失顾客比</a:t>
            </a:r>
            <a:r>
              <a:rPr lang="zh-CN" altLang="en-US" sz="900" dirty="0">
                <a:solidFill>
                  <a:schemeClr val="bg2">
                    <a:lumMod val="50000"/>
                  </a:schemeClr>
                </a:solidFill>
              </a:rPr>
              <a:t>例</a:t>
            </a:r>
            <a:r>
              <a:rPr lang="zh-CN" altLang="en-US" sz="900" dirty="0" smtClean="0">
                <a:solidFill>
                  <a:schemeClr val="bg2">
                    <a:lumMod val="50000"/>
                  </a:schemeClr>
                </a:solidFill>
              </a:rPr>
              <a:t>为</a:t>
            </a:r>
            <a:r>
              <a:rPr lang="en-US" altLang="zh-CN" sz="900" b="1" dirty="0">
                <a:solidFill>
                  <a:srgbClr val="C00000"/>
                </a:solidFill>
                <a:latin typeface="黑体"/>
                <a:cs typeface="黑体"/>
              </a:rPr>
              <a:t>xx% </a:t>
            </a:r>
            <a:r>
              <a:rPr lang="zh-CN" altLang="en-US" sz="900" dirty="0" smtClean="0">
                <a:solidFill>
                  <a:schemeClr val="bg2">
                    <a:lumMod val="50000"/>
                  </a:schemeClr>
                </a:solidFill>
              </a:rPr>
              <a:t>。</a:t>
            </a:r>
            <a:r>
              <a:rPr lang="en-US" altLang="zh-CN" sz="900" b="1" dirty="0">
                <a:solidFill>
                  <a:srgbClr val="C00000"/>
                </a:solidFill>
                <a:latin typeface="黑体"/>
                <a:cs typeface="黑体"/>
              </a:rPr>
              <a:t>&lt;</a:t>
            </a:r>
            <a:r>
              <a:rPr lang="zh-CN" altLang="en-US" sz="900" b="1" dirty="0">
                <a:solidFill>
                  <a:srgbClr val="C00000"/>
                </a:solidFill>
                <a:latin typeface="黑体"/>
                <a:cs typeface="黑体"/>
              </a:rPr>
              <a:t>插入判别描</a:t>
            </a:r>
            <a:r>
              <a:rPr lang="zh-CN" altLang="en-US" sz="900" b="1" dirty="0" smtClean="0">
                <a:solidFill>
                  <a:srgbClr val="C00000"/>
                </a:solidFill>
                <a:latin typeface="黑体"/>
                <a:cs typeface="黑体"/>
              </a:rPr>
              <a:t>述</a:t>
            </a:r>
            <a:r>
              <a:rPr lang="en-US" altLang="zh-CN" sz="900" b="1" dirty="0" smtClean="0">
                <a:solidFill>
                  <a:srgbClr val="C00000"/>
                </a:solidFill>
                <a:latin typeface="黑体"/>
                <a:cs typeface="黑体"/>
              </a:rPr>
              <a:t>2&gt;</a:t>
            </a:r>
            <a:r>
              <a:rPr lang="zh-CN" altLang="en-US" sz="900" b="1" dirty="0" smtClean="0">
                <a:solidFill>
                  <a:srgbClr val="C00000"/>
                </a:solidFill>
                <a:latin typeface="黑体"/>
                <a:cs typeface="黑体"/>
              </a:rPr>
              <a:t>。</a:t>
            </a:r>
            <a:endParaRPr lang="en-US" altLang="zh-CN" sz="900" dirty="0">
              <a:solidFill>
                <a:schemeClr val="bg2">
                  <a:lumMod val="50000"/>
                </a:schemeClr>
              </a:solidFill>
            </a:endParaRPr>
          </a:p>
        </p:txBody>
      </p:sp>
      <p:sp>
        <p:nvSpPr>
          <p:cNvPr id="11" name="圆角矩形 10"/>
          <p:cNvSpPr/>
          <p:nvPr/>
        </p:nvSpPr>
        <p:spPr>
          <a:xfrm>
            <a:off x="179512" y="1419622"/>
            <a:ext cx="3888432" cy="3528392"/>
          </a:xfrm>
          <a:prstGeom prst="roundRect">
            <a:avLst/>
          </a:prstGeom>
          <a:no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2" name="文本框 11"/>
          <p:cNvSpPr txBox="1"/>
          <p:nvPr/>
        </p:nvSpPr>
        <p:spPr>
          <a:xfrm>
            <a:off x="395536" y="1635646"/>
            <a:ext cx="576064" cy="169277"/>
          </a:xfrm>
          <a:prstGeom prst="rect">
            <a:avLst/>
          </a:prstGeom>
          <a:noFill/>
        </p:spPr>
        <p:txBody>
          <a:bodyPr wrap="square" lIns="0" tIns="0" rIns="0" bIns="0" rtlCol="0">
            <a:spAutoFit/>
          </a:bodyPr>
          <a:lstStyle/>
          <a:p>
            <a:r>
              <a:rPr kumimoji="1" lang="en-US" altLang="zh-CN" sz="1100" b="1" dirty="0" smtClean="0">
                <a:solidFill>
                  <a:schemeClr val="accent3"/>
                </a:solidFill>
              </a:rPr>
              <a:t>Charts: </a:t>
            </a:r>
            <a:endParaRPr kumimoji="1" lang="zh-CN" altLang="en-US" sz="1100" b="1" dirty="0" smtClean="0">
              <a:solidFill>
                <a:schemeClr val="accent3"/>
              </a:solidFill>
            </a:endParaRPr>
          </a:p>
        </p:txBody>
      </p:sp>
      <p:sp>
        <p:nvSpPr>
          <p:cNvPr id="13" name="圆角矩形 12"/>
          <p:cNvSpPr/>
          <p:nvPr/>
        </p:nvSpPr>
        <p:spPr>
          <a:xfrm>
            <a:off x="4139952" y="1419622"/>
            <a:ext cx="4896544" cy="3528392"/>
          </a:xfrm>
          <a:prstGeom prst="roundRect">
            <a:avLst/>
          </a:prstGeom>
          <a:no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4283969" y="1635646"/>
            <a:ext cx="4680520" cy="1200329"/>
          </a:xfrm>
          <a:prstGeom prst="rect">
            <a:avLst/>
          </a:prstGeom>
        </p:spPr>
        <p:txBody>
          <a:bodyPr wrap="square">
            <a:spAutoFit/>
          </a:bodyPr>
          <a:lstStyle/>
          <a:p>
            <a:r>
              <a:rPr lang="en-US" altLang="zh-CN" sz="900" dirty="0" smtClean="0">
                <a:solidFill>
                  <a:schemeClr val="bg2">
                    <a:lumMod val="50000"/>
                  </a:schemeClr>
                </a:solidFill>
                <a:latin typeface="黑体"/>
                <a:cs typeface="黑体"/>
              </a:rPr>
              <a:t>1</a:t>
            </a:r>
            <a:r>
              <a:rPr lang="zh-CN" altLang="en-US" sz="900" dirty="0" smtClean="0">
                <a:solidFill>
                  <a:schemeClr val="bg2">
                    <a:lumMod val="50000"/>
                  </a:schemeClr>
                </a:solidFill>
                <a:latin typeface="黑体"/>
                <a:cs typeface="黑体"/>
              </a:rPr>
              <a:t>、</a:t>
            </a:r>
            <a:r>
              <a:rPr lang="zh-CN" altLang="en-US" sz="900" b="1" dirty="0" smtClean="0">
                <a:solidFill>
                  <a:schemeClr val="bg2">
                    <a:lumMod val="50000"/>
                  </a:schemeClr>
                </a:solidFill>
                <a:latin typeface="黑体"/>
                <a:cs typeface="黑体"/>
              </a:rPr>
              <a:t>忠诚顾客</a:t>
            </a:r>
            <a:r>
              <a:rPr lang="zh-CN" altLang="en-US" sz="900" dirty="0" smtClean="0">
                <a:solidFill>
                  <a:schemeClr val="bg2">
                    <a:lumMod val="50000"/>
                  </a:schemeClr>
                </a:solidFill>
                <a:latin typeface="黑体"/>
                <a:cs typeface="黑体"/>
              </a:rPr>
              <a:t>（</a:t>
            </a:r>
            <a:r>
              <a:rPr lang="zh-CN" altLang="en-US" sz="900" dirty="0">
                <a:solidFill>
                  <a:schemeClr val="bg2">
                    <a:lumMod val="50000"/>
                  </a:schemeClr>
                </a:solidFill>
                <a:latin typeface="黑体"/>
                <a:cs typeface="黑体"/>
              </a:rPr>
              <a:t>再次光顾</a:t>
            </a:r>
            <a:r>
              <a:rPr lang="en-US" altLang="zh-CN" sz="900" dirty="0" smtClean="0">
                <a:solidFill>
                  <a:schemeClr val="bg2">
                    <a:lumMod val="50000"/>
                  </a:schemeClr>
                </a:solidFill>
                <a:latin typeface="黑体"/>
                <a:cs typeface="黑体"/>
              </a:rPr>
              <a:t>=“8-10</a:t>
            </a:r>
            <a:r>
              <a:rPr lang="zh-CN" altLang="en-US" sz="900" dirty="0" smtClean="0">
                <a:solidFill>
                  <a:schemeClr val="bg2">
                    <a:lumMod val="50000"/>
                  </a:schemeClr>
                </a:solidFill>
                <a:latin typeface="黑体"/>
                <a:cs typeface="黑体"/>
              </a:rPr>
              <a:t>分”</a:t>
            </a:r>
            <a:r>
              <a:rPr lang="en-US" altLang="zh-CN" sz="900" dirty="0">
                <a:solidFill>
                  <a:schemeClr val="bg2">
                    <a:lumMod val="50000"/>
                  </a:schemeClr>
                </a:solidFill>
                <a:latin typeface="黑体"/>
                <a:cs typeface="黑体"/>
              </a:rPr>
              <a:t>&amp; </a:t>
            </a:r>
            <a:r>
              <a:rPr lang="zh-CN" altLang="en-US" sz="900" dirty="0">
                <a:solidFill>
                  <a:schemeClr val="bg2">
                    <a:lumMod val="50000"/>
                  </a:schemeClr>
                </a:solidFill>
                <a:latin typeface="黑体"/>
                <a:cs typeface="黑体"/>
              </a:rPr>
              <a:t>推荐意愿</a:t>
            </a:r>
            <a:r>
              <a:rPr lang="en-US" altLang="zh-CN" sz="900" dirty="0" smtClean="0">
                <a:solidFill>
                  <a:schemeClr val="bg2">
                    <a:lumMod val="50000"/>
                  </a:schemeClr>
                </a:solidFill>
                <a:latin typeface="黑体"/>
                <a:cs typeface="黑体"/>
              </a:rPr>
              <a:t>=“8-10</a:t>
            </a:r>
            <a:r>
              <a:rPr lang="zh-CN" altLang="en-US" sz="900" dirty="0" smtClean="0">
                <a:solidFill>
                  <a:schemeClr val="bg2">
                    <a:lumMod val="50000"/>
                  </a:schemeClr>
                </a:solidFill>
                <a:latin typeface="黑体"/>
                <a:cs typeface="黑体"/>
              </a:rPr>
              <a:t>分”）；</a:t>
            </a:r>
            <a:r>
              <a:rPr lang="zh-CN" altLang="en-US" sz="900" b="1" dirty="0" smtClean="0">
                <a:solidFill>
                  <a:schemeClr val="bg2">
                    <a:lumMod val="50000"/>
                  </a:schemeClr>
                </a:solidFill>
                <a:latin typeface="黑体"/>
                <a:cs typeface="黑体"/>
              </a:rPr>
              <a:t>流失顾客</a:t>
            </a:r>
            <a:r>
              <a:rPr lang="zh-CN" altLang="en-US" sz="900" dirty="0" smtClean="0">
                <a:solidFill>
                  <a:schemeClr val="bg2">
                    <a:lumMod val="50000"/>
                  </a:schemeClr>
                </a:solidFill>
                <a:latin typeface="黑体"/>
                <a:cs typeface="黑体"/>
              </a:rPr>
              <a:t>（</a:t>
            </a:r>
            <a:r>
              <a:rPr lang="zh-CN" altLang="en-US" sz="900" dirty="0">
                <a:solidFill>
                  <a:schemeClr val="bg2">
                    <a:lumMod val="50000"/>
                  </a:schemeClr>
                </a:solidFill>
                <a:latin typeface="黑体"/>
                <a:cs typeface="黑体"/>
              </a:rPr>
              <a:t>再次光顾</a:t>
            </a:r>
            <a:r>
              <a:rPr lang="en-US" altLang="zh-CN" sz="900" dirty="0" smtClean="0">
                <a:solidFill>
                  <a:schemeClr val="bg2">
                    <a:lumMod val="50000"/>
                  </a:schemeClr>
                </a:solidFill>
                <a:latin typeface="黑体"/>
                <a:cs typeface="黑体"/>
              </a:rPr>
              <a:t>=“1-5</a:t>
            </a:r>
            <a:r>
              <a:rPr lang="zh-CN" altLang="en-US" sz="900" dirty="0" smtClean="0">
                <a:solidFill>
                  <a:schemeClr val="bg2">
                    <a:lumMod val="50000"/>
                  </a:schemeClr>
                </a:solidFill>
                <a:latin typeface="黑体"/>
                <a:cs typeface="黑体"/>
              </a:rPr>
              <a:t>分”</a:t>
            </a:r>
            <a:r>
              <a:rPr lang="en-US" altLang="zh-CN" sz="900" dirty="0">
                <a:solidFill>
                  <a:schemeClr val="bg2">
                    <a:lumMod val="50000"/>
                  </a:schemeClr>
                </a:solidFill>
                <a:latin typeface="黑体"/>
                <a:cs typeface="黑体"/>
              </a:rPr>
              <a:t>&amp; </a:t>
            </a:r>
            <a:r>
              <a:rPr lang="zh-CN" altLang="en-US" sz="900" dirty="0">
                <a:solidFill>
                  <a:schemeClr val="bg2">
                    <a:lumMod val="50000"/>
                  </a:schemeClr>
                </a:solidFill>
                <a:latin typeface="黑体"/>
                <a:cs typeface="黑体"/>
              </a:rPr>
              <a:t>推荐意愿</a:t>
            </a:r>
            <a:r>
              <a:rPr lang="en-US" altLang="zh-CN" sz="900" dirty="0" smtClean="0">
                <a:solidFill>
                  <a:schemeClr val="bg2">
                    <a:lumMod val="50000"/>
                  </a:schemeClr>
                </a:solidFill>
                <a:latin typeface="黑体"/>
                <a:cs typeface="黑体"/>
              </a:rPr>
              <a:t>=“1-5</a:t>
            </a:r>
            <a:r>
              <a:rPr lang="zh-CN" altLang="en-US" sz="900" dirty="0" smtClean="0">
                <a:solidFill>
                  <a:schemeClr val="bg2">
                    <a:lumMod val="50000"/>
                  </a:schemeClr>
                </a:solidFill>
                <a:latin typeface="黑体"/>
                <a:cs typeface="黑体"/>
              </a:rPr>
              <a:t>分”）；</a:t>
            </a:r>
            <a:r>
              <a:rPr lang="zh-CN" altLang="en-US" sz="900" b="1" dirty="0" smtClean="0">
                <a:solidFill>
                  <a:schemeClr val="bg2">
                    <a:lumMod val="50000"/>
                  </a:schemeClr>
                </a:solidFill>
                <a:latin typeface="黑体"/>
                <a:cs typeface="黑体"/>
              </a:rPr>
              <a:t>不</a:t>
            </a:r>
            <a:r>
              <a:rPr lang="zh-CN" altLang="en-US" sz="900" b="1" dirty="0">
                <a:solidFill>
                  <a:schemeClr val="bg2">
                    <a:lumMod val="50000"/>
                  </a:schemeClr>
                </a:solidFill>
                <a:latin typeface="黑体"/>
                <a:cs typeface="黑体"/>
              </a:rPr>
              <a:t>稳</a:t>
            </a:r>
            <a:r>
              <a:rPr lang="zh-CN" altLang="en-US" sz="900" b="1" dirty="0" smtClean="0">
                <a:solidFill>
                  <a:schemeClr val="bg2">
                    <a:lumMod val="50000"/>
                  </a:schemeClr>
                </a:solidFill>
                <a:latin typeface="黑体"/>
                <a:cs typeface="黑体"/>
              </a:rPr>
              <a:t>定顾客</a:t>
            </a:r>
            <a:r>
              <a:rPr lang="zh-CN" altLang="en-US" sz="900" dirty="0" smtClean="0">
                <a:solidFill>
                  <a:schemeClr val="bg2">
                    <a:lumMod val="50000"/>
                  </a:schemeClr>
                </a:solidFill>
                <a:latin typeface="黑体"/>
                <a:cs typeface="黑体"/>
              </a:rPr>
              <a:t>：</a:t>
            </a:r>
            <a:r>
              <a:rPr lang="zh-CN" altLang="en-US" sz="900" dirty="0">
                <a:solidFill>
                  <a:schemeClr val="bg2">
                    <a:lumMod val="50000"/>
                  </a:schemeClr>
                </a:solidFill>
                <a:latin typeface="黑体"/>
                <a:cs typeface="黑体"/>
              </a:rPr>
              <a:t>剩余被访者</a:t>
            </a:r>
            <a:r>
              <a:rPr lang="zh-CN" altLang="en-US" sz="900" dirty="0" smtClean="0">
                <a:solidFill>
                  <a:schemeClr val="bg2">
                    <a:lumMod val="50000"/>
                  </a:schemeClr>
                </a:solidFill>
                <a:latin typeface="黑体"/>
                <a:cs typeface="黑体"/>
              </a:rPr>
              <a:t>。</a:t>
            </a:r>
            <a:endParaRPr lang="en-US" altLang="zh-CN" sz="900" dirty="0">
              <a:solidFill>
                <a:schemeClr val="bg2">
                  <a:lumMod val="50000"/>
                </a:schemeClr>
              </a:solidFill>
              <a:latin typeface="黑体"/>
              <a:cs typeface="黑体"/>
            </a:endParaRPr>
          </a:p>
          <a:p>
            <a:r>
              <a:rPr lang="en-US" altLang="zh-CN" sz="900" dirty="0" smtClean="0">
                <a:solidFill>
                  <a:schemeClr val="bg2">
                    <a:lumMod val="50000"/>
                  </a:schemeClr>
                </a:solidFill>
                <a:latin typeface="黑体"/>
                <a:cs typeface="黑体"/>
              </a:rPr>
              <a:t>2</a:t>
            </a:r>
            <a:r>
              <a:rPr lang="zh-CN" altLang="en-US" sz="900" dirty="0" smtClean="0">
                <a:solidFill>
                  <a:schemeClr val="bg2">
                    <a:lumMod val="50000"/>
                  </a:schemeClr>
                </a:solidFill>
                <a:latin typeface="黑体"/>
                <a:cs typeface="黑体"/>
              </a:rPr>
              <a:t>、</a:t>
            </a:r>
            <a:r>
              <a:rPr lang="zh-CN" altLang="en-US" sz="900" b="1" dirty="0" smtClean="0">
                <a:solidFill>
                  <a:schemeClr val="bg2">
                    <a:lumMod val="50000"/>
                  </a:schemeClr>
                </a:solidFill>
                <a:latin typeface="黑体"/>
                <a:cs typeface="黑体"/>
              </a:rPr>
              <a:t>健</a:t>
            </a:r>
            <a:r>
              <a:rPr lang="zh-CN" altLang="en-US" sz="900" b="1" dirty="0">
                <a:solidFill>
                  <a:schemeClr val="bg2">
                    <a:lumMod val="50000"/>
                  </a:schemeClr>
                </a:solidFill>
                <a:latin typeface="黑体"/>
                <a:cs typeface="黑体"/>
              </a:rPr>
              <a:t>康指数</a:t>
            </a:r>
            <a:r>
              <a:rPr lang="zh-CN" altLang="en-US" sz="900" dirty="0">
                <a:solidFill>
                  <a:schemeClr val="bg2">
                    <a:lumMod val="50000"/>
                  </a:schemeClr>
                </a:solidFill>
                <a:latin typeface="黑体"/>
                <a:cs typeface="黑体"/>
              </a:rPr>
              <a:t> </a:t>
            </a:r>
            <a:r>
              <a:rPr lang="en-US" altLang="zh-CN" sz="900" dirty="0">
                <a:solidFill>
                  <a:schemeClr val="bg2">
                    <a:lumMod val="50000"/>
                  </a:schemeClr>
                </a:solidFill>
                <a:latin typeface="黑体"/>
                <a:cs typeface="黑体"/>
              </a:rPr>
              <a:t>= </a:t>
            </a:r>
            <a:r>
              <a:rPr lang="zh-CN" altLang="en-US" sz="900" dirty="0" smtClean="0">
                <a:solidFill>
                  <a:schemeClr val="bg2">
                    <a:lumMod val="50000"/>
                  </a:schemeClr>
                </a:solidFill>
                <a:latin typeface="黑体"/>
                <a:cs typeface="黑体"/>
              </a:rPr>
              <a:t>（</a:t>
            </a:r>
            <a:r>
              <a:rPr lang="en-US" altLang="zh-CN" sz="900" dirty="0" smtClean="0">
                <a:solidFill>
                  <a:schemeClr val="bg2">
                    <a:lumMod val="50000"/>
                  </a:schemeClr>
                </a:solidFill>
                <a:latin typeface="黑体"/>
                <a:cs typeface="黑体"/>
              </a:rPr>
              <a:t>1.5</a:t>
            </a:r>
            <a:r>
              <a:rPr lang="zh-CN" altLang="en-US" sz="900" dirty="0">
                <a:solidFill>
                  <a:schemeClr val="bg2">
                    <a:lumMod val="50000"/>
                  </a:schemeClr>
                </a:solidFill>
                <a:latin typeface="黑体"/>
                <a:cs typeface="黑体"/>
              </a:rPr>
              <a:t>*忠</a:t>
            </a:r>
            <a:r>
              <a:rPr lang="zh-CN" altLang="en-US" sz="900" dirty="0" smtClean="0">
                <a:solidFill>
                  <a:schemeClr val="bg2">
                    <a:lumMod val="50000"/>
                  </a:schemeClr>
                </a:solidFill>
                <a:latin typeface="黑体"/>
                <a:cs typeface="黑体"/>
              </a:rPr>
              <a:t>诚顾客比</a:t>
            </a:r>
            <a:r>
              <a:rPr lang="zh-CN" altLang="en-US" sz="900" dirty="0">
                <a:solidFill>
                  <a:schemeClr val="bg2">
                    <a:lumMod val="50000"/>
                  </a:schemeClr>
                </a:solidFill>
                <a:latin typeface="黑体"/>
                <a:cs typeface="黑体"/>
              </a:rPr>
              <a:t>例 </a:t>
            </a:r>
            <a:r>
              <a:rPr lang="en-US" altLang="zh-CN" sz="900" dirty="0">
                <a:solidFill>
                  <a:schemeClr val="bg2">
                    <a:lumMod val="50000"/>
                  </a:schemeClr>
                </a:solidFill>
                <a:latin typeface="黑体"/>
                <a:cs typeface="黑体"/>
              </a:rPr>
              <a:t>+ 0.8*</a:t>
            </a:r>
            <a:r>
              <a:rPr lang="zh-CN" altLang="en-US" sz="900" dirty="0">
                <a:solidFill>
                  <a:schemeClr val="bg2">
                    <a:lumMod val="50000"/>
                  </a:schemeClr>
                </a:solidFill>
                <a:latin typeface="黑体"/>
                <a:cs typeface="黑体"/>
              </a:rPr>
              <a:t>不稳</a:t>
            </a:r>
            <a:r>
              <a:rPr lang="zh-CN" altLang="en-US" sz="900" dirty="0" smtClean="0">
                <a:solidFill>
                  <a:schemeClr val="bg2">
                    <a:lumMod val="50000"/>
                  </a:schemeClr>
                </a:solidFill>
                <a:latin typeface="黑体"/>
                <a:cs typeface="黑体"/>
              </a:rPr>
              <a:t>定顾客比</a:t>
            </a:r>
            <a:r>
              <a:rPr lang="zh-CN" altLang="en-US" sz="900" dirty="0">
                <a:solidFill>
                  <a:schemeClr val="bg2">
                    <a:lumMod val="50000"/>
                  </a:schemeClr>
                </a:solidFill>
                <a:latin typeface="黑体"/>
                <a:cs typeface="黑体"/>
              </a:rPr>
              <a:t>例 </a:t>
            </a:r>
            <a:r>
              <a:rPr lang="en-US" altLang="zh-CN" sz="900" dirty="0">
                <a:solidFill>
                  <a:schemeClr val="bg2">
                    <a:lumMod val="50000"/>
                  </a:schemeClr>
                </a:solidFill>
                <a:latin typeface="黑体"/>
                <a:cs typeface="黑体"/>
              </a:rPr>
              <a:t>- 0.5</a:t>
            </a:r>
            <a:r>
              <a:rPr lang="zh-CN" altLang="en-US" sz="900" dirty="0">
                <a:solidFill>
                  <a:schemeClr val="bg2">
                    <a:lumMod val="50000"/>
                  </a:schemeClr>
                </a:solidFill>
                <a:latin typeface="黑体"/>
                <a:cs typeface="黑体"/>
              </a:rPr>
              <a:t>*流</a:t>
            </a:r>
            <a:r>
              <a:rPr lang="zh-CN" altLang="en-US" sz="900" dirty="0" smtClean="0">
                <a:solidFill>
                  <a:schemeClr val="bg2">
                    <a:lumMod val="50000"/>
                  </a:schemeClr>
                </a:solidFill>
                <a:latin typeface="黑体"/>
                <a:cs typeface="黑体"/>
              </a:rPr>
              <a:t>失顾客比例）*</a:t>
            </a:r>
            <a:r>
              <a:rPr lang="en-US" altLang="zh-CN" sz="900" dirty="0" smtClean="0">
                <a:solidFill>
                  <a:schemeClr val="bg2">
                    <a:lumMod val="50000"/>
                  </a:schemeClr>
                </a:solidFill>
                <a:latin typeface="黑体"/>
                <a:cs typeface="黑体"/>
              </a:rPr>
              <a:t>100</a:t>
            </a:r>
            <a:endParaRPr lang="en-US" altLang="zh-CN" sz="900" dirty="0">
              <a:solidFill>
                <a:schemeClr val="bg2">
                  <a:lumMod val="50000"/>
                </a:schemeClr>
              </a:solidFill>
              <a:latin typeface="黑体"/>
              <a:cs typeface="黑体"/>
            </a:endParaRPr>
          </a:p>
          <a:p>
            <a:r>
              <a:rPr lang="en-US" altLang="zh-CN" sz="900" dirty="0" smtClean="0">
                <a:solidFill>
                  <a:schemeClr val="bg2">
                    <a:lumMod val="50000"/>
                  </a:schemeClr>
                </a:solidFill>
                <a:latin typeface="黑体"/>
                <a:cs typeface="黑体"/>
              </a:rPr>
              <a:t>3</a:t>
            </a:r>
            <a:r>
              <a:rPr lang="zh-CN" altLang="en-US" sz="900" dirty="0" smtClean="0">
                <a:solidFill>
                  <a:schemeClr val="bg2">
                    <a:lumMod val="50000"/>
                  </a:schemeClr>
                </a:solidFill>
                <a:latin typeface="黑体"/>
                <a:cs typeface="黑体"/>
              </a:rPr>
              <a:t>、星</a:t>
            </a:r>
            <a:r>
              <a:rPr lang="zh-CN" altLang="en-US" sz="900" dirty="0">
                <a:solidFill>
                  <a:schemeClr val="bg2">
                    <a:lumMod val="50000"/>
                  </a:schemeClr>
                </a:solidFill>
                <a:latin typeface="黑体"/>
                <a:cs typeface="黑体"/>
              </a:rPr>
              <a:t>级：</a:t>
            </a:r>
            <a:r>
              <a:rPr lang="en-US" altLang="zh-CN" sz="900" dirty="0">
                <a:solidFill>
                  <a:schemeClr val="bg2">
                    <a:lumMod val="50000"/>
                  </a:schemeClr>
                </a:solidFill>
                <a:latin typeface="黑体"/>
                <a:cs typeface="黑体"/>
              </a:rPr>
              <a:t>100</a:t>
            </a:r>
            <a:r>
              <a:rPr lang="zh-CN" altLang="en-US" sz="900" dirty="0">
                <a:solidFill>
                  <a:schemeClr val="bg2">
                    <a:lumMod val="50000"/>
                  </a:schemeClr>
                </a:solidFill>
                <a:latin typeface="黑体"/>
                <a:cs typeface="黑体"/>
              </a:rPr>
              <a:t>（含）以上，</a:t>
            </a:r>
            <a:r>
              <a:rPr lang="en-US" altLang="zh-CN" sz="900" dirty="0">
                <a:solidFill>
                  <a:schemeClr val="bg2">
                    <a:lumMod val="50000"/>
                  </a:schemeClr>
                </a:solidFill>
                <a:latin typeface="黑体"/>
                <a:cs typeface="黑体"/>
              </a:rPr>
              <a:t>5</a:t>
            </a:r>
            <a:r>
              <a:rPr lang="zh-CN" altLang="en-US" sz="900" dirty="0">
                <a:solidFill>
                  <a:schemeClr val="bg2">
                    <a:lumMod val="50000"/>
                  </a:schemeClr>
                </a:solidFill>
                <a:latin typeface="黑体"/>
                <a:cs typeface="黑体"/>
              </a:rPr>
              <a:t>星；</a:t>
            </a:r>
            <a:r>
              <a:rPr lang="en-US" altLang="zh-CN" sz="900" dirty="0">
                <a:solidFill>
                  <a:schemeClr val="bg2">
                    <a:lumMod val="50000"/>
                  </a:schemeClr>
                </a:solidFill>
                <a:latin typeface="黑体"/>
                <a:cs typeface="黑体"/>
              </a:rPr>
              <a:t>80</a:t>
            </a:r>
            <a:r>
              <a:rPr lang="zh-CN" altLang="en-US" sz="900" dirty="0">
                <a:solidFill>
                  <a:schemeClr val="bg2">
                    <a:lumMod val="50000"/>
                  </a:schemeClr>
                </a:solidFill>
                <a:latin typeface="黑体"/>
                <a:cs typeface="黑体"/>
              </a:rPr>
              <a:t>（含）</a:t>
            </a:r>
            <a:r>
              <a:rPr lang="en-US" altLang="zh-CN" sz="900" dirty="0">
                <a:solidFill>
                  <a:schemeClr val="bg2">
                    <a:lumMod val="50000"/>
                  </a:schemeClr>
                </a:solidFill>
                <a:latin typeface="黑体"/>
                <a:cs typeface="黑体"/>
              </a:rPr>
              <a:t>-100</a:t>
            </a:r>
            <a:r>
              <a:rPr lang="zh-CN" altLang="en-US" sz="900" dirty="0">
                <a:solidFill>
                  <a:schemeClr val="bg2">
                    <a:lumMod val="50000"/>
                  </a:schemeClr>
                </a:solidFill>
                <a:latin typeface="黑体"/>
                <a:cs typeface="黑体"/>
              </a:rPr>
              <a:t>，</a:t>
            </a:r>
            <a:r>
              <a:rPr lang="en-US" altLang="zh-CN" sz="900" dirty="0">
                <a:solidFill>
                  <a:schemeClr val="bg2">
                    <a:lumMod val="50000"/>
                  </a:schemeClr>
                </a:solidFill>
                <a:latin typeface="黑体"/>
                <a:cs typeface="黑体"/>
              </a:rPr>
              <a:t>4</a:t>
            </a:r>
            <a:r>
              <a:rPr lang="zh-CN" altLang="en-US" sz="900" dirty="0">
                <a:solidFill>
                  <a:schemeClr val="bg2">
                    <a:lumMod val="50000"/>
                  </a:schemeClr>
                </a:solidFill>
                <a:latin typeface="黑体"/>
                <a:cs typeface="黑体"/>
              </a:rPr>
              <a:t>星；</a:t>
            </a:r>
            <a:r>
              <a:rPr lang="en-US" altLang="zh-CN" sz="900" dirty="0">
                <a:solidFill>
                  <a:schemeClr val="bg2">
                    <a:lumMod val="50000"/>
                  </a:schemeClr>
                </a:solidFill>
                <a:latin typeface="黑体"/>
                <a:cs typeface="黑体"/>
              </a:rPr>
              <a:t>60</a:t>
            </a:r>
            <a:r>
              <a:rPr lang="zh-CN" altLang="en-US" sz="900" dirty="0">
                <a:solidFill>
                  <a:schemeClr val="bg2">
                    <a:lumMod val="50000"/>
                  </a:schemeClr>
                </a:solidFill>
                <a:latin typeface="黑体"/>
                <a:cs typeface="黑体"/>
              </a:rPr>
              <a:t>（含）</a:t>
            </a:r>
            <a:r>
              <a:rPr lang="en-US" altLang="zh-CN" sz="900" dirty="0">
                <a:solidFill>
                  <a:schemeClr val="bg2">
                    <a:lumMod val="50000"/>
                  </a:schemeClr>
                </a:solidFill>
                <a:latin typeface="黑体"/>
                <a:cs typeface="黑体"/>
              </a:rPr>
              <a:t>-80</a:t>
            </a:r>
            <a:r>
              <a:rPr lang="zh-CN" altLang="en-US" sz="900" dirty="0">
                <a:solidFill>
                  <a:schemeClr val="bg2">
                    <a:lumMod val="50000"/>
                  </a:schemeClr>
                </a:solidFill>
                <a:latin typeface="黑体"/>
                <a:cs typeface="黑体"/>
              </a:rPr>
              <a:t>，</a:t>
            </a:r>
            <a:r>
              <a:rPr lang="en-US" altLang="zh-CN" sz="900" dirty="0">
                <a:solidFill>
                  <a:schemeClr val="bg2">
                    <a:lumMod val="50000"/>
                  </a:schemeClr>
                </a:solidFill>
                <a:latin typeface="黑体"/>
                <a:cs typeface="黑体"/>
              </a:rPr>
              <a:t>3</a:t>
            </a:r>
            <a:r>
              <a:rPr lang="zh-CN" altLang="en-US" sz="900" dirty="0">
                <a:solidFill>
                  <a:schemeClr val="bg2">
                    <a:lumMod val="50000"/>
                  </a:schemeClr>
                </a:solidFill>
                <a:latin typeface="黑体"/>
                <a:cs typeface="黑体"/>
              </a:rPr>
              <a:t>星；</a:t>
            </a:r>
            <a:r>
              <a:rPr lang="en-US" altLang="zh-CN" sz="900" dirty="0">
                <a:solidFill>
                  <a:schemeClr val="bg2">
                    <a:lumMod val="50000"/>
                  </a:schemeClr>
                </a:solidFill>
                <a:latin typeface="黑体"/>
                <a:cs typeface="黑体"/>
              </a:rPr>
              <a:t>40</a:t>
            </a:r>
            <a:r>
              <a:rPr lang="zh-CN" altLang="en-US" sz="900" dirty="0">
                <a:solidFill>
                  <a:schemeClr val="bg2">
                    <a:lumMod val="50000"/>
                  </a:schemeClr>
                </a:solidFill>
                <a:latin typeface="黑体"/>
                <a:cs typeface="黑体"/>
              </a:rPr>
              <a:t>（含）</a:t>
            </a:r>
            <a:r>
              <a:rPr lang="en-US" altLang="zh-CN" sz="900" dirty="0">
                <a:solidFill>
                  <a:schemeClr val="bg2">
                    <a:lumMod val="50000"/>
                  </a:schemeClr>
                </a:solidFill>
                <a:latin typeface="黑体"/>
                <a:cs typeface="黑体"/>
              </a:rPr>
              <a:t>-60</a:t>
            </a:r>
            <a:r>
              <a:rPr lang="zh-CN" altLang="en-US" sz="900" dirty="0">
                <a:solidFill>
                  <a:schemeClr val="bg2">
                    <a:lumMod val="50000"/>
                  </a:schemeClr>
                </a:solidFill>
                <a:latin typeface="黑体"/>
                <a:cs typeface="黑体"/>
              </a:rPr>
              <a:t>，</a:t>
            </a:r>
            <a:r>
              <a:rPr lang="en-US" altLang="zh-CN" sz="900" dirty="0">
                <a:solidFill>
                  <a:schemeClr val="bg2">
                    <a:lumMod val="50000"/>
                  </a:schemeClr>
                </a:solidFill>
                <a:latin typeface="黑体"/>
                <a:cs typeface="黑体"/>
              </a:rPr>
              <a:t>2</a:t>
            </a:r>
            <a:r>
              <a:rPr lang="zh-CN" altLang="en-US" sz="900" dirty="0">
                <a:solidFill>
                  <a:schemeClr val="bg2">
                    <a:lumMod val="50000"/>
                  </a:schemeClr>
                </a:solidFill>
                <a:latin typeface="黑体"/>
                <a:cs typeface="黑体"/>
              </a:rPr>
              <a:t>星；</a:t>
            </a:r>
            <a:r>
              <a:rPr lang="en-US" altLang="zh-CN" sz="900" dirty="0">
                <a:solidFill>
                  <a:schemeClr val="bg2">
                    <a:lumMod val="50000"/>
                  </a:schemeClr>
                </a:solidFill>
                <a:latin typeface="黑体"/>
                <a:cs typeface="黑体"/>
              </a:rPr>
              <a:t>40</a:t>
            </a:r>
            <a:r>
              <a:rPr lang="zh-CN" altLang="en-US" sz="900" dirty="0">
                <a:solidFill>
                  <a:schemeClr val="bg2">
                    <a:lumMod val="50000"/>
                  </a:schemeClr>
                </a:solidFill>
                <a:latin typeface="黑体"/>
                <a:cs typeface="黑体"/>
              </a:rPr>
              <a:t>以下，</a:t>
            </a:r>
            <a:r>
              <a:rPr lang="en-US" altLang="zh-CN" sz="900" dirty="0">
                <a:solidFill>
                  <a:schemeClr val="bg2">
                    <a:lumMod val="50000"/>
                  </a:schemeClr>
                </a:solidFill>
                <a:latin typeface="黑体"/>
                <a:cs typeface="黑体"/>
              </a:rPr>
              <a:t>1</a:t>
            </a:r>
            <a:r>
              <a:rPr lang="zh-CN" altLang="en-US" sz="900" dirty="0">
                <a:solidFill>
                  <a:schemeClr val="bg2">
                    <a:lumMod val="50000"/>
                  </a:schemeClr>
                </a:solidFill>
                <a:latin typeface="黑体"/>
                <a:cs typeface="黑体"/>
              </a:rPr>
              <a:t>星</a:t>
            </a:r>
            <a:r>
              <a:rPr lang="zh-CN" altLang="en-US" sz="900" dirty="0" smtClean="0">
                <a:solidFill>
                  <a:schemeClr val="bg2">
                    <a:lumMod val="50000"/>
                  </a:schemeClr>
                </a:solidFill>
                <a:latin typeface="黑体"/>
                <a:cs typeface="黑体"/>
              </a:rPr>
              <a:t>。</a:t>
            </a:r>
            <a:endParaRPr lang="en-US" altLang="zh-CN" sz="900" dirty="0">
              <a:solidFill>
                <a:schemeClr val="bg2">
                  <a:lumMod val="50000"/>
                </a:schemeClr>
              </a:solidFill>
              <a:latin typeface="黑体"/>
              <a:cs typeface="黑体"/>
            </a:endParaRPr>
          </a:p>
          <a:p>
            <a:r>
              <a:rPr lang="en-US" altLang="zh-CN" sz="900" dirty="0" smtClean="0">
                <a:solidFill>
                  <a:schemeClr val="bg2">
                    <a:lumMod val="50000"/>
                  </a:schemeClr>
                </a:solidFill>
                <a:latin typeface="黑体"/>
                <a:cs typeface="黑体"/>
              </a:rPr>
              <a:t>4</a:t>
            </a:r>
            <a:r>
              <a:rPr lang="zh-CN" altLang="en-US" sz="900" dirty="0" smtClean="0">
                <a:solidFill>
                  <a:schemeClr val="bg2">
                    <a:lumMod val="50000"/>
                  </a:schemeClr>
                </a:solidFill>
                <a:latin typeface="黑体"/>
                <a:cs typeface="黑体"/>
              </a:rPr>
              <a:t>、警</a:t>
            </a:r>
            <a:r>
              <a:rPr lang="zh-CN" altLang="en-US" sz="900" dirty="0">
                <a:solidFill>
                  <a:schemeClr val="bg2">
                    <a:lumMod val="50000"/>
                  </a:schemeClr>
                </a:solidFill>
                <a:latin typeface="黑体"/>
                <a:cs typeface="黑体"/>
              </a:rPr>
              <a:t>示灯：领</a:t>
            </a:r>
            <a:r>
              <a:rPr lang="zh-CN" altLang="en-US" sz="900" dirty="0" smtClean="0">
                <a:solidFill>
                  <a:schemeClr val="bg2">
                    <a:lumMod val="50000"/>
                  </a:schemeClr>
                </a:solidFill>
                <a:latin typeface="黑体"/>
                <a:cs typeface="黑体"/>
              </a:rPr>
              <a:t>先行业平均值</a:t>
            </a:r>
            <a:r>
              <a:rPr lang="en-US" altLang="zh-CN" sz="900" dirty="0" smtClean="0">
                <a:solidFill>
                  <a:schemeClr val="bg2">
                    <a:lumMod val="50000"/>
                  </a:schemeClr>
                </a:solidFill>
                <a:latin typeface="黑体"/>
                <a:cs typeface="黑体"/>
              </a:rPr>
              <a:t>3</a:t>
            </a:r>
            <a:r>
              <a:rPr lang="zh-CN" altLang="en-US" sz="900" dirty="0">
                <a:solidFill>
                  <a:schemeClr val="bg2">
                    <a:lumMod val="50000"/>
                  </a:schemeClr>
                </a:solidFill>
                <a:latin typeface="黑体"/>
                <a:cs typeface="黑体"/>
              </a:rPr>
              <a:t>分及以上，绿灯；落</a:t>
            </a:r>
            <a:r>
              <a:rPr lang="zh-CN" altLang="en-US" sz="900" dirty="0" smtClean="0">
                <a:solidFill>
                  <a:schemeClr val="bg2">
                    <a:lumMod val="50000"/>
                  </a:schemeClr>
                </a:solidFill>
                <a:latin typeface="黑体"/>
                <a:cs typeface="黑体"/>
              </a:rPr>
              <a:t>后行业平均值</a:t>
            </a:r>
            <a:r>
              <a:rPr lang="en-US" altLang="zh-CN" sz="900" dirty="0" smtClean="0">
                <a:solidFill>
                  <a:schemeClr val="bg2">
                    <a:lumMod val="50000"/>
                  </a:schemeClr>
                </a:solidFill>
                <a:latin typeface="黑体"/>
                <a:cs typeface="黑体"/>
              </a:rPr>
              <a:t>3</a:t>
            </a:r>
            <a:r>
              <a:rPr lang="zh-CN" altLang="en-US" sz="900" dirty="0">
                <a:solidFill>
                  <a:schemeClr val="bg2">
                    <a:lumMod val="50000"/>
                  </a:schemeClr>
                </a:solidFill>
                <a:latin typeface="黑体"/>
                <a:cs typeface="黑体"/>
              </a:rPr>
              <a:t>分及以上，红灯；中间，黄灯。</a:t>
            </a:r>
            <a:r>
              <a:rPr lang="en-US" altLang="zh-CN" sz="900" dirty="0">
                <a:solidFill>
                  <a:schemeClr val="bg2">
                    <a:lumMod val="50000"/>
                  </a:schemeClr>
                </a:solidFill>
                <a:latin typeface="黑体"/>
                <a:cs typeface="黑体"/>
              </a:rPr>
              <a:t>NORM</a:t>
            </a:r>
            <a:r>
              <a:rPr lang="zh-CN" altLang="en-US" sz="900" dirty="0">
                <a:solidFill>
                  <a:schemeClr val="bg2">
                    <a:lumMod val="50000"/>
                  </a:schemeClr>
                </a:solidFill>
                <a:latin typeface="黑体"/>
                <a:cs typeface="黑体"/>
              </a:rPr>
              <a:t>来自于数据库中同类餐馆项目的指数均值。</a:t>
            </a:r>
            <a:endParaRPr lang="en-US" altLang="zh-CN" sz="900" dirty="0">
              <a:solidFill>
                <a:schemeClr val="bg2">
                  <a:lumMod val="50000"/>
                </a:schemeClr>
              </a:solidFill>
              <a:latin typeface="黑体"/>
              <a:cs typeface="黑体"/>
            </a:endParaRPr>
          </a:p>
          <a:p>
            <a:endParaRPr lang="en-US" altLang="zh-CN" sz="900" b="1" dirty="0">
              <a:solidFill>
                <a:schemeClr val="bg2">
                  <a:lumMod val="50000"/>
                </a:schemeClr>
              </a:solidFill>
              <a:latin typeface="黑体"/>
              <a:cs typeface="黑体"/>
            </a:endParaRPr>
          </a:p>
        </p:txBody>
      </p:sp>
      <p:sp>
        <p:nvSpPr>
          <p:cNvPr id="14" name="矩形 13"/>
          <p:cNvSpPr/>
          <p:nvPr/>
        </p:nvSpPr>
        <p:spPr>
          <a:xfrm>
            <a:off x="4499992" y="1419622"/>
            <a:ext cx="623889" cy="261610"/>
          </a:xfrm>
          <a:prstGeom prst="rect">
            <a:avLst/>
          </a:prstGeom>
        </p:spPr>
        <p:txBody>
          <a:bodyPr wrap="none">
            <a:spAutoFit/>
          </a:bodyPr>
          <a:lstStyle/>
          <a:p>
            <a:r>
              <a:rPr kumimoji="1" lang="en-US" altLang="zh-CN" sz="1100" b="1" dirty="0" smtClean="0">
                <a:solidFill>
                  <a:schemeClr val="accent1"/>
                </a:solidFill>
              </a:rPr>
              <a:t>Notes</a:t>
            </a:r>
            <a:r>
              <a:rPr kumimoji="1" lang="en-US" altLang="zh-CN" sz="1100" b="1" dirty="0">
                <a:solidFill>
                  <a:schemeClr val="accent1"/>
                </a:solidFill>
              </a:rPr>
              <a:t>:</a:t>
            </a:r>
          </a:p>
        </p:txBody>
      </p:sp>
      <p:graphicFrame>
        <p:nvGraphicFramePr>
          <p:cNvPr id="15" name="内容占位符 5"/>
          <p:cNvGraphicFramePr>
            <a:graphicFrameLocks noGrp="1"/>
          </p:cNvGraphicFramePr>
          <p:nvPr>
            <p:ph idx="1"/>
            <p:extLst>
              <p:ext uri="{D42A27DB-BD31-4B8C-83A1-F6EECF244321}">
                <p14:modId xmlns:p14="http://schemas.microsoft.com/office/powerpoint/2010/main" val="698543939"/>
              </p:ext>
            </p:extLst>
          </p:nvPr>
        </p:nvGraphicFramePr>
        <p:xfrm>
          <a:off x="244120" y="1923679"/>
          <a:ext cx="1879608" cy="1008112"/>
        </p:xfrm>
        <a:graphic>
          <a:graphicData uri="http://schemas.openxmlformats.org/drawingml/2006/chart">
            <c:chart xmlns:c="http://schemas.openxmlformats.org/drawingml/2006/chart" xmlns:r="http://schemas.openxmlformats.org/officeDocument/2006/relationships" r:id="rId3"/>
          </a:graphicData>
        </a:graphic>
      </p:graphicFrame>
      <p:sp>
        <p:nvSpPr>
          <p:cNvPr id="17" name="太阳 19"/>
          <p:cNvSpPr/>
          <p:nvPr/>
        </p:nvSpPr>
        <p:spPr>
          <a:xfrm flipV="1">
            <a:off x="3131840" y="3435846"/>
            <a:ext cx="144016" cy="144016"/>
          </a:xfrm>
          <a:prstGeom prst="sun">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graphicFrame>
        <p:nvGraphicFramePr>
          <p:cNvPr id="18" name="表格 12"/>
          <p:cNvGraphicFramePr>
            <a:graphicFrameLocks noGrp="1"/>
          </p:cNvGraphicFramePr>
          <p:nvPr>
            <p:extLst>
              <p:ext uri="{D42A27DB-BD31-4B8C-83A1-F6EECF244321}">
                <p14:modId xmlns:p14="http://schemas.microsoft.com/office/powerpoint/2010/main" val="3421495632"/>
              </p:ext>
            </p:extLst>
          </p:nvPr>
        </p:nvGraphicFramePr>
        <p:xfrm>
          <a:off x="6492034" y="2859782"/>
          <a:ext cx="2544462" cy="1798378"/>
        </p:xfrm>
        <a:graphic>
          <a:graphicData uri="http://schemas.openxmlformats.org/drawingml/2006/table">
            <a:tbl>
              <a:tblPr firstRow="1" bandRow="1">
                <a:tableStyleId>{C083E6E3-FA7D-4D7B-A595-EF9225AFEA82}</a:tableStyleId>
              </a:tblPr>
              <a:tblGrid>
                <a:gridCol w="1473110"/>
                <a:gridCol w="1071352"/>
              </a:tblGrid>
              <a:tr h="360040">
                <a:tc>
                  <a:txBody>
                    <a:bodyPr/>
                    <a:lstStyle/>
                    <a:p>
                      <a:r>
                        <a:rPr lang="zh-CN" altLang="en-US" sz="800" dirty="0" smtClean="0">
                          <a:solidFill>
                            <a:schemeClr val="bg2">
                              <a:lumMod val="50000"/>
                            </a:schemeClr>
                          </a:solidFill>
                        </a:rPr>
                        <a:t>条件</a:t>
                      </a:r>
                      <a:r>
                        <a:rPr lang="en-US" altLang="zh-CN" sz="800" dirty="0" smtClean="0">
                          <a:solidFill>
                            <a:schemeClr val="bg2">
                              <a:lumMod val="50000"/>
                            </a:schemeClr>
                          </a:solidFill>
                        </a:rPr>
                        <a:t>(</a:t>
                      </a:r>
                      <a:r>
                        <a:rPr lang="zh-CN" altLang="en-US" sz="800" dirty="0" smtClean="0">
                          <a:solidFill>
                            <a:schemeClr val="bg2">
                              <a:lumMod val="50000"/>
                            </a:schemeClr>
                          </a:solidFill>
                        </a:rPr>
                        <a:t>需要同时满足</a:t>
                      </a:r>
                      <a:r>
                        <a:rPr lang="en-US" altLang="zh-CN" sz="800" dirty="0" smtClean="0">
                          <a:solidFill>
                            <a:schemeClr val="bg2">
                              <a:lumMod val="50000"/>
                            </a:schemeClr>
                          </a:solidFill>
                        </a:rPr>
                        <a:t>)</a:t>
                      </a:r>
                      <a:endParaRPr lang="zh-CN" altLang="en-US" sz="800" dirty="0">
                        <a:solidFill>
                          <a:schemeClr val="bg2">
                            <a:lumMod val="50000"/>
                          </a:schemeClr>
                        </a:solidFill>
                      </a:endParaRPr>
                    </a:p>
                  </a:txBody>
                  <a:tcPr/>
                </a:tc>
                <a:tc>
                  <a:txBody>
                    <a:bodyPr/>
                    <a:lstStyle/>
                    <a:p>
                      <a:r>
                        <a:rPr lang="zh-CN" altLang="en-US" sz="900" b="1" kern="1200" dirty="0" smtClean="0">
                          <a:solidFill>
                            <a:srgbClr val="C00000"/>
                          </a:solidFill>
                          <a:latin typeface="黑体"/>
                          <a:ea typeface="+mn-ea"/>
                          <a:cs typeface="黑体"/>
                        </a:rPr>
                        <a:t>判别描述</a:t>
                      </a:r>
                      <a:r>
                        <a:rPr lang="en-US" altLang="zh-CN" sz="900" b="1" kern="1200" dirty="0" smtClean="0">
                          <a:solidFill>
                            <a:srgbClr val="C00000"/>
                          </a:solidFill>
                          <a:latin typeface="黑体"/>
                          <a:ea typeface="+mn-ea"/>
                          <a:cs typeface="黑体"/>
                        </a:rPr>
                        <a:t>2</a:t>
                      </a:r>
                      <a:r>
                        <a:rPr lang="zh-CN" altLang="en-US" sz="900" b="1" kern="1200" dirty="0" smtClean="0">
                          <a:solidFill>
                            <a:srgbClr val="C00000"/>
                          </a:solidFill>
                          <a:latin typeface="黑体"/>
                          <a:ea typeface="+mn-ea"/>
                          <a:cs typeface="黑体"/>
                        </a:rPr>
                        <a:t>：</a:t>
                      </a:r>
                      <a:endParaRPr lang="zh-CN" altLang="en-US" sz="900" b="1" kern="1200" dirty="0">
                        <a:solidFill>
                          <a:srgbClr val="C00000"/>
                        </a:solidFill>
                        <a:latin typeface="黑体"/>
                        <a:ea typeface="+mn-ea"/>
                        <a:cs typeface="黑体"/>
                      </a:endParaRPr>
                    </a:p>
                  </a:txBody>
                  <a:tcPr/>
                </a:tc>
              </a:tr>
              <a:tr h="381004">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忠诚顾客比例</a:t>
                      </a:r>
                      <a:r>
                        <a:rPr lang="zh-CN" altLang="zh-CN" sz="800" dirty="0" smtClean="0">
                          <a:solidFill>
                            <a:schemeClr val="bg2">
                              <a:lumMod val="50000"/>
                            </a:schemeClr>
                          </a:solidFill>
                        </a:rPr>
                        <a:t>&gt;</a:t>
                      </a:r>
                      <a:r>
                        <a:rPr lang="en-US" altLang="zh-CN" sz="800" dirty="0" smtClean="0">
                          <a:solidFill>
                            <a:schemeClr val="bg2">
                              <a:lumMod val="50000"/>
                            </a:schemeClr>
                          </a:solidFill>
                        </a:rPr>
                        <a:t>60%</a:t>
                      </a:r>
                    </a:p>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流失顾客比例</a:t>
                      </a:r>
                      <a:r>
                        <a:rPr lang="en-US" altLang="zh-CN" sz="800" dirty="0" smtClean="0">
                          <a:solidFill>
                            <a:schemeClr val="bg2">
                              <a:lumMod val="50000"/>
                            </a:schemeClr>
                          </a:solidFill>
                        </a:rPr>
                        <a:t>&gt;60%</a:t>
                      </a:r>
                      <a:endParaRPr lang="zh-CN" altLang="en-US" sz="800" dirty="0">
                        <a:solidFill>
                          <a:schemeClr val="bg2">
                            <a:lumMod val="50000"/>
                          </a:schemeClr>
                        </a:solidFill>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顾客结构两极化。</a:t>
                      </a:r>
                      <a:endParaRPr lang="zh-CN" altLang="en-US" sz="800" dirty="0">
                        <a:solidFill>
                          <a:schemeClr val="bg2">
                            <a:lumMod val="50000"/>
                          </a:schemeClr>
                        </a:solidFill>
                      </a:endParaRPr>
                    </a:p>
                  </a:txBody>
                  <a:tcPr/>
                </a:tc>
              </a:tr>
              <a:tr h="242457">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忠诚顾客比例</a:t>
                      </a:r>
                      <a:r>
                        <a:rPr lang="zh-CN" altLang="zh-CN" sz="800" dirty="0" smtClean="0">
                          <a:solidFill>
                            <a:schemeClr val="bg2">
                              <a:lumMod val="50000"/>
                            </a:schemeClr>
                          </a:solidFill>
                        </a:rPr>
                        <a:t>&gt;</a:t>
                      </a:r>
                      <a:r>
                        <a:rPr lang="en-US" altLang="zh-CN" sz="800" dirty="0" smtClean="0">
                          <a:solidFill>
                            <a:schemeClr val="bg2">
                              <a:lumMod val="50000"/>
                            </a:schemeClr>
                          </a:solidFill>
                        </a:rPr>
                        <a:t>50%</a:t>
                      </a: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顾客结构健康。</a:t>
                      </a:r>
                      <a:endParaRPr lang="zh-CN" altLang="en-US" sz="800" dirty="0">
                        <a:solidFill>
                          <a:schemeClr val="bg2">
                            <a:lumMod val="50000"/>
                          </a:schemeClr>
                        </a:solidFill>
                      </a:endParaRPr>
                    </a:p>
                  </a:txBody>
                  <a:tcPr/>
                </a:tc>
              </a:tr>
              <a:tr h="242457">
                <a:tc>
                  <a:txBody>
                    <a:bodyPr/>
                    <a:lstStyle/>
                    <a:p>
                      <a:r>
                        <a:rPr lang="zh-CN" altLang="en-US" sz="800" dirty="0" smtClean="0">
                          <a:solidFill>
                            <a:schemeClr val="bg2">
                              <a:lumMod val="50000"/>
                            </a:schemeClr>
                          </a:solidFill>
                        </a:rPr>
                        <a:t>不稳定顾客比例</a:t>
                      </a:r>
                      <a:r>
                        <a:rPr lang="zh-CN" altLang="zh-CN" sz="800" dirty="0" smtClean="0">
                          <a:solidFill>
                            <a:schemeClr val="bg2">
                              <a:lumMod val="50000"/>
                            </a:schemeClr>
                          </a:solidFill>
                        </a:rPr>
                        <a:t>&gt;</a:t>
                      </a:r>
                      <a:r>
                        <a:rPr lang="en-US" altLang="zh-CN" sz="800" dirty="0" smtClean="0">
                          <a:solidFill>
                            <a:schemeClr val="bg2">
                              <a:lumMod val="50000"/>
                            </a:schemeClr>
                          </a:solidFill>
                        </a:rPr>
                        <a:t>50%</a:t>
                      </a:r>
                      <a:endParaRPr lang="zh-CN" altLang="en-US" sz="800" dirty="0">
                        <a:solidFill>
                          <a:schemeClr val="bg2">
                            <a:lumMod val="50000"/>
                          </a:schemeClr>
                        </a:solidFill>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顾客结构相对均衡。</a:t>
                      </a:r>
                      <a:endParaRPr lang="zh-CN" altLang="en-US" sz="800" dirty="0">
                        <a:solidFill>
                          <a:schemeClr val="bg2">
                            <a:lumMod val="50000"/>
                          </a:schemeClr>
                        </a:solidFill>
                      </a:endParaRPr>
                    </a:p>
                  </a:txBody>
                  <a:tcPr/>
                </a:tc>
              </a:tr>
              <a:tr h="286210">
                <a:tc>
                  <a:txBody>
                    <a:bodyPr/>
                    <a:lstStyle/>
                    <a:p>
                      <a:r>
                        <a:rPr lang="zh-CN" altLang="en-US" sz="800" dirty="0" smtClean="0">
                          <a:solidFill>
                            <a:schemeClr val="bg2">
                              <a:lumMod val="50000"/>
                            </a:schemeClr>
                          </a:solidFill>
                        </a:rPr>
                        <a:t>流失顾客比例</a:t>
                      </a:r>
                      <a:r>
                        <a:rPr lang="en-US" altLang="zh-CN" sz="800" dirty="0" smtClean="0">
                          <a:solidFill>
                            <a:schemeClr val="bg2">
                              <a:lumMod val="50000"/>
                            </a:schemeClr>
                          </a:solidFill>
                        </a:rPr>
                        <a:t>&gt;50%</a:t>
                      </a:r>
                      <a:endParaRPr lang="zh-CN" altLang="en-US" sz="800" dirty="0">
                        <a:solidFill>
                          <a:schemeClr val="bg2">
                            <a:lumMod val="50000"/>
                          </a:schemeClr>
                        </a:solidFill>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顾客结构不理想。</a:t>
                      </a:r>
                      <a:endParaRPr lang="zh-CN" altLang="en-US" sz="800" dirty="0">
                        <a:solidFill>
                          <a:schemeClr val="bg2">
                            <a:lumMod val="50000"/>
                          </a:schemeClr>
                        </a:solidFill>
                      </a:endParaRPr>
                    </a:p>
                  </a:txBody>
                  <a:tcPr/>
                </a:tc>
              </a:tr>
              <a:tr h="286210">
                <a:tc>
                  <a:txBody>
                    <a:bodyPr/>
                    <a:lstStyle/>
                    <a:p>
                      <a:r>
                        <a:rPr lang="zh-CN" altLang="en-US" sz="800" dirty="0" smtClean="0">
                          <a:solidFill>
                            <a:schemeClr val="bg2">
                              <a:lumMod val="50000"/>
                            </a:schemeClr>
                          </a:solidFill>
                        </a:rPr>
                        <a:t>其他情况</a:t>
                      </a:r>
                      <a:endParaRPr lang="zh-CN" altLang="en-US" sz="800" dirty="0">
                        <a:solidFill>
                          <a:schemeClr val="bg2">
                            <a:lumMod val="50000"/>
                          </a:schemeClr>
                        </a:solidFill>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endParaRPr lang="zh-CN" altLang="en-US" sz="800" dirty="0">
                        <a:solidFill>
                          <a:schemeClr val="bg2">
                            <a:lumMod val="50000"/>
                          </a:schemeClr>
                        </a:solidFill>
                      </a:endParaRPr>
                    </a:p>
                  </a:txBody>
                  <a:tcPr/>
                </a:tc>
              </a:tr>
            </a:tbl>
          </a:graphicData>
        </a:graphic>
      </p:graphicFrame>
      <p:graphicFrame>
        <p:nvGraphicFramePr>
          <p:cNvPr id="19" name="表格 29"/>
          <p:cNvGraphicFramePr>
            <a:graphicFrameLocks noGrp="1"/>
          </p:cNvGraphicFramePr>
          <p:nvPr>
            <p:extLst>
              <p:ext uri="{D42A27DB-BD31-4B8C-83A1-F6EECF244321}">
                <p14:modId xmlns:p14="http://schemas.microsoft.com/office/powerpoint/2010/main" val="2968087070"/>
              </p:ext>
            </p:extLst>
          </p:nvPr>
        </p:nvGraphicFramePr>
        <p:xfrm>
          <a:off x="4139952" y="2859782"/>
          <a:ext cx="2304256" cy="1512170"/>
        </p:xfrm>
        <a:graphic>
          <a:graphicData uri="http://schemas.openxmlformats.org/drawingml/2006/table">
            <a:tbl>
              <a:tblPr firstRow="1" bandRow="1">
                <a:tableStyleId>{C083E6E3-FA7D-4D7B-A595-EF9225AFEA82}</a:tableStyleId>
              </a:tblPr>
              <a:tblGrid>
                <a:gridCol w="877812"/>
                <a:gridCol w="1426444"/>
              </a:tblGrid>
              <a:tr h="361605">
                <a:tc>
                  <a:txBody>
                    <a:bodyPr/>
                    <a:lstStyle/>
                    <a:p>
                      <a:r>
                        <a:rPr lang="zh-CN" altLang="en-US" sz="800" dirty="0" smtClean="0">
                          <a:solidFill>
                            <a:schemeClr val="bg2">
                              <a:lumMod val="50000"/>
                            </a:schemeClr>
                          </a:solidFill>
                        </a:rPr>
                        <a:t>总体健康指数</a:t>
                      </a:r>
                      <a:r>
                        <a:rPr lang="en-US" altLang="zh-CN" sz="800" dirty="0" smtClean="0">
                          <a:solidFill>
                            <a:schemeClr val="bg2">
                              <a:lumMod val="50000"/>
                            </a:schemeClr>
                          </a:solidFill>
                        </a:rPr>
                        <a:t>-</a:t>
                      </a:r>
                      <a:r>
                        <a:rPr lang="zh-CN" altLang="en-US" sz="800" dirty="0" smtClean="0">
                          <a:solidFill>
                            <a:schemeClr val="bg2">
                              <a:lumMod val="50000"/>
                            </a:schemeClr>
                          </a:solidFill>
                        </a:rPr>
                        <a:t>行业平均值</a:t>
                      </a:r>
                      <a:endParaRPr lang="zh-CN" altLang="en-US" sz="800" dirty="0">
                        <a:solidFill>
                          <a:schemeClr val="bg2">
                            <a:lumMod val="50000"/>
                          </a:schemeClr>
                        </a:solidFill>
                      </a:endParaRPr>
                    </a:p>
                  </a:txBody>
                  <a:tcPr/>
                </a:tc>
                <a:tc>
                  <a:txBody>
                    <a:bodyPr/>
                    <a:lstStyle/>
                    <a:p>
                      <a:r>
                        <a:rPr lang="zh-CN" altLang="en-US" sz="900" b="1" kern="1200" dirty="0" smtClean="0">
                          <a:solidFill>
                            <a:srgbClr val="C00000"/>
                          </a:solidFill>
                          <a:latin typeface="黑体"/>
                          <a:ea typeface="+mn-ea"/>
                          <a:cs typeface="黑体"/>
                        </a:rPr>
                        <a:t>判别描述</a:t>
                      </a:r>
                      <a:r>
                        <a:rPr lang="en-US" altLang="zh-CN" sz="900" b="1" kern="1200" dirty="0" smtClean="0">
                          <a:solidFill>
                            <a:srgbClr val="C00000"/>
                          </a:solidFill>
                          <a:latin typeface="黑体"/>
                          <a:ea typeface="+mn-ea"/>
                          <a:cs typeface="黑体"/>
                        </a:rPr>
                        <a:t>1</a:t>
                      </a:r>
                      <a:endParaRPr lang="zh-CN" altLang="en-US" sz="900" b="1" kern="1200" dirty="0">
                        <a:solidFill>
                          <a:srgbClr val="C00000"/>
                        </a:solidFill>
                        <a:latin typeface="黑体"/>
                        <a:ea typeface="+mn-ea"/>
                        <a:cs typeface="黑体"/>
                      </a:endParaRPr>
                    </a:p>
                  </a:txBody>
                  <a:tcPr/>
                </a:tc>
              </a:tr>
              <a:tr h="230113">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en-US" altLang="zh-CN" sz="800" dirty="0" smtClean="0">
                          <a:solidFill>
                            <a:schemeClr val="bg2">
                              <a:lumMod val="50000"/>
                            </a:schemeClr>
                          </a:solidFill>
                        </a:rPr>
                        <a:t>Gap≥</a:t>
                      </a:r>
                      <a:r>
                        <a:rPr lang="zh-CN" altLang="zh-CN" sz="800" dirty="0" smtClean="0">
                          <a:solidFill>
                            <a:schemeClr val="bg2">
                              <a:lumMod val="50000"/>
                            </a:schemeClr>
                          </a:solidFill>
                        </a:rPr>
                        <a:t>5</a:t>
                      </a:r>
                      <a:endParaRPr lang="zh-CN" altLang="en-US" sz="800" dirty="0">
                        <a:solidFill>
                          <a:schemeClr val="bg2">
                            <a:lumMod val="50000"/>
                          </a:schemeClr>
                        </a:solidFill>
                      </a:endParaRPr>
                    </a:p>
                  </a:txBody>
                  <a:tcPr/>
                </a:tc>
                <a:tc>
                  <a:txBody>
                    <a:bodyPr/>
                    <a:lstStyle/>
                    <a:p>
                      <a:r>
                        <a:rPr lang="zh-CN" altLang="en-US" sz="800" dirty="0" smtClean="0">
                          <a:solidFill>
                            <a:schemeClr val="bg2">
                              <a:lumMod val="50000"/>
                            </a:schemeClr>
                          </a:solidFill>
                        </a:rPr>
                        <a:t>显著领先于行业平均水平</a:t>
                      </a:r>
                      <a:endParaRPr lang="zh-CN" altLang="en-US" sz="800" dirty="0">
                        <a:solidFill>
                          <a:schemeClr val="bg2">
                            <a:lumMod val="50000"/>
                          </a:schemeClr>
                        </a:solidFill>
                      </a:endParaRPr>
                    </a:p>
                  </a:txBody>
                  <a:tcPr/>
                </a:tc>
              </a:tr>
              <a:tr h="230113">
                <a:tc>
                  <a:txBody>
                    <a:bodyPr/>
                    <a:lstStyle/>
                    <a:p>
                      <a:r>
                        <a:rPr lang="en-US" altLang="zh-CN" sz="800" dirty="0" smtClean="0">
                          <a:solidFill>
                            <a:schemeClr val="bg2">
                              <a:lumMod val="50000"/>
                            </a:schemeClr>
                          </a:solidFill>
                        </a:rPr>
                        <a:t>3≤Gap</a:t>
                      </a:r>
                      <a:r>
                        <a:rPr lang="zh-CN" altLang="en-US" sz="800" dirty="0" smtClean="0">
                          <a:solidFill>
                            <a:schemeClr val="bg2">
                              <a:lumMod val="50000"/>
                            </a:schemeClr>
                          </a:solidFill>
                        </a:rPr>
                        <a:t>＜</a:t>
                      </a:r>
                      <a:r>
                        <a:rPr lang="en-US" altLang="zh-CN" sz="800" dirty="0" smtClean="0">
                          <a:solidFill>
                            <a:schemeClr val="bg2">
                              <a:lumMod val="50000"/>
                            </a:schemeClr>
                          </a:solidFill>
                        </a:rPr>
                        <a:t>5</a:t>
                      </a:r>
                    </a:p>
                  </a:txBody>
                  <a:tcPr/>
                </a:tc>
                <a:tc>
                  <a:txBody>
                    <a:bodyPr/>
                    <a:lstStyle/>
                    <a:p>
                      <a:r>
                        <a:rPr lang="zh-CN" altLang="en-US" sz="800" dirty="0" smtClean="0">
                          <a:solidFill>
                            <a:schemeClr val="bg2">
                              <a:lumMod val="50000"/>
                            </a:schemeClr>
                          </a:solidFill>
                        </a:rPr>
                        <a:t>略微领先于行业平均水平</a:t>
                      </a:r>
                      <a:endParaRPr lang="zh-CN" altLang="en-US" sz="800" dirty="0">
                        <a:solidFill>
                          <a:schemeClr val="bg2">
                            <a:lumMod val="50000"/>
                          </a:schemeClr>
                        </a:solidFill>
                      </a:endParaRPr>
                    </a:p>
                  </a:txBody>
                  <a:tcPr/>
                </a:tc>
              </a:tr>
              <a:tr h="230113">
                <a:tc>
                  <a:txBody>
                    <a:bodyPr/>
                    <a:lstStyle/>
                    <a:p>
                      <a:r>
                        <a:rPr lang="en-US" altLang="zh-CN" sz="800" dirty="0" smtClean="0">
                          <a:solidFill>
                            <a:schemeClr val="bg2">
                              <a:lumMod val="50000"/>
                            </a:schemeClr>
                          </a:solidFill>
                        </a:rPr>
                        <a:t>-3</a:t>
                      </a:r>
                      <a:r>
                        <a:rPr lang="zh-CN" altLang="en-US" sz="800" dirty="0" smtClean="0">
                          <a:solidFill>
                            <a:schemeClr val="bg2">
                              <a:lumMod val="50000"/>
                            </a:schemeClr>
                          </a:solidFill>
                        </a:rPr>
                        <a:t>＜</a:t>
                      </a:r>
                      <a:r>
                        <a:rPr lang="en-US" altLang="zh-CN" sz="800" dirty="0" smtClean="0">
                          <a:solidFill>
                            <a:schemeClr val="bg2">
                              <a:lumMod val="50000"/>
                            </a:schemeClr>
                          </a:solidFill>
                        </a:rPr>
                        <a:t>GAP</a:t>
                      </a:r>
                      <a:r>
                        <a:rPr lang="zh-CN" altLang="en-US" sz="800" dirty="0" smtClean="0">
                          <a:solidFill>
                            <a:schemeClr val="bg2">
                              <a:lumMod val="50000"/>
                            </a:schemeClr>
                          </a:solidFill>
                        </a:rPr>
                        <a:t>＜</a:t>
                      </a:r>
                      <a:r>
                        <a:rPr lang="en-US" altLang="zh-CN" sz="800" dirty="0" smtClean="0">
                          <a:solidFill>
                            <a:schemeClr val="bg2">
                              <a:lumMod val="50000"/>
                            </a:schemeClr>
                          </a:solidFill>
                        </a:rPr>
                        <a:t>3</a:t>
                      </a:r>
                      <a:endParaRPr lang="zh-CN" altLang="en-US" sz="800" dirty="0">
                        <a:solidFill>
                          <a:schemeClr val="bg2">
                            <a:lumMod val="50000"/>
                          </a:schemeClr>
                        </a:solidFill>
                      </a:endParaRPr>
                    </a:p>
                  </a:txBody>
                  <a:tcPr/>
                </a:tc>
                <a:tc>
                  <a:txBody>
                    <a:bodyPr/>
                    <a:lstStyle/>
                    <a:p>
                      <a:r>
                        <a:rPr lang="zh-CN" altLang="en-US" sz="800" dirty="0" smtClean="0">
                          <a:solidFill>
                            <a:schemeClr val="bg2">
                              <a:lumMod val="50000"/>
                            </a:schemeClr>
                          </a:solidFill>
                        </a:rPr>
                        <a:t>属于行业一般水平</a:t>
                      </a:r>
                      <a:endParaRPr lang="zh-CN" altLang="en-US" sz="800" dirty="0">
                        <a:solidFill>
                          <a:schemeClr val="bg2">
                            <a:lumMod val="50000"/>
                          </a:schemeClr>
                        </a:solidFill>
                      </a:endParaRPr>
                    </a:p>
                  </a:txBody>
                  <a:tcPr/>
                </a:tc>
              </a:tr>
              <a:tr h="230113">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en-US" altLang="zh-CN" sz="800" dirty="0" smtClean="0">
                          <a:solidFill>
                            <a:schemeClr val="bg2">
                              <a:lumMod val="50000"/>
                            </a:schemeClr>
                          </a:solidFill>
                        </a:rPr>
                        <a:t>-5</a:t>
                      </a:r>
                      <a:r>
                        <a:rPr lang="zh-CN" altLang="en-US" sz="800" dirty="0" smtClean="0">
                          <a:solidFill>
                            <a:schemeClr val="bg2">
                              <a:lumMod val="50000"/>
                            </a:schemeClr>
                          </a:solidFill>
                        </a:rPr>
                        <a:t>＜</a:t>
                      </a:r>
                      <a:r>
                        <a:rPr lang="en-US" altLang="zh-CN" sz="800" dirty="0" smtClean="0">
                          <a:solidFill>
                            <a:schemeClr val="bg2">
                              <a:lumMod val="50000"/>
                            </a:schemeClr>
                          </a:solidFill>
                        </a:rPr>
                        <a:t>GAP ≤ -3</a:t>
                      </a:r>
                      <a:endParaRPr lang="zh-CN" altLang="en-US" sz="800" dirty="0" smtClean="0">
                        <a:solidFill>
                          <a:schemeClr val="bg2">
                            <a:lumMod val="50000"/>
                          </a:schemeClr>
                        </a:solidFill>
                      </a:endParaRPr>
                    </a:p>
                  </a:txBody>
                  <a:tcPr/>
                </a:tc>
                <a:tc>
                  <a:txBody>
                    <a:bodyPr/>
                    <a:lstStyle/>
                    <a:p>
                      <a:r>
                        <a:rPr lang="zh-CN" altLang="en-US" sz="800" dirty="0" smtClean="0">
                          <a:solidFill>
                            <a:schemeClr val="bg2">
                              <a:lumMod val="50000"/>
                            </a:schemeClr>
                          </a:solidFill>
                        </a:rPr>
                        <a:t>略微落后于行业平均水平</a:t>
                      </a:r>
                      <a:endParaRPr lang="zh-CN" altLang="en-US" sz="800" dirty="0">
                        <a:solidFill>
                          <a:schemeClr val="bg2">
                            <a:lumMod val="50000"/>
                          </a:schemeClr>
                        </a:solidFill>
                      </a:endParaRPr>
                    </a:p>
                  </a:txBody>
                  <a:tcPr/>
                </a:tc>
              </a:tr>
              <a:tr h="230113">
                <a:tc>
                  <a:txBody>
                    <a:bodyPr/>
                    <a:lstStyle/>
                    <a:p>
                      <a:r>
                        <a:rPr lang="en-US" altLang="zh-CN" sz="800" dirty="0" smtClean="0">
                          <a:solidFill>
                            <a:schemeClr val="bg2">
                              <a:lumMod val="50000"/>
                            </a:schemeClr>
                          </a:solidFill>
                        </a:rPr>
                        <a:t>GAP≤-5</a:t>
                      </a:r>
                      <a:endParaRPr lang="zh-CN" altLang="en-US" sz="800" dirty="0">
                        <a:solidFill>
                          <a:schemeClr val="bg2">
                            <a:lumMod val="50000"/>
                          </a:schemeClr>
                        </a:solidFill>
                      </a:endParaRPr>
                    </a:p>
                  </a:txBody>
                  <a:tcPr/>
                </a:tc>
                <a:tc>
                  <a:txBody>
                    <a:bodyPr/>
                    <a:lstStyle/>
                    <a:p>
                      <a:r>
                        <a:rPr lang="zh-CN" altLang="en-US" sz="800" dirty="0" smtClean="0">
                          <a:solidFill>
                            <a:schemeClr val="bg2">
                              <a:lumMod val="50000"/>
                            </a:schemeClr>
                          </a:solidFill>
                        </a:rPr>
                        <a:t>显著落后于行业平均水平</a:t>
                      </a:r>
                      <a:endParaRPr lang="zh-CN" altLang="en-US" sz="800" dirty="0">
                        <a:solidFill>
                          <a:schemeClr val="bg2">
                            <a:lumMod val="50000"/>
                          </a:schemeClr>
                        </a:solidFill>
                      </a:endParaRPr>
                    </a:p>
                  </a:txBody>
                  <a:tcPr/>
                </a:tc>
              </a:tr>
            </a:tbl>
          </a:graphicData>
        </a:graphic>
      </p:graphicFrame>
      <p:sp>
        <p:nvSpPr>
          <p:cNvPr id="20" name="文本框 2"/>
          <p:cNvSpPr txBox="1"/>
          <p:nvPr/>
        </p:nvSpPr>
        <p:spPr>
          <a:xfrm>
            <a:off x="2735969" y="217899"/>
            <a:ext cx="3528045" cy="408623"/>
          </a:xfrm>
          <a:prstGeom prst="roundRect">
            <a:avLst/>
          </a:prstGeom>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r>
              <a:rPr lang="zh-CN" altLang="en-US" sz="800" dirty="0" smtClean="0">
                <a:solidFill>
                  <a:schemeClr val="bg2">
                    <a:lumMod val="50000"/>
                  </a:schemeClr>
                </a:solidFill>
              </a:rPr>
              <a:t>鼠标移入标题处时显示：</a:t>
            </a:r>
            <a:endParaRPr lang="en-US" altLang="zh-CN" sz="800" dirty="0" smtClean="0">
              <a:solidFill>
                <a:schemeClr val="bg2">
                  <a:lumMod val="50000"/>
                </a:schemeClr>
              </a:solidFill>
            </a:endParaRPr>
          </a:p>
          <a:p>
            <a:r>
              <a:rPr lang="zh-CN" altLang="en-US" sz="800" dirty="0" smtClean="0">
                <a:solidFill>
                  <a:schemeClr val="bg2">
                    <a:lumMod val="50000"/>
                  </a:schemeClr>
                </a:solidFill>
              </a:rPr>
              <a:t>注：顾客健康状况是顾客与商家关系健康度的反映。包括顾客健康度指数、顾客健康度结构。是基于顾客推荐意愿、再次光顾意愿等指标综合计算得出。</a:t>
            </a:r>
            <a:endParaRPr lang="en-US" altLang="zh-CN" sz="800" dirty="0" smtClean="0">
              <a:solidFill>
                <a:schemeClr val="bg2">
                  <a:lumMod val="50000"/>
                </a:schemeClr>
              </a:solidFill>
            </a:endParaRPr>
          </a:p>
        </p:txBody>
      </p:sp>
      <p:graphicFrame>
        <p:nvGraphicFramePr>
          <p:cNvPr id="21" name="表格 11"/>
          <p:cNvGraphicFramePr>
            <a:graphicFrameLocks noGrp="1"/>
          </p:cNvGraphicFramePr>
          <p:nvPr>
            <p:extLst>
              <p:ext uri="{D42A27DB-BD31-4B8C-83A1-F6EECF244321}">
                <p14:modId xmlns:p14="http://schemas.microsoft.com/office/powerpoint/2010/main" val="3072669377"/>
              </p:ext>
            </p:extLst>
          </p:nvPr>
        </p:nvGraphicFramePr>
        <p:xfrm>
          <a:off x="360971" y="3150272"/>
          <a:ext cx="3240359" cy="455310"/>
        </p:xfrm>
        <a:graphic>
          <a:graphicData uri="http://schemas.openxmlformats.org/drawingml/2006/table">
            <a:tbl>
              <a:tblPr firstRow="1" bandRow="1">
                <a:tableStyleId>{3B4B98B0-60AC-42C2-AFA5-B58CD77FA1E5}</a:tableStyleId>
              </a:tblPr>
              <a:tblGrid>
                <a:gridCol w="1318787"/>
                <a:gridCol w="396697"/>
                <a:gridCol w="820448"/>
                <a:gridCol w="704427"/>
              </a:tblGrid>
              <a:tr h="239286">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1">
                              <a:lumMod val="50000"/>
                            </a:schemeClr>
                          </a:solidFill>
                        </a:rPr>
                        <a:t>本餐厅健康指数</a:t>
                      </a:r>
                    </a:p>
                  </a:txBody>
                  <a:tcPr/>
                </a:tc>
                <a:tc>
                  <a:txBody>
                    <a:bodyPr/>
                    <a:lstStyle/>
                    <a:p>
                      <a:pPr algn="ctr"/>
                      <a:r>
                        <a:rPr lang="en-US" altLang="zh-CN" sz="800" dirty="0" smtClean="0">
                          <a:solidFill>
                            <a:srgbClr val="7F7F7F"/>
                          </a:solidFill>
                        </a:rPr>
                        <a:t>78</a:t>
                      </a:r>
                      <a:endParaRPr lang="zh-CN" altLang="en-US" sz="800" dirty="0">
                        <a:solidFill>
                          <a:srgbClr val="7F7F7F"/>
                        </a:solidFill>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rgbClr val="7F7F7F"/>
                          </a:solidFill>
                        </a:rPr>
                        <a:t>星级</a:t>
                      </a: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en-US" altLang="zh-CN" sz="800" dirty="0" smtClean="0">
                          <a:solidFill>
                            <a:schemeClr val="bg1">
                              <a:lumMod val="50000"/>
                            </a:schemeClr>
                          </a:solidFill>
                        </a:rPr>
                        <a:t>★★</a:t>
                      </a:r>
                      <a:r>
                        <a:rPr lang="zh-CN" altLang="zh-CN" sz="800" dirty="0" smtClean="0">
                          <a:solidFill>
                            <a:schemeClr val="bg1">
                              <a:lumMod val="50000"/>
                            </a:schemeClr>
                          </a:solidFill>
                        </a:rPr>
                        <a:t>☆☆☆</a:t>
                      </a:r>
                      <a:endParaRPr lang="zh-CN" altLang="en-US" sz="800" dirty="0" smtClean="0">
                        <a:solidFill>
                          <a:schemeClr val="bg1">
                            <a:lumMod val="50000"/>
                          </a:schemeClr>
                        </a:solidFill>
                      </a:endParaRPr>
                    </a:p>
                  </a:txBody>
                  <a:tcPr/>
                </a:tc>
              </a:tr>
              <a:tr h="216024">
                <a:tc>
                  <a:txBody>
                    <a:bodyPr/>
                    <a:lstStyle/>
                    <a:p>
                      <a:r>
                        <a:rPr lang="zh-CN" altLang="en-US" sz="800" b="1" kern="1200" dirty="0" smtClean="0">
                          <a:solidFill>
                            <a:srgbClr val="7F7F7F"/>
                          </a:solidFill>
                          <a:latin typeface="+mn-lt"/>
                          <a:ea typeface="+mn-ea"/>
                          <a:cs typeface="+mn-cs"/>
                        </a:rPr>
                        <a:t>行业平均值</a:t>
                      </a:r>
                      <a:endParaRPr lang="zh-CN" altLang="en-US" sz="800" b="1" kern="1200" dirty="0">
                        <a:solidFill>
                          <a:srgbClr val="7F7F7F"/>
                        </a:solidFill>
                        <a:latin typeface="+mn-lt"/>
                        <a:ea typeface="+mn-ea"/>
                        <a:cs typeface="+mn-cs"/>
                      </a:endParaRPr>
                    </a:p>
                  </a:txBody>
                  <a:tcPr/>
                </a:tc>
                <a:tc>
                  <a:txBody>
                    <a:bodyPr/>
                    <a:lstStyle/>
                    <a:p>
                      <a:pPr algn="ctr"/>
                      <a:r>
                        <a:rPr lang="en-US" altLang="zh-CN" sz="800" b="1" kern="1200" dirty="0" smtClean="0">
                          <a:solidFill>
                            <a:srgbClr val="7F7F7F"/>
                          </a:solidFill>
                          <a:latin typeface="+mn-lt"/>
                          <a:ea typeface="+mn-ea"/>
                          <a:cs typeface="+mn-cs"/>
                        </a:rPr>
                        <a:t>80</a:t>
                      </a:r>
                      <a:endParaRPr lang="zh-CN" altLang="en-US" sz="800" b="1" kern="1200" dirty="0">
                        <a:solidFill>
                          <a:srgbClr val="7F7F7F"/>
                        </a:solidFill>
                        <a:latin typeface="+mn-lt"/>
                        <a:ea typeface="+mn-ea"/>
                        <a:cs typeface="+mn-cs"/>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b="1" kern="1200" dirty="0" smtClean="0">
                          <a:solidFill>
                            <a:srgbClr val="7F7F7F"/>
                          </a:solidFill>
                          <a:latin typeface="+mn-lt"/>
                          <a:ea typeface="+mn-ea"/>
                          <a:cs typeface="+mn-cs"/>
                        </a:rPr>
                        <a:t>竞争警示灯</a:t>
                      </a:r>
                    </a:p>
                  </a:txBody>
                  <a:tcPr/>
                </a:tc>
                <a:tc>
                  <a:txBody>
                    <a:bodyPr/>
                    <a:lstStyle/>
                    <a:p>
                      <a:pPr algn="ctr"/>
                      <a:endParaRPr lang="zh-CN" altLang="en-US" sz="800" dirty="0">
                        <a:solidFill>
                          <a:srgbClr val="7F7F7F"/>
                        </a:solidFill>
                      </a:endParaRPr>
                    </a:p>
                  </a:txBody>
                  <a:tcPr/>
                </a:tc>
              </a:tr>
            </a:tbl>
          </a:graphicData>
        </a:graphic>
      </p:graphicFrame>
      <p:sp>
        <p:nvSpPr>
          <p:cNvPr id="23" name="Rectangle 22"/>
          <p:cNvSpPr/>
          <p:nvPr/>
        </p:nvSpPr>
        <p:spPr>
          <a:xfrm>
            <a:off x="1907704" y="1628711"/>
            <a:ext cx="3384376" cy="369332"/>
          </a:xfrm>
          <a:prstGeom prst="rect">
            <a:avLst/>
          </a:prstGeom>
        </p:spPr>
        <p:txBody>
          <a:bodyPr wrap="square">
            <a:spAutoFit/>
          </a:bodyPr>
          <a:lstStyle/>
          <a:p>
            <a:r>
              <a:rPr lang="en-US" altLang="zh-CN" sz="900" dirty="0" smtClean="0">
                <a:solidFill>
                  <a:schemeClr val="bg1">
                    <a:lumMod val="50000"/>
                  </a:schemeClr>
                </a:solidFill>
              </a:rPr>
              <a:t>E-chart </a:t>
            </a:r>
            <a:r>
              <a:rPr lang="zh-CN" altLang="en-US" sz="900" dirty="0">
                <a:solidFill>
                  <a:schemeClr val="bg1">
                    <a:lumMod val="50000"/>
                  </a:schemeClr>
                </a:solidFill>
              </a:rPr>
              <a:t>来源</a:t>
            </a:r>
            <a:r>
              <a:rPr lang="en-US" altLang="zh-CN" sz="900" dirty="0">
                <a:solidFill>
                  <a:schemeClr val="bg1">
                    <a:lumMod val="50000"/>
                  </a:schemeClr>
                </a:solidFill>
              </a:rPr>
              <a:t>:</a:t>
            </a:r>
            <a:r>
              <a:rPr lang="zh-CN" altLang="en-US" sz="900" dirty="0">
                <a:solidFill>
                  <a:schemeClr val="bg1">
                    <a:lumMod val="50000"/>
                  </a:schemeClr>
                </a:solidFill>
              </a:rPr>
              <a:t> </a:t>
            </a:r>
            <a:r>
              <a:rPr lang="en-US" altLang="zh-CN" sz="900" dirty="0">
                <a:hlinkClick r:id="rId4"/>
              </a:rPr>
              <a:t>http://</a:t>
            </a:r>
            <a:r>
              <a:rPr lang="en-US" altLang="zh-CN" sz="900" dirty="0" smtClean="0">
                <a:hlinkClick r:id="rId4"/>
              </a:rPr>
              <a:t>echarts.baidu.com/doc/example/pie2.html</a:t>
            </a:r>
            <a:endParaRPr lang="en-US" altLang="zh-CN" sz="900" dirty="0">
              <a:solidFill>
                <a:schemeClr val="bg1">
                  <a:lumMod val="50000"/>
                </a:schemeClr>
              </a:solidFill>
            </a:endParaRPr>
          </a:p>
          <a:p>
            <a:r>
              <a:rPr lang="zh-CN" altLang="en-US" sz="900" dirty="0">
                <a:solidFill>
                  <a:schemeClr val="bg1">
                    <a:lumMod val="50000"/>
                  </a:schemeClr>
                </a:solidFill>
              </a:rPr>
              <a:t>风格可选</a:t>
            </a:r>
            <a:r>
              <a:rPr lang="en-US" altLang="zh-CN" sz="900" dirty="0">
                <a:solidFill>
                  <a:schemeClr val="bg1">
                    <a:lumMod val="50000"/>
                  </a:schemeClr>
                </a:solidFill>
              </a:rPr>
              <a:t>,</a:t>
            </a:r>
            <a:r>
              <a:rPr lang="zh-CN" altLang="en-US" sz="900" dirty="0">
                <a:solidFill>
                  <a:schemeClr val="bg1">
                    <a:lumMod val="50000"/>
                  </a:schemeClr>
                </a:solidFill>
              </a:rPr>
              <a:t>此图风格 </a:t>
            </a:r>
            <a:r>
              <a:rPr lang="en-US" altLang="zh-CN" sz="900" dirty="0" smtClean="0">
                <a:solidFill>
                  <a:schemeClr val="bg1">
                    <a:lumMod val="50000"/>
                  </a:schemeClr>
                </a:solidFill>
              </a:rPr>
              <a:t>macarons</a:t>
            </a:r>
            <a:endParaRPr lang="en-US" altLang="zh-CN" sz="900" dirty="0">
              <a:solidFill>
                <a:schemeClr val="bg1">
                  <a:lumMod val="50000"/>
                </a:schemeClr>
              </a:solidFill>
            </a:endParaRPr>
          </a:p>
        </p:txBody>
      </p:sp>
      <p:pic>
        <p:nvPicPr>
          <p:cNvPr id="24" name="Picture 2" descr="C:\Users\chench21\Desktop\NP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6095" y="3723876"/>
            <a:ext cx="2543778" cy="1146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289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55794"/>
            <a:ext cx="8579296" cy="280270"/>
          </a:xfrm>
        </p:spPr>
        <p:txBody>
          <a:bodyPr/>
          <a:lstStyle/>
          <a:p>
            <a:r>
              <a:rPr lang="en-US" altLang="zh-CN" dirty="0"/>
              <a:t>OA</a:t>
            </a:r>
            <a:r>
              <a:rPr lang="zh-CN" altLang="en-US" dirty="0"/>
              <a:t>自定义选项</a:t>
            </a:r>
            <a:endParaRPr lang="zh-CN" altLang="en-US" sz="1000" dirty="0"/>
          </a:p>
        </p:txBody>
      </p:sp>
      <p:sp>
        <p:nvSpPr>
          <p:cNvPr id="6" name="矩形 5"/>
          <p:cNvSpPr/>
          <p:nvPr/>
        </p:nvSpPr>
        <p:spPr>
          <a:xfrm>
            <a:off x="323528" y="843558"/>
            <a:ext cx="8496944" cy="507831"/>
          </a:xfrm>
          <a:prstGeom prst="rect">
            <a:avLst/>
          </a:prstGeom>
        </p:spPr>
        <p:txBody>
          <a:bodyPr wrap="square">
            <a:spAutoFit/>
          </a:bodyPr>
          <a:lstStyle/>
          <a:p>
            <a:r>
              <a:rPr lang="en-US" altLang="zh-CN" sz="900" b="1" dirty="0" smtClean="0">
                <a:solidFill>
                  <a:schemeClr val="bg2">
                    <a:lumMod val="50000"/>
                  </a:schemeClr>
                </a:solidFill>
              </a:rPr>
              <a:t>No comments ;</a:t>
            </a:r>
          </a:p>
          <a:p>
            <a:r>
              <a:rPr lang="en-US" altLang="zh-CN" sz="900" b="1" dirty="0" smtClean="0">
                <a:solidFill>
                  <a:schemeClr val="bg2">
                    <a:lumMod val="50000"/>
                  </a:schemeClr>
                </a:solidFill>
              </a:rPr>
              <a:t>Sample size: n=xx; </a:t>
            </a:r>
          </a:p>
          <a:p>
            <a:r>
              <a:rPr lang="en-US" altLang="zh-CN" sz="900" b="1" dirty="0" smtClean="0">
                <a:solidFill>
                  <a:schemeClr val="bg2">
                    <a:lumMod val="50000"/>
                  </a:schemeClr>
                </a:solidFill>
              </a:rPr>
              <a:t>Question:</a:t>
            </a:r>
            <a:r>
              <a:rPr lang="zh-CN" altLang="en-US" sz="900" b="1" dirty="0" smtClean="0">
                <a:solidFill>
                  <a:schemeClr val="bg2">
                    <a:lumMod val="50000"/>
                  </a:schemeClr>
                </a:solidFill>
              </a:rPr>
              <a:t>请问您对本餐厅外卖服务的总体满意度如何？请用</a:t>
            </a:r>
            <a:r>
              <a:rPr lang="en-US" altLang="zh-CN" sz="900" b="1" dirty="0" smtClean="0">
                <a:solidFill>
                  <a:schemeClr val="bg2">
                    <a:lumMod val="50000"/>
                  </a:schemeClr>
                </a:solidFill>
              </a:rPr>
              <a:t>1-5</a:t>
            </a:r>
            <a:r>
              <a:rPr lang="zh-CN" altLang="en-US" sz="900" b="1" dirty="0" smtClean="0">
                <a:solidFill>
                  <a:schemeClr val="bg2">
                    <a:lumMod val="50000"/>
                  </a:schemeClr>
                </a:solidFill>
              </a:rPr>
              <a:t>分进行评价，</a:t>
            </a:r>
            <a:r>
              <a:rPr lang="en-US" altLang="zh-CN" sz="900" b="1" dirty="0" smtClean="0">
                <a:solidFill>
                  <a:schemeClr val="bg2">
                    <a:lumMod val="50000"/>
                  </a:schemeClr>
                </a:solidFill>
              </a:rPr>
              <a:t>5</a:t>
            </a:r>
            <a:r>
              <a:rPr lang="zh-CN" altLang="en-US" sz="900" b="1" dirty="0" smtClean="0">
                <a:solidFill>
                  <a:schemeClr val="bg2">
                    <a:lumMod val="50000"/>
                  </a:schemeClr>
                </a:solidFill>
              </a:rPr>
              <a:t>分表示非常满意度 </a:t>
            </a:r>
            <a:r>
              <a:rPr lang="en-US" altLang="zh-CN" sz="900" b="1" dirty="0" smtClean="0">
                <a:solidFill>
                  <a:schemeClr val="bg2">
                    <a:lumMod val="50000"/>
                  </a:schemeClr>
                </a:solidFill>
              </a:rPr>
              <a:t>1</a:t>
            </a:r>
            <a:r>
              <a:rPr lang="zh-CN" altLang="en-US" sz="900" b="1" dirty="0" smtClean="0">
                <a:solidFill>
                  <a:schemeClr val="bg2">
                    <a:lumMod val="50000"/>
                  </a:schemeClr>
                </a:solidFill>
              </a:rPr>
              <a:t>分表示非常不满意。</a:t>
            </a:r>
            <a:endParaRPr lang="en-US" altLang="zh-CN" sz="900" b="1" dirty="0" smtClean="0">
              <a:solidFill>
                <a:schemeClr val="bg2">
                  <a:lumMod val="50000"/>
                </a:schemeClr>
              </a:solidFill>
            </a:endParaRPr>
          </a:p>
        </p:txBody>
      </p:sp>
      <p:sp>
        <p:nvSpPr>
          <p:cNvPr id="11" name="Oval 10"/>
          <p:cNvSpPr/>
          <p:nvPr/>
        </p:nvSpPr>
        <p:spPr>
          <a:xfrm>
            <a:off x="7920880" y="162744"/>
            <a:ext cx="899592"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待补</a:t>
            </a:r>
            <a:r>
              <a:rPr lang="en-US" altLang="zh-CN" sz="1200" dirty="0" smtClean="0"/>
              <a:t>1</a:t>
            </a:r>
            <a:endParaRPr lang="zh-CN" altLang="en-US" sz="1200" dirty="0"/>
          </a:p>
        </p:txBody>
      </p:sp>
      <p:sp>
        <p:nvSpPr>
          <p:cNvPr id="12" name="圆角矩形 11"/>
          <p:cNvSpPr/>
          <p:nvPr/>
        </p:nvSpPr>
        <p:spPr>
          <a:xfrm>
            <a:off x="179512" y="699542"/>
            <a:ext cx="8784976" cy="648072"/>
          </a:xfrm>
          <a:prstGeom prst="roundRect">
            <a:avLst/>
          </a:prstGeom>
          <a:no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圆角矩形 12"/>
          <p:cNvSpPr/>
          <p:nvPr/>
        </p:nvSpPr>
        <p:spPr>
          <a:xfrm>
            <a:off x="179512" y="1419622"/>
            <a:ext cx="5112568" cy="3528392"/>
          </a:xfrm>
          <a:prstGeom prst="roundRect">
            <a:avLst/>
          </a:prstGeom>
          <a:no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4" name="圆角矩形 13"/>
          <p:cNvSpPr/>
          <p:nvPr/>
        </p:nvSpPr>
        <p:spPr>
          <a:xfrm>
            <a:off x="5364088" y="1419622"/>
            <a:ext cx="3672408" cy="3528392"/>
          </a:xfrm>
          <a:prstGeom prst="roundRect">
            <a:avLst/>
          </a:prstGeom>
          <a:no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323528" y="699542"/>
            <a:ext cx="960588" cy="261610"/>
          </a:xfrm>
          <a:prstGeom prst="rect">
            <a:avLst/>
          </a:prstGeom>
        </p:spPr>
        <p:txBody>
          <a:bodyPr wrap="none">
            <a:spAutoFit/>
          </a:bodyPr>
          <a:lstStyle/>
          <a:p>
            <a:r>
              <a:rPr lang="en-US" altLang="zh-CN" sz="1100" b="1" dirty="0">
                <a:solidFill>
                  <a:schemeClr val="accent2"/>
                </a:solidFill>
              </a:rPr>
              <a:t>Comments:</a:t>
            </a:r>
            <a:endParaRPr lang="en-US" altLang="zh-CN" sz="1100" b="1" dirty="0">
              <a:solidFill>
                <a:schemeClr val="accent2"/>
              </a:solidFill>
              <a:latin typeface="黑体"/>
              <a:cs typeface="黑体"/>
            </a:endParaRPr>
          </a:p>
        </p:txBody>
      </p:sp>
      <p:sp>
        <p:nvSpPr>
          <p:cNvPr id="17" name="文本框 16"/>
          <p:cNvSpPr txBox="1"/>
          <p:nvPr/>
        </p:nvSpPr>
        <p:spPr>
          <a:xfrm>
            <a:off x="395536" y="1635646"/>
            <a:ext cx="576064" cy="169277"/>
          </a:xfrm>
          <a:prstGeom prst="rect">
            <a:avLst/>
          </a:prstGeom>
          <a:noFill/>
        </p:spPr>
        <p:txBody>
          <a:bodyPr wrap="square" lIns="0" tIns="0" rIns="0" bIns="0" rtlCol="0">
            <a:spAutoFit/>
          </a:bodyPr>
          <a:lstStyle/>
          <a:p>
            <a:r>
              <a:rPr kumimoji="1" lang="en-US" altLang="zh-CN" sz="1100" b="1" dirty="0" smtClean="0">
                <a:solidFill>
                  <a:schemeClr val="accent3"/>
                </a:solidFill>
              </a:rPr>
              <a:t>Charts: </a:t>
            </a:r>
            <a:endParaRPr kumimoji="1" lang="zh-CN" altLang="en-US" sz="1100" b="1" dirty="0" smtClean="0">
              <a:solidFill>
                <a:schemeClr val="accent3"/>
              </a:solidFill>
            </a:endParaRPr>
          </a:p>
        </p:txBody>
      </p:sp>
      <p:sp>
        <p:nvSpPr>
          <p:cNvPr id="18" name="矩形 17"/>
          <p:cNvSpPr/>
          <p:nvPr/>
        </p:nvSpPr>
        <p:spPr>
          <a:xfrm>
            <a:off x="5652120" y="1491630"/>
            <a:ext cx="687696" cy="369332"/>
          </a:xfrm>
          <a:prstGeom prst="rect">
            <a:avLst/>
          </a:prstGeom>
        </p:spPr>
        <p:txBody>
          <a:bodyPr wrap="none">
            <a:spAutoFit/>
          </a:bodyPr>
          <a:lstStyle/>
          <a:p>
            <a:r>
              <a:rPr kumimoji="1" lang="en-US" altLang="zh-CN" b="1" dirty="0">
                <a:solidFill>
                  <a:schemeClr val="accent1"/>
                </a:solidFill>
              </a:rPr>
              <a:t> </a:t>
            </a:r>
            <a:r>
              <a:rPr kumimoji="1" lang="en-US" altLang="zh-CN" sz="1100" b="1" dirty="0" smtClean="0">
                <a:solidFill>
                  <a:schemeClr val="accent1"/>
                </a:solidFill>
              </a:rPr>
              <a:t>Notes</a:t>
            </a:r>
            <a:r>
              <a:rPr kumimoji="1" lang="en-US" altLang="zh-CN" sz="1100" b="1" dirty="0">
                <a:solidFill>
                  <a:schemeClr val="accent1"/>
                </a:solidFill>
              </a:rPr>
              <a:t>:</a:t>
            </a:r>
          </a:p>
        </p:txBody>
      </p:sp>
      <p:graphicFrame>
        <p:nvGraphicFramePr>
          <p:cNvPr id="16" name="内容占位符 5"/>
          <p:cNvGraphicFramePr>
            <a:graphicFrameLocks noGrp="1"/>
          </p:cNvGraphicFramePr>
          <p:nvPr>
            <p:ph idx="1"/>
            <p:extLst>
              <p:ext uri="{D42A27DB-BD31-4B8C-83A1-F6EECF244321}">
                <p14:modId xmlns:p14="http://schemas.microsoft.com/office/powerpoint/2010/main" val="2181686861"/>
              </p:ext>
            </p:extLst>
          </p:nvPr>
        </p:nvGraphicFramePr>
        <p:xfrm>
          <a:off x="323528" y="1901479"/>
          <a:ext cx="2664296" cy="146235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796136" y="1860962"/>
            <a:ext cx="2304256" cy="138499"/>
          </a:xfrm>
          <a:prstGeom prst="rect">
            <a:avLst/>
          </a:prstGeom>
          <a:noFill/>
        </p:spPr>
        <p:txBody>
          <a:bodyPr wrap="square" lIns="0" tIns="0" rIns="0" bIns="0" rtlCol="0">
            <a:spAutoFit/>
          </a:bodyPr>
          <a:lstStyle/>
          <a:p>
            <a:r>
              <a:rPr lang="zh-CN" altLang="en-US" sz="900" b="1" dirty="0" smtClean="0">
                <a:solidFill>
                  <a:schemeClr val="bg2">
                    <a:lumMod val="50000"/>
                  </a:schemeClr>
                </a:solidFill>
              </a:rPr>
              <a:t>无</a:t>
            </a:r>
            <a:endParaRPr lang="zh-CN" altLang="en-US" sz="900" b="1" dirty="0">
              <a:solidFill>
                <a:schemeClr val="bg2">
                  <a:lumMod val="50000"/>
                </a:schemeClr>
              </a:solidFill>
            </a:endParaRPr>
          </a:p>
        </p:txBody>
      </p:sp>
      <p:pic>
        <p:nvPicPr>
          <p:cNvPr id="15" name="Picture 2" descr="C:\Users\chench21\Desktop\总体顾客满意度.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06638" y="2139702"/>
            <a:ext cx="2685442" cy="120988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2060361" y="1574090"/>
            <a:ext cx="3222104" cy="461665"/>
          </a:xfrm>
          <a:prstGeom prst="rect">
            <a:avLst/>
          </a:prstGeom>
        </p:spPr>
        <p:txBody>
          <a:bodyPr wrap="square">
            <a:spAutoFit/>
          </a:bodyPr>
          <a:lstStyle/>
          <a:p>
            <a:r>
              <a:rPr lang="en-US" altLang="zh-CN" sz="800" dirty="0" smtClean="0">
                <a:solidFill>
                  <a:schemeClr val="bg1">
                    <a:lumMod val="50000"/>
                  </a:schemeClr>
                </a:solidFill>
              </a:rPr>
              <a:t>E-chart </a:t>
            </a:r>
            <a:r>
              <a:rPr lang="zh-CN" altLang="en-US" sz="800" dirty="0" smtClean="0">
                <a:solidFill>
                  <a:schemeClr val="bg1">
                    <a:lumMod val="50000"/>
                  </a:schemeClr>
                </a:solidFill>
              </a:rPr>
              <a:t>来源</a:t>
            </a:r>
            <a:r>
              <a:rPr lang="en-US" altLang="zh-CN" sz="800" dirty="0" smtClean="0">
                <a:solidFill>
                  <a:schemeClr val="bg1">
                    <a:lumMod val="50000"/>
                  </a:schemeClr>
                </a:solidFill>
              </a:rPr>
              <a:t>:</a:t>
            </a:r>
            <a:r>
              <a:rPr lang="zh-CN" altLang="en-US" sz="800" dirty="0" smtClean="0">
                <a:solidFill>
                  <a:schemeClr val="bg1">
                    <a:lumMod val="50000"/>
                  </a:schemeClr>
                </a:solidFill>
              </a:rPr>
              <a:t> </a:t>
            </a:r>
            <a:r>
              <a:rPr lang="en-US" altLang="zh-CN" sz="800" dirty="0" smtClean="0">
                <a:solidFill>
                  <a:schemeClr val="bg1">
                    <a:lumMod val="50000"/>
                  </a:schemeClr>
                </a:solidFill>
                <a:hlinkClick r:id="rId4"/>
              </a:rPr>
              <a:t>http</a:t>
            </a:r>
            <a:r>
              <a:rPr lang="en-US" altLang="zh-CN" sz="800" dirty="0">
                <a:solidFill>
                  <a:schemeClr val="bg1">
                    <a:lumMod val="50000"/>
                  </a:schemeClr>
                </a:solidFill>
                <a:hlinkClick r:id="rId4"/>
              </a:rPr>
              <a:t>://</a:t>
            </a:r>
            <a:r>
              <a:rPr lang="en-US" altLang="zh-CN" sz="800" dirty="0" smtClean="0">
                <a:solidFill>
                  <a:schemeClr val="bg1">
                    <a:lumMod val="50000"/>
                  </a:schemeClr>
                </a:solidFill>
                <a:hlinkClick r:id="rId4"/>
              </a:rPr>
              <a:t>echarts.baidu.com/doc/example/pie1.html#macarons</a:t>
            </a:r>
            <a:endParaRPr lang="en-US" altLang="zh-CN" sz="800" dirty="0" smtClean="0">
              <a:solidFill>
                <a:schemeClr val="bg1">
                  <a:lumMod val="50000"/>
                </a:schemeClr>
              </a:solidFill>
            </a:endParaRPr>
          </a:p>
          <a:p>
            <a:r>
              <a:rPr lang="zh-CN" altLang="en-US" sz="800" dirty="0" smtClean="0">
                <a:solidFill>
                  <a:schemeClr val="bg1">
                    <a:lumMod val="50000"/>
                  </a:schemeClr>
                </a:solidFill>
              </a:rPr>
              <a:t>风格可选</a:t>
            </a:r>
            <a:r>
              <a:rPr lang="en-US" altLang="zh-CN" sz="800" dirty="0" smtClean="0">
                <a:solidFill>
                  <a:schemeClr val="bg1">
                    <a:lumMod val="50000"/>
                  </a:schemeClr>
                </a:solidFill>
              </a:rPr>
              <a:t>,</a:t>
            </a:r>
            <a:r>
              <a:rPr lang="zh-CN" altLang="en-US" sz="800" dirty="0" smtClean="0">
                <a:solidFill>
                  <a:schemeClr val="bg1">
                    <a:lumMod val="50000"/>
                  </a:schemeClr>
                </a:solidFill>
              </a:rPr>
              <a:t>此图风格 </a:t>
            </a:r>
            <a:r>
              <a:rPr lang="en-US" altLang="zh-CN" sz="800" dirty="0" smtClean="0">
                <a:solidFill>
                  <a:schemeClr val="bg1">
                    <a:lumMod val="50000"/>
                  </a:schemeClr>
                </a:solidFill>
              </a:rPr>
              <a:t>macarons</a:t>
            </a:r>
            <a:endParaRPr lang="en-US" altLang="zh-CN" sz="800" dirty="0">
              <a:solidFill>
                <a:schemeClr val="bg1">
                  <a:lumMod val="50000"/>
                </a:schemeClr>
              </a:solidFill>
            </a:endParaRPr>
          </a:p>
        </p:txBody>
      </p:sp>
    </p:spTree>
    <p:extLst>
      <p:ext uri="{BB962C8B-B14F-4D97-AF65-F5344CB8AC3E}">
        <p14:creationId xmlns:p14="http://schemas.microsoft.com/office/powerpoint/2010/main" val="21692321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55794"/>
            <a:ext cx="8579296" cy="383888"/>
          </a:xfrm>
        </p:spPr>
        <p:txBody>
          <a:bodyPr/>
          <a:lstStyle/>
          <a:p>
            <a:r>
              <a:rPr lang="zh-CN" altLang="en-US" dirty="0" smtClean="0"/>
              <a:t>顾客对</a:t>
            </a:r>
            <a:r>
              <a:rPr lang="zh-CN" altLang="en-US" dirty="0"/>
              <a:t>各服务环节</a:t>
            </a:r>
            <a:r>
              <a:rPr lang="zh-CN" altLang="en-US" dirty="0" smtClean="0"/>
              <a:t>的体验满</a:t>
            </a:r>
            <a:r>
              <a:rPr lang="zh-CN" altLang="en-US" dirty="0"/>
              <a:t>意</a:t>
            </a:r>
            <a:r>
              <a:rPr lang="zh-CN" altLang="en-US" dirty="0" smtClean="0"/>
              <a:t>度</a:t>
            </a:r>
            <a:r>
              <a:rPr lang="zh-CN" altLang="en-US" dirty="0"/>
              <a:t>如</a:t>
            </a:r>
            <a:r>
              <a:rPr lang="zh-CN" altLang="en-US" dirty="0" smtClean="0"/>
              <a:t>何？</a:t>
            </a:r>
            <a:r>
              <a:rPr lang="en-US" altLang="zh-CN" dirty="0"/>
              <a:t/>
            </a:r>
            <a:br>
              <a:rPr lang="en-US" altLang="zh-CN" dirty="0"/>
            </a:br>
            <a:endParaRPr lang="zh-CN" altLang="en-US" sz="1000" dirty="0"/>
          </a:p>
        </p:txBody>
      </p:sp>
      <p:sp>
        <p:nvSpPr>
          <p:cNvPr id="6" name="矩形 5"/>
          <p:cNvSpPr/>
          <p:nvPr/>
        </p:nvSpPr>
        <p:spPr>
          <a:xfrm>
            <a:off x="188138" y="915566"/>
            <a:ext cx="8496944" cy="369332"/>
          </a:xfrm>
          <a:prstGeom prst="rect">
            <a:avLst/>
          </a:prstGeom>
        </p:spPr>
        <p:txBody>
          <a:bodyPr wrap="square">
            <a:spAutoFit/>
          </a:bodyPr>
          <a:lstStyle/>
          <a:p>
            <a:r>
              <a:rPr lang="en-US" altLang="zh-CN" sz="900" b="1" dirty="0" smtClean="0">
                <a:solidFill>
                  <a:schemeClr val="bg2">
                    <a:lumMod val="50000"/>
                  </a:schemeClr>
                </a:solidFill>
              </a:rPr>
              <a:t>1</a:t>
            </a:r>
            <a:r>
              <a:rPr lang="zh-CN" altLang="en-US" sz="900" b="1" dirty="0" smtClean="0">
                <a:solidFill>
                  <a:schemeClr val="bg2">
                    <a:lumMod val="50000"/>
                  </a:schemeClr>
                </a:solidFill>
              </a:rPr>
              <a:t>、从顾客对各项服务环节的评价来看，</a:t>
            </a:r>
            <a:r>
              <a:rPr lang="en-US" altLang="zh-CN" sz="900" b="1" dirty="0">
                <a:solidFill>
                  <a:srgbClr val="C00000"/>
                </a:solidFill>
                <a:latin typeface="黑体"/>
                <a:cs typeface="黑体"/>
              </a:rPr>
              <a:t> &lt;</a:t>
            </a:r>
            <a:r>
              <a:rPr lang="zh-CN" altLang="en-US" sz="900" b="1" dirty="0">
                <a:solidFill>
                  <a:srgbClr val="C00000"/>
                </a:solidFill>
                <a:latin typeface="黑体"/>
                <a:cs typeface="黑体"/>
              </a:rPr>
              <a:t>插入判别描述</a:t>
            </a:r>
            <a:r>
              <a:rPr lang="en-US" altLang="zh-CN" sz="900" b="1" dirty="0">
                <a:solidFill>
                  <a:srgbClr val="C00000"/>
                </a:solidFill>
                <a:latin typeface="黑体"/>
                <a:cs typeface="黑体"/>
              </a:rPr>
              <a:t>1</a:t>
            </a:r>
            <a:r>
              <a:rPr lang="en-US" altLang="zh-CN" sz="900" b="1" dirty="0" smtClean="0">
                <a:solidFill>
                  <a:srgbClr val="C00000"/>
                </a:solidFill>
                <a:latin typeface="黑体"/>
                <a:cs typeface="黑体"/>
              </a:rPr>
              <a:t>&gt;</a:t>
            </a:r>
            <a:r>
              <a:rPr lang="zh-CN" altLang="en-US" sz="900" b="1" dirty="0" smtClean="0">
                <a:solidFill>
                  <a:srgbClr val="C00000"/>
                </a:solidFill>
                <a:latin typeface="黑体"/>
                <a:cs typeface="黑体"/>
              </a:rPr>
              <a:t>；</a:t>
            </a:r>
            <a:endParaRPr lang="en-US" altLang="zh-CN" sz="900" b="1" dirty="0" smtClean="0">
              <a:solidFill>
                <a:srgbClr val="C00000"/>
              </a:solidFill>
              <a:latin typeface="黑体"/>
              <a:cs typeface="黑体"/>
            </a:endParaRPr>
          </a:p>
          <a:p>
            <a:r>
              <a:rPr lang="en-US" altLang="zh-CN" sz="900" b="1" dirty="0" smtClean="0">
                <a:solidFill>
                  <a:schemeClr val="bg2">
                    <a:lumMod val="50000"/>
                  </a:schemeClr>
                </a:solidFill>
              </a:rPr>
              <a:t>2</a:t>
            </a:r>
            <a:r>
              <a:rPr lang="zh-CN" altLang="en-US" sz="900" b="1" dirty="0" smtClean="0">
                <a:solidFill>
                  <a:schemeClr val="bg2">
                    <a:lumMod val="50000"/>
                  </a:schemeClr>
                </a:solidFill>
              </a:rPr>
              <a:t>、相对来讲，</a:t>
            </a:r>
            <a:r>
              <a:rPr lang="en-US" altLang="zh-CN" sz="900" b="1" dirty="0">
                <a:solidFill>
                  <a:srgbClr val="C00000"/>
                </a:solidFill>
                <a:latin typeface="黑体"/>
                <a:cs typeface="黑体"/>
              </a:rPr>
              <a:t> &lt;</a:t>
            </a:r>
            <a:r>
              <a:rPr lang="zh-CN" altLang="en-US" sz="900" b="1" dirty="0" smtClean="0">
                <a:solidFill>
                  <a:srgbClr val="C00000"/>
                </a:solidFill>
                <a:latin typeface="黑体"/>
                <a:cs typeface="黑体"/>
              </a:rPr>
              <a:t>插入满意顾客占比最高的</a:t>
            </a:r>
            <a:r>
              <a:rPr lang="en-US" altLang="zh-CN" sz="900" b="1" dirty="0" smtClean="0">
                <a:solidFill>
                  <a:srgbClr val="C00000"/>
                </a:solidFill>
                <a:latin typeface="黑体"/>
                <a:cs typeface="黑体"/>
              </a:rPr>
              <a:t>n</a:t>
            </a:r>
            <a:r>
              <a:rPr lang="zh-CN" altLang="en-US" sz="900" b="1" dirty="0" smtClean="0">
                <a:solidFill>
                  <a:srgbClr val="C00000"/>
                </a:solidFill>
                <a:latin typeface="黑体"/>
                <a:cs typeface="黑体"/>
              </a:rPr>
              <a:t>项指标</a:t>
            </a:r>
            <a:r>
              <a:rPr lang="en-US" altLang="zh-CN" sz="900" b="1" dirty="0" smtClean="0">
                <a:solidFill>
                  <a:srgbClr val="C00000"/>
                </a:solidFill>
                <a:latin typeface="黑体"/>
                <a:cs typeface="黑体"/>
              </a:rPr>
              <a:t>&gt;</a:t>
            </a:r>
            <a:r>
              <a:rPr lang="zh-CN" altLang="en-US" sz="900" b="1" dirty="0">
                <a:solidFill>
                  <a:schemeClr val="bg2">
                    <a:lumMod val="50000"/>
                  </a:schemeClr>
                </a:solidFill>
              </a:rPr>
              <a:t>满意度</a:t>
            </a:r>
            <a:r>
              <a:rPr lang="zh-CN" altLang="en-US" sz="900" b="1" dirty="0" smtClean="0">
                <a:solidFill>
                  <a:schemeClr val="bg2">
                    <a:lumMod val="50000"/>
                  </a:schemeClr>
                </a:solidFill>
              </a:rPr>
              <a:t>评分</a:t>
            </a:r>
            <a:r>
              <a:rPr lang="zh-CN" altLang="en-US" sz="900" b="1" dirty="0">
                <a:solidFill>
                  <a:schemeClr val="bg2">
                    <a:lumMod val="50000"/>
                  </a:schemeClr>
                </a:solidFill>
              </a:rPr>
              <a:t>较</a:t>
            </a:r>
            <a:r>
              <a:rPr lang="zh-CN" altLang="en-US" sz="900" b="1" dirty="0" smtClean="0">
                <a:solidFill>
                  <a:schemeClr val="bg2">
                    <a:lumMod val="50000"/>
                  </a:schemeClr>
                </a:solidFill>
              </a:rPr>
              <a:t>高，</a:t>
            </a:r>
            <a:r>
              <a:rPr lang="en-US" altLang="zh-CN" sz="900" b="1" dirty="0">
                <a:solidFill>
                  <a:srgbClr val="C00000"/>
                </a:solidFill>
                <a:latin typeface="黑体"/>
                <a:cs typeface="黑体"/>
              </a:rPr>
              <a:t> &lt;</a:t>
            </a:r>
            <a:r>
              <a:rPr lang="zh-CN" altLang="en-US" sz="900" b="1" dirty="0">
                <a:solidFill>
                  <a:srgbClr val="C00000"/>
                </a:solidFill>
                <a:latin typeface="黑体"/>
                <a:cs typeface="黑体"/>
              </a:rPr>
              <a:t>插入满意顾客占比</a:t>
            </a:r>
            <a:r>
              <a:rPr lang="zh-CN" altLang="en-US" sz="900" b="1" dirty="0" smtClean="0">
                <a:solidFill>
                  <a:srgbClr val="C00000"/>
                </a:solidFill>
                <a:latin typeface="黑体"/>
                <a:cs typeface="黑体"/>
              </a:rPr>
              <a:t>最低的</a:t>
            </a:r>
            <a:r>
              <a:rPr lang="en-US" altLang="zh-CN" sz="900" b="1" dirty="0" smtClean="0">
                <a:solidFill>
                  <a:srgbClr val="C00000"/>
                </a:solidFill>
                <a:latin typeface="黑体"/>
                <a:cs typeface="黑体"/>
              </a:rPr>
              <a:t>n</a:t>
            </a:r>
            <a:r>
              <a:rPr lang="zh-CN" altLang="en-US" sz="900" b="1" dirty="0" smtClean="0">
                <a:solidFill>
                  <a:srgbClr val="C00000"/>
                </a:solidFill>
                <a:latin typeface="黑体"/>
                <a:cs typeface="黑体"/>
              </a:rPr>
              <a:t>项</a:t>
            </a:r>
            <a:r>
              <a:rPr lang="zh-CN" altLang="en-US" sz="900" b="1" dirty="0">
                <a:solidFill>
                  <a:srgbClr val="C00000"/>
                </a:solidFill>
                <a:latin typeface="黑体"/>
                <a:cs typeface="黑体"/>
              </a:rPr>
              <a:t>指标</a:t>
            </a:r>
            <a:r>
              <a:rPr lang="en-US" altLang="zh-CN" sz="900" b="1" dirty="0">
                <a:solidFill>
                  <a:srgbClr val="C00000"/>
                </a:solidFill>
                <a:latin typeface="黑体"/>
                <a:cs typeface="黑体"/>
              </a:rPr>
              <a:t>&gt;</a:t>
            </a:r>
            <a:r>
              <a:rPr lang="zh-CN" altLang="en-US" sz="900" b="1" dirty="0">
                <a:solidFill>
                  <a:schemeClr val="bg2">
                    <a:lumMod val="50000"/>
                  </a:schemeClr>
                </a:solidFill>
              </a:rPr>
              <a:t>满意度</a:t>
            </a:r>
            <a:r>
              <a:rPr lang="zh-CN" altLang="en-US" sz="900" b="1" dirty="0" smtClean="0">
                <a:solidFill>
                  <a:schemeClr val="bg2">
                    <a:lumMod val="50000"/>
                  </a:schemeClr>
                </a:solidFill>
              </a:rPr>
              <a:t>评分较低。</a:t>
            </a:r>
            <a:endParaRPr lang="en-US" altLang="zh-CN" sz="900" b="1" dirty="0">
              <a:solidFill>
                <a:srgbClr val="C00000"/>
              </a:solidFill>
              <a:latin typeface="黑体"/>
              <a:cs typeface="黑体"/>
            </a:endParaRPr>
          </a:p>
        </p:txBody>
      </p:sp>
      <p:sp>
        <p:nvSpPr>
          <p:cNvPr id="11" name="Oval 10"/>
          <p:cNvSpPr/>
          <p:nvPr/>
        </p:nvSpPr>
        <p:spPr>
          <a:xfrm>
            <a:off x="8244408" y="195486"/>
            <a:ext cx="72008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P52</a:t>
            </a:r>
            <a:endParaRPr lang="zh-CN" altLang="en-US" sz="1200" dirty="0"/>
          </a:p>
        </p:txBody>
      </p:sp>
      <p:sp>
        <p:nvSpPr>
          <p:cNvPr id="12" name="圆角矩形 11"/>
          <p:cNvSpPr/>
          <p:nvPr/>
        </p:nvSpPr>
        <p:spPr>
          <a:xfrm>
            <a:off x="44122" y="699542"/>
            <a:ext cx="8784976" cy="648072"/>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圆角矩形 12"/>
          <p:cNvSpPr/>
          <p:nvPr/>
        </p:nvSpPr>
        <p:spPr>
          <a:xfrm>
            <a:off x="179512" y="1419622"/>
            <a:ext cx="5112568" cy="3528392"/>
          </a:xfrm>
          <a:prstGeom prst="roundRect">
            <a:avLst>
              <a:gd name="adj" fmla="val 3220"/>
            </a:avLst>
          </a:prstGeom>
          <a:no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4" name="圆角矩形 13"/>
          <p:cNvSpPr/>
          <p:nvPr/>
        </p:nvSpPr>
        <p:spPr>
          <a:xfrm>
            <a:off x="5364088" y="1419622"/>
            <a:ext cx="3672408" cy="3528392"/>
          </a:xfrm>
          <a:prstGeom prst="roundRect">
            <a:avLst>
              <a:gd name="adj" fmla="val 3220"/>
            </a:avLst>
          </a:prstGeom>
          <a:no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179825" y="707855"/>
            <a:ext cx="960588" cy="261610"/>
          </a:xfrm>
          <a:prstGeom prst="rect">
            <a:avLst/>
          </a:prstGeom>
        </p:spPr>
        <p:txBody>
          <a:bodyPr wrap="none">
            <a:spAutoFit/>
          </a:bodyPr>
          <a:lstStyle/>
          <a:p>
            <a:r>
              <a:rPr lang="en-US" altLang="zh-CN" sz="1100" b="1" dirty="0">
                <a:solidFill>
                  <a:schemeClr val="accent2"/>
                </a:solidFill>
              </a:rPr>
              <a:t>Comments:</a:t>
            </a:r>
            <a:endParaRPr lang="en-US" altLang="zh-CN" sz="1100" b="1" dirty="0">
              <a:solidFill>
                <a:schemeClr val="accent2"/>
              </a:solidFill>
              <a:latin typeface="黑体"/>
              <a:cs typeface="黑体"/>
            </a:endParaRPr>
          </a:p>
        </p:txBody>
      </p:sp>
      <p:sp>
        <p:nvSpPr>
          <p:cNvPr id="17" name="文本框 16"/>
          <p:cNvSpPr txBox="1"/>
          <p:nvPr/>
        </p:nvSpPr>
        <p:spPr>
          <a:xfrm>
            <a:off x="395536" y="1635646"/>
            <a:ext cx="576064" cy="169277"/>
          </a:xfrm>
          <a:prstGeom prst="rect">
            <a:avLst/>
          </a:prstGeom>
          <a:noFill/>
        </p:spPr>
        <p:txBody>
          <a:bodyPr wrap="square" lIns="0" tIns="0" rIns="0" bIns="0" rtlCol="0">
            <a:spAutoFit/>
          </a:bodyPr>
          <a:lstStyle/>
          <a:p>
            <a:r>
              <a:rPr kumimoji="1" lang="en-US" altLang="zh-CN" sz="1100" b="1" dirty="0" smtClean="0">
                <a:solidFill>
                  <a:schemeClr val="accent3"/>
                </a:solidFill>
              </a:rPr>
              <a:t>Charts: </a:t>
            </a:r>
            <a:endParaRPr kumimoji="1" lang="zh-CN" altLang="en-US" sz="1100" b="1" dirty="0" smtClean="0">
              <a:solidFill>
                <a:schemeClr val="accent3"/>
              </a:solidFill>
            </a:endParaRPr>
          </a:p>
        </p:txBody>
      </p:sp>
      <p:sp>
        <p:nvSpPr>
          <p:cNvPr id="18" name="矩形 17"/>
          <p:cNvSpPr/>
          <p:nvPr/>
        </p:nvSpPr>
        <p:spPr>
          <a:xfrm>
            <a:off x="5387846" y="1347614"/>
            <a:ext cx="687696" cy="369332"/>
          </a:xfrm>
          <a:prstGeom prst="rect">
            <a:avLst/>
          </a:prstGeom>
        </p:spPr>
        <p:txBody>
          <a:bodyPr wrap="none">
            <a:spAutoFit/>
          </a:bodyPr>
          <a:lstStyle/>
          <a:p>
            <a:r>
              <a:rPr kumimoji="1" lang="en-US" altLang="zh-CN" b="1" dirty="0">
                <a:solidFill>
                  <a:schemeClr val="accent1"/>
                </a:solidFill>
              </a:rPr>
              <a:t> </a:t>
            </a:r>
            <a:r>
              <a:rPr kumimoji="1" lang="en-US" altLang="zh-CN" sz="1100" b="1" dirty="0" smtClean="0">
                <a:solidFill>
                  <a:schemeClr val="accent1"/>
                </a:solidFill>
              </a:rPr>
              <a:t>Notes</a:t>
            </a:r>
            <a:r>
              <a:rPr kumimoji="1" lang="en-US" altLang="zh-CN" sz="1100" b="1" dirty="0">
                <a:solidFill>
                  <a:schemeClr val="accent1"/>
                </a:solidFill>
              </a:rPr>
              <a:t>:</a:t>
            </a:r>
          </a:p>
        </p:txBody>
      </p:sp>
      <p:graphicFrame>
        <p:nvGraphicFramePr>
          <p:cNvPr id="15" name="Chart 102"/>
          <p:cNvGraphicFramePr/>
          <p:nvPr>
            <p:extLst>
              <p:ext uri="{D42A27DB-BD31-4B8C-83A1-F6EECF244321}">
                <p14:modId xmlns:p14="http://schemas.microsoft.com/office/powerpoint/2010/main" val="667835174"/>
              </p:ext>
            </p:extLst>
          </p:nvPr>
        </p:nvGraphicFramePr>
        <p:xfrm>
          <a:off x="299525" y="1851670"/>
          <a:ext cx="4176464" cy="294855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表格 13"/>
          <p:cNvGraphicFramePr>
            <a:graphicFrameLocks noGrp="1"/>
          </p:cNvGraphicFramePr>
          <p:nvPr>
            <p:extLst>
              <p:ext uri="{D42A27DB-BD31-4B8C-83A1-F6EECF244321}">
                <p14:modId xmlns:p14="http://schemas.microsoft.com/office/powerpoint/2010/main" val="1348801079"/>
              </p:ext>
            </p:extLst>
          </p:nvPr>
        </p:nvGraphicFramePr>
        <p:xfrm>
          <a:off x="4187957" y="2279944"/>
          <a:ext cx="672075" cy="2468880"/>
        </p:xfrm>
        <a:graphic>
          <a:graphicData uri="http://schemas.openxmlformats.org/drawingml/2006/table">
            <a:tbl>
              <a:tblPr firstRow="1" bandRow="1">
                <a:tableStyleId>{2D5ABB26-0587-4C30-8999-92F81FD0307C}</a:tableStyleId>
              </a:tblPr>
              <a:tblGrid>
                <a:gridCol w="672075"/>
              </a:tblGrid>
              <a:tr h="322703">
                <a:tc>
                  <a:txBody>
                    <a:bodyPr/>
                    <a:lstStyle/>
                    <a:p>
                      <a:pPr algn="ctr"/>
                      <a:r>
                        <a:rPr lang="zh-CN" altLang="en-US" sz="800" b="1" dirty="0" smtClean="0">
                          <a:solidFill>
                            <a:srgbClr val="5C5F62"/>
                          </a:solidFill>
                        </a:rPr>
                        <a:t>满意顾客占比</a:t>
                      </a:r>
                      <a:endParaRPr lang="zh-CN" altLang="en-US" sz="800" b="1" dirty="0">
                        <a:solidFill>
                          <a:srgbClr val="5C5F62"/>
                        </a:solidFill>
                      </a:endParaRPr>
                    </a:p>
                  </a:txBody>
                  <a:tcPr/>
                </a:tc>
              </a:tr>
              <a:tr h="205356">
                <a:tc>
                  <a:txBody>
                    <a:bodyPr/>
                    <a:lstStyle/>
                    <a:p>
                      <a:pPr algn="ctr"/>
                      <a:r>
                        <a:rPr lang="en-US" altLang="zh-CN" sz="800" dirty="0" smtClean="0">
                          <a:solidFill>
                            <a:srgbClr val="5C5F62"/>
                          </a:solidFill>
                        </a:rPr>
                        <a:t>65</a:t>
                      </a:r>
                      <a:endParaRPr lang="zh-CN" altLang="en-US" sz="800" dirty="0">
                        <a:solidFill>
                          <a:srgbClr val="5C5F62"/>
                        </a:solidFill>
                      </a:endParaRPr>
                    </a:p>
                  </a:txBody>
                  <a:tcPr/>
                </a:tc>
              </a:tr>
              <a:tr h="205356">
                <a:tc>
                  <a:txBody>
                    <a:bodyPr/>
                    <a:lstStyle/>
                    <a:p>
                      <a:pPr algn="ctr"/>
                      <a:r>
                        <a:rPr lang="en-US" altLang="zh-CN" sz="800" dirty="0" smtClean="0">
                          <a:solidFill>
                            <a:srgbClr val="5C5F62"/>
                          </a:solidFill>
                        </a:rPr>
                        <a:t>50</a:t>
                      </a:r>
                      <a:endParaRPr lang="zh-CN" altLang="en-US" sz="800" dirty="0">
                        <a:solidFill>
                          <a:srgbClr val="5C5F62"/>
                        </a:solidFill>
                      </a:endParaRPr>
                    </a:p>
                  </a:txBody>
                  <a:tcPr/>
                </a:tc>
              </a:tr>
              <a:tr h="205356">
                <a:tc>
                  <a:txBody>
                    <a:bodyPr/>
                    <a:lstStyle/>
                    <a:p>
                      <a:pPr algn="ctr"/>
                      <a:r>
                        <a:rPr lang="en-US" altLang="zh-CN" sz="800" dirty="0" smtClean="0">
                          <a:solidFill>
                            <a:srgbClr val="5C5F62"/>
                          </a:solidFill>
                        </a:rPr>
                        <a:t>50</a:t>
                      </a:r>
                      <a:endParaRPr lang="zh-CN" altLang="en-US" sz="800" dirty="0">
                        <a:solidFill>
                          <a:srgbClr val="5C5F62"/>
                        </a:solidFill>
                      </a:endParaRPr>
                    </a:p>
                  </a:txBody>
                  <a:tcPr/>
                </a:tc>
              </a:tr>
              <a:tr h="205356">
                <a:tc>
                  <a:txBody>
                    <a:bodyPr/>
                    <a:lstStyle/>
                    <a:p>
                      <a:pPr algn="ctr"/>
                      <a:r>
                        <a:rPr lang="en-US" altLang="zh-CN" sz="800" dirty="0" smtClean="0">
                          <a:solidFill>
                            <a:srgbClr val="5C5F62"/>
                          </a:solidFill>
                        </a:rPr>
                        <a:t>55</a:t>
                      </a:r>
                      <a:endParaRPr lang="zh-CN" altLang="en-US" sz="800" dirty="0">
                        <a:solidFill>
                          <a:srgbClr val="5C5F62"/>
                        </a:solidFill>
                      </a:endParaRPr>
                    </a:p>
                  </a:txBody>
                  <a:tcPr/>
                </a:tc>
              </a:tr>
              <a:tr h="205356">
                <a:tc>
                  <a:txBody>
                    <a:bodyPr/>
                    <a:lstStyle/>
                    <a:p>
                      <a:pPr algn="ctr"/>
                      <a:r>
                        <a:rPr lang="en-US" altLang="zh-CN" sz="800" dirty="0" smtClean="0">
                          <a:solidFill>
                            <a:srgbClr val="5C5F62"/>
                          </a:solidFill>
                        </a:rPr>
                        <a:t>55</a:t>
                      </a:r>
                      <a:endParaRPr lang="zh-CN" altLang="en-US" sz="800" dirty="0">
                        <a:solidFill>
                          <a:srgbClr val="5C5F62"/>
                        </a:solidFill>
                      </a:endParaRPr>
                    </a:p>
                  </a:txBody>
                  <a:tcPr/>
                </a:tc>
              </a:tr>
              <a:tr h="205356">
                <a:tc>
                  <a:txBody>
                    <a:bodyPr/>
                    <a:lstStyle/>
                    <a:p>
                      <a:pPr algn="ctr"/>
                      <a:r>
                        <a:rPr lang="en-US" altLang="zh-CN" sz="800" dirty="0" smtClean="0">
                          <a:solidFill>
                            <a:srgbClr val="5C5F62"/>
                          </a:solidFill>
                        </a:rPr>
                        <a:t>50</a:t>
                      </a:r>
                      <a:endParaRPr lang="zh-CN" altLang="en-US" sz="800" dirty="0">
                        <a:solidFill>
                          <a:srgbClr val="5C5F62"/>
                        </a:solidFill>
                      </a:endParaRPr>
                    </a:p>
                  </a:txBody>
                  <a:tcPr/>
                </a:tc>
              </a:tr>
              <a:tr h="205356">
                <a:tc>
                  <a:txBody>
                    <a:bodyPr/>
                    <a:lstStyle/>
                    <a:p>
                      <a:pPr algn="ctr"/>
                      <a:r>
                        <a:rPr lang="en-US" altLang="zh-CN" sz="800" dirty="0" smtClean="0">
                          <a:solidFill>
                            <a:srgbClr val="5C5F62"/>
                          </a:solidFill>
                        </a:rPr>
                        <a:t>40</a:t>
                      </a:r>
                      <a:endParaRPr lang="zh-CN" altLang="en-US" sz="800" dirty="0">
                        <a:solidFill>
                          <a:srgbClr val="5C5F62"/>
                        </a:solidFill>
                      </a:endParaRPr>
                    </a:p>
                  </a:txBody>
                  <a:tcPr/>
                </a:tc>
              </a:tr>
              <a:tr h="205356">
                <a:tc>
                  <a:txBody>
                    <a:bodyPr/>
                    <a:lstStyle/>
                    <a:p>
                      <a:pPr marL="0" marR="0" indent="0" algn="ctr" defTabSz="914239" rtl="0" eaLnBrk="1" fontAlgn="auto" latinLnBrk="0" hangingPunct="1">
                        <a:lnSpc>
                          <a:spcPct val="100000"/>
                        </a:lnSpc>
                        <a:spcBef>
                          <a:spcPts val="0"/>
                        </a:spcBef>
                        <a:spcAft>
                          <a:spcPts val="0"/>
                        </a:spcAft>
                        <a:buClrTx/>
                        <a:buSzTx/>
                        <a:buFontTx/>
                        <a:buNone/>
                        <a:tabLst/>
                        <a:defRPr/>
                      </a:pPr>
                      <a:r>
                        <a:rPr lang="en-US" altLang="zh-CN" sz="800" dirty="0" smtClean="0">
                          <a:solidFill>
                            <a:srgbClr val="5C5F62"/>
                          </a:solidFill>
                        </a:rPr>
                        <a:t>35</a:t>
                      </a:r>
                      <a:endParaRPr lang="zh-CN" altLang="en-US" sz="800" dirty="0" smtClean="0">
                        <a:solidFill>
                          <a:srgbClr val="5C5F62"/>
                        </a:solidFill>
                      </a:endParaRPr>
                    </a:p>
                  </a:txBody>
                  <a:tcPr/>
                </a:tc>
              </a:tr>
              <a:tr h="205356">
                <a:tc>
                  <a:txBody>
                    <a:bodyPr/>
                    <a:lstStyle/>
                    <a:p>
                      <a:pPr marL="0" marR="0" indent="0" algn="ctr" defTabSz="914239" rtl="0" eaLnBrk="1" fontAlgn="auto" latinLnBrk="0" hangingPunct="1">
                        <a:lnSpc>
                          <a:spcPct val="100000"/>
                        </a:lnSpc>
                        <a:spcBef>
                          <a:spcPts val="0"/>
                        </a:spcBef>
                        <a:spcAft>
                          <a:spcPts val="0"/>
                        </a:spcAft>
                        <a:buClrTx/>
                        <a:buSzTx/>
                        <a:buFontTx/>
                        <a:buNone/>
                        <a:tabLst/>
                        <a:defRPr/>
                      </a:pPr>
                      <a:r>
                        <a:rPr lang="en-US" altLang="zh-CN" sz="800" dirty="0" smtClean="0">
                          <a:solidFill>
                            <a:srgbClr val="5C5F62"/>
                          </a:solidFill>
                        </a:rPr>
                        <a:t>40</a:t>
                      </a:r>
                      <a:endParaRPr lang="zh-CN" altLang="en-US" sz="800" dirty="0" smtClean="0">
                        <a:solidFill>
                          <a:srgbClr val="5C5F62"/>
                        </a:solidFill>
                      </a:endParaRPr>
                    </a:p>
                  </a:txBody>
                  <a:tcPr/>
                </a:tc>
              </a:tr>
              <a:tr h="205356">
                <a:tc>
                  <a:txBody>
                    <a:bodyPr/>
                    <a:lstStyle/>
                    <a:p>
                      <a:pPr marL="0" marR="0" indent="0" algn="ctr" defTabSz="914239" rtl="0" eaLnBrk="1" fontAlgn="auto" latinLnBrk="0" hangingPunct="1">
                        <a:lnSpc>
                          <a:spcPct val="100000"/>
                        </a:lnSpc>
                        <a:spcBef>
                          <a:spcPts val="0"/>
                        </a:spcBef>
                        <a:spcAft>
                          <a:spcPts val="0"/>
                        </a:spcAft>
                        <a:buClrTx/>
                        <a:buSzTx/>
                        <a:buFontTx/>
                        <a:buNone/>
                        <a:tabLst/>
                        <a:defRPr/>
                      </a:pPr>
                      <a:r>
                        <a:rPr lang="en-US" altLang="zh-CN" sz="800" dirty="0" smtClean="0">
                          <a:solidFill>
                            <a:srgbClr val="5C5F62"/>
                          </a:solidFill>
                        </a:rPr>
                        <a:t>15</a:t>
                      </a:r>
                      <a:endParaRPr lang="zh-CN" altLang="en-US" sz="800" dirty="0" smtClean="0">
                        <a:solidFill>
                          <a:srgbClr val="5C5F62"/>
                        </a:solidFill>
                      </a:endParaRPr>
                    </a:p>
                  </a:txBody>
                  <a:tcPr/>
                </a:tc>
              </a:tr>
            </a:tbl>
          </a:graphicData>
        </a:graphic>
      </p:graphicFrame>
      <p:sp>
        <p:nvSpPr>
          <p:cNvPr id="7" name="Rectangle 6"/>
          <p:cNvSpPr/>
          <p:nvPr/>
        </p:nvSpPr>
        <p:spPr>
          <a:xfrm>
            <a:off x="5436096" y="1635646"/>
            <a:ext cx="3528392" cy="1200329"/>
          </a:xfrm>
          <a:prstGeom prst="rect">
            <a:avLst/>
          </a:prstGeom>
        </p:spPr>
        <p:txBody>
          <a:bodyPr wrap="square">
            <a:spAutoFit/>
          </a:bodyPr>
          <a:lstStyle/>
          <a:p>
            <a:r>
              <a:rPr lang="en-US" altLang="zh-CN" sz="900" b="1" dirty="0" smtClean="0">
                <a:solidFill>
                  <a:schemeClr val="bg2">
                    <a:lumMod val="50000"/>
                  </a:schemeClr>
                </a:solidFill>
              </a:rPr>
              <a:t>1</a:t>
            </a:r>
            <a:r>
              <a:rPr lang="zh-CN" altLang="en-US" sz="900" b="1" dirty="0" smtClean="0">
                <a:solidFill>
                  <a:schemeClr val="bg2">
                    <a:lumMod val="50000"/>
                  </a:schemeClr>
                </a:solidFill>
              </a:rPr>
              <a:t>、满意顾客比例</a:t>
            </a:r>
            <a:r>
              <a:rPr lang="en-US" altLang="zh-CN" sz="900" b="1" dirty="0" smtClean="0">
                <a:solidFill>
                  <a:schemeClr val="bg2">
                    <a:lumMod val="50000"/>
                  </a:schemeClr>
                </a:solidFill>
              </a:rPr>
              <a:t>=</a:t>
            </a:r>
            <a:r>
              <a:rPr lang="zh-CN" altLang="en-US" sz="900" b="1" dirty="0" smtClean="0">
                <a:solidFill>
                  <a:schemeClr val="bg2">
                    <a:lumMod val="50000"/>
                  </a:schemeClr>
                </a:solidFill>
              </a:rPr>
              <a:t>“</a:t>
            </a:r>
            <a:r>
              <a:rPr lang="en-US" altLang="zh-CN" sz="900" b="1" dirty="0" smtClean="0">
                <a:solidFill>
                  <a:schemeClr val="bg2">
                    <a:lumMod val="50000"/>
                  </a:schemeClr>
                </a:solidFill>
              </a:rPr>
              <a:t>8-10</a:t>
            </a:r>
            <a:r>
              <a:rPr lang="zh-CN" altLang="en-US" sz="900" b="1" dirty="0" smtClean="0">
                <a:solidFill>
                  <a:schemeClr val="bg2">
                    <a:lumMod val="50000"/>
                  </a:schemeClr>
                </a:solidFill>
              </a:rPr>
              <a:t>分”顾客</a:t>
            </a:r>
            <a:r>
              <a:rPr lang="zh-CN" altLang="en-US" sz="900" b="1" dirty="0">
                <a:solidFill>
                  <a:schemeClr val="bg2">
                    <a:lumMod val="50000"/>
                  </a:schemeClr>
                </a:solidFill>
              </a:rPr>
              <a:t>占比</a:t>
            </a:r>
            <a:endParaRPr lang="en-US" altLang="zh-CN" sz="900" b="1" dirty="0" smtClean="0">
              <a:solidFill>
                <a:schemeClr val="bg2">
                  <a:lumMod val="50000"/>
                </a:schemeClr>
              </a:solidFill>
            </a:endParaRPr>
          </a:p>
          <a:p>
            <a:r>
              <a:rPr lang="en-US" altLang="zh-CN" sz="900" b="1" dirty="0" smtClean="0">
                <a:solidFill>
                  <a:schemeClr val="bg2">
                    <a:lumMod val="50000"/>
                  </a:schemeClr>
                </a:solidFill>
              </a:rPr>
              <a:t>2</a:t>
            </a:r>
            <a:r>
              <a:rPr lang="zh-CN" altLang="en-US" sz="900" b="1" dirty="0" smtClean="0">
                <a:solidFill>
                  <a:schemeClr val="bg2">
                    <a:lumMod val="50000"/>
                  </a:schemeClr>
                </a:solidFill>
              </a:rPr>
              <a:t>、鼠</a:t>
            </a:r>
            <a:r>
              <a:rPr lang="zh-CN" altLang="en-US" sz="900" b="1" dirty="0">
                <a:solidFill>
                  <a:schemeClr val="bg2">
                    <a:lumMod val="50000"/>
                  </a:schemeClr>
                </a:solidFill>
              </a:rPr>
              <a:t>标</a:t>
            </a:r>
            <a:r>
              <a:rPr lang="zh-CN" altLang="en-US" sz="900" b="1" dirty="0" smtClean="0">
                <a:solidFill>
                  <a:schemeClr val="bg2">
                    <a:lumMod val="50000"/>
                  </a:schemeClr>
                </a:solidFill>
              </a:rPr>
              <a:t>晃动右侧数字时显示</a:t>
            </a:r>
            <a:r>
              <a:rPr lang="zh-CN" altLang="en-US" sz="900" b="1" dirty="0">
                <a:solidFill>
                  <a:schemeClr val="bg2">
                    <a:lumMod val="50000"/>
                  </a:schemeClr>
                </a:solidFill>
              </a:rPr>
              <a:t>“</a:t>
            </a:r>
            <a:r>
              <a:rPr lang="zh-CN" altLang="en-US" sz="900" b="1" dirty="0" smtClean="0">
                <a:solidFill>
                  <a:schemeClr val="bg2">
                    <a:lumMod val="50000"/>
                  </a:schemeClr>
                </a:solidFill>
              </a:rPr>
              <a:t>与行业平均值相</a:t>
            </a:r>
            <a:r>
              <a:rPr lang="zh-CN" altLang="en-US" sz="900" b="1" dirty="0">
                <a:solidFill>
                  <a:schemeClr val="bg2">
                    <a:lumMod val="50000"/>
                  </a:schemeClr>
                </a:solidFill>
              </a:rPr>
              <a:t>比处于领先</a:t>
            </a:r>
            <a:r>
              <a:rPr lang="en-US" altLang="zh-CN" sz="900" b="1" dirty="0">
                <a:solidFill>
                  <a:schemeClr val="bg2">
                    <a:lumMod val="50000"/>
                  </a:schemeClr>
                </a:solidFill>
              </a:rPr>
              <a:t>/</a:t>
            </a:r>
            <a:r>
              <a:rPr lang="zh-CN" altLang="en-US" sz="900" b="1" dirty="0">
                <a:solidFill>
                  <a:schemeClr val="bg2">
                    <a:lumMod val="50000"/>
                  </a:schemeClr>
                </a:solidFill>
              </a:rPr>
              <a:t>落后</a:t>
            </a:r>
            <a:r>
              <a:rPr lang="en-US" altLang="zh-CN" sz="900" b="1" dirty="0">
                <a:solidFill>
                  <a:schemeClr val="bg2">
                    <a:lumMod val="50000"/>
                  </a:schemeClr>
                </a:solidFill>
              </a:rPr>
              <a:t>/</a:t>
            </a:r>
            <a:r>
              <a:rPr lang="zh-CN" altLang="en-US" sz="900" b="1" dirty="0">
                <a:solidFill>
                  <a:schemeClr val="bg2">
                    <a:lumMod val="50000"/>
                  </a:schemeClr>
                </a:solidFill>
              </a:rPr>
              <a:t>相当水平</a:t>
            </a:r>
            <a:r>
              <a:rPr lang="zh-CN" altLang="en-US" sz="900" b="1" dirty="0" smtClean="0">
                <a:solidFill>
                  <a:schemeClr val="bg2">
                    <a:lumMod val="50000"/>
                  </a:schemeClr>
                </a:solidFill>
              </a:rPr>
              <a:t>”（仅限标准问卷中的指标，标准参照总体满意度）</a:t>
            </a:r>
            <a:endParaRPr lang="en-US" altLang="zh-CN" sz="900" b="1" dirty="0" smtClean="0">
              <a:solidFill>
                <a:schemeClr val="bg2">
                  <a:lumMod val="50000"/>
                </a:schemeClr>
              </a:solidFill>
            </a:endParaRPr>
          </a:p>
          <a:p>
            <a:r>
              <a:rPr lang="en-US" altLang="zh-CN" sz="900" b="1" dirty="0" smtClean="0">
                <a:solidFill>
                  <a:schemeClr val="bg2">
                    <a:lumMod val="50000"/>
                  </a:schemeClr>
                </a:solidFill>
              </a:rPr>
              <a:t>3</a:t>
            </a:r>
            <a:r>
              <a:rPr lang="zh-CN" altLang="en-US" sz="900" b="1" dirty="0" smtClean="0">
                <a:solidFill>
                  <a:schemeClr val="bg2">
                    <a:lumMod val="50000"/>
                  </a:schemeClr>
                </a:solidFill>
              </a:rPr>
              <a:t>、鼠标晃动图表中色块时，显示对应的百分比数字。</a:t>
            </a:r>
            <a:endParaRPr lang="en-US" altLang="zh-CN" sz="900" b="1" dirty="0" smtClean="0">
              <a:solidFill>
                <a:schemeClr val="bg2">
                  <a:lumMod val="50000"/>
                </a:schemeClr>
              </a:solidFill>
            </a:endParaRPr>
          </a:p>
          <a:p>
            <a:r>
              <a:rPr lang="en-US" altLang="zh-CN" sz="900" b="1" dirty="0" smtClean="0">
                <a:solidFill>
                  <a:schemeClr val="bg2">
                    <a:lumMod val="50000"/>
                  </a:schemeClr>
                </a:solidFill>
              </a:rPr>
              <a:t>4</a:t>
            </a:r>
            <a:r>
              <a:rPr lang="zh-CN" altLang="en-US" sz="900" b="1" dirty="0" smtClean="0">
                <a:solidFill>
                  <a:schemeClr val="bg2">
                    <a:lumMod val="50000"/>
                  </a:schemeClr>
                </a:solidFill>
              </a:rPr>
              <a:t>、折线表示 满意顾客占比</a:t>
            </a:r>
            <a:r>
              <a:rPr lang="en-US" altLang="zh-CN" sz="900" b="1" dirty="0" smtClean="0">
                <a:solidFill>
                  <a:schemeClr val="bg2">
                    <a:lumMod val="50000"/>
                  </a:schemeClr>
                </a:solidFill>
              </a:rPr>
              <a:t>=</a:t>
            </a:r>
            <a:r>
              <a:rPr lang="zh-CN" altLang="en-US" sz="900" b="1" dirty="0" smtClean="0">
                <a:solidFill>
                  <a:schemeClr val="bg2">
                    <a:lumMod val="50000"/>
                  </a:schemeClr>
                </a:solidFill>
              </a:rPr>
              <a:t>“</a:t>
            </a:r>
            <a:r>
              <a:rPr lang="en-US" altLang="zh-CN" sz="900" b="1" dirty="0" smtClean="0">
                <a:solidFill>
                  <a:schemeClr val="bg2">
                    <a:lumMod val="50000"/>
                  </a:schemeClr>
                </a:solidFill>
              </a:rPr>
              <a:t>8-10</a:t>
            </a:r>
            <a:r>
              <a:rPr lang="zh-CN" altLang="en-US" sz="900" b="1" dirty="0" smtClean="0">
                <a:solidFill>
                  <a:schemeClr val="bg2">
                    <a:lumMod val="50000"/>
                  </a:schemeClr>
                </a:solidFill>
              </a:rPr>
              <a:t>分”顾客占比</a:t>
            </a:r>
            <a:endParaRPr lang="en-US" altLang="zh-CN" sz="900" b="1" dirty="0" smtClean="0">
              <a:solidFill>
                <a:schemeClr val="bg2">
                  <a:lumMod val="50000"/>
                </a:schemeClr>
              </a:solidFill>
            </a:endParaRPr>
          </a:p>
          <a:p>
            <a:r>
              <a:rPr lang="en-US" altLang="zh-CN" sz="900" b="1" dirty="0" smtClean="0">
                <a:solidFill>
                  <a:schemeClr val="bg2">
                    <a:lumMod val="50000"/>
                  </a:schemeClr>
                </a:solidFill>
              </a:rPr>
              <a:t>5</a:t>
            </a:r>
            <a:r>
              <a:rPr lang="zh-CN" altLang="en-US" sz="900" b="1" dirty="0" smtClean="0">
                <a:solidFill>
                  <a:schemeClr val="bg2">
                    <a:lumMod val="50000"/>
                  </a:schemeClr>
                </a:solidFill>
              </a:rPr>
              <a:t>、当指标数量小于</a:t>
            </a:r>
            <a:r>
              <a:rPr lang="en-US" altLang="zh-CN" sz="900" b="1" dirty="0" smtClean="0">
                <a:solidFill>
                  <a:schemeClr val="bg2">
                    <a:lumMod val="50000"/>
                  </a:schemeClr>
                </a:solidFill>
              </a:rPr>
              <a:t>3</a:t>
            </a:r>
            <a:r>
              <a:rPr lang="zh-CN" altLang="en-US" sz="900" b="1" dirty="0" smtClean="0">
                <a:solidFill>
                  <a:schemeClr val="bg2">
                    <a:lumMod val="50000"/>
                  </a:schemeClr>
                </a:solidFill>
              </a:rPr>
              <a:t>个时，不显示</a:t>
            </a:r>
            <a:r>
              <a:rPr lang="en-US" altLang="zh-CN" sz="900" b="1" dirty="0" smtClean="0">
                <a:solidFill>
                  <a:schemeClr val="bg2">
                    <a:lumMod val="50000"/>
                  </a:schemeClr>
                </a:solidFill>
              </a:rPr>
              <a:t>Comments</a:t>
            </a:r>
            <a:r>
              <a:rPr lang="zh-CN" altLang="en-US" sz="900" b="1" dirty="0" smtClean="0">
                <a:solidFill>
                  <a:schemeClr val="bg2">
                    <a:lumMod val="50000"/>
                  </a:schemeClr>
                </a:solidFill>
              </a:rPr>
              <a:t>。当指标数量为</a:t>
            </a:r>
            <a:r>
              <a:rPr lang="en-US" altLang="zh-CN" sz="900" b="1" dirty="0" smtClean="0">
                <a:solidFill>
                  <a:schemeClr val="bg2">
                    <a:lumMod val="50000"/>
                  </a:schemeClr>
                </a:solidFill>
              </a:rPr>
              <a:t>3</a:t>
            </a:r>
            <a:r>
              <a:rPr lang="zh-CN" altLang="en-US" sz="900" b="1" dirty="0" smtClean="0">
                <a:solidFill>
                  <a:schemeClr val="bg2">
                    <a:lumMod val="50000"/>
                  </a:schemeClr>
                </a:solidFill>
              </a:rPr>
              <a:t>个时，</a:t>
            </a:r>
            <a:r>
              <a:rPr lang="en-US" altLang="zh-CN" sz="900" b="1" dirty="0" smtClean="0">
                <a:solidFill>
                  <a:schemeClr val="bg2">
                    <a:lumMod val="50000"/>
                  </a:schemeClr>
                </a:solidFill>
              </a:rPr>
              <a:t>n=1</a:t>
            </a:r>
            <a:r>
              <a:rPr lang="zh-CN" altLang="en-US" sz="900" b="1" dirty="0" smtClean="0">
                <a:solidFill>
                  <a:schemeClr val="bg2">
                    <a:lumMod val="50000"/>
                  </a:schemeClr>
                </a:solidFill>
              </a:rPr>
              <a:t>；指标数量为</a:t>
            </a:r>
            <a:r>
              <a:rPr lang="en-US" altLang="zh-CN" sz="900" b="1" dirty="0" smtClean="0">
                <a:solidFill>
                  <a:schemeClr val="bg2">
                    <a:lumMod val="50000"/>
                  </a:schemeClr>
                </a:solidFill>
              </a:rPr>
              <a:t>4-5</a:t>
            </a:r>
            <a:r>
              <a:rPr lang="zh-CN" altLang="en-US" sz="900" b="1" dirty="0" smtClean="0">
                <a:solidFill>
                  <a:schemeClr val="bg2">
                    <a:lumMod val="50000"/>
                  </a:schemeClr>
                </a:solidFill>
              </a:rPr>
              <a:t>个时，</a:t>
            </a:r>
            <a:r>
              <a:rPr lang="en-US" altLang="zh-CN" sz="900" b="1" dirty="0" smtClean="0">
                <a:solidFill>
                  <a:schemeClr val="bg2">
                    <a:lumMod val="50000"/>
                  </a:schemeClr>
                </a:solidFill>
              </a:rPr>
              <a:t>n=2</a:t>
            </a:r>
            <a:r>
              <a:rPr lang="zh-CN" altLang="en-US" sz="900" b="1" dirty="0" smtClean="0">
                <a:solidFill>
                  <a:schemeClr val="bg2">
                    <a:lumMod val="50000"/>
                  </a:schemeClr>
                </a:solidFill>
              </a:rPr>
              <a:t>；指标数量大于或等于</a:t>
            </a:r>
            <a:r>
              <a:rPr lang="en-US" altLang="zh-CN" sz="900" b="1" dirty="0" smtClean="0">
                <a:solidFill>
                  <a:schemeClr val="bg2">
                    <a:lumMod val="50000"/>
                  </a:schemeClr>
                </a:solidFill>
              </a:rPr>
              <a:t>6</a:t>
            </a:r>
            <a:r>
              <a:rPr lang="zh-CN" altLang="en-US" sz="900" b="1" dirty="0" smtClean="0">
                <a:solidFill>
                  <a:schemeClr val="bg2">
                    <a:lumMod val="50000"/>
                  </a:schemeClr>
                </a:solidFill>
              </a:rPr>
              <a:t>个时，</a:t>
            </a:r>
            <a:r>
              <a:rPr lang="en-US" altLang="zh-CN" sz="900" b="1" dirty="0" smtClean="0">
                <a:solidFill>
                  <a:schemeClr val="bg2">
                    <a:lumMod val="50000"/>
                  </a:schemeClr>
                </a:solidFill>
              </a:rPr>
              <a:t>n=3.</a:t>
            </a:r>
          </a:p>
        </p:txBody>
      </p:sp>
      <p:graphicFrame>
        <p:nvGraphicFramePr>
          <p:cNvPr id="21" name="Object 10"/>
          <p:cNvGraphicFramePr>
            <a:graphicFrameLocks noChangeAspect="1"/>
          </p:cNvGraphicFramePr>
          <p:nvPr>
            <p:extLst>
              <p:ext uri="{D42A27DB-BD31-4B8C-83A1-F6EECF244321}">
                <p14:modId xmlns:p14="http://schemas.microsoft.com/office/powerpoint/2010/main" val="928734709"/>
              </p:ext>
            </p:extLst>
          </p:nvPr>
        </p:nvGraphicFramePr>
        <p:xfrm>
          <a:off x="1307637" y="2639984"/>
          <a:ext cx="2304256" cy="2736304"/>
        </p:xfrm>
        <a:graphic>
          <a:graphicData uri="http://schemas.openxmlformats.org/drawingml/2006/chart">
            <c:chart xmlns:c="http://schemas.openxmlformats.org/drawingml/2006/chart" xmlns:r="http://schemas.openxmlformats.org/officeDocument/2006/relationships" r:id="rId3"/>
          </a:graphicData>
        </a:graphic>
      </p:graphicFrame>
      <p:sp>
        <p:nvSpPr>
          <p:cNvPr id="22" name="圆角矩形 11"/>
          <p:cNvSpPr/>
          <p:nvPr/>
        </p:nvSpPr>
        <p:spPr>
          <a:xfrm>
            <a:off x="196522" y="699542"/>
            <a:ext cx="8784976" cy="648072"/>
          </a:xfrm>
          <a:prstGeom prst="roundRect">
            <a:avLst/>
          </a:prstGeom>
          <a:no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aphicFrame>
        <p:nvGraphicFramePr>
          <p:cNvPr id="16" name="表格 29"/>
          <p:cNvGraphicFramePr>
            <a:graphicFrameLocks noGrp="1"/>
          </p:cNvGraphicFramePr>
          <p:nvPr>
            <p:extLst>
              <p:ext uri="{D42A27DB-BD31-4B8C-83A1-F6EECF244321}">
                <p14:modId xmlns:p14="http://schemas.microsoft.com/office/powerpoint/2010/main" val="4008381212"/>
              </p:ext>
            </p:extLst>
          </p:nvPr>
        </p:nvGraphicFramePr>
        <p:xfrm>
          <a:off x="5643494" y="3003798"/>
          <a:ext cx="3168352" cy="1702725"/>
        </p:xfrm>
        <a:graphic>
          <a:graphicData uri="http://schemas.openxmlformats.org/drawingml/2006/table">
            <a:tbl>
              <a:tblPr firstRow="1" bandRow="1">
                <a:tableStyleId>{C083E6E3-FA7D-4D7B-A595-EF9225AFEA82}</a:tableStyleId>
              </a:tblPr>
              <a:tblGrid>
                <a:gridCol w="1152128"/>
                <a:gridCol w="2016224"/>
              </a:tblGrid>
              <a:tr h="361605">
                <a:tc>
                  <a:txBody>
                    <a:bodyPr/>
                    <a:lstStyle/>
                    <a:p>
                      <a:r>
                        <a:rPr lang="zh-CN" altLang="en-US" sz="800" dirty="0" smtClean="0">
                          <a:solidFill>
                            <a:schemeClr val="bg2">
                              <a:lumMod val="50000"/>
                            </a:schemeClr>
                          </a:solidFill>
                        </a:rPr>
                        <a:t>判别条件</a:t>
                      </a:r>
                      <a:endParaRPr lang="zh-CN" altLang="en-US" sz="800" dirty="0">
                        <a:solidFill>
                          <a:schemeClr val="bg2">
                            <a:lumMod val="50000"/>
                          </a:schemeClr>
                        </a:solidFill>
                      </a:endParaRPr>
                    </a:p>
                  </a:txBody>
                  <a:tcPr/>
                </a:tc>
                <a:tc>
                  <a:txBody>
                    <a:bodyPr/>
                    <a:lstStyle/>
                    <a:p>
                      <a:r>
                        <a:rPr lang="zh-CN" altLang="en-US" sz="900" b="1" kern="1200" dirty="0" smtClean="0">
                          <a:solidFill>
                            <a:srgbClr val="C00000"/>
                          </a:solidFill>
                          <a:latin typeface="黑体"/>
                          <a:ea typeface="+mn-ea"/>
                          <a:cs typeface="黑体"/>
                        </a:rPr>
                        <a:t>判别描述</a:t>
                      </a:r>
                      <a:r>
                        <a:rPr lang="en-US" altLang="zh-CN" sz="900" b="1" kern="1200" dirty="0" smtClean="0">
                          <a:solidFill>
                            <a:srgbClr val="C00000"/>
                          </a:solidFill>
                          <a:latin typeface="黑体"/>
                          <a:ea typeface="+mn-ea"/>
                          <a:cs typeface="黑体"/>
                        </a:rPr>
                        <a:t>1</a:t>
                      </a:r>
                      <a:endParaRPr lang="zh-CN" altLang="en-US" sz="900" b="1" kern="1200" dirty="0">
                        <a:solidFill>
                          <a:srgbClr val="C00000"/>
                        </a:solidFill>
                        <a:latin typeface="黑体"/>
                        <a:ea typeface="+mn-ea"/>
                        <a:cs typeface="黑体"/>
                      </a:endParaRPr>
                    </a:p>
                  </a:txBody>
                  <a:tcPr/>
                </a:tc>
              </a:tr>
              <a:tr h="230113">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每个指标的满意顾客比例均</a:t>
                      </a:r>
                      <a:r>
                        <a:rPr lang="en-US" altLang="zh-CN" sz="800" dirty="0" smtClean="0">
                          <a:solidFill>
                            <a:schemeClr val="bg2">
                              <a:lumMod val="50000"/>
                            </a:schemeClr>
                          </a:solidFill>
                        </a:rPr>
                        <a:t>≥80</a:t>
                      </a:r>
                      <a:endParaRPr lang="zh-CN" altLang="en-US" sz="800" dirty="0">
                        <a:solidFill>
                          <a:schemeClr val="bg2">
                            <a:lumMod val="50000"/>
                          </a:schemeClr>
                        </a:solidFill>
                      </a:endParaRPr>
                    </a:p>
                  </a:txBody>
                  <a:tcPr/>
                </a:tc>
                <a:tc>
                  <a:txBody>
                    <a:bodyPr/>
                    <a:lstStyle/>
                    <a:p>
                      <a:r>
                        <a:rPr lang="zh-CN" altLang="en-US" sz="800" dirty="0" smtClean="0">
                          <a:solidFill>
                            <a:schemeClr val="bg2">
                              <a:lumMod val="50000"/>
                            </a:schemeClr>
                          </a:solidFill>
                        </a:rPr>
                        <a:t>本店的各服务细节表现优秀，各项指标均达到了高满意度评价（</a:t>
                      </a:r>
                      <a:r>
                        <a:rPr lang="en-US" altLang="zh-CN" sz="800" dirty="0" smtClean="0">
                          <a:solidFill>
                            <a:schemeClr val="bg2">
                              <a:lumMod val="50000"/>
                            </a:schemeClr>
                          </a:solidFill>
                        </a:rPr>
                        <a:t>80</a:t>
                      </a:r>
                      <a:r>
                        <a:rPr lang="zh-CN" altLang="en-US" sz="800" dirty="0" smtClean="0">
                          <a:solidFill>
                            <a:schemeClr val="bg2">
                              <a:lumMod val="50000"/>
                            </a:schemeClr>
                          </a:solidFill>
                        </a:rPr>
                        <a:t>分及以上）</a:t>
                      </a:r>
                      <a:endParaRPr lang="zh-CN" altLang="en-US" sz="800" dirty="0">
                        <a:solidFill>
                          <a:schemeClr val="bg2">
                            <a:lumMod val="50000"/>
                          </a:schemeClr>
                        </a:solidFill>
                      </a:endParaRPr>
                    </a:p>
                  </a:txBody>
                  <a:tcPr/>
                </a:tc>
              </a:tr>
              <a:tr h="230113">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半数及以上指标的满意顾客比例</a:t>
                      </a:r>
                      <a:r>
                        <a:rPr lang="en-US" altLang="zh-CN" sz="800" dirty="0" smtClean="0">
                          <a:solidFill>
                            <a:schemeClr val="bg2">
                              <a:lumMod val="50000"/>
                            </a:schemeClr>
                          </a:solidFill>
                        </a:rPr>
                        <a:t>≥80</a:t>
                      </a:r>
                      <a:endParaRPr lang="zh-CN" altLang="en-US" sz="800" dirty="0">
                        <a:solidFill>
                          <a:schemeClr val="bg2">
                            <a:lumMod val="50000"/>
                          </a:schemeClr>
                        </a:solidFill>
                      </a:endParaRPr>
                    </a:p>
                  </a:txBody>
                  <a:tcPr/>
                </a:tc>
                <a:tc>
                  <a:txBody>
                    <a:bodyPr/>
                    <a:lstStyle/>
                    <a:p>
                      <a:r>
                        <a:rPr lang="zh-CN" altLang="en-US" sz="800" dirty="0" smtClean="0">
                          <a:solidFill>
                            <a:schemeClr val="bg2">
                              <a:lumMod val="50000"/>
                            </a:schemeClr>
                          </a:solidFill>
                        </a:rPr>
                        <a:t>超过半数的服务环节达到了高满意度评价（</a:t>
                      </a:r>
                      <a:r>
                        <a:rPr lang="en-US" altLang="zh-CN" sz="800" dirty="0" smtClean="0">
                          <a:solidFill>
                            <a:schemeClr val="bg2">
                              <a:lumMod val="50000"/>
                            </a:schemeClr>
                          </a:solidFill>
                        </a:rPr>
                        <a:t>80</a:t>
                      </a:r>
                      <a:r>
                        <a:rPr lang="zh-CN" altLang="en-US" sz="800" dirty="0" smtClean="0">
                          <a:solidFill>
                            <a:schemeClr val="bg2">
                              <a:lumMod val="50000"/>
                            </a:schemeClr>
                          </a:solidFill>
                        </a:rPr>
                        <a:t>分及以上）</a:t>
                      </a:r>
                      <a:endParaRPr lang="zh-CN" altLang="en-US" sz="800" dirty="0">
                        <a:solidFill>
                          <a:schemeClr val="bg2">
                            <a:lumMod val="50000"/>
                          </a:schemeClr>
                        </a:solidFill>
                      </a:endParaRPr>
                    </a:p>
                  </a:txBody>
                  <a:tcPr/>
                </a:tc>
              </a:tr>
              <a:tr h="230113">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超过半数指标的满意顾客比例＜</a:t>
                      </a:r>
                      <a:r>
                        <a:rPr lang="en-US" altLang="zh-CN" sz="800" dirty="0" smtClean="0">
                          <a:solidFill>
                            <a:schemeClr val="bg2">
                              <a:lumMod val="50000"/>
                            </a:schemeClr>
                          </a:solidFill>
                        </a:rPr>
                        <a:t>80</a:t>
                      </a:r>
                      <a:endParaRPr lang="zh-CN" altLang="en-US" sz="800" dirty="0" smtClean="0">
                        <a:solidFill>
                          <a:schemeClr val="bg2">
                            <a:lumMod val="50000"/>
                          </a:schemeClr>
                        </a:solidFill>
                      </a:endParaRPr>
                    </a:p>
                  </a:txBody>
                  <a:tcPr/>
                </a:tc>
                <a:tc>
                  <a:txBody>
                    <a:bodyPr/>
                    <a:lstStyle/>
                    <a:p>
                      <a:r>
                        <a:rPr lang="zh-CN" altLang="en-US" sz="800" dirty="0" smtClean="0">
                          <a:solidFill>
                            <a:schemeClr val="bg2">
                              <a:lumMod val="50000"/>
                            </a:schemeClr>
                          </a:solidFill>
                        </a:rPr>
                        <a:t>超过半数的服务环节未能达到高满意度评价（</a:t>
                      </a:r>
                      <a:r>
                        <a:rPr lang="en-US" altLang="zh-CN" sz="800" dirty="0" smtClean="0">
                          <a:solidFill>
                            <a:schemeClr val="bg2">
                              <a:lumMod val="50000"/>
                            </a:schemeClr>
                          </a:solidFill>
                        </a:rPr>
                        <a:t>80</a:t>
                      </a:r>
                      <a:r>
                        <a:rPr lang="zh-CN" altLang="en-US" sz="800" dirty="0" smtClean="0">
                          <a:solidFill>
                            <a:schemeClr val="bg2">
                              <a:lumMod val="50000"/>
                            </a:schemeClr>
                          </a:solidFill>
                        </a:rPr>
                        <a:t>分及以上）</a:t>
                      </a:r>
                      <a:endParaRPr lang="zh-CN" altLang="en-US" sz="800" dirty="0">
                        <a:solidFill>
                          <a:schemeClr val="bg2">
                            <a:lumMod val="50000"/>
                          </a:schemeClr>
                        </a:solidFill>
                      </a:endParaRPr>
                    </a:p>
                  </a:txBody>
                  <a:tcPr/>
                </a:tc>
              </a:tr>
              <a:tr h="230113">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每项指标的满意顾客比例均＜</a:t>
                      </a:r>
                      <a:r>
                        <a:rPr lang="en-US" altLang="zh-CN" sz="800" dirty="0" smtClean="0">
                          <a:solidFill>
                            <a:schemeClr val="bg2">
                              <a:lumMod val="50000"/>
                            </a:schemeClr>
                          </a:solidFill>
                        </a:rPr>
                        <a:t>80</a:t>
                      </a:r>
                      <a:endParaRPr lang="zh-CN" altLang="en-US" sz="800" dirty="0" smtClean="0">
                        <a:solidFill>
                          <a:schemeClr val="bg2">
                            <a:lumMod val="50000"/>
                          </a:schemeClr>
                        </a:solidFill>
                      </a:endParaRPr>
                    </a:p>
                  </a:txBody>
                  <a:tcPr/>
                </a:tc>
                <a:tc>
                  <a:txBody>
                    <a:bodyPr/>
                    <a:lstStyle/>
                    <a:p>
                      <a:r>
                        <a:rPr lang="zh-CN" altLang="en-US" sz="800" dirty="0" smtClean="0">
                          <a:solidFill>
                            <a:schemeClr val="bg2">
                              <a:lumMod val="50000"/>
                            </a:schemeClr>
                          </a:solidFill>
                        </a:rPr>
                        <a:t>本店的各项服务环节均未达到高满意度评价（</a:t>
                      </a:r>
                      <a:r>
                        <a:rPr lang="en-US" altLang="zh-CN" sz="800" dirty="0" smtClean="0">
                          <a:solidFill>
                            <a:schemeClr val="bg2">
                              <a:lumMod val="50000"/>
                            </a:schemeClr>
                          </a:solidFill>
                        </a:rPr>
                        <a:t>80</a:t>
                      </a:r>
                      <a:r>
                        <a:rPr lang="zh-CN" altLang="en-US" sz="800" dirty="0" smtClean="0">
                          <a:solidFill>
                            <a:schemeClr val="bg2">
                              <a:lumMod val="50000"/>
                            </a:schemeClr>
                          </a:solidFill>
                        </a:rPr>
                        <a:t>分以上）</a:t>
                      </a:r>
                      <a:endParaRPr lang="zh-CN" altLang="en-US" sz="800" dirty="0">
                        <a:solidFill>
                          <a:schemeClr val="bg2">
                            <a:lumMod val="50000"/>
                          </a:schemeClr>
                        </a:solidFill>
                      </a:endParaRPr>
                    </a:p>
                  </a:txBody>
                  <a:tcPr/>
                </a:tc>
              </a:tr>
            </a:tbl>
          </a:graphicData>
        </a:graphic>
      </p:graphicFrame>
      <p:pic>
        <p:nvPicPr>
          <p:cNvPr id="4098" name="Picture 2" descr="C:\Users\chench21\Desktop\各环节体验满意度.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903" y="1923678"/>
            <a:ext cx="4447486" cy="200375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555776" y="1505775"/>
            <a:ext cx="2736304" cy="338554"/>
          </a:xfrm>
          <a:prstGeom prst="rect">
            <a:avLst/>
          </a:prstGeom>
        </p:spPr>
        <p:txBody>
          <a:bodyPr wrap="square">
            <a:spAutoFit/>
          </a:bodyPr>
          <a:lstStyle/>
          <a:p>
            <a:r>
              <a:rPr lang="en-US" altLang="zh-CN" sz="800" dirty="0">
                <a:solidFill>
                  <a:schemeClr val="bg1">
                    <a:lumMod val="50000"/>
                  </a:schemeClr>
                </a:solidFill>
              </a:rPr>
              <a:t>E-chart </a:t>
            </a:r>
            <a:r>
              <a:rPr lang="zh-CN" altLang="en-US" sz="800" dirty="0">
                <a:solidFill>
                  <a:schemeClr val="bg1">
                    <a:lumMod val="50000"/>
                  </a:schemeClr>
                </a:solidFill>
              </a:rPr>
              <a:t>来源</a:t>
            </a:r>
            <a:r>
              <a:rPr lang="en-US" altLang="zh-CN" sz="800" dirty="0">
                <a:solidFill>
                  <a:schemeClr val="bg1">
                    <a:lumMod val="50000"/>
                  </a:schemeClr>
                </a:solidFill>
              </a:rPr>
              <a:t>: http://echarts.baidu.com/doc/example/pie5.html </a:t>
            </a:r>
            <a:endParaRPr lang="zh-CN" altLang="en-US" sz="800" dirty="0">
              <a:solidFill>
                <a:schemeClr val="bg1">
                  <a:lumMod val="50000"/>
                </a:schemeClr>
              </a:solidFill>
            </a:endParaRPr>
          </a:p>
        </p:txBody>
      </p:sp>
    </p:spTree>
    <p:extLst>
      <p:ext uri="{BB962C8B-B14F-4D97-AF65-F5344CB8AC3E}">
        <p14:creationId xmlns:p14="http://schemas.microsoft.com/office/powerpoint/2010/main" val="18793432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55794"/>
            <a:ext cx="8579296" cy="383888"/>
          </a:xfrm>
        </p:spPr>
        <p:txBody>
          <a:bodyPr/>
          <a:lstStyle/>
          <a:p>
            <a:r>
              <a:rPr lang="zh-CN" altLang="en-US" dirty="0" smtClean="0"/>
              <a:t>重要性分析</a:t>
            </a:r>
            <a:r>
              <a:rPr lang="en-US" altLang="zh-CN" dirty="0"/>
              <a:t/>
            </a:r>
            <a:br>
              <a:rPr lang="en-US" altLang="zh-CN" dirty="0"/>
            </a:br>
            <a:endParaRPr lang="zh-CN" altLang="en-US" sz="1000" dirty="0"/>
          </a:p>
        </p:txBody>
      </p:sp>
      <p:sp>
        <p:nvSpPr>
          <p:cNvPr id="11" name="Oval 10"/>
          <p:cNvSpPr/>
          <p:nvPr/>
        </p:nvSpPr>
        <p:spPr>
          <a:xfrm>
            <a:off x="8244408" y="195486"/>
            <a:ext cx="72008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P63</a:t>
            </a:r>
            <a:endParaRPr lang="zh-CN" altLang="en-US" sz="1200" dirty="0"/>
          </a:p>
        </p:txBody>
      </p:sp>
      <p:sp>
        <p:nvSpPr>
          <p:cNvPr id="12" name="圆角矩形 11"/>
          <p:cNvSpPr/>
          <p:nvPr/>
        </p:nvSpPr>
        <p:spPr>
          <a:xfrm>
            <a:off x="179512" y="699542"/>
            <a:ext cx="8784976" cy="648072"/>
          </a:xfrm>
          <a:prstGeom prst="roundRect">
            <a:avLst/>
          </a:prstGeom>
          <a:no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圆角矩形 12"/>
          <p:cNvSpPr/>
          <p:nvPr/>
        </p:nvSpPr>
        <p:spPr>
          <a:xfrm>
            <a:off x="179512" y="1419622"/>
            <a:ext cx="5112568" cy="3528392"/>
          </a:xfrm>
          <a:prstGeom prst="roundRect">
            <a:avLst/>
          </a:prstGeom>
          <a:no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4" name="圆角矩形 13"/>
          <p:cNvSpPr/>
          <p:nvPr/>
        </p:nvSpPr>
        <p:spPr>
          <a:xfrm>
            <a:off x="5364088" y="1419622"/>
            <a:ext cx="3672408" cy="3528392"/>
          </a:xfrm>
          <a:prstGeom prst="roundRect">
            <a:avLst/>
          </a:prstGeom>
          <a:no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323528" y="699542"/>
            <a:ext cx="960588" cy="261610"/>
          </a:xfrm>
          <a:prstGeom prst="rect">
            <a:avLst/>
          </a:prstGeom>
        </p:spPr>
        <p:txBody>
          <a:bodyPr wrap="none">
            <a:spAutoFit/>
          </a:bodyPr>
          <a:lstStyle/>
          <a:p>
            <a:r>
              <a:rPr lang="en-US" altLang="zh-CN" sz="1100" b="1" dirty="0">
                <a:solidFill>
                  <a:schemeClr val="accent2"/>
                </a:solidFill>
              </a:rPr>
              <a:t>Comments:</a:t>
            </a:r>
            <a:endParaRPr lang="en-US" altLang="zh-CN" sz="1100" b="1" dirty="0">
              <a:solidFill>
                <a:schemeClr val="accent2"/>
              </a:solidFill>
              <a:latin typeface="黑体"/>
              <a:cs typeface="黑体"/>
            </a:endParaRPr>
          </a:p>
        </p:txBody>
      </p:sp>
      <p:sp>
        <p:nvSpPr>
          <p:cNvPr id="17" name="文本框 16"/>
          <p:cNvSpPr txBox="1"/>
          <p:nvPr/>
        </p:nvSpPr>
        <p:spPr>
          <a:xfrm>
            <a:off x="395536" y="1635646"/>
            <a:ext cx="576064" cy="169277"/>
          </a:xfrm>
          <a:prstGeom prst="rect">
            <a:avLst/>
          </a:prstGeom>
          <a:noFill/>
        </p:spPr>
        <p:txBody>
          <a:bodyPr wrap="square" lIns="0" tIns="0" rIns="0" bIns="0" rtlCol="0">
            <a:spAutoFit/>
          </a:bodyPr>
          <a:lstStyle/>
          <a:p>
            <a:r>
              <a:rPr kumimoji="1" lang="en-US" altLang="zh-CN" sz="1100" b="1" dirty="0" smtClean="0">
                <a:solidFill>
                  <a:schemeClr val="accent3"/>
                </a:solidFill>
              </a:rPr>
              <a:t>Charts: </a:t>
            </a:r>
            <a:endParaRPr kumimoji="1" lang="zh-CN" altLang="en-US" sz="1100" b="1" dirty="0" smtClean="0">
              <a:solidFill>
                <a:schemeClr val="accent3"/>
              </a:solidFill>
            </a:endParaRPr>
          </a:p>
        </p:txBody>
      </p:sp>
      <p:sp>
        <p:nvSpPr>
          <p:cNvPr id="18" name="矩形 17"/>
          <p:cNvSpPr/>
          <p:nvPr/>
        </p:nvSpPr>
        <p:spPr>
          <a:xfrm>
            <a:off x="5652120" y="1491630"/>
            <a:ext cx="687696" cy="369332"/>
          </a:xfrm>
          <a:prstGeom prst="rect">
            <a:avLst/>
          </a:prstGeom>
        </p:spPr>
        <p:txBody>
          <a:bodyPr wrap="none">
            <a:spAutoFit/>
          </a:bodyPr>
          <a:lstStyle/>
          <a:p>
            <a:r>
              <a:rPr kumimoji="1" lang="en-US" altLang="zh-CN" b="1" dirty="0">
                <a:solidFill>
                  <a:schemeClr val="accent1"/>
                </a:solidFill>
              </a:rPr>
              <a:t> </a:t>
            </a:r>
            <a:r>
              <a:rPr kumimoji="1" lang="en-US" altLang="zh-CN" sz="1100" b="1" dirty="0" smtClean="0">
                <a:solidFill>
                  <a:schemeClr val="accent1"/>
                </a:solidFill>
              </a:rPr>
              <a:t>Notes</a:t>
            </a:r>
            <a:r>
              <a:rPr kumimoji="1" lang="en-US" altLang="zh-CN" sz="1100" b="1" dirty="0">
                <a:solidFill>
                  <a:schemeClr val="accent1"/>
                </a:solidFill>
              </a:rPr>
              <a:t>:</a:t>
            </a:r>
          </a:p>
        </p:txBody>
      </p:sp>
      <p:sp>
        <p:nvSpPr>
          <p:cNvPr id="7" name="Rectangle 6"/>
          <p:cNvSpPr/>
          <p:nvPr/>
        </p:nvSpPr>
        <p:spPr>
          <a:xfrm>
            <a:off x="5652120" y="1923678"/>
            <a:ext cx="3312368" cy="369332"/>
          </a:xfrm>
          <a:prstGeom prst="rect">
            <a:avLst/>
          </a:prstGeom>
        </p:spPr>
        <p:txBody>
          <a:bodyPr wrap="square">
            <a:spAutoFit/>
          </a:bodyPr>
          <a:lstStyle/>
          <a:p>
            <a:r>
              <a:rPr kumimoji="1" lang="en-US" altLang="zh-CN" sz="900" b="1" dirty="0" smtClean="0">
                <a:solidFill>
                  <a:schemeClr val="bg2">
                    <a:lumMod val="50000"/>
                  </a:schemeClr>
                </a:solidFill>
              </a:rPr>
              <a:t>1</a:t>
            </a:r>
            <a:r>
              <a:rPr kumimoji="1" lang="zh-CN" altLang="en-US" sz="900" b="1" dirty="0" smtClean="0">
                <a:solidFill>
                  <a:schemeClr val="bg2">
                    <a:lumMod val="50000"/>
                  </a:schemeClr>
                </a:solidFill>
              </a:rPr>
              <a:t>、算法参见</a:t>
            </a:r>
            <a:r>
              <a:rPr kumimoji="1" lang="en-US" altLang="zh-CN" sz="900" b="1" dirty="0" smtClean="0">
                <a:solidFill>
                  <a:schemeClr val="bg2">
                    <a:lumMod val="50000"/>
                  </a:schemeClr>
                </a:solidFill>
              </a:rPr>
              <a:t>《</a:t>
            </a:r>
            <a:r>
              <a:rPr kumimoji="1" lang="zh-CN" altLang="en-US" sz="900" b="1" dirty="0" smtClean="0">
                <a:solidFill>
                  <a:schemeClr val="bg2">
                    <a:lumMod val="50000"/>
                  </a:schemeClr>
                </a:solidFill>
              </a:rPr>
              <a:t>满意度驱动算法</a:t>
            </a:r>
            <a:r>
              <a:rPr kumimoji="1" lang="en-US" altLang="zh-CN" sz="900" b="1" dirty="0" smtClean="0">
                <a:solidFill>
                  <a:schemeClr val="bg2">
                    <a:lumMod val="50000"/>
                  </a:schemeClr>
                </a:solidFill>
              </a:rPr>
              <a:t>》</a:t>
            </a:r>
            <a:r>
              <a:rPr kumimoji="1" lang="zh-CN" altLang="en-US" sz="900" b="1" dirty="0" smtClean="0">
                <a:solidFill>
                  <a:schemeClr val="bg2">
                    <a:lumMod val="50000"/>
                  </a:schemeClr>
                </a:solidFill>
              </a:rPr>
              <a:t>；</a:t>
            </a:r>
            <a:endParaRPr kumimoji="1" lang="en-US" altLang="zh-CN" sz="900" b="1" dirty="0" smtClean="0">
              <a:solidFill>
                <a:schemeClr val="bg2">
                  <a:lumMod val="50000"/>
                </a:schemeClr>
              </a:solidFill>
            </a:endParaRPr>
          </a:p>
          <a:p>
            <a:r>
              <a:rPr kumimoji="1" lang="en-US" altLang="zh-CN" sz="900" b="1" dirty="0" smtClean="0">
                <a:solidFill>
                  <a:schemeClr val="bg2">
                    <a:lumMod val="50000"/>
                  </a:schemeClr>
                </a:solidFill>
              </a:rPr>
              <a:t>2</a:t>
            </a:r>
            <a:r>
              <a:rPr kumimoji="1" lang="zh-CN" altLang="en-US" sz="900" b="1" dirty="0" smtClean="0">
                <a:solidFill>
                  <a:schemeClr val="bg2">
                    <a:lumMod val="50000"/>
                  </a:schemeClr>
                </a:solidFill>
              </a:rPr>
              <a:t>、图</a:t>
            </a:r>
            <a:r>
              <a:rPr kumimoji="1" lang="zh-CN" altLang="en-US" sz="900" b="1" dirty="0">
                <a:solidFill>
                  <a:schemeClr val="bg2">
                    <a:lumMod val="50000"/>
                  </a:schemeClr>
                </a:solidFill>
              </a:rPr>
              <a:t>表中全部展示，文字描述中只列出前</a:t>
            </a:r>
            <a:r>
              <a:rPr kumimoji="1" lang="zh-CN" altLang="en-US" sz="900" b="1" dirty="0" smtClean="0">
                <a:solidFill>
                  <a:schemeClr val="bg2">
                    <a:lumMod val="50000"/>
                  </a:schemeClr>
                </a:solidFill>
              </a:rPr>
              <a:t>三。</a:t>
            </a:r>
            <a:endParaRPr lang="zh-CN" altLang="en-US" sz="900" b="1" dirty="0">
              <a:solidFill>
                <a:schemeClr val="bg2">
                  <a:lumMod val="50000"/>
                </a:schemeClr>
              </a:solidFill>
            </a:endParaRPr>
          </a:p>
        </p:txBody>
      </p:sp>
      <p:sp>
        <p:nvSpPr>
          <p:cNvPr id="8" name="Rectangle 7"/>
          <p:cNvSpPr/>
          <p:nvPr/>
        </p:nvSpPr>
        <p:spPr>
          <a:xfrm>
            <a:off x="395536" y="937632"/>
            <a:ext cx="7632848" cy="400110"/>
          </a:xfrm>
          <a:prstGeom prst="rect">
            <a:avLst/>
          </a:prstGeom>
        </p:spPr>
        <p:txBody>
          <a:bodyPr wrap="square">
            <a:spAutoFit/>
          </a:bodyPr>
          <a:lstStyle/>
          <a:p>
            <a:r>
              <a:rPr lang="zh-CN" altLang="en-US" sz="1000" dirty="0" smtClean="0">
                <a:solidFill>
                  <a:schemeClr val="bg2">
                    <a:lumMod val="50000"/>
                  </a:schemeClr>
                </a:solidFill>
                <a:latin typeface="微软雅黑" panose="020B0503020204020204" pitchFamily="34" charset="-122"/>
                <a:ea typeface="微软雅黑" panose="020B0503020204020204" pitchFamily="34" charset="-122"/>
              </a:rPr>
              <a:t>重要性</a:t>
            </a:r>
            <a:r>
              <a:rPr lang="zh-CN" altLang="en-US" sz="1000" dirty="0">
                <a:solidFill>
                  <a:schemeClr val="bg2">
                    <a:lumMod val="50000"/>
                  </a:schemeClr>
                </a:solidFill>
                <a:latin typeface="微软雅黑" panose="020B0503020204020204" pitchFamily="34" charset="-122"/>
                <a:ea typeface="微软雅黑" panose="020B0503020204020204" pitchFamily="34" charset="-122"/>
              </a:rPr>
              <a:t>的分析</a:t>
            </a:r>
            <a:r>
              <a:rPr lang="zh-CN" altLang="en-US" sz="1000" dirty="0" smtClean="0">
                <a:solidFill>
                  <a:schemeClr val="bg2">
                    <a:lumMod val="50000"/>
                  </a:schemeClr>
                </a:solidFill>
                <a:latin typeface="微软雅黑" panose="020B0503020204020204" pitchFamily="34" charset="-122"/>
                <a:ea typeface="微软雅黑" panose="020B0503020204020204" pitchFamily="34" charset="-122"/>
              </a:rPr>
              <a:t>是去分辨顾客潜意识下，对</a:t>
            </a:r>
            <a:r>
              <a:rPr lang="zh-CN" altLang="en-US" sz="1000" dirty="0">
                <a:solidFill>
                  <a:schemeClr val="bg2">
                    <a:lumMod val="50000"/>
                  </a:schemeClr>
                </a:solidFill>
                <a:latin typeface="微软雅黑" panose="020B0503020204020204" pitchFamily="34" charset="-122"/>
                <a:ea typeface="微软雅黑" panose="020B0503020204020204" pitchFamily="34" charset="-122"/>
              </a:rPr>
              <a:t>各个产品服务环节的关注</a:t>
            </a:r>
            <a:r>
              <a:rPr lang="zh-CN" altLang="en-US" sz="1000" dirty="0" smtClean="0">
                <a:solidFill>
                  <a:schemeClr val="bg2">
                    <a:lumMod val="50000"/>
                  </a:schemeClr>
                </a:solidFill>
                <a:latin typeface="微软雅黑" panose="020B0503020204020204" pitchFamily="34" charset="-122"/>
                <a:ea typeface="微软雅黑" panose="020B0503020204020204" pitchFamily="34" charset="-122"/>
              </a:rPr>
              <a:t>程度。通过本次调研的数据，我们发现影响本店顾客满意</a:t>
            </a:r>
            <a:r>
              <a:rPr lang="zh-CN" altLang="en-US" sz="1000" dirty="0">
                <a:solidFill>
                  <a:schemeClr val="bg2">
                    <a:lumMod val="50000"/>
                  </a:schemeClr>
                </a:solidFill>
                <a:latin typeface="微软雅黑" panose="020B0503020204020204" pitchFamily="34" charset="-122"/>
                <a:ea typeface="微软雅黑" panose="020B0503020204020204" pitchFamily="34" charset="-122"/>
              </a:rPr>
              <a:t>度的最主要三项因素为：</a:t>
            </a:r>
            <a:r>
              <a:rPr lang="en-US" altLang="zh-CN" sz="1000" b="1" dirty="0" smtClean="0">
                <a:solidFill>
                  <a:srgbClr val="C00000"/>
                </a:solidFill>
                <a:latin typeface="黑体"/>
                <a:cs typeface="黑体"/>
              </a:rPr>
              <a:t>&lt;</a:t>
            </a:r>
            <a:r>
              <a:rPr lang="zh-CN" altLang="en-US" sz="1000" b="1" dirty="0" smtClean="0">
                <a:solidFill>
                  <a:srgbClr val="C00000"/>
                </a:solidFill>
                <a:latin typeface="黑体"/>
                <a:cs typeface="黑体"/>
              </a:rPr>
              <a:t>插</a:t>
            </a:r>
            <a:r>
              <a:rPr lang="zh-CN" altLang="en-US" sz="1000" b="1" dirty="0">
                <a:solidFill>
                  <a:srgbClr val="C00000"/>
                </a:solidFill>
                <a:latin typeface="黑体"/>
                <a:cs typeface="黑体"/>
              </a:rPr>
              <a:t>入</a:t>
            </a:r>
            <a:r>
              <a:rPr lang="en-US" altLang="zh-CN" sz="1000" b="1" dirty="0" smtClean="0">
                <a:solidFill>
                  <a:srgbClr val="C00000"/>
                </a:solidFill>
                <a:latin typeface="黑体"/>
                <a:cs typeface="黑体"/>
              </a:rPr>
              <a:t>top3&gt;</a:t>
            </a:r>
            <a:r>
              <a:rPr lang="zh-CN" altLang="en-US" sz="1000" b="1" dirty="0" smtClean="0">
                <a:solidFill>
                  <a:schemeClr val="tx2"/>
                </a:solidFill>
                <a:latin typeface="微软雅黑" panose="020B0503020204020204" pitchFamily="34" charset="-122"/>
                <a:ea typeface="微软雅黑" panose="020B0503020204020204" pitchFamily="34" charset="-122"/>
              </a:rPr>
              <a:t>。</a:t>
            </a:r>
            <a:endParaRPr lang="zh-CN" altLang="en-US" sz="1000" b="1" dirty="0">
              <a:solidFill>
                <a:schemeClr val="tx2"/>
              </a:solidFill>
            </a:endParaRPr>
          </a:p>
        </p:txBody>
      </p:sp>
      <p:graphicFrame>
        <p:nvGraphicFramePr>
          <p:cNvPr id="15" name="图表 5"/>
          <p:cNvGraphicFramePr/>
          <p:nvPr>
            <p:extLst>
              <p:ext uri="{D42A27DB-BD31-4B8C-83A1-F6EECF244321}">
                <p14:modId xmlns:p14="http://schemas.microsoft.com/office/powerpoint/2010/main" val="3070406420"/>
              </p:ext>
            </p:extLst>
          </p:nvPr>
        </p:nvGraphicFramePr>
        <p:xfrm>
          <a:off x="803822" y="1944003"/>
          <a:ext cx="3846115" cy="2479630"/>
        </p:xfrm>
        <a:graphic>
          <a:graphicData uri="http://schemas.openxmlformats.org/drawingml/2006/chart">
            <c:chart xmlns:c="http://schemas.openxmlformats.org/drawingml/2006/chart" xmlns:r="http://schemas.openxmlformats.org/officeDocument/2006/relationships" r:id="rId2"/>
          </a:graphicData>
        </a:graphic>
      </p:graphicFrame>
      <p:pic>
        <p:nvPicPr>
          <p:cNvPr id="2050" name="Picture 2" descr="C:\Users\chench21\Desktop\sav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410" y="2293010"/>
            <a:ext cx="4158938" cy="1873753"/>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2060361" y="1574090"/>
            <a:ext cx="3222104" cy="338554"/>
          </a:xfrm>
          <a:prstGeom prst="rect">
            <a:avLst/>
          </a:prstGeom>
        </p:spPr>
        <p:txBody>
          <a:bodyPr wrap="square">
            <a:spAutoFit/>
          </a:bodyPr>
          <a:lstStyle/>
          <a:p>
            <a:r>
              <a:rPr lang="en-US" altLang="zh-CN" sz="800" dirty="0" smtClean="0">
                <a:solidFill>
                  <a:schemeClr val="bg1">
                    <a:lumMod val="50000"/>
                  </a:schemeClr>
                </a:solidFill>
              </a:rPr>
              <a:t>E-chart </a:t>
            </a:r>
            <a:r>
              <a:rPr lang="zh-CN" altLang="en-US" sz="800" dirty="0" smtClean="0">
                <a:solidFill>
                  <a:schemeClr val="bg1">
                    <a:lumMod val="50000"/>
                  </a:schemeClr>
                </a:solidFill>
              </a:rPr>
              <a:t>来源</a:t>
            </a:r>
            <a:r>
              <a:rPr lang="en-US" altLang="zh-CN" sz="800" dirty="0" smtClean="0">
                <a:solidFill>
                  <a:schemeClr val="bg1">
                    <a:lumMod val="50000"/>
                  </a:schemeClr>
                </a:solidFill>
              </a:rPr>
              <a:t>:</a:t>
            </a:r>
            <a:r>
              <a:rPr lang="zh-CN" altLang="en-US" sz="800" dirty="0" smtClean="0">
                <a:solidFill>
                  <a:schemeClr val="bg1">
                    <a:lumMod val="50000"/>
                  </a:schemeClr>
                </a:solidFill>
              </a:rPr>
              <a:t> </a:t>
            </a:r>
            <a:r>
              <a:rPr lang="en-US" altLang="zh-CN" sz="800" dirty="0">
                <a:solidFill>
                  <a:schemeClr val="bg1">
                    <a:lumMod val="50000"/>
                  </a:schemeClr>
                </a:solidFill>
                <a:hlinkClick r:id="rId4"/>
              </a:rPr>
              <a:t>http://</a:t>
            </a:r>
            <a:r>
              <a:rPr lang="en-US" altLang="zh-CN" sz="800" dirty="0" smtClean="0">
                <a:solidFill>
                  <a:schemeClr val="bg1">
                    <a:lumMod val="50000"/>
                  </a:schemeClr>
                </a:solidFill>
                <a:hlinkClick r:id="rId4"/>
              </a:rPr>
              <a:t>echarts.baidu.com/doc/example/bar3.html</a:t>
            </a:r>
            <a:r>
              <a:rPr lang="en-US" altLang="zh-CN" sz="800" dirty="0" smtClean="0">
                <a:solidFill>
                  <a:schemeClr val="bg1">
                    <a:lumMod val="50000"/>
                  </a:schemeClr>
                </a:solidFill>
              </a:rPr>
              <a:t> </a:t>
            </a:r>
          </a:p>
          <a:p>
            <a:r>
              <a:rPr lang="zh-CN" altLang="en-US" sz="800" dirty="0" smtClean="0">
                <a:solidFill>
                  <a:schemeClr val="bg1">
                    <a:lumMod val="50000"/>
                  </a:schemeClr>
                </a:solidFill>
              </a:rPr>
              <a:t>风格可选</a:t>
            </a:r>
            <a:r>
              <a:rPr lang="en-US" altLang="zh-CN" sz="800" dirty="0" smtClean="0">
                <a:solidFill>
                  <a:schemeClr val="bg1">
                    <a:lumMod val="50000"/>
                  </a:schemeClr>
                </a:solidFill>
              </a:rPr>
              <a:t>,</a:t>
            </a:r>
            <a:r>
              <a:rPr lang="zh-CN" altLang="en-US" sz="800" dirty="0" smtClean="0">
                <a:solidFill>
                  <a:schemeClr val="bg1">
                    <a:lumMod val="50000"/>
                  </a:schemeClr>
                </a:solidFill>
              </a:rPr>
              <a:t>此图风格 </a:t>
            </a:r>
            <a:r>
              <a:rPr lang="en-US" altLang="zh-CN" sz="800" dirty="0" smtClean="0">
                <a:solidFill>
                  <a:schemeClr val="bg1">
                    <a:lumMod val="50000"/>
                  </a:schemeClr>
                </a:solidFill>
              </a:rPr>
              <a:t>macarons</a:t>
            </a:r>
            <a:endParaRPr lang="en-US" altLang="zh-CN" sz="800" dirty="0">
              <a:solidFill>
                <a:schemeClr val="bg1">
                  <a:lumMod val="50000"/>
                </a:schemeClr>
              </a:solidFill>
            </a:endParaRPr>
          </a:p>
        </p:txBody>
      </p:sp>
    </p:spTree>
    <p:extLst>
      <p:ext uri="{BB962C8B-B14F-4D97-AF65-F5344CB8AC3E}">
        <p14:creationId xmlns:p14="http://schemas.microsoft.com/office/powerpoint/2010/main" val="18827714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55794"/>
            <a:ext cx="8579296" cy="383888"/>
          </a:xfrm>
        </p:spPr>
        <p:txBody>
          <a:bodyPr/>
          <a:lstStyle/>
          <a:p>
            <a:r>
              <a:rPr lang="zh-CN" altLang="en-US" dirty="0" smtClean="0"/>
              <a:t>资源优化矩阵</a:t>
            </a:r>
            <a:r>
              <a:rPr lang="en-US" altLang="zh-CN" dirty="0"/>
              <a:t/>
            </a:r>
            <a:br>
              <a:rPr lang="en-US" altLang="zh-CN" dirty="0"/>
            </a:br>
            <a:endParaRPr lang="zh-CN" altLang="en-US" sz="1000" dirty="0"/>
          </a:p>
        </p:txBody>
      </p:sp>
      <p:sp>
        <p:nvSpPr>
          <p:cNvPr id="11" name="Oval 10"/>
          <p:cNvSpPr/>
          <p:nvPr/>
        </p:nvSpPr>
        <p:spPr>
          <a:xfrm>
            <a:off x="8244408" y="195486"/>
            <a:ext cx="72008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P68</a:t>
            </a:r>
            <a:endParaRPr lang="zh-CN" altLang="en-US" sz="1200" dirty="0"/>
          </a:p>
        </p:txBody>
      </p:sp>
      <p:sp>
        <p:nvSpPr>
          <p:cNvPr id="12" name="圆角矩形 11"/>
          <p:cNvSpPr/>
          <p:nvPr/>
        </p:nvSpPr>
        <p:spPr>
          <a:xfrm>
            <a:off x="179512" y="699542"/>
            <a:ext cx="8784976" cy="648072"/>
          </a:xfrm>
          <a:prstGeom prst="roundRect">
            <a:avLst/>
          </a:prstGeom>
          <a:no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圆角矩形 12"/>
          <p:cNvSpPr/>
          <p:nvPr/>
        </p:nvSpPr>
        <p:spPr>
          <a:xfrm>
            <a:off x="179512" y="1419622"/>
            <a:ext cx="5112568" cy="3528392"/>
          </a:xfrm>
          <a:prstGeom prst="roundRect">
            <a:avLst/>
          </a:prstGeom>
          <a:no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4" name="圆角矩形 13"/>
          <p:cNvSpPr/>
          <p:nvPr/>
        </p:nvSpPr>
        <p:spPr>
          <a:xfrm>
            <a:off x="5364088" y="1419622"/>
            <a:ext cx="3672408" cy="3528392"/>
          </a:xfrm>
          <a:prstGeom prst="roundRect">
            <a:avLst/>
          </a:prstGeom>
          <a:no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323528" y="699542"/>
            <a:ext cx="960588" cy="261610"/>
          </a:xfrm>
          <a:prstGeom prst="rect">
            <a:avLst/>
          </a:prstGeom>
        </p:spPr>
        <p:txBody>
          <a:bodyPr wrap="none">
            <a:spAutoFit/>
          </a:bodyPr>
          <a:lstStyle/>
          <a:p>
            <a:r>
              <a:rPr lang="en-US" altLang="zh-CN" sz="1100" b="1" dirty="0">
                <a:solidFill>
                  <a:schemeClr val="accent2"/>
                </a:solidFill>
              </a:rPr>
              <a:t>Comments:</a:t>
            </a:r>
            <a:endParaRPr lang="en-US" altLang="zh-CN" sz="1100" b="1" dirty="0">
              <a:solidFill>
                <a:schemeClr val="accent2"/>
              </a:solidFill>
              <a:latin typeface="黑体"/>
              <a:cs typeface="黑体"/>
            </a:endParaRPr>
          </a:p>
        </p:txBody>
      </p:sp>
      <p:sp>
        <p:nvSpPr>
          <p:cNvPr id="17" name="文本框 16"/>
          <p:cNvSpPr txBox="1"/>
          <p:nvPr/>
        </p:nvSpPr>
        <p:spPr>
          <a:xfrm>
            <a:off x="395536" y="1635646"/>
            <a:ext cx="576064" cy="169277"/>
          </a:xfrm>
          <a:prstGeom prst="rect">
            <a:avLst/>
          </a:prstGeom>
          <a:noFill/>
        </p:spPr>
        <p:txBody>
          <a:bodyPr wrap="square" lIns="0" tIns="0" rIns="0" bIns="0" rtlCol="0">
            <a:spAutoFit/>
          </a:bodyPr>
          <a:lstStyle/>
          <a:p>
            <a:r>
              <a:rPr kumimoji="1" lang="en-US" altLang="zh-CN" sz="1100" b="1" dirty="0" smtClean="0">
                <a:solidFill>
                  <a:schemeClr val="accent3"/>
                </a:solidFill>
              </a:rPr>
              <a:t>Charts: </a:t>
            </a:r>
            <a:endParaRPr kumimoji="1" lang="zh-CN" altLang="en-US" sz="1100" b="1" dirty="0" smtClean="0">
              <a:solidFill>
                <a:schemeClr val="accent3"/>
              </a:solidFill>
            </a:endParaRPr>
          </a:p>
        </p:txBody>
      </p:sp>
      <p:sp>
        <p:nvSpPr>
          <p:cNvPr id="18" name="矩形 17"/>
          <p:cNvSpPr/>
          <p:nvPr/>
        </p:nvSpPr>
        <p:spPr>
          <a:xfrm>
            <a:off x="5652120" y="1491630"/>
            <a:ext cx="687696" cy="369332"/>
          </a:xfrm>
          <a:prstGeom prst="rect">
            <a:avLst/>
          </a:prstGeom>
        </p:spPr>
        <p:txBody>
          <a:bodyPr wrap="none">
            <a:spAutoFit/>
          </a:bodyPr>
          <a:lstStyle/>
          <a:p>
            <a:r>
              <a:rPr kumimoji="1" lang="en-US" altLang="zh-CN" b="1" dirty="0">
                <a:solidFill>
                  <a:schemeClr val="accent1"/>
                </a:solidFill>
              </a:rPr>
              <a:t> </a:t>
            </a:r>
            <a:r>
              <a:rPr kumimoji="1" lang="en-US" altLang="zh-CN" sz="1100" b="1" dirty="0" smtClean="0">
                <a:solidFill>
                  <a:schemeClr val="accent1"/>
                </a:solidFill>
              </a:rPr>
              <a:t>Notes</a:t>
            </a:r>
            <a:r>
              <a:rPr kumimoji="1" lang="en-US" altLang="zh-CN" sz="1100" b="1" dirty="0">
                <a:solidFill>
                  <a:schemeClr val="accent1"/>
                </a:solidFill>
              </a:rPr>
              <a:t>:</a:t>
            </a:r>
          </a:p>
        </p:txBody>
      </p:sp>
      <p:sp>
        <p:nvSpPr>
          <p:cNvPr id="7" name="Rectangle 6"/>
          <p:cNvSpPr/>
          <p:nvPr/>
        </p:nvSpPr>
        <p:spPr>
          <a:xfrm>
            <a:off x="5436096" y="1923678"/>
            <a:ext cx="3312368" cy="230832"/>
          </a:xfrm>
          <a:prstGeom prst="rect">
            <a:avLst/>
          </a:prstGeom>
        </p:spPr>
        <p:txBody>
          <a:bodyPr wrap="square">
            <a:spAutoFit/>
          </a:bodyPr>
          <a:lstStyle/>
          <a:p>
            <a:r>
              <a:rPr lang="zh-CN" altLang="en-US" sz="900" b="1" dirty="0" smtClean="0">
                <a:solidFill>
                  <a:schemeClr val="bg2">
                    <a:lumMod val="50000"/>
                  </a:schemeClr>
                </a:solidFill>
              </a:rPr>
              <a:t>鼠标滑过每个区域时，出示每个区域释义；</a:t>
            </a:r>
            <a:endParaRPr lang="zh-CN" altLang="en-US" sz="900" b="1" dirty="0">
              <a:solidFill>
                <a:schemeClr val="bg2">
                  <a:lumMod val="50000"/>
                </a:schemeClr>
              </a:solidFill>
            </a:endParaRPr>
          </a:p>
        </p:txBody>
      </p:sp>
      <p:sp>
        <p:nvSpPr>
          <p:cNvPr id="8" name="Rectangle 7"/>
          <p:cNvSpPr/>
          <p:nvPr/>
        </p:nvSpPr>
        <p:spPr>
          <a:xfrm>
            <a:off x="395536" y="937632"/>
            <a:ext cx="7632848" cy="400110"/>
          </a:xfrm>
          <a:prstGeom prst="rect">
            <a:avLst/>
          </a:prstGeom>
        </p:spPr>
        <p:txBody>
          <a:bodyPr wrap="square">
            <a:spAutoFit/>
          </a:bodyPr>
          <a:lstStyle/>
          <a:p>
            <a:r>
              <a:rPr lang="zh-CN" altLang="en-US" sz="1000" dirty="0">
                <a:solidFill>
                  <a:schemeClr val="bg2">
                    <a:lumMod val="50000"/>
                  </a:schemeClr>
                </a:solidFill>
              </a:rPr>
              <a:t>综合考虑</a:t>
            </a:r>
            <a:r>
              <a:rPr lang="en-US" altLang="zh-CN" sz="1000" b="1" dirty="0" smtClean="0">
                <a:solidFill>
                  <a:srgbClr val="C00000"/>
                </a:solidFill>
                <a:latin typeface="黑体"/>
                <a:cs typeface="黑体"/>
              </a:rPr>
              <a:t>xx</a:t>
            </a:r>
            <a:r>
              <a:rPr lang="zh-CN" altLang="en-US" sz="1000" b="1" dirty="0" smtClean="0">
                <a:solidFill>
                  <a:srgbClr val="C00000"/>
                </a:solidFill>
                <a:latin typeface="黑体"/>
                <a:cs typeface="黑体"/>
              </a:rPr>
              <a:t>餐</a:t>
            </a:r>
            <a:r>
              <a:rPr lang="zh-CN" altLang="en-US" sz="1000" b="1" dirty="0">
                <a:solidFill>
                  <a:srgbClr val="C00000"/>
                </a:solidFill>
                <a:latin typeface="黑体"/>
                <a:cs typeface="黑体"/>
              </a:rPr>
              <a:t>厅</a:t>
            </a:r>
            <a:r>
              <a:rPr lang="zh-CN" altLang="en-US" sz="1000" dirty="0">
                <a:solidFill>
                  <a:schemeClr val="bg2">
                    <a:lumMod val="50000"/>
                  </a:schemeClr>
                </a:solidFill>
              </a:rPr>
              <a:t>在各个方面的满意度表现和顾客对各个方面的关注程度，我们得以将有待改进的各个方面进行排序，帮助餐厅用最小的投入来获得最大的提升。本次研究发现：餐</a:t>
            </a:r>
            <a:r>
              <a:rPr lang="zh-CN" altLang="en-US" sz="1000" dirty="0" smtClean="0">
                <a:solidFill>
                  <a:schemeClr val="bg2">
                    <a:lumMod val="50000"/>
                  </a:schemeClr>
                </a:solidFill>
              </a:rPr>
              <a:t>厅</a:t>
            </a:r>
            <a:r>
              <a:rPr lang="en-US" altLang="zh-CN" sz="1000" b="1" dirty="0">
                <a:solidFill>
                  <a:srgbClr val="C00000"/>
                </a:solidFill>
                <a:latin typeface="黑体"/>
                <a:cs typeface="黑体"/>
              </a:rPr>
              <a:t>&lt;</a:t>
            </a:r>
            <a:r>
              <a:rPr lang="zh-CN" altLang="en-US" sz="1000" b="1" dirty="0">
                <a:solidFill>
                  <a:srgbClr val="C00000"/>
                </a:solidFill>
                <a:latin typeface="黑体"/>
                <a:cs typeface="黑体"/>
              </a:rPr>
              <a:t>插入判别描述</a:t>
            </a:r>
            <a:r>
              <a:rPr lang="en-US" altLang="zh-CN" sz="1000" b="1" dirty="0">
                <a:solidFill>
                  <a:srgbClr val="C00000"/>
                </a:solidFill>
                <a:latin typeface="黑体"/>
                <a:cs typeface="黑体"/>
              </a:rPr>
              <a:t>&gt;</a:t>
            </a:r>
            <a:endParaRPr lang="zh-CN" altLang="en-US" sz="1000" dirty="0">
              <a:solidFill>
                <a:srgbClr val="800000"/>
              </a:solidFill>
            </a:endParaRPr>
          </a:p>
        </p:txBody>
      </p:sp>
      <p:sp>
        <p:nvSpPr>
          <p:cNvPr id="16" name="Rectangle 17"/>
          <p:cNvSpPr>
            <a:spLocks noChangeArrowheads="1"/>
          </p:cNvSpPr>
          <p:nvPr/>
        </p:nvSpPr>
        <p:spPr bwMode="auto">
          <a:xfrm>
            <a:off x="231581" y="2296976"/>
            <a:ext cx="1252538" cy="64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40000"/>
              </a:spcBef>
              <a:buClr>
                <a:srgbClr val="000000"/>
              </a:buClr>
              <a:buFont typeface="Wingdings" pitchFamily="2" charset="2"/>
              <a:buChar char="Ü"/>
              <a:defRPr>
                <a:solidFill>
                  <a:srgbClr val="000000"/>
                </a:solidFill>
                <a:latin typeface="Arial" charset="0"/>
                <a:ea typeface="华文楷体" pitchFamily="2" charset="-122"/>
              </a:defRPr>
            </a:lvl1pPr>
            <a:lvl2pPr marL="742950" indent="-285750" eaLnBrk="0" hangingPunct="0">
              <a:spcBef>
                <a:spcPct val="40000"/>
              </a:spcBef>
              <a:buClr>
                <a:srgbClr val="000000"/>
              </a:buClr>
              <a:buFont typeface="Wingdings" pitchFamily="2" charset="2"/>
              <a:buChar char="æ"/>
              <a:defRPr sz="1600">
                <a:solidFill>
                  <a:srgbClr val="000000"/>
                </a:solidFill>
                <a:latin typeface="Arial" charset="0"/>
                <a:ea typeface="华文楷体" pitchFamily="2" charset="-122"/>
              </a:defRPr>
            </a:lvl2pPr>
            <a:lvl3pPr marL="1143000" indent="-228600" eaLnBrk="0" hangingPunct="0">
              <a:spcBef>
                <a:spcPct val="40000"/>
              </a:spcBef>
              <a:buClr>
                <a:srgbClr val="000000"/>
              </a:buClr>
              <a:buFont typeface="Wingdings" pitchFamily="2" charset="2"/>
              <a:buChar char="n"/>
              <a:defRPr sz="1400">
                <a:solidFill>
                  <a:srgbClr val="000000"/>
                </a:solidFill>
                <a:latin typeface="Arial" charset="0"/>
                <a:ea typeface="华文楷体" pitchFamily="2" charset="-122"/>
              </a:defRPr>
            </a:lvl3pPr>
            <a:lvl4pPr marL="1600200" indent="-228600" eaLnBrk="0" hangingPunct="0">
              <a:spcBef>
                <a:spcPct val="40000"/>
              </a:spcBef>
              <a:buClr>
                <a:srgbClr val="000000"/>
              </a:buClr>
              <a:buChar char="–"/>
              <a:defRPr sz="1200">
                <a:solidFill>
                  <a:srgbClr val="000000"/>
                </a:solidFill>
                <a:latin typeface="Arial" charset="0"/>
                <a:ea typeface="华文楷体" pitchFamily="2" charset="-122"/>
              </a:defRPr>
            </a:lvl4pPr>
            <a:lvl5pPr marL="2057400" indent="-228600" eaLnBrk="0" hangingPunct="0">
              <a:spcBef>
                <a:spcPct val="40000"/>
              </a:spcBef>
              <a:buClr>
                <a:srgbClr val="000000"/>
              </a:buClr>
              <a:buChar char="–"/>
              <a:defRPr sz="1000">
                <a:solidFill>
                  <a:srgbClr val="000000"/>
                </a:solidFill>
                <a:latin typeface="Arial" charset="0"/>
                <a:ea typeface="华文楷体" pitchFamily="2" charset="-122"/>
              </a:defRPr>
            </a:lvl5pPr>
            <a:lvl6pPr marL="2514600" indent="-228600" eaLnBrk="0" fontAlgn="base" hangingPunct="0">
              <a:spcBef>
                <a:spcPct val="40000"/>
              </a:spcBef>
              <a:spcAft>
                <a:spcPct val="0"/>
              </a:spcAft>
              <a:buClr>
                <a:srgbClr val="000000"/>
              </a:buClr>
              <a:buChar char="–"/>
              <a:defRPr sz="1000">
                <a:solidFill>
                  <a:srgbClr val="000000"/>
                </a:solidFill>
                <a:latin typeface="Arial" charset="0"/>
                <a:ea typeface="华文楷体" pitchFamily="2" charset="-122"/>
              </a:defRPr>
            </a:lvl6pPr>
            <a:lvl7pPr marL="2971800" indent="-228600" eaLnBrk="0" fontAlgn="base" hangingPunct="0">
              <a:spcBef>
                <a:spcPct val="40000"/>
              </a:spcBef>
              <a:spcAft>
                <a:spcPct val="0"/>
              </a:spcAft>
              <a:buClr>
                <a:srgbClr val="000000"/>
              </a:buClr>
              <a:buChar char="–"/>
              <a:defRPr sz="1000">
                <a:solidFill>
                  <a:srgbClr val="000000"/>
                </a:solidFill>
                <a:latin typeface="Arial" charset="0"/>
                <a:ea typeface="华文楷体" pitchFamily="2" charset="-122"/>
              </a:defRPr>
            </a:lvl7pPr>
            <a:lvl8pPr marL="3429000" indent="-228600" eaLnBrk="0" fontAlgn="base" hangingPunct="0">
              <a:spcBef>
                <a:spcPct val="40000"/>
              </a:spcBef>
              <a:spcAft>
                <a:spcPct val="0"/>
              </a:spcAft>
              <a:buClr>
                <a:srgbClr val="000000"/>
              </a:buClr>
              <a:buChar char="–"/>
              <a:defRPr sz="1000">
                <a:solidFill>
                  <a:srgbClr val="000000"/>
                </a:solidFill>
                <a:latin typeface="Arial" charset="0"/>
                <a:ea typeface="华文楷体" pitchFamily="2" charset="-122"/>
              </a:defRPr>
            </a:lvl8pPr>
            <a:lvl9pPr marL="3886200" indent="-228600" eaLnBrk="0" fontAlgn="base" hangingPunct="0">
              <a:spcBef>
                <a:spcPct val="40000"/>
              </a:spcBef>
              <a:spcAft>
                <a:spcPct val="0"/>
              </a:spcAft>
              <a:buClr>
                <a:srgbClr val="000000"/>
              </a:buClr>
              <a:buChar char="–"/>
              <a:defRPr sz="1000">
                <a:solidFill>
                  <a:srgbClr val="000000"/>
                </a:solidFill>
                <a:latin typeface="Arial" charset="0"/>
                <a:ea typeface="华文楷体" pitchFamily="2" charset="-122"/>
              </a:defRPr>
            </a:lvl9pPr>
          </a:lstStyle>
          <a:p>
            <a:pPr>
              <a:lnSpc>
                <a:spcPct val="100000"/>
              </a:lnSpc>
              <a:spcBef>
                <a:spcPct val="0"/>
              </a:spcBef>
              <a:buClrTx/>
              <a:buSzTx/>
              <a:buFontTx/>
              <a:buNone/>
            </a:pPr>
            <a:r>
              <a:rPr lang="zh-CN" altLang="en-US" sz="900" b="1" dirty="0">
                <a:solidFill>
                  <a:schemeClr val="bg2">
                    <a:lumMod val="50000"/>
                  </a:schemeClr>
                </a:solidFill>
                <a:latin typeface="微软雅黑" panose="020B0503020204020204" pitchFamily="34" charset="-122"/>
                <a:ea typeface="微软雅黑" panose="020B0503020204020204" pitchFamily="34" charset="-122"/>
              </a:rPr>
              <a:t>急需改善</a:t>
            </a:r>
          </a:p>
          <a:p>
            <a:pPr>
              <a:lnSpc>
                <a:spcPct val="100000"/>
              </a:lnSpc>
              <a:spcBef>
                <a:spcPct val="0"/>
              </a:spcBef>
              <a:buClrTx/>
              <a:buSzTx/>
              <a:buFontTx/>
              <a:buNone/>
            </a:pPr>
            <a:r>
              <a:rPr lang="zh-CN" altLang="en-US" sz="900" b="0" dirty="0">
                <a:solidFill>
                  <a:schemeClr val="bg2">
                    <a:lumMod val="50000"/>
                  </a:schemeClr>
                </a:solidFill>
                <a:latin typeface="微软雅黑" panose="020B0503020204020204" pitchFamily="34" charset="-122"/>
                <a:ea typeface="微软雅黑" panose="020B0503020204020204" pitchFamily="34" charset="-122"/>
              </a:rPr>
              <a:t>在重要的关键要素上表现较弱 </a:t>
            </a:r>
            <a:r>
              <a:rPr lang="en-US" altLang="zh-CN" sz="900" b="0" dirty="0">
                <a:solidFill>
                  <a:schemeClr val="bg2">
                    <a:lumMod val="50000"/>
                  </a:schemeClr>
                </a:solidFill>
                <a:latin typeface="微软雅黑" panose="020B0503020204020204" pitchFamily="34" charset="-122"/>
                <a:ea typeface="微软雅黑" panose="020B0503020204020204" pitchFamily="34" charset="-122"/>
              </a:rPr>
              <a:t>– </a:t>
            </a:r>
            <a:r>
              <a:rPr lang="zh-CN" altLang="en-US" sz="900" b="0" dirty="0">
                <a:solidFill>
                  <a:schemeClr val="bg2">
                    <a:lumMod val="50000"/>
                  </a:schemeClr>
                </a:solidFill>
                <a:latin typeface="微软雅黑" panose="020B0503020204020204" pitchFamily="34" charset="-122"/>
                <a:ea typeface="微软雅黑" panose="020B0503020204020204" pitchFamily="34" charset="-122"/>
              </a:rPr>
              <a:t>需要优先考虑提升</a:t>
            </a:r>
          </a:p>
        </p:txBody>
      </p:sp>
      <p:sp>
        <p:nvSpPr>
          <p:cNvPr id="19" name="Rectangle 19"/>
          <p:cNvSpPr>
            <a:spLocks noChangeArrowheads="1"/>
          </p:cNvSpPr>
          <p:nvPr/>
        </p:nvSpPr>
        <p:spPr bwMode="auto">
          <a:xfrm>
            <a:off x="4244458" y="2154469"/>
            <a:ext cx="1119630" cy="64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spcBef>
                <a:spcPct val="40000"/>
              </a:spcBef>
              <a:buClr>
                <a:srgbClr val="000000"/>
              </a:buClr>
              <a:buFont typeface="Wingdings" pitchFamily="2" charset="2"/>
              <a:buChar char="Ü"/>
              <a:defRPr>
                <a:solidFill>
                  <a:srgbClr val="000000"/>
                </a:solidFill>
                <a:latin typeface="Arial" charset="0"/>
                <a:ea typeface="华文楷体" pitchFamily="2" charset="-122"/>
              </a:defRPr>
            </a:lvl1pPr>
            <a:lvl2pPr marL="742950" indent="-285750" eaLnBrk="0" hangingPunct="0">
              <a:spcBef>
                <a:spcPct val="40000"/>
              </a:spcBef>
              <a:buClr>
                <a:srgbClr val="000000"/>
              </a:buClr>
              <a:buFont typeface="Wingdings" pitchFamily="2" charset="2"/>
              <a:buChar char="æ"/>
              <a:defRPr sz="1600">
                <a:solidFill>
                  <a:srgbClr val="000000"/>
                </a:solidFill>
                <a:latin typeface="Arial" charset="0"/>
                <a:ea typeface="华文楷体" pitchFamily="2" charset="-122"/>
              </a:defRPr>
            </a:lvl2pPr>
            <a:lvl3pPr marL="1143000" indent="-228600" eaLnBrk="0" hangingPunct="0">
              <a:spcBef>
                <a:spcPct val="40000"/>
              </a:spcBef>
              <a:buClr>
                <a:srgbClr val="000000"/>
              </a:buClr>
              <a:buFont typeface="Wingdings" pitchFamily="2" charset="2"/>
              <a:buChar char="n"/>
              <a:defRPr sz="1400">
                <a:solidFill>
                  <a:srgbClr val="000000"/>
                </a:solidFill>
                <a:latin typeface="Arial" charset="0"/>
                <a:ea typeface="华文楷体" pitchFamily="2" charset="-122"/>
              </a:defRPr>
            </a:lvl3pPr>
            <a:lvl4pPr marL="1600200" indent="-228600" eaLnBrk="0" hangingPunct="0">
              <a:spcBef>
                <a:spcPct val="40000"/>
              </a:spcBef>
              <a:buClr>
                <a:srgbClr val="000000"/>
              </a:buClr>
              <a:buChar char="–"/>
              <a:defRPr sz="1200">
                <a:solidFill>
                  <a:srgbClr val="000000"/>
                </a:solidFill>
                <a:latin typeface="Arial" charset="0"/>
                <a:ea typeface="华文楷体" pitchFamily="2" charset="-122"/>
              </a:defRPr>
            </a:lvl4pPr>
            <a:lvl5pPr marL="2057400" indent="-228600" eaLnBrk="0" hangingPunct="0">
              <a:spcBef>
                <a:spcPct val="40000"/>
              </a:spcBef>
              <a:buClr>
                <a:srgbClr val="000000"/>
              </a:buClr>
              <a:buChar char="–"/>
              <a:defRPr sz="1000">
                <a:solidFill>
                  <a:srgbClr val="000000"/>
                </a:solidFill>
                <a:latin typeface="Arial" charset="0"/>
                <a:ea typeface="华文楷体" pitchFamily="2" charset="-122"/>
              </a:defRPr>
            </a:lvl5pPr>
            <a:lvl6pPr marL="2514600" indent="-228600" eaLnBrk="0" fontAlgn="base" hangingPunct="0">
              <a:spcBef>
                <a:spcPct val="40000"/>
              </a:spcBef>
              <a:spcAft>
                <a:spcPct val="0"/>
              </a:spcAft>
              <a:buClr>
                <a:srgbClr val="000000"/>
              </a:buClr>
              <a:buChar char="–"/>
              <a:defRPr sz="1000">
                <a:solidFill>
                  <a:srgbClr val="000000"/>
                </a:solidFill>
                <a:latin typeface="Arial" charset="0"/>
                <a:ea typeface="华文楷体" pitchFamily="2" charset="-122"/>
              </a:defRPr>
            </a:lvl6pPr>
            <a:lvl7pPr marL="2971800" indent="-228600" eaLnBrk="0" fontAlgn="base" hangingPunct="0">
              <a:spcBef>
                <a:spcPct val="40000"/>
              </a:spcBef>
              <a:spcAft>
                <a:spcPct val="0"/>
              </a:spcAft>
              <a:buClr>
                <a:srgbClr val="000000"/>
              </a:buClr>
              <a:buChar char="–"/>
              <a:defRPr sz="1000">
                <a:solidFill>
                  <a:srgbClr val="000000"/>
                </a:solidFill>
                <a:latin typeface="Arial" charset="0"/>
                <a:ea typeface="华文楷体" pitchFamily="2" charset="-122"/>
              </a:defRPr>
            </a:lvl7pPr>
            <a:lvl8pPr marL="3429000" indent="-228600" eaLnBrk="0" fontAlgn="base" hangingPunct="0">
              <a:spcBef>
                <a:spcPct val="40000"/>
              </a:spcBef>
              <a:spcAft>
                <a:spcPct val="0"/>
              </a:spcAft>
              <a:buClr>
                <a:srgbClr val="000000"/>
              </a:buClr>
              <a:buChar char="–"/>
              <a:defRPr sz="1000">
                <a:solidFill>
                  <a:srgbClr val="000000"/>
                </a:solidFill>
                <a:latin typeface="Arial" charset="0"/>
                <a:ea typeface="华文楷体" pitchFamily="2" charset="-122"/>
              </a:defRPr>
            </a:lvl8pPr>
            <a:lvl9pPr marL="3886200" indent="-228600" eaLnBrk="0" fontAlgn="base" hangingPunct="0">
              <a:spcBef>
                <a:spcPct val="40000"/>
              </a:spcBef>
              <a:spcAft>
                <a:spcPct val="0"/>
              </a:spcAft>
              <a:buClr>
                <a:srgbClr val="000000"/>
              </a:buClr>
              <a:buChar char="–"/>
              <a:defRPr sz="1000">
                <a:solidFill>
                  <a:srgbClr val="000000"/>
                </a:solidFill>
                <a:latin typeface="Arial" charset="0"/>
                <a:ea typeface="华文楷体" pitchFamily="2" charset="-122"/>
              </a:defRPr>
            </a:lvl9pPr>
          </a:lstStyle>
          <a:p>
            <a:pPr>
              <a:lnSpc>
                <a:spcPct val="100000"/>
              </a:lnSpc>
              <a:spcBef>
                <a:spcPct val="0"/>
              </a:spcBef>
              <a:buClrTx/>
              <a:buSzTx/>
              <a:buFontTx/>
              <a:buNone/>
            </a:pPr>
            <a:r>
              <a:rPr lang="zh-CN" altLang="en-US" sz="900" b="1" dirty="0">
                <a:solidFill>
                  <a:schemeClr val="bg2">
                    <a:lumMod val="50000"/>
                  </a:schemeClr>
                </a:solidFill>
                <a:latin typeface="微软雅黑" panose="020B0503020204020204" pitchFamily="34" charset="-122"/>
                <a:ea typeface="微软雅黑" panose="020B0503020204020204" pitchFamily="34" charset="-122"/>
              </a:rPr>
              <a:t>优势保持</a:t>
            </a:r>
          </a:p>
          <a:p>
            <a:pPr>
              <a:lnSpc>
                <a:spcPct val="100000"/>
              </a:lnSpc>
              <a:spcBef>
                <a:spcPct val="0"/>
              </a:spcBef>
              <a:buClrTx/>
              <a:buSzTx/>
              <a:buFontTx/>
              <a:buNone/>
            </a:pPr>
            <a:r>
              <a:rPr lang="zh-CN" altLang="en-US" sz="900" b="0" dirty="0">
                <a:solidFill>
                  <a:schemeClr val="bg2">
                    <a:lumMod val="50000"/>
                  </a:schemeClr>
                </a:solidFill>
                <a:latin typeface="微软雅黑" panose="020B0503020204020204" pitchFamily="34" charset="-122"/>
                <a:ea typeface="微软雅黑" panose="020B0503020204020204" pitchFamily="34" charset="-122"/>
              </a:rPr>
              <a:t>在重要的关键要素上表现强劲 </a:t>
            </a:r>
            <a:r>
              <a:rPr lang="en-US" altLang="zh-CN" sz="900" b="0" dirty="0">
                <a:solidFill>
                  <a:schemeClr val="bg2">
                    <a:lumMod val="50000"/>
                  </a:schemeClr>
                </a:solidFill>
                <a:latin typeface="微软雅黑" panose="020B0503020204020204" pitchFamily="34" charset="-122"/>
                <a:ea typeface="微软雅黑" panose="020B0503020204020204" pitchFamily="34" charset="-122"/>
              </a:rPr>
              <a:t>– </a:t>
            </a:r>
            <a:r>
              <a:rPr lang="zh-CN" altLang="en-US" sz="900" b="0" dirty="0" smtClean="0">
                <a:solidFill>
                  <a:schemeClr val="bg2">
                    <a:lumMod val="50000"/>
                  </a:schemeClr>
                </a:solidFill>
                <a:latin typeface="微软雅黑" panose="020B0503020204020204" pitchFamily="34" charset="-122"/>
                <a:ea typeface="微软雅黑" panose="020B0503020204020204" pitchFamily="34" charset="-122"/>
              </a:rPr>
              <a:t>是核心竞争力</a:t>
            </a:r>
            <a:endParaRPr lang="zh-CN" altLang="en-US" sz="900" b="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1" name="Rectangle 20"/>
          <p:cNvSpPr>
            <a:spLocks noChangeArrowheads="1"/>
          </p:cNvSpPr>
          <p:nvPr/>
        </p:nvSpPr>
        <p:spPr bwMode="auto">
          <a:xfrm>
            <a:off x="4225277" y="3442462"/>
            <a:ext cx="1138811" cy="785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spcBef>
                <a:spcPct val="40000"/>
              </a:spcBef>
              <a:buClr>
                <a:srgbClr val="000000"/>
              </a:buClr>
              <a:buFont typeface="Wingdings" pitchFamily="2" charset="2"/>
              <a:buChar char="Ü"/>
              <a:defRPr>
                <a:solidFill>
                  <a:srgbClr val="000000"/>
                </a:solidFill>
                <a:latin typeface="Arial" charset="0"/>
                <a:ea typeface="华文楷体" pitchFamily="2" charset="-122"/>
              </a:defRPr>
            </a:lvl1pPr>
            <a:lvl2pPr marL="742950" indent="-285750" eaLnBrk="0" hangingPunct="0">
              <a:spcBef>
                <a:spcPct val="40000"/>
              </a:spcBef>
              <a:buClr>
                <a:srgbClr val="000000"/>
              </a:buClr>
              <a:buFont typeface="Wingdings" pitchFamily="2" charset="2"/>
              <a:buChar char="æ"/>
              <a:defRPr sz="1600">
                <a:solidFill>
                  <a:srgbClr val="000000"/>
                </a:solidFill>
                <a:latin typeface="Arial" charset="0"/>
                <a:ea typeface="华文楷体" pitchFamily="2" charset="-122"/>
              </a:defRPr>
            </a:lvl2pPr>
            <a:lvl3pPr marL="1143000" indent="-228600" eaLnBrk="0" hangingPunct="0">
              <a:spcBef>
                <a:spcPct val="40000"/>
              </a:spcBef>
              <a:buClr>
                <a:srgbClr val="000000"/>
              </a:buClr>
              <a:buFont typeface="Wingdings" pitchFamily="2" charset="2"/>
              <a:buChar char="n"/>
              <a:defRPr sz="1400">
                <a:solidFill>
                  <a:srgbClr val="000000"/>
                </a:solidFill>
                <a:latin typeface="Arial" charset="0"/>
                <a:ea typeface="华文楷体" pitchFamily="2" charset="-122"/>
              </a:defRPr>
            </a:lvl3pPr>
            <a:lvl4pPr marL="1600200" indent="-228600" eaLnBrk="0" hangingPunct="0">
              <a:spcBef>
                <a:spcPct val="40000"/>
              </a:spcBef>
              <a:buClr>
                <a:srgbClr val="000000"/>
              </a:buClr>
              <a:buChar char="–"/>
              <a:defRPr sz="1200">
                <a:solidFill>
                  <a:srgbClr val="000000"/>
                </a:solidFill>
                <a:latin typeface="Arial" charset="0"/>
                <a:ea typeface="华文楷体" pitchFamily="2" charset="-122"/>
              </a:defRPr>
            </a:lvl4pPr>
            <a:lvl5pPr marL="2057400" indent="-228600" eaLnBrk="0" hangingPunct="0">
              <a:spcBef>
                <a:spcPct val="40000"/>
              </a:spcBef>
              <a:buClr>
                <a:srgbClr val="000000"/>
              </a:buClr>
              <a:buChar char="–"/>
              <a:defRPr sz="1000">
                <a:solidFill>
                  <a:srgbClr val="000000"/>
                </a:solidFill>
                <a:latin typeface="Arial" charset="0"/>
                <a:ea typeface="华文楷体" pitchFamily="2" charset="-122"/>
              </a:defRPr>
            </a:lvl5pPr>
            <a:lvl6pPr marL="2514600" indent="-228600" eaLnBrk="0" fontAlgn="base" hangingPunct="0">
              <a:spcBef>
                <a:spcPct val="40000"/>
              </a:spcBef>
              <a:spcAft>
                <a:spcPct val="0"/>
              </a:spcAft>
              <a:buClr>
                <a:srgbClr val="000000"/>
              </a:buClr>
              <a:buChar char="–"/>
              <a:defRPr sz="1000">
                <a:solidFill>
                  <a:srgbClr val="000000"/>
                </a:solidFill>
                <a:latin typeface="Arial" charset="0"/>
                <a:ea typeface="华文楷体" pitchFamily="2" charset="-122"/>
              </a:defRPr>
            </a:lvl6pPr>
            <a:lvl7pPr marL="2971800" indent="-228600" eaLnBrk="0" fontAlgn="base" hangingPunct="0">
              <a:spcBef>
                <a:spcPct val="40000"/>
              </a:spcBef>
              <a:spcAft>
                <a:spcPct val="0"/>
              </a:spcAft>
              <a:buClr>
                <a:srgbClr val="000000"/>
              </a:buClr>
              <a:buChar char="–"/>
              <a:defRPr sz="1000">
                <a:solidFill>
                  <a:srgbClr val="000000"/>
                </a:solidFill>
                <a:latin typeface="Arial" charset="0"/>
                <a:ea typeface="华文楷体" pitchFamily="2" charset="-122"/>
              </a:defRPr>
            </a:lvl7pPr>
            <a:lvl8pPr marL="3429000" indent="-228600" eaLnBrk="0" fontAlgn="base" hangingPunct="0">
              <a:spcBef>
                <a:spcPct val="40000"/>
              </a:spcBef>
              <a:spcAft>
                <a:spcPct val="0"/>
              </a:spcAft>
              <a:buClr>
                <a:srgbClr val="000000"/>
              </a:buClr>
              <a:buChar char="–"/>
              <a:defRPr sz="1000">
                <a:solidFill>
                  <a:srgbClr val="000000"/>
                </a:solidFill>
                <a:latin typeface="Arial" charset="0"/>
                <a:ea typeface="华文楷体" pitchFamily="2" charset="-122"/>
              </a:defRPr>
            </a:lvl8pPr>
            <a:lvl9pPr marL="3886200" indent="-228600" eaLnBrk="0" fontAlgn="base" hangingPunct="0">
              <a:spcBef>
                <a:spcPct val="40000"/>
              </a:spcBef>
              <a:spcAft>
                <a:spcPct val="0"/>
              </a:spcAft>
              <a:buClr>
                <a:srgbClr val="000000"/>
              </a:buClr>
              <a:buChar char="–"/>
              <a:defRPr sz="1000">
                <a:solidFill>
                  <a:srgbClr val="000000"/>
                </a:solidFill>
                <a:latin typeface="Arial" charset="0"/>
                <a:ea typeface="华文楷体" pitchFamily="2" charset="-122"/>
              </a:defRPr>
            </a:lvl9pPr>
          </a:lstStyle>
          <a:p>
            <a:pPr>
              <a:lnSpc>
                <a:spcPct val="100000"/>
              </a:lnSpc>
              <a:spcBef>
                <a:spcPct val="0"/>
              </a:spcBef>
              <a:buClrTx/>
              <a:buSzTx/>
              <a:buFontTx/>
              <a:buNone/>
            </a:pPr>
            <a:r>
              <a:rPr lang="zh-CN" altLang="en-US" sz="900" b="1" dirty="0">
                <a:solidFill>
                  <a:schemeClr val="bg2">
                    <a:lumMod val="50000"/>
                  </a:schemeClr>
                </a:solidFill>
                <a:latin typeface="微软雅黑" panose="020B0503020204020204" pitchFamily="34" charset="-122"/>
                <a:ea typeface="微软雅黑" panose="020B0503020204020204" pitchFamily="34" charset="-122"/>
              </a:rPr>
              <a:t>维持现状</a:t>
            </a:r>
          </a:p>
          <a:p>
            <a:pPr>
              <a:lnSpc>
                <a:spcPct val="100000"/>
              </a:lnSpc>
              <a:spcBef>
                <a:spcPct val="0"/>
              </a:spcBef>
              <a:buClrTx/>
              <a:buSzTx/>
              <a:buFontTx/>
              <a:buNone/>
            </a:pPr>
            <a:r>
              <a:rPr lang="zh-CN" altLang="en-US" sz="900" b="0" dirty="0" smtClean="0">
                <a:solidFill>
                  <a:schemeClr val="bg2">
                    <a:lumMod val="50000"/>
                  </a:schemeClr>
                </a:solidFill>
                <a:latin typeface="微软雅黑" panose="020B0503020204020204" pitchFamily="34" charset="-122"/>
                <a:ea typeface="微软雅黑" panose="020B0503020204020204" pitchFamily="34" charset="-122"/>
              </a:rPr>
              <a:t>表现突出，但现阶段顾客关注度不高 </a:t>
            </a:r>
            <a:r>
              <a:rPr lang="en-US" altLang="zh-CN" sz="900" b="0" dirty="0" smtClean="0">
                <a:solidFill>
                  <a:schemeClr val="bg2">
                    <a:lumMod val="50000"/>
                  </a:schemeClr>
                </a:solidFill>
                <a:latin typeface="微软雅黑" panose="020B0503020204020204" pitchFamily="34" charset="-122"/>
                <a:ea typeface="微软雅黑" panose="020B0503020204020204" pitchFamily="34" charset="-122"/>
              </a:rPr>
              <a:t>– </a:t>
            </a:r>
            <a:r>
              <a:rPr lang="zh-CN" altLang="en-US" sz="900" b="0" dirty="0" smtClean="0">
                <a:solidFill>
                  <a:schemeClr val="bg2">
                    <a:lumMod val="50000"/>
                  </a:schemeClr>
                </a:solidFill>
                <a:latin typeface="微软雅黑" panose="020B0503020204020204" pitchFamily="34" charset="-122"/>
                <a:ea typeface="微软雅黑" panose="020B0503020204020204" pitchFamily="34" charset="-122"/>
              </a:rPr>
              <a:t>保持现状，是潜在机会点</a:t>
            </a:r>
            <a:endParaRPr lang="zh-CN" altLang="en-US" sz="900" b="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2" name="Rectangle 18"/>
          <p:cNvSpPr>
            <a:spLocks noChangeArrowheads="1"/>
          </p:cNvSpPr>
          <p:nvPr/>
        </p:nvSpPr>
        <p:spPr bwMode="auto">
          <a:xfrm>
            <a:off x="231581" y="3427886"/>
            <a:ext cx="1169266" cy="64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spcBef>
                <a:spcPct val="40000"/>
              </a:spcBef>
              <a:buClr>
                <a:srgbClr val="000000"/>
              </a:buClr>
              <a:buFont typeface="Wingdings" pitchFamily="2" charset="2"/>
              <a:buChar char="Ü"/>
              <a:defRPr>
                <a:solidFill>
                  <a:srgbClr val="000000"/>
                </a:solidFill>
                <a:latin typeface="Arial" charset="0"/>
                <a:ea typeface="华文楷体" pitchFamily="2" charset="-122"/>
              </a:defRPr>
            </a:lvl1pPr>
            <a:lvl2pPr marL="742950" indent="-285750" eaLnBrk="0" hangingPunct="0">
              <a:spcBef>
                <a:spcPct val="40000"/>
              </a:spcBef>
              <a:buClr>
                <a:srgbClr val="000000"/>
              </a:buClr>
              <a:buFont typeface="Wingdings" pitchFamily="2" charset="2"/>
              <a:buChar char="æ"/>
              <a:defRPr sz="1600">
                <a:solidFill>
                  <a:srgbClr val="000000"/>
                </a:solidFill>
                <a:latin typeface="Arial" charset="0"/>
                <a:ea typeface="华文楷体" pitchFamily="2" charset="-122"/>
              </a:defRPr>
            </a:lvl2pPr>
            <a:lvl3pPr marL="1143000" indent="-228600" eaLnBrk="0" hangingPunct="0">
              <a:spcBef>
                <a:spcPct val="40000"/>
              </a:spcBef>
              <a:buClr>
                <a:srgbClr val="000000"/>
              </a:buClr>
              <a:buFont typeface="Wingdings" pitchFamily="2" charset="2"/>
              <a:buChar char="n"/>
              <a:defRPr sz="1400">
                <a:solidFill>
                  <a:srgbClr val="000000"/>
                </a:solidFill>
                <a:latin typeface="Arial" charset="0"/>
                <a:ea typeface="华文楷体" pitchFamily="2" charset="-122"/>
              </a:defRPr>
            </a:lvl3pPr>
            <a:lvl4pPr marL="1600200" indent="-228600" eaLnBrk="0" hangingPunct="0">
              <a:spcBef>
                <a:spcPct val="40000"/>
              </a:spcBef>
              <a:buClr>
                <a:srgbClr val="000000"/>
              </a:buClr>
              <a:buChar char="–"/>
              <a:defRPr sz="1200">
                <a:solidFill>
                  <a:srgbClr val="000000"/>
                </a:solidFill>
                <a:latin typeface="Arial" charset="0"/>
                <a:ea typeface="华文楷体" pitchFamily="2" charset="-122"/>
              </a:defRPr>
            </a:lvl4pPr>
            <a:lvl5pPr marL="2057400" indent="-228600" eaLnBrk="0" hangingPunct="0">
              <a:spcBef>
                <a:spcPct val="40000"/>
              </a:spcBef>
              <a:buClr>
                <a:srgbClr val="000000"/>
              </a:buClr>
              <a:buChar char="–"/>
              <a:defRPr sz="1000">
                <a:solidFill>
                  <a:srgbClr val="000000"/>
                </a:solidFill>
                <a:latin typeface="Arial" charset="0"/>
                <a:ea typeface="华文楷体" pitchFamily="2" charset="-122"/>
              </a:defRPr>
            </a:lvl5pPr>
            <a:lvl6pPr marL="2514600" indent="-228600" eaLnBrk="0" fontAlgn="base" hangingPunct="0">
              <a:spcBef>
                <a:spcPct val="40000"/>
              </a:spcBef>
              <a:spcAft>
                <a:spcPct val="0"/>
              </a:spcAft>
              <a:buClr>
                <a:srgbClr val="000000"/>
              </a:buClr>
              <a:buChar char="–"/>
              <a:defRPr sz="1000">
                <a:solidFill>
                  <a:srgbClr val="000000"/>
                </a:solidFill>
                <a:latin typeface="Arial" charset="0"/>
                <a:ea typeface="华文楷体" pitchFamily="2" charset="-122"/>
              </a:defRPr>
            </a:lvl6pPr>
            <a:lvl7pPr marL="2971800" indent="-228600" eaLnBrk="0" fontAlgn="base" hangingPunct="0">
              <a:spcBef>
                <a:spcPct val="40000"/>
              </a:spcBef>
              <a:spcAft>
                <a:spcPct val="0"/>
              </a:spcAft>
              <a:buClr>
                <a:srgbClr val="000000"/>
              </a:buClr>
              <a:buChar char="–"/>
              <a:defRPr sz="1000">
                <a:solidFill>
                  <a:srgbClr val="000000"/>
                </a:solidFill>
                <a:latin typeface="Arial" charset="0"/>
                <a:ea typeface="华文楷体" pitchFamily="2" charset="-122"/>
              </a:defRPr>
            </a:lvl7pPr>
            <a:lvl8pPr marL="3429000" indent="-228600" eaLnBrk="0" fontAlgn="base" hangingPunct="0">
              <a:spcBef>
                <a:spcPct val="40000"/>
              </a:spcBef>
              <a:spcAft>
                <a:spcPct val="0"/>
              </a:spcAft>
              <a:buClr>
                <a:srgbClr val="000000"/>
              </a:buClr>
              <a:buChar char="–"/>
              <a:defRPr sz="1000">
                <a:solidFill>
                  <a:srgbClr val="000000"/>
                </a:solidFill>
                <a:latin typeface="Arial" charset="0"/>
                <a:ea typeface="华文楷体" pitchFamily="2" charset="-122"/>
              </a:defRPr>
            </a:lvl8pPr>
            <a:lvl9pPr marL="3886200" indent="-228600" eaLnBrk="0" fontAlgn="base" hangingPunct="0">
              <a:spcBef>
                <a:spcPct val="40000"/>
              </a:spcBef>
              <a:spcAft>
                <a:spcPct val="0"/>
              </a:spcAft>
              <a:buClr>
                <a:srgbClr val="000000"/>
              </a:buClr>
              <a:buChar char="–"/>
              <a:defRPr sz="1000">
                <a:solidFill>
                  <a:srgbClr val="000000"/>
                </a:solidFill>
                <a:latin typeface="Arial" charset="0"/>
                <a:ea typeface="华文楷体" pitchFamily="2" charset="-122"/>
              </a:defRPr>
            </a:lvl9pPr>
          </a:lstStyle>
          <a:p>
            <a:pPr>
              <a:lnSpc>
                <a:spcPct val="100000"/>
              </a:lnSpc>
              <a:spcBef>
                <a:spcPct val="0"/>
              </a:spcBef>
              <a:buClrTx/>
              <a:buSzTx/>
              <a:buFontTx/>
              <a:buNone/>
            </a:pPr>
            <a:r>
              <a:rPr lang="zh-CN" altLang="en-US" sz="900" b="1" dirty="0">
                <a:solidFill>
                  <a:schemeClr val="bg2">
                    <a:lumMod val="50000"/>
                  </a:schemeClr>
                </a:solidFill>
                <a:latin typeface="微软雅黑" panose="020B0503020204020204" pitchFamily="34" charset="-122"/>
                <a:ea typeface="微软雅黑" panose="020B0503020204020204" pitchFamily="34" charset="-122"/>
              </a:rPr>
              <a:t>其次改善</a:t>
            </a:r>
          </a:p>
          <a:p>
            <a:pPr>
              <a:lnSpc>
                <a:spcPct val="100000"/>
              </a:lnSpc>
              <a:spcBef>
                <a:spcPct val="0"/>
              </a:spcBef>
              <a:buClrTx/>
              <a:buSzTx/>
              <a:buFontTx/>
              <a:buNone/>
            </a:pPr>
            <a:r>
              <a:rPr lang="zh-CN" altLang="en-US" sz="900" b="0" dirty="0" smtClean="0">
                <a:solidFill>
                  <a:schemeClr val="bg2">
                    <a:lumMod val="50000"/>
                  </a:schemeClr>
                </a:solidFill>
                <a:latin typeface="微软雅黑" panose="020B0503020204020204" pitchFamily="34" charset="-122"/>
                <a:ea typeface="微软雅黑" panose="020B0503020204020204" pitchFamily="34" charset="-122"/>
              </a:rPr>
              <a:t>表现不佳，但影响不大 </a:t>
            </a:r>
            <a:r>
              <a:rPr lang="en-US" altLang="zh-CN" sz="900" b="0" dirty="0">
                <a:solidFill>
                  <a:schemeClr val="bg2">
                    <a:lumMod val="50000"/>
                  </a:schemeClr>
                </a:solidFill>
                <a:latin typeface="微软雅黑" panose="020B0503020204020204" pitchFamily="34" charset="-122"/>
                <a:ea typeface="微软雅黑" panose="020B0503020204020204" pitchFamily="34" charset="-122"/>
              </a:rPr>
              <a:t>– </a:t>
            </a:r>
            <a:r>
              <a:rPr lang="zh-CN" altLang="en-US" sz="900" b="0" dirty="0" smtClean="0">
                <a:solidFill>
                  <a:schemeClr val="bg2">
                    <a:lumMod val="50000"/>
                  </a:schemeClr>
                </a:solidFill>
                <a:latin typeface="微软雅黑" panose="020B0503020204020204" pitchFamily="34" charset="-122"/>
                <a:ea typeface="微软雅黑" panose="020B0503020204020204" pitchFamily="34" charset="-122"/>
              </a:rPr>
              <a:t>在资源允许的情况下改善</a:t>
            </a:r>
            <a:endParaRPr lang="zh-CN" altLang="en-US" sz="900" b="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6" name="文本框 2"/>
          <p:cNvSpPr txBox="1"/>
          <p:nvPr/>
        </p:nvSpPr>
        <p:spPr>
          <a:xfrm>
            <a:off x="4244458" y="2046788"/>
            <a:ext cx="1008112" cy="123111"/>
          </a:xfrm>
          <a:prstGeom prst="rect">
            <a:avLst/>
          </a:prstGeom>
          <a:noFill/>
        </p:spPr>
        <p:txBody>
          <a:bodyPr wrap="square" lIns="0" tIns="0" rIns="0" bIns="0" rtlCol="0">
            <a:spAutoFit/>
          </a:bodyPr>
          <a:lstStyle/>
          <a:p>
            <a:r>
              <a:rPr kumimoji="1" lang="zh-CN" altLang="en-US" sz="800" b="1" dirty="0" smtClean="0">
                <a:solidFill>
                  <a:srgbClr val="800000"/>
                </a:solidFill>
              </a:rPr>
              <a:t>鼠标滑过时出示：</a:t>
            </a:r>
          </a:p>
        </p:txBody>
      </p:sp>
      <p:sp>
        <p:nvSpPr>
          <p:cNvPr id="27" name="文本框 28"/>
          <p:cNvSpPr txBox="1"/>
          <p:nvPr/>
        </p:nvSpPr>
        <p:spPr>
          <a:xfrm>
            <a:off x="4244458" y="3304774"/>
            <a:ext cx="1008112" cy="123111"/>
          </a:xfrm>
          <a:prstGeom prst="rect">
            <a:avLst/>
          </a:prstGeom>
          <a:noFill/>
        </p:spPr>
        <p:txBody>
          <a:bodyPr wrap="square" lIns="0" tIns="0" rIns="0" bIns="0" rtlCol="0">
            <a:spAutoFit/>
          </a:bodyPr>
          <a:lstStyle/>
          <a:p>
            <a:r>
              <a:rPr kumimoji="1" lang="zh-CN" altLang="en-US" sz="800" b="1" dirty="0" smtClean="0">
                <a:solidFill>
                  <a:srgbClr val="800000"/>
                </a:solidFill>
              </a:rPr>
              <a:t>鼠标滑过时出示：</a:t>
            </a:r>
          </a:p>
        </p:txBody>
      </p:sp>
      <p:sp>
        <p:nvSpPr>
          <p:cNvPr id="28" name="文本框 29"/>
          <p:cNvSpPr txBox="1"/>
          <p:nvPr/>
        </p:nvSpPr>
        <p:spPr>
          <a:xfrm>
            <a:off x="299766" y="2184963"/>
            <a:ext cx="1008112" cy="123111"/>
          </a:xfrm>
          <a:prstGeom prst="rect">
            <a:avLst/>
          </a:prstGeom>
          <a:noFill/>
        </p:spPr>
        <p:txBody>
          <a:bodyPr wrap="square" lIns="0" tIns="0" rIns="0" bIns="0" rtlCol="0">
            <a:spAutoFit/>
          </a:bodyPr>
          <a:lstStyle/>
          <a:p>
            <a:r>
              <a:rPr kumimoji="1" lang="zh-CN" altLang="en-US" sz="800" b="1" dirty="0" smtClean="0">
                <a:solidFill>
                  <a:srgbClr val="800000"/>
                </a:solidFill>
              </a:rPr>
              <a:t>鼠标滑过时出示：</a:t>
            </a:r>
          </a:p>
        </p:txBody>
      </p:sp>
      <p:sp>
        <p:nvSpPr>
          <p:cNvPr id="29" name="文本框 30"/>
          <p:cNvSpPr txBox="1"/>
          <p:nvPr/>
        </p:nvSpPr>
        <p:spPr>
          <a:xfrm>
            <a:off x="299766" y="3304775"/>
            <a:ext cx="1008112" cy="123111"/>
          </a:xfrm>
          <a:prstGeom prst="rect">
            <a:avLst/>
          </a:prstGeom>
          <a:noFill/>
        </p:spPr>
        <p:txBody>
          <a:bodyPr wrap="square" lIns="0" tIns="0" rIns="0" bIns="0" rtlCol="0">
            <a:spAutoFit/>
          </a:bodyPr>
          <a:lstStyle/>
          <a:p>
            <a:r>
              <a:rPr kumimoji="1" lang="zh-CN" altLang="en-US" sz="800" b="1" dirty="0" smtClean="0">
                <a:solidFill>
                  <a:srgbClr val="800000"/>
                </a:solidFill>
              </a:rPr>
              <a:t>鼠标滑过时出示：</a:t>
            </a:r>
          </a:p>
        </p:txBody>
      </p:sp>
      <p:grpSp>
        <p:nvGrpSpPr>
          <p:cNvPr id="30" name="组合 5"/>
          <p:cNvGrpSpPr/>
          <p:nvPr/>
        </p:nvGrpSpPr>
        <p:grpSpPr>
          <a:xfrm>
            <a:off x="1270692" y="2035458"/>
            <a:ext cx="3168352" cy="2475546"/>
            <a:chOff x="767397" y="1579121"/>
            <a:chExt cx="5314536" cy="3283918"/>
          </a:xfrm>
        </p:grpSpPr>
        <p:graphicFrame>
          <p:nvGraphicFramePr>
            <p:cNvPr id="31" name="图表 6"/>
            <p:cNvGraphicFramePr/>
            <p:nvPr>
              <p:extLst>
                <p:ext uri="{D42A27DB-BD31-4B8C-83A1-F6EECF244321}">
                  <p14:modId xmlns:p14="http://schemas.microsoft.com/office/powerpoint/2010/main" val="3380485931"/>
                </p:ext>
              </p:extLst>
            </p:nvPr>
          </p:nvGraphicFramePr>
          <p:xfrm>
            <a:off x="1197531" y="1579121"/>
            <a:ext cx="4884402" cy="2996456"/>
          </p:xfrm>
          <a:graphic>
            <a:graphicData uri="http://schemas.openxmlformats.org/drawingml/2006/chart">
              <c:chart xmlns:c="http://schemas.openxmlformats.org/drawingml/2006/chart" xmlns:r="http://schemas.openxmlformats.org/officeDocument/2006/relationships" r:id="rId2"/>
            </a:graphicData>
          </a:graphic>
        </p:graphicFrame>
        <p:sp>
          <p:nvSpPr>
            <p:cNvPr id="32" name="Text Box 14"/>
            <p:cNvSpPr txBox="1">
              <a:spLocks noChangeArrowheads="1"/>
            </p:cNvSpPr>
            <p:nvPr/>
          </p:nvSpPr>
          <p:spPr bwMode="auto">
            <a:xfrm>
              <a:off x="767397" y="2829877"/>
              <a:ext cx="554880" cy="68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spcBef>
                  <a:spcPct val="40000"/>
                </a:spcBef>
                <a:buClr>
                  <a:schemeClr val="accent1"/>
                </a:buClr>
                <a:buSzPct val="60000"/>
                <a:buFont typeface="Wingdings" pitchFamily="2" charset="2"/>
                <a:buBlip>
                  <a:blip r:embed="rId3"/>
                </a:buBlip>
                <a:defRPr sz="2200">
                  <a:solidFill>
                    <a:schemeClr val="tx1"/>
                  </a:solidFill>
                  <a:latin typeface="微软雅黑" pitchFamily="34" charset="-122"/>
                  <a:ea typeface="宋体" charset="-122"/>
                </a:defRPr>
              </a:lvl1pPr>
              <a:lvl2pPr marL="742950" indent="-285750" eaLnBrk="0" hangingPunct="0">
                <a:spcBef>
                  <a:spcPct val="40000"/>
                </a:spcBef>
                <a:buClr>
                  <a:schemeClr val="accent1"/>
                </a:buClr>
                <a:buSzPct val="60000"/>
                <a:buFont typeface="Wingdings" pitchFamily="2" charset="2"/>
                <a:buChar char="n"/>
                <a:defRPr sz="2200">
                  <a:solidFill>
                    <a:schemeClr val="tx1"/>
                  </a:solidFill>
                  <a:latin typeface="微软雅黑" pitchFamily="34" charset="-122"/>
                  <a:ea typeface="宋体" charset="-122"/>
                </a:defRPr>
              </a:lvl2pPr>
              <a:lvl3pPr marL="1143000" indent="-228600" eaLnBrk="0" hangingPunct="0">
                <a:spcBef>
                  <a:spcPct val="40000"/>
                </a:spcBef>
                <a:buClr>
                  <a:schemeClr val="accent1"/>
                </a:buClr>
                <a:buSzPct val="60000"/>
                <a:buFont typeface="Wingdings" pitchFamily="2" charset="2"/>
                <a:buChar char="n"/>
                <a:defRPr sz="2400">
                  <a:solidFill>
                    <a:schemeClr val="tx1"/>
                  </a:solidFill>
                  <a:latin typeface="微软雅黑" pitchFamily="34" charset="-122"/>
                  <a:ea typeface="宋体" charset="-122"/>
                </a:defRPr>
              </a:lvl3pPr>
              <a:lvl4pPr marL="1600200" indent="-228600" eaLnBrk="0" hangingPunct="0">
                <a:spcBef>
                  <a:spcPct val="40000"/>
                </a:spcBef>
                <a:buChar char="–"/>
                <a:defRPr sz="1600">
                  <a:solidFill>
                    <a:schemeClr val="tx1"/>
                  </a:solidFill>
                  <a:latin typeface="微软雅黑" pitchFamily="34" charset="-122"/>
                  <a:ea typeface="宋体" charset="-122"/>
                </a:defRPr>
              </a:lvl4pPr>
              <a:lvl5pPr marL="2057400" indent="-228600" eaLnBrk="0" hangingPunct="0">
                <a:spcBef>
                  <a:spcPct val="40000"/>
                </a:spcBef>
                <a:buChar char="–"/>
                <a:defRPr sz="1400">
                  <a:solidFill>
                    <a:schemeClr val="tx1"/>
                  </a:solidFill>
                  <a:latin typeface="微软雅黑" pitchFamily="34" charset="-122"/>
                  <a:ea typeface="宋体" charset="-122"/>
                </a:defRPr>
              </a:lvl5pPr>
              <a:lvl6pPr marL="2514600" indent="-228600" eaLnBrk="0" fontAlgn="base" hangingPunct="0">
                <a:spcBef>
                  <a:spcPct val="40000"/>
                </a:spcBef>
                <a:spcAft>
                  <a:spcPct val="0"/>
                </a:spcAft>
                <a:buChar char="–"/>
                <a:defRPr sz="1400">
                  <a:solidFill>
                    <a:schemeClr val="tx1"/>
                  </a:solidFill>
                  <a:latin typeface="微软雅黑" pitchFamily="34" charset="-122"/>
                  <a:ea typeface="宋体" charset="-122"/>
                </a:defRPr>
              </a:lvl6pPr>
              <a:lvl7pPr marL="2971800" indent="-228600" eaLnBrk="0" fontAlgn="base" hangingPunct="0">
                <a:spcBef>
                  <a:spcPct val="40000"/>
                </a:spcBef>
                <a:spcAft>
                  <a:spcPct val="0"/>
                </a:spcAft>
                <a:buChar char="–"/>
                <a:defRPr sz="1400">
                  <a:solidFill>
                    <a:schemeClr val="tx1"/>
                  </a:solidFill>
                  <a:latin typeface="微软雅黑" pitchFamily="34" charset="-122"/>
                  <a:ea typeface="宋体" charset="-122"/>
                </a:defRPr>
              </a:lvl7pPr>
              <a:lvl8pPr marL="3429000" indent="-228600" eaLnBrk="0" fontAlgn="base" hangingPunct="0">
                <a:spcBef>
                  <a:spcPct val="40000"/>
                </a:spcBef>
                <a:spcAft>
                  <a:spcPct val="0"/>
                </a:spcAft>
                <a:buChar char="–"/>
                <a:defRPr sz="1400">
                  <a:solidFill>
                    <a:schemeClr val="tx1"/>
                  </a:solidFill>
                  <a:latin typeface="微软雅黑" pitchFamily="34" charset="-122"/>
                  <a:ea typeface="宋体" charset="-122"/>
                </a:defRPr>
              </a:lvl8pPr>
              <a:lvl9pPr marL="3886200" indent="-228600" eaLnBrk="0" fontAlgn="base" hangingPunct="0">
                <a:spcBef>
                  <a:spcPct val="40000"/>
                </a:spcBef>
                <a:spcAft>
                  <a:spcPct val="0"/>
                </a:spcAft>
                <a:buChar char="–"/>
                <a:defRPr sz="1400">
                  <a:solidFill>
                    <a:schemeClr val="tx1"/>
                  </a:solidFill>
                  <a:latin typeface="微软雅黑" pitchFamily="34" charset="-122"/>
                  <a:ea typeface="宋体" charset="-122"/>
                </a:defRPr>
              </a:lvl9pPr>
            </a:lstStyle>
            <a:p>
              <a:pPr eaLnBrk="1" hangingPunct="1">
                <a:lnSpc>
                  <a:spcPct val="100000"/>
                </a:lnSpc>
                <a:spcBef>
                  <a:spcPct val="0"/>
                </a:spcBef>
                <a:buClrTx/>
                <a:buSzTx/>
                <a:buFontTx/>
                <a:buNone/>
              </a:pPr>
              <a:r>
                <a:rPr lang="zh-CN" altLang="en-US" sz="800" dirty="0" smtClean="0">
                  <a:solidFill>
                    <a:schemeClr val="bg2">
                      <a:lumMod val="50000"/>
                    </a:schemeClr>
                  </a:solidFill>
                  <a:ea typeface="微软雅黑" pitchFamily="34" charset="-122"/>
                </a:rPr>
                <a:t>关注</a:t>
              </a:r>
              <a:r>
                <a:rPr lang="zh-CN" altLang="fr-FR" sz="800" dirty="0" smtClean="0">
                  <a:solidFill>
                    <a:schemeClr val="bg2">
                      <a:lumMod val="50000"/>
                    </a:schemeClr>
                  </a:solidFill>
                  <a:ea typeface="微软雅黑" pitchFamily="34" charset="-122"/>
                </a:rPr>
                <a:t>程度</a:t>
              </a:r>
              <a:endParaRPr lang="zh-CN" altLang="fr-FR" sz="800" dirty="0">
                <a:solidFill>
                  <a:schemeClr val="bg2">
                    <a:lumMod val="50000"/>
                  </a:schemeClr>
                </a:solidFill>
                <a:ea typeface="微软雅黑" pitchFamily="34" charset="-122"/>
              </a:endParaRPr>
            </a:p>
          </p:txBody>
        </p:sp>
        <p:sp>
          <p:nvSpPr>
            <p:cNvPr id="33" name="Text Box 15"/>
            <p:cNvSpPr txBox="1">
              <a:spLocks noChangeArrowheads="1"/>
            </p:cNvSpPr>
            <p:nvPr/>
          </p:nvSpPr>
          <p:spPr bwMode="auto">
            <a:xfrm>
              <a:off x="3023246" y="4569287"/>
              <a:ext cx="1257727" cy="293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40000"/>
                </a:spcBef>
                <a:buClr>
                  <a:schemeClr val="accent1"/>
                </a:buClr>
                <a:buSzPct val="60000"/>
                <a:buFont typeface="Wingdings" pitchFamily="2" charset="2"/>
                <a:buBlip>
                  <a:blip r:embed="rId3"/>
                </a:buBlip>
                <a:defRPr sz="2200">
                  <a:solidFill>
                    <a:schemeClr val="tx1"/>
                  </a:solidFill>
                  <a:latin typeface="微软雅黑" pitchFamily="34" charset="-122"/>
                  <a:ea typeface="宋体" charset="-122"/>
                </a:defRPr>
              </a:lvl1pPr>
              <a:lvl2pPr marL="742950" indent="-285750" eaLnBrk="0" hangingPunct="0">
                <a:spcBef>
                  <a:spcPct val="40000"/>
                </a:spcBef>
                <a:buClr>
                  <a:schemeClr val="accent1"/>
                </a:buClr>
                <a:buSzPct val="60000"/>
                <a:buFont typeface="Wingdings" pitchFamily="2" charset="2"/>
                <a:buChar char="n"/>
                <a:defRPr sz="2200">
                  <a:solidFill>
                    <a:schemeClr val="tx1"/>
                  </a:solidFill>
                  <a:latin typeface="微软雅黑" pitchFamily="34" charset="-122"/>
                  <a:ea typeface="宋体" charset="-122"/>
                </a:defRPr>
              </a:lvl2pPr>
              <a:lvl3pPr marL="1143000" indent="-228600" eaLnBrk="0" hangingPunct="0">
                <a:spcBef>
                  <a:spcPct val="40000"/>
                </a:spcBef>
                <a:buClr>
                  <a:schemeClr val="accent1"/>
                </a:buClr>
                <a:buSzPct val="60000"/>
                <a:buFont typeface="Wingdings" pitchFamily="2" charset="2"/>
                <a:buChar char="n"/>
                <a:defRPr sz="2400">
                  <a:solidFill>
                    <a:schemeClr val="tx1"/>
                  </a:solidFill>
                  <a:latin typeface="微软雅黑" pitchFamily="34" charset="-122"/>
                  <a:ea typeface="宋体" charset="-122"/>
                </a:defRPr>
              </a:lvl3pPr>
              <a:lvl4pPr marL="1600200" indent="-228600" eaLnBrk="0" hangingPunct="0">
                <a:spcBef>
                  <a:spcPct val="40000"/>
                </a:spcBef>
                <a:buChar char="–"/>
                <a:defRPr sz="1600">
                  <a:solidFill>
                    <a:schemeClr val="tx1"/>
                  </a:solidFill>
                  <a:latin typeface="微软雅黑" pitchFamily="34" charset="-122"/>
                  <a:ea typeface="宋体" charset="-122"/>
                </a:defRPr>
              </a:lvl4pPr>
              <a:lvl5pPr marL="2057400" indent="-228600" eaLnBrk="0" hangingPunct="0">
                <a:spcBef>
                  <a:spcPct val="40000"/>
                </a:spcBef>
                <a:buChar char="–"/>
                <a:defRPr sz="1400">
                  <a:solidFill>
                    <a:schemeClr val="tx1"/>
                  </a:solidFill>
                  <a:latin typeface="微软雅黑" pitchFamily="34" charset="-122"/>
                  <a:ea typeface="宋体" charset="-122"/>
                </a:defRPr>
              </a:lvl5pPr>
              <a:lvl6pPr marL="2514600" indent="-228600" eaLnBrk="0" fontAlgn="base" hangingPunct="0">
                <a:spcBef>
                  <a:spcPct val="40000"/>
                </a:spcBef>
                <a:spcAft>
                  <a:spcPct val="0"/>
                </a:spcAft>
                <a:buChar char="–"/>
                <a:defRPr sz="1400">
                  <a:solidFill>
                    <a:schemeClr val="tx1"/>
                  </a:solidFill>
                  <a:latin typeface="微软雅黑" pitchFamily="34" charset="-122"/>
                  <a:ea typeface="宋体" charset="-122"/>
                </a:defRPr>
              </a:lvl6pPr>
              <a:lvl7pPr marL="2971800" indent="-228600" eaLnBrk="0" fontAlgn="base" hangingPunct="0">
                <a:spcBef>
                  <a:spcPct val="40000"/>
                </a:spcBef>
                <a:spcAft>
                  <a:spcPct val="0"/>
                </a:spcAft>
                <a:buChar char="–"/>
                <a:defRPr sz="1400">
                  <a:solidFill>
                    <a:schemeClr val="tx1"/>
                  </a:solidFill>
                  <a:latin typeface="微软雅黑" pitchFamily="34" charset="-122"/>
                  <a:ea typeface="宋体" charset="-122"/>
                </a:defRPr>
              </a:lvl7pPr>
              <a:lvl8pPr marL="3429000" indent="-228600" eaLnBrk="0" fontAlgn="base" hangingPunct="0">
                <a:spcBef>
                  <a:spcPct val="40000"/>
                </a:spcBef>
                <a:spcAft>
                  <a:spcPct val="0"/>
                </a:spcAft>
                <a:buChar char="–"/>
                <a:defRPr sz="1400">
                  <a:solidFill>
                    <a:schemeClr val="tx1"/>
                  </a:solidFill>
                  <a:latin typeface="微软雅黑" pitchFamily="34" charset="-122"/>
                  <a:ea typeface="宋体" charset="-122"/>
                </a:defRPr>
              </a:lvl8pPr>
              <a:lvl9pPr marL="3886200" indent="-228600" eaLnBrk="0" fontAlgn="base" hangingPunct="0">
                <a:spcBef>
                  <a:spcPct val="40000"/>
                </a:spcBef>
                <a:spcAft>
                  <a:spcPct val="0"/>
                </a:spcAft>
                <a:buChar char="–"/>
                <a:defRPr sz="1400">
                  <a:solidFill>
                    <a:schemeClr val="tx1"/>
                  </a:solidFill>
                  <a:latin typeface="微软雅黑" pitchFamily="34" charset="-122"/>
                  <a:ea typeface="宋体" charset="-122"/>
                </a:defRPr>
              </a:lvl9pPr>
            </a:lstStyle>
            <a:p>
              <a:pPr eaLnBrk="1" hangingPunct="1">
                <a:lnSpc>
                  <a:spcPct val="100000"/>
                </a:lnSpc>
                <a:spcBef>
                  <a:spcPct val="0"/>
                </a:spcBef>
                <a:buClrTx/>
                <a:buSzTx/>
                <a:buFontTx/>
                <a:buNone/>
              </a:pPr>
              <a:r>
                <a:rPr lang="zh-CN" altLang="en-GB" sz="800" dirty="0">
                  <a:solidFill>
                    <a:schemeClr val="bg2">
                      <a:lumMod val="50000"/>
                    </a:schemeClr>
                  </a:solidFill>
                  <a:ea typeface="微软雅黑" pitchFamily="34" charset="-122"/>
                </a:rPr>
                <a:t>满意度表现</a:t>
              </a:r>
              <a:endParaRPr lang="zh-CN" altLang="fr-FR" sz="800" dirty="0">
                <a:solidFill>
                  <a:schemeClr val="bg2">
                    <a:lumMod val="50000"/>
                  </a:schemeClr>
                </a:solidFill>
                <a:ea typeface="微软雅黑" pitchFamily="34" charset="-122"/>
              </a:endParaRPr>
            </a:p>
          </p:txBody>
        </p:sp>
        <p:sp>
          <p:nvSpPr>
            <p:cNvPr id="34" name="Text Box 21"/>
            <p:cNvSpPr txBox="1">
              <a:spLocks noChangeArrowheads="1"/>
            </p:cNvSpPr>
            <p:nvPr/>
          </p:nvSpPr>
          <p:spPr bwMode="auto">
            <a:xfrm>
              <a:off x="1027476" y="4397136"/>
              <a:ext cx="517887" cy="293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spcBef>
                  <a:spcPct val="40000"/>
                </a:spcBef>
                <a:buClr>
                  <a:schemeClr val="accent1"/>
                </a:buClr>
                <a:buSzPct val="60000"/>
                <a:buFont typeface="Wingdings" pitchFamily="2" charset="2"/>
                <a:buBlip>
                  <a:blip r:embed="rId3"/>
                </a:buBlip>
                <a:defRPr sz="2200">
                  <a:solidFill>
                    <a:schemeClr val="tx1"/>
                  </a:solidFill>
                  <a:latin typeface="微软雅黑" pitchFamily="34" charset="-122"/>
                  <a:ea typeface="宋体" charset="-122"/>
                </a:defRPr>
              </a:lvl1pPr>
              <a:lvl2pPr marL="742950" indent="-285750" eaLnBrk="0" hangingPunct="0">
                <a:spcBef>
                  <a:spcPct val="40000"/>
                </a:spcBef>
                <a:buClr>
                  <a:schemeClr val="accent1"/>
                </a:buClr>
                <a:buSzPct val="60000"/>
                <a:buFont typeface="Wingdings" pitchFamily="2" charset="2"/>
                <a:buChar char="n"/>
                <a:defRPr sz="2200">
                  <a:solidFill>
                    <a:schemeClr val="tx1"/>
                  </a:solidFill>
                  <a:latin typeface="微软雅黑" pitchFamily="34" charset="-122"/>
                  <a:ea typeface="宋体" charset="-122"/>
                </a:defRPr>
              </a:lvl2pPr>
              <a:lvl3pPr marL="1143000" indent="-228600" eaLnBrk="0" hangingPunct="0">
                <a:spcBef>
                  <a:spcPct val="40000"/>
                </a:spcBef>
                <a:buClr>
                  <a:schemeClr val="accent1"/>
                </a:buClr>
                <a:buSzPct val="60000"/>
                <a:buFont typeface="Wingdings" pitchFamily="2" charset="2"/>
                <a:buChar char="n"/>
                <a:defRPr sz="2400">
                  <a:solidFill>
                    <a:schemeClr val="tx1"/>
                  </a:solidFill>
                  <a:latin typeface="微软雅黑" pitchFamily="34" charset="-122"/>
                  <a:ea typeface="宋体" charset="-122"/>
                </a:defRPr>
              </a:lvl3pPr>
              <a:lvl4pPr marL="1600200" indent="-228600" eaLnBrk="0" hangingPunct="0">
                <a:spcBef>
                  <a:spcPct val="40000"/>
                </a:spcBef>
                <a:buChar char="–"/>
                <a:defRPr sz="1600">
                  <a:solidFill>
                    <a:schemeClr val="tx1"/>
                  </a:solidFill>
                  <a:latin typeface="微软雅黑" pitchFamily="34" charset="-122"/>
                  <a:ea typeface="宋体" charset="-122"/>
                </a:defRPr>
              </a:lvl4pPr>
              <a:lvl5pPr marL="2057400" indent="-228600" eaLnBrk="0" hangingPunct="0">
                <a:spcBef>
                  <a:spcPct val="40000"/>
                </a:spcBef>
                <a:buChar char="–"/>
                <a:defRPr sz="1400">
                  <a:solidFill>
                    <a:schemeClr val="tx1"/>
                  </a:solidFill>
                  <a:latin typeface="微软雅黑" pitchFamily="34" charset="-122"/>
                  <a:ea typeface="宋体" charset="-122"/>
                </a:defRPr>
              </a:lvl5pPr>
              <a:lvl6pPr marL="2514600" indent="-228600" eaLnBrk="0" fontAlgn="base" hangingPunct="0">
                <a:spcBef>
                  <a:spcPct val="40000"/>
                </a:spcBef>
                <a:spcAft>
                  <a:spcPct val="0"/>
                </a:spcAft>
                <a:buChar char="–"/>
                <a:defRPr sz="1400">
                  <a:solidFill>
                    <a:schemeClr val="tx1"/>
                  </a:solidFill>
                  <a:latin typeface="微软雅黑" pitchFamily="34" charset="-122"/>
                  <a:ea typeface="宋体" charset="-122"/>
                </a:defRPr>
              </a:lvl6pPr>
              <a:lvl7pPr marL="2971800" indent="-228600" eaLnBrk="0" fontAlgn="base" hangingPunct="0">
                <a:spcBef>
                  <a:spcPct val="40000"/>
                </a:spcBef>
                <a:spcAft>
                  <a:spcPct val="0"/>
                </a:spcAft>
                <a:buChar char="–"/>
                <a:defRPr sz="1400">
                  <a:solidFill>
                    <a:schemeClr val="tx1"/>
                  </a:solidFill>
                  <a:latin typeface="微软雅黑" pitchFamily="34" charset="-122"/>
                  <a:ea typeface="宋体" charset="-122"/>
                </a:defRPr>
              </a:lvl7pPr>
              <a:lvl8pPr marL="3429000" indent="-228600" eaLnBrk="0" fontAlgn="base" hangingPunct="0">
                <a:spcBef>
                  <a:spcPct val="40000"/>
                </a:spcBef>
                <a:spcAft>
                  <a:spcPct val="0"/>
                </a:spcAft>
                <a:buChar char="–"/>
                <a:defRPr sz="1400">
                  <a:solidFill>
                    <a:schemeClr val="tx1"/>
                  </a:solidFill>
                  <a:latin typeface="微软雅黑" pitchFamily="34" charset="-122"/>
                  <a:ea typeface="宋体" charset="-122"/>
                </a:defRPr>
              </a:lvl8pPr>
              <a:lvl9pPr marL="3886200" indent="-228600" eaLnBrk="0" fontAlgn="base" hangingPunct="0">
                <a:spcBef>
                  <a:spcPct val="40000"/>
                </a:spcBef>
                <a:spcAft>
                  <a:spcPct val="0"/>
                </a:spcAft>
                <a:buChar char="–"/>
                <a:defRPr sz="1400">
                  <a:solidFill>
                    <a:schemeClr val="tx1"/>
                  </a:solidFill>
                  <a:latin typeface="微软雅黑" pitchFamily="34" charset="-122"/>
                  <a:ea typeface="宋体" charset="-122"/>
                </a:defRPr>
              </a:lvl9pPr>
            </a:lstStyle>
            <a:p>
              <a:pPr algn="ctr" eaLnBrk="1" hangingPunct="1">
                <a:lnSpc>
                  <a:spcPct val="100000"/>
                </a:lnSpc>
                <a:spcBef>
                  <a:spcPct val="50000"/>
                </a:spcBef>
                <a:buClrTx/>
                <a:buSzTx/>
                <a:buFontTx/>
                <a:buNone/>
              </a:pPr>
              <a:r>
                <a:rPr lang="zh-CN" altLang="en-US" sz="800" dirty="0">
                  <a:solidFill>
                    <a:schemeClr val="bg2">
                      <a:lumMod val="50000"/>
                    </a:schemeClr>
                  </a:solidFill>
                  <a:ea typeface="微软雅黑" pitchFamily="34" charset="-122"/>
                </a:rPr>
                <a:t>低</a:t>
              </a:r>
            </a:p>
          </p:txBody>
        </p:sp>
        <p:sp>
          <p:nvSpPr>
            <p:cNvPr id="35" name="Text Box 22"/>
            <p:cNvSpPr txBox="1">
              <a:spLocks noChangeArrowheads="1"/>
            </p:cNvSpPr>
            <p:nvPr/>
          </p:nvSpPr>
          <p:spPr bwMode="auto">
            <a:xfrm>
              <a:off x="921994" y="1729212"/>
              <a:ext cx="517887" cy="293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spcBef>
                  <a:spcPct val="40000"/>
                </a:spcBef>
                <a:buClr>
                  <a:schemeClr val="accent1"/>
                </a:buClr>
                <a:buSzPct val="60000"/>
                <a:buFont typeface="Wingdings" pitchFamily="2" charset="2"/>
                <a:buBlip>
                  <a:blip r:embed="rId3"/>
                </a:buBlip>
                <a:defRPr sz="2200">
                  <a:solidFill>
                    <a:schemeClr val="tx1"/>
                  </a:solidFill>
                  <a:latin typeface="微软雅黑" pitchFamily="34" charset="-122"/>
                  <a:ea typeface="宋体" charset="-122"/>
                </a:defRPr>
              </a:lvl1pPr>
              <a:lvl2pPr marL="742950" indent="-285750" eaLnBrk="0" hangingPunct="0">
                <a:spcBef>
                  <a:spcPct val="40000"/>
                </a:spcBef>
                <a:buClr>
                  <a:schemeClr val="accent1"/>
                </a:buClr>
                <a:buSzPct val="60000"/>
                <a:buFont typeface="Wingdings" pitchFamily="2" charset="2"/>
                <a:buChar char="n"/>
                <a:defRPr sz="2200">
                  <a:solidFill>
                    <a:schemeClr val="tx1"/>
                  </a:solidFill>
                  <a:latin typeface="微软雅黑" pitchFamily="34" charset="-122"/>
                  <a:ea typeface="宋体" charset="-122"/>
                </a:defRPr>
              </a:lvl2pPr>
              <a:lvl3pPr marL="1143000" indent="-228600" eaLnBrk="0" hangingPunct="0">
                <a:spcBef>
                  <a:spcPct val="40000"/>
                </a:spcBef>
                <a:buClr>
                  <a:schemeClr val="accent1"/>
                </a:buClr>
                <a:buSzPct val="60000"/>
                <a:buFont typeface="Wingdings" pitchFamily="2" charset="2"/>
                <a:buChar char="n"/>
                <a:defRPr sz="2400">
                  <a:solidFill>
                    <a:schemeClr val="tx1"/>
                  </a:solidFill>
                  <a:latin typeface="微软雅黑" pitchFamily="34" charset="-122"/>
                  <a:ea typeface="宋体" charset="-122"/>
                </a:defRPr>
              </a:lvl3pPr>
              <a:lvl4pPr marL="1600200" indent="-228600" eaLnBrk="0" hangingPunct="0">
                <a:spcBef>
                  <a:spcPct val="40000"/>
                </a:spcBef>
                <a:buChar char="–"/>
                <a:defRPr sz="1600">
                  <a:solidFill>
                    <a:schemeClr val="tx1"/>
                  </a:solidFill>
                  <a:latin typeface="微软雅黑" pitchFamily="34" charset="-122"/>
                  <a:ea typeface="宋体" charset="-122"/>
                </a:defRPr>
              </a:lvl4pPr>
              <a:lvl5pPr marL="2057400" indent="-228600" eaLnBrk="0" hangingPunct="0">
                <a:spcBef>
                  <a:spcPct val="40000"/>
                </a:spcBef>
                <a:buChar char="–"/>
                <a:defRPr sz="1400">
                  <a:solidFill>
                    <a:schemeClr val="tx1"/>
                  </a:solidFill>
                  <a:latin typeface="微软雅黑" pitchFamily="34" charset="-122"/>
                  <a:ea typeface="宋体" charset="-122"/>
                </a:defRPr>
              </a:lvl5pPr>
              <a:lvl6pPr marL="2514600" indent="-228600" eaLnBrk="0" fontAlgn="base" hangingPunct="0">
                <a:spcBef>
                  <a:spcPct val="40000"/>
                </a:spcBef>
                <a:spcAft>
                  <a:spcPct val="0"/>
                </a:spcAft>
                <a:buChar char="–"/>
                <a:defRPr sz="1400">
                  <a:solidFill>
                    <a:schemeClr val="tx1"/>
                  </a:solidFill>
                  <a:latin typeface="微软雅黑" pitchFamily="34" charset="-122"/>
                  <a:ea typeface="宋体" charset="-122"/>
                </a:defRPr>
              </a:lvl6pPr>
              <a:lvl7pPr marL="2971800" indent="-228600" eaLnBrk="0" fontAlgn="base" hangingPunct="0">
                <a:spcBef>
                  <a:spcPct val="40000"/>
                </a:spcBef>
                <a:spcAft>
                  <a:spcPct val="0"/>
                </a:spcAft>
                <a:buChar char="–"/>
                <a:defRPr sz="1400">
                  <a:solidFill>
                    <a:schemeClr val="tx1"/>
                  </a:solidFill>
                  <a:latin typeface="微软雅黑" pitchFamily="34" charset="-122"/>
                  <a:ea typeface="宋体" charset="-122"/>
                </a:defRPr>
              </a:lvl7pPr>
              <a:lvl8pPr marL="3429000" indent="-228600" eaLnBrk="0" fontAlgn="base" hangingPunct="0">
                <a:spcBef>
                  <a:spcPct val="40000"/>
                </a:spcBef>
                <a:spcAft>
                  <a:spcPct val="0"/>
                </a:spcAft>
                <a:buChar char="–"/>
                <a:defRPr sz="1400">
                  <a:solidFill>
                    <a:schemeClr val="tx1"/>
                  </a:solidFill>
                  <a:latin typeface="微软雅黑" pitchFamily="34" charset="-122"/>
                  <a:ea typeface="宋体" charset="-122"/>
                </a:defRPr>
              </a:lvl8pPr>
              <a:lvl9pPr marL="3886200" indent="-228600" eaLnBrk="0" fontAlgn="base" hangingPunct="0">
                <a:spcBef>
                  <a:spcPct val="40000"/>
                </a:spcBef>
                <a:spcAft>
                  <a:spcPct val="0"/>
                </a:spcAft>
                <a:buChar char="–"/>
                <a:defRPr sz="1400">
                  <a:solidFill>
                    <a:schemeClr val="tx1"/>
                  </a:solidFill>
                  <a:latin typeface="微软雅黑" pitchFamily="34" charset="-122"/>
                  <a:ea typeface="宋体" charset="-122"/>
                </a:defRPr>
              </a:lvl9pPr>
            </a:lstStyle>
            <a:p>
              <a:pPr algn="ctr" eaLnBrk="1" hangingPunct="1">
                <a:lnSpc>
                  <a:spcPct val="100000"/>
                </a:lnSpc>
                <a:spcBef>
                  <a:spcPct val="50000"/>
                </a:spcBef>
                <a:buClrTx/>
                <a:buSzTx/>
                <a:buFontTx/>
                <a:buNone/>
              </a:pPr>
              <a:r>
                <a:rPr lang="zh-CN" altLang="en-US" sz="800" dirty="0">
                  <a:solidFill>
                    <a:schemeClr val="bg2">
                      <a:lumMod val="50000"/>
                    </a:schemeClr>
                  </a:solidFill>
                  <a:ea typeface="微软雅黑" pitchFamily="34" charset="-122"/>
                </a:rPr>
                <a:t>高</a:t>
              </a:r>
            </a:p>
          </p:txBody>
        </p:sp>
        <p:sp>
          <p:nvSpPr>
            <p:cNvPr id="36" name="Text Box 23"/>
            <p:cNvSpPr txBox="1">
              <a:spLocks noChangeArrowheads="1"/>
            </p:cNvSpPr>
            <p:nvPr/>
          </p:nvSpPr>
          <p:spPr bwMode="auto">
            <a:xfrm>
              <a:off x="5088645" y="4523823"/>
              <a:ext cx="517887" cy="293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spcBef>
                  <a:spcPct val="40000"/>
                </a:spcBef>
                <a:buClr>
                  <a:schemeClr val="accent1"/>
                </a:buClr>
                <a:buSzPct val="60000"/>
                <a:buFont typeface="Wingdings" pitchFamily="2" charset="2"/>
                <a:buBlip>
                  <a:blip r:embed="rId3"/>
                </a:buBlip>
                <a:defRPr sz="2200">
                  <a:solidFill>
                    <a:schemeClr val="tx1"/>
                  </a:solidFill>
                  <a:latin typeface="微软雅黑" pitchFamily="34" charset="-122"/>
                  <a:ea typeface="宋体" charset="-122"/>
                </a:defRPr>
              </a:lvl1pPr>
              <a:lvl2pPr marL="742950" indent="-285750" eaLnBrk="0" hangingPunct="0">
                <a:spcBef>
                  <a:spcPct val="40000"/>
                </a:spcBef>
                <a:buClr>
                  <a:schemeClr val="accent1"/>
                </a:buClr>
                <a:buSzPct val="60000"/>
                <a:buFont typeface="Wingdings" pitchFamily="2" charset="2"/>
                <a:buChar char="n"/>
                <a:defRPr sz="2200">
                  <a:solidFill>
                    <a:schemeClr val="tx1"/>
                  </a:solidFill>
                  <a:latin typeface="微软雅黑" pitchFamily="34" charset="-122"/>
                  <a:ea typeface="宋体" charset="-122"/>
                </a:defRPr>
              </a:lvl2pPr>
              <a:lvl3pPr marL="1143000" indent="-228600" eaLnBrk="0" hangingPunct="0">
                <a:spcBef>
                  <a:spcPct val="40000"/>
                </a:spcBef>
                <a:buClr>
                  <a:schemeClr val="accent1"/>
                </a:buClr>
                <a:buSzPct val="60000"/>
                <a:buFont typeface="Wingdings" pitchFamily="2" charset="2"/>
                <a:buChar char="n"/>
                <a:defRPr sz="2400">
                  <a:solidFill>
                    <a:schemeClr val="tx1"/>
                  </a:solidFill>
                  <a:latin typeface="微软雅黑" pitchFamily="34" charset="-122"/>
                  <a:ea typeface="宋体" charset="-122"/>
                </a:defRPr>
              </a:lvl3pPr>
              <a:lvl4pPr marL="1600200" indent="-228600" eaLnBrk="0" hangingPunct="0">
                <a:spcBef>
                  <a:spcPct val="40000"/>
                </a:spcBef>
                <a:buChar char="–"/>
                <a:defRPr sz="1600">
                  <a:solidFill>
                    <a:schemeClr val="tx1"/>
                  </a:solidFill>
                  <a:latin typeface="微软雅黑" pitchFamily="34" charset="-122"/>
                  <a:ea typeface="宋体" charset="-122"/>
                </a:defRPr>
              </a:lvl4pPr>
              <a:lvl5pPr marL="2057400" indent="-228600" eaLnBrk="0" hangingPunct="0">
                <a:spcBef>
                  <a:spcPct val="40000"/>
                </a:spcBef>
                <a:buChar char="–"/>
                <a:defRPr sz="1400">
                  <a:solidFill>
                    <a:schemeClr val="tx1"/>
                  </a:solidFill>
                  <a:latin typeface="微软雅黑" pitchFamily="34" charset="-122"/>
                  <a:ea typeface="宋体" charset="-122"/>
                </a:defRPr>
              </a:lvl5pPr>
              <a:lvl6pPr marL="2514600" indent="-228600" eaLnBrk="0" fontAlgn="base" hangingPunct="0">
                <a:spcBef>
                  <a:spcPct val="40000"/>
                </a:spcBef>
                <a:spcAft>
                  <a:spcPct val="0"/>
                </a:spcAft>
                <a:buChar char="–"/>
                <a:defRPr sz="1400">
                  <a:solidFill>
                    <a:schemeClr val="tx1"/>
                  </a:solidFill>
                  <a:latin typeface="微软雅黑" pitchFamily="34" charset="-122"/>
                  <a:ea typeface="宋体" charset="-122"/>
                </a:defRPr>
              </a:lvl6pPr>
              <a:lvl7pPr marL="2971800" indent="-228600" eaLnBrk="0" fontAlgn="base" hangingPunct="0">
                <a:spcBef>
                  <a:spcPct val="40000"/>
                </a:spcBef>
                <a:spcAft>
                  <a:spcPct val="0"/>
                </a:spcAft>
                <a:buChar char="–"/>
                <a:defRPr sz="1400">
                  <a:solidFill>
                    <a:schemeClr val="tx1"/>
                  </a:solidFill>
                  <a:latin typeface="微软雅黑" pitchFamily="34" charset="-122"/>
                  <a:ea typeface="宋体" charset="-122"/>
                </a:defRPr>
              </a:lvl7pPr>
              <a:lvl8pPr marL="3429000" indent="-228600" eaLnBrk="0" fontAlgn="base" hangingPunct="0">
                <a:spcBef>
                  <a:spcPct val="40000"/>
                </a:spcBef>
                <a:spcAft>
                  <a:spcPct val="0"/>
                </a:spcAft>
                <a:buChar char="–"/>
                <a:defRPr sz="1400">
                  <a:solidFill>
                    <a:schemeClr val="tx1"/>
                  </a:solidFill>
                  <a:latin typeface="微软雅黑" pitchFamily="34" charset="-122"/>
                  <a:ea typeface="宋体" charset="-122"/>
                </a:defRPr>
              </a:lvl8pPr>
              <a:lvl9pPr marL="3886200" indent="-228600" eaLnBrk="0" fontAlgn="base" hangingPunct="0">
                <a:spcBef>
                  <a:spcPct val="40000"/>
                </a:spcBef>
                <a:spcAft>
                  <a:spcPct val="0"/>
                </a:spcAft>
                <a:buChar char="–"/>
                <a:defRPr sz="1400">
                  <a:solidFill>
                    <a:schemeClr val="tx1"/>
                  </a:solidFill>
                  <a:latin typeface="微软雅黑" pitchFamily="34" charset="-122"/>
                  <a:ea typeface="宋体" charset="-122"/>
                </a:defRPr>
              </a:lvl9pPr>
            </a:lstStyle>
            <a:p>
              <a:pPr algn="ctr" eaLnBrk="1" hangingPunct="1">
                <a:lnSpc>
                  <a:spcPct val="100000"/>
                </a:lnSpc>
                <a:spcBef>
                  <a:spcPct val="50000"/>
                </a:spcBef>
                <a:buClrTx/>
                <a:buSzTx/>
                <a:buFontTx/>
                <a:buNone/>
              </a:pPr>
              <a:r>
                <a:rPr lang="zh-CN" altLang="en-US" sz="800" dirty="0">
                  <a:solidFill>
                    <a:schemeClr val="bg2">
                      <a:lumMod val="50000"/>
                    </a:schemeClr>
                  </a:solidFill>
                  <a:ea typeface="微软雅黑" pitchFamily="34" charset="-122"/>
                </a:rPr>
                <a:t>高</a:t>
              </a:r>
            </a:p>
          </p:txBody>
        </p:sp>
        <p:sp>
          <p:nvSpPr>
            <p:cNvPr id="37" name="Line 6"/>
            <p:cNvSpPr>
              <a:spLocks noChangeShapeType="1"/>
            </p:cNvSpPr>
            <p:nvPr/>
          </p:nvSpPr>
          <p:spPr bwMode="auto">
            <a:xfrm flipV="1">
              <a:off x="1360128" y="1679182"/>
              <a:ext cx="0" cy="2717954"/>
            </a:xfrm>
            <a:prstGeom prst="line">
              <a:avLst/>
            </a:prstGeom>
            <a:noFill/>
            <a:ln w="19050">
              <a:solidFill>
                <a:srgbClr val="B2B2B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800">
                <a:solidFill>
                  <a:schemeClr val="bg2">
                    <a:lumMod val="50000"/>
                  </a:schemeClr>
                </a:solidFill>
              </a:endParaRPr>
            </a:p>
          </p:txBody>
        </p:sp>
        <p:sp>
          <p:nvSpPr>
            <p:cNvPr id="38" name="Line 10"/>
            <p:cNvSpPr>
              <a:spLocks noChangeShapeType="1"/>
            </p:cNvSpPr>
            <p:nvPr/>
          </p:nvSpPr>
          <p:spPr bwMode="gray">
            <a:xfrm>
              <a:off x="1578669" y="4480876"/>
              <a:ext cx="3910259" cy="0"/>
            </a:xfrm>
            <a:prstGeom prst="line">
              <a:avLst/>
            </a:prstGeom>
            <a:noFill/>
            <a:ln w="19050">
              <a:solidFill>
                <a:srgbClr val="B2B2B2"/>
              </a:solidFill>
              <a:round/>
              <a:headEnd/>
              <a:tailEnd type="triangle" w="med" len="med"/>
            </a:ln>
            <a:extLst>
              <a:ext uri="{909E8E84-426E-40DD-AFC4-6F175D3DCCD1}">
                <a14:hiddenFill xmlns:a14="http://schemas.microsoft.com/office/drawing/2010/main">
                  <a:noFill/>
                </a14:hiddenFill>
              </a:ext>
            </a:extLst>
          </p:spPr>
          <p:txBody>
            <a:bodyPr wrap="square" lIns="90000" tIns="46800" rIns="90000" bIns="46800">
              <a:spAutoFit/>
            </a:bodyPr>
            <a:lstStyle/>
            <a:p>
              <a:endParaRPr lang="zh-CN" altLang="en-US" sz="800">
                <a:solidFill>
                  <a:schemeClr val="bg2">
                    <a:lumMod val="50000"/>
                  </a:schemeClr>
                </a:solidFill>
              </a:endParaRPr>
            </a:p>
          </p:txBody>
        </p:sp>
        <p:cxnSp>
          <p:nvCxnSpPr>
            <p:cNvPr id="39" name="直接连接符 14"/>
            <p:cNvCxnSpPr/>
            <p:nvPr/>
          </p:nvCxnSpPr>
          <p:spPr>
            <a:xfrm>
              <a:off x="1578669" y="3230120"/>
              <a:ext cx="3887289" cy="0"/>
            </a:xfrm>
            <a:prstGeom prst="line">
              <a:avLst/>
            </a:prstGeom>
            <a:ln>
              <a:solidFill>
                <a:schemeClr val="bg1">
                  <a:lumMod val="50000"/>
                  <a:alpha val="52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15"/>
            <p:cNvCxnSpPr/>
            <p:nvPr/>
          </p:nvCxnSpPr>
          <p:spPr>
            <a:xfrm>
              <a:off x="3413229" y="1679182"/>
              <a:ext cx="0" cy="2551543"/>
            </a:xfrm>
            <a:prstGeom prst="line">
              <a:avLst/>
            </a:prstGeom>
            <a:ln>
              <a:solidFill>
                <a:schemeClr val="bg1">
                  <a:lumMod val="50000"/>
                  <a:alpha val="52000"/>
                </a:schemeClr>
              </a:solidFill>
            </a:ln>
          </p:spPr>
          <p:style>
            <a:lnRef idx="1">
              <a:schemeClr val="accent1"/>
            </a:lnRef>
            <a:fillRef idx="0">
              <a:schemeClr val="accent1"/>
            </a:fillRef>
            <a:effectRef idx="0">
              <a:schemeClr val="accent1"/>
            </a:effectRef>
            <a:fontRef idx="minor">
              <a:schemeClr val="tx1"/>
            </a:fontRef>
          </p:style>
        </p:cxnSp>
        <p:sp>
          <p:nvSpPr>
            <p:cNvPr id="41" name="矩形 16"/>
            <p:cNvSpPr/>
            <p:nvPr/>
          </p:nvSpPr>
          <p:spPr>
            <a:xfrm>
              <a:off x="1578669" y="1679182"/>
              <a:ext cx="1834559" cy="1550938"/>
            </a:xfrm>
            <a:prstGeom prst="rect">
              <a:avLst/>
            </a:prstGeom>
            <a:solidFill>
              <a:schemeClr val="tx2">
                <a:lumMod val="60000"/>
                <a:lumOff val="4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p>
          </p:txBody>
        </p:sp>
        <p:sp>
          <p:nvSpPr>
            <p:cNvPr id="42" name="矩形 17"/>
            <p:cNvSpPr/>
            <p:nvPr/>
          </p:nvSpPr>
          <p:spPr>
            <a:xfrm>
              <a:off x="3413228" y="1679180"/>
              <a:ext cx="2127915" cy="1550938"/>
            </a:xfrm>
            <a:prstGeom prst="rect">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zh-CN" sz="800"/>
            </a:p>
          </p:txBody>
        </p:sp>
      </p:grpSp>
      <p:graphicFrame>
        <p:nvGraphicFramePr>
          <p:cNvPr id="43" name="表格 27"/>
          <p:cNvGraphicFramePr>
            <a:graphicFrameLocks noGrp="1"/>
          </p:cNvGraphicFramePr>
          <p:nvPr>
            <p:extLst>
              <p:ext uri="{D42A27DB-BD31-4B8C-83A1-F6EECF244321}">
                <p14:modId xmlns:p14="http://schemas.microsoft.com/office/powerpoint/2010/main" val="1123083370"/>
              </p:ext>
            </p:extLst>
          </p:nvPr>
        </p:nvGraphicFramePr>
        <p:xfrm>
          <a:off x="5477522" y="2355726"/>
          <a:ext cx="3486966" cy="914400"/>
        </p:xfrm>
        <a:graphic>
          <a:graphicData uri="http://schemas.openxmlformats.org/drawingml/2006/table">
            <a:tbl>
              <a:tblPr firstRow="1" bandRow="1">
                <a:tableStyleId>{C083E6E3-FA7D-4D7B-A595-EF9225AFEA82}</a:tableStyleId>
              </a:tblPr>
              <a:tblGrid>
                <a:gridCol w="896743"/>
                <a:gridCol w="2590223"/>
              </a:tblGrid>
              <a:tr h="216024">
                <a:tc>
                  <a:txBody>
                    <a:bodyPr/>
                    <a:lstStyle/>
                    <a:p>
                      <a:r>
                        <a:rPr lang="zh-CN" altLang="en-US" sz="800" dirty="0" smtClean="0">
                          <a:solidFill>
                            <a:schemeClr val="bg2">
                              <a:lumMod val="50000"/>
                            </a:schemeClr>
                          </a:solidFill>
                        </a:rPr>
                        <a:t>有无亟需改善</a:t>
                      </a:r>
                      <a:endParaRPr lang="zh-CN" altLang="en-US" sz="800" dirty="0">
                        <a:solidFill>
                          <a:schemeClr val="bg2">
                            <a:lumMod val="50000"/>
                          </a:schemeClr>
                        </a:solidFill>
                      </a:endParaRPr>
                    </a:p>
                  </a:txBody>
                  <a:tcPr/>
                </a:tc>
                <a:tc>
                  <a:txBody>
                    <a:bodyPr/>
                    <a:lstStyle/>
                    <a:p>
                      <a:pPr marL="0" algn="l" defTabSz="914239" rtl="0" eaLnBrk="1" latinLnBrk="0" hangingPunct="1"/>
                      <a:r>
                        <a:rPr lang="zh-CN" altLang="en-US" sz="1000" b="1" kern="1200" dirty="0" smtClean="0">
                          <a:solidFill>
                            <a:srgbClr val="C00000"/>
                          </a:solidFill>
                          <a:latin typeface="黑体"/>
                          <a:ea typeface="+mn-ea"/>
                          <a:cs typeface="黑体"/>
                        </a:rPr>
                        <a:t>判别描述</a:t>
                      </a:r>
                      <a:endParaRPr lang="zh-CN" altLang="en-US" sz="1000" b="1" kern="1200" dirty="0">
                        <a:solidFill>
                          <a:srgbClr val="C00000"/>
                        </a:solidFill>
                        <a:latin typeface="黑体"/>
                        <a:ea typeface="+mn-ea"/>
                        <a:cs typeface="黑体"/>
                      </a:endParaRPr>
                    </a:p>
                  </a:txBody>
                  <a:tcPr/>
                </a:tc>
              </a:tr>
              <a:tr h="204773">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有</a:t>
                      </a:r>
                      <a:endParaRPr lang="zh-CN" altLang="en-US" sz="800" dirty="0">
                        <a:solidFill>
                          <a:schemeClr val="bg2">
                            <a:lumMod val="50000"/>
                          </a:schemeClr>
                        </a:solidFill>
                      </a:endParaRPr>
                    </a:p>
                  </a:txBody>
                  <a:tcPr/>
                </a:tc>
                <a:tc>
                  <a:txBody>
                    <a:bodyPr/>
                    <a:lstStyle/>
                    <a:p>
                      <a:r>
                        <a:rPr lang="zh-CN" altLang="en-US" sz="800" dirty="0" smtClean="0">
                          <a:solidFill>
                            <a:schemeClr val="bg2">
                              <a:lumMod val="50000"/>
                            </a:schemeClr>
                          </a:solidFill>
                        </a:rPr>
                        <a:t>在</a:t>
                      </a:r>
                      <a:r>
                        <a:rPr lang="en-US" altLang="zh-CN" sz="800" dirty="0" smtClean="0">
                          <a:solidFill>
                            <a:srgbClr val="800000"/>
                          </a:solidFill>
                        </a:rPr>
                        <a:t>xx</a:t>
                      </a:r>
                      <a:r>
                        <a:rPr lang="zh-CN" altLang="en-US" sz="800" dirty="0" smtClean="0">
                          <a:solidFill>
                            <a:srgbClr val="800000"/>
                          </a:solidFill>
                        </a:rPr>
                        <a:t>、</a:t>
                      </a:r>
                      <a:r>
                        <a:rPr lang="en-US" altLang="zh-CN" sz="800" dirty="0" smtClean="0">
                          <a:solidFill>
                            <a:srgbClr val="800000"/>
                          </a:solidFill>
                        </a:rPr>
                        <a:t>xx(</a:t>
                      </a:r>
                      <a:r>
                        <a:rPr lang="zh-CN" altLang="en-US" sz="800" dirty="0" smtClean="0">
                          <a:solidFill>
                            <a:srgbClr val="800000"/>
                          </a:solidFill>
                        </a:rPr>
                        <a:t>急需改善区域</a:t>
                      </a:r>
                      <a:r>
                        <a:rPr lang="en-US" altLang="zh-CN" sz="800" dirty="0" smtClean="0">
                          <a:solidFill>
                            <a:srgbClr val="800000"/>
                          </a:solidFill>
                        </a:rPr>
                        <a:t>)</a:t>
                      </a:r>
                      <a:r>
                        <a:rPr lang="zh-CN" altLang="en-US" sz="800" dirty="0" smtClean="0">
                          <a:solidFill>
                            <a:schemeClr val="bg2">
                              <a:lumMod val="50000"/>
                            </a:schemeClr>
                          </a:solidFill>
                        </a:rPr>
                        <a:t>等关键要素上表现较弱，需要优先考虑投入资源，改善提升</a:t>
                      </a:r>
                      <a:endParaRPr lang="zh-CN" altLang="en-US" sz="800" dirty="0">
                        <a:solidFill>
                          <a:schemeClr val="bg2">
                            <a:lumMod val="50000"/>
                          </a:schemeClr>
                        </a:solidFill>
                      </a:endParaRPr>
                    </a:p>
                  </a:txBody>
                  <a:tcPr/>
                </a:tc>
              </a:tr>
              <a:tr h="221352">
                <a:tc>
                  <a:txBody>
                    <a:bodyPr/>
                    <a:lstStyle/>
                    <a:p>
                      <a:r>
                        <a:rPr lang="zh-CN" altLang="en-US" sz="800" dirty="0" smtClean="0">
                          <a:solidFill>
                            <a:schemeClr val="bg2">
                              <a:lumMod val="50000"/>
                            </a:schemeClr>
                          </a:solidFill>
                        </a:rPr>
                        <a:t>无</a:t>
                      </a:r>
                      <a:endParaRPr lang="en-US" altLang="zh-CN" sz="800" dirty="0" smtClean="0">
                        <a:solidFill>
                          <a:schemeClr val="bg2">
                            <a:lumMod val="50000"/>
                          </a:schemeClr>
                        </a:solidFill>
                      </a:endParaRPr>
                    </a:p>
                  </a:txBody>
                  <a:tcPr/>
                </a:tc>
                <a:tc>
                  <a:txBody>
                    <a:bodyPr/>
                    <a:lstStyle/>
                    <a:p>
                      <a:pPr marL="0" marR="0" indent="0" algn="l" defTabSz="914239" rtl="0" eaLnBrk="1" fontAlgn="auto" latinLnBrk="0" hangingPunct="1">
                        <a:lnSpc>
                          <a:spcPct val="100000"/>
                        </a:lnSpc>
                        <a:spcBef>
                          <a:spcPts val="0"/>
                        </a:spcBef>
                        <a:spcAft>
                          <a:spcPts val="0"/>
                        </a:spcAft>
                        <a:buClrTx/>
                        <a:buSzTx/>
                        <a:buFontTx/>
                        <a:buNone/>
                        <a:tabLst/>
                        <a:defRPr/>
                      </a:pPr>
                      <a:r>
                        <a:rPr lang="zh-CN" altLang="en-US" sz="800" dirty="0" smtClean="0">
                          <a:solidFill>
                            <a:schemeClr val="bg2">
                              <a:lumMod val="50000"/>
                            </a:schemeClr>
                          </a:solidFill>
                        </a:rPr>
                        <a:t>在顾客重点关注的几个要素上餐厅表现较好，资源允许的情况下可以目前需要关注</a:t>
                      </a:r>
                      <a:r>
                        <a:rPr lang="en-US" altLang="zh-CN" sz="800" dirty="0" smtClean="0">
                          <a:solidFill>
                            <a:srgbClr val="800000"/>
                          </a:solidFill>
                        </a:rPr>
                        <a:t>xx,</a:t>
                      </a:r>
                      <a:r>
                        <a:rPr lang="zh-CN" altLang="en-US" sz="800" dirty="0" smtClean="0">
                          <a:solidFill>
                            <a:srgbClr val="800000"/>
                          </a:solidFill>
                        </a:rPr>
                        <a:t> </a:t>
                      </a:r>
                      <a:r>
                        <a:rPr lang="en-US" altLang="zh-CN" sz="800" dirty="0" smtClean="0">
                          <a:solidFill>
                            <a:srgbClr val="800000"/>
                          </a:solidFill>
                        </a:rPr>
                        <a:t>xx</a:t>
                      </a:r>
                      <a:r>
                        <a:rPr lang="zh-CN" altLang="en-US" sz="800" dirty="0" smtClean="0">
                          <a:solidFill>
                            <a:srgbClr val="800000"/>
                          </a:solidFill>
                        </a:rPr>
                        <a:t> </a:t>
                      </a:r>
                      <a:r>
                        <a:rPr lang="en-US" altLang="zh-CN" sz="800" dirty="0" smtClean="0">
                          <a:solidFill>
                            <a:schemeClr val="bg2">
                              <a:lumMod val="50000"/>
                            </a:schemeClr>
                          </a:solidFill>
                        </a:rPr>
                        <a:t>(</a:t>
                      </a:r>
                      <a:r>
                        <a:rPr lang="zh-CN" altLang="en-US" sz="800" dirty="0" smtClean="0">
                          <a:solidFill>
                            <a:schemeClr val="bg2">
                              <a:lumMod val="50000"/>
                            </a:schemeClr>
                          </a:solidFill>
                        </a:rPr>
                        <a:t>其次改善区域</a:t>
                      </a:r>
                      <a:r>
                        <a:rPr lang="en-US" altLang="zh-CN" sz="800" dirty="0" smtClean="0">
                          <a:solidFill>
                            <a:schemeClr val="bg2">
                              <a:lumMod val="50000"/>
                            </a:schemeClr>
                          </a:solidFill>
                        </a:rPr>
                        <a:t>)</a:t>
                      </a:r>
                      <a:endParaRPr lang="zh-CN" altLang="en-US" sz="800" dirty="0" smtClean="0">
                        <a:solidFill>
                          <a:schemeClr val="bg2">
                            <a:lumMod val="50000"/>
                          </a:schemeClr>
                        </a:solidFill>
                      </a:endParaRPr>
                    </a:p>
                  </a:txBody>
                  <a:tcPr/>
                </a:tc>
              </a:tr>
            </a:tbl>
          </a:graphicData>
        </a:graphic>
      </p:graphicFrame>
      <p:sp>
        <p:nvSpPr>
          <p:cNvPr id="44" name="Rectangle 43"/>
          <p:cNvSpPr/>
          <p:nvPr/>
        </p:nvSpPr>
        <p:spPr>
          <a:xfrm>
            <a:off x="5437212" y="3327046"/>
            <a:ext cx="3312368" cy="230832"/>
          </a:xfrm>
          <a:prstGeom prst="rect">
            <a:avLst/>
          </a:prstGeom>
        </p:spPr>
        <p:txBody>
          <a:bodyPr wrap="square">
            <a:spAutoFit/>
          </a:bodyPr>
          <a:lstStyle/>
          <a:p>
            <a:r>
              <a:rPr lang="zh-CN" altLang="en-US" sz="900" b="1" dirty="0" smtClean="0">
                <a:solidFill>
                  <a:schemeClr val="bg2">
                    <a:lumMod val="50000"/>
                  </a:schemeClr>
                </a:solidFill>
              </a:rPr>
              <a:t>注：</a:t>
            </a:r>
            <a:r>
              <a:rPr lang="en-US" altLang="zh-CN" sz="900" dirty="0" smtClean="0">
                <a:solidFill>
                  <a:srgbClr val="800000"/>
                </a:solidFill>
              </a:rPr>
              <a:t>xx</a:t>
            </a:r>
            <a:r>
              <a:rPr lang="zh-CN" altLang="en-US" sz="900" dirty="0" smtClean="0">
                <a:solidFill>
                  <a:srgbClr val="800000"/>
                </a:solidFill>
              </a:rPr>
              <a:t>表示落在这一区域的关键要素</a:t>
            </a:r>
            <a:r>
              <a:rPr lang="zh-CN" altLang="en-US" sz="900" b="1" dirty="0" smtClean="0">
                <a:solidFill>
                  <a:schemeClr val="bg2">
                    <a:lumMod val="50000"/>
                  </a:schemeClr>
                </a:solidFill>
              </a:rPr>
              <a:t>；</a:t>
            </a:r>
            <a:endParaRPr lang="zh-CN" altLang="en-US" sz="900" b="1" dirty="0">
              <a:solidFill>
                <a:schemeClr val="bg2">
                  <a:lumMod val="50000"/>
                </a:schemeClr>
              </a:solidFill>
            </a:endParaRPr>
          </a:p>
        </p:txBody>
      </p:sp>
      <p:sp>
        <p:nvSpPr>
          <p:cNvPr id="45" name="Rectangle 6"/>
          <p:cNvSpPr/>
          <p:nvPr/>
        </p:nvSpPr>
        <p:spPr>
          <a:xfrm>
            <a:off x="5544108" y="3651870"/>
            <a:ext cx="3312368" cy="1200329"/>
          </a:xfrm>
          <a:prstGeom prst="rect">
            <a:avLst/>
          </a:prstGeom>
        </p:spPr>
        <p:txBody>
          <a:bodyPr wrap="square">
            <a:spAutoFit/>
          </a:bodyPr>
          <a:lstStyle/>
          <a:p>
            <a:r>
              <a:rPr lang="zh-CN" altLang="en-US" sz="900" b="1" dirty="0" smtClean="0">
                <a:solidFill>
                  <a:schemeClr val="bg2">
                    <a:lumMod val="50000"/>
                  </a:schemeClr>
                </a:solidFill>
              </a:rPr>
              <a:t>横轴取值：</a:t>
            </a:r>
            <a:r>
              <a:rPr lang="en-US" altLang="zh-CN" sz="900" b="1" dirty="0" smtClean="0">
                <a:solidFill>
                  <a:schemeClr val="bg2">
                    <a:lumMod val="50000"/>
                  </a:schemeClr>
                </a:solidFill>
              </a:rPr>
              <a:t>P52</a:t>
            </a:r>
            <a:r>
              <a:rPr lang="zh-CN" altLang="en-US" sz="900" b="1" dirty="0" smtClean="0">
                <a:solidFill>
                  <a:schemeClr val="bg2">
                    <a:lumMod val="50000"/>
                  </a:schemeClr>
                </a:solidFill>
              </a:rPr>
              <a:t>对应指标的“满意客户比例”</a:t>
            </a:r>
            <a:endParaRPr lang="en-US" altLang="zh-CN" sz="900" b="1" dirty="0" smtClean="0">
              <a:solidFill>
                <a:schemeClr val="bg2">
                  <a:lumMod val="50000"/>
                </a:schemeClr>
              </a:solidFill>
            </a:endParaRPr>
          </a:p>
          <a:p>
            <a:r>
              <a:rPr lang="zh-CN" altLang="en-US" sz="900" b="1" dirty="0" smtClean="0">
                <a:solidFill>
                  <a:schemeClr val="bg2">
                    <a:lumMod val="50000"/>
                  </a:schemeClr>
                </a:solidFill>
              </a:rPr>
              <a:t>纵轴取值：</a:t>
            </a:r>
            <a:r>
              <a:rPr lang="en-US" altLang="zh-CN" sz="900" b="1" dirty="0" smtClean="0">
                <a:solidFill>
                  <a:schemeClr val="bg2">
                    <a:lumMod val="50000"/>
                  </a:schemeClr>
                </a:solidFill>
              </a:rPr>
              <a:t>P63</a:t>
            </a:r>
            <a:r>
              <a:rPr lang="zh-CN" altLang="en-US" sz="900" b="1" dirty="0" smtClean="0">
                <a:solidFill>
                  <a:schemeClr val="bg2">
                    <a:lumMod val="50000"/>
                  </a:schemeClr>
                </a:solidFill>
              </a:rPr>
              <a:t>对应指标的“重要性”。</a:t>
            </a:r>
            <a:endParaRPr lang="en-US" altLang="zh-CN" sz="900" b="1" dirty="0" smtClean="0">
              <a:solidFill>
                <a:schemeClr val="bg2">
                  <a:lumMod val="50000"/>
                </a:schemeClr>
              </a:solidFill>
            </a:endParaRPr>
          </a:p>
          <a:p>
            <a:endParaRPr lang="en-US" altLang="zh-CN" sz="900" b="1" dirty="0">
              <a:solidFill>
                <a:schemeClr val="bg2">
                  <a:lumMod val="50000"/>
                </a:schemeClr>
              </a:solidFill>
            </a:endParaRPr>
          </a:p>
          <a:p>
            <a:r>
              <a:rPr lang="zh-CN" altLang="en-US" sz="900" b="1" dirty="0">
                <a:solidFill>
                  <a:schemeClr val="bg2">
                    <a:lumMod val="50000"/>
                  </a:schemeClr>
                </a:solidFill>
              </a:rPr>
              <a:t>气</a:t>
            </a:r>
            <a:r>
              <a:rPr lang="zh-CN" altLang="en-US" sz="900" b="1" dirty="0" smtClean="0">
                <a:solidFill>
                  <a:schemeClr val="bg2">
                    <a:lumMod val="50000"/>
                  </a:schemeClr>
                </a:solidFill>
              </a:rPr>
              <a:t>泡大小</a:t>
            </a:r>
            <a:r>
              <a:rPr lang="en-US" altLang="zh-CN" sz="900" b="1" dirty="0" smtClean="0">
                <a:solidFill>
                  <a:schemeClr val="bg2">
                    <a:lumMod val="50000"/>
                  </a:schemeClr>
                </a:solidFill>
              </a:rPr>
              <a:t>:</a:t>
            </a:r>
            <a:r>
              <a:rPr lang="zh-CN" altLang="en-US" sz="900" b="1" dirty="0" smtClean="0">
                <a:solidFill>
                  <a:schemeClr val="bg2">
                    <a:lumMod val="50000"/>
                  </a:schemeClr>
                </a:solidFill>
              </a:rPr>
              <a:t>满意顾客比例减行业平均值</a:t>
            </a:r>
            <a:r>
              <a:rPr lang="en-US" altLang="zh-CN" sz="900" b="1" dirty="0" smtClean="0">
                <a:solidFill>
                  <a:schemeClr val="bg2">
                    <a:lumMod val="50000"/>
                  </a:schemeClr>
                </a:solidFill>
              </a:rPr>
              <a:t>,Gap</a:t>
            </a:r>
            <a:r>
              <a:rPr lang="zh-CN" altLang="en-US" sz="900" b="1" dirty="0">
                <a:solidFill>
                  <a:schemeClr val="bg2">
                    <a:lumMod val="50000"/>
                  </a:schemeClr>
                </a:solidFill>
              </a:rPr>
              <a:t>绝对</a:t>
            </a:r>
            <a:r>
              <a:rPr lang="zh-CN" altLang="en-US" sz="900" b="1" dirty="0" smtClean="0">
                <a:solidFill>
                  <a:schemeClr val="bg2">
                    <a:lumMod val="50000"/>
                  </a:schemeClr>
                </a:solidFill>
              </a:rPr>
              <a:t>值</a:t>
            </a:r>
            <a:r>
              <a:rPr lang="zh-CN" altLang="en-US" sz="900" b="1" dirty="0">
                <a:solidFill>
                  <a:schemeClr val="bg2">
                    <a:lumMod val="50000"/>
                  </a:schemeClr>
                </a:solidFill>
              </a:rPr>
              <a:t>增</a:t>
            </a:r>
            <a:r>
              <a:rPr lang="zh-CN" altLang="en-US" sz="900" b="1" dirty="0" smtClean="0">
                <a:solidFill>
                  <a:schemeClr val="bg2">
                    <a:lumMod val="50000"/>
                  </a:schemeClr>
                </a:solidFill>
              </a:rPr>
              <a:t>大</a:t>
            </a:r>
            <a:r>
              <a:rPr lang="en-US" altLang="zh-CN" sz="900" b="1" dirty="0" smtClean="0">
                <a:solidFill>
                  <a:schemeClr val="bg2">
                    <a:lumMod val="50000"/>
                  </a:schemeClr>
                </a:solidFill>
              </a:rPr>
              <a:t>,</a:t>
            </a:r>
            <a:r>
              <a:rPr lang="zh-CN" altLang="en-US" sz="900" b="1" dirty="0">
                <a:solidFill>
                  <a:schemeClr val="bg2">
                    <a:lumMod val="50000"/>
                  </a:schemeClr>
                </a:solidFill>
              </a:rPr>
              <a:t>气</a:t>
            </a:r>
            <a:r>
              <a:rPr lang="zh-CN" altLang="en-US" sz="900" b="1" dirty="0" smtClean="0">
                <a:solidFill>
                  <a:schemeClr val="bg2">
                    <a:lumMod val="50000"/>
                  </a:schemeClr>
                </a:solidFill>
              </a:rPr>
              <a:t>泡</a:t>
            </a:r>
            <a:r>
              <a:rPr lang="zh-CN" altLang="en-US" sz="900" b="1" dirty="0">
                <a:solidFill>
                  <a:schemeClr val="bg2">
                    <a:lumMod val="50000"/>
                  </a:schemeClr>
                </a:solidFill>
              </a:rPr>
              <a:t>大</a:t>
            </a:r>
            <a:r>
              <a:rPr lang="zh-CN" altLang="en-US" sz="900" b="1" dirty="0" smtClean="0">
                <a:solidFill>
                  <a:schemeClr val="bg2">
                    <a:lumMod val="50000"/>
                  </a:schemeClr>
                </a:solidFill>
              </a:rPr>
              <a:t>小随之增大</a:t>
            </a:r>
            <a:r>
              <a:rPr lang="en-US" altLang="zh-CN" sz="900" b="1" dirty="0" smtClean="0">
                <a:solidFill>
                  <a:schemeClr val="bg2">
                    <a:lumMod val="50000"/>
                  </a:schemeClr>
                </a:solidFill>
              </a:rPr>
              <a:t>;</a:t>
            </a:r>
          </a:p>
          <a:p>
            <a:r>
              <a:rPr lang="zh-CN" altLang="en-US" sz="900" b="1" dirty="0" smtClean="0">
                <a:solidFill>
                  <a:schemeClr val="bg2">
                    <a:lumMod val="50000"/>
                  </a:schemeClr>
                </a:solidFill>
              </a:rPr>
              <a:t>气泡颜色</a:t>
            </a:r>
            <a:r>
              <a:rPr lang="en-US" altLang="zh-CN" sz="900" b="1" dirty="0" smtClean="0">
                <a:solidFill>
                  <a:schemeClr val="bg2">
                    <a:lumMod val="50000"/>
                  </a:schemeClr>
                </a:solidFill>
              </a:rPr>
              <a:t>:</a:t>
            </a:r>
            <a:r>
              <a:rPr lang="zh-CN" altLang="en-US" sz="900" b="1" dirty="0" smtClean="0">
                <a:solidFill>
                  <a:schemeClr val="bg2">
                    <a:lumMod val="50000"/>
                  </a:schemeClr>
                </a:solidFill>
              </a:rPr>
              <a:t> 满意顾客比例减行业平均值</a:t>
            </a:r>
            <a:r>
              <a:rPr lang="en-US" altLang="zh-CN" sz="900" b="1" dirty="0" smtClean="0">
                <a:solidFill>
                  <a:schemeClr val="bg2">
                    <a:lumMod val="50000"/>
                  </a:schemeClr>
                </a:solidFill>
              </a:rPr>
              <a:t>,</a:t>
            </a:r>
            <a:r>
              <a:rPr lang="zh-CN" altLang="en-US" sz="900" b="1" dirty="0" smtClean="0">
                <a:solidFill>
                  <a:schemeClr val="bg2">
                    <a:lumMod val="50000"/>
                  </a:schemeClr>
                </a:solidFill>
              </a:rPr>
              <a:t>如果为正值</a:t>
            </a:r>
            <a:r>
              <a:rPr lang="en-US" altLang="zh-CN" sz="900" b="1" dirty="0" smtClean="0">
                <a:solidFill>
                  <a:schemeClr val="bg2">
                    <a:lumMod val="50000"/>
                  </a:schemeClr>
                </a:solidFill>
              </a:rPr>
              <a:t>,</a:t>
            </a:r>
            <a:r>
              <a:rPr lang="zh-CN" altLang="en-US" sz="900" b="1" dirty="0">
                <a:solidFill>
                  <a:schemeClr val="bg2">
                    <a:lumMod val="50000"/>
                  </a:schemeClr>
                </a:solidFill>
              </a:rPr>
              <a:t>气</a:t>
            </a:r>
            <a:r>
              <a:rPr lang="zh-CN" altLang="en-US" sz="900" b="1" dirty="0" smtClean="0">
                <a:solidFill>
                  <a:schemeClr val="bg2">
                    <a:lumMod val="50000"/>
                  </a:schemeClr>
                </a:solidFill>
              </a:rPr>
              <a:t>泡为红色</a:t>
            </a:r>
            <a:r>
              <a:rPr lang="en-US" altLang="zh-CN" sz="900" b="1" dirty="0" smtClean="0">
                <a:solidFill>
                  <a:schemeClr val="bg2">
                    <a:lumMod val="50000"/>
                  </a:schemeClr>
                </a:solidFill>
              </a:rPr>
              <a:t>,</a:t>
            </a:r>
            <a:r>
              <a:rPr lang="zh-CN" altLang="en-US" sz="900" b="1" dirty="0">
                <a:solidFill>
                  <a:schemeClr val="bg2">
                    <a:lumMod val="50000"/>
                  </a:schemeClr>
                </a:solidFill>
              </a:rPr>
              <a:t>如果</a:t>
            </a:r>
            <a:r>
              <a:rPr lang="zh-CN" altLang="en-US" sz="900" b="1" dirty="0" smtClean="0">
                <a:solidFill>
                  <a:schemeClr val="bg2">
                    <a:lumMod val="50000"/>
                  </a:schemeClr>
                </a:solidFill>
              </a:rPr>
              <a:t>为负值</a:t>
            </a:r>
            <a:r>
              <a:rPr lang="en-US" altLang="zh-CN" sz="900" b="1" dirty="0" smtClean="0">
                <a:solidFill>
                  <a:schemeClr val="bg2">
                    <a:lumMod val="50000"/>
                  </a:schemeClr>
                </a:solidFill>
              </a:rPr>
              <a:t>,</a:t>
            </a:r>
            <a:r>
              <a:rPr lang="zh-CN" altLang="en-US" sz="900" b="1" dirty="0" smtClean="0">
                <a:solidFill>
                  <a:schemeClr val="bg2">
                    <a:lumMod val="50000"/>
                  </a:schemeClr>
                </a:solidFill>
              </a:rPr>
              <a:t>气泡为绿色</a:t>
            </a:r>
            <a:r>
              <a:rPr lang="en-US" altLang="zh-CN" sz="900" b="1" dirty="0" smtClean="0">
                <a:solidFill>
                  <a:schemeClr val="bg2">
                    <a:lumMod val="50000"/>
                  </a:schemeClr>
                </a:solidFill>
              </a:rPr>
              <a:t>;</a:t>
            </a:r>
          </a:p>
          <a:p>
            <a:endParaRPr lang="zh-CN" altLang="en-US" sz="900" b="1" dirty="0">
              <a:solidFill>
                <a:schemeClr val="bg2">
                  <a:lumMod val="50000"/>
                </a:schemeClr>
              </a:solidFill>
            </a:endParaRPr>
          </a:p>
        </p:txBody>
      </p:sp>
      <p:sp>
        <p:nvSpPr>
          <p:cNvPr id="46" name="Rectangle 45"/>
          <p:cNvSpPr/>
          <p:nvPr/>
        </p:nvSpPr>
        <p:spPr>
          <a:xfrm>
            <a:off x="2060361" y="1574090"/>
            <a:ext cx="3222104" cy="461665"/>
          </a:xfrm>
          <a:prstGeom prst="rect">
            <a:avLst/>
          </a:prstGeom>
        </p:spPr>
        <p:txBody>
          <a:bodyPr wrap="square">
            <a:spAutoFit/>
          </a:bodyPr>
          <a:lstStyle/>
          <a:p>
            <a:r>
              <a:rPr lang="en-US" altLang="zh-CN" sz="800" dirty="0" smtClean="0">
                <a:solidFill>
                  <a:schemeClr val="bg1">
                    <a:lumMod val="50000"/>
                  </a:schemeClr>
                </a:solidFill>
              </a:rPr>
              <a:t>E-chart </a:t>
            </a:r>
            <a:r>
              <a:rPr lang="zh-CN" altLang="en-US" sz="800" dirty="0" smtClean="0">
                <a:solidFill>
                  <a:schemeClr val="bg1">
                    <a:lumMod val="50000"/>
                  </a:schemeClr>
                </a:solidFill>
              </a:rPr>
              <a:t>来源</a:t>
            </a:r>
            <a:r>
              <a:rPr lang="en-US" altLang="zh-CN" sz="800" dirty="0" smtClean="0">
                <a:solidFill>
                  <a:schemeClr val="bg1">
                    <a:lumMod val="50000"/>
                  </a:schemeClr>
                </a:solidFill>
              </a:rPr>
              <a:t>:</a:t>
            </a:r>
            <a:r>
              <a:rPr lang="zh-CN" altLang="en-US" sz="800" dirty="0" smtClean="0">
                <a:solidFill>
                  <a:schemeClr val="bg1">
                    <a:lumMod val="50000"/>
                  </a:schemeClr>
                </a:solidFill>
              </a:rPr>
              <a:t> </a:t>
            </a:r>
            <a:r>
              <a:rPr lang="en-US" altLang="zh-CN" sz="800" dirty="0">
                <a:solidFill>
                  <a:schemeClr val="bg1">
                    <a:lumMod val="50000"/>
                  </a:schemeClr>
                </a:solidFill>
                <a:hlinkClick r:id="rId4"/>
              </a:rPr>
              <a:t>http://</a:t>
            </a:r>
            <a:r>
              <a:rPr lang="en-US" altLang="zh-CN" sz="800" dirty="0" smtClean="0">
                <a:solidFill>
                  <a:schemeClr val="bg1">
                    <a:lumMod val="50000"/>
                  </a:schemeClr>
                </a:solidFill>
                <a:hlinkClick r:id="rId4"/>
              </a:rPr>
              <a:t>echarts.baidu.com/doc/example/scatter2.html</a:t>
            </a:r>
            <a:r>
              <a:rPr lang="en-US" altLang="zh-CN" sz="800" dirty="0" smtClean="0">
                <a:solidFill>
                  <a:schemeClr val="bg1">
                    <a:lumMod val="50000"/>
                  </a:schemeClr>
                </a:solidFill>
              </a:rPr>
              <a:t> </a:t>
            </a:r>
            <a:r>
              <a:rPr lang="zh-CN" altLang="en-US" sz="800" dirty="0" smtClean="0">
                <a:solidFill>
                  <a:schemeClr val="bg1">
                    <a:lumMod val="50000"/>
                  </a:schemeClr>
                </a:solidFill>
              </a:rPr>
              <a:t>风格</a:t>
            </a:r>
            <a:r>
              <a:rPr lang="zh-CN" altLang="en-US" sz="800" dirty="0" smtClean="0">
                <a:solidFill>
                  <a:schemeClr val="bg1">
                    <a:lumMod val="50000"/>
                  </a:schemeClr>
                </a:solidFill>
              </a:rPr>
              <a:t>可选</a:t>
            </a:r>
            <a:r>
              <a:rPr lang="en-US" altLang="zh-CN" sz="800" dirty="0" smtClean="0">
                <a:solidFill>
                  <a:schemeClr val="bg1">
                    <a:lumMod val="50000"/>
                  </a:schemeClr>
                </a:solidFill>
              </a:rPr>
              <a:t>,</a:t>
            </a:r>
            <a:r>
              <a:rPr lang="zh-CN" altLang="en-US" sz="800" dirty="0" smtClean="0">
                <a:solidFill>
                  <a:schemeClr val="bg1">
                    <a:lumMod val="50000"/>
                  </a:schemeClr>
                </a:solidFill>
              </a:rPr>
              <a:t>此图风格 </a:t>
            </a:r>
            <a:r>
              <a:rPr lang="en-US" altLang="zh-CN" sz="800" dirty="0" smtClean="0">
                <a:solidFill>
                  <a:schemeClr val="bg1">
                    <a:lumMod val="50000"/>
                  </a:schemeClr>
                </a:solidFill>
              </a:rPr>
              <a:t>macarons</a:t>
            </a:r>
          </a:p>
          <a:p>
            <a:r>
              <a:rPr lang="zh-CN" altLang="en-US" sz="800" dirty="0" smtClean="0">
                <a:solidFill>
                  <a:schemeClr val="tx2">
                    <a:lumMod val="50000"/>
                  </a:schemeClr>
                </a:solidFill>
              </a:rPr>
              <a:t>如二次开发可行</a:t>
            </a:r>
            <a:r>
              <a:rPr lang="en-US" altLang="zh-CN" sz="800" dirty="0" smtClean="0">
                <a:solidFill>
                  <a:schemeClr val="tx2">
                    <a:lumMod val="50000"/>
                  </a:schemeClr>
                </a:solidFill>
              </a:rPr>
              <a:t>,</a:t>
            </a:r>
            <a:r>
              <a:rPr lang="zh-CN" altLang="en-US" sz="800" dirty="0" smtClean="0">
                <a:solidFill>
                  <a:schemeClr val="tx2">
                    <a:lumMod val="50000"/>
                  </a:schemeClr>
                </a:solidFill>
              </a:rPr>
              <a:t>可</a:t>
            </a:r>
            <a:r>
              <a:rPr lang="zh-CN" altLang="en-US" sz="800" dirty="0">
                <a:solidFill>
                  <a:schemeClr val="tx2">
                    <a:lumMod val="50000"/>
                  </a:schemeClr>
                </a:solidFill>
              </a:rPr>
              <a:t>以增</a:t>
            </a:r>
            <a:r>
              <a:rPr lang="zh-CN" altLang="en-US" sz="800" dirty="0" smtClean="0">
                <a:solidFill>
                  <a:schemeClr val="tx2">
                    <a:lumMod val="50000"/>
                  </a:schemeClr>
                </a:solidFill>
              </a:rPr>
              <a:t>加数据纬度</a:t>
            </a:r>
            <a:r>
              <a:rPr lang="en-US" altLang="zh-CN" sz="800" dirty="0" smtClean="0">
                <a:solidFill>
                  <a:schemeClr val="tx2">
                    <a:lumMod val="50000"/>
                  </a:schemeClr>
                </a:solidFill>
              </a:rPr>
              <a:t>,</a:t>
            </a:r>
            <a:endParaRPr lang="en-US" altLang="zh-CN" sz="800" dirty="0">
              <a:solidFill>
                <a:schemeClr val="tx2">
                  <a:lumMod val="50000"/>
                </a:schemeClr>
              </a:solidFill>
            </a:endParaRPr>
          </a:p>
        </p:txBody>
      </p:sp>
      <p:pic>
        <p:nvPicPr>
          <p:cNvPr id="47" name="Picture 4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0371" y="2218340"/>
            <a:ext cx="3768596" cy="1823981"/>
          </a:xfrm>
          <a:prstGeom prst="rect">
            <a:avLst/>
          </a:prstGeom>
        </p:spPr>
      </p:pic>
    </p:spTree>
    <p:extLst>
      <p:ext uri="{BB962C8B-B14F-4D97-AF65-F5344CB8AC3E}">
        <p14:creationId xmlns:p14="http://schemas.microsoft.com/office/powerpoint/2010/main" val="770096560"/>
      </p:ext>
    </p:extLst>
  </p:cSld>
  <p:clrMapOvr>
    <a:masterClrMapping/>
  </p:clrMapOvr>
  <p:timing>
    <p:tnLst>
      <p:par>
        <p:cTn id="1" dur="indefinite" restart="never" nodeType="tmRoot"/>
      </p:par>
    </p:tnLst>
  </p:timing>
</p:sld>
</file>

<file path=ppt/theme/theme1.xml><?xml version="1.0" encoding="utf-8"?>
<a:theme xmlns:a="http://schemas.openxmlformats.org/drawingml/2006/main" name="Light Blue 1">
  <a:themeElements>
    <a:clrScheme name="Danone">
      <a:dk1>
        <a:srgbClr val="795198"/>
      </a:dk1>
      <a:lt1>
        <a:srgbClr val="FFFFFF"/>
      </a:lt1>
      <a:dk2>
        <a:srgbClr val="E85236"/>
      </a:dk2>
      <a:lt2>
        <a:srgbClr val="BCBEC0"/>
      </a:lt2>
      <a:accent1>
        <a:srgbClr val="00A4A7"/>
      </a:accent1>
      <a:accent2>
        <a:srgbClr val="44A12B"/>
      </a:accent2>
      <a:accent3>
        <a:srgbClr val="EE7F00"/>
      </a:accent3>
      <a:accent4>
        <a:srgbClr val="AD86B0"/>
      </a:accent4>
      <a:accent5>
        <a:srgbClr val="64C3D5"/>
      </a:accent5>
      <a:accent6>
        <a:srgbClr val="F0BF00"/>
      </a:accent6>
      <a:hlink>
        <a:srgbClr val="795198"/>
      </a:hlink>
      <a:folHlink>
        <a:srgbClr val="AD86B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spAutoFit/>
      </a:bodyPr>
      <a:lstStyle>
        <a:defPPr>
          <a:defRPr b="1" dirty="0" smtClean="0"/>
        </a:defPPr>
      </a:lstStyle>
    </a:txDef>
  </a:objectDefaults>
  <a:extraClrSchemeLst/>
</a:theme>
</file>

<file path=ppt/theme/theme2.xml><?xml version="1.0" encoding="utf-8"?>
<a:theme xmlns:a="http://schemas.openxmlformats.org/drawingml/2006/main" name="1_Light Blue 1">
  <a:themeElements>
    <a:clrScheme name="Danone">
      <a:dk1>
        <a:srgbClr val="795198"/>
      </a:dk1>
      <a:lt1>
        <a:srgbClr val="FFFFFF"/>
      </a:lt1>
      <a:dk2>
        <a:srgbClr val="E85236"/>
      </a:dk2>
      <a:lt2>
        <a:srgbClr val="BCBEC0"/>
      </a:lt2>
      <a:accent1>
        <a:srgbClr val="00A4A7"/>
      </a:accent1>
      <a:accent2>
        <a:srgbClr val="44A12B"/>
      </a:accent2>
      <a:accent3>
        <a:srgbClr val="EE7F00"/>
      </a:accent3>
      <a:accent4>
        <a:srgbClr val="AD86B0"/>
      </a:accent4>
      <a:accent5>
        <a:srgbClr val="64C3D5"/>
      </a:accent5>
      <a:accent6>
        <a:srgbClr val="F0BF00"/>
      </a:accent6>
      <a:hlink>
        <a:srgbClr val="795198"/>
      </a:hlink>
      <a:folHlink>
        <a:srgbClr val="AD86B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spAutoFit/>
      </a:bodyPr>
      <a:lstStyle>
        <a:defPPr>
          <a:defRPr b="1" dirty="0" smtClean="0"/>
        </a:defPPr>
      </a:lstStyle>
    </a:tx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29412</TotalTime>
  <Words>6353</Words>
  <Application>Microsoft Macintosh PowerPoint</Application>
  <PresentationFormat>On-screen Show (16:9)</PresentationFormat>
  <Paragraphs>1166</Paragraphs>
  <Slides>29</Slides>
  <Notes>21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29</vt:i4>
      </vt:variant>
    </vt:vector>
  </HeadingPairs>
  <TitlesOfParts>
    <vt:vector size="37" baseType="lpstr">
      <vt:lpstr>Arial Black</vt:lpstr>
      <vt:lpstr>Calibri</vt:lpstr>
      <vt:lpstr>宋体</vt:lpstr>
      <vt:lpstr>微软雅黑</vt:lpstr>
      <vt:lpstr>黑体</vt:lpstr>
      <vt:lpstr>Arial</vt:lpstr>
      <vt:lpstr>Light Blue 1</vt:lpstr>
      <vt:lpstr>1_Light Blue 1</vt:lpstr>
      <vt:lpstr>一维图（点击目录页的默认展示）</vt:lpstr>
      <vt:lpstr>总体顾客满意度</vt:lpstr>
      <vt:lpstr>总体再购意愿</vt:lpstr>
      <vt:lpstr>推荐意愿NPS</vt:lpstr>
      <vt:lpstr>总体顾客健康状况</vt:lpstr>
      <vt:lpstr>OA自定义选项</vt:lpstr>
      <vt:lpstr>顾客对各服务环节的体验满意度如何？ </vt:lpstr>
      <vt:lpstr>重要性分析 </vt:lpstr>
      <vt:lpstr>资源优化矩阵 </vt:lpstr>
      <vt:lpstr>哪些服务规范没有达标 </vt:lpstr>
      <vt:lpstr>二维图（点击维度后的展示）</vt:lpstr>
      <vt:lpstr>按就餐时间比较顾客满意度表现（年龄、性别维度与本页相同）</vt:lpstr>
      <vt:lpstr>按时间纬度比较顾客满意度表现</vt:lpstr>
      <vt:lpstr>按门店纬度比较顾客满意度表现</vt:lpstr>
      <vt:lpstr>按门店纬度比较顾客满意度表现（接前页）</vt:lpstr>
      <vt:lpstr>按就餐时间比较顾客对各服务环节的体验满意度如何</vt:lpstr>
      <vt:lpstr>按时间纬度比较顾客对各服务环节的体验满意度如何</vt:lpstr>
      <vt:lpstr>按时间纬度比较顾客对各服务环节的体验满意度如何（接上页）</vt:lpstr>
      <vt:lpstr>按门店纬度比较顾客对各服务环节的体验满意度如何</vt:lpstr>
      <vt:lpstr>按就餐时间比较哪些服务环节未达标</vt:lpstr>
      <vt:lpstr>按时间纬度比较哪些服务环节未达标</vt:lpstr>
      <vt:lpstr>按时间纬度比较哪些服务环节未达标（接上页）</vt:lpstr>
      <vt:lpstr>按门店纬度比较哪些服务环节未达标</vt:lpstr>
      <vt:lpstr>分门店进行重要性分析</vt:lpstr>
      <vt:lpstr>各门店在哪些方面需要加强和改进？</vt:lpstr>
      <vt:lpstr>年龄结构 与性别交叉</vt:lpstr>
      <vt:lpstr>按时间段看新老顾客比例变化 </vt:lpstr>
      <vt:lpstr>三维图（在二维基础上点击时间后的展示）</vt:lpstr>
      <vt:lpstr>时间+总体满意度+就餐时段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报告界面1-顾客总体满意度</dc:title>
  <dc:creator>Cheng Chen</dc:creator>
  <cp:lastModifiedBy>administrator</cp:lastModifiedBy>
  <cp:revision>622</cp:revision>
  <cp:lastPrinted>2015-06-09T14:20:07Z</cp:lastPrinted>
  <dcterms:created xsi:type="dcterms:W3CDTF">2014-06-14T05:10:55Z</dcterms:created>
  <dcterms:modified xsi:type="dcterms:W3CDTF">2016-01-08T15:11:44Z</dcterms:modified>
</cp:coreProperties>
</file>