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8" r:id="rId3"/>
    <p:sldId id="266" r:id="rId4"/>
    <p:sldId id="259" r:id="rId5"/>
    <p:sldId id="270" r:id="rId6"/>
    <p:sldId id="271" r:id="rId7"/>
    <p:sldId id="272" r:id="rId8"/>
    <p:sldId id="273" r:id="rId9"/>
    <p:sldId id="265" r:id="rId10"/>
    <p:sldId id="260" r:id="rId11"/>
    <p:sldId id="261" r:id="rId12"/>
    <p:sldId id="262" r:id="rId13"/>
    <p:sldId id="263" r:id="rId14"/>
    <p:sldId id="267" r:id="rId15"/>
    <p:sldId id="268" r:id="rId16"/>
    <p:sldId id="269" r:id="rId17"/>
  </p:sldIdLst>
  <p:sldSz cx="9144000" cy="5143500" type="screen16x9"/>
  <p:notesSz cx="9144000" cy="5143500"/>
  <p:embeddedFontLst>
    <p:embeddedFont>
      <p:font typeface="Calibri" panose="020F0502020204030204" pitchFamily="34" charset="0"/>
      <p:regular r:id="rId19"/>
      <p:bold r:id="rId20"/>
      <p:italic r:id="rId21"/>
      <p:boldItalic r:id="rId22"/>
    </p:embeddedFont>
    <p:embeddedFont>
      <p:font typeface="GBTQGD+Bahnschrift" panose="020B0604020202020204" charset="0"/>
      <p:regular r:id="rId23"/>
    </p:embeddedFont>
    <p:embeddedFont>
      <p:font typeface="PTFEAS+Bahnschrift" panose="020B0604020202020204" charset="0"/>
      <p:regular r:id="rId24"/>
    </p:embeddedFont>
    <p:embeddedFont>
      <p:font typeface="QWMOCU+Bahnschrift" panose="020B0604020202020204" charset="0"/>
      <p:regular r:id="rId25"/>
    </p:embeddedFont>
    <p:embeddedFont>
      <p:font typeface="Tahoma" panose="020B0604030504040204" pitchFamily="34" charset="0"/>
      <p:regular r:id="rId26"/>
      <p:bold r:id="rId27"/>
    </p:embeddedFont>
    <p:embeddedFont>
      <p:font typeface="URAEHB+Wingdings-Regular" panose="020B0604020202020204" charset="2"/>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varScale="1">
        <p:scale>
          <a:sx n="90" d="100"/>
          <a:sy n="90" d="100"/>
        </p:scale>
        <p:origin x="792" y="8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BBD07AE-5DCF-4D3F-A924-E426A1157B55}" type="datetimeFigureOut">
              <a:rPr lang="en-US" smtClean="0"/>
              <a:t>4/10/2021</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77839E59-9DAB-423E-AD3E-E06D1D8607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839E59-9DAB-423E-AD3E-E06D1D8607B5}"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4/10/2021</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541564" y="491559"/>
            <a:ext cx="7851322" cy="507831"/>
          </a:xfrm>
          <a:prstGeom prst="rect">
            <a:avLst/>
          </a:prstGeom>
        </p:spPr>
        <p:txBody>
          <a:bodyPr/>
          <a:lstStyle>
            <a:lvl1pPr>
              <a:defRPr sz="3300" b="0" baseline="0">
                <a:latin typeface="Montserrat" panose="00000500000000000000" pitchFamily="50" charset="0"/>
              </a:defRPr>
            </a:lvl1pPr>
          </a:lstStyle>
          <a:p>
            <a:r>
              <a:rPr lang="id-ID" dirty="0"/>
              <a:t>INSERT TITLE HERE</a:t>
            </a:r>
          </a:p>
        </p:txBody>
      </p:sp>
      <p:sp>
        <p:nvSpPr>
          <p:cNvPr id="7" name="Text Placeholder 6"/>
          <p:cNvSpPr>
            <a:spLocks noGrp="1"/>
          </p:cNvSpPr>
          <p:nvPr>
            <p:ph type="body" sz="quarter" idx="10" hasCustomPrompt="1"/>
          </p:nvPr>
        </p:nvSpPr>
        <p:spPr>
          <a:xfrm>
            <a:off x="541563" y="957776"/>
            <a:ext cx="7851322" cy="126958"/>
          </a:xfrm>
          <a:prstGeom prst="rect">
            <a:avLst/>
          </a:prstGeom>
        </p:spPr>
        <p:txBody>
          <a:bodyPr/>
          <a:lstStyle>
            <a:lvl1pPr marL="0" indent="0">
              <a:buNone/>
              <a:defRPr sz="825" spc="225">
                <a:solidFill>
                  <a:schemeClr val="bg1">
                    <a:lumMod val="85000"/>
                  </a:schemeClr>
                </a:solidFill>
                <a:latin typeface="Montserrat" panose="00000500000000000000" pitchFamily="50" charset="0"/>
              </a:defRPr>
            </a:lvl1pPr>
          </a:lstStyle>
          <a:p>
            <a:pPr lvl="0"/>
            <a:r>
              <a:rPr lang="id-ID" dirty="0"/>
              <a:t>Insert subtitle here</a:t>
            </a:r>
          </a:p>
        </p:txBody>
      </p:sp>
    </p:spTree>
    <p:extLst>
      <p:ext uri="{BB962C8B-B14F-4D97-AF65-F5344CB8AC3E}">
        <p14:creationId xmlns:p14="http://schemas.microsoft.com/office/powerpoint/2010/main" val="177607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grayscl/>
            <a:extLst>
              <a:ext uri="{28A0092B-C50C-407E-A947-70E740481C1C}">
                <a14:useLocalDpi xmlns:a14="http://schemas.microsoft.com/office/drawing/2010/main" val="0"/>
              </a:ext>
            </a:extLst>
          </a:blip>
          <a:srcRect l="24322" t="14705" r="24717"/>
          <a:stretch/>
        </p:blipFill>
        <p:spPr>
          <a:xfrm>
            <a:off x="2918246" y="0"/>
            <a:ext cx="2720555" cy="3409950"/>
          </a:xfrm>
          <a:prstGeom prst="rect">
            <a:avLst/>
          </a:prstGeom>
        </p:spPr>
      </p:pic>
      <p:pic>
        <p:nvPicPr>
          <p:cNvPr id="8" name="Picture 7"/>
          <p:cNvPicPr>
            <a:picLocks noChangeAspect="1"/>
          </p:cNvPicPr>
          <p:nvPr userDrawn="1"/>
        </p:nvPicPr>
        <p:blipFill rotWithShape="1">
          <a:blip r:embed="rId2">
            <a:grayscl/>
            <a:extLst>
              <a:ext uri="{28A0092B-C50C-407E-A947-70E740481C1C}">
                <a14:useLocalDpi xmlns:a14="http://schemas.microsoft.com/office/drawing/2010/main" val="0"/>
              </a:ext>
            </a:extLst>
          </a:blip>
          <a:srcRect l="24322" r="24717" b="15694"/>
          <a:stretch/>
        </p:blipFill>
        <p:spPr>
          <a:xfrm>
            <a:off x="311119" y="1443618"/>
            <a:ext cx="2720555" cy="3699884"/>
          </a:xfrm>
          <a:prstGeom prst="rect">
            <a:avLst/>
          </a:prstGeom>
        </p:spPr>
      </p:pic>
      <p:sp>
        <p:nvSpPr>
          <p:cNvPr id="3" name="Picture Placeholder 7"/>
          <p:cNvSpPr>
            <a:spLocks noGrp="1"/>
          </p:cNvSpPr>
          <p:nvPr>
            <p:ph type="pic" sz="quarter" idx="12"/>
          </p:nvPr>
        </p:nvSpPr>
        <p:spPr>
          <a:xfrm>
            <a:off x="537141" y="2004061"/>
            <a:ext cx="2272054" cy="153888"/>
          </a:xfrm>
          <a:prstGeom prst="rect">
            <a:avLst/>
          </a:prstGeom>
          <a:solidFill>
            <a:schemeClr val="bg1">
              <a:lumMod val="85000"/>
            </a:schemeClr>
          </a:solidFill>
        </p:spPr>
        <p:txBody>
          <a:bodyPr/>
          <a:lstStyle>
            <a:lvl1pPr>
              <a:defRPr sz="1000"/>
            </a:lvl1pPr>
          </a:lstStyle>
          <a:p>
            <a:endParaRPr lang="id-ID" dirty="0"/>
          </a:p>
        </p:txBody>
      </p:sp>
      <p:sp>
        <p:nvSpPr>
          <p:cNvPr id="4" name="Picture Placeholder 7"/>
          <p:cNvSpPr>
            <a:spLocks noGrp="1"/>
          </p:cNvSpPr>
          <p:nvPr>
            <p:ph type="pic" sz="quarter" idx="13"/>
          </p:nvPr>
        </p:nvSpPr>
        <p:spPr>
          <a:xfrm>
            <a:off x="3140724" y="-1"/>
            <a:ext cx="2272054" cy="153888"/>
          </a:xfrm>
          <a:prstGeom prst="rect">
            <a:avLst/>
          </a:prstGeom>
          <a:solidFill>
            <a:schemeClr val="bg1">
              <a:lumMod val="85000"/>
            </a:schemeClr>
          </a:solidFill>
        </p:spPr>
        <p:txBody>
          <a:bodyPr/>
          <a:lstStyle>
            <a:lvl1pPr>
              <a:defRPr sz="1000"/>
            </a:lvl1pPr>
          </a:lstStyle>
          <a:p>
            <a:endParaRPr lang="id-ID" dirty="0"/>
          </a:p>
        </p:txBody>
      </p:sp>
    </p:spTree>
    <p:extLst>
      <p:ext uri="{BB962C8B-B14F-4D97-AF65-F5344CB8AC3E}">
        <p14:creationId xmlns:p14="http://schemas.microsoft.com/office/powerpoint/2010/main" val="228825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4/10/2021</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5240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200658" y="2163272"/>
            <a:ext cx="3521422" cy="747449"/>
          </a:xfrm>
          <a:prstGeom prst="rect">
            <a:avLst/>
          </a:prstGeom>
        </p:spPr>
        <p:txBody>
          <a:bodyPr vert="horz" wrap="square" lIns="0" tIns="0" rIns="0" bIns="0" rtlCol="0">
            <a:spAutoFit/>
          </a:bodyPr>
          <a:lstStyle/>
          <a:p>
            <a:pPr marL="0" marR="0">
              <a:lnSpc>
                <a:spcPts val="6481"/>
              </a:lnSpc>
              <a:spcBef>
                <a:spcPts val="0"/>
              </a:spcBef>
              <a:spcAft>
                <a:spcPts val="0"/>
              </a:spcAft>
            </a:pPr>
            <a:r>
              <a:rPr lang="en-US" sz="5400" dirty="0" err="1">
                <a:solidFill>
                  <a:srgbClr val="00B0F0"/>
                </a:solidFill>
                <a:latin typeface="GBTQGD+Bahnschrift"/>
                <a:cs typeface="GBTQGD+Bahnschrift"/>
              </a:rPr>
              <a:t>WeCare</a:t>
            </a:r>
            <a:endParaRPr sz="5400" dirty="0">
              <a:solidFill>
                <a:srgbClr val="00B0F0"/>
              </a:solidFill>
              <a:latin typeface="GBTQGD+Bahnschrift"/>
              <a:cs typeface="GBTQGD+Bahnschrift"/>
            </a:endParaRPr>
          </a:p>
        </p:txBody>
      </p:sp>
      <p:sp>
        <p:nvSpPr>
          <p:cNvPr id="4" name="object 4"/>
          <p:cNvSpPr txBox="1"/>
          <p:nvPr/>
        </p:nvSpPr>
        <p:spPr>
          <a:xfrm>
            <a:off x="304800" y="4171950"/>
            <a:ext cx="4791950" cy="615553"/>
          </a:xfrm>
          <a:prstGeom prst="rect">
            <a:avLst/>
          </a:prstGeom>
        </p:spPr>
        <p:txBody>
          <a:bodyPr vert="horz" wrap="square" lIns="0" tIns="0" rIns="0" bIns="0" rtlCol="0">
            <a:spAutoFit/>
          </a:bodyPr>
          <a:lstStyle/>
          <a:p>
            <a:pPr marL="0" marR="0">
              <a:lnSpc>
                <a:spcPts val="2400"/>
              </a:lnSpc>
              <a:spcBef>
                <a:spcPts val="0"/>
              </a:spcBef>
              <a:spcAft>
                <a:spcPts val="0"/>
              </a:spcAft>
            </a:pPr>
            <a:r>
              <a:rPr lang="en-US" sz="2000" dirty="0">
                <a:solidFill>
                  <a:srgbClr val="000000"/>
                </a:solidFill>
                <a:latin typeface="GBTQGD+Bahnschrift"/>
                <a:cs typeface="GBTQGD+Bahnschrift"/>
              </a:rPr>
              <a:t>By- </a:t>
            </a:r>
            <a:r>
              <a:rPr lang="en-US" sz="2000" dirty="0" err="1">
                <a:solidFill>
                  <a:srgbClr val="000000"/>
                </a:solidFill>
                <a:latin typeface="GBTQGD+Bahnschrift"/>
                <a:cs typeface="GBTQGD+Bahnschrift"/>
              </a:rPr>
              <a:t>Kanav</a:t>
            </a:r>
            <a:r>
              <a:rPr lang="en-US" sz="2000" dirty="0">
                <a:solidFill>
                  <a:srgbClr val="000000"/>
                </a:solidFill>
                <a:latin typeface="GBTQGD+Bahnschrift"/>
                <a:cs typeface="GBTQGD+Bahnschrift"/>
              </a:rPr>
              <a:t> Bhasin</a:t>
            </a:r>
          </a:p>
          <a:p>
            <a:pPr marL="0" marR="0">
              <a:lnSpc>
                <a:spcPts val="2400"/>
              </a:lnSpc>
              <a:spcBef>
                <a:spcPts val="0"/>
              </a:spcBef>
              <a:spcAft>
                <a:spcPts val="0"/>
              </a:spcAft>
            </a:pPr>
            <a:endParaRPr sz="2000" dirty="0">
              <a:solidFill>
                <a:srgbClr val="000000"/>
              </a:solidFill>
              <a:latin typeface="GBTQGD+Bahnschrift"/>
              <a:cs typeface="GBTQGD+Bahnschrif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02006" y="208928"/>
            <a:ext cx="5317534" cy="1230823"/>
          </a:xfrm>
          <a:prstGeom prst="rect">
            <a:avLst/>
          </a:prstGeom>
        </p:spPr>
        <p:txBody>
          <a:bodyPr vert="horz" wrap="square" lIns="0" tIns="0" rIns="0" bIns="0" rtlCol="0">
            <a:spAutoFit/>
          </a:bodyPr>
          <a:lstStyle/>
          <a:p>
            <a:pPr marL="0" marR="0">
              <a:lnSpc>
                <a:spcPts val="4323"/>
              </a:lnSpc>
              <a:spcBef>
                <a:spcPts val="0"/>
              </a:spcBef>
              <a:spcAft>
                <a:spcPts val="0"/>
              </a:spcAft>
            </a:pPr>
            <a:r>
              <a:rPr sz="3600" dirty="0">
                <a:solidFill>
                  <a:srgbClr val="007AB8"/>
                </a:solidFill>
                <a:latin typeface="GBTQGD+Bahnschrift"/>
                <a:cs typeface="GBTQGD+Bahnschrift"/>
              </a:rPr>
              <a:t>Components Required</a:t>
            </a:r>
            <a:r>
              <a:rPr sz="3200" dirty="0">
                <a:solidFill>
                  <a:srgbClr val="007AB8"/>
                </a:solidFill>
                <a:latin typeface="QWMOCU+Bahnschrift"/>
                <a:cs typeface="QWMOCU+Bahnschrift"/>
              </a:rPr>
              <a:t>:</a:t>
            </a:r>
          </a:p>
        </p:txBody>
      </p:sp>
      <p:sp>
        <p:nvSpPr>
          <p:cNvPr id="4" name="object 4"/>
          <p:cNvSpPr txBox="1"/>
          <p:nvPr/>
        </p:nvSpPr>
        <p:spPr>
          <a:xfrm>
            <a:off x="228600" y="1200202"/>
            <a:ext cx="2794087" cy="1590179"/>
          </a:xfrm>
          <a:prstGeom prst="rect">
            <a:avLst/>
          </a:prstGeom>
        </p:spPr>
        <p:txBody>
          <a:bodyPr vert="horz" wrap="square" lIns="0" tIns="0" rIns="0" bIns="0" rtlCol="0">
            <a:spAutoFit/>
          </a:bodyPr>
          <a:lstStyle/>
          <a:p>
            <a:pPr marL="0" marR="0">
              <a:lnSpc>
                <a:spcPts val="3362"/>
              </a:lnSpc>
              <a:spcBef>
                <a:spcPts val="0"/>
              </a:spcBef>
              <a:spcAft>
                <a:spcPts val="0"/>
              </a:spcAft>
            </a:pPr>
            <a:r>
              <a:rPr sz="2800" dirty="0">
                <a:solidFill>
                  <a:srgbClr val="000000"/>
                </a:solidFill>
                <a:latin typeface="GBTQGD+Bahnschrift"/>
                <a:cs typeface="GBTQGD+Bahnschrift"/>
              </a:rPr>
              <a:t>Hardware:</a:t>
            </a:r>
          </a:p>
          <a:p>
            <a:pPr marL="0" marR="0">
              <a:lnSpc>
                <a:spcPts val="2160"/>
              </a:lnSpc>
              <a:spcBef>
                <a:spcPts val="153"/>
              </a:spcBef>
              <a:spcAft>
                <a:spcPts val="0"/>
              </a:spcAft>
            </a:pPr>
            <a:r>
              <a:rPr sz="1800">
                <a:solidFill>
                  <a:srgbClr val="000000"/>
                </a:solidFill>
                <a:latin typeface="URAEHB+Wingdings-Regular"/>
                <a:cs typeface="URAEHB+Wingdings-Regular"/>
              </a:rPr>
              <a:t>▪</a:t>
            </a:r>
            <a:r>
              <a:rPr sz="1800">
                <a:solidFill>
                  <a:srgbClr val="000000"/>
                </a:solidFill>
                <a:latin typeface="QWMOCU+Bahnschrift"/>
                <a:cs typeface="QWMOCU+Bahnschrift"/>
              </a:rPr>
              <a:t>GSM </a:t>
            </a:r>
            <a:r>
              <a:rPr sz="1800" dirty="0">
                <a:solidFill>
                  <a:srgbClr val="000000"/>
                </a:solidFill>
                <a:latin typeface="QWMOCU+Bahnschrift"/>
                <a:cs typeface="QWMOCU+Bahnschrift"/>
              </a:rPr>
              <a:t>Module</a:t>
            </a:r>
          </a:p>
          <a:p>
            <a:pPr marL="0" marR="0">
              <a:lnSpc>
                <a:spcPts val="2160"/>
              </a:lnSpc>
              <a:spcBef>
                <a:spcPts val="0"/>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Wifi Module Node MCU</a:t>
            </a:r>
          </a:p>
          <a:p>
            <a:pPr marL="0" marR="0">
              <a:lnSpc>
                <a:spcPts val="2159"/>
              </a:lnSpc>
              <a:spcBef>
                <a:spcPts val="0"/>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Arduino</a:t>
            </a:r>
          </a:p>
          <a:p>
            <a:pPr marL="0" marR="0">
              <a:lnSpc>
                <a:spcPts val="2160"/>
              </a:lnSpc>
              <a:spcBef>
                <a:spcPts val="1"/>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Buzzer</a:t>
            </a:r>
          </a:p>
        </p:txBody>
      </p:sp>
      <p:sp>
        <p:nvSpPr>
          <p:cNvPr id="5" name="object 5"/>
          <p:cNvSpPr txBox="1"/>
          <p:nvPr/>
        </p:nvSpPr>
        <p:spPr>
          <a:xfrm>
            <a:off x="228600" y="2724473"/>
            <a:ext cx="1721845" cy="282129"/>
          </a:xfrm>
          <a:prstGeom prst="rect">
            <a:avLst/>
          </a:prstGeom>
        </p:spPr>
        <p:txBody>
          <a:bodyPr vert="horz" wrap="square" lIns="0" tIns="0" rIns="0" bIns="0" rtlCol="0">
            <a:spAutoFit/>
          </a:bodyPr>
          <a:lstStyle/>
          <a:p>
            <a:pPr marL="0" marR="0">
              <a:lnSpc>
                <a:spcPts val="2160"/>
              </a:lnSpc>
              <a:spcBef>
                <a:spcPts val="0"/>
              </a:spcBef>
              <a:spcAft>
                <a:spcPts val="0"/>
              </a:spcAft>
            </a:pPr>
            <a:r>
              <a:rPr sz="1800">
                <a:solidFill>
                  <a:srgbClr val="000000"/>
                </a:solidFill>
                <a:latin typeface="URAEHB+Wingdings-Regular"/>
                <a:cs typeface="URAEHB+Wingdings-Regular"/>
              </a:rPr>
              <a:t>▪</a:t>
            </a:r>
            <a:r>
              <a:rPr sz="1800">
                <a:solidFill>
                  <a:srgbClr val="000000"/>
                </a:solidFill>
                <a:latin typeface="QWMOCU+Bahnschrift"/>
                <a:cs typeface="QWMOCU+Bahnschrift"/>
              </a:rPr>
              <a:t>Gps </a:t>
            </a:r>
            <a:r>
              <a:rPr sz="1800" dirty="0">
                <a:solidFill>
                  <a:srgbClr val="000000"/>
                </a:solidFill>
                <a:latin typeface="QWMOCU+Bahnschrift"/>
                <a:cs typeface="QWMOCU+Bahnschrift"/>
              </a:rPr>
              <a:t>module</a:t>
            </a:r>
          </a:p>
        </p:txBody>
      </p:sp>
      <p:sp>
        <p:nvSpPr>
          <p:cNvPr id="6" name="object 6"/>
          <p:cNvSpPr txBox="1"/>
          <p:nvPr/>
        </p:nvSpPr>
        <p:spPr>
          <a:xfrm>
            <a:off x="228600" y="2998793"/>
            <a:ext cx="4216637" cy="1167020"/>
          </a:xfrm>
          <a:prstGeom prst="rect">
            <a:avLst/>
          </a:prstGeom>
        </p:spPr>
        <p:txBody>
          <a:bodyPr vert="horz" wrap="square" lIns="0" tIns="0" rIns="0" bIns="0" rtlCol="0">
            <a:spAutoFit/>
          </a:bodyPr>
          <a:lstStyle/>
          <a:p>
            <a:pPr marL="0" marR="0">
              <a:lnSpc>
                <a:spcPts val="2160"/>
              </a:lnSpc>
              <a:spcBef>
                <a:spcPts val="0"/>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Vibration sensors</a:t>
            </a:r>
          </a:p>
          <a:p>
            <a:pPr marL="0" marR="0">
              <a:lnSpc>
                <a:spcPts val="2159"/>
              </a:lnSpc>
              <a:spcBef>
                <a:spcPts val="0"/>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Ultrasonic</a:t>
            </a:r>
            <a:r>
              <a:rPr sz="1800" spc="-14" dirty="0">
                <a:solidFill>
                  <a:srgbClr val="000000"/>
                </a:solidFill>
                <a:latin typeface="QWMOCU+Bahnschrift"/>
                <a:cs typeface="QWMOCU+Bahnschrift"/>
              </a:rPr>
              <a:t> </a:t>
            </a:r>
            <a:r>
              <a:rPr sz="1800" dirty="0">
                <a:solidFill>
                  <a:srgbClr val="000000"/>
                </a:solidFill>
                <a:latin typeface="QWMOCU+Bahnschrift"/>
                <a:cs typeface="QWMOCU+Bahnschrift"/>
              </a:rPr>
              <a:t>sensor(sonar)</a:t>
            </a:r>
          </a:p>
          <a:p>
            <a:pPr marL="0" marR="0">
              <a:lnSpc>
                <a:spcPts val="2160"/>
              </a:lnSpc>
              <a:spcBef>
                <a:spcPts val="0"/>
              </a:spcBef>
              <a:spcAft>
                <a:spcPts val="0"/>
              </a:spcAft>
            </a:pPr>
            <a:r>
              <a:rPr sz="1800" dirty="0">
                <a:solidFill>
                  <a:srgbClr val="000000"/>
                </a:solidFill>
                <a:latin typeface="URAEHB+Wingdings-Regular"/>
                <a:cs typeface="URAEHB+Wingdings-Regular"/>
              </a:rPr>
              <a:t>▪</a:t>
            </a:r>
            <a:r>
              <a:rPr sz="1800" dirty="0">
                <a:solidFill>
                  <a:srgbClr val="000000"/>
                </a:solidFill>
                <a:latin typeface="QWMOCU+Bahnschrift"/>
                <a:cs typeface="QWMOCU+Bahnschrift"/>
              </a:rPr>
              <a:t>Accelerometer-Gyroscope(GY-521)</a:t>
            </a:r>
          </a:p>
        </p:txBody>
      </p:sp>
      <p:sp>
        <p:nvSpPr>
          <p:cNvPr id="7" name="object 7"/>
          <p:cNvSpPr txBox="1"/>
          <p:nvPr/>
        </p:nvSpPr>
        <p:spPr>
          <a:xfrm>
            <a:off x="228600" y="4096310"/>
            <a:ext cx="2053191" cy="743793"/>
          </a:xfrm>
          <a:prstGeom prst="rect">
            <a:avLst/>
          </a:prstGeom>
        </p:spPr>
        <p:txBody>
          <a:bodyPr vert="horz" wrap="square" lIns="0" tIns="0" rIns="0" bIns="0" rtlCol="0">
            <a:spAutoFit/>
          </a:bodyPr>
          <a:lstStyle/>
          <a:p>
            <a:pPr marL="0" marR="0">
              <a:lnSpc>
                <a:spcPts val="3362"/>
              </a:lnSpc>
              <a:spcBef>
                <a:spcPts val="0"/>
              </a:spcBef>
              <a:spcAft>
                <a:spcPts val="0"/>
              </a:spcAft>
            </a:pPr>
            <a:r>
              <a:rPr sz="2800" dirty="0">
                <a:solidFill>
                  <a:srgbClr val="000000"/>
                </a:solidFill>
                <a:latin typeface="GBTQGD+Bahnschrift"/>
                <a:cs typeface="GBTQGD+Bahnschrift"/>
              </a:rPr>
              <a:t>Software:</a:t>
            </a:r>
          </a:p>
          <a:p>
            <a:pPr marL="0" marR="0">
              <a:lnSpc>
                <a:spcPts val="2160"/>
              </a:lnSpc>
              <a:spcBef>
                <a:spcPts val="153"/>
              </a:spcBef>
              <a:spcAft>
                <a:spcPts val="0"/>
              </a:spcAft>
            </a:pPr>
            <a:r>
              <a:rPr sz="1800" dirty="0">
                <a:solidFill>
                  <a:srgbClr val="000000"/>
                </a:solidFill>
                <a:latin typeface="URAEHB+Wingdings-Regular"/>
                <a:cs typeface="URAEHB+Wingdings-Regular"/>
              </a:rPr>
              <a:t>▪</a:t>
            </a:r>
            <a:r>
              <a:rPr sz="1800">
                <a:solidFill>
                  <a:srgbClr val="000000"/>
                </a:solidFill>
                <a:latin typeface="QWMOCU+Bahnschrift"/>
                <a:cs typeface="QWMOCU+Bahnschrift"/>
              </a:rPr>
              <a:t>Android</a:t>
            </a:r>
            <a:r>
              <a:rPr sz="1800" spc="-10">
                <a:solidFill>
                  <a:srgbClr val="000000"/>
                </a:solidFill>
                <a:latin typeface="QWMOCU+Bahnschrift"/>
                <a:cs typeface="QWMOCU+Bahnschrift"/>
              </a:rPr>
              <a:t> </a:t>
            </a:r>
            <a:r>
              <a:rPr sz="1800">
                <a:solidFill>
                  <a:srgbClr val="000000"/>
                </a:solidFill>
                <a:latin typeface="QWMOCU+Bahnschrift"/>
                <a:cs typeface="QWMOCU+Bahnschrift"/>
              </a:rPr>
              <a:t>Studio</a:t>
            </a:r>
            <a:endParaRPr sz="1800" dirty="0">
              <a:solidFill>
                <a:srgbClr val="000000"/>
              </a:solidFill>
              <a:latin typeface="QWMOCU+Bahnschrift"/>
              <a:cs typeface="QWMOCU+Bahnschrif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28600" y="208928"/>
            <a:ext cx="5327301" cy="1234834"/>
          </a:xfrm>
          <a:prstGeom prst="rect">
            <a:avLst/>
          </a:prstGeom>
        </p:spPr>
        <p:txBody>
          <a:bodyPr vert="horz" wrap="square" lIns="0" tIns="0" rIns="0" bIns="0" rtlCol="0">
            <a:spAutoFit/>
          </a:bodyPr>
          <a:lstStyle/>
          <a:p>
            <a:pPr marL="0" marR="0">
              <a:lnSpc>
                <a:spcPts val="4323"/>
              </a:lnSpc>
              <a:spcBef>
                <a:spcPts val="0"/>
              </a:spcBef>
              <a:spcAft>
                <a:spcPts val="0"/>
              </a:spcAft>
            </a:pPr>
            <a:r>
              <a:rPr sz="3600" dirty="0">
                <a:solidFill>
                  <a:srgbClr val="007AB8"/>
                </a:solidFill>
                <a:latin typeface="GBTQGD+Bahnschrift"/>
                <a:cs typeface="GBTQGD+Bahnschrift"/>
              </a:rPr>
              <a:t>Components and uses:</a:t>
            </a:r>
          </a:p>
        </p:txBody>
      </p:sp>
      <p:sp>
        <p:nvSpPr>
          <p:cNvPr id="4" name="object 4"/>
          <p:cNvSpPr txBox="1"/>
          <p:nvPr/>
        </p:nvSpPr>
        <p:spPr>
          <a:xfrm>
            <a:off x="302006" y="1131786"/>
            <a:ext cx="1914147"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GSM Module-</a:t>
            </a:r>
          </a:p>
        </p:txBody>
      </p:sp>
      <p:sp>
        <p:nvSpPr>
          <p:cNvPr id="5" name="object 5"/>
          <p:cNvSpPr txBox="1"/>
          <p:nvPr/>
        </p:nvSpPr>
        <p:spPr>
          <a:xfrm>
            <a:off x="302006" y="1741092"/>
            <a:ext cx="9696677" cy="1280758"/>
          </a:xfrm>
          <a:prstGeom prst="rect">
            <a:avLst/>
          </a:prstGeom>
        </p:spPr>
        <p:txBody>
          <a:bodyPr vert="horz" wrap="square" lIns="0" tIns="0" rIns="0" bIns="0" rtlCol="0">
            <a:spAutoFit/>
          </a:bodyPr>
          <a:lstStyle/>
          <a:p>
            <a:pPr marL="0" marR="0">
              <a:lnSpc>
                <a:spcPts val="1922"/>
              </a:lnSpc>
              <a:spcBef>
                <a:spcPts val="0"/>
              </a:spcBef>
              <a:spcAft>
                <a:spcPts val="0"/>
              </a:spcAft>
            </a:pPr>
            <a:r>
              <a:rPr sz="1600" dirty="0">
                <a:solidFill>
                  <a:srgbClr val="000000"/>
                </a:solidFill>
                <a:latin typeface="QWMOCU+Bahnschrift"/>
                <a:cs typeface="QWMOCU+Bahnschrift"/>
              </a:rPr>
              <a:t>It is</a:t>
            </a:r>
            <a:r>
              <a:rPr sz="1600" spc="-11" dirty="0">
                <a:solidFill>
                  <a:srgbClr val="000000"/>
                </a:solidFill>
                <a:latin typeface="QWMOCU+Bahnschrift"/>
                <a:cs typeface="QWMOCU+Bahnschrift"/>
              </a:rPr>
              <a:t> </a:t>
            </a:r>
            <a:r>
              <a:rPr sz="1600" dirty="0">
                <a:solidFill>
                  <a:srgbClr val="000000"/>
                </a:solidFill>
                <a:latin typeface="QWMOCU+Bahnschrift"/>
                <a:cs typeface="QWMOCU+Bahnschrift"/>
              </a:rPr>
              <a:t>a chip or</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circuit that is</a:t>
            </a:r>
            <a:r>
              <a:rPr sz="1600" spc="-15" dirty="0">
                <a:solidFill>
                  <a:srgbClr val="000000"/>
                </a:solidFill>
                <a:latin typeface="QWMOCU+Bahnschrift"/>
                <a:cs typeface="QWMOCU+Bahnschrift"/>
              </a:rPr>
              <a:t> </a:t>
            </a:r>
            <a:r>
              <a:rPr sz="1600" dirty="0">
                <a:solidFill>
                  <a:srgbClr val="000000"/>
                </a:solidFill>
                <a:latin typeface="QWMOCU+Bahnschrift"/>
                <a:cs typeface="QWMOCU+Bahnschrift"/>
              </a:rPr>
              <a:t>used to establish communication</a:t>
            </a:r>
            <a:r>
              <a:rPr sz="1600" spc="20" dirty="0">
                <a:solidFill>
                  <a:srgbClr val="000000"/>
                </a:solidFill>
                <a:latin typeface="QWMOCU+Bahnschrift"/>
                <a:cs typeface="QWMOCU+Bahnschrift"/>
              </a:rPr>
              <a:t> </a:t>
            </a:r>
            <a:r>
              <a:rPr sz="1600" dirty="0">
                <a:solidFill>
                  <a:srgbClr val="000000"/>
                </a:solidFill>
                <a:latin typeface="QWMOCU+Bahnschrift"/>
                <a:cs typeface="QWMOCU+Bahnschrift"/>
              </a:rPr>
              <a:t>between</a:t>
            </a:r>
            <a:r>
              <a:rPr sz="1600" spc="18" dirty="0">
                <a:solidFill>
                  <a:srgbClr val="000000"/>
                </a:solidFill>
                <a:latin typeface="QWMOCU+Bahnschrift"/>
                <a:cs typeface="QWMOCU+Bahnschrift"/>
              </a:rPr>
              <a:t> </a:t>
            </a:r>
            <a:r>
              <a:rPr sz="1600" dirty="0">
                <a:solidFill>
                  <a:srgbClr val="000000"/>
                </a:solidFill>
                <a:latin typeface="QWMOCU+Bahnschrift"/>
                <a:cs typeface="QWMOCU+Bahnschrift"/>
              </a:rPr>
              <a:t>a mobile device or a</a:t>
            </a:r>
          </a:p>
          <a:p>
            <a:pPr marL="0" marR="0">
              <a:lnSpc>
                <a:spcPts val="1919"/>
              </a:lnSpc>
              <a:spcBef>
                <a:spcPts val="0"/>
              </a:spcBef>
              <a:spcAft>
                <a:spcPts val="0"/>
              </a:spcAft>
            </a:pPr>
            <a:r>
              <a:rPr sz="1600" dirty="0">
                <a:solidFill>
                  <a:srgbClr val="000000"/>
                </a:solidFill>
                <a:latin typeface="QWMOCU+Bahnschrift"/>
                <a:cs typeface="QWMOCU+Bahnschrift"/>
              </a:rPr>
              <a:t>computing</a:t>
            </a:r>
            <a:r>
              <a:rPr sz="1600" spc="12" dirty="0">
                <a:solidFill>
                  <a:srgbClr val="000000"/>
                </a:solidFill>
                <a:latin typeface="QWMOCU+Bahnschrift"/>
                <a:cs typeface="QWMOCU+Bahnschrift"/>
              </a:rPr>
              <a:t> </a:t>
            </a:r>
            <a:r>
              <a:rPr sz="1600" dirty="0">
                <a:solidFill>
                  <a:srgbClr val="000000"/>
                </a:solidFill>
                <a:latin typeface="QWMOCU+Bahnschrift"/>
                <a:cs typeface="QWMOCU+Bahnschrift"/>
              </a:rPr>
              <a:t>machine and a GSM or GPRS system.</a:t>
            </a:r>
          </a:p>
          <a:p>
            <a:pPr marL="0" marR="0">
              <a:lnSpc>
                <a:spcPts val="1919"/>
              </a:lnSpc>
              <a:spcBef>
                <a:spcPts val="0"/>
              </a:spcBef>
              <a:spcAft>
                <a:spcPts val="0"/>
              </a:spcAft>
            </a:pPr>
            <a:r>
              <a:rPr sz="1600" dirty="0">
                <a:solidFill>
                  <a:srgbClr val="000000"/>
                </a:solidFill>
                <a:latin typeface="PTFEAS+Bahnschrift"/>
                <a:cs typeface="PTFEAS+Bahnschrift"/>
              </a:rPr>
              <a:t>This module will</a:t>
            </a:r>
            <a:r>
              <a:rPr sz="1600" spc="-20" dirty="0">
                <a:solidFill>
                  <a:srgbClr val="000000"/>
                </a:solidFill>
                <a:latin typeface="PTFEAS+Bahnschrift"/>
                <a:cs typeface="PTFEAS+Bahnschrift"/>
              </a:rPr>
              <a:t> </a:t>
            </a:r>
            <a:r>
              <a:rPr sz="1600" dirty="0">
                <a:solidFill>
                  <a:srgbClr val="000000"/>
                </a:solidFill>
                <a:latin typeface="PTFEAS+Bahnschrift"/>
                <a:cs typeface="PTFEAS+Bahnschrift"/>
              </a:rPr>
              <a:t>help</a:t>
            </a:r>
            <a:r>
              <a:rPr sz="1600" spc="12" dirty="0">
                <a:solidFill>
                  <a:srgbClr val="000000"/>
                </a:solidFill>
                <a:latin typeface="PTFEAS+Bahnschrift"/>
                <a:cs typeface="PTFEAS+Bahnschrift"/>
              </a:rPr>
              <a:t> </a:t>
            </a:r>
            <a:r>
              <a:rPr sz="1600" dirty="0">
                <a:solidFill>
                  <a:srgbClr val="000000"/>
                </a:solidFill>
                <a:latin typeface="PTFEAS+Bahnschrift"/>
                <a:cs typeface="PTFEAS+Bahnschrift"/>
              </a:rPr>
              <a:t>in sending message in case of emergency</a:t>
            </a:r>
            <a:r>
              <a:rPr sz="1600" spc="18" dirty="0">
                <a:solidFill>
                  <a:srgbClr val="000000"/>
                </a:solidFill>
                <a:latin typeface="PTFEAS+Bahnschrift"/>
                <a:cs typeface="PTFEAS+Bahnschrift"/>
              </a:rPr>
              <a:t> </a:t>
            </a:r>
            <a:r>
              <a:rPr sz="1600" dirty="0">
                <a:solidFill>
                  <a:srgbClr val="000000"/>
                </a:solidFill>
                <a:latin typeface="PTFEAS+Bahnschrift"/>
                <a:cs typeface="PTFEAS+Bahnschrift"/>
              </a:rPr>
              <a:t>to the Patient’s relatives and</a:t>
            </a:r>
          </a:p>
          <a:p>
            <a:pPr marL="0" marR="0">
              <a:lnSpc>
                <a:spcPts val="1922"/>
              </a:lnSpc>
              <a:spcBef>
                <a:spcPts val="0"/>
              </a:spcBef>
              <a:spcAft>
                <a:spcPts val="0"/>
              </a:spcAft>
            </a:pPr>
            <a:r>
              <a:rPr sz="1600" dirty="0">
                <a:solidFill>
                  <a:srgbClr val="000000"/>
                </a:solidFill>
                <a:latin typeface="QWMOCU+Bahnschrift"/>
                <a:cs typeface="QWMOCU+Bahnschrift"/>
              </a:rPr>
              <a:t>doctors</a:t>
            </a:r>
          </a:p>
        </p:txBody>
      </p:sp>
      <p:sp>
        <p:nvSpPr>
          <p:cNvPr id="6" name="object 6"/>
          <p:cNvSpPr txBox="1"/>
          <p:nvPr/>
        </p:nvSpPr>
        <p:spPr>
          <a:xfrm>
            <a:off x="302006" y="2960840"/>
            <a:ext cx="3317675"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Wi-Fi</a:t>
            </a:r>
            <a:r>
              <a:rPr sz="2000" spc="-14" dirty="0">
                <a:solidFill>
                  <a:srgbClr val="000000"/>
                </a:solidFill>
                <a:latin typeface="GBTQGD+Bahnschrift"/>
                <a:cs typeface="GBTQGD+Bahnschrift"/>
              </a:rPr>
              <a:t> </a:t>
            </a:r>
            <a:r>
              <a:rPr sz="2000" dirty="0">
                <a:solidFill>
                  <a:srgbClr val="000000"/>
                </a:solidFill>
                <a:latin typeface="GBTQGD+Bahnschrift"/>
                <a:cs typeface="GBTQGD+Bahnschrift"/>
              </a:rPr>
              <a:t>module Node MCU-</a:t>
            </a:r>
          </a:p>
        </p:txBody>
      </p:sp>
      <p:sp>
        <p:nvSpPr>
          <p:cNvPr id="7" name="object 7"/>
          <p:cNvSpPr txBox="1"/>
          <p:nvPr/>
        </p:nvSpPr>
        <p:spPr>
          <a:xfrm>
            <a:off x="302006" y="3570146"/>
            <a:ext cx="9589250" cy="1524598"/>
          </a:xfrm>
          <a:prstGeom prst="rect">
            <a:avLst/>
          </a:prstGeom>
        </p:spPr>
        <p:txBody>
          <a:bodyPr vert="horz" wrap="square" lIns="0" tIns="0" rIns="0" bIns="0" rtlCol="0">
            <a:spAutoFit/>
          </a:bodyPr>
          <a:lstStyle/>
          <a:p>
            <a:pPr marL="0" marR="0">
              <a:lnSpc>
                <a:spcPts val="1922"/>
              </a:lnSpc>
              <a:spcBef>
                <a:spcPts val="0"/>
              </a:spcBef>
              <a:spcAft>
                <a:spcPts val="0"/>
              </a:spcAft>
            </a:pPr>
            <a:r>
              <a:rPr sz="1600" dirty="0">
                <a:solidFill>
                  <a:srgbClr val="000000"/>
                </a:solidFill>
                <a:latin typeface="QWMOCU+Bahnschrift"/>
                <a:cs typeface="QWMOCU+Bahnschrift"/>
              </a:rPr>
              <a:t>An open source development</a:t>
            </a:r>
            <a:r>
              <a:rPr sz="1600" spc="17" dirty="0">
                <a:solidFill>
                  <a:srgbClr val="000000"/>
                </a:solidFill>
                <a:latin typeface="QWMOCU+Bahnschrift"/>
                <a:cs typeface="QWMOCU+Bahnschrift"/>
              </a:rPr>
              <a:t> </a:t>
            </a:r>
            <a:r>
              <a:rPr sz="1600" dirty="0">
                <a:solidFill>
                  <a:srgbClr val="000000"/>
                </a:solidFill>
                <a:latin typeface="QWMOCU+Bahnschrift"/>
                <a:cs typeface="QWMOCU+Bahnschrift"/>
              </a:rPr>
              <a:t>board and firmware based in the widely</a:t>
            </a:r>
            <a:r>
              <a:rPr sz="1600" spc="-12" dirty="0">
                <a:solidFill>
                  <a:srgbClr val="000000"/>
                </a:solidFill>
                <a:latin typeface="QWMOCU+Bahnschrift"/>
                <a:cs typeface="QWMOCU+Bahnschrift"/>
              </a:rPr>
              <a:t> </a:t>
            </a:r>
            <a:r>
              <a:rPr sz="1600" dirty="0">
                <a:solidFill>
                  <a:srgbClr val="000000"/>
                </a:solidFill>
                <a:latin typeface="QWMOCU+Bahnschrift"/>
                <a:cs typeface="QWMOCU+Bahnschrift"/>
              </a:rPr>
              <a:t>used ESP8266</a:t>
            </a:r>
            <a:r>
              <a:rPr sz="1600" spc="21" dirty="0">
                <a:solidFill>
                  <a:srgbClr val="000000"/>
                </a:solidFill>
                <a:latin typeface="QWMOCU+Bahnschrift"/>
                <a:cs typeface="QWMOCU+Bahnschrift"/>
              </a:rPr>
              <a:t> </a:t>
            </a:r>
            <a:r>
              <a:rPr sz="1600" dirty="0">
                <a:solidFill>
                  <a:srgbClr val="000000"/>
                </a:solidFill>
                <a:latin typeface="QWMOCU+Bahnschrift"/>
                <a:cs typeface="QWMOCU+Bahnschrift"/>
              </a:rPr>
              <a:t>Wi-Fi</a:t>
            </a:r>
          </a:p>
          <a:p>
            <a:pPr marL="0" marR="0">
              <a:lnSpc>
                <a:spcPts val="1919"/>
              </a:lnSpc>
              <a:spcBef>
                <a:spcPts val="0"/>
              </a:spcBef>
              <a:spcAft>
                <a:spcPts val="0"/>
              </a:spcAft>
            </a:pPr>
            <a:r>
              <a:rPr sz="1600" dirty="0">
                <a:solidFill>
                  <a:srgbClr val="000000"/>
                </a:solidFill>
                <a:latin typeface="QWMOCU+Bahnschrift"/>
                <a:cs typeface="QWMOCU+Bahnschrift"/>
              </a:rPr>
              <a:t>module. It</a:t>
            </a:r>
            <a:r>
              <a:rPr sz="1600" spc="-14" dirty="0">
                <a:solidFill>
                  <a:srgbClr val="000000"/>
                </a:solidFill>
                <a:latin typeface="QWMOCU+Bahnschrift"/>
                <a:cs typeface="QWMOCU+Bahnschrift"/>
              </a:rPr>
              <a:t> </a:t>
            </a:r>
            <a:r>
              <a:rPr sz="1600" dirty="0">
                <a:solidFill>
                  <a:srgbClr val="000000"/>
                </a:solidFill>
                <a:latin typeface="QWMOCU+Bahnschrift"/>
                <a:cs typeface="QWMOCU+Bahnschrift"/>
              </a:rPr>
              <a:t>allows</a:t>
            </a:r>
            <a:r>
              <a:rPr sz="1600" spc="-14" dirty="0">
                <a:solidFill>
                  <a:srgbClr val="000000"/>
                </a:solidFill>
                <a:latin typeface="QWMOCU+Bahnschrift"/>
                <a:cs typeface="QWMOCU+Bahnschrift"/>
              </a:rPr>
              <a:t> </a:t>
            </a:r>
            <a:r>
              <a:rPr sz="1600" dirty="0">
                <a:solidFill>
                  <a:srgbClr val="000000"/>
                </a:solidFill>
                <a:latin typeface="QWMOCU+Bahnschrift"/>
                <a:cs typeface="QWMOCU+Bahnschrift"/>
              </a:rPr>
              <a:t>you to program the</a:t>
            </a:r>
            <a:r>
              <a:rPr sz="1600" spc="17" dirty="0">
                <a:solidFill>
                  <a:srgbClr val="000000"/>
                </a:solidFill>
                <a:latin typeface="QWMOCU+Bahnschrift"/>
                <a:cs typeface="QWMOCU+Bahnschrift"/>
              </a:rPr>
              <a:t> </a:t>
            </a:r>
            <a:r>
              <a:rPr sz="1600" dirty="0">
                <a:solidFill>
                  <a:srgbClr val="000000"/>
                </a:solidFill>
                <a:latin typeface="QWMOCU+Bahnschrift"/>
                <a:cs typeface="QWMOCU+Bahnschrift"/>
              </a:rPr>
              <a:t>wifi</a:t>
            </a:r>
            <a:r>
              <a:rPr sz="1600" spc="-14" dirty="0">
                <a:solidFill>
                  <a:srgbClr val="000000"/>
                </a:solidFill>
                <a:latin typeface="QWMOCU+Bahnschrift"/>
                <a:cs typeface="QWMOCU+Bahnschrift"/>
              </a:rPr>
              <a:t> </a:t>
            </a:r>
            <a:r>
              <a:rPr sz="1600" dirty="0">
                <a:solidFill>
                  <a:srgbClr val="000000"/>
                </a:solidFill>
                <a:latin typeface="QWMOCU+Bahnschrift"/>
                <a:cs typeface="QWMOCU+Bahnschrift"/>
              </a:rPr>
              <a:t>module with a simple and powerful LUA</a:t>
            </a:r>
          </a:p>
          <a:p>
            <a:pPr marL="0" marR="0">
              <a:lnSpc>
                <a:spcPts val="1922"/>
              </a:lnSpc>
              <a:spcBef>
                <a:spcPts val="0"/>
              </a:spcBef>
              <a:spcAft>
                <a:spcPts val="0"/>
              </a:spcAft>
            </a:pPr>
            <a:r>
              <a:rPr sz="1600" dirty="0">
                <a:solidFill>
                  <a:srgbClr val="000000"/>
                </a:solidFill>
                <a:latin typeface="QWMOCU+Bahnschrift"/>
                <a:cs typeface="QWMOCU+Bahnschrift"/>
              </a:rPr>
              <a:t>programming</a:t>
            </a:r>
            <a:r>
              <a:rPr sz="1600" spc="11" dirty="0">
                <a:solidFill>
                  <a:srgbClr val="000000"/>
                </a:solidFill>
                <a:latin typeface="QWMOCU+Bahnschrift"/>
                <a:cs typeface="QWMOCU+Bahnschrift"/>
              </a:rPr>
              <a:t> </a:t>
            </a:r>
            <a:r>
              <a:rPr sz="1600" dirty="0">
                <a:solidFill>
                  <a:srgbClr val="000000"/>
                </a:solidFill>
                <a:latin typeface="QWMOCU+Bahnschrift"/>
                <a:cs typeface="QWMOCU+Bahnschrift"/>
              </a:rPr>
              <a:t>language.</a:t>
            </a:r>
          </a:p>
          <a:p>
            <a:pPr marL="0" marR="0">
              <a:lnSpc>
                <a:spcPts val="1920"/>
              </a:lnSpc>
              <a:spcBef>
                <a:spcPts val="0"/>
              </a:spcBef>
              <a:spcAft>
                <a:spcPts val="0"/>
              </a:spcAft>
            </a:pPr>
            <a:r>
              <a:rPr sz="1600" dirty="0">
                <a:solidFill>
                  <a:srgbClr val="000000"/>
                </a:solidFill>
                <a:latin typeface="QWMOCU+Bahnschrift"/>
                <a:cs typeface="QWMOCU+Bahnschrift"/>
              </a:rPr>
              <a:t>This Module will</a:t>
            </a:r>
            <a:r>
              <a:rPr sz="1600" spc="-17" dirty="0">
                <a:solidFill>
                  <a:srgbClr val="000000"/>
                </a:solidFill>
                <a:latin typeface="QWMOCU+Bahnschrift"/>
                <a:cs typeface="QWMOCU+Bahnschrift"/>
              </a:rPr>
              <a:t> </a:t>
            </a:r>
            <a:r>
              <a:rPr sz="1600" dirty="0">
                <a:solidFill>
                  <a:srgbClr val="000000"/>
                </a:solidFill>
                <a:latin typeface="QWMOCU+Bahnschrift"/>
                <a:cs typeface="QWMOCU+Bahnschrift"/>
              </a:rPr>
              <a:t>help in connecting</a:t>
            </a:r>
            <a:r>
              <a:rPr sz="1600" spc="21" dirty="0">
                <a:solidFill>
                  <a:srgbClr val="000000"/>
                </a:solidFill>
                <a:latin typeface="QWMOCU+Bahnschrift"/>
                <a:cs typeface="QWMOCU+Bahnschrift"/>
              </a:rPr>
              <a:t> </a:t>
            </a:r>
            <a:r>
              <a:rPr sz="1600" dirty="0">
                <a:solidFill>
                  <a:srgbClr val="000000"/>
                </a:solidFill>
                <a:latin typeface="QWMOCU+Bahnschrift"/>
                <a:cs typeface="QWMOCU+Bahnschrift"/>
              </a:rPr>
              <a:t>to internet</a:t>
            </a:r>
            <a:r>
              <a:rPr sz="1600" spc="15" dirty="0">
                <a:solidFill>
                  <a:srgbClr val="000000"/>
                </a:solidFill>
                <a:latin typeface="QWMOCU+Bahnschrift"/>
                <a:cs typeface="QWMOCU+Bahnschrift"/>
              </a:rPr>
              <a:t> </a:t>
            </a:r>
            <a:r>
              <a:rPr sz="1600" dirty="0">
                <a:solidFill>
                  <a:srgbClr val="000000"/>
                </a:solidFill>
                <a:latin typeface="QWMOCU+Bahnschrift"/>
                <a:cs typeface="QWMOCU+Bahnschrift"/>
              </a:rPr>
              <a:t>and also upload the</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location of the Patient</a:t>
            </a:r>
            <a:r>
              <a:rPr sz="1600" spc="11" dirty="0">
                <a:solidFill>
                  <a:srgbClr val="000000"/>
                </a:solidFill>
                <a:latin typeface="QWMOCU+Bahnschrift"/>
                <a:cs typeface="QWMOCU+Bahnschrift"/>
              </a:rPr>
              <a:t> </a:t>
            </a:r>
            <a:r>
              <a:rPr sz="1600" dirty="0">
                <a:solidFill>
                  <a:srgbClr val="000000"/>
                </a:solidFill>
                <a:latin typeface="QWMOCU+Bahnschrift"/>
                <a:cs typeface="QWMOCU+Bahnschrift"/>
              </a:rPr>
              <a:t>on</a:t>
            </a:r>
          </a:p>
          <a:p>
            <a:pPr marL="0" marR="0">
              <a:lnSpc>
                <a:spcPts val="1919"/>
              </a:lnSpc>
              <a:spcBef>
                <a:spcPts val="0"/>
              </a:spcBef>
              <a:spcAft>
                <a:spcPts val="0"/>
              </a:spcAft>
            </a:pPr>
            <a:r>
              <a:rPr sz="1600" dirty="0">
                <a:solidFill>
                  <a:srgbClr val="000000"/>
                </a:solidFill>
                <a:latin typeface="QWMOCU+Bahnschrift"/>
                <a:cs typeface="QWMOCU+Bahnschrift"/>
              </a:rPr>
              <a:t>the app/cloud.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07442" y="18758"/>
            <a:ext cx="1397511"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Arduino-</a:t>
            </a:r>
          </a:p>
        </p:txBody>
      </p:sp>
      <p:sp>
        <p:nvSpPr>
          <p:cNvPr id="4" name="object 4"/>
          <p:cNvSpPr txBox="1"/>
          <p:nvPr/>
        </p:nvSpPr>
        <p:spPr>
          <a:xfrm>
            <a:off x="107442" y="323665"/>
            <a:ext cx="9333939" cy="1440224"/>
          </a:xfrm>
          <a:prstGeom prst="rect">
            <a:avLst/>
          </a:prstGeom>
        </p:spPr>
        <p:txBody>
          <a:bodyPr vert="horz" wrap="square" lIns="0" tIns="0" rIns="0" bIns="0" rtlCol="0">
            <a:spAutoFit/>
          </a:bodyPr>
          <a:lstStyle/>
          <a:p>
            <a:pPr marL="0" marR="0">
              <a:lnSpc>
                <a:spcPts val="2160"/>
              </a:lnSpc>
              <a:spcBef>
                <a:spcPts val="0"/>
              </a:spcBef>
              <a:spcAft>
                <a:spcPts val="0"/>
              </a:spcAft>
            </a:pPr>
            <a:r>
              <a:rPr sz="1800" dirty="0">
                <a:solidFill>
                  <a:srgbClr val="000000"/>
                </a:solidFill>
                <a:latin typeface="QWMOCU+Bahnschrift"/>
                <a:cs typeface="QWMOCU+Bahnschrift"/>
              </a:rPr>
              <a:t>An open-source electronics platform based on easy-to-use hardware</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and</a:t>
            </a:r>
          </a:p>
          <a:p>
            <a:pPr marL="0" marR="0">
              <a:lnSpc>
                <a:spcPts val="2160"/>
              </a:lnSpc>
              <a:spcBef>
                <a:spcPts val="0"/>
              </a:spcBef>
              <a:spcAft>
                <a:spcPts val="0"/>
              </a:spcAft>
            </a:pPr>
            <a:r>
              <a:rPr sz="1800" dirty="0">
                <a:solidFill>
                  <a:srgbClr val="000000"/>
                </a:solidFill>
                <a:latin typeface="QWMOCU+Bahnschrift"/>
                <a:cs typeface="QWMOCU+Bahnschrift"/>
              </a:rPr>
              <a:t>software. These</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boards are able to read inputs - light on a sensor,</a:t>
            </a:r>
            <a:r>
              <a:rPr sz="1800" spc="-14" dirty="0">
                <a:solidFill>
                  <a:srgbClr val="000000"/>
                </a:solidFill>
                <a:latin typeface="QWMOCU+Bahnschrift"/>
                <a:cs typeface="QWMOCU+Bahnschrift"/>
              </a:rPr>
              <a:t> </a:t>
            </a:r>
            <a:r>
              <a:rPr sz="1800" dirty="0">
                <a:solidFill>
                  <a:srgbClr val="000000"/>
                </a:solidFill>
                <a:latin typeface="QWMOCU+Bahnschrift"/>
                <a:cs typeface="QWMOCU+Bahnschrift"/>
              </a:rPr>
              <a:t>a finger on a</a:t>
            </a:r>
          </a:p>
          <a:p>
            <a:pPr marL="0" marR="0">
              <a:lnSpc>
                <a:spcPts val="2159"/>
              </a:lnSpc>
              <a:spcBef>
                <a:spcPts val="0"/>
              </a:spcBef>
              <a:spcAft>
                <a:spcPts val="0"/>
              </a:spcAft>
            </a:pPr>
            <a:r>
              <a:rPr sz="1800" dirty="0">
                <a:solidFill>
                  <a:srgbClr val="000000"/>
                </a:solidFill>
                <a:latin typeface="QWMOCU+Bahnschrift"/>
                <a:cs typeface="QWMOCU+Bahnschrift"/>
              </a:rPr>
              <a:t>button</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etc and turn</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it into</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an output - activating</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a motor, turning</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on an LED.</a:t>
            </a:r>
          </a:p>
          <a:p>
            <a:pPr marL="0" marR="0">
              <a:lnSpc>
                <a:spcPts val="2160"/>
              </a:lnSpc>
              <a:spcBef>
                <a:spcPts val="0"/>
              </a:spcBef>
              <a:spcAft>
                <a:spcPts val="0"/>
              </a:spcAft>
            </a:pPr>
            <a:r>
              <a:rPr sz="1800" dirty="0">
                <a:solidFill>
                  <a:srgbClr val="000000"/>
                </a:solidFill>
                <a:latin typeface="QWMOCU+Bahnschrift"/>
                <a:cs typeface="QWMOCU+Bahnschrift"/>
              </a:rPr>
              <a:t>This microcontroller</a:t>
            </a:r>
            <a:r>
              <a:rPr sz="1800" spc="-14" dirty="0">
                <a:solidFill>
                  <a:srgbClr val="000000"/>
                </a:solidFill>
                <a:latin typeface="QWMOCU+Bahnschrift"/>
                <a:cs typeface="QWMOCU+Bahnschrift"/>
              </a:rPr>
              <a:t> </a:t>
            </a:r>
            <a:r>
              <a:rPr sz="1800" dirty="0">
                <a:solidFill>
                  <a:srgbClr val="000000"/>
                </a:solidFill>
                <a:latin typeface="QWMOCU+Bahnschrift"/>
                <a:cs typeface="QWMOCU+Bahnschrift"/>
              </a:rPr>
              <a:t>helps in making the third eye system for the patient.</a:t>
            </a:r>
          </a:p>
        </p:txBody>
      </p:sp>
      <p:sp>
        <p:nvSpPr>
          <p:cNvPr id="5" name="object 5"/>
          <p:cNvSpPr txBox="1"/>
          <p:nvPr/>
        </p:nvSpPr>
        <p:spPr>
          <a:xfrm>
            <a:off x="107442" y="1725892"/>
            <a:ext cx="1874523"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GPS</a:t>
            </a:r>
            <a:r>
              <a:rPr sz="2000" spc="10" dirty="0">
                <a:solidFill>
                  <a:srgbClr val="000000"/>
                </a:solidFill>
                <a:latin typeface="GBTQGD+Bahnschrift"/>
                <a:cs typeface="GBTQGD+Bahnschrift"/>
              </a:rPr>
              <a:t> </a:t>
            </a:r>
            <a:r>
              <a:rPr sz="2000" dirty="0">
                <a:solidFill>
                  <a:srgbClr val="000000"/>
                </a:solidFill>
                <a:latin typeface="GBTQGD+Bahnschrift"/>
                <a:cs typeface="GBTQGD+Bahnschrift"/>
              </a:rPr>
              <a:t>Module-</a:t>
            </a:r>
          </a:p>
        </p:txBody>
      </p:sp>
      <p:sp>
        <p:nvSpPr>
          <p:cNvPr id="6" name="object 6"/>
          <p:cNvSpPr txBox="1"/>
          <p:nvPr/>
        </p:nvSpPr>
        <p:spPr>
          <a:xfrm>
            <a:off x="107442" y="2030292"/>
            <a:ext cx="9164834" cy="1166411"/>
          </a:xfrm>
          <a:prstGeom prst="rect">
            <a:avLst/>
          </a:prstGeom>
        </p:spPr>
        <p:txBody>
          <a:bodyPr vert="horz" wrap="square" lIns="0" tIns="0" rIns="0" bIns="0" rtlCol="0">
            <a:spAutoFit/>
          </a:bodyPr>
          <a:lstStyle/>
          <a:p>
            <a:pPr marL="0" marR="0">
              <a:lnSpc>
                <a:spcPts val="2162"/>
              </a:lnSpc>
              <a:spcBef>
                <a:spcPts val="0"/>
              </a:spcBef>
              <a:spcAft>
                <a:spcPts val="0"/>
              </a:spcAft>
            </a:pPr>
            <a:r>
              <a:rPr sz="1800" dirty="0">
                <a:solidFill>
                  <a:srgbClr val="000000"/>
                </a:solidFill>
                <a:latin typeface="QWMOCU+Bahnschrift"/>
                <a:cs typeface="QWMOCU+Bahnschrift"/>
              </a:rPr>
              <a:t>A radio navigation</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system that calculates</a:t>
            </a:r>
            <a:r>
              <a:rPr sz="1800" spc="27" dirty="0">
                <a:solidFill>
                  <a:srgbClr val="000000"/>
                </a:solidFill>
                <a:latin typeface="QWMOCU+Bahnschrift"/>
                <a:cs typeface="QWMOCU+Bahnschrift"/>
              </a:rPr>
              <a:t> </a:t>
            </a:r>
            <a:r>
              <a:rPr sz="1800" dirty="0">
                <a:solidFill>
                  <a:srgbClr val="000000"/>
                </a:solidFill>
                <a:latin typeface="QWMOCU+Bahnschrift"/>
                <a:cs typeface="QWMOCU+Bahnschrift"/>
              </a:rPr>
              <a:t>the positioning of a particular object</a:t>
            </a:r>
          </a:p>
          <a:p>
            <a:pPr marL="0" marR="0">
              <a:lnSpc>
                <a:spcPts val="2160"/>
              </a:lnSpc>
              <a:spcBef>
                <a:spcPts val="0"/>
              </a:spcBef>
              <a:spcAft>
                <a:spcPts val="0"/>
              </a:spcAft>
            </a:pPr>
            <a:r>
              <a:rPr sz="1800" dirty="0">
                <a:solidFill>
                  <a:srgbClr val="000000"/>
                </a:solidFill>
                <a:latin typeface="QWMOCU+Bahnschrift"/>
                <a:cs typeface="QWMOCU+Bahnschrift"/>
              </a:rPr>
              <a:t>using man made reference</a:t>
            </a:r>
            <a:r>
              <a:rPr sz="1800" spc="-14" dirty="0">
                <a:solidFill>
                  <a:srgbClr val="000000"/>
                </a:solidFill>
                <a:latin typeface="QWMOCU+Bahnschrift"/>
                <a:cs typeface="QWMOCU+Bahnschrift"/>
              </a:rPr>
              <a:t> </a:t>
            </a:r>
            <a:r>
              <a:rPr sz="1800" dirty="0">
                <a:solidFill>
                  <a:srgbClr val="000000"/>
                </a:solidFill>
                <a:latin typeface="QWMOCU+Bahnschrift"/>
                <a:cs typeface="QWMOCU+Bahnschrift"/>
              </a:rPr>
              <a:t>points.</a:t>
            </a:r>
          </a:p>
          <a:p>
            <a:pPr marL="0" marR="0">
              <a:lnSpc>
                <a:spcPts val="2160"/>
              </a:lnSpc>
              <a:spcBef>
                <a:spcPts val="0"/>
              </a:spcBef>
              <a:spcAft>
                <a:spcPts val="0"/>
              </a:spcAft>
            </a:pPr>
            <a:r>
              <a:rPr sz="1800" dirty="0">
                <a:solidFill>
                  <a:srgbClr val="000000"/>
                </a:solidFill>
                <a:latin typeface="QWMOCU+Bahnschrift"/>
                <a:cs typeface="QWMOCU+Bahnschrift"/>
              </a:rPr>
              <a:t>Helps in retrieving</a:t>
            </a:r>
            <a:r>
              <a:rPr sz="1800" spc="-17" dirty="0">
                <a:solidFill>
                  <a:srgbClr val="000000"/>
                </a:solidFill>
                <a:latin typeface="QWMOCU+Bahnschrift"/>
                <a:cs typeface="QWMOCU+Bahnschrift"/>
              </a:rPr>
              <a:t> </a:t>
            </a:r>
            <a:r>
              <a:rPr sz="1800" dirty="0">
                <a:solidFill>
                  <a:srgbClr val="000000"/>
                </a:solidFill>
                <a:latin typeface="QWMOCU+Bahnschrift"/>
                <a:cs typeface="QWMOCU+Bahnschrift"/>
              </a:rPr>
              <a:t>location of Patient.</a:t>
            </a:r>
          </a:p>
        </p:txBody>
      </p:sp>
      <p:sp>
        <p:nvSpPr>
          <p:cNvPr id="7" name="object 7"/>
          <p:cNvSpPr txBox="1"/>
          <p:nvPr/>
        </p:nvSpPr>
        <p:spPr>
          <a:xfrm>
            <a:off x="107442" y="3128226"/>
            <a:ext cx="2510031"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Vibration sensors-</a:t>
            </a:r>
          </a:p>
        </p:txBody>
      </p:sp>
      <p:sp>
        <p:nvSpPr>
          <p:cNvPr id="8" name="object 8"/>
          <p:cNvSpPr txBox="1"/>
          <p:nvPr/>
        </p:nvSpPr>
        <p:spPr>
          <a:xfrm>
            <a:off x="107442" y="3433026"/>
            <a:ext cx="9721162" cy="2019545"/>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QWMOCU+Bahnschrift"/>
                <a:cs typeface="QWMOCU+Bahnschrift"/>
              </a:rPr>
              <a:t>T</a:t>
            </a:r>
            <a:r>
              <a:rPr sz="1800" dirty="0">
                <a:solidFill>
                  <a:srgbClr val="000000"/>
                </a:solidFill>
                <a:latin typeface="QWMOCU+Bahnschrift"/>
                <a:cs typeface="QWMOCU+Bahnschrift"/>
              </a:rPr>
              <a:t>his sensor</a:t>
            </a:r>
            <a:r>
              <a:rPr sz="1800" spc="-18" dirty="0">
                <a:solidFill>
                  <a:srgbClr val="000000"/>
                </a:solidFill>
                <a:latin typeface="QWMOCU+Bahnschrift"/>
                <a:cs typeface="QWMOCU+Bahnschrift"/>
              </a:rPr>
              <a:t> </a:t>
            </a:r>
            <a:r>
              <a:rPr sz="1800" dirty="0">
                <a:solidFill>
                  <a:srgbClr val="000000"/>
                </a:solidFill>
                <a:latin typeface="QWMOCU+Bahnschrift"/>
                <a:cs typeface="QWMOCU+Bahnschrift"/>
              </a:rPr>
              <a:t>uses the piezoelectric effects</a:t>
            </a:r>
            <a:r>
              <a:rPr sz="1800" spc="15" dirty="0">
                <a:solidFill>
                  <a:srgbClr val="000000"/>
                </a:solidFill>
                <a:latin typeface="QWMOCU+Bahnschrift"/>
                <a:cs typeface="QWMOCU+Bahnschrift"/>
              </a:rPr>
              <a:t> </a:t>
            </a:r>
            <a:r>
              <a:rPr sz="1800" dirty="0">
                <a:solidFill>
                  <a:srgbClr val="000000"/>
                </a:solidFill>
                <a:latin typeface="QWMOCU+Bahnschrift"/>
                <a:cs typeface="QWMOCU+Bahnschrift"/>
              </a:rPr>
              <a:t>while measuring the changes within</a:t>
            </a:r>
          </a:p>
          <a:p>
            <a:pPr marL="0" marR="0">
              <a:lnSpc>
                <a:spcPts val="2162"/>
              </a:lnSpc>
              <a:spcBef>
                <a:spcPts val="39"/>
              </a:spcBef>
              <a:spcAft>
                <a:spcPts val="0"/>
              </a:spcAft>
            </a:pPr>
            <a:r>
              <a:rPr sz="1800" dirty="0">
                <a:solidFill>
                  <a:srgbClr val="000000"/>
                </a:solidFill>
                <a:latin typeface="QWMOCU+Bahnschrift"/>
                <a:cs typeface="QWMOCU+Bahnschrift"/>
              </a:rPr>
              <a:t>acceleration, pressure,</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temperature,</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force otherwise</a:t>
            </a:r>
            <a:r>
              <a:rPr sz="1800" spc="-15" dirty="0">
                <a:solidFill>
                  <a:srgbClr val="000000"/>
                </a:solidFill>
                <a:latin typeface="QWMOCU+Bahnschrift"/>
                <a:cs typeface="QWMOCU+Bahnschrift"/>
              </a:rPr>
              <a:t> </a:t>
            </a:r>
            <a:r>
              <a:rPr sz="1800" dirty="0">
                <a:solidFill>
                  <a:srgbClr val="000000"/>
                </a:solidFill>
                <a:latin typeface="QWMOCU+Bahnschrift"/>
                <a:cs typeface="QWMOCU+Bahnschrift"/>
              </a:rPr>
              <a:t>strain by changing to an</a:t>
            </a:r>
          </a:p>
          <a:p>
            <a:pPr marL="0" marR="0">
              <a:lnSpc>
                <a:spcPts val="2160"/>
              </a:lnSpc>
              <a:spcBef>
                <a:spcPts val="1"/>
              </a:spcBef>
              <a:spcAft>
                <a:spcPts val="0"/>
              </a:spcAft>
            </a:pPr>
            <a:r>
              <a:rPr sz="1800" dirty="0">
                <a:solidFill>
                  <a:srgbClr val="000000"/>
                </a:solidFill>
                <a:latin typeface="QWMOCU+Bahnschrift"/>
                <a:cs typeface="QWMOCU+Bahnschrift"/>
              </a:rPr>
              <a:t>electrical</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charge.</a:t>
            </a:r>
          </a:p>
          <a:p>
            <a:pPr marL="0" marR="0">
              <a:lnSpc>
                <a:spcPts val="2159"/>
              </a:lnSpc>
              <a:spcBef>
                <a:spcPts val="0"/>
              </a:spcBef>
              <a:spcAft>
                <a:spcPts val="0"/>
              </a:spcAft>
            </a:pPr>
            <a:r>
              <a:rPr sz="1800" dirty="0">
                <a:solidFill>
                  <a:srgbClr val="000000"/>
                </a:solidFill>
                <a:latin typeface="QWMOCU+Bahnschrift"/>
                <a:cs typeface="QWMOCU+Bahnschrift"/>
              </a:rPr>
              <a:t>This Sensor</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is a</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part of Third eye system and hence will help the patient in walking</a:t>
            </a:r>
          </a:p>
          <a:p>
            <a:pPr marL="0" marR="0">
              <a:lnSpc>
                <a:spcPts val="2160"/>
              </a:lnSpc>
              <a:spcBef>
                <a:spcPts val="0"/>
              </a:spcBef>
              <a:spcAft>
                <a:spcPts val="0"/>
              </a:spcAft>
            </a:pPr>
            <a:r>
              <a:rPr sz="1800" dirty="0">
                <a:solidFill>
                  <a:srgbClr val="000000"/>
                </a:solidFill>
                <a:latin typeface="QWMOCU+Bahnschrift"/>
                <a:cs typeface="QWMOCU+Bahnschrift"/>
              </a:rPr>
              <a:t>by giving a Vibration sensation</a:t>
            </a:r>
            <a:r>
              <a:rPr sz="1800" spc="-15" dirty="0">
                <a:solidFill>
                  <a:srgbClr val="000000"/>
                </a:solidFill>
                <a:latin typeface="QWMOCU+Bahnschrift"/>
                <a:cs typeface="QWMOCU+Bahnschrift"/>
              </a:rPr>
              <a:t> </a:t>
            </a:r>
            <a:r>
              <a:rPr sz="1800" dirty="0">
                <a:solidFill>
                  <a:srgbClr val="000000"/>
                </a:solidFill>
                <a:latin typeface="QWMOCU+Bahnschrift"/>
                <a:cs typeface="QWMOCU+Bahnschrift"/>
              </a:rPr>
              <a:t>on left if there</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is a obstacle on the left and vice</a:t>
            </a:r>
          </a:p>
          <a:p>
            <a:pPr marL="0" marR="0">
              <a:lnSpc>
                <a:spcPts val="2160"/>
              </a:lnSpc>
              <a:spcBef>
                <a:spcPts val="0"/>
              </a:spcBef>
              <a:spcAft>
                <a:spcPts val="0"/>
              </a:spcAft>
            </a:pPr>
            <a:r>
              <a:rPr sz="1800" dirty="0">
                <a:solidFill>
                  <a:srgbClr val="000000"/>
                </a:solidFill>
                <a:latin typeface="QWMOCU+Bahnschrift"/>
                <a:cs typeface="QWMOCU+Bahnschrift"/>
              </a:rPr>
              <a:t>versa.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79578" y="339560"/>
            <a:ext cx="2525779"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Ultrasonic sensor-</a:t>
            </a:r>
          </a:p>
        </p:txBody>
      </p:sp>
      <p:sp>
        <p:nvSpPr>
          <p:cNvPr id="4" name="object 4"/>
          <p:cNvSpPr txBox="1"/>
          <p:nvPr/>
        </p:nvSpPr>
        <p:spPr>
          <a:xfrm>
            <a:off x="179578" y="949013"/>
            <a:ext cx="9624477" cy="1156252"/>
          </a:xfrm>
          <a:prstGeom prst="rect">
            <a:avLst/>
          </a:prstGeom>
        </p:spPr>
        <p:txBody>
          <a:bodyPr vert="horz" wrap="square" lIns="0" tIns="0" rIns="0" bIns="0" rtlCol="0">
            <a:spAutoFit/>
          </a:bodyPr>
          <a:lstStyle/>
          <a:p>
            <a:pPr marL="0" marR="0">
              <a:lnSpc>
                <a:spcPts val="2160"/>
              </a:lnSpc>
              <a:spcBef>
                <a:spcPts val="0"/>
              </a:spcBef>
              <a:spcAft>
                <a:spcPts val="0"/>
              </a:spcAft>
            </a:pPr>
            <a:r>
              <a:rPr sz="1800" dirty="0">
                <a:solidFill>
                  <a:srgbClr val="000000"/>
                </a:solidFill>
                <a:latin typeface="QWMOCU+Bahnschrift"/>
                <a:cs typeface="QWMOCU+Bahnschrift"/>
              </a:rPr>
              <a:t>It</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is an instrument</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that measures the distance to an object using</a:t>
            </a:r>
            <a:r>
              <a:rPr sz="1800" spc="18" dirty="0">
                <a:solidFill>
                  <a:srgbClr val="000000"/>
                </a:solidFill>
                <a:latin typeface="QWMOCU+Bahnschrift"/>
                <a:cs typeface="QWMOCU+Bahnschrift"/>
              </a:rPr>
              <a:t> </a:t>
            </a:r>
            <a:r>
              <a:rPr sz="1800" dirty="0">
                <a:solidFill>
                  <a:srgbClr val="000000"/>
                </a:solidFill>
                <a:latin typeface="QWMOCU+Bahnschrift"/>
                <a:cs typeface="QWMOCU+Bahnschrift"/>
              </a:rPr>
              <a:t>ultrasonic sound</a:t>
            </a:r>
          </a:p>
          <a:p>
            <a:pPr marL="0" marR="0">
              <a:lnSpc>
                <a:spcPts val="2160"/>
              </a:lnSpc>
              <a:spcBef>
                <a:spcPts val="0"/>
              </a:spcBef>
              <a:spcAft>
                <a:spcPts val="0"/>
              </a:spcAft>
            </a:pPr>
            <a:r>
              <a:rPr sz="1800" dirty="0">
                <a:solidFill>
                  <a:srgbClr val="000000"/>
                </a:solidFill>
                <a:latin typeface="QWMOCU+Bahnschrift"/>
                <a:cs typeface="QWMOCU+Bahnschrift"/>
              </a:rPr>
              <a:t>waves. This sensor</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uses a transducer to send and receive ultrasonic</a:t>
            </a:r>
            <a:r>
              <a:rPr sz="1800" spc="-15" dirty="0">
                <a:solidFill>
                  <a:srgbClr val="000000"/>
                </a:solidFill>
                <a:latin typeface="QWMOCU+Bahnschrift"/>
                <a:cs typeface="QWMOCU+Bahnschrift"/>
              </a:rPr>
              <a:t> </a:t>
            </a:r>
            <a:r>
              <a:rPr sz="1800" dirty="0">
                <a:solidFill>
                  <a:srgbClr val="000000"/>
                </a:solidFill>
                <a:latin typeface="QWMOCU+Bahnschrift"/>
                <a:cs typeface="QWMOCU+Bahnschrift"/>
              </a:rPr>
              <a:t>pulses that</a:t>
            </a:r>
          </a:p>
          <a:p>
            <a:pPr marL="0" marR="0">
              <a:lnSpc>
                <a:spcPts val="2083"/>
              </a:lnSpc>
              <a:spcBef>
                <a:spcPts val="0"/>
              </a:spcBef>
              <a:spcAft>
                <a:spcPts val="0"/>
              </a:spcAft>
            </a:pPr>
            <a:r>
              <a:rPr sz="1800" dirty="0">
                <a:solidFill>
                  <a:srgbClr val="000000"/>
                </a:solidFill>
                <a:latin typeface="QWMOCU+Bahnschrift"/>
                <a:cs typeface="QWMOCU+Bahnschrift"/>
              </a:rPr>
              <a:t>relay</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back information</a:t>
            </a:r>
            <a:r>
              <a:rPr sz="1800" spc="-20" dirty="0">
                <a:solidFill>
                  <a:srgbClr val="000000"/>
                </a:solidFill>
                <a:latin typeface="QWMOCU+Bahnschrift"/>
                <a:cs typeface="QWMOCU+Bahnschrift"/>
              </a:rPr>
              <a:t> </a:t>
            </a:r>
            <a:r>
              <a:rPr sz="1800" dirty="0">
                <a:solidFill>
                  <a:srgbClr val="000000"/>
                </a:solidFill>
                <a:latin typeface="QWMOCU+Bahnschrift"/>
                <a:cs typeface="QWMOCU+Bahnschrift"/>
              </a:rPr>
              <a:t>about an object's</a:t>
            </a:r>
            <a:r>
              <a:rPr sz="1800" spc="17" dirty="0">
                <a:solidFill>
                  <a:srgbClr val="000000"/>
                </a:solidFill>
                <a:latin typeface="QWMOCU+Bahnschrift"/>
                <a:cs typeface="QWMOCU+Bahnschrift"/>
              </a:rPr>
              <a:t> </a:t>
            </a:r>
            <a:r>
              <a:rPr sz="1800" dirty="0">
                <a:solidFill>
                  <a:srgbClr val="000000"/>
                </a:solidFill>
                <a:latin typeface="QWMOCU+Bahnschrift"/>
                <a:cs typeface="QWMOCU+Bahnschrift"/>
              </a:rPr>
              <a:t>proximity.</a:t>
            </a:r>
          </a:p>
        </p:txBody>
      </p:sp>
      <p:sp>
        <p:nvSpPr>
          <p:cNvPr id="5" name="object 5"/>
          <p:cNvSpPr txBox="1"/>
          <p:nvPr/>
        </p:nvSpPr>
        <p:spPr>
          <a:xfrm>
            <a:off x="179578" y="2077174"/>
            <a:ext cx="4614479" cy="685544"/>
          </a:xfrm>
          <a:prstGeom prst="rect">
            <a:avLst/>
          </a:prstGeom>
        </p:spPr>
        <p:txBody>
          <a:bodyPr vert="horz" wrap="square" lIns="0" tIns="0" rIns="0" bIns="0" rtlCol="0">
            <a:spAutoFit/>
          </a:bodyPr>
          <a:lstStyle/>
          <a:p>
            <a:pPr marL="0" marR="0">
              <a:lnSpc>
                <a:spcPts val="2397"/>
              </a:lnSpc>
              <a:spcBef>
                <a:spcPts val="0"/>
              </a:spcBef>
              <a:spcAft>
                <a:spcPts val="0"/>
              </a:spcAft>
            </a:pPr>
            <a:r>
              <a:rPr sz="2000" dirty="0">
                <a:solidFill>
                  <a:srgbClr val="000000"/>
                </a:solidFill>
                <a:latin typeface="GBTQGD+Bahnschrift"/>
                <a:cs typeface="GBTQGD+Bahnschrift"/>
              </a:rPr>
              <a:t>Accelerometer-Gyroscope(GY-521):</a:t>
            </a:r>
          </a:p>
        </p:txBody>
      </p:sp>
      <p:sp>
        <p:nvSpPr>
          <p:cNvPr id="6" name="object 6"/>
          <p:cNvSpPr txBox="1"/>
          <p:nvPr/>
        </p:nvSpPr>
        <p:spPr>
          <a:xfrm>
            <a:off x="179578" y="2686480"/>
            <a:ext cx="9666535" cy="1768438"/>
          </a:xfrm>
          <a:prstGeom prst="rect">
            <a:avLst/>
          </a:prstGeom>
        </p:spPr>
        <p:txBody>
          <a:bodyPr vert="horz" wrap="square" lIns="0" tIns="0" rIns="0" bIns="0" rtlCol="0">
            <a:spAutoFit/>
          </a:bodyPr>
          <a:lstStyle/>
          <a:p>
            <a:pPr marL="0" marR="0">
              <a:lnSpc>
                <a:spcPts val="1922"/>
              </a:lnSpc>
              <a:spcBef>
                <a:spcPts val="0"/>
              </a:spcBef>
              <a:spcAft>
                <a:spcPts val="0"/>
              </a:spcAft>
            </a:pPr>
            <a:r>
              <a:rPr sz="1600" dirty="0">
                <a:solidFill>
                  <a:srgbClr val="000000"/>
                </a:solidFill>
                <a:latin typeface="QWMOCU+Bahnschrift"/>
                <a:cs typeface="QWMOCU+Bahnschrift"/>
              </a:rPr>
              <a:t>The </a:t>
            </a:r>
            <a:r>
              <a:rPr sz="1600" dirty="0">
                <a:solidFill>
                  <a:srgbClr val="000000"/>
                </a:solidFill>
                <a:latin typeface="GBTQGD+Bahnschrift"/>
                <a:cs typeface="GBTQGD+Bahnschrift"/>
              </a:rPr>
              <a:t>GY-521</a:t>
            </a:r>
            <a:r>
              <a:rPr sz="1600" spc="-10" dirty="0">
                <a:solidFill>
                  <a:srgbClr val="000000"/>
                </a:solidFill>
                <a:latin typeface="GBTQGD+Bahnschrift"/>
                <a:cs typeface="GBTQGD+Bahnschrift"/>
              </a:rPr>
              <a:t> </a:t>
            </a:r>
            <a:r>
              <a:rPr sz="1600" dirty="0">
                <a:solidFill>
                  <a:srgbClr val="000000"/>
                </a:solidFill>
                <a:latin typeface="QWMOCU+Bahnschrift"/>
                <a:cs typeface="QWMOCU+Bahnschrift"/>
              </a:rPr>
              <a:t>module is</a:t>
            </a:r>
            <a:r>
              <a:rPr sz="1600" spc="-11" dirty="0">
                <a:solidFill>
                  <a:srgbClr val="000000"/>
                </a:solidFill>
                <a:latin typeface="QWMOCU+Bahnschrift"/>
                <a:cs typeface="QWMOCU+Bahnschrift"/>
              </a:rPr>
              <a:t> </a:t>
            </a:r>
            <a:r>
              <a:rPr sz="1600" dirty="0">
                <a:solidFill>
                  <a:srgbClr val="000000"/>
                </a:solidFill>
                <a:latin typeface="QWMOCU+Bahnschrift"/>
                <a:cs typeface="QWMOCU+Bahnschrift"/>
              </a:rPr>
              <a:t>a breakout board for the</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MPU-6050 MEMS (Microelectromechanical</a:t>
            </a:r>
          </a:p>
          <a:p>
            <a:pPr marL="0" marR="0">
              <a:lnSpc>
                <a:spcPts val="1919"/>
              </a:lnSpc>
              <a:spcBef>
                <a:spcPts val="0"/>
              </a:spcBef>
              <a:spcAft>
                <a:spcPts val="0"/>
              </a:spcAft>
            </a:pPr>
            <a:r>
              <a:rPr sz="1600" dirty="0">
                <a:solidFill>
                  <a:srgbClr val="000000"/>
                </a:solidFill>
                <a:latin typeface="QWMOCU+Bahnschrift"/>
                <a:cs typeface="QWMOCU+Bahnschrift"/>
              </a:rPr>
              <a:t>systems) that features a 3-axis</a:t>
            </a:r>
            <a:r>
              <a:rPr sz="1600" spc="-21" dirty="0">
                <a:solidFill>
                  <a:srgbClr val="000000"/>
                </a:solidFill>
                <a:latin typeface="QWMOCU+Bahnschrift"/>
                <a:cs typeface="QWMOCU+Bahnschrift"/>
              </a:rPr>
              <a:t> </a:t>
            </a:r>
            <a:r>
              <a:rPr sz="1600" dirty="0">
                <a:solidFill>
                  <a:srgbClr val="000000"/>
                </a:solidFill>
                <a:latin typeface="QWMOCU+Bahnschrift"/>
                <a:cs typeface="QWMOCU+Bahnschrift"/>
              </a:rPr>
              <a:t>gyroscope,</a:t>
            </a:r>
            <a:r>
              <a:rPr sz="1600" spc="14" dirty="0">
                <a:solidFill>
                  <a:srgbClr val="000000"/>
                </a:solidFill>
                <a:latin typeface="QWMOCU+Bahnschrift"/>
                <a:cs typeface="QWMOCU+Bahnschrift"/>
              </a:rPr>
              <a:t> </a:t>
            </a:r>
            <a:r>
              <a:rPr sz="1600" dirty="0">
                <a:solidFill>
                  <a:srgbClr val="000000"/>
                </a:solidFill>
                <a:latin typeface="QWMOCU+Bahnschrift"/>
                <a:cs typeface="QWMOCU+Bahnschrift"/>
              </a:rPr>
              <a:t>a 3-axis</a:t>
            </a:r>
            <a:r>
              <a:rPr sz="1600" spc="-23" dirty="0">
                <a:solidFill>
                  <a:srgbClr val="000000"/>
                </a:solidFill>
                <a:latin typeface="QWMOCU+Bahnschrift"/>
                <a:cs typeface="QWMOCU+Bahnschrift"/>
              </a:rPr>
              <a:t> </a:t>
            </a:r>
            <a:r>
              <a:rPr sz="1600" dirty="0">
                <a:solidFill>
                  <a:srgbClr val="000000"/>
                </a:solidFill>
                <a:latin typeface="QWMOCU+Bahnschrift"/>
                <a:cs typeface="QWMOCU+Bahnschrift"/>
              </a:rPr>
              <a:t>accelerometer,</a:t>
            </a:r>
            <a:r>
              <a:rPr sz="1600" spc="23" dirty="0">
                <a:solidFill>
                  <a:srgbClr val="000000"/>
                </a:solidFill>
                <a:latin typeface="QWMOCU+Bahnschrift"/>
                <a:cs typeface="QWMOCU+Bahnschrift"/>
              </a:rPr>
              <a:t> </a:t>
            </a:r>
            <a:r>
              <a:rPr sz="1600" dirty="0">
                <a:solidFill>
                  <a:srgbClr val="000000"/>
                </a:solidFill>
                <a:latin typeface="QWMOCU+Bahnschrift"/>
                <a:cs typeface="QWMOCU+Bahnschrift"/>
              </a:rPr>
              <a:t>a digital</a:t>
            </a:r>
            <a:r>
              <a:rPr sz="1600" spc="-17" dirty="0">
                <a:solidFill>
                  <a:srgbClr val="000000"/>
                </a:solidFill>
                <a:latin typeface="QWMOCU+Bahnschrift"/>
                <a:cs typeface="QWMOCU+Bahnschrift"/>
              </a:rPr>
              <a:t> </a:t>
            </a:r>
            <a:r>
              <a:rPr sz="1600" dirty="0">
                <a:solidFill>
                  <a:srgbClr val="000000"/>
                </a:solidFill>
                <a:latin typeface="QWMOCU+Bahnschrift"/>
                <a:cs typeface="QWMOCU+Bahnschrift"/>
              </a:rPr>
              <a:t>motion</a:t>
            </a:r>
          </a:p>
          <a:p>
            <a:pPr marL="0" marR="0">
              <a:lnSpc>
                <a:spcPts val="1922"/>
              </a:lnSpc>
              <a:spcBef>
                <a:spcPts val="0"/>
              </a:spcBef>
              <a:spcAft>
                <a:spcPts val="0"/>
              </a:spcAft>
            </a:pPr>
            <a:r>
              <a:rPr sz="1600" dirty="0">
                <a:solidFill>
                  <a:srgbClr val="000000"/>
                </a:solidFill>
                <a:latin typeface="QWMOCU+Bahnschrift"/>
                <a:cs typeface="QWMOCU+Bahnschrift"/>
              </a:rPr>
              <a:t>processor</a:t>
            </a:r>
            <a:r>
              <a:rPr sz="1600" spc="17" dirty="0">
                <a:solidFill>
                  <a:srgbClr val="000000"/>
                </a:solidFill>
                <a:latin typeface="QWMOCU+Bahnschrift"/>
                <a:cs typeface="QWMOCU+Bahnschrift"/>
              </a:rPr>
              <a:t> </a:t>
            </a:r>
            <a:r>
              <a:rPr sz="1600" dirty="0">
                <a:solidFill>
                  <a:srgbClr val="000000"/>
                </a:solidFill>
                <a:latin typeface="QWMOCU+Bahnschrift"/>
                <a:cs typeface="QWMOCU+Bahnschrift"/>
              </a:rPr>
              <a:t>(DMP),</a:t>
            </a:r>
            <a:r>
              <a:rPr sz="1600" spc="-15" dirty="0">
                <a:solidFill>
                  <a:srgbClr val="000000"/>
                </a:solidFill>
                <a:latin typeface="QWMOCU+Bahnschrift"/>
                <a:cs typeface="QWMOCU+Bahnschrift"/>
              </a:rPr>
              <a:t> </a:t>
            </a:r>
            <a:r>
              <a:rPr sz="1600" dirty="0">
                <a:solidFill>
                  <a:srgbClr val="000000"/>
                </a:solidFill>
                <a:latin typeface="QWMOCU+Bahnschrift"/>
                <a:cs typeface="QWMOCU+Bahnschrift"/>
              </a:rPr>
              <a:t>and a temperature</a:t>
            </a:r>
            <a:r>
              <a:rPr sz="1600" spc="20" dirty="0">
                <a:solidFill>
                  <a:srgbClr val="000000"/>
                </a:solidFill>
                <a:latin typeface="QWMOCU+Bahnschrift"/>
                <a:cs typeface="QWMOCU+Bahnschrift"/>
              </a:rPr>
              <a:t> </a:t>
            </a:r>
            <a:r>
              <a:rPr sz="1600" dirty="0">
                <a:solidFill>
                  <a:srgbClr val="000000"/>
                </a:solidFill>
                <a:latin typeface="QWMOCU+Bahnschrift"/>
                <a:cs typeface="QWMOCU+Bahnschrift"/>
              </a:rPr>
              <a:t>sensor. The digital</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motion processor</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can be used to</a:t>
            </a:r>
          </a:p>
          <a:p>
            <a:pPr marL="0" marR="0">
              <a:lnSpc>
                <a:spcPts val="1920"/>
              </a:lnSpc>
              <a:spcBef>
                <a:spcPts val="0"/>
              </a:spcBef>
              <a:spcAft>
                <a:spcPts val="0"/>
              </a:spcAft>
            </a:pPr>
            <a:r>
              <a:rPr sz="1600" dirty="0">
                <a:solidFill>
                  <a:srgbClr val="000000"/>
                </a:solidFill>
                <a:latin typeface="QWMOCU+Bahnschrift"/>
                <a:cs typeface="QWMOCU+Bahnschrift"/>
              </a:rPr>
              <a:t>process complex</a:t>
            </a:r>
            <a:r>
              <a:rPr sz="1600" spc="12" dirty="0">
                <a:solidFill>
                  <a:srgbClr val="000000"/>
                </a:solidFill>
                <a:latin typeface="QWMOCU+Bahnschrift"/>
                <a:cs typeface="QWMOCU+Bahnschrift"/>
              </a:rPr>
              <a:t> </a:t>
            </a:r>
            <a:r>
              <a:rPr sz="1600" dirty="0">
                <a:solidFill>
                  <a:srgbClr val="000000"/>
                </a:solidFill>
                <a:latin typeface="QWMOCU+Bahnschrift"/>
                <a:cs typeface="QWMOCU+Bahnschrift"/>
              </a:rPr>
              <a:t>algorithms directly on the board.</a:t>
            </a:r>
          </a:p>
          <a:p>
            <a:pPr marL="0" marR="0">
              <a:lnSpc>
                <a:spcPts val="1919"/>
              </a:lnSpc>
              <a:spcBef>
                <a:spcPts val="0"/>
              </a:spcBef>
              <a:spcAft>
                <a:spcPts val="0"/>
              </a:spcAft>
            </a:pPr>
            <a:r>
              <a:rPr sz="1600" dirty="0">
                <a:solidFill>
                  <a:srgbClr val="000000"/>
                </a:solidFill>
                <a:latin typeface="GBTQGD+Bahnschrift"/>
                <a:cs typeface="GBTQGD+Bahnschrift"/>
              </a:rPr>
              <a:t>GY-521</a:t>
            </a:r>
            <a:r>
              <a:rPr sz="1600" spc="-10" dirty="0">
                <a:solidFill>
                  <a:srgbClr val="000000"/>
                </a:solidFill>
                <a:latin typeface="GBTQGD+Bahnschrift"/>
                <a:cs typeface="GBTQGD+Bahnschrift"/>
              </a:rPr>
              <a:t> </a:t>
            </a:r>
            <a:r>
              <a:rPr sz="1600" dirty="0">
                <a:solidFill>
                  <a:srgbClr val="000000"/>
                </a:solidFill>
                <a:latin typeface="QWMOCU+Bahnschrift"/>
                <a:cs typeface="QWMOCU+Bahnschrift"/>
              </a:rPr>
              <a:t>helps in detecting if the person</a:t>
            </a:r>
            <a:r>
              <a:rPr sz="1600" spc="15" dirty="0">
                <a:solidFill>
                  <a:srgbClr val="000000"/>
                </a:solidFill>
                <a:latin typeface="QWMOCU+Bahnschrift"/>
                <a:cs typeface="QWMOCU+Bahnschrift"/>
              </a:rPr>
              <a:t> </a:t>
            </a:r>
            <a:r>
              <a:rPr sz="1600" dirty="0">
                <a:solidFill>
                  <a:srgbClr val="000000"/>
                </a:solidFill>
                <a:latin typeface="QWMOCU+Bahnschrift"/>
                <a:cs typeface="QWMOCU+Bahnschrift"/>
              </a:rPr>
              <a:t>falls</a:t>
            </a:r>
            <a:r>
              <a:rPr sz="1600" spc="-15" dirty="0">
                <a:solidFill>
                  <a:srgbClr val="000000"/>
                </a:solidFill>
                <a:latin typeface="QWMOCU+Bahnschrift"/>
                <a:cs typeface="QWMOCU+Bahnschrift"/>
              </a:rPr>
              <a:t> </a:t>
            </a:r>
            <a:r>
              <a:rPr sz="1600" dirty="0">
                <a:solidFill>
                  <a:srgbClr val="000000"/>
                </a:solidFill>
                <a:latin typeface="QWMOCU+Bahnschrift"/>
                <a:cs typeface="QWMOCU+Bahnschrift"/>
              </a:rPr>
              <a:t>or is in a case of emergency</a:t>
            </a:r>
            <a:r>
              <a:rPr sz="1600" spc="18" dirty="0">
                <a:solidFill>
                  <a:srgbClr val="000000"/>
                </a:solidFill>
                <a:latin typeface="QWMOCU+Bahnschrift"/>
                <a:cs typeface="QWMOCU+Bahnschrift"/>
              </a:rPr>
              <a:t> </a:t>
            </a:r>
            <a:r>
              <a:rPr sz="1600" dirty="0">
                <a:solidFill>
                  <a:srgbClr val="000000"/>
                </a:solidFill>
                <a:latin typeface="QWMOCU+Bahnschrift"/>
                <a:cs typeface="QWMOCU+Bahnschrift"/>
              </a:rPr>
              <a:t>by the movement</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of</a:t>
            </a:r>
          </a:p>
          <a:p>
            <a:pPr marL="0" marR="0">
              <a:lnSpc>
                <a:spcPts val="1920"/>
              </a:lnSpc>
              <a:spcBef>
                <a:spcPts val="0"/>
              </a:spcBef>
              <a:spcAft>
                <a:spcPts val="0"/>
              </a:spcAft>
            </a:pPr>
            <a:r>
              <a:rPr sz="1600" dirty="0">
                <a:solidFill>
                  <a:srgbClr val="000000"/>
                </a:solidFill>
                <a:latin typeface="QWMOCU+Bahnschrift"/>
                <a:cs typeface="QWMOCU+Bahnschrift"/>
              </a:rPr>
              <a:t>person in 3-</a:t>
            </a:r>
            <a:r>
              <a:rPr sz="1600" spc="-10" dirty="0">
                <a:solidFill>
                  <a:srgbClr val="000000"/>
                </a:solidFill>
                <a:latin typeface="QWMOCU+Bahnschrift"/>
                <a:cs typeface="QWMOCU+Bahnschrift"/>
              </a:rPr>
              <a:t> </a:t>
            </a:r>
            <a:r>
              <a:rPr sz="1600" dirty="0">
                <a:solidFill>
                  <a:srgbClr val="000000"/>
                </a:solidFill>
                <a:latin typeface="QWMOCU+Bahnschrift"/>
                <a:cs typeface="QWMOCU+Bahnschrift"/>
              </a:rPr>
              <a:t>Axis.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28600" y="338468"/>
            <a:ext cx="2226803" cy="1234834"/>
          </a:xfrm>
          <a:prstGeom prst="rect">
            <a:avLst/>
          </a:prstGeom>
        </p:spPr>
        <p:txBody>
          <a:bodyPr vert="horz" wrap="square" lIns="0" tIns="0" rIns="0" bIns="0" rtlCol="0">
            <a:spAutoFit/>
          </a:bodyPr>
          <a:lstStyle/>
          <a:p>
            <a:pPr marL="0" marR="0">
              <a:lnSpc>
                <a:spcPts val="4323"/>
              </a:lnSpc>
              <a:spcBef>
                <a:spcPts val="0"/>
              </a:spcBef>
              <a:spcAft>
                <a:spcPts val="0"/>
              </a:spcAft>
            </a:pPr>
            <a:r>
              <a:rPr sz="3600" dirty="0">
                <a:solidFill>
                  <a:srgbClr val="0070C0"/>
                </a:solidFill>
                <a:latin typeface="GBTQGD+Bahnschrift"/>
                <a:cs typeface="GBTQGD+Bahnschrift"/>
              </a:rPr>
              <a:t>Budget:</a:t>
            </a:r>
          </a:p>
        </p:txBody>
      </p:sp>
      <p:sp>
        <p:nvSpPr>
          <p:cNvPr id="4" name="object 4"/>
          <p:cNvSpPr txBox="1"/>
          <p:nvPr/>
        </p:nvSpPr>
        <p:spPr>
          <a:xfrm>
            <a:off x="838200" y="2114619"/>
            <a:ext cx="3885133" cy="617264"/>
          </a:xfrm>
          <a:prstGeom prst="rect">
            <a:avLst/>
          </a:prstGeom>
        </p:spPr>
        <p:txBody>
          <a:bodyPr vert="horz" wrap="square" lIns="0" tIns="0" rIns="0" bIns="0" rtlCol="0">
            <a:spAutoFit/>
          </a:bodyPr>
          <a:lstStyle/>
          <a:p>
            <a:pPr marL="0" marR="0">
              <a:lnSpc>
                <a:spcPts val="2160"/>
              </a:lnSpc>
              <a:spcBef>
                <a:spcPts val="0"/>
              </a:spcBef>
              <a:spcAft>
                <a:spcPts val="0"/>
              </a:spcAft>
            </a:pPr>
            <a:r>
              <a:rPr sz="1800" dirty="0">
                <a:solidFill>
                  <a:srgbClr val="000000"/>
                </a:solidFill>
                <a:latin typeface="QWMOCU+Bahnschrift"/>
                <a:cs typeface="QWMOCU+Bahnschrift"/>
              </a:rPr>
              <a:t>Considering</a:t>
            </a:r>
            <a:r>
              <a:rPr sz="1800" spc="-18" dirty="0">
                <a:solidFill>
                  <a:srgbClr val="000000"/>
                </a:solidFill>
                <a:latin typeface="QWMOCU+Bahnschrift"/>
                <a:cs typeface="QWMOCU+Bahnschrift"/>
              </a:rPr>
              <a:t> </a:t>
            </a:r>
            <a:r>
              <a:rPr sz="1800" dirty="0">
                <a:solidFill>
                  <a:srgbClr val="000000"/>
                </a:solidFill>
                <a:latin typeface="QWMOCU+Bahnschrift"/>
                <a:cs typeface="QWMOCU+Bahnschrift"/>
              </a:rPr>
              <a:t>the breakdown</a:t>
            </a:r>
            <a:r>
              <a:rPr sz="1800" spc="-21" dirty="0">
                <a:solidFill>
                  <a:srgbClr val="000000"/>
                </a:solidFill>
                <a:latin typeface="QWMOCU+Bahnschrift"/>
                <a:cs typeface="QWMOCU+Bahnschrift"/>
              </a:rPr>
              <a:t> </a:t>
            </a:r>
            <a:r>
              <a:rPr sz="1800" dirty="0">
                <a:solidFill>
                  <a:srgbClr val="000000"/>
                </a:solidFill>
                <a:latin typeface="QWMOCU+Bahnschrift"/>
                <a:cs typeface="QWMOCU+Bahnschrift"/>
              </a:rPr>
              <a:t>of all</a:t>
            </a:r>
          </a:p>
        </p:txBody>
      </p:sp>
      <p:sp>
        <p:nvSpPr>
          <p:cNvPr id="5" name="object 5"/>
          <p:cNvSpPr txBox="1"/>
          <p:nvPr/>
        </p:nvSpPr>
        <p:spPr>
          <a:xfrm>
            <a:off x="838200" y="2389193"/>
            <a:ext cx="4995733" cy="1165904"/>
          </a:xfrm>
          <a:prstGeom prst="rect">
            <a:avLst/>
          </a:prstGeom>
        </p:spPr>
        <p:txBody>
          <a:bodyPr vert="horz" wrap="square" lIns="0" tIns="0" rIns="0" bIns="0" rtlCol="0">
            <a:spAutoFit/>
          </a:bodyPr>
          <a:lstStyle/>
          <a:p>
            <a:pPr marL="0" marR="0">
              <a:lnSpc>
                <a:spcPts val="2160"/>
              </a:lnSpc>
              <a:spcBef>
                <a:spcPts val="0"/>
              </a:spcBef>
              <a:spcAft>
                <a:spcPts val="0"/>
              </a:spcAft>
            </a:pPr>
            <a:r>
              <a:rPr sz="1800" dirty="0">
                <a:solidFill>
                  <a:srgbClr val="000000"/>
                </a:solidFill>
                <a:latin typeface="QWMOCU+Bahnschrift"/>
                <a:cs typeface="QWMOCU+Bahnschrift"/>
              </a:rPr>
              <a:t>components we will use in our</a:t>
            </a:r>
            <a:r>
              <a:rPr sz="1800" spc="-10" dirty="0">
                <a:solidFill>
                  <a:srgbClr val="000000"/>
                </a:solidFill>
                <a:latin typeface="QWMOCU+Bahnschrift"/>
                <a:cs typeface="QWMOCU+Bahnschrift"/>
              </a:rPr>
              <a:t> </a:t>
            </a:r>
            <a:r>
              <a:rPr sz="1800" dirty="0">
                <a:solidFill>
                  <a:srgbClr val="000000"/>
                </a:solidFill>
                <a:latin typeface="QWMOCU+Bahnschrift"/>
                <a:cs typeface="QWMOCU+Bahnschrift"/>
              </a:rPr>
              <a:t>project, the</a:t>
            </a:r>
          </a:p>
          <a:p>
            <a:pPr marL="0" marR="0">
              <a:lnSpc>
                <a:spcPts val="2159"/>
              </a:lnSpc>
              <a:spcBef>
                <a:spcPts val="0"/>
              </a:spcBef>
              <a:spcAft>
                <a:spcPts val="0"/>
              </a:spcAft>
            </a:pPr>
            <a:r>
              <a:rPr sz="1800" dirty="0">
                <a:solidFill>
                  <a:srgbClr val="000000"/>
                </a:solidFill>
                <a:latin typeface="QWMOCU+Bahnschrift"/>
                <a:cs typeface="QWMOCU+Bahnschrift"/>
              </a:rPr>
              <a:t>Budget of our</a:t>
            </a:r>
            <a:r>
              <a:rPr sz="1800" spc="-11" dirty="0">
                <a:solidFill>
                  <a:srgbClr val="000000"/>
                </a:solidFill>
                <a:latin typeface="QWMOCU+Bahnschrift"/>
                <a:cs typeface="QWMOCU+Bahnschrift"/>
              </a:rPr>
              <a:t> </a:t>
            </a:r>
            <a:r>
              <a:rPr sz="1800" dirty="0">
                <a:solidFill>
                  <a:srgbClr val="000000"/>
                </a:solidFill>
                <a:latin typeface="QWMOCU+Bahnschrift"/>
                <a:cs typeface="QWMOCU+Bahnschrift"/>
              </a:rPr>
              <a:t>wearable</a:t>
            </a:r>
            <a:r>
              <a:rPr sz="1800" spc="-12" dirty="0">
                <a:solidFill>
                  <a:srgbClr val="000000"/>
                </a:solidFill>
                <a:latin typeface="QWMOCU+Bahnschrift"/>
                <a:cs typeface="QWMOCU+Bahnschrift"/>
              </a:rPr>
              <a:t> </a:t>
            </a:r>
            <a:r>
              <a:rPr sz="1800" dirty="0">
                <a:solidFill>
                  <a:srgbClr val="000000"/>
                </a:solidFill>
                <a:latin typeface="QWMOCU+Bahnschrift"/>
                <a:cs typeface="QWMOCU+Bahnschrift"/>
              </a:rPr>
              <a:t>would be</a:t>
            </a:r>
          </a:p>
          <a:p>
            <a:pPr marL="0" marR="0">
              <a:lnSpc>
                <a:spcPts val="2160"/>
              </a:lnSpc>
              <a:spcBef>
                <a:spcPts val="0"/>
              </a:spcBef>
              <a:spcAft>
                <a:spcPts val="0"/>
              </a:spcAft>
            </a:pPr>
            <a:r>
              <a:rPr sz="1800" dirty="0">
                <a:solidFill>
                  <a:srgbClr val="000000"/>
                </a:solidFill>
                <a:latin typeface="QWMOCU+Bahnschrift"/>
                <a:cs typeface="QWMOCU+Bahnschrift"/>
              </a:rPr>
              <a:t>approximately around</a:t>
            </a:r>
            <a:r>
              <a:rPr sz="1800" spc="473" dirty="0">
                <a:solidFill>
                  <a:srgbClr val="000000"/>
                </a:solidFill>
                <a:latin typeface="QWMOCU+Bahnschrift"/>
                <a:cs typeface="QWMOCU+Bahnschrift"/>
              </a:rPr>
              <a:t> </a:t>
            </a:r>
            <a:r>
              <a:rPr sz="1800" dirty="0">
                <a:solidFill>
                  <a:srgbClr val="000000"/>
                </a:solidFill>
                <a:latin typeface="QWMOCU+Bahnschrift"/>
                <a:cs typeface="QWMOCU+Bahnschrift"/>
              </a:rPr>
              <a:t>Rs.3500.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02006" y="430414"/>
            <a:ext cx="3565502" cy="1234529"/>
          </a:xfrm>
          <a:prstGeom prst="rect">
            <a:avLst/>
          </a:prstGeom>
        </p:spPr>
        <p:txBody>
          <a:bodyPr vert="horz" wrap="square" lIns="0" tIns="0" rIns="0" bIns="0" rtlCol="0">
            <a:spAutoFit/>
          </a:bodyPr>
          <a:lstStyle/>
          <a:p>
            <a:pPr marL="0" marR="0">
              <a:lnSpc>
                <a:spcPts val="4320"/>
              </a:lnSpc>
              <a:spcBef>
                <a:spcPts val="0"/>
              </a:spcBef>
              <a:spcAft>
                <a:spcPts val="0"/>
              </a:spcAft>
            </a:pPr>
            <a:r>
              <a:rPr sz="3600" dirty="0">
                <a:solidFill>
                  <a:srgbClr val="0070C0"/>
                </a:solidFill>
                <a:latin typeface="GBTQGD+Bahnschrift"/>
                <a:cs typeface="GBTQGD+Bahnschrift"/>
              </a:rPr>
              <a:t>Cost</a:t>
            </a:r>
            <a:r>
              <a:rPr sz="3600" spc="-10" dirty="0">
                <a:solidFill>
                  <a:srgbClr val="0070C0"/>
                </a:solidFill>
                <a:latin typeface="GBTQGD+Bahnschrift"/>
                <a:cs typeface="GBTQGD+Bahnschrift"/>
              </a:rPr>
              <a:t> </a:t>
            </a:r>
            <a:r>
              <a:rPr sz="3600" dirty="0">
                <a:solidFill>
                  <a:srgbClr val="0070C0"/>
                </a:solidFill>
                <a:latin typeface="GBTQGD+Bahnschrift"/>
                <a:cs typeface="GBTQGD+Bahnschrift"/>
              </a:rPr>
              <a:t>Analysis:</a:t>
            </a:r>
          </a:p>
        </p:txBody>
      </p:sp>
      <p:sp>
        <p:nvSpPr>
          <p:cNvPr id="4" name="object 4"/>
          <p:cNvSpPr txBox="1"/>
          <p:nvPr/>
        </p:nvSpPr>
        <p:spPr>
          <a:xfrm>
            <a:off x="271018" y="1090185"/>
            <a:ext cx="1549189" cy="987712"/>
          </a:xfrm>
          <a:prstGeom prst="rect">
            <a:avLst/>
          </a:prstGeom>
        </p:spPr>
        <p:txBody>
          <a:bodyPr vert="horz" wrap="square" lIns="0" tIns="0" rIns="0" bIns="0" rtlCol="0">
            <a:spAutoFit/>
          </a:bodyPr>
          <a:lstStyle/>
          <a:p>
            <a:pPr marL="0" marR="0">
              <a:lnSpc>
                <a:spcPts val="2197"/>
              </a:lnSpc>
              <a:spcBef>
                <a:spcPts val="0"/>
              </a:spcBef>
              <a:spcAft>
                <a:spcPts val="0"/>
              </a:spcAft>
            </a:pPr>
            <a:r>
              <a:rPr sz="1800" b="1" dirty="0">
                <a:solidFill>
                  <a:srgbClr val="FFFFFF"/>
                </a:solidFill>
                <a:latin typeface="Calibri"/>
                <a:cs typeface="Calibri"/>
              </a:rPr>
              <a:t>Components</a:t>
            </a:r>
          </a:p>
          <a:p>
            <a:pPr marL="0" marR="0">
              <a:lnSpc>
                <a:spcPts val="2197"/>
              </a:lnSpc>
              <a:spcBef>
                <a:spcPts val="682"/>
              </a:spcBef>
              <a:spcAft>
                <a:spcPts val="0"/>
              </a:spcAft>
            </a:pPr>
            <a:r>
              <a:rPr sz="1800" dirty="0">
                <a:solidFill>
                  <a:srgbClr val="000000"/>
                </a:solidFill>
                <a:latin typeface="Calibri"/>
                <a:cs typeface="Calibri"/>
              </a:rPr>
              <a:t>Arduino</a:t>
            </a:r>
          </a:p>
        </p:txBody>
      </p:sp>
      <p:sp>
        <p:nvSpPr>
          <p:cNvPr id="5" name="object 5"/>
          <p:cNvSpPr txBox="1"/>
          <p:nvPr/>
        </p:nvSpPr>
        <p:spPr>
          <a:xfrm>
            <a:off x="2503423" y="1090185"/>
            <a:ext cx="1876239" cy="621952"/>
          </a:xfrm>
          <a:prstGeom prst="rect">
            <a:avLst/>
          </a:prstGeom>
        </p:spPr>
        <p:txBody>
          <a:bodyPr vert="horz" wrap="square" lIns="0" tIns="0" rIns="0" bIns="0" rtlCol="0">
            <a:spAutoFit/>
          </a:bodyPr>
          <a:lstStyle/>
          <a:p>
            <a:pPr marL="0" marR="0">
              <a:lnSpc>
                <a:spcPts val="2197"/>
              </a:lnSpc>
              <a:spcBef>
                <a:spcPts val="0"/>
              </a:spcBef>
              <a:spcAft>
                <a:spcPts val="0"/>
              </a:spcAft>
            </a:pPr>
            <a:r>
              <a:rPr sz="1800" b="1" dirty="0">
                <a:solidFill>
                  <a:srgbClr val="FFFFFF"/>
                </a:solidFill>
                <a:latin typeface="Calibri"/>
                <a:cs typeface="Calibri"/>
              </a:rPr>
              <a:t>Cost</a:t>
            </a:r>
            <a:r>
              <a:rPr sz="1800" b="1" spc="-10" dirty="0">
                <a:solidFill>
                  <a:srgbClr val="FFFFFF"/>
                </a:solidFill>
                <a:latin typeface="Calibri"/>
                <a:cs typeface="Calibri"/>
              </a:rPr>
              <a:t> </a:t>
            </a:r>
            <a:r>
              <a:rPr sz="1800" b="1" dirty="0">
                <a:solidFill>
                  <a:srgbClr val="FFFFFF"/>
                </a:solidFill>
                <a:latin typeface="Calibri"/>
                <a:cs typeface="Calibri"/>
              </a:rPr>
              <a:t>(in Rupees)</a:t>
            </a:r>
          </a:p>
        </p:txBody>
      </p:sp>
      <p:sp>
        <p:nvSpPr>
          <p:cNvPr id="6" name="object 6"/>
          <p:cNvSpPr txBox="1"/>
          <p:nvPr/>
        </p:nvSpPr>
        <p:spPr>
          <a:xfrm>
            <a:off x="2503423" y="1455944"/>
            <a:ext cx="690488" cy="62195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500</a:t>
            </a:r>
          </a:p>
        </p:txBody>
      </p:sp>
      <p:sp>
        <p:nvSpPr>
          <p:cNvPr id="7" name="object 7"/>
          <p:cNvSpPr txBox="1"/>
          <p:nvPr/>
        </p:nvSpPr>
        <p:spPr>
          <a:xfrm>
            <a:off x="271018" y="1821958"/>
            <a:ext cx="2040280" cy="62195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Ultrasonic sensors</a:t>
            </a:r>
          </a:p>
        </p:txBody>
      </p:sp>
      <p:sp>
        <p:nvSpPr>
          <p:cNvPr id="8" name="object 8"/>
          <p:cNvSpPr txBox="1"/>
          <p:nvPr/>
        </p:nvSpPr>
        <p:spPr>
          <a:xfrm>
            <a:off x="2503423" y="1821958"/>
            <a:ext cx="1836230" cy="98771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90 per</a:t>
            </a:r>
            <a:r>
              <a:rPr sz="1800" spc="10" dirty="0">
                <a:solidFill>
                  <a:srgbClr val="000000"/>
                </a:solidFill>
                <a:latin typeface="Calibri"/>
                <a:cs typeface="Calibri"/>
              </a:rPr>
              <a:t> </a:t>
            </a:r>
            <a:r>
              <a:rPr sz="1800" dirty="0">
                <a:solidFill>
                  <a:srgbClr val="000000"/>
                </a:solidFill>
                <a:latin typeface="Calibri"/>
                <a:cs typeface="Calibri"/>
              </a:rPr>
              <a:t>sensor*2</a:t>
            </a:r>
          </a:p>
          <a:p>
            <a:pPr marL="0" marR="0">
              <a:lnSpc>
                <a:spcPts val="2197"/>
              </a:lnSpc>
              <a:spcBef>
                <a:spcPts val="682"/>
              </a:spcBef>
              <a:spcAft>
                <a:spcPts val="0"/>
              </a:spcAft>
            </a:pPr>
            <a:r>
              <a:rPr sz="1800" dirty="0">
                <a:solidFill>
                  <a:srgbClr val="000000"/>
                </a:solidFill>
                <a:latin typeface="Calibri"/>
                <a:cs typeface="Calibri"/>
              </a:rPr>
              <a:t>2 per piece</a:t>
            </a:r>
          </a:p>
        </p:txBody>
      </p:sp>
      <p:sp>
        <p:nvSpPr>
          <p:cNvPr id="9" name="object 9"/>
          <p:cNvSpPr txBox="1"/>
          <p:nvPr/>
        </p:nvSpPr>
        <p:spPr>
          <a:xfrm>
            <a:off x="271018" y="2187718"/>
            <a:ext cx="1989595" cy="89627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LEDs</a:t>
            </a:r>
            <a:r>
              <a:rPr sz="1800" spc="10" dirty="0">
                <a:solidFill>
                  <a:srgbClr val="000000"/>
                </a:solidFill>
                <a:latin typeface="Calibri"/>
                <a:cs typeface="Calibri"/>
              </a:rPr>
              <a:t> </a:t>
            </a:r>
            <a:r>
              <a:rPr sz="1800" dirty="0">
                <a:solidFill>
                  <a:srgbClr val="000000"/>
                </a:solidFill>
                <a:latin typeface="Calibri"/>
                <a:cs typeface="Calibri"/>
              </a:rPr>
              <a:t>(as vibration</a:t>
            </a:r>
          </a:p>
          <a:p>
            <a:pPr marL="0" marR="0">
              <a:lnSpc>
                <a:spcPts val="2160"/>
              </a:lnSpc>
              <a:spcBef>
                <a:spcPts val="0"/>
              </a:spcBef>
              <a:spcAft>
                <a:spcPts val="0"/>
              </a:spcAft>
            </a:pPr>
            <a:r>
              <a:rPr sz="1800" dirty="0">
                <a:solidFill>
                  <a:srgbClr val="000000"/>
                </a:solidFill>
                <a:latin typeface="Calibri"/>
                <a:cs typeface="Calibri"/>
              </a:rPr>
              <a:t>sensor)</a:t>
            </a:r>
          </a:p>
        </p:txBody>
      </p:sp>
      <p:sp>
        <p:nvSpPr>
          <p:cNvPr id="10" name="object 10"/>
          <p:cNvSpPr txBox="1"/>
          <p:nvPr/>
        </p:nvSpPr>
        <p:spPr>
          <a:xfrm>
            <a:off x="271018" y="2827798"/>
            <a:ext cx="881964" cy="62195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Wires</a:t>
            </a:r>
          </a:p>
        </p:txBody>
      </p:sp>
      <p:sp>
        <p:nvSpPr>
          <p:cNvPr id="11" name="object 11"/>
          <p:cNvSpPr txBox="1"/>
          <p:nvPr/>
        </p:nvSpPr>
        <p:spPr>
          <a:xfrm>
            <a:off x="2503423" y="2827798"/>
            <a:ext cx="574625" cy="62195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25</a:t>
            </a:r>
          </a:p>
        </p:txBody>
      </p:sp>
      <p:sp>
        <p:nvSpPr>
          <p:cNvPr id="12" name="object 12"/>
          <p:cNvSpPr txBox="1"/>
          <p:nvPr/>
        </p:nvSpPr>
        <p:spPr>
          <a:xfrm>
            <a:off x="271018" y="3193558"/>
            <a:ext cx="1362136" cy="987966"/>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Node</a:t>
            </a:r>
            <a:r>
              <a:rPr sz="1800" spc="12" dirty="0">
                <a:solidFill>
                  <a:srgbClr val="000000"/>
                </a:solidFill>
                <a:latin typeface="Calibri"/>
                <a:cs typeface="Calibri"/>
              </a:rPr>
              <a:t> </a:t>
            </a:r>
            <a:r>
              <a:rPr sz="1800" dirty="0">
                <a:solidFill>
                  <a:srgbClr val="000000"/>
                </a:solidFill>
                <a:latin typeface="Calibri"/>
                <a:cs typeface="Calibri"/>
              </a:rPr>
              <a:t>MCU</a:t>
            </a:r>
          </a:p>
          <a:p>
            <a:pPr marL="0" marR="0">
              <a:lnSpc>
                <a:spcPts val="2197"/>
              </a:lnSpc>
              <a:spcBef>
                <a:spcPts val="684"/>
              </a:spcBef>
              <a:spcAft>
                <a:spcPts val="0"/>
              </a:spcAft>
            </a:pPr>
            <a:r>
              <a:rPr sz="1800" dirty="0">
                <a:solidFill>
                  <a:srgbClr val="000000"/>
                </a:solidFill>
                <a:latin typeface="Calibri"/>
                <a:cs typeface="Calibri"/>
              </a:rPr>
              <a:t>GY-521</a:t>
            </a:r>
          </a:p>
        </p:txBody>
      </p:sp>
      <p:sp>
        <p:nvSpPr>
          <p:cNvPr id="13" name="object 13"/>
          <p:cNvSpPr txBox="1"/>
          <p:nvPr/>
        </p:nvSpPr>
        <p:spPr>
          <a:xfrm>
            <a:off x="2503423" y="3193558"/>
            <a:ext cx="804405" cy="2085246"/>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320</a:t>
            </a:r>
          </a:p>
          <a:p>
            <a:pPr marL="0" marR="0">
              <a:lnSpc>
                <a:spcPts val="2197"/>
              </a:lnSpc>
              <a:spcBef>
                <a:spcPts val="684"/>
              </a:spcBef>
              <a:spcAft>
                <a:spcPts val="0"/>
              </a:spcAft>
            </a:pPr>
            <a:r>
              <a:rPr sz="1800" dirty="0">
                <a:solidFill>
                  <a:srgbClr val="000000"/>
                </a:solidFill>
                <a:latin typeface="Calibri"/>
                <a:cs typeface="Calibri"/>
              </a:rPr>
              <a:t>300</a:t>
            </a:r>
          </a:p>
          <a:p>
            <a:pPr marL="0" marR="0">
              <a:lnSpc>
                <a:spcPts val="2197"/>
              </a:lnSpc>
              <a:spcBef>
                <a:spcPts val="682"/>
              </a:spcBef>
              <a:spcAft>
                <a:spcPts val="0"/>
              </a:spcAft>
            </a:pPr>
            <a:r>
              <a:rPr sz="1800" dirty="0">
                <a:solidFill>
                  <a:srgbClr val="000000"/>
                </a:solidFill>
                <a:latin typeface="Calibri"/>
                <a:cs typeface="Calibri"/>
              </a:rPr>
              <a:t>60*2</a:t>
            </a:r>
          </a:p>
          <a:p>
            <a:pPr marL="0" marR="0">
              <a:lnSpc>
                <a:spcPts val="2197"/>
              </a:lnSpc>
              <a:spcBef>
                <a:spcPts val="632"/>
              </a:spcBef>
              <a:spcAft>
                <a:spcPts val="0"/>
              </a:spcAft>
            </a:pPr>
            <a:r>
              <a:rPr sz="1800" dirty="0">
                <a:solidFill>
                  <a:srgbClr val="000000"/>
                </a:solidFill>
                <a:latin typeface="Calibri"/>
                <a:cs typeface="Calibri"/>
              </a:rPr>
              <a:t>600</a:t>
            </a:r>
          </a:p>
          <a:p>
            <a:pPr marL="0" marR="0">
              <a:lnSpc>
                <a:spcPts val="2197"/>
              </a:lnSpc>
              <a:spcBef>
                <a:spcPts val="682"/>
              </a:spcBef>
              <a:spcAft>
                <a:spcPts val="0"/>
              </a:spcAft>
            </a:pPr>
            <a:r>
              <a:rPr sz="1800" dirty="0">
                <a:solidFill>
                  <a:srgbClr val="000000"/>
                </a:solidFill>
                <a:latin typeface="Calibri"/>
                <a:cs typeface="Calibri"/>
              </a:rPr>
              <a:t>929</a:t>
            </a:r>
          </a:p>
        </p:txBody>
      </p:sp>
      <p:sp>
        <p:nvSpPr>
          <p:cNvPr id="14" name="object 14"/>
          <p:cNvSpPr txBox="1"/>
          <p:nvPr/>
        </p:nvSpPr>
        <p:spPr>
          <a:xfrm>
            <a:off x="271018" y="3925332"/>
            <a:ext cx="1974672" cy="1353472"/>
          </a:xfrm>
          <a:prstGeom prst="rect">
            <a:avLst/>
          </a:prstGeom>
        </p:spPr>
        <p:txBody>
          <a:bodyPr vert="horz" wrap="square" lIns="0" tIns="0" rIns="0" bIns="0" rtlCol="0">
            <a:spAutoFit/>
          </a:bodyPr>
          <a:lstStyle/>
          <a:p>
            <a:pPr marL="0" marR="0">
              <a:lnSpc>
                <a:spcPts val="2197"/>
              </a:lnSpc>
              <a:spcBef>
                <a:spcPts val="0"/>
              </a:spcBef>
              <a:spcAft>
                <a:spcPts val="0"/>
              </a:spcAft>
            </a:pPr>
            <a:r>
              <a:rPr sz="1800" dirty="0">
                <a:solidFill>
                  <a:srgbClr val="000000"/>
                </a:solidFill>
                <a:latin typeface="Calibri"/>
                <a:cs typeface="Calibri"/>
              </a:rPr>
              <a:t>Vibration Sensors</a:t>
            </a:r>
          </a:p>
          <a:p>
            <a:pPr marL="0" marR="0">
              <a:lnSpc>
                <a:spcPts val="2197"/>
              </a:lnSpc>
              <a:spcBef>
                <a:spcPts val="682"/>
              </a:spcBef>
              <a:spcAft>
                <a:spcPts val="0"/>
              </a:spcAft>
            </a:pPr>
            <a:r>
              <a:rPr sz="1800" dirty="0">
                <a:solidFill>
                  <a:srgbClr val="000000"/>
                </a:solidFill>
                <a:latin typeface="Calibri"/>
                <a:cs typeface="Calibri"/>
              </a:rPr>
              <a:t>GPS Module</a:t>
            </a:r>
          </a:p>
          <a:p>
            <a:pPr marL="0" marR="0">
              <a:lnSpc>
                <a:spcPts val="2197"/>
              </a:lnSpc>
              <a:spcBef>
                <a:spcPts val="682"/>
              </a:spcBef>
              <a:spcAft>
                <a:spcPts val="0"/>
              </a:spcAft>
            </a:pPr>
            <a:r>
              <a:rPr sz="1800" dirty="0">
                <a:solidFill>
                  <a:srgbClr val="000000"/>
                </a:solidFill>
                <a:latin typeface="Calibri"/>
                <a:cs typeface="Calibri"/>
              </a:rPr>
              <a:t>GSM Module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20191" y="1474653"/>
            <a:ext cx="3551556" cy="1372004"/>
          </a:xfrm>
          <a:prstGeom prst="rect">
            <a:avLst/>
          </a:prstGeom>
        </p:spPr>
        <p:txBody>
          <a:bodyPr vert="horz" wrap="square" lIns="0" tIns="0" rIns="0" bIns="0" rtlCol="0">
            <a:spAutoFit/>
          </a:bodyPr>
          <a:lstStyle/>
          <a:p>
            <a:pPr marL="0" marR="0">
              <a:lnSpc>
                <a:spcPts val="4803"/>
              </a:lnSpc>
              <a:spcBef>
                <a:spcPts val="0"/>
              </a:spcBef>
              <a:spcAft>
                <a:spcPts val="0"/>
              </a:spcAft>
            </a:pPr>
            <a:r>
              <a:rPr sz="4000" dirty="0">
                <a:solidFill>
                  <a:srgbClr val="0070C0"/>
                </a:solidFill>
                <a:latin typeface="QWMOCU+Bahnschrift"/>
                <a:cs typeface="QWMOCU+Bahnschrift"/>
              </a:rPr>
              <a:t>THANK</a:t>
            </a:r>
            <a:r>
              <a:rPr sz="4000" spc="-10" dirty="0">
                <a:solidFill>
                  <a:srgbClr val="0070C0"/>
                </a:solidFill>
                <a:latin typeface="QWMOCU+Bahnschrift"/>
                <a:cs typeface="QWMOCU+Bahnschrift"/>
              </a:rPr>
              <a:t> </a:t>
            </a:r>
            <a:r>
              <a:rPr sz="4000" dirty="0">
                <a:solidFill>
                  <a:srgbClr val="0070C0"/>
                </a:solidFill>
                <a:latin typeface="QWMOCU+Bahnschrift"/>
                <a:cs typeface="QWMOCU+Bahnschrift"/>
              </a:rPr>
              <a:t>YOU!</a:t>
            </a:r>
          </a:p>
        </p:txBody>
      </p:sp>
      <p:sp>
        <p:nvSpPr>
          <p:cNvPr id="5" name="object 5"/>
          <p:cNvSpPr txBox="1"/>
          <p:nvPr/>
        </p:nvSpPr>
        <p:spPr>
          <a:xfrm>
            <a:off x="9024366" y="4923207"/>
            <a:ext cx="311794" cy="412551"/>
          </a:xfrm>
          <a:prstGeom prst="rect">
            <a:avLst/>
          </a:prstGeom>
        </p:spPr>
        <p:txBody>
          <a:bodyPr vert="horz" wrap="square" lIns="0" tIns="0" rIns="0" bIns="0" rtlCol="0">
            <a:spAutoFit/>
          </a:bodyPr>
          <a:lstStyle/>
          <a:p>
            <a:pPr marL="0" marR="0">
              <a:lnSpc>
                <a:spcPts val="1448"/>
              </a:lnSpc>
              <a:spcBef>
                <a:spcPts val="0"/>
              </a:spcBef>
              <a:spcAft>
                <a:spcPts val="0"/>
              </a:spcAft>
            </a:pPr>
            <a:r>
              <a:rPr sz="1200" dirty="0">
                <a:solidFill>
                  <a:srgbClr val="FFFFFF"/>
                </a:solidFill>
                <a:latin typeface="Tahoma"/>
                <a:cs typeface="Tahoma"/>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77190" y="259726"/>
            <a:ext cx="3261007" cy="1234529"/>
          </a:xfrm>
          <a:prstGeom prst="rect">
            <a:avLst/>
          </a:prstGeom>
        </p:spPr>
        <p:txBody>
          <a:bodyPr vert="horz" wrap="square" lIns="0" tIns="0" rIns="0" bIns="0" rtlCol="0">
            <a:spAutoFit/>
          </a:bodyPr>
          <a:lstStyle/>
          <a:p>
            <a:pPr marL="0" marR="0">
              <a:lnSpc>
                <a:spcPts val="4320"/>
              </a:lnSpc>
              <a:spcBef>
                <a:spcPts val="0"/>
              </a:spcBef>
              <a:spcAft>
                <a:spcPts val="0"/>
              </a:spcAft>
            </a:pPr>
            <a:r>
              <a:rPr sz="3600" dirty="0">
                <a:solidFill>
                  <a:srgbClr val="0070C0"/>
                </a:solidFill>
                <a:latin typeface="GBTQGD+Bahnschrift"/>
                <a:cs typeface="GBTQGD+Bahnschrift"/>
              </a:rPr>
              <a:t>Introduction:</a:t>
            </a:r>
          </a:p>
        </p:txBody>
      </p:sp>
      <p:sp>
        <p:nvSpPr>
          <p:cNvPr id="4" name="object 4"/>
          <p:cNvSpPr txBox="1"/>
          <p:nvPr/>
        </p:nvSpPr>
        <p:spPr>
          <a:xfrm>
            <a:off x="441705" y="1154859"/>
            <a:ext cx="5881589" cy="1218282"/>
          </a:xfrm>
          <a:prstGeom prst="rect">
            <a:avLst/>
          </a:prstGeom>
        </p:spPr>
        <p:txBody>
          <a:bodyPr vert="horz" wrap="square" lIns="0" tIns="0" rIns="0" bIns="0" rtlCol="0">
            <a:spAutoFit/>
          </a:bodyPr>
          <a:lstStyle/>
          <a:p>
            <a:pPr marL="0" marR="0">
              <a:lnSpc>
                <a:spcPts val="1922"/>
              </a:lnSpc>
              <a:spcBef>
                <a:spcPts val="0"/>
              </a:spcBef>
              <a:spcAft>
                <a:spcPts val="0"/>
              </a:spcAft>
              <a:buFont typeface="Wingdings" pitchFamily="2" charset="2"/>
              <a:buChar char="v"/>
            </a:pPr>
            <a:r>
              <a:rPr sz="1600">
                <a:solidFill>
                  <a:srgbClr val="000000"/>
                </a:solidFill>
                <a:latin typeface="QWMOCU+Bahnschrift"/>
                <a:cs typeface="QWMOCU+Bahnschrift"/>
              </a:rPr>
              <a:t>WeCare </a:t>
            </a:r>
            <a:r>
              <a:rPr sz="1600" dirty="0">
                <a:solidFill>
                  <a:srgbClr val="000000"/>
                </a:solidFill>
                <a:latin typeface="QWMOCU+Bahnschrift"/>
                <a:cs typeface="QWMOCU+Bahnschrift"/>
              </a:rPr>
              <a:t>is</a:t>
            </a:r>
            <a:r>
              <a:rPr sz="1600" spc="-11" dirty="0">
                <a:solidFill>
                  <a:srgbClr val="000000"/>
                </a:solidFill>
                <a:latin typeface="QWMOCU+Bahnschrift"/>
                <a:cs typeface="QWMOCU+Bahnschrift"/>
              </a:rPr>
              <a:t> </a:t>
            </a:r>
            <a:r>
              <a:rPr sz="1600">
                <a:solidFill>
                  <a:srgbClr val="000000"/>
                </a:solidFill>
                <a:latin typeface="QWMOCU+Bahnschrift"/>
                <a:cs typeface="QWMOCU+Bahnschrift"/>
              </a:rPr>
              <a:t>a </a:t>
            </a:r>
            <a:r>
              <a:rPr lang="en-US" sz="1600" dirty="0">
                <a:solidFill>
                  <a:srgbClr val="000000"/>
                </a:solidFill>
                <a:latin typeface="QWMOCU+Bahnschrift"/>
                <a:cs typeface="QWMOCU+Bahnschrift"/>
              </a:rPr>
              <a:t>comprehensive multiservice </a:t>
            </a:r>
            <a:r>
              <a:rPr sz="1600">
                <a:solidFill>
                  <a:srgbClr val="000000"/>
                </a:solidFill>
                <a:latin typeface="QWMOCU+Bahnschrift"/>
                <a:cs typeface="QWMOCU+Bahnschrift"/>
              </a:rPr>
              <a:t>wearable belt</a:t>
            </a:r>
            <a:endParaRPr lang="en-US" sz="1600" dirty="0">
              <a:solidFill>
                <a:srgbClr val="000000"/>
              </a:solidFill>
              <a:latin typeface="QWMOCU+Bahnschrift"/>
              <a:cs typeface="QWMOCU+Bahnschrift"/>
            </a:endParaRPr>
          </a:p>
          <a:p>
            <a:pPr marL="0" marR="0">
              <a:lnSpc>
                <a:spcPts val="1922"/>
              </a:lnSpc>
              <a:spcBef>
                <a:spcPts val="0"/>
              </a:spcBef>
              <a:spcAft>
                <a:spcPts val="0"/>
              </a:spcAft>
            </a:pPr>
            <a:r>
              <a:rPr lang="en-US" sz="1600" dirty="0">
                <a:solidFill>
                  <a:srgbClr val="000000"/>
                </a:solidFill>
                <a:latin typeface="QWMOCU+Bahnschrift"/>
                <a:cs typeface="QWMOCU+Bahnschrift"/>
              </a:rPr>
              <a:t>    integrated with an Android app, a</a:t>
            </a:r>
            <a:r>
              <a:rPr lang="en-US" sz="1600" spc="11" dirty="0">
                <a:solidFill>
                  <a:srgbClr val="000000"/>
                </a:solidFill>
                <a:latin typeface="QWMOCU+Bahnschrift"/>
                <a:cs typeface="QWMOCU+Bahnschrift"/>
              </a:rPr>
              <a:t> m</a:t>
            </a:r>
            <a:r>
              <a:rPr sz="1600">
                <a:solidFill>
                  <a:srgbClr val="000000"/>
                </a:solidFill>
                <a:latin typeface="GBTQGD+Bahnschrift"/>
                <a:cs typeface="GBTQGD+Bahnschrift"/>
              </a:rPr>
              <a:t>otivation </a:t>
            </a:r>
            <a:r>
              <a:rPr sz="1600">
                <a:solidFill>
                  <a:srgbClr val="000000"/>
                </a:solidFill>
                <a:latin typeface="QWMOCU+Bahnschrift"/>
                <a:cs typeface="QWMOCU+Bahnschrift"/>
              </a:rPr>
              <a:t>to help</a:t>
            </a:r>
            <a:r>
              <a:rPr lang="en-US" sz="1600" dirty="0">
                <a:solidFill>
                  <a:srgbClr val="000000"/>
                </a:solidFill>
                <a:latin typeface="QWMOCU+Bahnschrift"/>
                <a:cs typeface="QWMOCU+Bahnschrift"/>
              </a:rPr>
              <a:t> the</a:t>
            </a:r>
          </a:p>
          <a:p>
            <a:pPr marL="0" marR="0">
              <a:lnSpc>
                <a:spcPts val="1922"/>
              </a:lnSpc>
              <a:spcBef>
                <a:spcPts val="0"/>
              </a:spcBef>
              <a:spcAft>
                <a:spcPts val="0"/>
              </a:spcAft>
            </a:pPr>
            <a:r>
              <a:rPr lang="en-US" sz="1600" dirty="0">
                <a:solidFill>
                  <a:srgbClr val="000000"/>
                </a:solidFill>
                <a:latin typeface="QWMOCU+Bahnschrift"/>
                <a:cs typeface="QWMOCU+Bahnschrift"/>
              </a:rPr>
              <a:t>    visually impaired elderly </a:t>
            </a:r>
            <a:r>
              <a:rPr lang="en-US" sz="1600" spc="14" dirty="0">
                <a:solidFill>
                  <a:srgbClr val="000000"/>
                </a:solidFill>
                <a:latin typeface="QWMOCU+Bahnschrift"/>
                <a:cs typeface="QWMOCU+Bahnschrift"/>
              </a:rPr>
              <a:t> suffering from </a:t>
            </a:r>
            <a:r>
              <a:rPr sz="1600">
                <a:solidFill>
                  <a:srgbClr val="000000"/>
                </a:solidFill>
                <a:latin typeface="GBTQGD+Bahnschrift"/>
                <a:cs typeface="GBTQGD+Bahnschrift"/>
              </a:rPr>
              <a:t>cataract</a:t>
            </a:r>
            <a:r>
              <a:rPr lang="en-US" sz="1600" dirty="0">
                <a:solidFill>
                  <a:srgbClr val="000000"/>
                </a:solidFill>
                <a:latin typeface="GBTQGD+Bahnschrift"/>
                <a:cs typeface="GBTQGD+Bahnschrift"/>
              </a:rPr>
              <a:t>/</a:t>
            </a:r>
            <a:r>
              <a:rPr sz="1600">
                <a:solidFill>
                  <a:srgbClr val="000000"/>
                </a:solidFill>
                <a:latin typeface="GBTQGD+Bahnschrift"/>
                <a:cs typeface="GBTQGD+Bahnschrift"/>
              </a:rPr>
              <a:t>glaucoma</a:t>
            </a:r>
            <a:endParaRPr lang="en-US" sz="1600" dirty="0">
              <a:solidFill>
                <a:srgbClr val="000000"/>
              </a:solidFill>
              <a:latin typeface="GBTQGD+Bahnschrift"/>
              <a:cs typeface="GBTQGD+Bahnschrift"/>
            </a:endParaRPr>
          </a:p>
          <a:p>
            <a:pPr marL="0" marR="0">
              <a:lnSpc>
                <a:spcPts val="1922"/>
              </a:lnSpc>
              <a:spcBef>
                <a:spcPts val="0"/>
              </a:spcBef>
              <a:spcAft>
                <a:spcPts val="0"/>
              </a:spcAft>
            </a:pPr>
            <a:r>
              <a:rPr lang="en-US" sz="1600" dirty="0">
                <a:solidFill>
                  <a:srgbClr val="000000"/>
                </a:solidFill>
                <a:latin typeface="GBTQGD+Bahnschrift"/>
                <a:cs typeface="QWMOCU+Bahnschrift"/>
              </a:rPr>
              <a:t>    </a:t>
            </a:r>
            <a:r>
              <a:rPr sz="1600">
                <a:solidFill>
                  <a:srgbClr val="000000"/>
                </a:solidFill>
                <a:latin typeface="QWMOCU+Bahnschrift"/>
                <a:cs typeface="QWMOCU+Bahnschrift"/>
              </a:rPr>
              <a:t>and th</a:t>
            </a:r>
            <a:r>
              <a:rPr lang="en-US" sz="1600" dirty="0">
                <a:solidFill>
                  <a:srgbClr val="000000"/>
                </a:solidFill>
                <a:latin typeface="QWMOCU+Bahnschrift"/>
                <a:cs typeface="QWMOCU+Bahnschrift"/>
              </a:rPr>
              <a:t>e pr</a:t>
            </a:r>
            <a:r>
              <a:rPr sz="1600">
                <a:solidFill>
                  <a:srgbClr val="000000"/>
                </a:solidFill>
                <a:latin typeface="QWMOCU+Bahnschrift"/>
                <a:cs typeface="QWMOCU+Bahnschrift"/>
              </a:rPr>
              <a:t>oblems which</a:t>
            </a:r>
            <a:r>
              <a:rPr lang="en-US" sz="1600" dirty="0">
                <a:solidFill>
                  <a:srgbClr val="000000"/>
                </a:solidFill>
                <a:latin typeface="QWMOCU+Bahnschrift"/>
                <a:cs typeface="QWMOCU+Bahnschrift"/>
              </a:rPr>
              <a:t> </a:t>
            </a:r>
            <a:r>
              <a:rPr sz="1600">
                <a:solidFill>
                  <a:srgbClr val="000000"/>
                </a:solidFill>
                <a:latin typeface="QWMOCU+Bahnschrift"/>
                <a:cs typeface="QWMOCU+Bahnschrift"/>
              </a:rPr>
              <a:t>they </a:t>
            </a:r>
            <a:r>
              <a:rPr sz="1600" dirty="0">
                <a:solidFill>
                  <a:srgbClr val="000000"/>
                </a:solidFill>
                <a:latin typeface="QWMOCU+Bahnschrift"/>
                <a:cs typeface="QWMOCU+Bahnschrift"/>
              </a:rPr>
              <a:t>face in </a:t>
            </a:r>
            <a:r>
              <a:rPr sz="1600">
                <a:solidFill>
                  <a:srgbClr val="000000"/>
                </a:solidFill>
                <a:latin typeface="QWMOCU+Bahnschrift"/>
                <a:cs typeface="QWMOCU+Bahnschrift"/>
              </a:rPr>
              <a:t>their everyday</a:t>
            </a:r>
            <a:endParaRPr lang="en-US" sz="1600" dirty="0">
              <a:solidFill>
                <a:srgbClr val="000000"/>
              </a:solidFill>
              <a:latin typeface="QWMOCU+Bahnschrift"/>
              <a:cs typeface="QWMOCU+Bahnschrift"/>
            </a:endParaRPr>
          </a:p>
          <a:p>
            <a:pPr marL="0" marR="0">
              <a:lnSpc>
                <a:spcPts val="1922"/>
              </a:lnSpc>
              <a:spcBef>
                <a:spcPts val="0"/>
              </a:spcBef>
              <a:spcAft>
                <a:spcPts val="0"/>
              </a:spcAft>
            </a:pPr>
            <a:r>
              <a:rPr lang="en-US" sz="1600" dirty="0">
                <a:solidFill>
                  <a:srgbClr val="000000"/>
                </a:solidFill>
                <a:latin typeface="QWMOCU+Bahnschrift"/>
                <a:cs typeface="QWMOCU+Bahnschrift"/>
              </a:rPr>
              <a:t>    </a:t>
            </a:r>
            <a:r>
              <a:rPr sz="1600">
                <a:solidFill>
                  <a:srgbClr val="000000"/>
                </a:solidFill>
                <a:latin typeface="QWMOCU+Bahnschrift"/>
                <a:cs typeface="QWMOCU+Bahnschrift"/>
              </a:rPr>
              <a:t>lives</a:t>
            </a:r>
            <a:r>
              <a:rPr sz="1600" dirty="0">
                <a:solidFill>
                  <a:srgbClr val="000000"/>
                </a:solidFill>
                <a:latin typeface="QWMOCU+Bahnschrift"/>
                <a:cs typeface="QWMOCU+Bahnschrift"/>
              </a:rPr>
              <a:t>.</a:t>
            </a:r>
          </a:p>
        </p:txBody>
      </p:sp>
      <p:sp>
        <p:nvSpPr>
          <p:cNvPr id="5" name="object 5"/>
          <p:cNvSpPr txBox="1"/>
          <p:nvPr/>
        </p:nvSpPr>
        <p:spPr>
          <a:xfrm>
            <a:off x="441705" y="2521380"/>
            <a:ext cx="5999358" cy="1461939"/>
          </a:xfrm>
          <a:prstGeom prst="rect">
            <a:avLst/>
          </a:prstGeom>
        </p:spPr>
        <p:txBody>
          <a:bodyPr vert="horz" wrap="square" lIns="0" tIns="0" rIns="0" bIns="0" rtlCol="0">
            <a:spAutoFit/>
          </a:bodyPr>
          <a:lstStyle/>
          <a:p>
            <a:pPr>
              <a:lnSpc>
                <a:spcPts val="1922"/>
              </a:lnSpc>
              <a:buFont typeface="Wingdings" pitchFamily="2" charset="2"/>
              <a:buChar char="v"/>
            </a:pPr>
            <a:r>
              <a:rPr lang="en-US" sz="1600" dirty="0">
                <a:solidFill>
                  <a:srgbClr val="000000"/>
                </a:solidFill>
                <a:latin typeface="GBTQGD+Bahnschrift" charset="0"/>
                <a:cs typeface="WVQBOR+ArialMT"/>
              </a:rPr>
              <a:t>It</a:t>
            </a:r>
            <a:r>
              <a:rPr lang="en-US" sz="1600" dirty="0">
                <a:latin typeface="GBTQGD+Bahnschrift" charset="0"/>
              </a:rPr>
              <a:t> brings a plethora of features at just 5% the cost. We set our</a:t>
            </a:r>
          </a:p>
          <a:p>
            <a:pPr>
              <a:lnSpc>
                <a:spcPts val="1922"/>
              </a:lnSpc>
            </a:pPr>
            <a:r>
              <a:rPr lang="en-US" sz="1600" dirty="0">
                <a:latin typeface="GBTQGD+Bahnschrift" charset="0"/>
              </a:rPr>
              <a:t>    minds to come up with a device that provides much more than </a:t>
            </a:r>
          </a:p>
          <a:p>
            <a:pPr>
              <a:lnSpc>
                <a:spcPts val="1922"/>
              </a:lnSpc>
            </a:pPr>
            <a:r>
              <a:rPr lang="en-US" sz="1600" dirty="0">
                <a:latin typeface="GBTQGD+Bahnschrift" charset="0"/>
              </a:rPr>
              <a:t>    just a sense of sight and most importantly is affordable to all.</a:t>
            </a:r>
          </a:p>
          <a:p>
            <a:pPr>
              <a:lnSpc>
                <a:spcPts val="1922"/>
              </a:lnSpc>
            </a:pPr>
            <a:endParaRPr lang="en-US" sz="1600" dirty="0">
              <a:latin typeface="GBTQGD+Bahnschrift" charset="0"/>
            </a:endParaRPr>
          </a:p>
          <a:p>
            <a:pPr>
              <a:lnSpc>
                <a:spcPts val="1922"/>
              </a:lnSpc>
              <a:buFont typeface="Wingdings" pitchFamily="2" charset="2"/>
              <a:buChar char="v"/>
            </a:pPr>
            <a:r>
              <a:rPr lang="en-US" sz="1600" dirty="0">
                <a:latin typeface="GBTQGD+Bahnschrift" charset="0"/>
              </a:rPr>
              <a:t>We see this product as an effort building up on the futuristic</a:t>
            </a:r>
          </a:p>
          <a:p>
            <a:pPr>
              <a:lnSpc>
                <a:spcPts val="1922"/>
              </a:lnSpc>
            </a:pPr>
            <a:r>
              <a:rPr lang="en-US" sz="1600" dirty="0">
                <a:latin typeface="GBTQGD+Bahnschrift" charset="0"/>
              </a:rPr>
              <a:t>    development of Assistive technologies.</a:t>
            </a:r>
            <a:endParaRPr sz="1600" dirty="0">
              <a:solidFill>
                <a:srgbClr val="000000"/>
              </a:solidFill>
              <a:latin typeface="GBTQGD+Bahnschrift" charset="0"/>
              <a:cs typeface="QWMOCU+Bahnschrift"/>
            </a:endParaRPr>
          </a:p>
        </p:txBody>
      </p:sp>
      <p:sp>
        <p:nvSpPr>
          <p:cNvPr id="9" name="object 9"/>
          <p:cNvSpPr txBox="1"/>
          <p:nvPr/>
        </p:nvSpPr>
        <p:spPr>
          <a:xfrm>
            <a:off x="9024366" y="4923207"/>
            <a:ext cx="311794" cy="412551"/>
          </a:xfrm>
          <a:prstGeom prst="rect">
            <a:avLst/>
          </a:prstGeom>
        </p:spPr>
        <p:txBody>
          <a:bodyPr vert="horz" wrap="square" lIns="0" tIns="0" rIns="0" bIns="0" rtlCol="0">
            <a:spAutoFit/>
          </a:bodyPr>
          <a:lstStyle/>
          <a:p>
            <a:pPr marL="0" marR="0">
              <a:lnSpc>
                <a:spcPts val="1448"/>
              </a:lnSpc>
              <a:spcBef>
                <a:spcPts val="0"/>
              </a:spcBef>
              <a:spcAft>
                <a:spcPts val="0"/>
              </a:spcAft>
            </a:pPr>
            <a:r>
              <a:rPr sz="1200" dirty="0">
                <a:solidFill>
                  <a:srgbClr val="FFFFFF"/>
                </a:solidFill>
                <a:latin typeface="Tahoma"/>
                <a:cs typeface="Tahoma"/>
              </a:rPr>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77190" y="259726"/>
            <a:ext cx="8443679" cy="551433"/>
          </a:xfrm>
          <a:prstGeom prst="rect">
            <a:avLst/>
          </a:prstGeom>
        </p:spPr>
        <p:txBody>
          <a:bodyPr vert="horz" wrap="square" lIns="0" tIns="0" rIns="0" bIns="0" rtlCol="0">
            <a:spAutoFit/>
          </a:bodyPr>
          <a:lstStyle/>
          <a:p>
            <a:pPr marL="0" marR="0">
              <a:lnSpc>
                <a:spcPts val="4320"/>
              </a:lnSpc>
              <a:spcBef>
                <a:spcPts val="0"/>
              </a:spcBef>
              <a:spcAft>
                <a:spcPts val="0"/>
              </a:spcAft>
            </a:pPr>
            <a:r>
              <a:rPr sz="3600" dirty="0">
                <a:solidFill>
                  <a:srgbClr val="0070C0"/>
                </a:solidFill>
                <a:latin typeface="GBTQGD+Bahnschrift"/>
                <a:cs typeface="GBTQGD+Bahnschrift"/>
              </a:rPr>
              <a:t>Our Vision:</a:t>
            </a:r>
            <a:r>
              <a:rPr sz="3600" spc="-30" dirty="0">
                <a:solidFill>
                  <a:srgbClr val="0070C0"/>
                </a:solidFill>
                <a:latin typeface="GBTQGD+Bahnschrift"/>
                <a:cs typeface="GBTQGD+Bahnschrift"/>
              </a:rPr>
              <a:t> </a:t>
            </a:r>
            <a:r>
              <a:rPr sz="3600" dirty="0">
                <a:solidFill>
                  <a:srgbClr val="0070C0"/>
                </a:solidFill>
                <a:latin typeface="GBTQGD+Bahnschrift"/>
                <a:cs typeface="GBTQGD+Bahnschrift"/>
              </a:rPr>
              <a:t>Insight</a:t>
            </a:r>
            <a:r>
              <a:rPr sz="3600" spc="-18" dirty="0">
                <a:solidFill>
                  <a:srgbClr val="0070C0"/>
                </a:solidFill>
                <a:latin typeface="GBTQGD+Bahnschrift"/>
                <a:cs typeface="GBTQGD+Bahnschrift"/>
              </a:rPr>
              <a:t> </a:t>
            </a:r>
            <a:r>
              <a:rPr sz="3600" dirty="0">
                <a:solidFill>
                  <a:srgbClr val="0070C0"/>
                </a:solidFill>
                <a:latin typeface="GBTQGD+Bahnschrift"/>
                <a:cs typeface="GBTQGD+Bahnschrift"/>
              </a:rPr>
              <a:t>into </a:t>
            </a:r>
            <a:r>
              <a:rPr sz="3600">
                <a:solidFill>
                  <a:srgbClr val="0070C0"/>
                </a:solidFill>
                <a:latin typeface="GBTQGD+Bahnschrift"/>
                <a:cs typeface="GBTQGD+Bahnschrift"/>
              </a:rPr>
              <a:t>the</a:t>
            </a:r>
            <a:r>
              <a:rPr sz="3600" spc="-10">
                <a:solidFill>
                  <a:srgbClr val="0070C0"/>
                </a:solidFill>
                <a:latin typeface="GBTQGD+Bahnschrift"/>
                <a:cs typeface="GBTQGD+Bahnschrift"/>
              </a:rPr>
              <a:t> </a:t>
            </a:r>
            <a:r>
              <a:rPr lang="en-US" sz="3600" spc="-10" dirty="0">
                <a:solidFill>
                  <a:srgbClr val="0070C0"/>
                </a:solidFill>
                <a:latin typeface="GBTQGD+Bahnschrift"/>
                <a:cs typeface="GBTQGD+Bahnschrift"/>
              </a:rPr>
              <a:t>Project</a:t>
            </a:r>
            <a:r>
              <a:rPr sz="3600">
                <a:solidFill>
                  <a:srgbClr val="0070C0"/>
                </a:solidFill>
                <a:latin typeface="GBTQGD+Bahnschrift"/>
                <a:cs typeface="GBTQGD+Bahnschrift"/>
              </a:rPr>
              <a:t>:</a:t>
            </a:r>
            <a:endParaRPr sz="3600" dirty="0">
              <a:solidFill>
                <a:srgbClr val="0070C0"/>
              </a:solidFill>
              <a:latin typeface="GBTQGD+Bahnschrift"/>
              <a:cs typeface="GBTQGD+Bahnschrift"/>
            </a:endParaRPr>
          </a:p>
        </p:txBody>
      </p:sp>
      <p:sp>
        <p:nvSpPr>
          <p:cNvPr id="4" name="object 4"/>
          <p:cNvSpPr txBox="1"/>
          <p:nvPr/>
        </p:nvSpPr>
        <p:spPr>
          <a:xfrm>
            <a:off x="914400" y="1047750"/>
            <a:ext cx="4596458" cy="4231928"/>
          </a:xfrm>
          <a:prstGeom prst="rect">
            <a:avLst/>
          </a:prstGeom>
        </p:spPr>
        <p:txBody>
          <a:bodyPr vert="horz" wrap="square" lIns="0" tIns="0" rIns="0" bIns="0" rtlCol="0">
            <a:spAutoFit/>
          </a:bodyPr>
          <a:lstStyle/>
          <a:p>
            <a:pPr marL="0" marR="0" algn="just">
              <a:lnSpc>
                <a:spcPts val="2160"/>
              </a:lnSpc>
              <a:spcBef>
                <a:spcPts val="0"/>
              </a:spcBef>
              <a:spcAft>
                <a:spcPts val="0"/>
              </a:spcAft>
              <a:buFont typeface="Wingdings" pitchFamily="2" charset="2"/>
              <a:buChar char="v"/>
            </a:pPr>
            <a:r>
              <a:rPr sz="1600" dirty="0">
                <a:solidFill>
                  <a:srgbClr val="000000"/>
                </a:solidFill>
                <a:latin typeface="GBTQGD+Bahnschrift" charset="0"/>
                <a:cs typeface="QWMOCU+Bahnschrift"/>
              </a:rPr>
              <a:t>Envisioning</a:t>
            </a:r>
            <a:r>
              <a:rPr sz="1600" spc="-11" dirty="0">
                <a:solidFill>
                  <a:srgbClr val="000000"/>
                </a:solidFill>
                <a:latin typeface="GBTQGD+Bahnschrift" charset="0"/>
                <a:cs typeface="QWMOCU+Bahnschrift"/>
              </a:rPr>
              <a:t> </a:t>
            </a:r>
            <a:r>
              <a:rPr sz="1600" dirty="0">
                <a:solidFill>
                  <a:srgbClr val="000000"/>
                </a:solidFill>
                <a:latin typeface="GBTQGD+Bahnschrift" charset="0"/>
                <a:cs typeface="QWMOCU+Bahnschrift"/>
              </a:rPr>
              <a:t>the role of </a:t>
            </a:r>
            <a:r>
              <a:rPr sz="1600">
                <a:solidFill>
                  <a:srgbClr val="000000"/>
                </a:solidFill>
                <a:latin typeface="GBTQGD+Bahnschrift" charset="0"/>
                <a:cs typeface="QWMOCU+Bahnschrift"/>
              </a:rPr>
              <a:t>technology in</a:t>
            </a:r>
            <a:r>
              <a:rPr lang="en-US" sz="1600" dirty="0">
                <a:solidFill>
                  <a:srgbClr val="000000"/>
                </a:solidFill>
                <a:latin typeface="GBTQGD+Bahnschrift" charset="0"/>
                <a:cs typeface="QWMOCU+Bahnschrift"/>
              </a:rPr>
              <a:t> </a:t>
            </a:r>
            <a:r>
              <a:rPr sz="1600">
                <a:solidFill>
                  <a:srgbClr val="000000"/>
                </a:solidFill>
                <a:latin typeface="GBTQGD+Bahnschrift" charset="0"/>
                <a:cs typeface="QWMOCU+Bahnschrift"/>
              </a:rPr>
              <a:t>transforming</a:t>
            </a:r>
            <a:r>
              <a:rPr sz="1600" spc="476">
                <a:solidFill>
                  <a:srgbClr val="000000"/>
                </a:solidFill>
                <a:latin typeface="GBTQGD+Bahnschrift" charset="0"/>
                <a:cs typeface="QWMOCU+Bahnschrift"/>
              </a:rPr>
              <a:t> </a:t>
            </a:r>
            <a:r>
              <a:rPr sz="1600">
                <a:solidFill>
                  <a:srgbClr val="000000"/>
                </a:solidFill>
                <a:latin typeface="GBTQGD+Bahnschrift" charset="0"/>
                <a:cs typeface="QWMOCU+Bahnschrift"/>
              </a:rPr>
              <a:t>everyday life,</a:t>
            </a:r>
            <a:r>
              <a:rPr lang="en-US" sz="1600" spc="11" dirty="0">
                <a:solidFill>
                  <a:srgbClr val="000000"/>
                </a:solidFill>
                <a:latin typeface="GBTQGD+Bahnschrift" charset="0"/>
                <a:cs typeface="QWMOCU+Bahnschrift"/>
              </a:rPr>
              <a:t> w</a:t>
            </a:r>
            <a:r>
              <a:rPr sz="1600">
                <a:solidFill>
                  <a:srgbClr val="000000"/>
                </a:solidFill>
                <a:latin typeface="GBTQGD+Bahnschrift" charset="0"/>
                <a:cs typeface="QWMOCU+Bahnschrift"/>
              </a:rPr>
              <a:t>e </a:t>
            </a:r>
            <a:r>
              <a:rPr sz="1600" dirty="0">
                <a:solidFill>
                  <a:srgbClr val="000000"/>
                </a:solidFill>
                <a:latin typeface="GBTQGD+Bahnschrift" charset="0"/>
                <a:cs typeface="QWMOCU+Bahnschrift"/>
              </a:rPr>
              <a:t>constantly strive to </a:t>
            </a:r>
            <a:r>
              <a:rPr sz="1600">
                <a:solidFill>
                  <a:srgbClr val="000000"/>
                </a:solidFill>
                <a:latin typeface="GBTQGD+Bahnschrift" charset="0"/>
                <a:cs typeface="QWMOCU+Bahnschrift"/>
              </a:rPr>
              <a:t>provide the</a:t>
            </a:r>
            <a:r>
              <a:rPr lang="en-US" sz="1600" dirty="0">
                <a:solidFill>
                  <a:srgbClr val="000000"/>
                </a:solidFill>
                <a:latin typeface="GBTQGD+Bahnschrift" charset="0"/>
                <a:cs typeface="QWMOCU+Bahnschrift"/>
              </a:rPr>
              <a:t> </a:t>
            </a:r>
            <a:r>
              <a:rPr sz="1600">
                <a:solidFill>
                  <a:srgbClr val="000000"/>
                </a:solidFill>
                <a:latin typeface="GBTQGD+Bahnschrift" charset="0"/>
                <a:cs typeface="QWMOCU+Bahnschrift"/>
              </a:rPr>
              <a:t>best</a:t>
            </a:r>
            <a:r>
              <a:rPr sz="1600" spc="490">
                <a:solidFill>
                  <a:srgbClr val="000000"/>
                </a:solidFill>
                <a:latin typeface="GBTQGD+Bahnschrift" charset="0"/>
                <a:cs typeface="QWMOCU+Bahnschrift"/>
              </a:rPr>
              <a:t> </a:t>
            </a:r>
            <a:r>
              <a:rPr sz="1600">
                <a:solidFill>
                  <a:srgbClr val="000000"/>
                </a:solidFill>
                <a:latin typeface="GBTQGD+Bahnschrift" charset="0"/>
                <a:cs typeface="QWMOCU+Bahnschrift"/>
              </a:rPr>
              <a:t>solutions </a:t>
            </a:r>
            <a:r>
              <a:rPr lang="en-US" sz="1600" dirty="0">
                <a:solidFill>
                  <a:srgbClr val="000000"/>
                </a:solidFill>
                <a:latin typeface="GBTQGD+Bahnschrift" charset="0"/>
                <a:cs typeface="QWMOCU+Bahnschrift"/>
              </a:rPr>
              <a:t>to</a:t>
            </a:r>
            <a:r>
              <a:rPr sz="1600">
                <a:solidFill>
                  <a:srgbClr val="000000"/>
                </a:solidFill>
                <a:latin typeface="GBTQGD+Bahnschrift" charset="0"/>
                <a:cs typeface="QWMOCU+Bahnschrift"/>
              </a:rPr>
              <a:t> </a:t>
            </a:r>
            <a:r>
              <a:rPr sz="1600" dirty="0">
                <a:solidFill>
                  <a:srgbClr val="000000"/>
                </a:solidFill>
                <a:latin typeface="GBTQGD+Bahnschrift" charset="0"/>
                <a:cs typeface="QWMOCU+Bahnschrift"/>
              </a:rPr>
              <a:t>the </a:t>
            </a:r>
            <a:r>
              <a:rPr sz="1600">
                <a:solidFill>
                  <a:srgbClr val="000000"/>
                </a:solidFill>
                <a:latin typeface="GBTQGD+Bahnschrift" charset="0"/>
                <a:cs typeface="QWMOCU+Bahnschrift"/>
              </a:rPr>
              <a:t>problems</a:t>
            </a:r>
            <a:r>
              <a:rPr sz="1600" spc="-10">
                <a:solidFill>
                  <a:srgbClr val="000000"/>
                </a:solidFill>
                <a:latin typeface="GBTQGD+Bahnschrift" charset="0"/>
                <a:cs typeface="QWMOCU+Bahnschrift"/>
              </a:rPr>
              <a:t> </a:t>
            </a:r>
            <a:r>
              <a:rPr sz="1600">
                <a:solidFill>
                  <a:srgbClr val="000000"/>
                </a:solidFill>
                <a:latin typeface="GBTQGD+Bahnschrift" charset="0"/>
                <a:cs typeface="QWMOCU+Bahnschrift"/>
              </a:rPr>
              <a:t>faced</a:t>
            </a:r>
            <a:r>
              <a:rPr lang="en-US" sz="1600" dirty="0">
                <a:solidFill>
                  <a:srgbClr val="000000"/>
                </a:solidFill>
                <a:latin typeface="GBTQGD+Bahnschrift" charset="0"/>
                <a:cs typeface="QWMOCU+Bahnschrift"/>
              </a:rPr>
              <a:t> </a:t>
            </a:r>
            <a:r>
              <a:rPr sz="1600">
                <a:solidFill>
                  <a:srgbClr val="000000"/>
                </a:solidFill>
                <a:latin typeface="GBTQGD+Bahnschrift" charset="0"/>
                <a:cs typeface="QWMOCU+Bahnschrift"/>
              </a:rPr>
              <a:t>by </a:t>
            </a:r>
            <a:r>
              <a:rPr lang="en-US" sz="1600" dirty="0">
                <a:solidFill>
                  <a:srgbClr val="000000"/>
                </a:solidFill>
                <a:latin typeface="GBTQGD+Bahnschrift" charset="0"/>
                <a:cs typeface="QWMOCU+Bahnschrift"/>
              </a:rPr>
              <a:t>the families of the elderly in monitoring them closely due to their busy schedules.</a:t>
            </a:r>
          </a:p>
          <a:p>
            <a:pPr marL="0" marR="0" algn="just">
              <a:lnSpc>
                <a:spcPts val="2160"/>
              </a:lnSpc>
              <a:spcBef>
                <a:spcPts val="0"/>
              </a:spcBef>
              <a:spcAft>
                <a:spcPts val="0"/>
              </a:spcAft>
              <a:buFont typeface="Wingdings" pitchFamily="2" charset="2"/>
              <a:buChar char="v"/>
            </a:pPr>
            <a:endParaRPr lang="en-US" sz="1600" dirty="0">
              <a:solidFill>
                <a:srgbClr val="000000"/>
              </a:solidFill>
              <a:latin typeface="GBTQGD+Bahnschrift" charset="0"/>
              <a:cs typeface="QWMOCU+Bahnschrift"/>
            </a:endParaRPr>
          </a:p>
          <a:p>
            <a:pPr marL="0" marR="0" algn="just">
              <a:lnSpc>
                <a:spcPts val="2160"/>
              </a:lnSpc>
              <a:spcBef>
                <a:spcPts val="0"/>
              </a:spcBef>
              <a:spcAft>
                <a:spcPts val="0"/>
              </a:spcAft>
              <a:buFont typeface="Wingdings" pitchFamily="2" charset="2"/>
              <a:buChar char="v"/>
            </a:pPr>
            <a:r>
              <a:rPr lang="en-US" sz="1600" dirty="0">
                <a:solidFill>
                  <a:srgbClr val="000000"/>
                </a:solidFill>
                <a:latin typeface="GBTQGD+Bahnschrift" charset="0"/>
                <a:cs typeface="QWMOCU+Bahnschrift"/>
              </a:rPr>
              <a:t>Have an Ola or </a:t>
            </a:r>
            <a:r>
              <a:rPr lang="en-US" sz="1600" dirty="0" err="1">
                <a:solidFill>
                  <a:srgbClr val="000000"/>
                </a:solidFill>
                <a:latin typeface="GBTQGD+Bahnschrift" charset="0"/>
                <a:cs typeface="QWMOCU+Bahnschrift"/>
              </a:rPr>
              <a:t>Uber</a:t>
            </a:r>
            <a:r>
              <a:rPr lang="en-US" sz="1600" dirty="0">
                <a:solidFill>
                  <a:srgbClr val="000000"/>
                </a:solidFill>
                <a:latin typeface="GBTQGD+Bahnschrift" charset="0"/>
                <a:cs typeface="QWMOCU+Bahnschrift"/>
              </a:rPr>
              <a:t> for a joyous ride? Why not use the same technology to send a request notification to all the near proximity users on the app database instead of just his relatives (who perchance may not be able to provide faster relief in emergency).  Such users will then indicate their willingness and ability to help and accordingly the nearest user will be mapped.</a:t>
            </a:r>
          </a:p>
          <a:p>
            <a:pPr marL="0" marR="0" algn="just">
              <a:lnSpc>
                <a:spcPts val="2160"/>
              </a:lnSpc>
              <a:spcBef>
                <a:spcPts val="0"/>
              </a:spcBef>
              <a:spcAft>
                <a:spcPts val="0"/>
              </a:spcAft>
            </a:pPr>
            <a:endParaRPr sz="1800" dirty="0">
              <a:solidFill>
                <a:srgbClr val="000000"/>
              </a:solidFill>
              <a:latin typeface="GBTQGD+Bahnschrift" charset="0"/>
              <a:cs typeface="QWMOCU+Bahnschrift"/>
            </a:endParaRPr>
          </a:p>
        </p:txBody>
      </p:sp>
      <p:sp>
        <p:nvSpPr>
          <p:cNvPr id="5" name="object 5"/>
          <p:cNvSpPr txBox="1"/>
          <p:nvPr/>
        </p:nvSpPr>
        <p:spPr>
          <a:xfrm>
            <a:off x="9024366" y="4923207"/>
            <a:ext cx="311794" cy="412551"/>
          </a:xfrm>
          <a:prstGeom prst="rect">
            <a:avLst/>
          </a:prstGeom>
        </p:spPr>
        <p:txBody>
          <a:bodyPr vert="horz" wrap="square" lIns="0" tIns="0" rIns="0" bIns="0" rtlCol="0">
            <a:spAutoFit/>
          </a:bodyPr>
          <a:lstStyle/>
          <a:p>
            <a:pPr marL="0" marR="0">
              <a:lnSpc>
                <a:spcPts val="1448"/>
              </a:lnSpc>
              <a:spcBef>
                <a:spcPts val="0"/>
              </a:spcBef>
              <a:spcAft>
                <a:spcPts val="0"/>
              </a:spcAft>
            </a:pPr>
            <a:r>
              <a:rPr sz="1200" dirty="0">
                <a:solidFill>
                  <a:srgbClr val="FFFFFF"/>
                </a:solidFill>
                <a:latin typeface="Tahoma"/>
                <a:cs typeface="Tahoma"/>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52400" y="285128"/>
            <a:ext cx="4594544" cy="1234834"/>
          </a:xfrm>
          <a:prstGeom prst="rect">
            <a:avLst/>
          </a:prstGeom>
        </p:spPr>
        <p:txBody>
          <a:bodyPr vert="horz" wrap="square" lIns="0" tIns="0" rIns="0" bIns="0" rtlCol="0">
            <a:spAutoFit/>
          </a:bodyPr>
          <a:lstStyle/>
          <a:p>
            <a:pPr marL="0" marR="0">
              <a:lnSpc>
                <a:spcPts val="4323"/>
              </a:lnSpc>
              <a:spcBef>
                <a:spcPts val="0"/>
              </a:spcBef>
              <a:spcAft>
                <a:spcPts val="0"/>
              </a:spcAft>
            </a:pPr>
            <a:r>
              <a:rPr sz="3600" dirty="0">
                <a:solidFill>
                  <a:srgbClr val="007AB8"/>
                </a:solidFill>
                <a:latin typeface="GBTQGD+Bahnschrift"/>
                <a:cs typeface="GBTQGD+Bahnschrift"/>
              </a:rPr>
              <a:t>Technical</a:t>
            </a:r>
            <a:r>
              <a:rPr sz="3600" spc="935" dirty="0">
                <a:solidFill>
                  <a:srgbClr val="007AB8"/>
                </a:solidFill>
                <a:latin typeface="GBTQGD+Bahnschrift"/>
                <a:cs typeface="GBTQGD+Bahnschrift"/>
              </a:rPr>
              <a:t> </a:t>
            </a:r>
            <a:r>
              <a:rPr sz="3600" dirty="0">
                <a:solidFill>
                  <a:srgbClr val="007AB8"/>
                </a:solidFill>
                <a:latin typeface="GBTQGD+Bahnschrift"/>
                <a:cs typeface="GBTQGD+Bahnschrift"/>
              </a:rPr>
              <a:t>Aspects:</a:t>
            </a:r>
          </a:p>
        </p:txBody>
      </p:sp>
      <p:sp>
        <p:nvSpPr>
          <p:cNvPr id="5" name="object 5"/>
          <p:cNvSpPr txBox="1"/>
          <p:nvPr/>
        </p:nvSpPr>
        <p:spPr>
          <a:xfrm>
            <a:off x="457200" y="1123950"/>
            <a:ext cx="5291073" cy="3270126"/>
          </a:xfrm>
          <a:prstGeom prst="rect">
            <a:avLst/>
          </a:prstGeom>
        </p:spPr>
        <p:txBody>
          <a:bodyPr vert="horz" wrap="square" lIns="0" tIns="0" rIns="0" bIns="0" rtlCol="0">
            <a:spAutoFit/>
          </a:bodyPr>
          <a:lstStyle/>
          <a:p>
            <a:pPr marL="0" marR="0">
              <a:lnSpc>
                <a:spcPts val="1677"/>
              </a:lnSpc>
              <a:spcBef>
                <a:spcPts val="0"/>
              </a:spcBef>
              <a:spcAft>
                <a:spcPts val="0"/>
              </a:spcAft>
              <a:buFont typeface="Wingdings" pitchFamily="2" charset="2"/>
              <a:buChar char="v"/>
            </a:pPr>
            <a:r>
              <a:rPr lang="en-US" sz="1400" dirty="0">
                <a:solidFill>
                  <a:srgbClr val="000000"/>
                </a:solidFill>
                <a:latin typeface="GBTQGD+Bahnschrift" charset="0"/>
                <a:cs typeface="WVQBOR+ArialMT"/>
              </a:rPr>
              <a:t>The wearable is implemented using the third eye and the fall detection systems.</a:t>
            </a:r>
          </a:p>
          <a:p>
            <a:pPr>
              <a:lnSpc>
                <a:spcPts val="1677"/>
              </a:lnSpc>
              <a:buFont typeface="Wingdings" pitchFamily="2" charset="2"/>
              <a:buChar char="v"/>
            </a:pPr>
            <a:r>
              <a:rPr lang="en-US" sz="1400" dirty="0">
                <a:latin typeface="GBTQGD+Bahnschrift" charset="0"/>
              </a:rPr>
              <a:t>Third eye system on the belt helps the visually impaired to navigate with speed and confidence by detecting the nearby obstacles using the help of ultrasonic sensors and notifying them with a buzzer sound or vibration thus </a:t>
            </a:r>
            <a:r>
              <a:rPr sz="1400">
                <a:solidFill>
                  <a:srgbClr val="000000"/>
                </a:solidFill>
                <a:latin typeface="GBTQGD+Bahnschrift" charset="0"/>
                <a:cs typeface="QWMOCU+Bahnschrift"/>
              </a:rPr>
              <a:t>sa</a:t>
            </a:r>
            <a:r>
              <a:rPr lang="en-US" sz="1400" dirty="0" err="1">
                <a:solidFill>
                  <a:srgbClr val="000000"/>
                </a:solidFill>
                <a:latin typeface="GBTQGD+Bahnschrift" charset="0"/>
                <a:cs typeface="QWMOCU+Bahnschrift"/>
              </a:rPr>
              <a:t>ving</a:t>
            </a:r>
            <a:r>
              <a:rPr lang="en-US" sz="1400" dirty="0">
                <a:solidFill>
                  <a:srgbClr val="000000"/>
                </a:solidFill>
                <a:latin typeface="GBTQGD+Bahnschrift" charset="0"/>
                <a:cs typeface="QWMOCU+Bahnschrift"/>
              </a:rPr>
              <a:t> him </a:t>
            </a:r>
            <a:r>
              <a:rPr sz="1400">
                <a:solidFill>
                  <a:srgbClr val="000000"/>
                </a:solidFill>
                <a:latin typeface="GBTQGD+Bahnschrift" charset="0"/>
                <a:cs typeface="QWMOCU+Bahnschrift"/>
              </a:rPr>
              <a:t>from </a:t>
            </a:r>
            <a:r>
              <a:rPr sz="1400" dirty="0">
                <a:solidFill>
                  <a:srgbClr val="000000"/>
                </a:solidFill>
                <a:latin typeface="GBTQGD+Bahnschrift" charset="0"/>
                <a:cs typeface="QWMOCU+Bahnschrift"/>
              </a:rPr>
              <a:t>falling or any</a:t>
            </a:r>
            <a:r>
              <a:rPr sz="1400" spc="15" dirty="0">
                <a:solidFill>
                  <a:srgbClr val="000000"/>
                </a:solidFill>
                <a:latin typeface="GBTQGD+Bahnschrift" charset="0"/>
                <a:cs typeface="QWMOCU+Bahnschrift"/>
              </a:rPr>
              <a:t> </a:t>
            </a:r>
            <a:r>
              <a:rPr sz="1400" dirty="0">
                <a:solidFill>
                  <a:srgbClr val="000000"/>
                </a:solidFill>
                <a:latin typeface="GBTQGD+Bahnschrift" charset="0"/>
                <a:cs typeface="QWMOCU+Bahnschrift"/>
              </a:rPr>
              <a:t>accident</a:t>
            </a:r>
            <a:r>
              <a:rPr sz="1400" spc="17" dirty="0">
                <a:solidFill>
                  <a:srgbClr val="000000"/>
                </a:solidFill>
                <a:latin typeface="GBTQGD+Bahnschrift" charset="0"/>
                <a:cs typeface="QWMOCU+Bahnschrift"/>
              </a:rPr>
              <a:t> </a:t>
            </a:r>
            <a:r>
              <a:rPr sz="1400" dirty="0">
                <a:solidFill>
                  <a:srgbClr val="000000"/>
                </a:solidFill>
                <a:latin typeface="GBTQGD+Bahnschrift" charset="0"/>
                <a:cs typeface="QWMOCU+Bahnschrift"/>
              </a:rPr>
              <a:t>while</a:t>
            </a:r>
            <a:r>
              <a:rPr sz="1400" spc="10" dirty="0">
                <a:solidFill>
                  <a:srgbClr val="000000"/>
                </a:solidFill>
                <a:latin typeface="GBTQGD+Bahnschrift" charset="0"/>
                <a:cs typeface="QWMOCU+Bahnschrift"/>
              </a:rPr>
              <a:t> </a:t>
            </a:r>
            <a:r>
              <a:rPr sz="1400">
                <a:solidFill>
                  <a:srgbClr val="000000"/>
                </a:solidFill>
                <a:latin typeface="GBTQGD+Bahnschrift" charset="0"/>
                <a:cs typeface="QWMOCU+Bahnschrift"/>
              </a:rPr>
              <a:t>making a </a:t>
            </a:r>
            <a:r>
              <a:rPr sz="1400" dirty="0">
                <a:solidFill>
                  <a:srgbClr val="000000"/>
                </a:solidFill>
                <a:latin typeface="GBTQGD+Bahnschrift" charset="0"/>
                <a:cs typeface="QWMOCU+Bahnschrift"/>
              </a:rPr>
              <a:t>turn</a:t>
            </a:r>
            <a:r>
              <a:rPr sz="1400" spc="11" dirty="0">
                <a:solidFill>
                  <a:srgbClr val="000000"/>
                </a:solidFill>
                <a:latin typeface="GBTQGD+Bahnschrift" charset="0"/>
                <a:cs typeface="QWMOCU+Bahnschrift"/>
              </a:rPr>
              <a:t> </a:t>
            </a:r>
            <a:r>
              <a:rPr sz="1400" dirty="0">
                <a:solidFill>
                  <a:srgbClr val="000000"/>
                </a:solidFill>
                <a:latin typeface="GBTQGD+Bahnschrift" charset="0"/>
                <a:cs typeface="QWMOCU+Bahnschrift"/>
              </a:rPr>
              <a:t>(left or </a:t>
            </a:r>
            <a:r>
              <a:rPr sz="1400">
                <a:solidFill>
                  <a:srgbClr val="000000"/>
                </a:solidFill>
                <a:latin typeface="GBTQGD+Bahnschrift" charset="0"/>
                <a:cs typeface="QWMOCU+Bahnschrift"/>
              </a:rPr>
              <a:t>right).</a:t>
            </a:r>
            <a:endParaRPr lang="en-US" sz="1400" dirty="0">
              <a:solidFill>
                <a:srgbClr val="000000"/>
              </a:solidFill>
              <a:latin typeface="GBTQGD+Bahnschrift" charset="0"/>
              <a:cs typeface="QWMOCU+Bahnschrift"/>
            </a:endParaRPr>
          </a:p>
          <a:p>
            <a:pPr>
              <a:lnSpc>
                <a:spcPts val="1677"/>
              </a:lnSpc>
              <a:buFont typeface="Wingdings" pitchFamily="2" charset="2"/>
              <a:buChar char="v"/>
            </a:pPr>
            <a:r>
              <a:rPr lang="en-US" sz="1400" dirty="0">
                <a:latin typeface="GBTQGD+Bahnschrift" charset="0"/>
              </a:rPr>
              <a:t>The fall detection system can detect the </a:t>
            </a:r>
            <a:r>
              <a:rPr lang="en-US" sz="1400" dirty="0" err="1">
                <a:latin typeface="GBTQGD+Bahnschrift" charset="0"/>
              </a:rPr>
              <a:t>elderly's</a:t>
            </a:r>
            <a:r>
              <a:rPr lang="en-US" sz="1400" dirty="0">
                <a:latin typeface="GBTQGD+Bahnschrift" charset="0"/>
              </a:rPr>
              <a:t> fall by acceleration analysis and act as a reliable surveillance to mitigate the negative effects of falls. It will get the </a:t>
            </a:r>
            <a:r>
              <a:rPr lang="en-US" sz="1400" dirty="0" err="1">
                <a:latin typeface="GBTQGD+Bahnschrift" charset="0"/>
              </a:rPr>
              <a:t>elderly's</a:t>
            </a:r>
            <a:r>
              <a:rPr lang="en-US" sz="1400" dirty="0">
                <a:latin typeface="GBTQGD+Bahnschrift" charset="0"/>
              </a:rPr>
              <a:t> geographic position and send fall alarm notification to caregivers.</a:t>
            </a:r>
            <a:endParaRPr sz="1400" dirty="0">
              <a:solidFill>
                <a:srgbClr val="000000"/>
              </a:solidFill>
              <a:latin typeface="GBTQGD+Bahnschrift" charset="0"/>
              <a:cs typeface="QWMOCU+Bahnschrift"/>
            </a:endParaRPr>
          </a:p>
          <a:p>
            <a:pPr marL="0" marR="0">
              <a:lnSpc>
                <a:spcPts val="1677"/>
              </a:lnSpc>
              <a:spcBef>
                <a:spcPts val="2"/>
              </a:spcBef>
              <a:spcAft>
                <a:spcPts val="0"/>
              </a:spcAft>
              <a:buFont typeface="Wingdings" pitchFamily="2" charset="2"/>
              <a:buChar char="v"/>
            </a:pPr>
            <a:r>
              <a:rPr sz="1400">
                <a:solidFill>
                  <a:srgbClr val="000000"/>
                </a:solidFill>
                <a:latin typeface="GBTQGD+Bahnschrift" charset="0"/>
                <a:cs typeface="QWMOCU+Bahnschrift"/>
              </a:rPr>
              <a:t>The </a:t>
            </a:r>
            <a:r>
              <a:rPr sz="1400" dirty="0">
                <a:solidFill>
                  <a:srgbClr val="000000"/>
                </a:solidFill>
                <a:latin typeface="GBTQGD+Bahnschrift" charset="0"/>
                <a:cs typeface="QWMOCU+Bahnschrift"/>
              </a:rPr>
              <a:t>relative</a:t>
            </a:r>
            <a:r>
              <a:rPr sz="1400" spc="14" dirty="0">
                <a:solidFill>
                  <a:srgbClr val="000000"/>
                </a:solidFill>
                <a:latin typeface="GBTQGD+Bahnschrift" charset="0"/>
                <a:cs typeface="QWMOCU+Bahnschrift"/>
              </a:rPr>
              <a:t> </a:t>
            </a:r>
            <a:r>
              <a:rPr sz="1400" dirty="0">
                <a:solidFill>
                  <a:srgbClr val="000000"/>
                </a:solidFill>
                <a:latin typeface="GBTQGD+Bahnschrift" charset="0"/>
                <a:cs typeface="QWMOCU+Bahnschrift"/>
              </a:rPr>
              <a:t>and his doctor whoever</a:t>
            </a:r>
            <a:r>
              <a:rPr sz="1400" spc="18" dirty="0">
                <a:solidFill>
                  <a:srgbClr val="000000"/>
                </a:solidFill>
                <a:latin typeface="GBTQGD+Bahnschrift" charset="0"/>
                <a:cs typeface="QWMOCU+Bahnschrift"/>
              </a:rPr>
              <a:t> </a:t>
            </a:r>
            <a:r>
              <a:rPr sz="1400" dirty="0">
                <a:solidFill>
                  <a:srgbClr val="000000"/>
                </a:solidFill>
                <a:latin typeface="GBTQGD+Bahnschrift" charset="0"/>
                <a:cs typeface="QWMOCU+Bahnschrift"/>
              </a:rPr>
              <a:t>will be added</a:t>
            </a:r>
            <a:r>
              <a:rPr sz="1400" spc="-11" dirty="0">
                <a:solidFill>
                  <a:srgbClr val="000000"/>
                </a:solidFill>
                <a:latin typeface="GBTQGD+Bahnschrift" charset="0"/>
                <a:cs typeface="QWMOCU+Bahnschrift"/>
              </a:rPr>
              <a:t> </a:t>
            </a:r>
            <a:r>
              <a:rPr sz="1400" dirty="0">
                <a:solidFill>
                  <a:srgbClr val="000000"/>
                </a:solidFill>
                <a:latin typeface="GBTQGD+Bahnschrift" charset="0"/>
                <a:cs typeface="QWMOCU+Bahnschrift"/>
              </a:rPr>
              <a:t>on </a:t>
            </a:r>
            <a:r>
              <a:rPr sz="1400">
                <a:solidFill>
                  <a:srgbClr val="000000"/>
                </a:solidFill>
                <a:latin typeface="GBTQGD+Bahnschrift" charset="0"/>
                <a:cs typeface="QWMOCU+Bahnschrift"/>
              </a:rPr>
              <a:t>his WeCare</a:t>
            </a:r>
            <a:r>
              <a:rPr lang="en-US" sz="1400" dirty="0">
                <a:solidFill>
                  <a:srgbClr val="000000"/>
                </a:solidFill>
                <a:latin typeface="GBTQGD+Bahnschrift" charset="0"/>
                <a:cs typeface="QWMOCU+Bahnschrift"/>
              </a:rPr>
              <a:t> </a:t>
            </a:r>
            <a:r>
              <a:rPr sz="1400">
                <a:solidFill>
                  <a:srgbClr val="000000"/>
                </a:solidFill>
                <a:latin typeface="GBTQGD+Bahnschrift" charset="0"/>
                <a:cs typeface="QWMOCU+Bahnschrift"/>
              </a:rPr>
              <a:t>app</a:t>
            </a:r>
            <a:r>
              <a:rPr sz="1400" spc="10">
                <a:solidFill>
                  <a:srgbClr val="000000"/>
                </a:solidFill>
                <a:latin typeface="GBTQGD+Bahnschrift" charset="0"/>
                <a:cs typeface="QWMOCU+Bahnschrift"/>
              </a:rPr>
              <a:t> </a:t>
            </a:r>
            <a:r>
              <a:rPr sz="1400" dirty="0">
                <a:solidFill>
                  <a:srgbClr val="000000"/>
                </a:solidFill>
                <a:latin typeface="GBTQGD+Bahnschrift" charset="0"/>
                <a:cs typeface="QWMOCU+Bahnschrift"/>
              </a:rPr>
              <a:t>will get an</a:t>
            </a:r>
            <a:r>
              <a:rPr sz="1400" spc="10" dirty="0">
                <a:solidFill>
                  <a:srgbClr val="000000"/>
                </a:solidFill>
                <a:latin typeface="GBTQGD+Bahnschrift" charset="0"/>
                <a:cs typeface="QWMOCU+Bahnschrift"/>
              </a:rPr>
              <a:t> </a:t>
            </a:r>
            <a:r>
              <a:rPr sz="1400" dirty="0">
                <a:solidFill>
                  <a:srgbClr val="000000"/>
                </a:solidFill>
                <a:latin typeface="GBTQGD+Bahnschrift" charset="0"/>
                <a:cs typeface="QWMOCU+Bahnschrift"/>
              </a:rPr>
              <a:t>SMS and a pop up on their</a:t>
            </a:r>
            <a:r>
              <a:rPr sz="1400" spc="11" dirty="0">
                <a:solidFill>
                  <a:srgbClr val="000000"/>
                </a:solidFill>
                <a:latin typeface="GBTQGD+Bahnschrift" charset="0"/>
                <a:cs typeface="QWMOCU+Bahnschrift"/>
              </a:rPr>
              <a:t> </a:t>
            </a:r>
            <a:r>
              <a:rPr sz="1400" dirty="0">
                <a:solidFill>
                  <a:srgbClr val="000000"/>
                </a:solidFill>
                <a:latin typeface="GBTQGD+Bahnschrift" charset="0"/>
                <a:cs typeface="QWMOCU+Bahnschrift"/>
              </a:rPr>
              <a:t>phone</a:t>
            </a:r>
            <a:r>
              <a:rPr sz="1400" spc="18" dirty="0">
                <a:solidFill>
                  <a:srgbClr val="000000"/>
                </a:solidFill>
                <a:latin typeface="GBTQGD+Bahnschrift" charset="0"/>
                <a:cs typeface="QWMOCU+Bahnschrift"/>
              </a:rPr>
              <a:t> </a:t>
            </a:r>
            <a:r>
              <a:rPr sz="1400" dirty="0">
                <a:solidFill>
                  <a:srgbClr val="000000"/>
                </a:solidFill>
                <a:latin typeface="GBTQGD+Bahnschrift" charset="0"/>
                <a:cs typeface="QWMOCU+Bahnschrift"/>
              </a:rPr>
              <a:t>with</a:t>
            </a:r>
            <a:r>
              <a:rPr sz="1400" spc="15" dirty="0">
                <a:solidFill>
                  <a:srgbClr val="000000"/>
                </a:solidFill>
                <a:latin typeface="GBTQGD+Bahnschrift" charset="0"/>
                <a:cs typeface="QWMOCU+Bahnschrift"/>
              </a:rPr>
              <a:t> </a:t>
            </a:r>
            <a:r>
              <a:rPr sz="1400">
                <a:solidFill>
                  <a:srgbClr val="000000"/>
                </a:solidFill>
                <a:latin typeface="GBTQGD+Bahnschrift" charset="0"/>
                <a:cs typeface="QWMOCU+Bahnschrift"/>
              </a:rPr>
              <a:t>the</a:t>
            </a:r>
            <a:r>
              <a:rPr sz="1400" spc="11">
                <a:solidFill>
                  <a:srgbClr val="000000"/>
                </a:solidFill>
                <a:latin typeface="GBTQGD+Bahnschrift" charset="0"/>
                <a:cs typeface="QWMOCU+Bahnschrift"/>
              </a:rPr>
              <a:t> </a:t>
            </a:r>
            <a:r>
              <a:rPr sz="1400">
                <a:solidFill>
                  <a:srgbClr val="000000"/>
                </a:solidFill>
                <a:latin typeface="GBTQGD+Bahnschrift" charset="0"/>
                <a:cs typeface="QWMOCU+Bahnschrift"/>
              </a:rPr>
              <a:t>patient's</a:t>
            </a:r>
            <a:r>
              <a:rPr lang="en-US" sz="1400" dirty="0">
                <a:solidFill>
                  <a:srgbClr val="000000"/>
                </a:solidFill>
                <a:latin typeface="GBTQGD+Bahnschrift" charset="0"/>
                <a:cs typeface="QWMOCU+Bahnschrift"/>
              </a:rPr>
              <a:t> </a:t>
            </a:r>
            <a:r>
              <a:rPr sz="1400">
                <a:solidFill>
                  <a:srgbClr val="000000"/>
                </a:solidFill>
                <a:latin typeface="GBTQGD+Bahnschrift" charset="0"/>
                <a:cs typeface="QWMOCU+Bahnschrift"/>
              </a:rPr>
              <a:t>exact</a:t>
            </a:r>
            <a:r>
              <a:rPr sz="1400" spc="17">
                <a:solidFill>
                  <a:srgbClr val="000000"/>
                </a:solidFill>
                <a:latin typeface="GBTQGD+Bahnschrift" charset="0"/>
                <a:cs typeface="QWMOCU+Bahnschrift"/>
              </a:rPr>
              <a:t> </a:t>
            </a:r>
            <a:r>
              <a:rPr sz="1400" dirty="0">
                <a:solidFill>
                  <a:srgbClr val="000000"/>
                </a:solidFill>
                <a:latin typeface="GBTQGD+Bahnschrift" charset="0"/>
                <a:cs typeface="QWMOCU+Bahnschrift"/>
              </a:rPr>
              <a:t>location</a:t>
            </a:r>
            <a:r>
              <a:rPr sz="1400" spc="25" dirty="0">
                <a:solidFill>
                  <a:srgbClr val="000000"/>
                </a:solidFill>
                <a:latin typeface="GBTQGD+Bahnschrift" charset="0"/>
                <a:cs typeface="QWMOCU+Bahnschrift"/>
              </a:rPr>
              <a:t> </a:t>
            </a:r>
            <a:r>
              <a:rPr sz="1400" dirty="0">
                <a:solidFill>
                  <a:srgbClr val="000000"/>
                </a:solidFill>
                <a:latin typeface="GBTQGD+Bahnschrift" charset="0"/>
                <a:cs typeface="QWMOCU+Bahnschrift"/>
              </a:rPr>
              <a:t>so that</a:t>
            </a:r>
            <a:r>
              <a:rPr sz="1400" spc="27" dirty="0">
                <a:solidFill>
                  <a:srgbClr val="000000"/>
                </a:solidFill>
                <a:latin typeface="GBTQGD+Bahnschrift" charset="0"/>
                <a:cs typeface="QWMOCU+Bahnschrift"/>
              </a:rPr>
              <a:t> </a:t>
            </a:r>
            <a:r>
              <a:rPr sz="1400" dirty="0">
                <a:solidFill>
                  <a:srgbClr val="000000"/>
                </a:solidFill>
                <a:latin typeface="GBTQGD+Bahnschrift" charset="0"/>
                <a:cs typeface="QWMOCU+Bahnschrift"/>
              </a:rPr>
              <a:t>they can</a:t>
            </a:r>
            <a:r>
              <a:rPr sz="1400" spc="18" dirty="0">
                <a:solidFill>
                  <a:srgbClr val="000000"/>
                </a:solidFill>
                <a:latin typeface="GBTQGD+Bahnschrift" charset="0"/>
                <a:cs typeface="QWMOCU+Bahnschrift"/>
              </a:rPr>
              <a:t> </a:t>
            </a:r>
            <a:r>
              <a:rPr sz="1400" dirty="0">
                <a:solidFill>
                  <a:srgbClr val="000000"/>
                </a:solidFill>
                <a:latin typeface="GBTQGD+Bahnschrift" charset="0"/>
                <a:cs typeface="QWMOCU+Bahnschrift"/>
              </a:rPr>
              <a:t>help him as soon as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457"/>
          <p:cNvSpPr/>
          <p:nvPr/>
        </p:nvSpPr>
        <p:spPr>
          <a:xfrm>
            <a:off x="0" y="2526006"/>
            <a:ext cx="9144000" cy="261749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459" name="Freeform 12"/>
          <p:cNvSpPr>
            <a:spLocks/>
          </p:cNvSpPr>
          <p:nvPr/>
        </p:nvSpPr>
        <p:spPr bwMode="auto">
          <a:xfrm>
            <a:off x="1957573" y="2275731"/>
            <a:ext cx="4824112" cy="1953959"/>
          </a:xfrm>
          <a:custGeom>
            <a:avLst/>
            <a:gdLst>
              <a:gd name="T0" fmla="*/ 520 w 2370"/>
              <a:gd name="T1" fmla="*/ 66 h 1279"/>
              <a:gd name="T2" fmla="*/ 61 w 2370"/>
              <a:gd name="T3" fmla="*/ 459 h 1279"/>
              <a:gd name="T4" fmla="*/ 109 w 2370"/>
              <a:gd name="T5" fmla="*/ 622 h 1279"/>
              <a:gd name="T6" fmla="*/ 1581 w 2370"/>
              <a:gd name="T7" fmla="*/ 1242 h 1279"/>
              <a:gd name="T8" fmla="*/ 1851 w 2370"/>
              <a:gd name="T9" fmla="*/ 1213 h 1279"/>
              <a:gd name="T10" fmla="*/ 2309 w 2370"/>
              <a:gd name="T11" fmla="*/ 820 h 1279"/>
              <a:gd name="T12" fmla="*/ 2262 w 2370"/>
              <a:gd name="T13" fmla="*/ 657 h 1279"/>
              <a:gd name="T14" fmla="*/ 789 w 2370"/>
              <a:gd name="T15" fmla="*/ 37 h 1279"/>
              <a:gd name="T16" fmla="*/ 520 w 2370"/>
              <a:gd name="T17" fmla="*/ 6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0" h="1279">
                <a:moveTo>
                  <a:pt x="520" y="66"/>
                </a:moveTo>
                <a:cubicBezTo>
                  <a:pt x="61" y="459"/>
                  <a:pt x="61" y="459"/>
                  <a:pt x="61" y="459"/>
                </a:cubicBezTo>
                <a:cubicBezTo>
                  <a:pt x="0" y="512"/>
                  <a:pt x="22" y="585"/>
                  <a:pt x="109" y="622"/>
                </a:cubicBezTo>
                <a:cubicBezTo>
                  <a:pt x="1581" y="1242"/>
                  <a:pt x="1581" y="1242"/>
                  <a:pt x="1581" y="1242"/>
                </a:cubicBezTo>
                <a:cubicBezTo>
                  <a:pt x="1668" y="1279"/>
                  <a:pt x="1790" y="1266"/>
                  <a:pt x="1851" y="1213"/>
                </a:cubicBezTo>
                <a:cubicBezTo>
                  <a:pt x="2309" y="820"/>
                  <a:pt x="2309" y="820"/>
                  <a:pt x="2309" y="820"/>
                </a:cubicBezTo>
                <a:cubicBezTo>
                  <a:pt x="2370" y="767"/>
                  <a:pt x="2349" y="694"/>
                  <a:pt x="2262" y="657"/>
                </a:cubicBezTo>
                <a:cubicBezTo>
                  <a:pt x="789" y="37"/>
                  <a:pt x="789" y="37"/>
                  <a:pt x="789" y="37"/>
                </a:cubicBezTo>
                <a:cubicBezTo>
                  <a:pt x="702" y="0"/>
                  <a:pt x="581" y="13"/>
                  <a:pt x="520" y="66"/>
                </a:cubicBezTo>
                <a:close/>
              </a:path>
            </a:pathLst>
          </a:custGeom>
          <a:solidFill>
            <a:schemeClr val="bg1">
              <a:alpha val="12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GBTQGD+Bahnschrift" charset="0"/>
            </a:endParaRPr>
          </a:p>
        </p:txBody>
      </p:sp>
      <p:grpSp>
        <p:nvGrpSpPr>
          <p:cNvPr id="2" name="Group 304"/>
          <p:cNvGrpSpPr/>
          <p:nvPr/>
        </p:nvGrpSpPr>
        <p:grpSpPr>
          <a:xfrm>
            <a:off x="2055168" y="1954753"/>
            <a:ext cx="4824112" cy="2066924"/>
            <a:chOff x="1651001" y="1444625"/>
            <a:chExt cx="8897938" cy="5083175"/>
          </a:xfrm>
        </p:grpSpPr>
        <p:sp>
          <p:nvSpPr>
            <p:cNvPr id="306" name="Freeform 8"/>
            <p:cNvSpPr>
              <a:spLocks/>
            </p:cNvSpPr>
            <p:nvPr/>
          </p:nvSpPr>
          <p:spPr bwMode="auto">
            <a:xfrm>
              <a:off x="1651001" y="1708150"/>
              <a:ext cx="8897938" cy="4805363"/>
            </a:xfrm>
            <a:custGeom>
              <a:avLst/>
              <a:gdLst>
                <a:gd name="T0" fmla="*/ 520 w 2370"/>
                <a:gd name="T1" fmla="*/ 65 h 1279"/>
                <a:gd name="T2" fmla="*/ 61 w 2370"/>
                <a:gd name="T3" fmla="*/ 459 h 1279"/>
                <a:gd name="T4" fmla="*/ 109 w 2370"/>
                <a:gd name="T5" fmla="*/ 621 h 1279"/>
                <a:gd name="T6" fmla="*/ 1581 w 2370"/>
                <a:gd name="T7" fmla="*/ 1242 h 1279"/>
                <a:gd name="T8" fmla="*/ 1851 w 2370"/>
                <a:gd name="T9" fmla="*/ 1213 h 1279"/>
                <a:gd name="T10" fmla="*/ 2309 w 2370"/>
                <a:gd name="T11" fmla="*/ 819 h 1279"/>
                <a:gd name="T12" fmla="*/ 2262 w 2370"/>
                <a:gd name="T13" fmla="*/ 657 h 1279"/>
                <a:gd name="T14" fmla="*/ 789 w 2370"/>
                <a:gd name="T15" fmla="*/ 37 h 1279"/>
                <a:gd name="T16" fmla="*/ 520 w 2370"/>
                <a:gd name="T17" fmla="*/ 6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0" h="1279">
                  <a:moveTo>
                    <a:pt x="520" y="65"/>
                  </a:moveTo>
                  <a:cubicBezTo>
                    <a:pt x="61" y="459"/>
                    <a:pt x="61" y="459"/>
                    <a:pt x="61" y="459"/>
                  </a:cubicBezTo>
                  <a:cubicBezTo>
                    <a:pt x="0" y="512"/>
                    <a:pt x="22" y="585"/>
                    <a:pt x="109" y="621"/>
                  </a:cubicBezTo>
                  <a:cubicBezTo>
                    <a:pt x="1581" y="1242"/>
                    <a:pt x="1581" y="1242"/>
                    <a:pt x="1581" y="1242"/>
                  </a:cubicBezTo>
                  <a:cubicBezTo>
                    <a:pt x="1668" y="1279"/>
                    <a:pt x="1790" y="1266"/>
                    <a:pt x="1851" y="1213"/>
                  </a:cubicBezTo>
                  <a:cubicBezTo>
                    <a:pt x="2309" y="819"/>
                    <a:pt x="2309" y="819"/>
                    <a:pt x="2309" y="819"/>
                  </a:cubicBezTo>
                  <a:cubicBezTo>
                    <a:pt x="2370" y="767"/>
                    <a:pt x="2349" y="694"/>
                    <a:pt x="2262" y="657"/>
                  </a:cubicBezTo>
                  <a:cubicBezTo>
                    <a:pt x="789" y="37"/>
                    <a:pt x="789" y="37"/>
                    <a:pt x="789" y="37"/>
                  </a:cubicBezTo>
                  <a:cubicBezTo>
                    <a:pt x="702" y="0"/>
                    <a:pt x="581" y="13"/>
                    <a:pt x="520" y="65"/>
                  </a:cubicBezTo>
                  <a:close/>
                </a:path>
              </a:pathLst>
            </a:custGeom>
            <a:solidFill>
              <a:srgbClr val="9167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07" name="Freeform 9"/>
            <p:cNvSpPr>
              <a:spLocks/>
            </p:cNvSpPr>
            <p:nvPr/>
          </p:nvSpPr>
          <p:spPr bwMode="auto">
            <a:xfrm>
              <a:off x="1651001" y="1727200"/>
              <a:ext cx="8897938" cy="4800600"/>
            </a:xfrm>
            <a:custGeom>
              <a:avLst/>
              <a:gdLst>
                <a:gd name="T0" fmla="*/ 520 w 2370"/>
                <a:gd name="T1" fmla="*/ 65 h 1278"/>
                <a:gd name="T2" fmla="*/ 61 w 2370"/>
                <a:gd name="T3" fmla="*/ 459 h 1278"/>
                <a:gd name="T4" fmla="*/ 109 w 2370"/>
                <a:gd name="T5" fmla="*/ 621 h 1278"/>
                <a:gd name="T6" fmla="*/ 1581 w 2370"/>
                <a:gd name="T7" fmla="*/ 1242 h 1278"/>
                <a:gd name="T8" fmla="*/ 1851 w 2370"/>
                <a:gd name="T9" fmla="*/ 1213 h 1278"/>
                <a:gd name="T10" fmla="*/ 2309 w 2370"/>
                <a:gd name="T11" fmla="*/ 819 h 1278"/>
                <a:gd name="T12" fmla="*/ 2262 w 2370"/>
                <a:gd name="T13" fmla="*/ 657 h 1278"/>
                <a:gd name="T14" fmla="*/ 789 w 2370"/>
                <a:gd name="T15" fmla="*/ 37 h 1278"/>
                <a:gd name="T16" fmla="*/ 520 w 2370"/>
                <a:gd name="T17" fmla="*/ 65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0" h="1278">
                  <a:moveTo>
                    <a:pt x="520" y="65"/>
                  </a:moveTo>
                  <a:cubicBezTo>
                    <a:pt x="61" y="459"/>
                    <a:pt x="61" y="459"/>
                    <a:pt x="61" y="459"/>
                  </a:cubicBezTo>
                  <a:cubicBezTo>
                    <a:pt x="0" y="511"/>
                    <a:pt x="22" y="584"/>
                    <a:pt x="109" y="621"/>
                  </a:cubicBezTo>
                  <a:cubicBezTo>
                    <a:pt x="1581" y="1242"/>
                    <a:pt x="1581" y="1242"/>
                    <a:pt x="1581" y="1242"/>
                  </a:cubicBezTo>
                  <a:cubicBezTo>
                    <a:pt x="1668" y="1278"/>
                    <a:pt x="1790" y="1265"/>
                    <a:pt x="1851" y="1213"/>
                  </a:cubicBezTo>
                  <a:cubicBezTo>
                    <a:pt x="2309" y="819"/>
                    <a:pt x="2309" y="819"/>
                    <a:pt x="2309" y="819"/>
                  </a:cubicBezTo>
                  <a:cubicBezTo>
                    <a:pt x="2370" y="767"/>
                    <a:pt x="2349" y="694"/>
                    <a:pt x="2262" y="657"/>
                  </a:cubicBezTo>
                  <a:cubicBezTo>
                    <a:pt x="789" y="37"/>
                    <a:pt x="789" y="37"/>
                    <a:pt x="789" y="37"/>
                  </a:cubicBezTo>
                  <a:cubicBezTo>
                    <a:pt x="702" y="0"/>
                    <a:pt x="581" y="13"/>
                    <a:pt x="520" y="65"/>
                  </a:cubicBezTo>
                  <a:close/>
                </a:path>
              </a:pathLst>
            </a:custGeom>
            <a:solidFill>
              <a:srgbClr val="999999"/>
            </a:solidFill>
            <a:ln w="3175"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08" name="Rectangle 10"/>
            <p:cNvSpPr>
              <a:spLocks noChangeArrowheads="1"/>
            </p:cNvSpPr>
            <p:nvPr/>
          </p:nvSpPr>
          <p:spPr bwMode="auto">
            <a:xfrm>
              <a:off x="1747838" y="3425825"/>
              <a:ext cx="841375" cy="2889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09" name="Rectangle 11"/>
            <p:cNvSpPr>
              <a:spLocks noChangeArrowheads="1"/>
            </p:cNvSpPr>
            <p:nvPr/>
          </p:nvSpPr>
          <p:spPr bwMode="auto">
            <a:xfrm>
              <a:off x="9613901" y="4270375"/>
              <a:ext cx="836613" cy="2889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0" name="Freeform 12"/>
            <p:cNvSpPr>
              <a:spLocks/>
            </p:cNvSpPr>
            <p:nvPr/>
          </p:nvSpPr>
          <p:spPr bwMode="auto">
            <a:xfrm>
              <a:off x="1651001" y="1444625"/>
              <a:ext cx="8897938" cy="4805363"/>
            </a:xfrm>
            <a:custGeom>
              <a:avLst/>
              <a:gdLst>
                <a:gd name="T0" fmla="*/ 520 w 2370"/>
                <a:gd name="T1" fmla="*/ 66 h 1279"/>
                <a:gd name="T2" fmla="*/ 61 w 2370"/>
                <a:gd name="T3" fmla="*/ 459 h 1279"/>
                <a:gd name="T4" fmla="*/ 109 w 2370"/>
                <a:gd name="T5" fmla="*/ 622 h 1279"/>
                <a:gd name="T6" fmla="*/ 1581 w 2370"/>
                <a:gd name="T7" fmla="*/ 1242 h 1279"/>
                <a:gd name="T8" fmla="*/ 1851 w 2370"/>
                <a:gd name="T9" fmla="*/ 1213 h 1279"/>
                <a:gd name="T10" fmla="*/ 2309 w 2370"/>
                <a:gd name="T11" fmla="*/ 820 h 1279"/>
                <a:gd name="T12" fmla="*/ 2262 w 2370"/>
                <a:gd name="T13" fmla="*/ 657 h 1279"/>
                <a:gd name="T14" fmla="*/ 789 w 2370"/>
                <a:gd name="T15" fmla="*/ 37 h 1279"/>
                <a:gd name="T16" fmla="*/ 520 w 2370"/>
                <a:gd name="T17" fmla="*/ 6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0" h="1279">
                  <a:moveTo>
                    <a:pt x="520" y="66"/>
                  </a:moveTo>
                  <a:cubicBezTo>
                    <a:pt x="61" y="459"/>
                    <a:pt x="61" y="459"/>
                    <a:pt x="61" y="459"/>
                  </a:cubicBezTo>
                  <a:cubicBezTo>
                    <a:pt x="0" y="512"/>
                    <a:pt x="22" y="585"/>
                    <a:pt x="109" y="622"/>
                  </a:cubicBezTo>
                  <a:cubicBezTo>
                    <a:pt x="1581" y="1242"/>
                    <a:pt x="1581" y="1242"/>
                    <a:pt x="1581" y="1242"/>
                  </a:cubicBezTo>
                  <a:cubicBezTo>
                    <a:pt x="1668" y="1279"/>
                    <a:pt x="1790" y="1266"/>
                    <a:pt x="1851" y="1213"/>
                  </a:cubicBezTo>
                  <a:cubicBezTo>
                    <a:pt x="2309" y="820"/>
                    <a:pt x="2309" y="820"/>
                    <a:pt x="2309" y="820"/>
                  </a:cubicBezTo>
                  <a:cubicBezTo>
                    <a:pt x="2370" y="767"/>
                    <a:pt x="2349" y="694"/>
                    <a:pt x="2262" y="657"/>
                  </a:cubicBezTo>
                  <a:cubicBezTo>
                    <a:pt x="789" y="37"/>
                    <a:pt x="789" y="37"/>
                    <a:pt x="789" y="37"/>
                  </a:cubicBezTo>
                  <a:cubicBezTo>
                    <a:pt x="702" y="0"/>
                    <a:pt x="581" y="13"/>
                    <a:pt x="520" y="66"/>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GBTQGD+Bahnschrift" charset="0"/>
              </a:endParaRPr>
            </a:p>
          </p:txBody>
        </p:sp>
        <p:sp>
          <p:nvSpPr>
            <p:cNvPr id="311" name="Freeform 13"/>
            <p:cNvSpPr>
              <a:spLocks/>
            </p:cNvSpPr>
            <p:nvPr/>
          </p:nvSpPr>
          <p:spPr bwMode="auto">
            <a:xfrm>
              <a:off x="2138363" y="1652588"/>
              <a:ext cx="3033713" cy="2328863"/>
            </a:xfrm>
            <a:custGeom>
              <a:avLst/>
              <a:gdLst>
                <a:gd name="T0" fmla="*/ 1509 w 1911"/>
                <a:gd name="T1" fmla="*/ 0 h 1467"/>
                <a:gd name="T2" fmla="*/ 0 w 1911"/>
                <a:gd name="T3" fmla="*/ 1299 h 1467"/>
                <a:gd name="T4" fmla="*/ 402 w 1911"/>
                <a:gd name="T5" fmla="*/ 1467 h 1467"/>
                <a:gd name="T6" fmla="*/ 1911 w 1911"/>
                <a:gd name="T7" fmla="*/ 170 h 1467"/>
                <a:gd name="T8" fmla="*/ 1509 w 1911"/>
                <a:gd name="T9" fmla="*/ 0 h 1467"/>
              </a:gdLst>
              <a:ahLst/>
              <a:cxnLst>
                <a:cxn ang="0">
                  <a:pos x="T0" y="T1"/>
                </a:cxn>
                <a:cxn ang="0">
                  <a:pos x="T2" y="T3"/>
                </a:cxn>
                <a:cxn ang="0">
                  <a:pos x="T4" y="T5"/>
                </a:cxn>
                <a:cxn ang="0">
                  <a:pos x="T6" y="T7"/>
                </a:cxn>
                <a:cxn ang="0">
                  <a:pos x="T8" y="T9"/>
                </a:cxn>
              </a:cxnLst>
              <a:rect l="0" t="0" r="r" b="b"/>
              <a:pathLst>
                <a:path w="1911" h="1467">
                  <a:moveTo>
                    <a:pt x="1509" y="0"/>
                  </a:moveTo>
                  <a:lnTo>
                    <a:pt x="0" y="1299"/>
                  </a:lnTo>
                  <a:lnTo>
                    <a:pt x="402" y="1467"/>
                  </a:lnTo>
                  <a:lnTo>
                    <a:pt x="1911" y="170"/>
                  </a:lnTo>
                  <a:lnTo>
                    <a:pt x="1509" y="0"/>
                  </a:lnTo>
                  <a:close/>
                </a:path>
              </a:pathLst>
            </a:custGeom>
            <a:solidFill>
              <a:srgbClr val="4674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2" name="Freeform 14"/>
            <p:cNvSpPr>
              <a:spLocks/>
            </p:cNvSpPr>
            <p:nvPr/>
          </p:nvSpPr>
          <p:spPr bwMode="auto">
            <a:xfrm>
              <a:off x="2878138" y="2381250"/>
              <a:ext cx="563563" cy="454025"/>
            </a:xfrm>
            <a:custGeom>
              <a:avLst/>
              <a:gdLst>
                <a:gd name="T0" fmla="*/ 355 w 355"/>
                <a:gd name="T1" fmla="*/ 19 h 286"/>
                <a:gd name="T2" fmla="*/ 45 w 355"/>
                <a:gd name="T3" fmla="*/ 286 h 286"/>
                <a:gd name="T4" fmla="*/ 0 w 355"/>
                <a:gd name="T5" fmla="*/ 267 h 286"/>
                <a:gd name="T6" fmla="*/ 310 w 355"/>
                <a:gd name="T7" fmla="*/ 0 h 286"/>
                <a:gd name="T8" fmla="*/ 355 w 355"/>
                <a:gd name="T9" fmla="*/ 19 h 286"/>
              </a:gdLst>
              <a:ahLst/>
              <a:cxnLst>
                <a:cxn ang="0">
                  <a:pos x="T0" y="T1"/>
                </a:cxn>
                <a:cxn ang="0">
                  <a:pos x="T2" y="T3"/>
                </a:cxn>
                <a:cxn ang="0">
                  <a:pos x="T4" y="T5"/>
                </a:cxn>
                <a:cxn ang="0">
                  <a:pos x="T6" y="T7"/>
                </a:cxn>
                <a:cxn ang="0">
                  <a:pos x="T8" y="T9"/>
                </a:cxn>
              </a:cxnLst>
              <a:rect l="0" t="0" r="r" b="b"/>
              <a:pathLst>
                <a:path w="355" h="286">
                  <a:moveTo>
                    <a:pt x="355" y="19"/>
                  </a:moveTo>
                  <a:lnTo>
                    <a:pt x="45" y="286"/>
                  </a:lnTo>
                  <a:lnTo>
                    <a:pt x="0" y="267"/>
                  </a:lnTo>
                  <a:lnTo>
                    <a:pt x="310" y="0"/>
                  </a:lnTo>
                  <a:lnTo>
                    <a:pt x="355" y="19"/>
                  </a:lnTo>
                  <a:close/>
                </a:path>
              </a:pathLst>
            </a:custGeom>
            <a:solidFill>
              <a:srgbClr val="B3B3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3" name="Freeform 15"/>
            <p:cNvSpPr>
              <a:spLocks/>
            </p:cNvSpPr>
            <p:nvPr/>
          </p:nvSpPr>
          <p:spPr bwMode="auto">
            <a:xfrm>
              <a:off x="2882901" y="2474913"/>
              <a:ext cx="182563" cy="109538"/>
            </a:xfrm>
            <a:custGeom>
              <a:avLst/>
              <a:gdLst>
                <a:gd name="T0" fmla="*/ 6 w 49"/>
                <a:gd name="T1" fmla="*/ 7 h 29"/>
                <a:gd name="T2" fmla="*/ 12 w 49"/>
                <a:gd name="T3" fmla="*/ 25 h 29"/>
                <a:gd name="T4" fmla="*/ 42 w 49"/>
                <a:gd name="T5" fmla="*/ 22 h 29"/>
                <a:gd name="T6" fmla="*/ 37 w 49"/>
                <a:gd name="T7" fmla="*/ 4 h 29"/>
                <a:gd name="T8" fmla="*/ 6 w 49"/>
                <a:gd name="T9" fmla="*/ 7 h 29"/>
              </a:gdLst>
              <a:ahLst/>
              <a:cxnLst>
                <a:cxn ang="0">
                  <a:pos x="T0" y="T1"/>
                </a:cxn>
                <a:cxn ang="0">
                  <a:pos x="T2" y="T3"/>
                </a:cxn>
                <a:cxn ang="0">
                  <a:pos x="T4" y="T5"/>
                </a:cxn>
                <a:cxn ang="0">
                  <a:pos x="T6" y="T7"/>
                </a:cxn>
                <a:cxn ang="0">
                  <a:pos x="T8" y="T9"/>
                </a:cxn>
              </a:cxnLst>
              <a:rect l="0" t="0" r="r" b="b"/>
              <a:pathLst>
                <a:path w="49" h="29">
                  <a:moveTo>
                    <a:pt x="6" y="7"/>
                  </a:moveTo>
                  <a:cubicBezTo>
                    <a:pt x="0" y="13"/>
                    <a:pt x="2" y="21"/>
                    <a:pt x="12" y="25"/>
                  </a:cubicBezTo>
                  <a:cubicBezTo>
                    <a:pt x="22" y="29"/>
                    <a:pt x="35" y="28"/>
                    <a:pt x="42" y="22"/>
                  </a:cubicBezTo>
                  <a:cubicBezTo>
                    <a:pt x="49" y="16"/>
                    <a:pt x="46" y="8"/>
                    <a:pt x="37" y="4"/>
                  </a:cubicBezTo>
                  <a:cubicBezTo>
                    <a:pt x="27" y="0"/>
                    <a:pt x="13" y="1"/>
                    <a:pt x="6" y="7"/>
                  </a:cubicBezTo>
                  <a:close/>
                </a:path>
              </a:pathLst>
            </a:custGeom>
            <a:solidFill>
              <a:srgbClr val="B3B3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4" name="Freeform 16"/>
            <p:cNvSpPr>
              <a:spLocks/>
            </p:cNvSpPr>
            <p:nvPr/>
          </p:nvSpPr>
          <p:spPr bwMode="auto">
            <a:xfrm>
              <a:off x="2138364" y="1652587"/>
              <a:ext cx="8027988" cy="4437063"/>
            </a:xfrm>
            <a:custGeom>
              <a:avLst/>
              <a:gdLst>
                <a:gd name="T0" fmla="*/ 1509 w 5057"/>
                <a:gd name="T1" fmla="*/ 0 h 2795"/>
                <a:gd name="T2" fmla="*/ 0 w 5057"/>
                <a:gd name="T3" fmla="*/ 1299 h 2795"/>
                <a:gd name="T4" fmla="*/ 3545 w 5057"/>
                <a:gd name="T5" fmla="*/ 2795 h 2795"/>
                <a:gd name="T6" fmla="*/ 5057 w 5057"/>
                <a:gd name="T7" fmla="*/ 1495 h 2795"/>
                <a:gd name="T8" fmla="*/ 1509 w 5057"/>
                <a:gd name="T9" fmla="*/ 0 h 2795"/>
              </a:gdLst>
              <a:ahLst/>
              <a:cxnLst>
                <a:cxn ang="0">
                  <a:pos x="T0" y="T1"/>
                </a:cxn>
                <a:cxn ang="0">
                  <a:pos x="T2" y="T3"/>
                </a:cxn>
                <a:cxn ang="0">
                  <a:pos x="T4" y="T5"/>
                </a:cxn>
                <a:cxn ang="0">
                  <a:pos x="T6" y="T7"/>
                </a:cxn>
                <a:cxn ang="0">
                  <a:pos x="T8" y="T9"/>
                </a:cxn>
              </a:cxnLst>
              <a:rect l="0" t="0" r="r" b="b"/>
              <a:pathLst>
                <a:path w="5057" h="2795">
                  <a:moveTo>
                    <a:pt x="1509" y="0"/>
                  </a:moveTo>
                  <a:lnTo>
                    <a:pt x="0" y="1299"/>
                  </a:lnTo>
                  <a:lnTo>
                    <a:pt x="3545" y="2795"/>
                  </a:lnTo>
                  <a:lnTo>
                    <a:pt x="5057" y="1495"/>
                  </a:lnTo>
                  <a:lnTo>
                    <a:pt x="1509" y="0"/>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5" name="Freeform 17"/>
            <p:cNvSpPr>
              <a:spLocks/>
            </p:cNvSpPr>
            <p:nvPr/>
          </p:nvSpPr>
          <p:spPr bwMode="auto">
            <a:xfrm>
              <a:off x="2825751" y="4003675"/>
              <a:ext cx="2470150" cy="492125"/>
            </a:xfrm>
            <a:custGeom>
              <a:avLst/>
              <a:gdLst>
                <a:gd name="T0" fmla="*/ 0 w 1556"/>
                <a:gd name="T1" fmla="*/ 0 h 310"/>
                <a:gd name="T2" fmla="*/ 1556 w 1556"/>
                <a:gd name="T3" fmla="*/ 220 h 310"/>
                <a:gd name="T4" fmla="*/ 1523 w 1556"/>
                <a:gd name="T5" fmla="*/ 310 h 310"/>
                <a:gd name="T6" fmla="*/ 336 w 1556"/>
                <a:gd name="T7" fmla="*/ 142 h 310"/>
                <a:gd name="T8" fmla="*/ 0 w 1556"/>
                <a:gd name="T9" fmla="*/ 0 h 310"/>
              </a:gdLst>
              <a:ahLst/>
              <a:cxnLst>
                <a:cxn ang="0">
                  <a:pos x="T0" y="T1"/>
                </a:cxn>
                <a:cxn ang="0">
                  <a:pos x="T2" y="T3"/>
                </a:cxn>
                <a:cxn ang="0">
                  <a:pos x="T4" y="T5"/>
                </a:cxn>
                <a:cxn ang="0">
                  <a:pos x="T6" y="T7"/>
                </a:cxn>
                <a:cxn ang="0">
                  <a:pos x="T8" y="T9"/>
                </a:cxn>
              </a:cxnLst>
              <a:rect l="0" t="0" r="r" b="b"/>
              <a:pathLst>
                <a:path w="1556" h="310">
                  <a:moveTo>
                    <a:pt x="0" y="0"/>
                  </a:moveTo>
                  <a:lnTo>
                    <a:pt x="1556" y="220"/>
                  </a:lnTo>
                  <a:lnTo>
                    <a:pt x="1523" y="310"/>
                  </a:lnTo>
                  <a:lnTo>
                    <a:pt x="336" y="142"/>
                  </a:lnTo>
                  <a:lnTo>
                    <a:pt x="0"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6" name="Freeform 18"/>
            <p:cNvSpPr>
              <a:spLocks/>
            </p:cNvSpPr>
            <p:nvPr/>
          </p:nvSpPr>
          <p:spPr bwMode="auto">
            <a:xfrm>
              <a:off x="4913313" y="4410075"/>
              <a:ext cx="1306513" cy="1025525"/>
            </a:xfrm>
            <a:custGeom>
              <a:avLst/>
              <a:gdLst>
                <a:gd name="T0" fmla="*/ 0 w 348"/>
                <a:gd name="T1" fmla="*/ 29 h 273"/>
                <a:gd name="T2" fmla="*/ 240 w 348"/>
                <a:gd name="T3" fmla="*/ 228 h 273"/>
                <a:gd name="T4" fmla="*/ 348 w 348"/>
                <a:gd name="T5" fmla="*/ 273 h 273"/>
                <a:gd name="T6" fmla="*/ 332 w 348"/>
                <a:gd name="T7" fmla="*/ 249 h 273"/>
                <a:gd name="T8" fmla="*/ 50 w 348"/>
                <a:gd name="T9" fmla="*/ 0 h 273"/>
                <a:gd name="T10" fmla="*/ 0 w 348"/>
                <a:gd name="T11" fmla="*/ 29 h 273"/>
              </a:gdLst>
              <a:ahLst/>
              <a:cxnLst>
                <a:cxn ang="0">
                  <a:pos x="T0" y="T1"/>
                </a:cxn>
                <a:cxn ang="0">
                  <a:pos x="T2" y="T3"/>
                </a:cxn>
                <a:cxn ang="0">
                  <a:pos x="T4" y="T5"/>
                </a:cxn>
                <a:cxn ang="0">
                  <a:pos x="T6" y="T7"/>
                </a:cxn>
                <a:cxn ang="0">
                  <a:pos x="T8" y="T9"/>
                </a:cxn>
                <a:cxn ang="0">
                  <a:pos x="T10" y="T11"/>
                </a:cxn>
              </a:cxnLst>
              <a:rect l="0" t="0" r="r" b="b"/>
              <a:pathLst>
                <a:path w="348" h="273">
                  <a:moveTo>
                    <a:pt x="0" y="29"/>
                  </a:moveTo>
                  <a:cubicBezTo>
                    <a:pt x="60" y="66"/>
                    <a:pt x="160" y="130"/>
                    <a:pt x="240" y="228"/>
                  </a:cubicBezTo>
                  <a:cubicBezTo>
                    <a:pt x="348" y="273"/>
                    <a:pt x="348" y="273"/>
                    <a:pt x="348" y="273"/>
                  </a:cubicBezTo>
                  <a:cubicBezTo>
                    <a:pt x="343" y="265"/>
                    <a:pt x="338" y="257"/>
                    <a:pt x="332" y="249"/>
                  </a:cubicBezTo>
                  <a:cubicBezTo>
                    <a:pt x="244" y="124"/>
                    <a:pt x="120" y="43"/>
                    <a:pt x="50" y="0"/>
                  </a:cubicBezTo>
                  <a:lnTo>
                    <a:pt x="0" y="29"/>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7" name="Freeform 19"/>
            <p:cNvSpPr>
              <a:spLocks/>
            </p:cNvSpPr>
            <p:nvPr/>
          </p:nvSpPr>
          <p:spPr bwMode="auto">
            <a:xfrm>
              <a:off x="3997326" y="3602038"/>
              <a:ext cx="5410200" cy="1003300"/>
            </a:xfrm>
            <a:custGeom>
              <a:avLst/>
              <a:gdLst>
                <a:gd name="T0" fmla="*/ 0 w 3408"/>
                <a:gd name="T1" fmla="*/ 563 h 632"/>
                <a:gd name="T2" fmla="*/ 3249 w 3408"/>
                <a:gd name="T3" fmla="*/ 0 h 632"/>
                <a:gd name="T4" fmla="*/ 3408 w 3408"/>
                <a:gd name="T5" fmla="*/ 66 h 632"/>
                <a:gd name="T6" fmla="*/ 158 w 3408"/>
                <a:gd name="T7" fmla="*/ 632 h 632"/>
                <a:gd name="T8" fmla="*/ 0 w 3408"/>
                <a:gd name="T9" fmla="*/ 563 h 632"/>
              </a:gdLst>
              <a:ahLst/>
              <a:cxnLst>
                <a:cxn ang="0">
                  <a:pos x="T0" y="T1"/>
                </a:cxn>
                <a:cxn ang="0">
                  <a:pos x="T2" y="T3"/>
                </a:cxn>
                <a:cxn ang="0">
                  <a:pos x="T4" y="T5"/>
                </a:cxn>
                <a:cxn ang="0">
                  <a:pos x="T6" y="T7"/>
                </a:cxn>
                <a:cxn ang="0">
                  <a:pos x="T8" y="T9"/>
                </a:cxn>
              </a:cxnLst>
              <a:rect l="0" t="0" r="r" b="b"/>
              <a:pathLst>
                <a:path w="3408" h="632">
                  <a:moveTo>
                    <a:pt x="0" y="563"/>
                  </a:moveTo>
                  <a:lnTo>
                    <a:pt x="3249" y="0"/>
                  </a:lnTo>
                  <a:lnTo>
                    <a:pt x="3408" y="66"/>
                  </a:lnTo>
                  <a:lnTo>
                    <a:pt x="158" y="632"/>
                  </a:lnTo>
                  <a:lnTo>
                    <a:pt x="0" y="563"/>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8" name="Freeform 20"/>
            <p:cNvSpPr>
              <a:spLocks/>
            </p:cNvSpPr>
            <p:nvPr/>
          </p:nvSpPr>
          <p:spPr bwMode="auto">
            <a:xfrm>
              <a:off x="2540001" y="3248025"/>
              <a:ext cx="5767388" cy="2495550"/>
            </a:xfrm>
            <a:custGeom>
              <a:avLst/>
              <a:gdLst>
                <a:gd name="T0" fmla="*/ 3545 w 3633"/>
                <a:gd name="T1" fmla="*/ 1572 h 1572"/>
                <a:gd name="T2" fmla="*/ 0 w 3633"/>
                <a:gd name="T3" fmla="*/ 76 h 1572"/>
                <a:gd name="T4" fmla="*/ 88 w 3633"/>
                <a:gd name="T5" fmla="*/ 0 h 1572"/>
                <a:gd name="T6" fmla="*/ 3633 w 3633"/>
                <a:gd name="T7" fmla="*/ 1496 h 1572"/>
                <a:gd name="T8" fmla="*/ 3545 w 3633"/>
                <a:gd name="T9" fmla="*/ 1572 h 1572"/>
              </a:gdLst>
              <a:ahLst/>
              <a:cxnLst>
                <a:cxn ang="0">
                  <a:pos x="T0" y="T1"/>
                </a:cxn>
                <a:cxn ang="0">
                  <a:pos x="T2" y="T3"/>
                </a:cxn>
                <a:cxn ang="0">
                  <a:pos x="T4" y="T5"/>
                </a:cxn>
                <a:cxn ang="0">
                  <a:pos x="T6" y="T7"/>
                </a:cxn>
                <a:cxn ang="0">
                  <a:pos x="T8" y="T9"/>
                </a:cxn>
              </a:cxnLst>
              <a:rect l="0" t="0" r="r" b="b"/>
              <a:pathLst>
                <a:path w="3633" h="1572">
                  <a:moveTo>
                    <a:pt x="3545" y="1572"/>
                  </a:moveTo>
                  <a:lnTo>
                    <a:pt x="0" y="76"/>
                  </a:lnTo>
                  <a:lnTo>
                    <a:pt x="88" y="0"/>
                  </a:lnTo>
                  <a:lnTo>
                    <a:pt x="3633" y="1496"/>
                  </a:lnTo>
                  <a:lnTo>
                    <a:pt x="3545" y="1572"/>
                  </a:lnTo>
                  <a:close/>
                </a:path>
              </a:pathLst>
            </a:custGeom>
            <a:solidFill>
              <a:schemeClr val="bg1">
                <a:lumMod val="50000"/>
                <a:lumOff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19" name="Freeform 21"/>
            <p:cNvSpPr>
              <a:spLocks/>
            </p:cNvSpPr>
            <p:nvPr/>
          </p:nvSpPr>
          <p:spPr bwMode="auto">
            <a:xfrm>
              <a:off x="4567238" y="2678113"/>
              <a:ext cx="2595563" cy="2141538"/>
            </a:xfrm>
            <a:custGeom>
              <a:avLst/>
              <a:gdLst>
                <a:gd name="T0" fmla="*/ 0 w 1635"/>
                <a:gd name="T1" fmla="*/ 1297 h 1349"/>
                <a:gd name="T2" fmla="*/ 1509 w 1635"/>
                <a:gd name="T3" fmla="*/ 0 h 1349"/>
                <a:gd name="T4" fmla="*/ 1635 w 1635"/>
                <a:gd name="T5" fmla="*/ 52 h 1349"/>
                <a:gd name="T6" fmla="*/ 123 w 1635"/>
                <a:gd name="T7" fmla="*/ 1349 h 1349"/>
                <a:gd name="T8" fmla="*/ 0 w 1635"/>
                <a:gd name="T9" fmla="*/ 1297 h 1349"/>
              </a:gdLst>
              <a:ahLst/>
              <a:cxnLst>
                <a:cxn ang="0">
                  <a:pos x="T0" y="T1"/>
                </a:cxn>
                <a:cxn ang="0">
                  <a:pos x="T2" y="T3"/>
                </a:cxn>
                <a:cxn ang="0">
                  <a:pos x="T4" y="T5"/>
                </a:cxn>
                <a:cxn ang="0">
                  <a:pos x="T6" y="T7"/>
                </a:cxn>
                <a:cxn ang="0">
                  <a:pos x="T8" y="T9"/>
                </a:cxn>
              </a:cxnLst>
              <a:rect l="0" t="0" r="r" b="b"/>
              <a:pathLst>
                <a:path w="1635" h="1349">
                  <a:moveTo>
                    <a:pt x="0" y="1297"/>
                  </a:moveTo>
                  <a:lnTo>
                    <a:pt x="1509" y="0"/>
                  </a:lnTo>
                  <a:lnTo>
                    <a:pt x="1635" y="52"/>
                  </a:lnTo>
                  <a:lnTo>
                    <a:pt x="123" y="1349"/>
                  </a:lnTo>
                  <a:lnTo>
                    <a:pt x="0" y="1297"/>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0" name="Freeform 22"/>
            <p:cNvSpPr>
              <a:spLocks/>
            </p:cNvSpPr>
            <p:nvPr/>
          </p:nvSpPr>
          <p:spPr bwMode="auto">
            <a:xfrm>
              <a:off x="4330701" y="3890963"/>
              <a:ext cx="1611313" cy="969963"/>
            </a:xfrm>
            <a:custGeom>
              <a:avLst/>
              <a:gdLst>
                <a:gd name="T0" fmla="*/ 59 w 429"/>
                <a:gd name="T1" fmla="*/ 63 h 258"/>
                <a:gd name="T2" fmla="*/ 106 w 429"/>
                <a:gd name="T3" fmla="*/ 222 h 258"/>
                <a:gd name="T4" fmla="*/ 369 w 429"/>
                <a:gd name="T5" fmla="*/ 194 h 258"/>
                <a:gd name="T6" fmla="*/ 323 w 429"/>
                <a:gd name="T7" fmla="*/ 36 h 258"/>
                <a:gd name="T8" fmla="*/ 59 w 429"/>
                <a:gd name="T9" fmla="*/ 63 h 258"/>
              </a:gdLst>
              <a:ahLst/>
              <a:cxnLst>
                <a:cxn ang="0">
                  <a:pos x="T0" y="T1"/>
                </a:cxn>
                <a:cxn ang="0">
                  <a:pos x="T2" y="T3"/>
                </a:cxn>
                <a:cxn ang="0">
                  <a:pos x="T4" y="T5"/>
                </a:cxn>
                <a:cxn ang="0">
                  <a:pos x="T6" y="T7"/>
                </a:cxn>
                <a:cxn ang="0">
                  <a:pos x="T8" y="T9"/>
                </a:cxn>
              </a:cxnLst>
              <a:rect l="0" t="0" r="r" b="b"/>
              <a:pathLst>
                <a:path w="429" h="258">
                  <a:moveTo>
                    <a:pt x="59" y="63"/>
                  </a:moveTo>
                  <a:cubicBezTo>
                    <a:pt x="0" y="115"/>
                    <a:pt x="21" y="186"/>
                    <a:pt x="106" y="222"/>
                  </a:cubicBezTo>
                  <a:cubicBezTo>
                    <a:pt x="192" y="258"/>
                    <a:pt x="310" y="245"/>
                    <a:pt x="369" y="194"/>
                  </a:cubicBezTo>
                  <a:cubicBezTo>
                    <a:pt x="429" y="143"/>
                    <a:pt x="408" y="72"/>
                    <a:pt x="323" y="36"/>
                  </a:cubicBezTo>
                  <a:cubicBezTo>
                    <a:pt x="237" y="0"/>
                    <a:pt x="119" y="12"/>
                    <a:pt x="59"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1" name="Freeform 23"/>
            <p:cNvSpPr>
              <a:spLocks/>
            </p:cNvSpPr>
            <p:nvPr/>
          </p:nvSpPr>
          <p:spPr bwMode="auto">
            <a:xfrm>
              <a:off x="4594226" y="4049713"/>
              <a:ext cx="1084263" cy="652463"/>
            </a:xfrm>
            <a:custGeom>
              <a:avLst/>
              <a:gdLst>
                <a:gd name="T0" fmla="*/ 40 w 289"/>
                <a:gd name="T1" fmla="*/ 43 h 174"/>
                <a:gd name="T2" fmla="*/ 71 w 289"/>
                <a:gd name="T3" fmla="*/ 149 h 174"/>
                <a:gd name="T4" fmla="*/ 249 w 289"/>
                <a:gd name="T5" fmla="*/ 131 h 174"/>
                <a:gd name="T6" fmla="*/ 217 w 289"/>
                <a:gd name="T7" fmla="*/ 24 h 174"/>
                <a:gd name="T8" fmla="*/ 40 w 289"/>
                <a:gd name="T9" fmla="*/ 43 h 174"/>
              </a:gdLst>
              <a:ahLst/>
              <a:cxnLst>
                <a:cxn ang="0">
                  <a:pos x="T0" y="T1"/>
                </a:cxn>
                <a:cxn ang="0">
                  <a:pos x="T2" y="T3"/>
                </a:cxn>
                <a:cxn ang="0">
                  <a:pos x="T4" y="T5"/>
                </a:cxn>
                <a:cxn ang="0">
                  <a:pos x="T6" y="T7"/>
                </a:cxn>
                <a:cxn ang="0">
                  <a:pos x="T8" y="T9"/>
                </a:cxn>
              </a:cxnLst>
              <a:rect l="0" t="0" r="r" b="b"/>
              <a:pathLst>
                <a:path w="289" h="174">
                  <a:moveTo>
                    <a:pt x="40" y="43"/>
                  </a:moveTo>
                  <a:cubicBezTo>
                    <a:pt x="0" y="77"/>
                    <a:pt x="14" y="125"/>
                    <a:pt x="71" y="149"/>
                  </a:cubicBezTo>
                  <a:cubicBezTo>
                    <a:pt x="129" y="174"/>
                    <a:pt x="208" y="165"/>
                    <a:pt x="249" y="131"/>
                  </a:cubicBezTo>
                  <a:cubicBezTo>
                    <a:pt x="289" y="96"/>
                    <a:pt x="275" y="48"/>
                    <a:pt x="217" y="24"/>
                  </a:cubicBezTo>
                  <a:cubicBezTo>
                    <a:pt x="160" y="0"/>
                    <a:pt x="80" y="8"/>
                    <a:pt x="40" y="4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2" name="Freeform 24"/>
            <p:cNvSpPr>
              <a:spLocks/>
            </p:cNvSpPr>
            <p:nvPr/>
          </p:nvSpPr>
          <p:spPr bwMode="auto">
            <a:xfrm>
              <a:off x="6843713" y="2805113"/>
              <a:ext cx="641350" cy="1308100"/>
            </a:xfrm>
            <a:custGeom>
              <a:avLst/>
              <a:gdLst>
                <a:gd name="T0" fmla="*/ 151 w 404"/>
                <a:gd name="T1" fmla="*/ 824 h 824"/>
                <a:gd name="T2" fmla="*/ 0 w 404"/>
                <a:gd name="T3" fmla="*/ 821 h 824"/>
                <a:gd name="T4" fmla="*/ 269 w 404"/>
                <a:gd name="T5" fmla="*/ 0 h 824"/>
                <a:gd name="T6" fmla="*/ 404 w 404"/>
                <a:gd name="T7" fmla="*/ 57 h 824"/>
                <a:gd name="T8" fmla="*/ 151 w 404"/>
                <a:gd name="T9" fmla="*/ 824 h 824"/>
              </a:gdLst>
              <a:ahLst/>
              <a:cxnLst>
                <a:cxn ang="0">
                  <a:pos x="T0" y="T1"/>
                </a:cxn>
                <a:cxn ang="0">
                  <a:pos x="T2" y="T3"/>
                </a:cxn>
                <a:cxn ang="0">
                  <a:pos x="T4" y="T5"/>
                </a:cxn>
                <a:cxn ang="0">
                  <a:pos x="T6" y="T7"/>
                </a:cxn>
                <a:cxn ang="0">
                  <a:pos x="T8" y="T9"/>
                </a:cxn>
              </a:cxnLst>
              <a:rect l="0" t="0" r="r" b="b"/>
              <a:pathLst>
                <a:path w="404" h="824">
                  <a:moveTo>
                    <a:pt x="151" y="824"/>
                  </a:moveTo>
                  <a:lnTo>
                    <a:pt x="0" y="821"/>
                  </a:lnTo>
                  <a:lnTo>
                    <a:pt x="269" y="0"/>
                  </a:lnTo>
                  <a:lnTo>
                    <a:pt x="404" y="57"/>
                  </a:lnTo>
                  <a:lnTo>
                    <a:pt x="151" y="824"/>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3" name="Freeform 25"/>
            <p:cNvSpPr>
              <a:spLocks/>
            </p:cNvSpPr>
            <p:nvPr/>
          </p:nvSpPr>
          <p:spPr bwMode="auto">
            <a:xfrm>
              <a:off x="4019551" y="2016125"/>
              <a:ext cx="1576388" cy="1973263"/>
            </a:xfrm>
            <a:custGeom>
              <a:avLst/>
              <a:gdLst>
                <a:gd name="T0" fmla="*/ 125 w 993"/>
                <a:gd name="T1" fmla="*/ 1243 h 1243"/>
                <a:gd name="T2" fmla="*/ 0 w 993"/>
                <a:gd name="T3" fmla="*/ 1191 h 1243"/>
                <a:gd name="T4" fmla="*/ 868 w 993"/>
                <a:gd name="T5" fmla="*/ 0 h 1243"/>
                <a:gd name="T6" fmla="*/ 993 w 993"/>
                <a:gd name="T7" fmla="*/ 52 h 1243"/>
                <a:gd name="T8" fmla="*/ 125 w 993"/>
                <a:gd name="T9" fmla="*/ 1243 h 1243"/>
              </a:gdLst>
              <a:ahLst/>
              <a:cxnLst>
                <a:cxn ang="0">
                  <a:pos x="T0" y="T1"/>
                </a:cxn>
                <a:cxn ang="0">
                  <a:pos x="T2" y="T3"/>
                </a:cxn>
                <a:cxn ang="0">
                  <a:pos x="T4" y="T5"/>
                </a:cxn>
                <a:cxn ang="0">
                  <a:pos x="T6" y="T7"/>
                </a:cxn>
                <a:cxn ang="0">
                  <a:pos x="T8" y="T9"/>
                </a:cxn>
              </a:cxnLst>
              <a:rect l="0" t="0" r="r" b="b"/>
              <a:pathLst>
                <a:path w="993" h="1243">
                  <a:moveTo>
                    <a:pt x="125" y="1243"/>
                  </a:moveTo>
                  <a:lnTo>
                    <a:pt x="0" y="1191"/>
                  </a:lnTo>
                  <a:lnTo>
                    <a:pt x="868" y="0"/>
                  </a:lnTo>
                  <a:lnTo>
                    <a:pt x="993" y="52"/>
                  </a:lnTo>
                  <a:lnTo>
                    <a:pt x="125" y="1243"/>
                  </a:lnTo>
                  <a:close/>
                </a:path>
              </a:pathLst>
            </a:custGeom>
            <a:solidFill>
              <a:schemeClr val="bg1">
                <a:lumMod val="50000"/>
                <a:lumOff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4" name="Freeform 26"/>
            <p:cNvSpPr>
              <a:spLocks/>
            </p:cNvSpPr>
            <p:nvPr/>
          </p:nvSpPr>
          <p:spPr bwMode="auto">
            <a:xfrm>
              <a:off x="3343276" y="2403475"/>
              <a:ext cx="1889125" cy="274638"/>
            </a:xfrm>
            <a:custGeom>
              <a:avLst/>
              <a:gdLst>
                <a:gd name="T0" fmla="*/ 1190 w 1190"/>
                <a:gd name="T1" fmla="*/ 0 h 173"/>
                <a:gd name="T2" fmla="*/ 1176 w 1190"/>
                <a:gd name="T3" fmla="*/ 88 h 173"/>
                <a:gd name="T4" fmla="*/ 0 w 1190"/>
                <a:gd name="T5" fmla="*/ 173 h 173"/>
                <a:gd name="T6" fmla="*/ 109 w 1190"/>
                <a:gd name="T7" fmla="*/ 78 h 173"/>
                <a:gd name="T8" fmla="*/ 1190 w 1190"/>
                <a:gd name="T9" fmla="*/ 0 h 173"/>
              </a:gdLst>
              <a:ahLst/>
              <a:cxnLst>
                <a:cxn ang="0">
                  <a:pos x="T0" y="T1"/>
                </a:cxn>
                <a:cxn ang="0">
                  <a:pos x="T2" y="T3"/>
                </a:cxn>
                <a:cxn ang="0">
                  <a:pos x="T4" y="T5"/>
                </a:cxn>
                <a:cxn ang="0">
                  <a:pos x="T6" y="T7"/>
                </a:cxn>
                <a:cxn ang="0">
                  <a:pos x="T8" y="T9"/>
                </a:cxn>
              </a:cxnLst>
              <a:rect l="0" t="0" r="r" b="b"/>
              <a:pathLst>
                <a:path w="1190" h="173">
                  <a:moveTo>
                    <a:pt x="1190" y="0"/>
                  </a:moveTo>
                  <a:lnTo>
                    <a:pt x="1176" y="88"/>
                  </a:lnTo>
                  <a:lnTo>
                    <a:pt x="0" y="173"/>
                  </a:lnTo>
                  <a:lnTo>
                    <a:pt x="109" y="78"/>
                  </a:lnTo>
                  <a:lnTo>
                    <a:pt x="1190" y="0"/>
                  </a:lnTo>
                  <a:close/>
                </a:path>
              </a:pathLst>
            </a:custGeom>
            <a:solidFill>
              <a:schemeClr val="bg1">
                <a:lumMod val="50000"/>
                <a:lumOff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5" name="Freeform 27"/>
            <p:cNvSpPr>
              <a:spLocks/>
            </p:cNvSpPr>
            <p:nvPr/>
          </p:nvSpPr>
          <p:spPr bwMode="auto">
            <a:xfrm>
              <a:off x="5141913" y="2400300"/>
              <a:ext cx="1592263" cy="698500"/>
            </a:xfrm>
            <a:custGeom>
              <a:avLst/>
              <a:gdLst>
                <a:gd name="T0" fmla="*/ 1003 w 1003"/>
                <a:gd name="T1" fmla="*/ 347 h 440"/>
                <a:gd name="T2" fmla="*/ 991 w 1003"/>
                <a:gd name="T3" fmla="*/ 440 h 440"/>
                <a:gd name="T4" fmla="*/ 0 w 1003"/>
                <a:gd name="T5" fmla="*/ 90 h 440"/>
                <a:gd name="T6" fmla="*/ 14 w 1003"/>
                <a:gd name="T7" fmla="*/ 0 h 440"/>
                <a:gd name="T8" fmla="*/ 1003 w 1003"/>
                <a:gd name="T9" fmla="*/ 347 h 440"/>
              </a:gdLst>
              <a:ahLst/>
              <a:cxnLst>
                <a:cxn ang="0">
                  <a:pos x="T0" y="T1"/>
                </a:cxn>
                <a:cxn ang="0">
                  <a:pos x="T2" y="T3"/>
                </a:cxn>
                <a:cxn ang="0">
                  <a:pos x="T4" y="T5"/>
                </a:cxn>
                <a:cxn ang="0">
                  <a:pos x="T6" y="T7"/>
                </a:cxn>
                <a:cxn ang="0">
                  <a:pos x="T8" y="T9"/>
                </a:cxn>
              </a:cxnLst>
              <a:rect l="0" t="0" r="r" b="b"/>
              <a:pathLst>
                <a:path w="1003" h="440">
                  <a:moveTo>
                    <a:pt x="1003" y="347"/>
                  </a:moveTo>
                  <a:lnTo>
                    <a:pt x="991" y="440"/>
                  </a:lnTo>
                  <a:lnTo>
                    <a:pt x="0" y="90"/>
                  </a:lnTo>
                  <a:lnTo>
                    <a:pt x="14" y="0"/>
                  </a:lnTo>
                  <a:lnTo>
                    <a:pt x="1003" y="347"/>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6" name="Freeform 28"/>
            <p:cNvSpPr>
              <a:spLocks/>
            </p:cNvSpPr>
            <p:nvPr/>
          </p:nvSpPr>
          <p:spPr bwMode="auto">
            <a:xfrm>
              <a:off x="5607051" y="2301875"/>
              <a:ext cx="687388" cy="503238"/>
            </a:xfrm>
            <a:custGeom>
              <a:avLst/>
              <a:gdLst>
                <a:gd name="T0" fmla="*/ 133 w 433"/>
                <a:gd name="T1" fmla="*/ 317 h 317"/>
                <a:gd name="T2" fmla="*/ 0 w 433"/>
                <a:gd name="T3" fmla="*/ 251 h 317"/>
                <a:gd name="T4" fmla="*/ 294 w 433"/>
                <a:gd name="T5" fmla="*/ 0 h 317"/>
                <a:gd name="T6" fmla="*/ 433 w 433"/>
                <a:gd name="T7" fmla="*/ 57 h 317"/>
                <a:gd name="T8" fmla="*/ 133 w 433"/>
                <a:gd name="T9" fmla="*/ 317 h 317"/>
              </a:gdLst>
              <a:ahLst/>
              <a:cxnLst>
                <a:cxn ang="0">
                  <a:pos x="T0" y="T1"/>
                </a:cxn>
                <a:cxn ang="0">
                  <a:pos x="T2" y="T3"/>
                </a:cxn>
                <a:cxn ang="0">
                  <a:pos x="T4" y="T5"/>
                </a:cxn>
                <a:cxn ang="0">
                  <a:pos x="T6" y="T7"/>
                </a:cxn>
                <a:cxn ang="0">
                  <a:pos x="T8" y="T9"/>
                </a:cxn>
              </a:cxnLst>
              <a:rect l="0" t="0" r="r" b="b"/>
              <a:pathLst>
                <a:path w="433" h="317">
                  <a:moveTo>
                    <a:pt x="133" y="317"/>
                  </a:moveTo>
                  <a:lnTo>
                    <a:pt x="0" y="251"/>
                  </a:lnTo>
                  <a:lnTo>
                    <a:pt x="294" y="0"/>
                  </a:lnTo>
                  <a:lnTo>
                    <a:pt x="433" y="57"/>
                  </a:lnTo>
                  <a:lnTo>
                    <a:pt x="133" y="3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7" name="Freeform 29"/>
            <p:cNvSpPr>
              <a:spLocks/>
            </p:cNvSpPr>
            <p:nvPr/>
          </p:nvSpPr>
          <p:spPr bwMode="auto">
            <a:xfrm>
              <a:off x="4159251" y="2636838"/>
              <a:ext cx="1763713" cy="1465263"/>
            </a:xfrm>
            <a:custGeom>
              <a:avLst/>
              <a:gdLst>
                <a:gd name="T0" fmla="*/ 151 w 1111"/>
                <a:gd name="T1" fmla="*/ 923 h 923"/>
                <a:gd name="T2" fmla="*/ 0 w 1111"/>
                <a:gd name="T3" fmla="*/ 873 h 923"/>
                <a:gd name="T4" fmla="*/ 960 w 1111"/>
                <a:gd name="T5" fmla="*/ 0 h 923"/>
                <a:gd name="T6" fmla="*/ 1111 w 1111"/>
                <a:gd name="T7" fmla="*/ 49 h 923"/>
                <a:gd name="T8" fmla="*/ 151 w 1111"/>
                <a:gd name="T9" fmla="*/ 923 h 923"/>
              </a:gdLst>
              <a:ahLst/>
              <a:cxnLst>
                <a:cxn ang="0">
                  <a:pos x="T0" y="T1"/>
                </a:cxn>
                <a:cxn ang="0">
                  <a:pos x="T2" y="T3"/>
                </a:cxn>
                <a:cxn ang="0">
                  <a:pos x="T4" y="T5"/>
                </a:cxn>
                <a:cxn ang="0">
                  <a:pos x="T6" y="T7"/>
                </a:cxn>
                <a:cxn ang="0">
                  <a:pos x="T8" y="T9"/>
                </a:cxn>
              </a:cxnLst>
              <a:rect l="0" t="0" r="r" b="b"/>
              <a:pathLst>
                <a:path w="1111" h="923">
                  <a:moveTo>
                    <a:pt x="151" y="923"/>
                  </a:moveTo>
                  <a:lnTo>
                    <a:pt x="0" y="873"/>
                  </a:lnTo>
                  <a:lnTo>
                    <a:pt x="960" y="0"/>
                  </a:lnTo>
                  <a:lnTo>
                    <a:pt x="1111" y="49"/>
                  </a:lnTo>
                  <a:lnTo>
                    <a:pt x="151" y="923"/>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8" name="Freeform 30"/>
            <p:cNvSpPr>
              <a:spLocks/>
            </p:cNvSpPr>
            <p:nvPr/>
          </p:nvSpPr>
          <p:spPr bwMode="auto">
            <a:xfrm>
              <a:off x="5364163" y="3016250"/>
              <a:ext cx="1012825" cy="457200"/>
            </a:xfrm>
            <a:custGeom>
              <a:avLst/>
              <a:gdLst>
                <a:gd name="T0" fmla="*/ 638 w 638"/>
                <a:gd name="T1" fmla="*/ 217 h 288"/>
                <a:gd name="T2" fmla="*/ 518 w 638"/>
                <a:gd name="T3" fmla="*/ 288 h 288"/>
                <a:gd name="T4" fmla="*/ 0 w 638"/>
                <a:gd name="T5" fmla="*/ 66 h 288"/>
                <a:gd name="T6" fmla="*/ 135 w 638"/>
                <a:gd name="T7" fmla="*/ 0 h 288"/>
                <a:gd name="T8" fmla="*/ 638 w 638"/>
                <a:gd name="T9" fmla="*/ 217 h 288"/>
              </a:gdLst>
              <a:ahLst/>
              <a:cxnLst>
                <a:cxn ang="0">
                  <a:pos x="T0" y="T1"/>
                </a:cxn>
                <a:cxn ang="0">
                  <a:pos x="T2" y="T3"/>
                </a:cxn>
                <a:cxn ang="0">
                  <a:pos x="T4" y="T5"/>
                </a:cxn>
                <a:cxn ang="0">
                  <a:pos x="T6" y="T7"/>
                </a:cxn>
                <a:cxn ang="0">
                  <a:pos x="T8" y="T9"/>
                </a:cxn>
              </a:cxnLst>
              <a:rect l="0" t="0" r="r" b="b"/>
              <a:pathLst>
                <a:path w="638" h="288">
                  <a:moveTo>
                    <a:pt x="638" y="217"/>
                  </a:moveTo>
                  <a:lnTo>
                    <a:pt x="518" y="288"/>
                  </a:lnTo>
                  <a:lnTo>
                    <a:pt x="0" y="66"/>
                  </a:lnTo>
                  <a:lnTo>
                    <a:pt x="135" y="0"/>
                  </a:lnTo>
                  <a:lnTo>
                    <a:pt x="638" y="217"/>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29" name="Freeform 31"/>
            <p:cNvSpPr>
              <a:spLocks/>
            </p:cNvSpPr>
            <p:nvPr/>
          </p:nvSpPr>
          <p:spPr bwMode="auto">
            <a:xfrm>
              <a:off x="4852988" y="3425825"/>
              <a:ext cx="1014413" cy="457200"/>
            </a:xfrm>
            <a:custGeom>
              <a:avLst/>
              <a:gdLst>
                <a:gd name="T0" fmla="*/ 639 w 639"/>
                <a:gd name="T1" fmla="*/ 217 h 288"/>
                <a:gd name="T2" fmla="*/ 518 w 639"/>
                <a:gd name="T3" fmla="*/ 288 h 288"/>
                <a:gd name="T4" fmla="*/ 0 w 639"/>
                <a:gd name="T5" fmla="*/ 66 h 288"/>
                <a:gd name="T6" fmla="*/ 135 w 639"/>
                <a:gd name="T7" fmla="*/ 0 h 288"/>
                <a:gd name="T8" fmla="*/ 639 w 639"/>
                <a:gd name="T9" fmla="*/ 217 h 288"/>
              </a:gdLst>
              <a:ahLst/>
              <a:cxnLst>
                <a:cxn ang="0">
                  <a:pos x="T0" y="T1"/>
                </a:cxn>
                <a:cxn ang="0">
                  <a:pos x="T2" y="T3"/>
                </a:cxn>
                <a:cxn ang="0">
                  <a:pos x="T4" y="T5"/>
                </a:cxn>
                <a:cxn ang="0">
                  <a:pos x="T6" y="T7"/>
                </a:cxn>
                <a:cxn ang="0">
                  <a:pos x="T8" y="T9"/>
                </a:cxn>
              </a:cxnLst>
              <a:rect l="0" t="0" r="r" b="b"/>
              <a:pathLst>
                <a:path w="639" h="288">
                  <a:moveTo>
                    <a:pt x="639" y="217"/>
                  </a:moveTo>
                  <a:lnTo>
                    <a:pt x="518" y="288"/>
                  </a:lnTo>
                  <a:lnTo>
                    <a:pt x="0" y="66"/>
                  </a:lnTo>
                  <a:lnTo>
                    <a:pt x="135" y="0"/>
                  </a:lnTo>
                  <a:lnTo>
                    <a:pt x="639" y="217"/>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0" name="Freeform 32"/>
            <p:cNvSpPr>
              <a:spLocks/>
            </p:cNvSpPr>
            <p:nvPr/>
          </p:nvSpPr>
          <p:spPr bwMode="auto">
            <a:xfrm>
              <a:off x="4135438" y="1754188"/>
              <a:ext cx="838200" cy="811213"/>
            </a:xfrm>
            <a:custGeom>
              <a:avLst/>
              <a:gdLst>
                <a:gd name="T0" fmla="*/ 173 w 528"/>
                <a:gd name="T1" fmla="*/ 504 h 511"/>
                <a:gd name="T2" fmla="*/ 0 w 528"/>
                <a:gd name="T3" fmla="*/ 511 h 511"/>
                <a:gd name="T4" fmla="*/ 402 w 528"/>
                <a:gd name="T5" fmla="*/ 0 h 511"/>
                <a:gd name="T6" fmla="*/ 528 w 528"/>
                <a:gd name="T7" fmla="*/ 52 h 511"/>
                <a:gd name="T8" fmla="*/ 173 w 528"/>
                <a:gd name="T9" fmla="*/ 504 h 511"/>
              </a:gdLst>
              <a:ahLst/>
              <a:cxnLst>
                <a:cxn ang="0">
                  <a:pos x="T0" y="T1"/>
                </a:cxn>
                <a:cxn ang="0">
                  <a:pos x="T2" y="T3"/>
                </a:cxn>
                <a:cxn ang="0">
                  <a:pos x="T4" y="T5"/>
                </a:cxn>
                <a:cxn ang="0">
                  <a:pos x="T6" y="T7"/>
                </a:cxn>
                <a:cxn ang="0">
                  <a:pos x="T8" y="T9"/>
                </a:cxn>
              </a:cxnLst>
              <a:rect l="0" t="0" r="r" b="b"/>
              <a:pathLst>
                <a:path w="528" h="511">
                  <a:moveTo>
                    <a:pt x="173" y="504"/>
                  </a:moveTo>
                  <a:lnTo>
                    <a:pt x="0" y="511"/>
                  </a:lnTo>
                  <a:lnTo>
                    <a:pt x="402" y="0"/>
                  </a:lnTo>
                  <a:lnTo>
                    <a:pt x="528" y="52"/>
                  </a:lnTo>
                  <a:lnTo>
                    <a:pt x="173"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1" name="Freeform 34"/>
            <p:cNvSpPr>
              <a:spLocks/>
            </p:cNvSpPr>
            <p:nvPr/>
          </p:nvSpPr>
          <p:spPr bwMode="auto">
            <a:xfrm>
              <a:off x="6932613" y="3849688"/>
              <a:ext cx="1295400" cy="1401763"/>
            </a:xfrm>
            <a:custGeom>
              <a:avLst/>
              <a:gdLst>
                <a:gd name="T0" fmla="*/ 119 w 816"/>
                <a:gd name="T1" fmla="*/ 883 h 883"/>
                <a:gd name="T2" fmla="*/ 0 w 816"/>
                <a:gd name="T3" fmla="*/ 828 h 883"/>
                <a:gd name="T4" fmla="*/ 696 w 816"/>
                <a:gd name="T5" fmla="*/ 0 h 883"/>
                <a:gd name="T6" fmla="*/ 816 w 816"/>
                <a:gd name="T7" fmla="*/ 55 h 883"/>
                <a:gd name="T8" fmla="*/ 119 w 816"/>
                <a:gd name="T9" fmla="*/ 883 h 883"/>
              </a:gdLst>
              <a:ahLst/>
              <a:cxnLst>
                <a:cxn ang="0">
                  <a:pos x="T0" y="T1"/>
                </a:cxn>
                <a:cxn ang="0">
                  <a:pos x="T2" y="T3"/>
                </a:cxn>
                <a:cxn ang="0">
                  <a:pos x="T4" y="T5"/>
                </a:cxn>
                <a:cxn ang="0">
                  <a:pos x="T6" y="T7"/>
                </a:cxn>
                <a:cxn ang="0">
                  <a:pos x="T8" y="T9"/>
                </a:cxn>
              </a:cxnLst>
              <a:rect l="0" t="0" r="r" b="b"/>
              <a:pathLst>
                <a:path w="816" h="883">
                  <a:moveTo>
                    <a:pt x="119" y="883"/>
                  </a:moveTo>
                  <a:lnTo>
                    <a:pt x="0" y="828"/>
                  </a:lnTo>
                  <a:lnTo>
                    <a:pt x="696" y="0"/>
                  </a:lnTo>
                  <a:lnTo>
                    <a:pt x="816" y="55"/>
                  </a:lnTo>
                  <a:lnTo>
                    <a:pt x="119" y="883"/>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2" name="Freeform 35"/>
            <p:cNvSpPr>
              <a:spLocks/>
            </p:cNvSpPr>
            <p:nvPr/>
          </p:nvSpPr>
          <p:spPr bwMode="auto">
            <a:xfrm>
              <a:off x="7639051" y="3640138"/>
              <a:ext cx="1771650" cy="1930400"/>
            </a:xfrm>
            <a:custGeom>
              <a:avLst/>
              <a:gdLst>
                <a:gd name="T0" fmla="*/ 121 w 1116"/>
                <a:gd name="T1" fmla="*/ 1216 h 1216"/>
                <a:gd name="T2" fmla="*/ 0 w 1116"/>
                <a:gd name="T3" fmla="*/ 1162 h 1216"/>
                <a:gd name="T4" fmla="*/ 996 w 1116"/>
                <a:gd name="T5" fmla="*/ 0 h 1216"/>
                <a:gd name="T6" fmla="*/ 1116 w 1116"/>
                <a:gd name="T7" fmla="*/ 56 h 1216"/>
                <a:gd name="T8" fmla="*/ 121 w 1116"/>
                <a:gd name="T9" fmla="*/ 1216 h 1216"/>
              </a:gdLst>
              <a:ahLst/>
              <a:cxnLst>
                <a:cxn ang="0">
                  <a:pos x="T0" y="T1"/>
                </a:cxn>
                <a:cxn ang="0">
                  <a:pos x="T2" y="T3"/>
                </a:cxn>
                <a:cxn ang="0">
                  <a:pos x="T4" y="T5"/>
                </a:cxn>
                <a:cxn ang="0">
                  <a:pos x="T6" y="T7"/>
                </a:cxn>
                <a:cxn ang="0">
                  <a:pos x="T8" y="T9"/>
                </a:cxn>
              </a:cxnLst>
              <a:rect l="0" t="0" r="r" b="b"/>
              <a:pathLst>
                <a:path w="1116" h="1216">
                  <a:moveTo>
                    <a:pt x="121" y="1216"/>
                  </a:moveTo>
                  <a:lnTo>
                    <a:pt x="0" y="1162"/>
                  </a:lnTo>
                  <a:lnTo>
                    <a:pt x="996" y="0"/>
                  </a:lnTo>
                  <a:lnTo>
                    <a:pt x="1116" y="56"/>
                  </a:lnTo>
                  <a:lnTo>
                    <a:pt x="121" y="1216"/>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3" name="Freeform 36"/>
            <p:cNvSpPr>
              <a:spLocks/>
            </p:cNvSpPr>
            <p:nvPr/>
          </p:nvSpPr>
          <p:spPr bwMode="auto">
            <a:xfrm>
              <a:off x="7705726" y="4041775"/>
              <a:ext cx="1349375" cy="352425"/>
            </a:xfrm>
            <a:custGeom>
              <a:avLst/>
              <a:gdLst>
                <a:gd name="T0" fmla="*/ 850 w 850"/>
                <a:gd name="T1" fmla="*/ 0 h 222"/>
                <a:gd name="T2" fmla="*/ 786 w 850"/>
                <a:gd name="T3" fmla="*/ 113 h 222"/>
                <a:gd name="T4" fmla="*/ 0 w 850"/>
                <a:gd name="T5" fmla="*/ 222 h 222"/>
                <a:gd name="T6" fmla="*/ 64 w 850"/>
                <a:gd name="T7" fmla="*/ 109 h 222"/>
                <a:gd name="T8" fmla="*/ 850 w 850"/>
                <a:gd name="T9" fmla="*/ 0 h 222"/>
              </a:gdLst>
              <a:ahLst/>
              <a:cxnLst>
                <a:cxn ang="0">
                  <a:pos x="T0" y="T1"/>
                </a:cxn>
                <a:cxn ang="0">
                  <a:pos x="T2" y="T3"/>
                </a:cxn>
                <a:cxn ang="0">
                  <a:pos x="T4" y="T5"/>
                </a:cxn>
                <a:cxn ang="0">
                  <a:pos x="T6" y="T7"/>
                </a:cxn>
                <a:cxn ang="0">
                  <a:pos x="T8" y="T9"/>
                </a:cxn>
              </a:cxnLst>
              <a:rect l="0" t="0" r="r" b="b"/>
              <a:pathLst>
                <a:path w="850" h="222">
                  <a:moveTo>
                    <a:pt x="850" y="0"/>
                  </a:moveTo>
                  <a:lnTo>
                    <a:pt x="786" y="113"/>
                  </a:lnTo>
                  <a:lnTo>
                    <a:pt x="0" y="222"/>
                  </a:lnTo>
                  <a:lnTo>
                    <a:pt x="64" y="109"/>
                  </a:lnTo>
                  <a:lnTo>
                    <a:pt x="850"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4" name="Freeform 37"/>
            <p:cNvSpPr>
              <a:spLocks/>
            </p:cNvSpPr>
            <p:nvPr/>
          </p:nvSpPr>
          <p:spPr bwMode="auto">
            <a:xfrm>
              <a:off x="6107113" y="5356225"/>
              <a:ext cx="739775" cy="341313"/>
            </a:xfrm>
            <a:custGeom>
              <a:avLst/>
              <a:gdLst>
                <a:gd name="T0" fmla="*/ 0 w 466"/>
                <a:gd name="T1" fmla="*/ 19 h 215"/>
                <a:gd name="T2" fmla="*/ 28 w 466"/>
                <a:gd name="T3" fmla="*/ 0 h 215"/>
                <a:gd name="T4" fmla="*/ 466 w 466"/>
                <a:gd name="T5" fmla="*/ 215 h 215"/>
                <a:gd name="T6" fmla="*/ 0 w 466"/>
                <a:gd name="T7" fmla="*/ 19 h 215"/>
              </a:gdLst>
              <a:ahLst/>
              <a:cxnLst>
                <a:cxn ang="0">
                  <a:pos x="T0" y="T1"/>
                </a:cxn>
                <a:cxn ang="0">
                  <a:pos x="T2" y="T3"/>
                </a:cxn>
                <a:cxn ang="0">
                  <a:pos x="T4" y="T5"/>
                </a:cxn>
                <a:cxn ang="0">
                  <a:pos x="T6" y="T7"/>
                </a:cxn>
              </a:cxnLst>
              <a:rect l="0" t="0" r="r" b="b"/>
              <a:pathLst>
                <a:path w="466" h="215">
                  <a:moveTo>
                    <a:pt x="0" y="19"/>
                  </a:moveTo>
                  <a:lnTo>
                    <a:pt x="28" y="0"/>
                  </a:lnTo>
                  <a:lnTo>
                    <a:pt x="466" y="215"/>
                  </a:lnTo>
                  <a:lnTo>
                    <a:pt x="0"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5" name="Freeform 38"/>
            <p:cNvSpPr>
              <a:spLocks/>
            </p:cNvSpPr>
            <p:nvPr/>
          </p:nvSpPr>
          <p:spPr bwMode="auto">
            <a:xfrm>
              <a:off x="7215188" y="5465763"/>
              <a:ext cx="682625" cy="473075"/>
            </a:xfrm>
            <a:custGeom>
              <a:avLst/>
              <a:gdLst>
                <a:gd name="T0" fmla="*/ 0 w 430"/>
                <a:gd name="T1" fmla="*/ 244 h 298"/>
                <a:gd name="T2" fmla="*/ 309 w 430"/>
                <a:gd name="T3" fmla="*/ 0 h 298"/>
                <a:gd name="T4" fmla="*/ 430 w 430"/>
                <a:gd name="T5" fmla="*/ 54 h 298"/>
                <a:gd name="T6" fmla="*/ 125 w 430"/>
                <a:gd name="T7" fmla="*/ 298 h 298"/>
                <a:gd name="T8" fmla="*/ 0 w 430"/>
                <a:gd name="T9" fmla="*/ 244 h 298"/>
              </a:gdLst>
              <a:ahLst/>
              <a:cxnLst>
                <a:cxn ang="0">
                  <a:pos x="T0" y="T1"/>
                </a:cxn>
                <a:cxn ang="0">
                  <a:pos x="T2" y="T3"/>
                </a:cxn>
                <a:cxn ang="0">
                  <a:pos x="T4" y="T5"/>
                </a:cxn>
                <a:cxn ang="0">
                  <a:pos x="T6" y="T7"/>
                </a:cxn>
                <a:cxn ang="0">
                  <a:pos x="T8" y="T9"/>
                </a:cxn>
              </a:cxnLst>
              <a:rect l="0" t="0" r="r" b="b"/>
              <a:pathLst>
                <a:path w="430" h="298">
                  <a:moveTo>
                    <a:pt x="0" y="244"/>
                  </a:moveTo>
                  <a:lnTo>
                    <a:pt x="309" y="0"/>
                  </a:lnTo>
                  <a:lnTo>
                    <a:pt x="430" y="54"/>
                  </a:lnTo>
                  <a:lnTo>
                    <a:pt x="125" y="298"/>
                  </a:lnTo>
                  <a:lnTo>
                    <a:pt x="0" y="244"/>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6" name="Freeform 39"/>
            <p:cNvSpPr>
              <a:spLocks/>
            </p:cNvSpPr>
            <p:nvPr/>
          </p:nvSpPr>
          <p:spPr bwMode="auto">
            <a:xfrm>
              <a:off x="6062663" y="5086350"/>
              <a:ext cx="1106488" cy="398463"/>
            </a:xfrm>
            <a:custGeom>
              <a:avLst/>
              <a:gdLst>
                <a:gd name="T0" fmla="*/ 0 w 697"/>
                <a:gd name="T1" fmla="*/ 177 h 251"/>
                <a:gd name="T2" fmla="*/ 529 w 697"/>
                <a:gd name="T3" fmla="*/ 0 h 251"/>
                <a:gd name="T4" fmla="*/ 697 w 697"/>
                <a:gd name="T5" fmla="*/ 75 h 251"/>
                <a:gd name="T6" fmla="*/ 175 w 697"/>
                <a:gd name="T7" fmla="*/ 251 h 251"/>
                <a:gd name="T8" fmla="*/ 0 w 697"/>
                <a:gd name="T9" fmla="*/ 177 h 251"/>
              </a:gdLst>
              <a:ahLst/>
              <a:cxnLst>
                <a:cxn ang="0">
                  <a:pos x="T0" y="T1"/>
                </a:cxn>
                <a:cxn ang="0">
                  <a:pos x="T2" y="T3"/>
                </a:cxn>
                <a:cxn ang="0">
                  <a:pos x="T4" y="T5"/>
                </a:cxn>
                <a:cxn ang="0">
                  <a:pos x="T6" y="T7"/>
                </a:cxn>
                <a:cxn ang="0">
                  <a:pos x="T8" y="T9"/>
                </a:cxn>
              </a:cxnLst>
              <a:rect l="0" t="0" r="r" b="b"/>
              <a:pathLst>
                <a:path w="697" h="251">
                  <a:moveTo>
                    <a:pt x="0" y="177"/>
                  </a:moveTo>
                  <a:lnTo>
                    <a:pt x="529" y="0"/>
                  </a:lnTo>
                  <a:lnTo>
                    <a:pt x="697" y="75"/>
                  </a:lnTo>
                  <a:lnTo>
                    <a:pt x="175" y="251"/>
                  </a:lnTo>
                  <a:lnTo>
                    <a:pt x="0" y="177"/>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7" name="Freeform 40"/>
            <p:cNvSpPr>
              <a:spLocks/>
            </p:cNvSpPr>
            <p:nvPr/>
          </p:nvSpPr>
          <p:spPr bwMode="auto">
            <a:xfrm>
              <a:off x="8912226" y="4083050"/>
              <a:ext cx="968375" cy="319088"/>
            </a:xfrm>
            <a:custGeom>
              <a:avLst/>
              <a:gdLst>
                <a:gd name="T0" fmla="*/ 513 w 610"/>
                <a:gd name="T1" fmla="*/ 201 h 201"/>
                <a:gd name="T2" fmla="*/ 0 w 610"/>
                <a:gd name="T3" fmla="*/ 97 h 201"/>
                <a:gd name="T4" fmla="*/ 30 w 610"/>
                <a:gd name="T5" fmla="*/ 0 h 201"/>
                <a:gd name="T6" fmla="*/ 610 w 610"/>
                <a:gd name="T7" fmla="*/ 118 h 201"/>
                <a:gd name="T8" fmla="*/ 513 w 610"/>
                <a:gd name="T9" fmla="*/ 201 h 201"/>
              </a:gdLst>
              <a:ahLst/>
              <a:cxnLst>
                <a:cxn ang="0">
                  <a:pos x="T0" y="T1"/>
                </a:cxn>
                <a:cxn ang="0">
                  <a:pos x="T2" y="T3"/>
                </a:cxn>
                <a:cxn ang="0">
                  <a:pos x="T4" y="T5"/>
                </a:cxn>
                <a:cxn ang="0">
                  <a:pos x="T6" y="T7"/>
                </a:cxn>
                <a:cxn ang="0">
                  <a:pos x="T8" y="T9"/>
                </a:cxn>
              </a:cxnLst>
              <a:rect l="0" t="0" r="r" b="b"/>
              <a:pathLst>
                <a:path w="610" h="201">
                  <a:moveTo>
                    <a:pt x="513" y="201"/>
                  </a:moveTo>
                  <a:lnTo>
                    <a:pt x="0" y="97"/>
                  </a:lnTo>
                  <a:lnTo>
                    <a:pt x="30" y="0"/>
                  </a:lnTo>
                  <a:lnTo>
                    <a:pt x="610" y="118"/>
                  </a:lnTo>
                  <a:lnTo>
                    <a:pt x="51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8" name="Freeform 41"/>
            <p:cNvSpPr>
              <a:spLocks/>
            </p:cNvSpPr>
            <p:nvPr/>
          </p:nvSpPr>
          <p:spPr bwMode="auto">
            <a:xfrm>
              <a:off x="5972176" y="3970338"/>
              <a:ext cx="1208088" cy="896938"/>
            </a:xfrm>
            <a:custGeom>
              <a:avLst/>
              <a:gdLst>
                <a:gd name="T0" fmla="*/ 161 w 761"/>
                <a:gd name="T1" fmla="*/ 565 h 565"/>
                <a:gd name="T2" fmla="*/ 0 w 761"/>
                <a:gd name="T3" fmla="*/ 525 h 565"/>
                <a:gd name="T4" fmla="*/ 612 w 761"/>
                <a:gd name="T5" fmla="*/ 0 h 565"/>
                <a:gd name="T6" fmla="*/ 761 w 761"/>
                <a:gd name="T7" fmla="*/ 47 h 565"/>
                <a:gd name="T8" fmla="*/ 161 w 761"/>
                <a:gd name="T9" fmla="*/ 565 h 565"/>
              </a:gdLst>
              <a:ahLst/>
              <a:cxnLst>
                <a:cxn ang="0">
                  <a:pos x="T0" y="T1"/>
                </a:cxn>
                <a:cxn ang="0">
                  <a:pos x="T2" y="T3"/>
                </a:cxn>
                <a:cxn ang="0">
                  <a:pos x="T4" y="T5"/>
                </a:cxn>
                <a:cxn ang="0">
                  <a:pos x="T6" y="T7"/>
                </a:cxn>
                <a:cxn ang="0">
                  <a:pos x="T8" y="T9"/>
                </a:cxn>
              </a:cxnLst>
              <a:rect l="0" t="0" r="r" b="b"/>
              <a:pathLst>
                <a:path w="761" h="565">
                  <a:moveTo>
                    <a:pt x="161" y="565"/>
                  </a:moveTo>
                  <a:lnTo>
                    <a:pt x="0" y="525"/>
                  </a:lnTo>
                  <a:lnTo>
                    <a:pt x="612" y="0"/>
                  </a:lnTo>
                  <a:lnTo>
                    <a:pt x="761" y="47"/>
                  </a:lnTo>
                  <a:lnTo>
                    <a:pt x="161" y="565"/>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39" name="Freeform 42"/>
            <p:cNvSpPr>
              <a:spLocks/>
            </p:cNvSpPr>
            <p:nvPr/>
          </p:nvSpPr>
          <p:spPr bwMode="auto">
            <a:xfrm>
              <a:off x="3505201" y="4157663"/>
              <a:ext cx="368300" cy="222250"/>
            </a:xfrm>
            <a:custGeom>
              <a:avLst/>
              <a:gdLst>
                <a:gd name="T0" fmla="*/ 97 w 232"/>
                <a:gd name="T1" fmla="*/ 0 h 140"/>
                <a:gd name="T2" fmla="*/ 232 w 232"/>
                <a:gd name="T3" fmla="*/ 62 h 140"/>
                <a:gd name="T4" fmla="*/ 133 w 232"/>
                <a:gd name="T5" fmla="*/ 140 h 140"/>
                <a:gd name="T6" fmla="*/ 0 w 232"/>
                <a:gd name="T7" fmla="*/ 83 h 140"/>
                <a:gd name="T8" fmla="*/ 97 w 232"/>
                <a:gd name="T9" fmla="*/ 0 h 140"/>
              </a:gdLst>
              <a:ahLst/>
              <a:cxnLst>
                <a:cxn ang="0">
                  <a:pos x="T0" y="T1"/>
                </a:cxn>
                <a:cxn ang="0">
                  <a:pos x="T2" y="T3"/>
                </a:cxn>
                <a:cxn ang="0">
                  <a:pos x="T4" y="T5"/>
                </a:cxn>
                <a:cxn ang="0">
                  <a:pos x="T6" y="T7"/>
                </a:cxn>
                <a:cxn ang="0">
                  <a:pos x="T8" y="T9"/>
                </a:cxn>
              </a:cxnLst>
              <a:rect l="0" t="0" r="r" b="b"/>
              <a:pathLst>
                <a:path w="232" h="140">
                  <a:moveTo>
                    <a:pt x="97" y="0"/>
                  </a:moveTo>
                  <a:lnTo>
                    <a:pt x="232" y="62"/>
                  </a:lnTo>
                  <a:lnTo>
                    <a:pt x="133" y="140"/>
                  </a:lnTo>
                  <a:lnTo>
                    <a:pt x="0" y="83"/>
                  </a:lnTo>
                  <a:lnTo>
                    <a:pt x="97"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0" name="Freeform 43"/>
            <p:cNvSpPr>
              <a:spLocks/>
            </p:cNvSpPr>
            <p:nvPr/>
          </p:nvSpPr>
          <p:spPr bwMode="auto">
            <a:xfrm>
              <a:off x="8021638" y="3756025"/>
              <a:ext cx="1100138" cy="428625"/>
            </a:xfrm>
            <a:custGeom>
              <a:avLst/>
              <a:gdLst>
                <a:gd name="T0" fmla="*/ 107 w 693"/>
                <a:gd name="T1" fmla="*/ 102 h 270"/>
                <a:gd name="T2" fmla="*/ 0 w 693"/>
                <a:gd name="T3" fmla="*/ 270 h 270"/>
                <a:gd name="T4" fmla="*/ 523 w 693"/>
                <a:gd name="T5" fmla="*/ 199 h 270"/>
                <a:gd name="T6" fmla="*/ 693 w 693"/>
                <a:gd name="T7" fmla="*/ 0 h 270"/>
                <a:gd name="T8" fmla="*/ 107 w 693"/>
                <a:gd name="T9" fmla="*/ 102 h 270"/>
              </a:gdLst>
              <a:ahLst/>
              <a:cxnLst>
                <a:cxn ang="0">
                  <a:pos x="T0" y="T1"/>
                </a:cxn>
                <a:cxn ang="0">
                  <a:pos x="T2" y="T3"/>
                </a:cxn>
                <a:cxn ang="0">
                  <a:pos x="T4" y="T5"/>
                </a:cxn>
                <a:cxn ang="0">
                  <a:pos x="T6" y="T7"/>
                </a:cxn>
                <a:cxn ang="0">
                  <a:pos x="T8" y="T9"/>
                </a:cxn>
              </a:cxnLst>
              <a:rect l="0" t="0" r="r" b="b"/>
              <a:pathLst>
                <a:path w="693" h="270">
                  <a:moveTo>
                    <a:pt x="107" y="102"/>
                  </a:moveTo>
                  <a:lnTo>
                    <a:pt x="0" y="270"/>
                  </a:lnTo>
                  <a:lnTo>
                    <a:pt x="523" y="199"/>
                  </a:lnTo>
                  <a:lnTo>
                    <a:pt x="693" y="0"/>
                  </a:lnTo>
                  <a:lnTo>
                    <a:pt x="107" y="102"/>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1" name="Freeform 44"/>
            <p:cNvSpPr>
              <a:spLocks/>
            </p:cNvSpPr>
            <p:nvPr/>
          </p:nvSpPr>
          <p:spPr bwMode="auto">
            <a:xfrm>
              <a:off x="5949951" y="2392363"/>
              <a:ext cx="1012825" cy="536575"/>
            </a:xfrm>
            <a:custGeom>
              <a:avLst/>
              <a:gdLst>
                <a:gd name="T0" fmla="*/ 638 w 638"/>
                <a:gd name="T1" fmla="*/ 180 h 338"/>
                <a:gd name="T2" fmla="*/ 454 w 638"/>
                <a:gd name="T3" fmla="*/ 338 h 338"/>
                <a:gd name="T4" fmla="*/ 0 w 638"/>
                <a:gd name="T5" fmla="*/ 180 h 338"/>
                <a:gd name="T6" fmla="*/ 213 w 638"/>
                <a:gd name="T7" fmla="*/ 0 h 338"/>
                <a:gd name="T8" fmla="*/ 638 w 638"/>
                <a:gd name="T9" fmla="*/ 180 h 338"/>
              </a:gdLst>
              <a:ahLst/>
              <a:cxnLst>
                <a:cxn ang="0">
                  <a:pos x="T0" y="T1"/>
                </a:cxn>
                <a:cxn ang="0">
                  <a:pos x="T2" y="T3"/>
                </a:cxn>
                <a:cxn ang="0">
                  <a:pos x="T4" y="T5"/>
                </a:cxn>
                <a:cxn ang="0">
                  <a:pos x="T6" y="T7"/>
                </a:cxn>
                <a:cxn ang="0">
                  <a:pos x="T8" y="T9"/>
                </a:cxn>
              </a:cxnLst>
              <a:rect l="0" t="0" r="r" b="b"/>
              <a:pathLst>
                <a:path w="638" h="338">
                  <a:moveTo>
                    <a:pt x="638" y="180"/>
                  </a:moveTo>
                  <a:lnTo>
                    <a:pt x="454" y="338"/>
                  </a:lnTo>
                  <a:lnTo>
                    <a:pt x="0" y="180"/>
                  </a:lnTo>
                  <a:lnTo>
                    <a:pt x="213" y="0"/>
                  </a:lnTo>
                  <a:lnTo>
                    <a:pt x="638" y="18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2" name="Freeform 45"/>
            <p:cNvSpPr>
              <a:spLocks/>
            </p:cNvSpPr>
            <p:nvPr/>
          </p:nvSpPr>
          <p:spPr bwMode="auto">
            <a:xfrm>
              <a:off x="5116513" y="3154363"/>
              <a:ext cx="971550" cy="568325"/>
            </a:xfrm>
            <a:custGeom>
              <a:avLst/>
              <a:gdLst>
                <a:gd name="T0" fmla="*/ 203 w 612"/>
                <a:gd name="T1" fmla="*/ 0 h 358"/>
                <a:gd name="T2" fmla="*/ 612 w 612"/>
                <a:gd name="T3" fmla="*/ 175 h 358"/>
                <a:gd name="T4" fmla="*/ 399 w 612"/>
                <a:gd name="T5" fmla="*/ 358 h 358"/>
                <a:gd name="T6" fmla="*/ 0 w 612"/>
                <a:gd name="T7" fmla="*/ 185 h 358"/>
                <a:gd name="T8" fmla="*/ 203 w 612"/>
                <a:gd name="T9" fmla="*/ 0 h 358"/>
              </a:gdLst>
              <a:ahLst/>
              <a:cxnLst>
                <a:cxn ang="0">
                  <a:pos x="T0" y="T1"/>
                </a:cxn>
                <a:cxn ang="0">
                  <a:pos x="T2" y="T3"/>
                </a:cxn>
                <a:cxn ang="0">
                  <a:pos x="T4" y="T5"/>
                </a:cxn>
                <a:cxn ang="0">
                  <a:pos x="T6" y="T7"/>
                </a:cxn>
                <a:cxn ang="0">
                  <a:pos x="T8" y="T9"/>
                </a:cxn>
              </a:cxnLst>
              <a:rect l="0" t="0" r="r" b="b"/>
              <a:pathLst>
                <a:path w="612" h="358">
                  <a:moveTo>
                    <a:pt x="203" y="0"/>
                  </a:moveTo>
                  <a:lnTo>
                    <a:pt x="612" y="175"/>
                  </a:lnTo>
                  <a:lnTo>
                    <a:pt x="399" y="358"/>
                  </a:lnTo>
                  <a:lnTo>
                    <a:pt x="0" y="185"/>
                  </a:lnTo>
                  <a:lnTo>
                    <a:pt x="203" y="0"/>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3" name="Freeform 46"/>
            <p:cNvSpPr>
              <a:spLocks/>
            </p:cNvSpPr>
            <p:nvPr/>
          </p:nvSpPr>
          <p:spPr bwMode="auto">
            <a:xfrm>
              <a:off x="3794126" y="2557463"/>
              <a:ext cx="1209675" cy="646113"/>
            </a:xfrm>
            <a:custGeom>
              <a:avLst/>
              <a:gdLst>
                <a:gd name="T0" fmla="*/ 762 w 762"/>
                <a:gd name="T1" fmla="*/ 0 h 407"/>
                <a:gd name="T2" fmla="*/ 256 w 762"/>
                <a:gd name="T3" fmla="*/ 35 h 407"/>
                <a:gd name="T4" fmla="*/ 0 w 762"/>
                <a:gd name="T5" fmla="*/ 381 h 407"/>
                <a:gd name="T6" fmla="*/ 464 w 762"/>
                <a:gd name="T7" fmla="*/ 407 h 407"/>
                <a:gd name="T8" fmla="*/ 762 w 762"/>
                <a:gd name="T9" fmla="*/ 0 h 407"/>
              </a:gdLst>
              <a:ahLst/>
              <a:cxnLst>
                <a:cxn ang="0">
                  <a:pos x="T0" y="T1"/>
                </a:cxn>
                <a:cxn ang="0">
                  <a:pos x="T2" y="T3"/>
                </a:cxn>
                <a:cxn ang="0">
                  <a:pos x="T4" y="T5"/>
                </a:cxn>
                <a:cxn ang="0">
                  <a:pos x="T6" y="T7"/>
                </a:cxn>
                <a:cxn ang="0">
                  <a:pos x="T8" y="T9"/>
                </a:cxn>
              </a:cxnLst>
              <a:rect l="0" t="0" r="r" b="b"/>
              <a:pathLst>
                <a:path w="762" h="407">
                  <a:moveTo>
                    <a:pt x="762" y="0"/>
                  </a:moveTo>
                  <a:lnTo>
                    <a:pt x="256" y="35"/>
                  </a:lnTo>
                  <a:lnTo>
                    <a:pt x="0" y="381"/>
                  </a:lnTo>
                  <a:lnTo>
                    <a:pt x="464" y="407"/>
                  </a:lnTo>
                  <a:lnTo>
                    <a:pt x="762" y="0"/>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4" name="Freeform 47"/>
            <p:cNvSpPr>
              <a:spLocks/>
            </p:cNvSpPr>
            <p:nvPr/>
          </p:nvSpPr>
          <p:spPr bwMode="auto">
            <a:xfrm>
              <a:off x="4271963" y="2579688"/>
              <a:ext cx="1331913" cy="1338263"/>
            </a:xfrm>
            <a:custGeom>
              <a:avLst/>
              <a:gdLst>
                <a:gd name="T0" fmla="*/ 0 w 839"/>
                <a:gd name="T1" fmla="*/ 843 h 843"/>
                <a:gd name="T2" fmla="*/ 839 w 839"/>
                <a:gd name="T3" fmla="*/ 81 h 843"/>
                <a:gd name="T4" fmla="*/ 614 w 839"/>
                <a:gd name="T5" fmla="*/ 0 h 843"/>
                <a:gd name="T6" fmla="*/ 0 w 839"/>
                <a:gd name="T7" fmla="*/ 843 h 843"/>
              </a:gdLst>
              <a:ahLst/>
              <a:cxnLst>
                <a:cxn ang="0">
                  <a:pos x="T0" y="T1"/>
                </a:cxn>
                <a:cxn ang="0">
                  <a:pos x="T2" y="T3"/>
                </a:cxn>
                <a:cxn ang="0">
                  <a:pos x="T4" y="T5"/>
                </a:cxn>
                <a:cxn ang="0">
                  <a:pos x="T6" y="T7"/>
                </a:cxn>
              </a:cxnLst>
              <a:rect l="0" t="0" r="r" b="b"/>
              <a:pathLst>
                <a:path w="839" h="843">
                  <a:moveTo>
                    <a:pt x="0" y="843"/>
                  </a:moveTo>
                  <a:lnTo>
                    <a:pt x="839" y="81"/>
                  </a:lnTo>
                  <a:lnTo>
                    <a:pt x="614" y="0"/>
                  </a:lnTo>
                  <a:lnTo>
                    <a:pt x="0" y="843"/>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5" name="Freeform 48"/>
            <p:cNvSpPr>
              <a:spLocks/>
            </p:cNvSpPr>
            <p:nvPr/>
          </p:nvSpPr>
          <p:spPr bwMode="auto">
            <a:xfrm>
              <a:off x="7045326" y="3206750"/>
              <a:ext cx="1411288" cy="392113"/>
            </a:xfrm>
            <a:custGeom>
              <a:avLst/>
              <a:gdLst>
                <a:gd name="T0" fmla="*/ 889 w 889"/>
                <a:gd name="T1" fmla="*/ 62 h 247"/>
                <a:gd name="T2" fmla="*/ 83 w 889"/>
                <a:gd name="T3" fmla="*/ 247 h 247"/>
                <a:gd name="T4" fmla="*/ 0 w 889"/>
                <a:gd name="T5" fmla="*/ 171 h 247"/>
                <a:gd name="T6" fmla="*/ 743 w 889"/>
                <a:gd name="T7" fmla="*/ 0 h 247"/>
                <a:gd name="T8" fmla="*/ 889 w 889"/>
                <a:gd name="T9" fmla="*/ 62 h 247"/>
              </a:gdLst>
              <a:ahLst/>
              <a:cxnLst>
                <a:cxn ang="0">
                  <a:pos x="T0" y="T1"/>
                </a:cxn>
                <a:cxn ang="0">
                  <a:pos x="T2" y="T3"/>
                </a:cxn>
                <a:cxn ang="0">
                  <a:pos x="T4" y="T5"/>
                </a:cxn>
                <a:cxn ang="0">
                  <a:pos x="T6" y="T7"/>
                </a:cxn>
                <a:cxn ang="0">
                  <a:pos x="T8" y="T9"/>
                </a:cxn>
              </a:cxnLst>
              <a:rect l="0" t="0" r="r" b="b"/>
              <a:pathLst>
                <a:path w="889" h="247">
                  <a:moveTo>
                    <a:pt x="889" y="62"/>
                  </a:moveTo>
                  <a:lnTo>
                    <a:pt x="83" y="247"/>
                  </a:lnTo>
                  <a:lnTo>
                    <a:pt x="0" y="171"/>
                  </a:lnTo>
                  <a:lnTo>
                    <a:pt x="743" y="0"/>
                  </a:lnTo>
                  <a:lnTo>
                    <a:pt x="889" y="62"/>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6" name="Freeform 49"/>
            <p:cNvSpPr>
              <a:spLocks/>
            </p:cNvSpPr>
            <p:nvPr/>
          </p:nvSpPr>
          <p:spPr bwMode="auto">
            <a:xfrm>
              <a:off x="8235951" y="3211513"/>
              <a:ext cx="1930400" cy="1484313"/>
            </a:xfrm>
            <a:custGeom>
              <a:avLst/>
              <a:gdLst>
                <a:gd name="T0" fmla="*/ 109 w 514"/>
                <a:gd name="T1" fmla="*/ 190 h 395"/>
                <a:gd name="T2" fmla="*/ 213 w 514"/>
                <a:gd name="T3" fmla="*/ 310 h 395"/>
                <a:gd name="T4" fmla="*/ 307 w 514"/>
                <a:gd name="T5" fmla="*/ 395 h 395"/>
                <a:gd name="T6" fmla="*/ 514 w 514"/>
                <a:gd name="T7" fmla="*/ 217 h 395"/>
                <a:gd name="T8" fmla="*/ 500 w 514"/>
                <a:gd name="T9" fmla="*/ 211 h 395"/>
                <a:gd name="T10" fmla="*/ 472 w 514"/>
                <a:gd name="T11" fmla="*/ 205 h 395"/>
                <a:gd name="T12" fmla="*/ 268 w 514"/>
                <a:gd name="T13" fmla="*/ 118 h 395"/>
                <a:gd name="T14" fmla="*/ 264 w 514"/>
                <a:gd name="T15" fmla="*/ 111 h 395"/>
                <a:gd name="T16" fmla="*/ 0 w 514"/>
                <a:gd name="T17" fmla="*/ 0 h 395"/>
                <a:gd name="T18" fmla="*/ 81 w 514"/>
                <a:gd name="T19" fmla="*/ 151 h 395"/>
                <a:gd name="T20" fmla="*/ 74 w 514"/>
                <a:gd name="T21" fmla="*/ 154 h 395"/>
                <a:gd name="T22" fmla="*/ 108 w 514"/>
                <a:gd name="T23" fmla="*/ 189 h 395"/>
                <a:gd name="T24" fmla="*/ 109 w 514"/>
                <a:gd name="T25" fmla="*/ 19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4" h="395">
                  <a:moveTo>
                    <a:pt x="109" y="190"/>
                  </a:moveTo>
                  <a:cubicBezTo>
                    <a:pt x="143" y="230"/>
                    <a:pt x="174" y="271"/>
                    <a:pt x="213" y="310"/>
                  </a:cubicBezTo>
                  <a:cubicBezTo>
                    <a:pt x="242" y="339"/>
                    <a:pt x="273" y="368"/>
                    <a:pt x="307" y="395"/>
                  </a:cubicBezTo>
                  <a:cubicBezTo>
                    <a:pt x="514" y="217"/>
                    <a:pt x="514" y="217"/>
                    <a:pt x="514" y="217"/>
                  </a:cubicBezTo>
                  <a:cubicBezTo>
                    <a:pt x="500" y="211"/>
                    <a:pt x="500" y="211"/>
                    <a:pt x="500" y="211"/>
                  </a:cubicBezTo>
                  <a:cubicBezTo>
                    <a:pt x="491" y="209"/>
                    <a:pt x="481" y="207"/>
                    <a:pt x="472" y="205"/>
                  </a:cubicBezTo>
                  <a:cubicBezTo>
                    <a:pt x="405" y="188"/>
                    <a:pt x="315" y="159"/>
                    <a:pt x="268" y="118"/>
                  </a:cubicBezTo>
                  <a:cubicBezTo>
                    <a:pt x="267" y="116"/>
                    <a:pt x="265" y="114"/>
                    <a:pt x="264" y="111"/>
                  </a:cubicBezTo>
                  <a:cubicBezTo>
                    <a:pt x="0" y="0"/>
                    <a:pt x="0" y="0"/>
                    <a:pt x="0" y="0"/>
                  </a:cubicBezTo>
                  <a:cubicBezTo>
                    <a:pt x="21" y="52"/>
                    <a:pt x="48" y="102"/>
                    <a:pt x="81" y="151"/>
                  </a:cubicBezTo>
                  <a:cubicBezTo>
                    <a:pt x="74" y="154"/>
                    <a:pt x="74" y="154"/>
                    <a:pt x="74" y="154"/>
                  </a:cubicBezTo>
                  <a:cubicBezTo>
                    <a:pt x="108" y="189"/>
                    <a:pt x="108" y="189"/>
                    <a:pt x="108" y="189"/>
                  </a:cubicBezTo>
                  <a:cubicBezTo>
                    <a:pt x="108" y="189"/>
                    <a:pt x="109" y="189"/>
                    <a:pt x="109" y="190"/>
                  </a:cubicBez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7" name="Freeform 50"/>
            <p:cNvSpPr>
              <a:spLocks/>
            </p:cNvSpPr>
            <p:nvPr/>
          </p:nvSpPr>
          <p:spPr bwMode="auto">
            <a:xfrm>
              <a:off x="8524876" y="3335338"/>
              <a:ext cx="1493838" cy="1235075"/>
            </a:xfrm>
            <a:custGeom>
              <a:avLst/>
              <a:gdLst>
                <a:gd name="T0" fmla="*/ 80 w 398"/>
                <a:gd name="T1" fmla="*/ 132 h 329"/>
                <a:gd name="T2" fmla="*/ 82 w 398"/>
                <a:gd name="T3" fmla="*/ 134 h 329"/>
                <a:gd name="T4" fmla="*/ 184 w 398"/>
                <a:gd name="T5" fmla="*/ 253 h 329"/>
                <a:gd name="T6" fmla="*/ 268 w 398"/>
                <a:gd name="T7" fmla="*/ 329 h 329"/>
                <a:gd name="T8" fmla="*/ 313 w 398"/>
                <a:gd name="T9" fmla="*/ 290 h 329"/>
                <a:gd name="T10" fmla="*/ 246 w 398"/>
                <a:gd name="T11" fmla="*/ 229 h 329"/>
                <a:gd name="T12" fmla="*/ 348 w 398"/>
                <a:gd name="T13" fmla="*/ 260 h 329"/>
                <a:gd name="T14" fmla="*/ 398 w 398"/>
                <a:gd name="T15" fmla="*/ 217 h 329"/>
                <a:gd name="T16" fmla="*/ 378 w 398"/>
                <a:gd name="T17" fmla="*/ 212 h 329"/>
                <a:gd name="T18" fmla="*/ 141 w 398"/>
                <a:gd name="T19" fmla="*/ 107 h 329"/>
                <a:gd name="T20" fmla="*/ 97 w 398"/>
                <a:gd name="T21" fmla="*/ 41 h 329"/>
                <a:gd name="T22" fmla="*/ 0 w 398"/>
                <a:gd name="T23" fmla="*/ 0 h 329"/>
                <a:gd name="T24" fmla="*/ 80 w 398"/>
                <a:gd name="T25" fmla="*/ 13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329">
                  <a:moveTo>
                    <a:pt x="80" y="132"/>
                  </a:moveTo>
                  <a:cubicBezTo>
                    <a:pt x="81" y="133"/>
                    <a:pt x="81" y="133"/>
                    <a:pt x="82" y="134"/>
                  </a:cubicBezTo>
                  <a:cubicBezTo>
                    <a:pt x="112" y="175"/>
                    <a:pt x="147" y="215"/>
                    <a:pt x="184" y="253"/>
                  </a:cubicBezTo>
                  <a:cubicBezTo>
                    <a:pt x="211" y="279"/>
                    <a:pt x="238" y="305"/>
                    <a:pt x="268" y="329"/>
                  </a:cubicBezTo>
                  <a:cubicBezTo>
                    <a:pt x="313" y="290"/>
                    <a:pt x="313" y="290"/>
                    <a:pt x="313" y="290"/>
                  </a:cubicBezTo>
                  <a:cubicBezTo>
                    <a:pt x="290" y="270"/>
                    <a:pt x="267" y="250"/>
                    <a:pt x="246" y="229"/>
                  </a:cubicBezTo>
                  <a:cubicBezTo>
                    <a:pt x="278" y="241"/>
                    <a:pt x="313" y="251"/>
                    <a:pt x="348" y="260"/>
                  </a:cubicBezTo>
                  <a:cubicBezTo>
                    <a:pt x="398" y="217"/>
                    <a:pt x="398" y="217"/>
                    <a:pt x="398" y="217"/>
                  </a:cubicBezTo>
                  <a:cubicBezTo>
                    <a:pt x="391" y="216"/>
                    <a:pt x="384" y="214"/>
                    <a:pt x="378" y="212"/>
                  </a:cubicBezTo>
                  <a:cubicBezTo>
                    <a:pt x="280" y="189"/>
                    <a:pt x="189" y="153"/>
                    <a:pt x="141" y="107"/>
                  </a:cubicBezTo>
                  <a:cubicBezTo>
                    <a:pt x="125" y="85"/>
                    <a:pt x="110" y="63"/>
                    <a:pt x="97" y="41"/>
                  </a:cubicBezTo>
                  <a:cubicBezTo>
                    <a:pt x="0" y="0"/>
                    <a:pt x="0" y="0"/>
                    <a:pt x="0" y="0"/>
                  </a:cubicBezTo>
                  <a:cubicBezTo>
                    <a:pt x="23" y="46"/>
                    <a:pt x="49" y="90"/>
                    <a:pt x="80" y="132"/>
                  </a:cubicBez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8" name="Freeform 51"/>
            <p:cNvSpPr>
              <a:spLocks/>
            </p:cNvSpPr>
            <p:nvPr/>
          </p:nvSpPr>
          <p:spPr bwMode="auto">
            <a:xfrm>
              <a:off x="7204076" y="4259263"/>
              <a:ext cx="1485900" cy="1119188"/>
            </a:xfrm>
            <a:custGeom>
              <a:avLst/>
              <a:gdLst>
                <a:gd name="T0" fmla="*/ 413 w 936"/>
                <a:gd name="T1" fmla="*/ 71 h 705"/>
                <a:gd name="T2" fmla="*/ 936 w 936"/>
                <a:gd name="T3" fmla="*/ 0 h 705"/>
                <a:gd name="T4" fmla="*/ 328 w 936"/>
                <a:gd name="T5" fmla="*/ 705 h 705"/>
                <a:gd name="T6" fmla="*/ 0 w 936"/>
                <a:gd name="T7" fmla="*/ 566 h 705"/>
                <a:gd name="T8" fmla="*/ 413 w 936"/>
                <a:gd name="T9" fmla="*/ 71 h 705"/>
              </a:gdLst>
              <a:ahLst/>
              <a:cxnLst>
                <a:cxn ang="0">
                  <a:pos x="T0" y="T1"/>
                </a:cxn>
                <a:cxn ang="0">
                  <a:pos x="T2" y="T3"/>
                </a:cxn>
                <a:cxn ang="0">
                  <a:pos x="T4" y="T5"/>
                </a:cxn>
                <a:cxn ang="0">
                  <a:pos x="T6" y="T7"/>
                </a:cxn>
                <a:cxn ang="0">
                  <a:pos x="T8" y="T9"/>
                </a:cxn>
              </a:cxnLst>
              <a:rect l="0" t="0" r="r" b="b"/>
              <a:pathLst>
                <a:path w="936" h="705">
                  <a:moveTo>
                    <a:pt x="413" y="71"/>
                  </a:moveTo>
                  <a:lnTo>
                    <a:pt x="936" y="0"/>
                  </a:lnTo>
                  <a:lnTo>
                    <a:pt x="328" y="705"/>
                  </a:lnTo>
                  <a:lnTo>
                    <a:pt x="0" y="566"/>
                  </a:lnTo>
                  <a:lnTo>
                    <a:pt x="413" y="71"/>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49" name="Freeform 52"/>
            <p:cNvSpPr>
              <a:spLocks/>
            </p:cNvSpPr>
            <p:nvPr/>
          </p:nvSpPr>
          <p:spPr bwMode="auto">
            <a:xfrm>
              <a:off x="6384926" y="5259388"/>
              <a:ext cx="1254125" cy="604838"/>
            </a:xfrm>
            <a:custGeom>
              <a:avLst/>
              <a:gdLst>
                <a:gd name="T0" fmla="*/ 400 w 790"/>
                <a:gd name="T1" fmla="*/ 0 h 381"/>
                <a:gd name="T2" fmla="*/ 790 w 790"/>
                <a:gd name="T3" fmla="*/ 163 h 381"/>
                <a:gd name="T4" fmla="*/ 537 w 790"/>
                <a:gd name="T5" fmla="*/ 381 h 381"/>
                <a:gd name="T6" fmla="*/ 234 w 790"/>
                <a:gd name="T7" fmla="*/ 253 h 381"/>
                <a:gd name="T8" fmla="*/ 0 w 790"/>
                <a:gd name="T9" fmla="*/ 134 h 381"/>
                <a:gd name="T10" fmla="*/ 400 w 790"/>
                <a:gd name="T11" fmla="*/ 0 h 381"/>
              </a:gdLst>
              <a:ahLst/>
              <a:cxnLst>
                <a:cxn ang="0">
                  <a:pos x="T0" y="T1"/>
                </a:cxn>
                <a:cxn ang="0">
                  <a:pos x="T2" y="T3"/>
                </a:cxn>
                <a:cxn ang="0">
                  <a:pos x="T4" y="T5"/>
                </a:cxn>
                <a:cxn ang="0">
                  <a:pos x="T6" y="T7"/>
                </a:cxn>
                <a:cxn ang="0">
                  <a:pos x="T8" y="T9"/>
                </a:cxn>
                <a:cxn ang="0">
                  <a:pos x="T10" y="T11"/>
                </a:cxn>
              </a:cxnLst>
              <a:rect l="0" t="0" r="r" b="b"/>
              <a:pathLst>
                <a:path w="790" h="381">
                  <a:moveTo>
                    <a:pt x="400" y="0"/>
                  </a:moveTo>
                  <a:lnTo>
                    <a:pt x="790" y="163"/>
                  </a:lnTo>
                  <a:lnTo>
                    <a:pt x="537" y="381"/>
                  </a:lnTo>
                  <a:lnTo>
                    <a:pt x="234" y="253"/>
                  </a:lnTo>
                  <a:lnTo>
                    <a:pt x="0" y="134"/>
                  </a:lnTo>
                  <a:lnTo>
                    <a:pt x="40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sp>
          <p:nvSpPr>
            <p:cNvPr id="350" name="Freeform 53"/>
            <p:cNvSpPr>
              <a:spLocks/>
            </p:cNvSpPr>
            <p:nvPr/>
          </p:nvSpPr>
          <p:spPr bwMode="auto">
            <a:xfrm>
              <a:off x="2138363" y="1625600"/>
              <a:ext cx="8027988" cy="4433888"/>
            </a:xfrm>
            <a:custGeom>
              <a:avLst/>
              <a:gdLst>
                <a:gd name="T0" fmla="*/ 1509 w 5057"/>
                <a:gd name="T1" fmla="*/ 0 h 2793"/>
                <a:gd name="T2" fmla="*/ 0 w 5057"/>
                <a:gd name="T3" fmla="*/ 1299 h 2793"/>
                <a:gd name="T4" fmla="*/ 3545 w 5057"/>
                <a:gd name="T5" fmla="*/ 2793 h 2793"/>
                <a:gd name="T6" fmla="*/ 5057 w 5057"/>
                <a:gd name="T7" fmla="*/ 1496 h 2793"/>
                <a:gd name="T8" fmla="*/ 1509 w 5057"/>
                <a:gd name="T9" fmla="*/ 0 h 2793"/>
              </a:gdLst>
              <a:ahLst/>
              <a:cxnLst>
                <a:cxn ang="0">
                  <a:pos x="T0" y="T1"/>
                </a:cxn>
                <a:cxn ang="0">
                  <a:pos x="T2" y="T3"/>
                </a:cxn>
                <a:cxn ang="0">
                  <a:pos x="T4" y="T5"/>
                </a:cxn>
                <a:cxn ang="0">
                  <a:pos x="T6" y="T7"/>
                </a:cxn>
                <a:cxn ang="0">
                  <a:pos x="T8" y="T9"/>
                </a:cxn>
              </a:cxnLst>
              <a:rect l="0" t="0" r="r" b="b"/>
              <a:pathLst>
                <a:path w="5057" h="2793">
                  <a:moveTo>
                    <a:pt x="1509" y="0"/>
                  </a:moveTo>
                  <a:lnTo>
                    <a:pt x="0" y="1299"/>
                  </a:lnTo>
                  <a:lnTo>
                    <a:pt x="3545" y="2793"/>
                  </a:lnTo>
                  <a:lnTo>
                    <a:pt x="5057" y="1496"/>
                  </a:lnTo>
                  <a:lnTo>
                    <a:pt x="1509" y="0"/>
                  </a:lnTo>
                  <a:close/>
                </a:path>
              </a:pathLst>
            </a:custGeom>
            <a:noFill/>
            <a:ln w="38100" cap="flat">
              <a:solidFill>
                <a:srgbClr val="999999"/>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latin typeface="GBTQGD+Bahnschrift" charset="0"/>
              </a:endParaRPr>
            </a:p>
          </p:txBody>
        </p:sp>
      </p:grpSp>
      <p:sp>
        <p:nvSpPr>
          <p:cNvPr id="351" name="Title 350"/>
          <p:cNvSpPr>
            <a:spLocks noGrp="1"/>
          </p:cNvSpPr>
          <p:nvPr>
            <p:ph type="title"/>
          </p:nvPr>
        </p:nvSpPr>
        <p:spPr>
          <a:xfrm>
            <a:off x="541564" y="491559"/>
            <a:ext cx="7851322" cy="507831"/>
          </a:xfrm>
        </p:spPr>
        <p:txBody>
          <a:bodyPr/>
          <a:lstStyle/>
          <a:p>
            <a:pPr algn="l"/>
            <a:r>
              <a:rPr lang="en-US" dirty="0">
                <a:solidFill>
                  <a:srgbClr val="0070C0"/>
                </a:solidFill>
                <a:latin typeface="GBTQGD+Bahnschrift" charset="0"/>
              </a:rPr>
              <a:t>Mobile Application</a:t>
            </a:r>
            <a:endParaRPr lang="id-ID" dirty="0">
              <a:solidFill>
                <a:srgbClr val="0070C0"/>
              </a:solidFill>
              <a:latin typeface="GBTQGD+Bahnschrift" charset="0"/>
            </a:endParaRPr>
          </a:p>
        </p:txBody>
      </p:sp>
      <p:sp>
        <p:nvSpPr>
          <p:cNvPr id="352" name="Text Placeholder 351"/>
          <p:cNvSpPr>
            <a:spLocks noGrp="1"/>
          </p:cNvSpPr>
          <p:nvPr>
            <p:ph type="body" sz="quarter" idx="10"/>
          </p:nvPr>
        </p:nvSpPr>
        <p:spPr/>
        <p:txBody>
          <a:bodyPr/>
          <a:lstStyle/>
          <a:p>
            <a:r>
              <a:rPr lang="en-US" dirty="0">
                <a:solidFill>
                  <a:schemeClr val="tx1"/>
                </a:solidFill>
                <a:latin typeface="GBTQGD+Bahnschrift" charset="0"/>
              </a:rPr>
              <a:t>Features of </a:t>
            </a:r>
            <a:r>
              <a:rPr lang="en-US" dirty="0" err="1">
                <a:solidFill>
                  <a:schemeClr val="tx1"/>
                </a:solidFill>
                <a:latin typeface="GBTQGD+Bahnschrift" charset="0"/>
              </a:rPr>
              <a:t>WeCare</a:t>
            </a:r>
            <a:r>
              <a:rPr lang="en-US" dirty="0">
                <a:solidFill>
                  <a:schemeClr val="tx1"/>
                </a:solidFill>
                <a:latin typeface="GBTQGD+Bahnschrift" charset="0"/>
              </a:rPr>
              <a:t> app</a:t>
            </a:r>
            <a:endParaRPr lang="id-ID" dirty="0">
              <a:solidFill>
                <a:schemeClr val="tx1"/>
              </a:solidFill>
              <a:latin typeface="GBTQGD+Bahnschrift" charset="0"/>
            </a:endParaRPr>
          </a:p>
        </p:txBody>
      </p:sp>
      <p:grpSp>
        <p:nvGrpSpPr>
          <p:cNvPr id="3" name="Group 413"/>
          <p:cNvGrpSpPr/>
          <p:nvPr/>
        </p:nvGrpSpPr>
        <p:grpSpPr>
          <a:xfrm>
            <a:off x="5630623" y="1764377"/>
            <a:ext cx="2246976" cy="254785"/>
            <a:chOff x="4577706" y="2223665"/>
            <a:chExt cx="2035430" cy="898560"/>
          </a:xfrm>
        </p:grpSpPr>
        <p:cxnSp>
          <p:nvCxnSpPr>
            <p:cNvPr id="415" name="Straight Connector 414"/>
            <p:cNvCxnSpPr/>
            <p:nvPr/>
          </p:nvCxnSpPr>
          <p:spPr>
            <a:xfrm flipV="1">
              <a:off x="4577706" y="2223665"/>
              <a:ext cx="334720" cy="8985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4912426" y="2224330"/>
              <a:ext cx="1700710"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 name="Group 416"/>
          <p:cNvGrpSpPr/>
          <p:nvPr/>
        </p:nvGrpSpPr>
        <p:grpSpPr>
          <a:xfrm flipV="1">
            <a:off x="6186862" y="3167534"/>
            <a:ext cx="2010080" cy="355297"/>
            <a:chOff x="4912426" y="2224330"/>
            <a:chExt cx="1616540" cy="1271404"/>
          </a:xfrm>
        </p:grpSpPr>
        <p:cxnSp>
          <p:nvCxnSpPr>
            <p:cNvPr id="418" name="Straight Connector 417"/>
            <p:cNvCxnSpPr/>
            <p:nvPr/>
          </p:nvCxnSpPr>
          <p:spPr>
            <a:xfrm flipV="1">
              <a:off x="4912426" y="2224330"/>
              <a:ext cx="360988" cy="12714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flipV="1">
              <a:off x="5273415" y="2224330"/>
              <a:ext cx="1255551" cy="0"/>
            </a:xfrm>
            <a:prstGeom prst="line">
              <a:avLst/>
            </a:prstGeom>
            <a:ln>
              <a:tailEnd type="oval"/>
            </a:ln>
          </p:spPr>
          <p:style>
            <a:lnRef idx="2">
              <a:schemeClr val="accent1"/>
            </a:lnRef>
            <a:fillRef idx="0">
              <a:schemeClr val="accent1"/>
            </a:fillRef>
            <a:effectRef idx="1">
              <a:schemeClr val="accent1"/>
            </a:effectRef>
            <a:fontRef idx="minor">
              <a:schemeClr val="tx1"/>
            </a:fontRef>
          </p:style>
        </p:cxnSp>
      </p:grpSp>
      <p:grpSp>
        <p:nvGrpSpPr>
          <p:cNvPr id="5" name="Group 419"/>
          <p:cNvGrpSpPr/>
          <p:nvPr/>
        </p:nvGrpSpPr>
        <p:grpSpPr>
          <a:xfrm flipH="1">
            <a:off x="1229159" y="1993279"/>
            <a:ext cx="2359863" cy="310050"/>
            <a:chOff x="4416869" y="2223665"/>
            <a:chExt cx="2196267" cy="1093468"/>
          </a:xfrm>
        </p:grpSpPr>
        <p:cxnSp>
          <p:nvCxnSpPr>
            <p:cNvPr id="421" name="Straight Connector 420"/>
            <p:cNvCxnSpPr/>
            <p:nvPr/>
          </p:nvCxnSpPr>
          <p:spPr>
            <a:xfrm flipV="1">
              <a:off x="4416869" y="2223665"/>
              <a:ext cx="495557" cy="10934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p:nvCxnSpPr>
          <p:spPr>
            <a:xfrm>
              <a:off x="4912426" y="2224329"/>
              <a:ext cx="1700710" cy="0"/>
            </a:xfrm>
            <a:prstGeom prst="line">
              <a:avLst/>
            </a:prstGeom>
            <a:ln>
              <a:tailEnd type="oval"/>
            </a:ln>
          </p:spPr>
          <p:style>
            <a:lnRef idx="2">
              <a:schemeClr val="accent1"/>
            </a:lnRef>
            <a:fillRef idx="0">
              <a:schemeClr val="accent1"/>
            </a:fillRef>
            <a:effectRef idx="1">
              <a:schemeClr val="accent1"/>
            </a:effectRef>
            <a:fontRef idx="minor">
              <a:schemeClr val="tx1"/>
            </a:fontRef>
          </p:style>
        </p:cxnSp>
      </p:grpSp>
      <p:grpSp>
        <p:nvGrpSpPr>
          <p:cNvPr id="6" name="Group 428"/>
          <p:cNvGrpSpPr/>
          <p:nvPr/>
        </p:nvGrpSpPr>
        <p:grpSpPr>
          <a:xfrm flipH="1">
            <a:off x="954629" y="2847254"/>
            <a:ext cx="3273047" cy="184514"/>
            <a:chOff x="4424027" y="2223665"/>
            <a:chExt cx="2189109" cy="650734"/>
          </a:xfrm>
        </p:grpSpPr>
        <p:cxnSp>
          <p:nvCxnSpPr>
            <p:cNvPr id="430" name="Straight Connector 429"/>
            <p:cNvCxnSpPr/>
            <p:nvPr/>
          </p:nvCxnSpPr>
          <p:spPr>
            <a:xfrm flipV="1">
              <a:off x="4424027" y="2223665"/>
              <a:ext cx="488400" cy="650734"/>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4912426" y="2224329"/>
              <a:ext cx="1700710" cy="0"/>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grpSp>
      <p:grpSp>
        <p:nvGrpSpPr>
          <p:cNvPr id="7" name="Group 432"/>
          <p:cNvGrpSpPr/>
          <p:nvPr/>
        </p:nvGrpSpPr>
        <p:grpSpPr>
          <a:xfrm flipH="1">
            <a:off x="1258358" y="3249001"/>
            <a:ext cx="3730007" cy="330682"/>
            <a:chOff x="4118399" y="1058099"/>
            <a:chExt cx="2494737" cy="1166230"/>
          </a:xfrm>
        </p:grpSpPr>
        <p:cxnSp>
          <p:nvCxnSpPr>
            <p:cNvPr id="434" name="Straight Connector 433"/>
            <p:cNvCxnSpPr/>
            <p:nvPr/>
          </p:nvCxnSpPr>
          <p:spPr>
            <a:xfrm>
              <a:off x="4118399" y="1058099"/>
              <a:ext cx="794028" cy="1165568"/>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p:nvCxnSpPr>
          <p:spPr>
            <a:xfrm>
              <a:off x="4912426" y="2224329"/>
              <a:ext cx="1700710" cy="0"/>
            </a:xfrm>
            <a:prstGeom prst="line">
              <a:avLst/>
            </a:prstGeom>
            <a:ln>
              <a:tailEnd type="oval"/>
            </a:ln>
          </p:spPr>
          <p:style>
            <a:lnRef idx="2">
              <a:schemeClr val="accent1"/>
            </a:lnRef>
            <a:fillRef idx="0">
              <a:schemeClr val="accent1"/>
            </a:fillRef>
            <a:effectRef idx="1">
              <a:schemeClr val="accent1"/>
            </a:effectRef>
            <a:fontRef idx="minor">
              <a:schemeClr val="tx1"/>
            </a:fontRef>
          </p:style>
        </p:cxnSp>
      </p:grpSp>
      <p:grpSp>
        <p:nvGrpSpPr>
          <p:cNvPr id="8" name="Group 436"/>
          <p:cNvGrpSpPr/>
          <p:nvPr/>
        </p:nvGrpSpPr>
        <p:grpSpPr>
          <a:xfrm>
            <a:off x="6371506" y="1856771"/>
            <a:ext cx="2423349" cy="381436"/>
            <a:chOff x="8621575" y="5121033"/>
            <a:chExt cx="3231132" cy="678105"/>
          </a:xfrm>
        </p:grpSpPr>
        <p:sp>
          <p:nvSpPr>
            <p:cNvPr id="438" name="Rectangle 437"/>
            <p:cNvSpPr/>
            <p:nvPr/>
          </p:nvSpPr>
          <p:spPr>
            <a:xfrm>
              <a:off x="8621575" y="5388772"/>
              <a:ext cx="3231132" cy="410366"/>
            </a:xfrm>
            <a:prstGeom prst="rect">
              <a:avLst/>
            </a:prstGeom>
          </p:spPr>
          <p:txBody>
            <a:bodyPr wrap="square">
              <a:spAutoFit/>
            </a:bodyPr>
            <a:lstStyle/>
            <a:p>
              <a:r>
                <a:rPr lang="en-US" sz="900" dirty="0">
                  <a:latin typeface="GBTQGD+Bahnschrift" charset="0"/>
                  <a:ea typeface="Roboto" panose="02000000000000000000" pitchFamily="2" charset="0"/>
                </a:rPr>
                <a:t>Aging </a:t>
              </a:r>
              <a:r>
                <a:rPr lang="en-US" sz="900" dirty="0" err="1">
                  <a:latin typeface="GBTQGD+Bahnschrift" charset="0"/>
                  <a:ea typeface="Roboto" panose="02000000000000000000" pitchFamily="2" charset="0"/>
                </a:rPr>
                <a:t>mythbusters</a:t>
              </a:r>
              <a:r>
                <a:rPr lang="en-US" sz="900" dirty="0">
                  <a:latin typeface="GBTQGD+Bahnschrift" charset="0"/>
                  <a:ea typeface="Roboto" panose="02000000000000000000" pitchFamily="2" charset="0"/>
                </a:rPr>
                <a:t> in one place. </a:t>
              </a:r>
            </a:p>
          </p:txBody>
        </p:sp>
        <p:sp>
          <p:nvSpPr>
            <p:cNvPr id="439" name="TextBox 438"/>
            <p:cNvSpPr txBox="1"/>
            <p:nvPr/>
          </p:nvSpPr>
          <p:spPr>
            <a:xfrm>
              <a:off x="8631734" y="5121033"/>
              <a:ext cx="3145359" cy="451404"/>
            </a:xfrm>
            <a:prstGeom prst="rect">
              <a:avLst/>
            </a:prstGeom>
            <a:noFill/>
          </p:spPr>
          <p:txBody>
            <a:bodyPr wrap="square" rtlCol="0">
              <a:spAutoFit/>
            </a:bodyPr>
            <a:lstStyle/>
            <a:p>
              <a:r>
                <a:rPr lang="en-US" sz="1050" b="1" dirty="0">
                  <a:latin typeface="GBTQGD+Bahnschrift" charset="0"/>
                </a:rPr>
                <a:t>Healthcare Tips</a:t>
              </a:r>
            </a:p>
          </p:txBody>
        </p:sp>
      </p:grpSp>
      <p:grpSp>
        <p:nvGrpSpPr>
          <p:cNvPr id="9" name="Group 439"/>
          <p:cNvGrpSpPr/>
          <p:nvPr/>
        </p:nvGrpSpPr>
        <p:grpSpPr>
          <a:xfrm>
            <a:off x="6651732" y="3609198"/>
            <a:ext cx="2423350" cy="658431"/>
            <a:chOff x="8621574" y="5121038"/>
            <a:chExt cx="3231133" cy="1170539"/>
          </a:xfrm>
        </p:grpSpPr>
        <p:sp>
          <p:nvSpPr>
            <p:cNvPr id="441" name="Rectangle 440"/>
            <p:cNvSpPr/>
            <p:nvPr/>
          </p:nvSpPr>
          <p:spPr>
            <a:xfrm>
              <a:off x="8621575" y="5388770"/>
              <a:ext cx="3231132" cy="902807"/>
            </a:xfrm>
            <a:prstGeom prst="rect">
              <a:avLst/>
            </a:prstGeom>
          </p:spPr>
          <p:txBody>
            <a:bodyPr wrap="square">
              <a:spAutoFit/>
            </a:bodyPr>
            <a:lstStyle/>
            <a:p>
              <a:r>
                <a:rPr lang="en-US" sz="900" dirty="0">
                  <a:latin typeface="GBTQGD+Bahnschrift" charset="0"/>
                  <a:ea typeface="Roboto" panose="02000000000000000000" pitchFamily="2" charset="0"/>
                </a:rPr>
                <a:t>People on the app database notified in case of emergency and shortest path mapped for help.</a:t>
              </a:r>
            </a:p>
          </p:txBody>
        </p:sp>
        <p:sp>
          <p:nvSpPr>
            <p:cNvPr id="442" name="TextBox 441"/>
            <p:cNvSpPr txBox="1"/>
            <p:nvPr/>
          </p:nvSpPr>
          <p:spPr>
            <a:xfrm>
              <a:off x="8621574" y="5121038"/>
              <a:ext cx="3145358" cy="451405"/>
            </a:xfrm>
            <a:prstGeom prst="rect">
              <a:avLst/>
            </a:prstGeom>
            <a:noFill/>
          </p:spPr>
          <p:txBody>
            <a:bodyPr wrap="square" rtlCol="0">
              <a:spAutoFit/>
            </a:bodyPr>
            <a:lstStyle/>
            <a:p>
              <a:r>
                <a:rPr lang="en-US" sz="1050" b="1" dirty="0">
                  <a:latin typeface="GBTQGD+Bahnschrift" charset="0"/>
                </a:rPr>
                <a:t>Notifications</a:t>
              </a:r>
            </a:p>
          </p:txBody>
        </p:sp>
      </p:grpSp>
      <p:grpSp>
        <p:nvGrpSpPr>
          <p:cNvPr id="10" name="Group 443"/>
          <p:cNvGrpSpPr/>
          <p:nvPr/>
        </p:nvGrpSpPr>
        <p:grpSpPr>
          <a:xfrm>
            <a:off x="193707" y="2047672"/>
            <a:ext cx="2423350" cy="519931"/>
            <a:chOff x="8621574" y="5121033"/>
            <a:chExt cx="3231133" cy="924317"/>
          </a:xfrm>
        </p:grpSpPr>
        <p:sp>
          <p:nvSpPr>
            <p:cNvPr id="445" name="Rectangle 444"/>
            <p:cNvSpPr/>
            <p:nvPr/>
          </p:nvSpPr>
          <p:spPr>
            <a:xfrm>
              <a:off x="8621575" y="5388763"/>
              <a:ext cx="3231132" cy="656587"/>
            </a:xfrm>
            <a:prstGeom prst="rect">
              <a:avLst/>
            </a:prstGeom>
          </p:spPr>
          <p:txBody>
            <a:bodyPr wrap="square">
              <a:spAutoFit/>
            </a:bodyPr>
            <a:lstStyle/>
            <a:p>
              <a:r>
                <a:rPr lang="en-US" sz="900" dirty="0">
                  <a:latin typeface="GBTQGD+Bahnschrift" charset="0"/>
                  <a:ea typeface="Roboto" panose="02000000000000000000" pitchFamily="2" charset="0"/>
                </a:rPr>
                <a:t>Add the </a:t>
              </a:r>
              <a:r>
                <a:rPr lang="en-US" sz="900" dirty="0" err="1">
                  <a:latin typeface="GBTQGD+Bahnschrift" charset="0"/>
                  <a:ea typeface="Roboto" panose="02000000000000000000" pitchFamily="2" charset="0"/>
                </a:rPr>
                <a:t>elderly’s</a:t>
              </a:r>
              <a:r>
                <a:rPr lang="en-US" sz="900" dirty="0">
                  <a:latin typeface="GBTQGD+Bahnschrift" charset="0"/>
                  <a:ea typeface="Roboto" panose="02000000000000000000" pitchFamily="2" charset="0"/>
                </a:rPr>
                <a:t> profile for a better time management</a:t>
              </a:r>
            </a:p>
          </p:txBody>
        </p:sp>
        <p:sp>
          <p:nvSpPr>
            <p:cNvPr id="446" name="TextBox 445"/>
            <p:cNvSpPr txBox="1"/>
            <p:nvPr/>
          </p:nvSpPr>
          <p:spPr>
            <a:xfrm>
              <a:off x="8621574" y="5121033"/>
              <a:ext cx="3145358" cy="451404"/>
            </a:xfrm>
            <a:prstGeom prst="rect">
              <a:avLst/>
            </a:prstGeom>
            <a:noFill/>
          </p:spPr>
          <p:txBody>
            <a:bodyPr wrap="square" rtlCol="0">
              <a:spAutoFit/>
            </a:bodyPr>
            <a:lstStyle/>
            <a:p>
              <a:r>
                <a:rPr lang="en-US" sz="1050" b="1" dirty="0">
                  <a:latin typeface="GBTQGD+Bahnschrift" charset="0"/>
                </a:rPr>
                <a:t>Profile integration with wearable</a:t>
              </a:r>
            </a:p>
          </p:txBody>
        </p:sp>
      </p:grpSp>
      <p:grpSp>
        <p:nvGrpSpPr>
          <p:cNvPr id="11" name="Group 446"/>
          <p:cNvGrpSpPr/>
          <p:nvPr/>
        </p:nvGrpSpPr>
        <p:grpSpPr>
          <a:xfrm>
            <a:off x="232572" y="2925751"/>
            <a:ext cx="2423350" cy="381436"/>
            <a:chOff x="8621574" y="5121033"/>
            <a:chExt cx="3231133" cy="678105"/>
          </a:xfrm>
        </p:grpSpPr>
        <p:sp>
          <p:nvSpPr>
            <p:cNvPr id="448" name="Rectangle 447"/>
            <p:cNvSpPr/>
            <p:nvPr/>
          </p:nvSpPr>
          <p:spPr>
            <a:xfrm>
              <a:off x="8621575" y="5388772"/>
              <a:ext cx="3231132" cy="410366"/>
            </a:xfrm>
            <a:prstGeom prst="rect">
              <a:avLst/>
            </a:prstGeom>
          </p:spPr>
          <p:txBody>
            <a:bodyPr wrap="square">
              <a:spAutoFit/>
            </a:bodyPr>
            <a:lstStyle/>
            <a:p>
              <a:r>
                <a:rPr lang="en-US" sz="900" dirty="0">
                  <a:latin typeface="GBTQGD+Bahnschrift" charset="0"/>
                  <a:ea typeface="Roboto" panose="02000000000000000000" pitchFamily="2" charset="0"/>
                </a:rPr>
                <a:t>Chat with doctors through the app.</a:t>
              </a:r>
            </a:p>
          </p:txBody>
        </p:sp>
        <p:sp>
          <p:nvSpPr>
            <p:cNvPr id="449" name="TextBox 448"/>
            <p:cNvSpPr txBox="1"/>
            <p:nvPr/>
          </p:nvSpPr>
          <p:spPr>
            <a:xfrm>
              <a:off x="8621574" y="5121033"/>
              <a:ext cx="3145358" cy="451404"/>
            </a:xfrm>
            <a:prstGeom prst="rect">
              <a:avLst/>
            </a:prstGeom>
            <a:noFill/>
          </p:spPr>
          <p:txBody>
            <a:bodyPr wrap="square" rtlCol="0">
              <a:spAutoFit/>
            </a:bodyPr>
            <a:lstStyle/>
            <a:p>
              <a:r>
                <a:rPr lang="en-US" sz="1050" b="1" dirty="0">
                  <a:latin typeface="GBTQGD+Bahnschrift" charset="0"/>
                </a:rPr>
                <a:t>Live chat</a:t>
              </a:r>
            </a:p>
          </p:txBody>
        </p:sp>
      </p:grpSp>
      <p:grpSp>
        <p:nvGrpSpPr>
          <p:cNvPr id="12" name="Group 449"/>
          <p:cNvGrpSpPr/>
          <p:nvPr/>
        </p:nvGrpSpPr>
        <p:grpSpPr>
          <a:xfrm>
            <a:off x="781273" y="3736444"/>
            <a:ext cx="2423350" cy="381433"/>
            <a:chOff x="8621574" y="5121038"/>
            <a:chExt cx="3231133" cy="678101"/>
          </a:xfrm>
        </p:grpSpPr>
        <p:sp>
          <p:nvSpPr>
            <p:cNvPr id="451" name="Rectangle 450"/>
            <p:cNvSpPr/>
            <p:nvPr/>
          </p:nvSpPr>
          <p:spPr>
            <a:xfrm>
              <a:off x="8621575" y="5388772"/>
              <a:ext cx="3231132" cy="410367"/>
            </a:xfrm>
            <a:prstGeom prst="rect">
              <a:avLst/>
            </a:prstGeom>
          </p:spPr>
          <p:txBody>
            <a:bodyPr wrap="square">
              <a:spAutoFit/>
            </a:bodyPr>
            <a:lstStyle/>
            <a:p>
              <a:r>
                <a:rPr lang="en-US" sz="900" dirty="0">
                  <a:latin typeface="GBTQGD+Bahnschrift" charset="0"/>
                  <a:ea typeface="Roboto" panose="02000000000000000000" pitchFamily="2" charset="0"/>
                </a:rPr>
                <a:t>Get real-time location of the elderly.</a:t>
              </a:r>
            </a:p>
          </p:txBody>
        </p:sp>
        <p:sp>
          <p:nvSpPr>
            <p:cNvPr id="452" name="TextBox 451"/>
            <p:cNvSpPr txBox="1"/>
            <p:nvPr/>
          </p:nvSpPr>
          <p:spPr>
            <a:xfrm>
              <a:off x="8621574" y="5121038"/>
              <a:ext cx="3145358" cy="451405"/>
            </a:xfrm>
            <a:prstGeom prst="rect">
              <a:avLst/>
            </a:prstGeom>
            <a:noFill/>
          </p:spPr>
          <p:txBody>
            <a:bodyPr wrap="square" rtlCol="0">
              <a:spAutoFit/>
            </a:bodyPr>
            <a:lstStyle/>
            <a:p>
              <a:r>
                <a:rPr lang="en-US" sz="1050" b="1" dirty="0">
                  <a:latin typeface="GBTQGD+Bahnschrift" charset="0"/>
                </a:rPr>
                <a:t>Monitoring System</a:t>
              </a:r>
            </a:p>
          </p:txBody>
        </p:sp>
      </p:grpSp>
      <p:grpSp>
        <p:nvGrpSpPr>
          <p:cNvPr id="13" name="Group 1"/>
          <p:cNvGrpSpPr/>
          <p:nvPr/>
        </p:nvGrpSpPr>
        <p:grpSpPr>
          <a:xfrm>
            <a:off x="3317716" y="1777869"/>
            <a:ext cx="618104" cy="866612"/>
            <a:chOff x="4423620" y="2107965"/>
            <a:chExt cx="824139" cy="1540643"/>
          </a:xfrm>
        </p:grpSpPr>
        <p:sp>
          <p:nvSpPr>
            <p:cNvPr id="367" name="Oval 366"/>
            <p:cNvSpPr/>
            <p:nvPr/>
          </p:nvSpPr>
          <p:spPr>
            <a:xfrm>
              <a:off x="4521257" y="3392699"/>
              <a:ext cx="612321" cy="25590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55" name="Arrow: Pentagon 354"/>
            <p:cNvSpPr/>
            <p:nvPr/>
          </p:nvSpPr>
          <p:spPr>
            <a:xfrm rot="5400000">
              <a:off x="4114986" y="2416599"/>
              <a:ext cx="1441408" cy="824139"/>
            </a:xfrm>
            <a:prstGeom prst="homePlate">
              <a:avLst/>
            </a:prstGeom>
            <a:gradFill flip="none" rotWithShape="1">
              <a:gsLst>
                <a:gs pos="49000">
                  <a:schemeClr val="accent1"/>
                </a:gs>
                <a:gs pos="100000">
                  <a:schemeClr val="accent1">
                    <a:lumMod val="7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solidFill>
                <a:latin typeface="GBTQGD+Bahnschrift" charset="0"/>
              </a:endParaRPr>
            </a:p>
          </p:txBody>
        </p:sp>
        <p:sp>
          <p:nvSpPr>
            <p:cNvPr id="358" name="Freeform 93"/>
            <p:cNvSpPr>
              <a:spLocks noChangeArrowheads="1"/>
            </p:cNvSpPr>
            <p:nvPr/>
          </p:nvSpPr>
          <p:spPr bwMode="auto">
            <a:xfrm>
              <a:off x="4669112" y="2270258"/>
              <a:ext cx="333155" cy="325451"/>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350" dirty="0">
                <a:latin typeface="GBTQGD+Bahnschrift" charset="0"/>
              </a:endParaRPr>
            </a:p>
          </p:txBody>
        </p:sp>
        <p:sp>
          <p:nvSpPr>
            <p:cNvPr id="453" name="TextBox 452"/>
            <p:cNvSpPr txBox="1"/>
            <p:nvPr/>
          </p:nvSpPr>
          <p:spPr>
            <a:xfrm>
              <a:off x="4522795" y="2879069"/>
              <a:ext cx="645040" cy="451406"/>
            </a:xfrm>
            <a:prstGeom prst="rect">
              <a:avLst/>
            </a:prstGeom>
            <a:noFill/>
          </p:spPr>
          <p:txBody>
            <a:bodyPr wrap="square" rtlCol="0">
              <a:spAutoFit/>
            </a:bodyPr>
            <a:lstStyle/>
            <a:p>
              <a:pPr algn="ctr"/>
              <a:endParaRPr lang="en-US" sz="1050" b="1" dirty="0">
                <a:latin typeface="GBTQGD+Bahnschrift" charset="0"/>
              </a:endParaRPr>
            </a:p>
          </p:txBody>
        </p:sp>
      </p:grpSp>
      <p:grpSp>
        <p:nvGrpSpPr>
          <p:cNvPr id="14" name="Group 6"/>
          <p:cNvGrpSpPr/>
          <p:nvPr/>
        </p:nvGrpSpPr>
        <p:grpSpPr>
          <a:xfrm>
            <a:off x="3976765" y="2305234"/>
            <a:ext cx="618104" cy="888585"/>
            <a:chOff x="5302352" y="3045503"/>
            <a:chExt cx="824139" cy="1579707"/>
          </a:xfrm>
        </p:grpSpPr>
        <p:sp>
          <p:nvSpPr>
            <p:cNvPr id="366" name="Oval 365"/>
            <p:cNvSpPr/>
            <p:nvPr/>
          </p:nvSpPr>
          <p:spPr>
            <a:xfrm>
              <a:off x="5434767" y="4369301"/>
              <a:ext cx="612321" cy="25590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grpSp>
          <p:nvGrpSpPr>
            <p:cNvPr id="15" name="Group 2"/>
            <p:cNvGrpSpPr/>
            <p:nvPr/>
          </p:nvGrpSpPr>
          <p:grpSpPr>
            <a:xfrm>
              <a:off x="5302352" y="3045503"/>
              <a:ext cx="824139" cy="1441408"/>
              <a:chOff x="5302352" y="3045503"/>
              <a:chExt cx="824139" cy="1441408"/>
            </a:xfrm>
          </p:grpSpPr>
          <p:sp>
            <p:nvSpPr>
              <p:cNvPr id="356" name="Arrow: Pentagon 355"/>
              <p:cNvSpPr/>
              <p:nvPr/>
            </p:nvSpPr>
            <p:spPr>
              <a:xfrm rot="5400000">
                <a:off x="4993718" y="3354137"/>
                <a:ext cx="1441408" cy="824139"/>
              </a:xfrm>
              <a:prstGeom prst="homePlate">
                <a:avLst/>
              </a:prstGeom>
              <a:gradFill>
                <a:gsLst>
                  <a:gs pos="44000">
                    <a:schemeClr val="tx1">
                      <a:lumMod val="50000"/>
                      <a:lumOff val="50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61" name="Freeform 142"/>
              <p:cNvSpPr>
                <a:spLocks noChangeArrowheads="1"/>
              </p:cNvSpPr>
              <p:nvPr/>
            </p:nvSpPr>
            <p:spPr bwMode="auto">
              <a:xfrm>
                <a:off x="5554202" y="3216979"/>
                <a:ext cx="317749" cy="335080"/>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350" dirty="0">
                  <a:latin typeface="GBTQGD+Bahnschrift" charset="0"/>
                </a:endParaRPr>
              </a:p>
            </p:txBody>
          </p:sp>
          <p:sp>
            <p:nvSpPr>
              <p:cNvPr id="454" name="TextBox 453"/>
              <p:cNvSpPr txBox="1"/>
              <p:nvPr/>
            </p:nvSpPr>
            <p:spPr>
              <a:xfrm>
                <a:off x="5400453" y="3844042"/>
                <a:ext cx="645040" cy="451406"/>
              </a:xfrm>
              <a:prstGeom prst="rect">
                <a:avLst/>
              </a:prstGeom>
              <a:noFill/>
            </p:spPr>
            <p:txBody>
              <a:bodyPr wrap="square" rtlCol="0">
                <a:spAutoFit/>
              </a:bodyPr>
              <a:lstStyle/>
              <a:p>
                <a:pPr algn="ctr"/>
                <a:endParaRPr lang="en-US" sz="1050" b="1" dirty="0">
                  <a:latin typeface="GBTQGD+Bahnschrift" charset="0"/>
                </a:endParaRPr>
              </a:p>
            </p:txBody>
          </p:sp>
        </p:grpSp>
      </p:grpSp>
      <p:grpSp>
        <p:nvGrpSpPr>
          <p:cNvPr id="16" name="Group 3"/>
          <p:cNvGrpSpPr/>
          <p:nvPr/>
        </p:nvGrpSpPr>
        <p:grpSpPr>
          <a:xfrm>
            <a:off x="5174135" y="1912765"/>
            <a:ext cx="618104" cy="866951"/>
            <a:chOff x="6898846" y="2347779"/>
            <a:chExt cx="824139" cy="1541246"/>
          </a:xfrm>
        </p:grpSpPr>
        <p:sp>
          <p:nvSpPr>
            <p:cNvPr id="363" name="Oval 362"/>
            <p:cNvSpPr/>
            <p:nvPr/>
          </p:nvSpPr>
          <p:spPr>
            <a:xfrm>
              <a:off x="6997056" y="3633116"/>
              <a:ext cx="612321" cy="25590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53" name="Arrow: Pentagon 352"/>
            <p:cNvSpPr/>
            <p:nvPr/>
          </p:nvSpPr>
          <p:spPr>
            <a:xfrm rot="5400000">
              <a:off x="6590212" y="2656413"/>
              <a:ext cx="1441408" cy="824139"/>
            </a:xfrm>
            <a:prstGeom prst="homePlate">
              <a:avLst/>
            </a:prstGeom>
            <a:gradFill>
              <a:gsLst>
                <a:gs pos="44000">
                  <a:schemeClr val="tx1">
                    <a:lumMod val="50000"/>
                    <a:lumOff val="50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60" name="Freeform 139"/>
            <p:cNvSpPr>
              <a:spLocks noChangeArrowheads="1"/>
            </p:cNvSpPr>
            <p:nvPr/>
          </p:nvSpPr>
          <p:spPr bwMode="auto">
            <a:xfrm>
              <a:off x="7124922" y="2523371"/>
              <a:ext cx="333154" cy="286936"/>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350" dirty="0">
                <a:latin typeface="GBTQGD+Bahnschrift" charset="0"/>
              </a:endParaRPr>
            </a:p>
          </p:txBody>
        </p:sp>
        <p:sp>
          <p:nvSpPr>
            <p:cNvPr id="455" name="TextBox 454"/>
            <p:cNvSpPr txBox="1"/>
            <p:nvPr/>
          </p:nvSpPr>
          <p:spPr>
            <a:xfrm>
              <a:off x="6997935" y="3162492"/>
              <a:ext cx="645040" cy="451406"/>
            </a:xfrm>
            <a:prstGeom prst="rect">
              <a:avLst/>
            </a:prstGeom>
            <a:noFill/>
          </p:spPr>
          <p:txBody>
            <a:bodyPr wrap="square" rtlCol="0">
              <a:spAutoFit/>
            </a:bodyPr>
            <a:lstStyle/>
            <a:p>
              <a:pPr algn="ctr"/>
              <a:endParaRPr lang="en-US" sz="1050" b="1" dirty="0">
                <a:latin typeface="GBTQGD+Bahnschrift" charset="0"/>
              </a:endParaRPr>
            </a:p>
          </p:txBody>
        </p:sp>
      </p:grpSp>
      <p:grpSp>
        <p:nvGrpSpPr>
          <p:cNvPr id="17" name="Group 5"/>
          <p:cNvGrpSpPr/>
          <p:nvPr/>
        </p:nvGrpSpPr>
        <p:grpSpPr>
          <a:xfrm>
            <a:off x="5702593" y="2558845"/>
            <a:ext cx="618104" cy="857021"/>
            <a:chOff x="7603456" y="3496366"/>
            <a:chExt cx="824139" cy="1523593"/>
          </a:xfrm>
        </p:grpSpPr>
        <p:sp>
          <p:nvSpPr>
            <p:cNvPr id="354" name="Arrow: Pentagon 353"/>
            <p:cNvSpPr/>
            <p:nvPr/>
          </p:nvSpPr>
          <p:spPr>
            <a:xfrm rot="5400000">
              <a:off x="7294822" y="3805000"/>
              <a:ext cx="1441408" cy="824139"/>
            </a:xfrm>
            <a:prstGeom prst="homePlate">
              <a:avLst/>
            </a:prstGeom>
            <a:gradFill>
              <a:gsLst>
                <a:gs pos="4900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65" name="Oval 364"/>
            <p:cNvSpPr/>
            <p:nvPr/>
          </p:nvSpPr>
          <p:spPr>
            <a:xfrm>
              <a:off x="7709365" y="4764050"/>
              <a:ext cx="612321" cy="25590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62" name="Freeform 146"/>
            <p:cNvSpPr>
              <a:spLocks noChangeArrowheads="1"/>
            </p:cNvSpPr>
            <p:nvPr/>
          </p:nvSpPr>
          <p:spPr bwMode="auto">
            <a:xfrm>
              <a:off x="7848042" y="3666913"/>
              <a:ext cx="333154" cy="184873"/>
            </a:xfrm>
            <a:custGeom>
              <a:avLst/>
              <a:gdLst>
                <a:gd name="T0" fmla="*/ 138096 w 634"/>
                <a:gd name="T1" fmla="*/ 52665 h 354"/>
                <a:gd name="T2" fmla="*/ 138096 w 634"/>
                <a:gd name="T3" fmla="*/ 52665 h 354"/>
                <a:gd name="T4" fmla="*/ 127639 w 634"/>
                <a:gd name="T5" fmla="*/ 63055 h 354"/>
                <a:gd name="T6" fmla="*/ 138096 w 634"/>
                <a:gd name="T7" fmla="*/ 73803 h 354"/>
                <a:gd name="T8" fmla="*/ 148552 w 634"/>
                <a:gd name="T9" fmla="*/ 63055 h 354"/>
                <a:gd name="T10" fmla="*/ 138096 w 634"/>
                <a:gd name="T11" fmla="*/ 52665 h 354"/>
                <a:gd name="T12" fmla="*/ 95549 w 634"/>
                <a:gd name="T13" fmla="*/ 58039 h 354"/>
                <a:gd name="T14" fmla="*/ 95549 w 634"/>
                <a:gd name="T15" fmla="*/ 58039 h 354"/>
                <a:gd name="T16" fmla="*/ 74637 w 634"/>
                <a:gd name="T17" fmla="*/ 58039 h 354"/>
                <a:gd name="T18" fmla="*/ 74637 w 634"/>
                <a:gd name="T19" fmla="*/ 36901 h 354"/>
                <a:gd name="T20" fmla="*/ 63820 w 634"/>
                <a:gd name="T21" fmla="*/ 31527 h 354"/>
                <a:gd name="T22" fmla="*/ 58411 w 634"/>
                <a:gd name="T23" fmla="*/ 36901 h 354"/>
                <a:gd name="T24" fmla="*/ 58411 w 634"/>
                <a:gd name="T25" fmla="*/ 58039 h 354"/>
                <a:gd name="T26" fmla="*/ 37138 w 634"/>
                <a:gd name="T27" fmla="*/ 58039 h 354"/>
                <a:gd name="T28" fmla="*/ 32090 w 634"/>
                <a:gd name="T29" fmla="*/ 63055 h 354"/>
                <a:gd name="T30" fmla="*/ 37138 w 634"/>
                <a:gd name="T31" fmla="*/ 73803 h 354"/>
                <a:gd name="T32" fmla="*/ 58411 w 634"/>
                <a:gd name="T33" fmla="*/ 73803 h 354"/>
                <a:gd name="T34" fmla="*/ 58411 w 634"/>
                <a:gd name="T35" fmla="*/ 94940 h 354"/>
                <a:gd name="T36" fmla="*/ 63820 w 634"/>
                <a:gd name="T37" fmla="*/ 99956 h 354"/>
                <a:gd name="T38" fmla="*/ 74637 w 634"/>
                <a:gd name="T39" fmla="*/ 94940 h 354"/>
                <a:gd name="T40" fmla="*/ 74637 w 634"/>
                <a:gd name="T41" fmla="*/ 73803 h 354"/>
                <a:gd name="T42" fmla="*/ 95549 w 634"/>
                <a:gd name="T43" fmla="*/ 73803 h 354"/>
                <a:gd name="T44" fmla="*/ 100958 w 634"/>
                <a:gd name="T45" fmla="*/ 63055 h 354"/>
                <a:gd name="T46" fmla="*/ 95549 w 634"/>
                <a:gd name="T47" fmla="*/ 58039 h 354"/>
                <a:gd name="T48" fmla="*/ 159369 w 634"/>
                <a:gd name="T49" fmla="*/ 79177 h 354"/>
                <a:gd name="T50" fmla="*/ 159369 w 634"/>
                <a:gd name="T51" fmla="*/ 79177 h 354"/>
                <a:gd name="T52" fmla="*/ 148552 w 634"/>
                <a:gd name="T53" fmla="*/ 89566 h 354"/>
                <a:gd name="T54" fmla="*/ 159369 w 634"/>
                <a:gd name="T55" fmla="*/ 99956 h 354"/>
                <a:gd name="T56" fmla="*/ 169825 w 634"/>
                <a:gd name="T57" fmla="*/ 89566 h 354"/>
                <a:gd name="T58" fmla="*/ 159369 w 634"/>
                <a:gd name="T59" fmla="*/ 79177 h 354"/>
                <a:gd name="T60" fmla="*/ 186051 w 634"/>
                <a:gd name="T61" fmla="*/ 0 h 354"/>
                <a:gd name="T62" fmla="*/ 186051 w 634"/>
                <a:gd name="T63" fmla="*/ 0 h 354"/>
                <a:gd name="T64" fmla="*/ 42546 w 634"/>
                <a:gd name="T65" fmla="*/ 0 h 354"/>
                <a:gd name="T66" fmla="*/ 0 w 634"/>
                <a:gd name="T67" fmla="*/ 41917 h 354"/>
                <a:gd name="T68" fmla="*/ 0 w 634"/>
                <a:gd name="T69" fmla="*/ 84192 h 354"/>
                <a:gd name="T70" fmla="*/ 42546 w 634"/>
                <a:gd name="T71" fmla="*/ 126468 h 354"/>
                <a:gd name="T72" fmla="*/ 186051 w 634"/>
                <a:gd name="T73" fmla="*/ 126468 h 354"/>
                <a:gd name="T74" fmla="*/ 228236 w 634"/>
                <a:gd name="T75" fmla="*/ 84192 h 354"/>
                <a:gd name="T76" fmla="*/ 228236 w 634"/>
                <a:gd name="T77" fmla="*/ 41917 h 354"/>
                <a:gd name="T78" fmla="*/ 186051 w 634"/>
                <a:gd name="T79" fmla="*/ 0 h 354"/>
                <a:gd name="T80" fmla="*/ 212372 w 634"/>
                <a:gd name="T81" fmla="*/ 84192 h 354"/>
                <a:gd name="T82" fmla="*/ 212372 w 634"/>
                <a:gd name="T83" fmla="*/ 84192 h 354"/>
                <a:gd name="T84" fmla="*/ 186051 w 634"/>
                <a:gd name="T85" fmla="*/ 116078 h 354"/>
                <a:gd name="T86" fmla="*/ 42546 w 634"/>
                <a:gd name="T87" fmla="*/ 116078 h 354"/>
                <a:gd name="T88" fmla="*/ 16225 w 634"/>
                <a:gd name="T89" fmla="*/ 84192 h 354"/>
                <a:gd name="T90" fmla="*/ 16225 w 634"/>
                <a:gd name="T91" fmla="*/ 41917 h 354"/>
                <a:gd name="T92" fmla="*/ 42546 w 634"/>
                <a:gd name="T93" fmla="*/ 15764 h 354"/>
                <a:gd name="T94" fmla="*/ 186051 w 634"/>
                <a:gd name="T95" fmla="*/ 15764 h 354"/>
                <a:gd name="T96" fmla="*/ 212372 w 634"/>
                <a:gd name="T97" fmla="*/ 41917 h 354"/>
                <a:gd name="T98" fmla="*/ 212372 w 634"/>
                <a:gd name="T99" fmla="*/ 84192 h 354"/>
                <a:gd name="T100" fmla="*/ 191098 w 634"/>
                <a:gd name="T101" fmla="*/ 58039 h 354"/>
                <a:gd name="T102" fmla="*/ 191098 w 634"/>
                <a:gd name="T103" fmla="*/ 58039 h 354"/>
                <a:gd name="T104" fmla="*/ 180642 w 634"/>
                <a:gd name="T105" fmla="*/ 68429 h 354"/>
                <a:gd name="T106" fmla="*/ 191098 w 634"/>
                <a:gd name="T107" fmla="*/ 79177 h 354"/>
                <a:gd name="T108" fmla="*/ 201915 w 634"/>
                <a:gd name="T109" fmla="*/ 68429 h 354"/>
                <a:gd name="T110" fmla="*/ 191098 w 634"/>
                <a:gd name="T111" fmla="*/ 58039 h 354"/>
                <a:gd name="T112" fmla="*/ 169825 w 634"/>
                <a:gd name="T113" fmla="*/ 31527 h 354"/>
                <a:gd name="T114" fmla="*/ 169825 w 634"/>
                <a:gd name="T115" fmla="*/ 31527 h 354"/>
                <a:gd name="T116" fmla="*/ 159369 w 634"/>
                <a:gd name="T117" fmla="*/ 41917 h 354"/>
                <a:gd name="T118" fmla="*/ 169825 w 634"/>
                <a:gd name="T119" fmla="*/ 52665 h 354"/>
                <a:gd name="T120" fmla="*/ 180642 w 634"/>
                <a:gd name="T121" fmla="*/ 41917 h 354"/>
                <a:gd name="T122" fmla="*/ 169825 w 634"/>
                <a:gd name="T123" fmla="*/ 31527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350" dirty="0">
                <a:latin typeface="GBTQGD+Bahnschrift" charset="0"/>
              </a:endParaRPr>
            </a:p>
          </p:txBody>
        </p:sp>
        <p:sp>
          <p:nvSpPr>
            <p:cNvPr id="456" name="TextBox 455"/>
            <p:cNvSpPr txBox="1"/>
            <p:nvPr/>
          </p:nvSpPr>
          <p:spPr>
            <a:xfrm>
              <a:off x="7730916" y="4271218"/>
              <a:ext cx="645040" cy="451406"/>
            </a:xfrm>
            <a:prstGeom prst="rect">
              <a:avLst/>
            </a:prstGeom>
            <a:noFill/>
          </p:spPr>
          <p:txBody>
            <a:bodyPr wrap="square" rtlCol="0">
              <a:spAutoFit/>
            </a:bodyPr>
            <a:lstStyle/>
            <a:p>
              <a:pPr algn="ctr"/>
              <a:endParaRPr lang="en-US" sz="1050" b="1" dirty="0">
                <a:latin typeface="GBTQGD+Bahnschrift" charset="0"/>
              </a:endParaRPr>
            </a:p>
          </p:txBody>
        </p:sp>
      </p:grpSp>
      <p:grpSp>
        <p:nvGrpSpPr>
          <p:cNvPr id="18" name="Group 4"/>
          <p:cNvGrpSpPr/>
          <p:nvPr/>
        </p:nvGrpSpPr>
        <p:grpSpPr>
          <a:xfrm>
            <a:off x="4679311" y="2708694"/>
            <a:ext cx="618104" cy="892639"/>
            <a:chOff x="6239081" y="3762764"/>
            <a:chExt cx="824139" cy="1586913"/>
          </a:xfrm>
        </p:grpSpPr>
        <p:sp>
          <p:nvSpPr>
            <p:cNvPr id="357" name="Arrow: Pentagon 356"/>
            <p:cNvSpPr/>
            <p:nvPr/>
          </p:nvSpPr>
          <p:spPr>
            <a:xfrm rot="5400000">
              <a:off x="5930447" y="4071398"/>
              <a:ext cx="1441408" cy="824139"/>
            </a:xfrm>
            <a:prstGeom prst="homePlate">
              <a:avLst/>
            </a:prstGeom>
            <a:gradFill>
              <a:gsLst>
                <a:gs pos="4900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64" name="Oval 363"/>
            <p:cNvSpPr/>
            <p:nvPr/>
          </p:nvSpPr>
          <p:spPr>
            <a:xfrm>
              <a:off x="6338107" y="5093768"/>
              <a:ext cx="612321" cy="255909"/>
            </a:xfrm>
            <a:prstGeom prst="ellipse">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chemeClr val="tx1"/>
                </a:solidFill>
                <a:latin typeface="GBTQGD+Bahnschrift" charset="0"/>
              </a:endParaRPr>
            </a:p>
          </p:txBody>
        </p:sp>
        <p:sp>
          <p:nvSpPr>
            <p:cNvPr id="359" name="Freeform 109"/>
            <p:cNvSpPr>
              <a:spLocks noChangeArrowheads="1"/>
            </p:cNvSpPr>
            <p:nvPr/>
          </p:nvSpPr>
          <p:spPr bwMode="auto">
            <a:xfrm>
              <a:off x="6474244" y="3921375"/>
              <a:ext cx="333154" cy="33315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endParaRPr lang="en-US" sz="1350" dirty="0">
                <a:latin typeface="GBTQGD+Bahnschrift" charset="0"/>
              </a:endParaRPr>
            </a:p>
          </p:txBody>
        </p:sp>
        <p:sp>
          <p:nvSpPr>
            <p:cNvPr id="457" name="TextBox 456"/>
            <p:cNvSpPr txBox="1"/>
            <p:nvPr/>
          </p:nvSpPr>
          <p:spPr>
            <a:xfrm>
              <a:off x="6373924" y="4597997"/>
              <a:ext cx="645040" cy="451406"/>
            </a:xfrm>
            <a:prstGeom prst="rect">
              <a:avLst/>
            </a:prstGeom>
            <a:noFill/>
          </p:spPr>
          <p:txBody>
            <a:bodyPr wrap="square" rtlCol="0">
              <a:spAutoFit/>
            </a:bodyPr>
            <a:lstStyle/>
            <a:p>
              <a:pPr algn="ctr"/>
              <a:endParaRPr lang="en-US" sz="1050" b="1" dirty="0">
                <a:latin typeface="GBTQGD+Bahnschrift" charset="0"/>
              </a:endParaRPr>
            </a:p>
          </p:txBody>
        </p:sp>
      </p:grpSp>
    </p:spTree>
    <p:extLst>
      <p:ext uri="{BB962C8B-B14F-4D97-AF65-F5344CB8AC3E}">
        <p14:creationId xmlns:p14="http://schemas.microsoft.com/office/powerpoint/2010/main" val="506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500" fill="hold"/>
                                        <p:tgtEl>
                                          <p:spTgt spid="458"/>
                                        </p:tgtEl>
                                        <p:attrNameLst>
                                          <p:attrName>ppt_x</p:attrName>
                                        </p:attrNameLst>
                                      </p:cBhvr>
                                      <p:tavLst>
                                        <p:tav tm="0">
                                          <p:val>
                                            <p:strVal val="#ppt_x"/>
                                          </p:val>
                                        </p:tav>
                                        <p:tav tm="100000">
                                          <p:val>
                                            <p:strVal val="#ppt_x"/>
                                          </p:val>
                                        </p:tav>
                                      </p:tavLst>
                                    </p:anim>
                                    <p:anim calcmode="lin" valueType="num">
                                      <p:cBhvr additive="base">
                                        <p:cTn id="8" dur="500" fill="hold"/>
                                        <p:tgtEl>
                                          <p:spTgt spid="4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59"/>
                                        </p:tgtEl>
                                        <p:attrNameLst>
                                          <p:attrName>style.visibility</p:attrName>
                                        </p:attrNameLst>
                                      </p:cBhvr>
                                      <p:to>
                                        <p:strVal val="visible"/>
                                      </p:to>
                                    </p:set>
                                    <p:animEffect transition="in" filter="fade">
                                      <p:cBhvr>
                                        <p:cTn id="17" dur="500"/>
                                        <p:tgtEl>
                                          <p:spTgt spid="459"/>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7"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par>
                          <p:cTn id="44" fill="hold">
                            <p:stCondLst>
                              <p:cond delay="5500"/>
                            </p:stCondLst>
                            <p:childTnLst>
                              <p:par>
                                <p:cTn id="45" presetID="42"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2"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right)">
                                      <p:cBhvr>
                                        <p:cTn id="59" dur="500"/>
                                        <p:tgtEl>
                                          <p:spTgt spid="7"/>
                                        </p:tgtEl>
                                      </p:cBhvr>
                                    </p:animEffect>
                                  </p:childTnLst>
                                </p:cTn>
                              </p:par>
                            </p:childTnLst>
                          </p:cTn>
                        </p:par>
                        <p:par>
                          <p:cTn id="60" fill="hold">
                            <p:stCondLst>
                              <p:cond delay="8000"/>
                            </p:stCondLst>
                            <p:childTnLst>
                              <p:par>
                                <p:cTn id="61" presetID="42" presetClass="entr" presetSubtype="0"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par>
                          <p:cTn id="66" fill="hold">
                            <p:stCondLst>
                              <p:cond delay="9000"/>
                            </p:stCondLst>
                            <p:childTnLst>
                              <p:par>
                                <p:cTn id="67" presetID="47" presetClass="entr" presetSubtype="0" fill="hold"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childTnLst>
                          </p:cTn>
                        </p:par>
                        <p:par>
                          <p:cTn id="72" fill="hold">
                            <p:stCondLst>
                              <p:cond delay="100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childTnLst>
                          </p:cTn>
                        </p:par>
                        <p:par>
                          <p:cTn id="76" fill="hold">
                            <p:stCondLst>
                              <p:cond delay="10500"/>
                            </p:stCondLst>
                            <p:childTnLst>
                              <p:par>
                                <p:cTn id="77" presetID="42" presetClass="entr" presetSubtype="0" fill="hold"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1000"/>
                                        <p:tgtEl>
                                          <p:spTgt spid="9"/>
                                        </p:tgtEl>
                                      </p:cBhvr>
                                    </p:animEffect>
                                    <p:anim calcmode="lin" valueType="num">
                                      <p:cBhvr>
                                        <p:cTn id="80" dur="1000" fill="hold"/>
                                        <p:tgtEl>
                                          <p:spTgt spid="9"/>
                                        </p:tgtEl>
                                        <p:attrNameLst>
                                          <p:attrName>ppt_x</p:attrName>
                                        </p:attrNameLst>
                                      </p:cBhvr>
                                      <p:tavLst>
                                        <p:tav tm="0">
                                          <p:val>
                                            <p:strVal val="#ppt_x"/>
                                          </p:val>
                                        </p:tav>
                                        <p:tav tm="100000">
                                          <p:val>
                                            <p:strVal val="#ppt_x"/>
                                          </p:val>
                                        </p:tav>
                                      </p:tavLst>
                                    </p:anim>
                                    <p:anim calcmode="lin" valueType="num">
                                      <p:cBhvr>
                                        <p:cTn id="81" dur="1000" fill="hold"/>
                                        <p:tgtEl>
                                          <p:spTgt spid="9"/>
                                        </p:tgtEl>
                                        <p:attrNameLst>
                                          <p:attrName>ppt_y</p:attrName>
                                        </p:attrNameLst>
                                      </p:cBhvr>
                                      <p:tavLst>
                                        <p:tav tm="0">
                                          <p:val>
                                            <p:strVal val="#ppt_y+.1"/>
                                          </p:val>
                                        </p:tav>
                                        <p:tav tm="100000">
                                          <p:val>
                                            <p:strVal val="#ppt_y"/>
                                          </p:val>
                                        </p:tav>
                                      </p:tavLst>
                                    </p:anim>
                                  </p:childTnLst>
                                </p:cTn>
                              </p:par>
                            </p:childTnLst>
                          </p:cTn>
                        </p:par>
                        <p:par>
                          <p:cTn id="82" fill="hold">
                            <p:stCondLst>
                              <p:cond delay="11500"/>
                            </p:stCondLst>
                            <p:childTnLst>
                              <p:par>
                                <p:cTn id="83" presetID="47" presetClass="entr" presetSubtype="0" fill="hold"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par>
                          <p:cTn id="88" fill="hold">
                            <p:stCondLst>
                              <p:cond delay="12500"/>
                            </p:stCondLst>
                            <p:childTnLst>
                              <p:par>
                                <p:cTn id="89" presetID="22" presetClass="entr" presetSubtype="8"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wipe(left)">
                                      <p:cBhvr>
                                        <p:cTn id="91" dur="500"/>
                                        <p:tgtEl>
                                          <p:spTgt spid="3"/>
                                        </p:tgtEl>
                                      </p:cBhvr>
                                    </p:animEffect>
                                  </p:childTnLst>
                                </p:cTn>
                              </p:par>
                            </p:childTnLst>
                          </p:cTn>
                        </p:par>
                        <p:par>
                          <p:cTn id="92" fill="hold">
                            <p:stCondLst>
                              <p:cond delay="13000"/>
                            </p:stCondLst>
                            <p:childTnLst>
                              <p:par>
                                <p:cTn id="93" presetID="42" presetClass="entr" presetSubtype="0" fill="hold" nodeType="after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1000"/>
                                        <p:tgtEl>
                                          <p:spTgt spid="8"/>
                                        </p:tgtEl>
                                      </p:cBhvr>
                                    </p:animEffect>
                                    <p:anim calcmode="lin" valueType="num">
                                      <p:cBhvr>
                                        <p:cTn id="96" dur="1000" fill="hold"/>
                                        <p:tgtEl>
                                          <p:spTgt spid="8"/>
                                        </p:tgtEl>
                                        <p:attrNameLst>
                                          <p:attrName>ppt_x</p:attrName>
                                        </p:attrNameLst>
                                      </p:cBhvr>
                                      <p:tavLst>
                                        <p:tav tm="0">
                                          <p:val>
                                            <p:strVal val="#ppt_x"/>
                                          </p:val>
                                        </p:tav>
                                        <p:tav tm="100000">
                                          <p:val>
                                            <p:strVal val="#ppt_x"/>
                                          </p:val>
                                        </p:tav>
                                      </p:tavLst>
                                    </p:anim>
                                    <p:anim calcmode="lin" valueType="num">
                                      <p:cBhvr>
                                        <p:cTn id="9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animBg="1"/>
      <p:bldP spid="4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629400" y="1581150"/>
            <a:ext cx="3000758" cy="507831"/>
          </a:xfrm>
          <a:prstGeom prst="rect">
            <a:avLst/>
          </a:prstGeom>
          <a:noFill/>
        </p:spPr>
        <p:txBody>
          <a:bodyPr wrap="square" rtlCol="0">
            <a:spAutoFit/>
          </a:bodyPr>
          <a:lstStyle/>
          <a:p>
            <a:r>
              <a:rPr lang="en-US" sz="2700" b="1" dirty="0" err="1">
                <a:solidFill>
                  <a:srgbClr val="0070C0"/>
                </a:solidFill>
                <a:latin typeface="Montserrat" panose="00000500000000000000" pitchFamily="50" charset="0"/>
              </a:rPr>
              <a:t>WeCare</a:t>
            </a:r>
            <a:endParaRPr lang="id-ID" sz="2700" b="1" dirty="0">
              <a:solidFill>
                <a:srgbClr val="0070C0"/>
              </a:solidFill>
              <a:latin typeface="Montserrat" panose="00000500000000000000" pitchFamily="50" charset="0"/>
            </a:endParaRPr>
          </a:p>
        </p:txBody>
      </p:sp>
      <p:grpSp>
        <p:nvGrpSpPr>
          <p:cNvPr id="2" name="Group 20"/>
          <p:cNvGrpSpPr/>
          <p:nvPr/>
        </p:nvGrpSpPr>
        <p:grpSpPr>
          <a:xfrm rot="5400000" flipV="1">
            <a:off x="8118387" y="1353513"/>
            <a:ext cx="404453" cy="536431"/>
            <a:chOff x="8532745" y="456688"/>
            <a:chExt cx="1931367" cy="1960684"/>
          </a:xfrm>
        </p:grpSpPr>
        <p:sp>
          <p:nvSpPr>
            <p:cNvPr id="22" name="Right Triangle 21"/>
            <p:cNvSpPr/>
            <p:nvPr/>
          </p:nvSpPr>
          <p:spPr>
            <a:xfrm>
              <a:off x="8532745" y="855272"/>
              <a:ext cx="1562100" cy="1562100"/>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rgbClr val="FFFFFF"/>
                </a:solidFill>
              </a:endParaRPr>
            </a:p>
          </p:txBody>
        </p:sp>
        <p:sp>
          <p:nvSpPr>
            <p:cNvPr id="23" name="Right Triangle 22"/>
            <p:cNvSpPr/>
            <p:nvPr/>
          </p:nvSpPr>
          <p:spPr>
            <a:xfrm>
              <a:off x="8902012" y="456688"/>
              <a:ext cx="1562100" cy="1562099"/>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srgbClr val="FFFFFF"/>
                </a:solidFill>
              </a:endParaRPr>
            </a:p>
          </p:txBody>
        </p:sp>
      </p:grpSp>
      <p:pic>
        <p:nvPicPr>
          <p:cNvPr id="14" name="Picture Placeholder 13" descr="WhatsApp Image 2020-04-21 at 9.16.41 PM.jpeg"/>
          <p:cNvPicPr>
            <a:picLocks noGrp="1" noChangeAspect="1"/>
          </p:cNvPicPr>
          <p:nvPr>
            <p:ph type="pic" sz="quarter" idx="13"/>
          </p:nvPr>
        </p:nvPicPr>
        <p:blipFill>
          <a:blip r:embed="rId2"/>
          <a:srcRect t="20799" b="20799"/>
          <a:stretch>
            <a:fillRect/>
          </a:stretch>
        </p:blipFill>
        <p:spPr>
          <a:xfrm>
            <a:off x="3140075" y="0"/>
            <a:ext cx="2273300" cy="2876550"/>
          </a:xfrm>
        </p:spPr>
      </p:pic>
      <p:pic>
        <p:nvPicPr>
          <p:cNvPr id="17" name="Picture Placeholder 16" descr="WhatsApp Image 2020-04-21 at 9.16.41 PM (4).jpeg"/>
          <p:cNvPicPr>
            <a:picLocks noGrp="1" noChangeAspect="1"/>
          </p:cNvPicPr>
          <p:nvPr>
            <p:ph type="pic" sz="quarter" idx="12"/>
          </p:nvPr>
        </p:nvPicPr>
        <p:blipFill>
          <a:blip r:embed="rId3"/>
          <a:srcRect t="18124" b="18124"/>
          <a:stretch>
            <a:fillRect/>
          </a:stretch>
        </p:blipFill>
        <p:spPr>
          <a:xfrm>
            <a:off x="536575" y="2003425"/>
            <a:ext cx="2273300" cy="3140075"/>
          </a:xfrm>
        </p:spPr>
      </p:pic>
      <p:sp>
        <p:nvSpPr>
          <p:cNvPr id="18" name="TextBox 17"/>
          <p:cNvSpPr txBox="1"/>
          <p:nvPr/>
        </p:nvSpPr>
        <p:spPr>
          <a:xfrm>
            <a:off x="5867400" y="2266950"/>
            <a:ext cx="2851702" cy="1631216"/>
          </a:xfrm>
          <a:prstGeom prst="rect">
            <a:avLst/>
          </a:prstGeom>
          <a:noFill/>
        </p:spPr>
        <p:txBody>
          <a:bodyPr wrap="square" rtlCol="0">
            <a:spAutoFit/>
          </a:bodyPr>
          <a:lstStyle/>
          <a:p>
            <a:pPr marL="171450" indent="-171450">
              <a:buFont typeface="Arial" panose="020B0604020202020204" pitchFamily="34" charset="0"/>
              <a:buChar char="•"/>
            </a:pPr>
            <a:r>
              <a:rPr lang="en-US" sz="1250" b="1" dirty="0">
                <a:solidFill>
                  <a:srgbClr val="0070C0"/>
                </a:solidFill>
              </a:rPr>
              <a:t>The mobile app has been developed as a smart portal for end-users integrated with a push notification service with the wearable.</a:t>
            </a:r>
          </a:p>
          <a:p>
            <a:pPr marL="171450" indent="-171450">
              <a:buFont typeface="Arial" panose="020B0604020202020204" pitchFamily="34" charset="0"/>
              <a:buChar char="•"/>
            </a:pPr>
            <a:r>
              <a:rPr lang="en-US" sz="1250" b="1" dirty="0">
                <a:solidFill>
                  <a:srgbClr val="0070C0"/>
                </a:solidFill>
              </a:rPr>
              <a:t>It also has other features like adding the patient’s profile particularly synced with the wearable for live monitoring.</a:t>
            </a:r>
          </a:p>
        </p:txBody>
      </p:sp>
    </p:spTree>
    <p:extLst>
      <p:ext uri="{BB962C8B-B14F-4D97-AF65-F5344CB8AC3E}">
        <p14:creationId xmlns:p14="http://schemas.microsoft.com/office/powerpoint/2010/main" val="30721677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hatsApp Image 2020-04-21 at 9.16.41 PM (3).jpeg"/>
          <p:cNvPicPr>
            <a:picLocks noGrp="1" noChangeAspect="1"/>
          </p:cNvPicPr>
          <p:nvPr>
            <p:ph type="pic" sz="quarter" idx="12"/>
          </p:nvPr>
        </p:nvPicPr>
        <p:blipFill>
          <a:blip r:embed="rId2"/>
          <a:srcRect t="18124" b="18124"/>
          <a:stretch>
            <a:fillRect/>
          </a:stretch>
        </p:blipFill>
        <p:spPr>
          <a:xfrm>
            <a:off x="536575" y="2003425"/>
            <a:ext cx="2273300" cy="3140075"/>
          </a:xfrm>
        </p:spPr>
      </p:pic>
      <p:pic>
        <p:nvPicPr>
          <p:cNvPr id="7" name="Picture Placeholder 6" descr="WhatsApp Image 2020-04-21 at 9.16.41 PM (2).jpeg"/>
          <p:cNvPicPr>
            <a:picLocks noGrp="1" noChangeAspect="1"/>
          </p:cNvPicPr>
          <p:nvPr>
            <p:ph type="pic" sz="quarter" idx="13"/>
          </p:nvPr>
        </p:nvPicPr>
        <p:blipFill>
          <a:blip r:embed="rId3"/>
          <a:srcRect t="21573" b="21573"/>
          <a:stretch>
            <a:fillRect/>
          </a:stretch>
        </p:blipFill>
        <p:spPr>
          <a:xfrm>
            <a:off x="3140075" y="0"/>
            <a:ext cx="2273300" cy="2800350"/>
          </a:xfrm>
        </p:spPr>
      </p:pic>
      <p:sp>
        <p:nvSpPr>
          <p:cNvPr id="8" name="TextBox 7"/>
          <p:cNvSpPr txBox="1"/>
          <p:nvPr/>
        </p:nvSpPr>
        <p:spPr>
          <a:xfrm>
            <a:off x="5867400" y="2038350"/>
            <a:ext cx="2851702" cy="861774"/>
          </a:xfrm>
          <a:prstGeom prst="rect">
            <a:avLst/>
          </a:prstGeom>
          <a:noFill/>
        </p:spPr>
        <p:txBody>
          <a:bodyPr wrap="square" rtlCol="0">
            <a:spAutoFit/>
          </a:bodyPr>
          <a:lstStyle/>
          <a:p>
            <a:pPr marL="171450" indent="-171450">
              <a:buFont typeface="Arial" panose="020B0604020202020204" pitchFamily="34" charset="0"/>
              <a:buChar char="•"/>
            </a:pPr>
            <a:r>
              <a:rPr lang="en-US" sz="1250" b="1" dirty="0">
                <a:solidFill>
                  <a:srgbClr val="0070C0"/>
                </a:solidFill>
              </a:rPr>
              <a:t>Another module in the app allows the relatives to get real-time location of the  elderly with all his health specifications.</a:t>
            </a:r>
            <a:endParaRPr lang="id-ID" sz="125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hatsApp Image 2020-04-21 at 9.16.42 PM.jpeg"/>
          <p:cNvPicPr>
            <a:picLocks noGrp="1" noChangeAspect="1"/>
          </p:cNvPicPr>
          <p:nvPr>
            <p:ph type="pic" sz="quarter" idx="12"/>
          </p:nvPr>
        </p:nvPicPr>
        <p:blipFill>
          <a:blip r:embed="rId2"/>
          <a:srcRect t="18124" b="18124"/>
          <a:stretch>
            <a:fillRect/>
          </a:stretch>
        </p:blipFill>
        <p:spPr>
          <a:xfrm>
            <a:off x="536575" y="2003425"/>
            <a:ext cx="2273300" cy="3140075"/>
          </a:xfrm>
        </p:spPr>
      </p:pic>
      <p:pic>
        <p:nvPicPr>
          <p:cNvPr id="4" name="Picture Placeholder 3" descr="WhatsApp Image 2020-04-21 at 9.16.41 PM (1).jpeg"/>
          <p:cNvPicPr>
            <a:picLocks noGrp="1" noChangeAspect="1"/>
          </p:cNvPicPr>
          <p:nvPr>
            <p:ph type="pic" sz="quarter" idx="13"/>
          </p:nvPr>
        </p:nvPicPr>
        <p:blipFill>
          <a:blip r:embed="rId3"/>
          <a:srcRect t="20799" b="20799"/>
          <a:stretch>
            <a:fillRect/>
          </a:stretch>
        </p:blipFill>
        <p:spPr>
          <a:xfrm>
            <a:off x="3140075" y="0"/>
            <a:ext cx="2273300" cy="2876550"/>
          </a:xfrm>
        </p:spPr>
      </p:pic>
      <p:sp>
        <p:nvSpPr>
          <p:cNvPr id="6" name="TextBox 5"/>
          <p:cNvSpPr txBox="1"/>
          <p:nvPr/>
        </p:nvSpPr>
        <p:spPr>
          <a:xfrm>
            <a:off x="5867400" y="1885950"/>
            <a:ext cx="2851702" cy="1054135"/>
          </a:xfrm>
          <a:prstGeom prst="rect">
            <a:avLst/>
          </a:prstGeom>
          <a:noFill/>
        </p:spPr>
        <p:txBody>
          <a:bodyPr wrap="square" rtlCol="0">
            <a:spAutoFit/>
          </a:bodyPr>
          <a:lstStyle/>
          <a:p>
            <a:pPr marL="171450" indent="-171450">
              <a:buFont typeface="Arial" panose="020B0604020202020204" pitchFamily="34" charset="0"/>
              <a:buChar char="•"/>
            </a:pPr>
            <a:r>
              <a:rPr lang="en-US" sz="1250" b="1" dirty="0">
                <a:solidFill>
                  <a:srgbClr val="0070C0"/>
                </a:solidFill>
              </a:rPr>
              <a:t>Controls which allow the user to interact will be simple and clear providing ease of use.</a:t>
            </a:r>
          </a:p>
          <a:p>
            <a:pPr marL="171450" indent="-171450">
              <a:buFont typeface="Arial" panose="020B0604020202020204" pitchFamily="34" charset="0"/>
              <a:buChar char="•"/>
            </a:pPr>
            <a:r>
              <a:rPr lang="en-US" sz="1250" b="1" dirty="0">
                <a:solidFill>
                  <a:srgbClr val="0070C0"/>
                </a:solidFill>
              </a:rPr>
              <a:t>A module on some common myth-busters for the elderly to age well!</a:t>
            </a:r>
            <a:endParaRPr lang="id-ID" sz="125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503423" y="745506"/>
            <a:ext cx="4217077" cy="282129"/>
          </a:xfrm>
          <a:prstGeom prst="rect">
            <a:avLst/>
          </a:prstGeom>
        </p:spPr>
        <p:txBody>
          <a:bodyPr vert="horz" wrap="square" lIns="0" tIns="0" rIns="0" bIns="0" rtlCol="0">
            <a:spAutoFit/>
          </a:bodyPr>
          <a:lstStyle/>
          <a:p>
            <a:pPr marL="0" marR="0" algn="ctr">
              <a:lnSpc>
                <a:spcPts val="2197"/>
              </a:lnSpc>
              <a:spcBef>
                <a:spcPts val="0"/>
              </a:spcBef>
              <a:spcAft>
                <a:spcPts val="0"/>
              </a:spcAft>
            </a:pPr>
            <a:r>
              <a:rPr lang="en-US" dirty="0">
                <a:solidFill>
                  <a:srgbClr val="000000"/>
                </a:solidFill>
                <a:latin typeface="Calibri"/>
                <a:cs typeface="Calibri"/>
              </a:rPr>
              <a:t>Wearable Device</a:t>
            </a:r>
            <a:endParaRPr sz="1800" dirty="0">
              <a:solidFill>
                <a:srgbClr val="000000"/>
              </a:solidFill>
              <a:latin typeface="Calibri"/>
              <a:cs typeface="Calibri"/>
            </a:endParaRPr>
          </a:p>
        </p:txBody>
      </p:sp>
      <p:sp>
        <p:nvSpPr>
          <p:cNvPr id="4" name="object 4"/>
          <p:cNvSpPr txBox="1"/>
          <p:nvPr/>
        </p:nvSpPr>
        <p:spPr>
          <a:xfrm>
            <a:off x="7904480" y="3691161"/>
            <a:ext cx="934045" cy="1243905"/>
          </a:xfrm>
          <a:prstGeom prst="rect">
            <a:avLst/>
          </a:prstGeom>
        </p:spPr>
        <p:txBody>
          <a:bodyPr vert="horz" wrap="square" lIns="0" tIns="0" rIns="0" bIns="0" rtlCol="0">
            <a:spAutoFit/>
          </a:bodyPr>
          <a:lstStyle/>
          <a:p>
            <a:pPr marL="0" marR="0">
              <a:lnSpc>
                <a:spcPts val="4394"/>
              </a:lnSpc>
              <a:spcBef>
                <a:spcPts val="0"/>
              </a:spcBef>
              <a:spcAft>
                <a:spcPts val="0"/>
              </a:spcAft>
            </a:pPr>
            <a:r>
              <a:rPr sz="3600" dirty="0">
                <a:solidFill>
                  <a:srgbClr val="FF0000"/>
                </a:solidFill>
                <a:latin typeface="Calibri"/>
                <a:cs typeface="Calibri"/>
              </a:rPr>
              <a:t>R</a:t>
            </a:r>
          </a:p>
        </p:txBody>
      </p:sp>
      <p:sp>
        <p:nvSpPr>
          <p:cNvPr id="5" name="object 5"/>
          <p:cNvSpPr txBox="1"/>
          <p:nvPr/>
        </p:nvSpPr>
        <p:spPr>
          <a:xfrm>
            <a:off x="559054" y="3835179"/>
            <a:ext cx="878011" cy="1243905"/>
          </a:xfrm>
          <a:prstGeom prst="rect">
            <a:avLst/>
          </a:prstGeom>
        </p:spPr>
        <p:txBody>
          <a:bodyPr vert="horz" wrap="square" lIns="0" tIns="0" rIns="0" bIns="0" rtlCol="0">
            <a:spAutoFit/>
          </a:bodyPr>
          <a:lstStyle/>
          <a:p>
            <a:pPr marL="0" marR="0">
              <a:lnSpc>
                <a:spcPts val="4394"/>
              </a:lnSpc>
              <a:spcBef>
                <a:spcPts val="0"/>
              </a:spcBef>
              <a:spcAft>
                <a:spcPts val="0"/>
              </a:spcAft>
            </a:pPr>
            <a:r>
              <a:rPr sz="3600" dirty="0">
                <a:solidFill>
                  <a:srgbClr val="FF0000"/>
                </a:solidFill>
                <a:latin typeface="Calibri"/>
                <a:cs typeface="Calibri"/>
              </a:rPr>
              <a:t>L</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1037</Words>
  <Application>Microsoft Office PowerPoint</Application>
  <PresentationFormat>On-screen Show (16:9)</PresentationFormat>
  <Paragraphs>127</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GBTQGD+Bahnschrift</vt:lpstr>
      <vt:lpstr>URAEHB+Wingdings-Regular</vt:lpstr>
      <vt:lpstr>Wingdings</vt:lpstr>
      <vt:lpstr>QWMOCU+Bahnschrift</vt:lpstr>
      <vt:lpstr>Arial</vt:lpstr>
      <vt:lpstr>Montserrat</vt:lpstr>
      <vt:lpstr>PTFEAS+Bahnschrift</vt:lpstr>
      <vt:lpstr>Calibri</vt:lpstr>
      <vt:lpstr>Tahoma</vt:lpstr>
      <vt:lpstr>Theme Office</vt:lpstr>
      <vt:lpstr>PowerPoint Presentation</vt:lpstr>
      <vt:lpstr>PowerPoint Presentation</vt:lpstr>
      <vt:lpstr>PowerPoint Presentation</vt:lpstr>
      <vt:lpstr>PowerPoint Presentation</vt:lpstr>
      <vt:lpstr>Mobile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bhaskar</dc:creator>
  <cp:lastModifiedBy>hp</cp:lastModifiedBy>
  <cp:revision>22</cp:revision>
  <dcterms:modified xsi:type="dcterms:W3CDTF">2021-04-10T07:50:56Z</dcterms:modified>
</cp:coreProperties>
</file>