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9"/>
  </p:notesMasterIdLst>
  <p:sldIdLst>
    <p:sldId id="869" r:id="rId2"/>
    <p:sldId id="535" r:id="rId3"/>
    <p:sldId id="835" r:id="rId4"/>
    <p:sldId id="836" r:id="rId5"/>
    <p:sldId id="855" r:id="rId6"/>
    <p:sldId id="837" r:id="rId7"/>
    <p:sldId id="838" r:id="rId8"/>
    <p:sldId id="839" r:id="rId9"/>
    <p:sldId id="840" r:id="rId10"/>
    <p:sldId id="856" r:id="rId11"/>
    <p:sldId id="841" r:id="rId12"/>
    <p:sldId id="842" r:id="rId13"/>
    <p:sldId id="843" r:id="rId14"/>
    <p:sldId id="857" r:id="rId15"/>
    <p:sldId id="844" r:id="rId16"/>
    <p:sldId id="845" r:id="rId17"/>
    <p:sldId id="858" r:id="rId18"/>
    <p:sldId id="859" r:id="rId19"/>
    <p:sldId id="846" r:id="rId20"/>
    <p:sldId id="834" r:id="rId21"/>
    <p:sldId id="847" r:id="rId22"/>
    <p:sldId id="862" r:id="rId23"/>
    <p:sldId id="865" r:id="rId24"/>
    <p:sldId id="863" r:id="rId25"/>
    <p:sldId id="866" r:id="rId26"/>
    <p:sldId id="848" r:id="rId27"/>
    <p:sldId id="849" r:id="rId28"/>
    <p:sldId id="864" r:id="rId29"/>
    <p:sldId id="850" r:id="rId30"/>
    <p:sldId id="851" r:id="rId31"/>
    <p:sldId id="852" r:id="rId32"/>
    <p:sldId id="853" r:id="rId33"/>
    <p:sldId id="854" r:id="rId34"/>
    <p:sldId id="860" r:id="rId35"/>
    <p:sldId id="861" r:id="rId36"/>
    <p:sldId id="867" r:id="rId37"/>
    <p:sldId id="86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 baseline="-18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D2468840-78AC-C231-2548-54F9DA6A36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825A05B8-A048-5301-812D-11274B4BAD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62564" name="Rectangle 4">
            <a:extLst>
              <a:ext uri="{FF2B5EF4-FFF2-40B4-BE49-F238E27FC236}">
                <a16:creationId xmlns:a16="http://schemas.microsoft.com/office/drawing/2014/main" id="{BAADC2F5-BB35-39A6-EDF3-0D1FC930242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65" name="Rectangle 5">
            <a:extLst>
              <a:ext uri="{FF2B5EF4-FFF2-40B4-BE49-F238E27FC236}">
                <a16:creationId xmlns:a16="http://schemas.microsoft.com/office/drawing/2014/main" id="{6B5B694A-65B3-17C3-287D-AA01CAE54E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FC17AB11-3CF8-DDDD-1CC0-AE2B955C89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62567" name="Rectangle 7">
            <a:extLst>
              <a:ext uri="{FF2B5EF4-FFF2-40B4-BE49-F238E27FC236}">
                <a16:creationId xmlns:a16="http://schemas.microsoft.com/office/drawing/2014/main" id="{E72DAA7B-154A-3ABC-E549-E724320E8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latin typeface="Times New Roman" panose="02020603050405020304" pitchFamily="18" charset="0"/>
              </a:defRPr>
            </a:lvl1pPr>
          </a:lstStyle>
          <a:p>
            <a:fld id="{85AB6D41-4998-5641-9369-F31F023F91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C647BC7-1B54-1E02-6522-BA3B5F0C2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492A3-7092-064D-8773-EBFEFD37546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F7A840B7-600A-E08A-8572-D6BE26BD2A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1F32CD82-C998-4300-7F9C-AB2608564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9C370E-B9E1-E1D7-D87D-177854229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F32D0-645A-374A-8DAB-382186A682A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05B23CD6-F0FD-EFFB-D4BF-E6AFB4DD55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59E2837D-23F7-BC5D-CE98-DA2F4250C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6CF26A-FA18-334D-3656-F6B96DB92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69636-CB44-DD45-B674-F75697741C8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0A55A3B2-3640-B5ED-A754-51F7F19B53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728CCECC-3511-2D1B-2E3B-FFA945DE7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26EA0D-0DF9-A03F-BECE-6B9D50280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A6144-CCED-AD4F-BC11-A0C910B1DD8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66190B91-CBD6-B0F2-9FAC-9D11F7056A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9171F19F-A479-2223-F178-7F15DA1F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1D1635-9DA9-E0FA-288D-6C49B6ABC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E4B28-F679-D043-BDBD-3C768C6875A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54160C79-690C-D1C6-47BB-F974EF8310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7993B4C2-6DD4-D406-EFD7-2BDA3ACD0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848BA6-B7B2-F7D9-03D2-ED3EF553F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3D29A-CBAD-1345-AC60-BAC6C818DBC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4354" name="Rectangle 2">
            <a:extLst>
              <a:ext uri="{FF2B5EF4-FFF2-40B4-BE49-F238E27FC236}">
                <a16:creationId xmlns:a16="http://schemas.microsoft.com/office/drawing/2014/main" id="{9138F3A7-A744-82B3-4A55-0AA1BA3F9F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6EF924F9-B551-7E2A-616F-F6409D330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B527AC-D198-5B5B-EB9C-EBD66DFEB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2FE8C-8577-CA46-A1C8-6A5218DAF82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FEC0CAF6-CB06-C9ED-53D7-B8CCAED1DC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0A2FB884-E4E2-F754-343B-9716F6549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33F2A9-44B6-3F5A-0886-132A19080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B359A-02D6-1744-A5EB-BD2428EE8F4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62098E4C-7C19-EEC9-ACED-65CC30D785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B4ECB4E1-868B-9E8C-3EE5-2610D2DCD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6EDEE6C-579E-9961-01D2-AFC8D7EBB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BB6FF-D6D1-8F49-82E9-EBD3268AED6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26402" name="Rectangle 2">
            <a:extLst>
              <a:ext uri="{FF2B5EF4-FFF2-40B4-BE49-F238E27FC236}">
                <a16:creationId xmlns:a16="http://schemas.microsoft.com/office/drawing/2014/main" id="{B674EDF0-4A58-48F0-94EE-0B1122656E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B5EFAA1C-2FEA-0EDF-2DFB-75A1BD98D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5469936-AF85-7F65-E49A-BD6B1FBC7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34CF5-D043-AD4D-AE8C-B37B65A3D0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28450" name="Rectangle 2">
            <a:extLst>
              <a:ext uri="{FF2B5EF4-FFF2-40B4-BE49-F238E27FC236}">
                <a16:creationId xmlns:a16="http://schemas.microsoft.com/office/drawing/2014/main" id="{CB091937-ABC1-6B7F-D744-EF6AB417F7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>
            <a:extLst>
              <a:ext uri="{FF2B5EF4-FFF2-40B4-BE49-F238E27FC236}">
                <a16:creationId xmlns:a16="http://schemas.microsoft.com/office/drawing/2014/main" id="{053BD745-1DD8-2A31-EDA3-6D545F8E4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EB05CC-2F39-B3DC-1581-3A70FBF2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1ADDD-87C4-1341-98E6-00284C6EB65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01826" name="Rectangle 2">
            <a:extLst>
              <a:ext uri="{FF2B5EF4-FFF2-40B4-BE49-F238E27FC236}">
                <a16:creationId xmlns:a16="http://schemas.microsoft.com/office/drawing/2014/main" id="{50010F09-69D6-97B7-87A9-C217CF3014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8E531851-3B0A-D93C-C6D3-33490C407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F89651-B690-5BCE-D9A4-4C07DFB19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7E220-32C1-7E44-9A07-81B20B445FE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7986C250-0072-E1FA-9C2B-E440B356DC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B0A064DB-E5C3-39C1-3668-66D3E8865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4A2F71-9938-7AF7-8835-B228A7353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6F226-2937-8A44-99E8-5043219880D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1D0951B4-2A65-842B-AA32-29436063DB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C31C695D-1950-7FE1-3A55-BDAA9E88C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49AAEF-CE41-B7D1-026A-8F1E9B718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3AE24-8F06-F344-9A4D-50924EF6405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C3D147B4-04EE-54C7-ADBF-7EC0C0853C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BDC6619C-B40B-A866-9F12-AE805EBDE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0C630DE-5EBA-31E8-9638-66CDF1409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12FE0-C7C0-4349-9297-3B69544ABF8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34594" name="Rectangle 2">
            <a:extLst>
              <a:ext uri="{FF2B5EF4-FFF2-40B4-BE49-F238E27FC236}">
                <a16:creationId xmlns:a16="http://schemas.microsoft.com/office/drawing/2014/main" id="{0567AE35-8220-A20E-DE73-621EB3633B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>
            <a:extLst>
              <a:ext uri="{FF2B5EF4-FFF2-40B4-BE49-F238E27FC236}">
                <a16:creationId xmlns:a16="http://schemas.microsoft.com/office/drawing/2014/main" id="{15EB4E60-FCFC-441E-108B-608518420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AF365F-EEF4-D301-0BD6-8E822D4AA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128CC-967B-704A-B36E-6ED45D740DA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42786" name="Rectangle 2">
            <a:extLst>
              <a:ext uri="{FF2B5EF4-FFF2-40B4-BE49-F238E27FC236}">
                <a16:creationId xmlns:a16="http://schemas.microsoft.com/office/drawing/2014/main" id="{AA53FF48-51DB-A111-B84E-D9E548EDFF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>
            <a:extLst>
              <a:ext uri="{FF2B5EF4-FFF2-40B4-BE49-F238E27FC236}">
                <a16:creationId xmlns:a16="http://schemas.microsoft.com/office/drawing/2014/main" id="{FA507DD8-09FF-60F8-37FF-874B4A19A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3CA17A-BA6B-6841-DD2C-EC2DE0B75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4A9EC-322B-C041-A50D-85ABAD29F86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36642" name="Rectangle 2">
            <a:extLst>
              <a:ext uri="{FF2B5EF4-FFF2-40B4-BE49-F238E27FC236}">
                <a16:creationId xmlns:a16="http://schemas.microsoft.com/office/drawing/2014/main" id="{9E230881-D495-1886-5B11-0431C6E0A8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>
            <a:extLst>
              <a:ext uri="{FF2B5EF4-FFF2-40B4-BE49-F238E27FC236}">
                <a16:creationId xmlns:a16="http://schemas.microsoft.com/office/drawing/2014/main" id="{1D245314-77DD-735D-1608-C00DC1983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D0BDE8-3C39-9CA5-2261-F038F5DEB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2FD68-2B37-194B-B7F6-36C375BA501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921E7F0A-E10F-15C2-1E58-FDBFA36F6F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3C8BE4D4-B70C-5AA0-88FD-D576530CF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3A7CD9-3418-9318-2B1B-64A8E4921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2161B-58E8-7949-BE4D-88BA1AD4E8F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2430DC92-3F9C-6DB5-AA4D-B8E5E51A8D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23026325-D5E3-0FF9-AF23-8CB39D958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76BACC-ECF8-745D-5FC1-856B044AE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CB1A7-E8F4-F84C-960E-874EB96E746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6F484BA9-69F3-F7CD-7850-5680D90C47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3DDD1368-8CCE-DE4A-536F-AACB0309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38BDB73-D4E4-0EEE-EF6C-8D9BE46D4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54433-02B3-4641-BE1A-2D27C7D81E2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40738" name="Rectangle 2">
            <a:extLst>
              <a:ext uri="{FF2B5EF4-FFF2-40B4-BE49-F238E27FC236}">
                <a16:creationId xmlns:a16="http://schemas.microsoft.com/office/drawing/2014/main" id="{B20CA7CB-C134-63C4-CC76-B573AA497C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>
            <a:extLst>
              <a:ext uri="{FF2B5EF4-FFF2-40B4-BE49-F238E27FC236}">
                <a16:creationId xmlns:a16="http://schemas.microsoft.com/office/drawing/2014/main" id="{8F50F59E-E28A-A8F4-8945-E9085C3C1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9CDD206-4A5A-6747-366D-F3F2FEACF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2F9B1-42BA-044C-A32F-9CC2CE378E9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2B02C01E-AACE-D3A4-F9DC-F85B522540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B04F5340-033C-BE9C-5E93-627856448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422C3C-6FA0-ECBD-20F0-5A0B578AF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B66FF-A937-D046-B15C-548C8109F56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70A197D3-C65A-3025-7A28-88376B1DA8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5B86F1A2-1BA4-8EB8-F652-F32CD8FE4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0AF428-D5C7-C173-6937-741C0C51F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68566-FD57-594E-8A3F-DE1978AF634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4AA09AC1-6357-CEE8-DFAD-CD24A16F66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9E3803DE-7C37-F5E1-9766-9F7D086D5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0C2EE6-6541-4893-763C-4B5FF9884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8E72B-EAAF-F840-B692-F651491C2EE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2EB82A6F-2DE0-976F-9387-150873A438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C45DE23B-8B3D-42FF-7D6C-0A08536EB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6CC32F-F756-1D3D-9FF5-E05B89752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33D3B-FE91-764E-AAE8-CF8EE1A8447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9399C653-EED1-13F7-AF73-F906B41DBE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>
            <a:extLst>
              <a:ext uri="{FF2B5EF4-FFF2-40B4-BE49-F238E27FC236}">
                <a16:creationId xmlns:a16="http://schemas.microsoft.com/office/drawing/2014/main" id="{C9E43A88-71C7-1AD2-FD8C-5C007E1BF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1BA7C7-1F7D-7243-3A80-2F460724D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C4EB2-6923-7043-A031-990E85B88BA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8210" name="Rectangle 2">
            <a:extLst>
              <a:ext uri="{FF2B5EF4-FFF2-40B4-BE49-F238E27FC236}">
                <a16:creationId xmlns:a16="http://schemas.microsoft.com/office/drawing/2014/main" id="{41AA178F-3813-AA0B-C3F8-B81E5C3F58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>
            <a:extLst>
              <a:ext uri="{FF2B5EF4-FFF2-40B4-BE49-F238E27FC236}">
                <a16:creationId xmlns:a16="http://schemas.microsoft.com/office/drawing/2014/main" id="{484DA072-8461-595C-BA24-6F4B4C600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06C8D7-9DBF-4075-A151-C8D14AB5E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B26FD-D95D-F64F-B56F-C803169268A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30498" name="Rectangle 2">
            <a:extLst>
              <a:ext uri="{FF2B5EF4-FFF2-40B4-BE49-F238E27FC236}">
                <a16:creationId xmlns:a16="http://schemas.microsoft.com/office/drawing/2014/main" id="{02BC102B-82F7-1BF7-CEF6-8B7A340F43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>
            <a:extLst>
              <a:ext uri="{FF2B5EF4-FFF2-40B4-BE49-F238E27FC236}">
                <a16:creationId xmlns:a16="http://schemas.microsoft.com/office/drawing/2014/main" id="{B9372530-186F-8B72-86A0-645FE9C50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2BD74E-B371-2472-5BB1-AD8A1D132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45B2D-ACD8-F247-BFB9-E77E10185DC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32546" name="Rectangle 2">
            <a:extLst>
              <a:ext uri="{FF2B5EF4-FFF2-40B4-BE49-F238E27FC236}">
                <a16:creationId xmlns:a16="http://schemas.microsoft.com/office/drawing/2014/main" id="{4EF50C9B-FCCE-EDA9-A141-B57F0B078F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>
            <a:extLst>
              <a:ext uri="{FF2B5EF4-FFF2-40B4-BE49-F238E27FC236}">
                <a16:creationId xmlns:a16="http://schemas.microsoft.com/office/drawing/2014/main" id="{68484ABA-A0CD-2F32-D0B9-12C84CFEC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847A4A-9BC4-A8FD-94E6-27DA28BE7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EF1CF-CC68-AD42-B59E-AC4085AE5C3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B89D3732-CC66-016F-7904-51C5A72037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997A0072-0DBE-7B6E-8312-BB1636573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5024A4-99D4-3CF1-71CE-DDB947BD6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59C68-D1B2-2846-855A-6FBCB8E2554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6A2480CD-8E02-F649-4DFA-2CDEE6900D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>
            <a:extLst>
              <a:ext uri="{FF2B5EF4-FFF2-40B4-BE49-F238E27FC236}">
                <a16:creationId xmlns:a16="http://schemas.microsoft.com/office/drawing/2014/main" id="{B410D64D-B4CF-8D42-1B55-6D894939B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5FDBD6-AD68-F276-F1A9-C0A530B4D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E28D3-1754-844C-98D8-DDCDD880F86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36634F16-B828-D570-BFFC-CB8EF05DD7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79905A21-3D27-AE32-0ED5-43F981A08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B3F801-C036-A258-497F-9018522CD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07E5F-ABB5-6649-9A32-25FF7B0AEE6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62130D1E-6D82-74FF-BBE1-CE43D82F04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892A479F-C98C-01D6-6047-1C95981CA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2EE1F0-E922-7ACC-47A5-6B5D3F07D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A100D-ACE8-0146-A026-49854AF064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7B6AE2BB-271B-6FA3-D510-E5DED653AB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CB212D60-67DB-D9C2-550A-A9CBD42E1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E9F242-9342-21ED-02D9-23689DE4B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EDB5D-6D32-574B-A699-ACF2BC6169D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AC929F62-46FD-D699-CBEE-2067EB7B34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B6A6B0D6-91AE-4AE9-2BAA-D9DAFA42E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9492C-E1D8-21D0-DA77-824E7AED1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CFD56-B700-7C48-B58E-9A4042D6BC2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B3D36992-7CA5-5232-7280-39B46FF6A1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16A55B4B-0D4F-3868-8EC9-6C09FCFC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73B0BD-A1C4-9BFC-91B4-47006648D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62041-C40A-924A-ABC0-FEE28D1AC69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0225D907-FCA7-986A-8DAD-A82ACC5523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E9375700-66F3-0C16-5E8A-1B6A55B3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D0BEDD9C-B187-DF0F-6A79-B3EE7959A1C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2FA10496-4ABA-465E-4166-45619E2E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E6121AEA-B108-2890-8872-384FB4AB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4AEDE3EB-88B7-CD77-50B5-97C7CC0C9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4F609879-B27D-4E7A-7084-8A04D7E23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BD09CC54-181C-ED72-8441-83C6C47B8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A32C4C2D-6F7C-C4EB-5E9B-E7AA47766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9B0DD4B8-5AF6-8DEC-CF23-50D00B57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FB3B44F5-45C4-E975-2B6A-D4181CD3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5E70A02B-8E48-C437-8B23-57B8D2EF64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080E39B1-07DC-9C09-9235-4B2B45BAD1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472EB23F-602E-AF64-BDED-8D0F6E5D69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C2C832B4-75AB-62BD-0FB3-394623A727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537BA942-A7C5-DBCA-8024-B31A6ED748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58E6F408-82B7-4F25-5423-44F75EC40E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7AA7AB6-2035-AE40-B20D-30D9266BCE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B325FE4E-EA08-0053-12AF-78BE66483A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baseline="0">
                <a:latin typeface="McGrawHill-Italic" pitchFamily="2" charset="0"/>
              </a:rPr>
              <a:t>McGraw-Hill</a:t>
            </a:r>
            <a:endParaRPr lang="en-US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0712FDD5-2022-5F37-D825-12E98F7361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baseline="0">
                <a:latin typeface="McGrawHill-Italic" pitchFamily="2" charset="0"/>
              </a:rPr>
              <a:t>The McGraw-Hill Companies, Inc., 2000</a:t>
            </a:r>
            <a:endParaRPr lang="en-US" altLang="en-US" sz="2400" b="0" baseline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DE03-C44A-A30C-50BE-A54299B4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8C4B-0057-B4E4-428B-31AFD481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84FCD-F05F-09B7-B5E6-9591FBAD7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A846DA1A-A7CB-A145-BBA6-33CBBA941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18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F7D4-6CD3-0F2D-F057-242858CD6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155D7-4AB9-1770-6D62-28EDE4CA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0456-568E-DDB5-62B5-52074AB06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7EB2EC11-5327-2D4E-BED1-D7EB359DD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0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0C845-67E3-E780-3DD9-0EBDC048F2B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68314-833F-D842-F471-F6392B074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6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3100777F-BF01-1F43-98B0-9E940D36E3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1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89A0-5674-C89E-A478-F07FD399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596B-ABF1-037C-2482-5B95F5E8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E3531-908D-FE7C-4746-D743F7953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BA656627-FA81-014B-8D7A-261F50A385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81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F073-9AAF-7426-6619-1609F1D1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7C77-EF1E-F194-16C4-96AEAB41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A68B7-3290-58D2-E19E-4A3D68062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E5BC7DD2-5B6F-E34A-9A1E-EED3BE5CE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2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FA58-CE14-A117-E9C6-A5B99E88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2D97-377B-500A-9A0F-06485F53D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239A-C669-6B9B-55C2-840EE00F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4AEC4-7A10-FA2C-5CE6-3506EFD37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4FCFC91D-28FC-474C-8678-1362B7BC8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75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08AA-4BDF-7BF2-3EF3-DFD65EDD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95F5-9398-5D51-6E79-2C9F6343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53E7-5AE8-55DA-F6F3-87C35D54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4672F-2AE9-4838-1ED9-807C0A404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AAF39-280A-01FC-39FE-4DA6D05C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9852-A057-7AF1-1BEE-9D13559FE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B999AC37-DB2F-064C-9F31-78C811CF29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99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D6C7-58ED-B542-7396-EE96A1BF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3F6D8-0F41-9E6B-4FC2-BE55FD52A7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AE69BFDB-E8CC-DC4C-8C76-CF1BE5FF8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4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73D58-7E86-639A-CC74-9EF772954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60C4356F-D321-3B4C-BBA8-F0EC7609DE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62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3AE3-0518-CA57-1D1E-D5BA0F0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D4E7-AF3C-CE81-8701-CDA5D9FE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203A-56ED-D073-DAB8-CB6474CC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8D8C-DCB3-7C04-3328-136824D11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989C0085-BDE4-F949-953C-833CAC644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1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6876-422C-6C35-658D-45A41720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073AF-B842-7175-DCA1-CD952B7B9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3A65B-D937-209B-40AD-B40E3965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0348C-B6CA-0ED9-5DCD-A8D060B12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16.</a:t>
            </a:r>
            <a:fld id="{6B2DF874-6450-CB4D-B6AC-21D397D90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6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6407EB0C-3C69-8400-CDE6-E232E7FF0D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16.</a:t>
            </a:r>
            <a:fld id="{B52AB135-440C-9A4C-A78C-F21E4EECB0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4D981C8-8FBB-A21F-D21F-85348F8FD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12C74DC5-2A66-CE49-A8F8-FECFFEE15E38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149954" name="Picture 2">
            <a:extLst>
              <a:ext uri="{FF2B5EF4-FFF2-40B4-BE49-F238E27FC236}">
                <a16:creationId xmlns:a16="http://schemas.microsoft.com/office/drawing/2014/main" id="{D4393F77-3B9E-DD8D-480C-CAD5F8512DB2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9955" name="Rectangle 3">
            <a:extLst>
              <a:ext uri="{FF2B5EF4-FFF2-40B4-BE49-F238E27FC236}">
                <a16:creationId xmlns:a16="http://schemas.microsoft.com/office/drawing/2014/main" id="{C775D3BB-5BA5-72FA-FF1F-FF8DA109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aseline="0">
                <a:solidFill>
                  <a:schemeClr val="tx2"/>
                </a:solidFill>
              </a:rPr>
              <a:t>Chapter 16</a:t>
            </a:r>
          </a:p>
          <a:p>
            <a:pPr algn="ctr"/>
            <a:endParaRPr lang="en-US" altLang="en-US" sz="2000" baseline="0">
              <a:solidFill>
                <a:schemeClr val="tx2"/>
              </a:solidFill>
            </a:endParaRPr>
          </a:p>
          <a:p>
            <a:pPr algn="ctr"/>
            <a:r>
              <a:rPr lang="en-US" altLang="en-US" sz="4400" baseline="0"/>
              <a:t>Wireless WANs: </a:t>
            </a:r>
            <a:br>
              <a:rPr lang="en-US" altLang="en-US" sz="4400" baseline="0"/>
            </a:br>
            <a:r>
              <a:rPr lang="en-US" altLang="en-US" sz="4400" baseline="0"/>
              <a:t>Cellular Telephone</a:t>
            </a:r>
          </a:p>
          <a:p>
            <a:pPr algn="ctr"/>
            <a:r>
              <a:rPr lang="en-US" altLang="en-US" sz="4400" baseline="0"/>
              <a:t>and Satellite Networks</a:t>
            </a:r>
          </a:p>
        </p:txBody>
      </p:sp>
      <p:sp>
        <p:nvSpPr>
          <p:cNvPr id="1149956" name="Text Box 4">
            <a:extLst>
              <a:ext uri="{FF2B5EF4-FFF2-40B4-BE49-F238E27FC236}">
                <a16:creationId xmlns:a16="http://schemas.microsoft.com/office/drawing/2014/main" id="{EB6DB68A-CEEA-4CB0-9944-999A28ED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 baseline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B36DA-2681-A064-DDB2-8E703C6B1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FA19A50C-FF12-1A43-B611-DC20E605959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1282" name="Rectangle 2">
            <a:extLst>
              <a:ext uri="{FF2B5EF4-FFF2-40B4-BE49-F238E27FC236}">
                <a16:creationId xmlns:a16="http://schemas.microsoft.com/office/drawing/2014/main" id="{70B82554-B88F-7F51-67C6-A57FD4444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1283" name="Rectangle 3">
            <a:extLst>
              <a:ext uri="{FF2B5EF4-FFF2-40B4-BE49-F238E27FC236}">
                <a16:creationId xmlns:a16="http://schemas.microsoft.com/office/drawing/2014/main" id="{379C1720-171A-D930-4243-50E60F8890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1284" name="Rectangle 4">
            <a:extLst>
              <a:ext uri="{FF2B5EF4-FFF2-40B4-BE49-F238E27FC236}">
                <a16:creationId xmlns:a16="http://schemas.microsoft.com/office/drawing/2014/main" id="{C948F74B-7EB3-812D-2BBF-AF9A5F86DE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1285" name="Rectangle 5">
            <a:extLst>
              <a:ext uri="{FF2B5EF4-FFF2-40B4-BE49-F238E27FC236}">
                <a16:creationId xmlns:a16="http://schemas.microsoft.com/office/drawing/2014/main" id="{51DC162E-4CDF-9857-6547-7B8CA5198A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1286" name="Rectangle 6">
            <a:extLst>
              <a:ext uri="{FF2B5EF4-FFF2-40B4-BE49-F238E27FC236}">
                <a16:creationId xmlns:a16="http://schemas.microsoft.com/office/drawing/2014/main" id="{1F50D408-6520-DF6F-8587-FCBA9C9E5B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1287" name="Rectangle 7">
            <a:extLst>
              <a:ext uri="{FF2B5EF4-FFF2-40B4-BE49-F238E27FC236}">
                <a16:creationId xmlns:a16="http://schemas.microsoft.com/office/drawing/2014/main" id="{0843B65F-1F0B-4C4E-2B82-AC79EBC3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1288" name="Rectangle 8">
            <a:extLst>
              <a:ext uri="{FF2B5EF4-FFF2-40B4-BE49-F238E27FC236}">
                <a16:creationId xmlns:a16="http://schemas.microsoft.com/office/drawing/2014/main" id="{CC96F3DA-B2F3-89D2-DAA3-B1FDB0B004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1289" name="Line 9">
            <a:extLst>
              <a:ext uri="{FF2B5EF4-FFF2-40B4-BE49-F238E27FC236}">
                <a16:creationId xmlns:a16="http://schemas.microsoft.com/office/drawing/2014/main" id="{04836074-6864-5690-6284-35DDB2E8D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290" name="Line 10">
            <a:extLst>
              <a:ext uri="{FF2B5EF4-FFF2-40B4-BE49-F238E27FC236}">
                <a16:creationId xmlns:a16="http://schemas.microsoft.com/office/drawing/2014/main" id="{86321A2B-5B96-E9A7-A9D2-38595A852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291" name="Rectangle 11">
            <a:extLst>
              <a:ext uri="{FF2B5EF4-FFF2-40B4-BE49-F238E27FC236}">
                <a16:creationId xmlns:a16="http://schemas.microsoft.com/office/drawing/2014/main" id="{EDA0783B-8D28-8975-C373-058D9426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D-AMPS, or IS-136, is a digital cellular phone system using TDMA and FDMA.</a:t>
            </a:r>
          </a:p>
        </p:txBody>
      </p:sp>
      <p:grpSp>
        <p:nvGrpSpPr>
          <p:cNvPr id="1121292" name="Group 12">
            <a:extLst>
              <a:ext uri="{FF2B5EF4-FFF2-40B4-BE49-F238E27FC236}">
                <a16:creationId xmlns:a16="http://schemas.microsoft.com/office/drawing/2014/main" id="{7A34F8BA-8640-E2D9-14F5-1BB632DA3D4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21293" name="Picture 13">
              <a:extLst>
                <a:ext uri="{FF2B5EF4-FFF2-40B4-BE49-F238E27FC236}">
                  <a16:creationId xmlns:a16="http://schemas.microsoft.com/office/drawing/2014/main" id="{98D5D91B-7AEA-A108-9CFF-31A67B411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1294" name="Text Box 14">
              <a:extLst>
                <a:ext uri="{FF2B5EF4-FFF2-40B4-BE49-F238E27FC236}">
                  <a16:creationId xmlns:a16="http://schemas.microsoft.com/office/drawing/2014/main" id="{012DC484-1736-CB2E-DF46-306DDEFE7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1C514-E3D5-2303-41C1-ED2ACD509B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1819729A-A80E-3346-B256-EE8A067A9BB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90562" name="Line 2">
            <a:extLst>
              <a:ext uri="{FF2B5EF4-FFF2-40B4-BE49-F238E27FC236}">
                <a16:creationId xmlns:a16="http://schemas.microsoft.com/office/drawing/2014/main" id="{C3FD90B8-89D4-1CDA-0B40-9F6EAB418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3" name="Line 3">
            <a:extLst>
              <a:ext uri="{FF2B5EF4-FFF2-40B4-BE49-F238E27FC236}">
                <a16:creationId xmlns:a16="http://schemas.microsoft.com/office/drawing/2014/main" id="{D65C0614-3020-71E7-B77F-6FA079B00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8D913FDF-8D6A-4979-ED53-0A7E60C47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04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16.7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GSM bands</a:t>
            </a:r>
          </a:p>
        </p:txBody>
      </p:sp>
      <p:sp>
        <p:nvSpPr>
          <p:cNvPr id="1090565" name="Line 5">
            <a:extLst>
              <a:ext uri="{FF2B5EF4-FFF2-40B4-BE49-F238E27FC236}">
                <a16:creationId xmlns:a16="http://schemas.microsoft.com/office/drawing/2014/main" id="{9FC3D03B-F086-B41E-C1E6-2EE51A464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0566" name="Picture 6">
            <a:extLst>
              <a:ext uri="{FF2B5EF4-FFF2-40B4-BE49-F238E27FC236}">
                <a16:creationId xmlns:a16="http://schemas.microsoft.com/office/drawing/2014/main" id="{FA267188-82B5-C8B9-F815-7323A011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884363"/>
            <a:ext cx="6061075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E88DD-0040-3B3F-2843-1F8B75B95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DB922A95-C77B-3545-8363-95C9F2BEA5F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2610" name="Line 2">
            <a:extLst>
              <a:ext uri="{FF2B5EF4-FFF2-40B4-BE49-F238E27FC236}">
                <a16:creationId xmlns:a16="http://schemas.microsoft.com/office/drawing/2014/main" id="{67674118-7685-56FF-332D-D4AB3590B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1" name="Line 3">
            <a:extLst>
              <a:ext uri="{FF2B5EF4-FFF2-40B4-BE49-F238E27FC236}">
                <a16:creationId xmlns:a16="http://schemas.microsoft.com/office/drawing/2014/main" id="{CB709F34-C69B-852E-9BE6-035C9AC77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2" name="Text Box 4">
            <a:extLst>
              <a:ext uri="{FF2B5EF4-FFF2-40B4-BE49-F238E27FC236}">
                <a16:creationId xmlns:a16="http://schemas.microsoft.com/office/drawing/2014/main" id="{D81A4DFF-F342-F3DA-732F-BA5D6D9B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235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16.8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GSM</a:t>
            </a:r>
          </a:p>
        </p:txBody>
      </p:sp>
      <p:sp>
        <p:nvSpPr>
          <p:cNvPr id="1092613" name="Line 5">
            <a:extLst>
              <a:ext uri="{FF2B5EF4-FFF2-40B4-BE49-F238E27FC236}">
                <a16:creationId xmlns:a16="http://schemas.microsoft.com/office/drawing/2014/main" id="{CEB143D7-F48A-A0DE-A28B-1CB8B41F2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2614" name="Picture 6">
            <a:extLst>
              <a:ext uri="{FF2B5EF4-FFF2-40B4-BE49-F238E27FC236}">
                <a16:creationId xmlns:a16="http://schemas.microsoft.com/office/drawing/2014/main" id="{C67A0C4A-7DFA-2928-2FD7-9AE8A7D2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377950"/>
            <a:ext cx="6380162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042596-8538-480F-D9E1-D3A60748A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9B154BE3-22FD-CE48-A4F3-F228B3F3EDD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4658" name="Line 2">
            <a:extLst>
              <a:ext uri="{FF2B5EF4-FFF2-40B4-BE49-F238E27FC236}">
                <a16:creationId xmlns:a16="http://schemas.microsoft.com/office/drawing/2014/main" id="{23978317-BA44-A477-5C68-9A4E3873C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59" name="Line 3">
            <a:extLst>
              <a:ext uri="{FF2B5EF4-FFF2-40B4-BE49-F238E27FC236}">
                <a16:creationId xmlns:a16="http://schemas.microsoft.com/office/drawing/2014/main" id="{0AAF26E8-1E8A-C1CC-E584-9ABD80338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60" name="Text Box 4">
            <a:extLst>
              <a:ext uri="{FF2B5EF4-FFF2-40B4-BE49-F238E27FC236}">
                <a16:creationId xmlns:a16="http://schemas.microsoft.com/office/drawing/2014/main" id="{4489AED7-4825-5B8C-07C9-FF4DC5C2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16.9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Multiframe components</a:t>
            </a:r>
          </a:p>
        </p:txBody>
      </p:sp>
      <p:sp>
        <p:nvSpPr>
          <p:cNvPr id="1094661" name="Line 5">
            <a:extLst>
              <a:ext uri="{FF2B5EF4-FFF2-40B4-BE49-F238E27FC236}">
                <a16:creationId xmlns:a16="http://schemas.microsoft.com/office/drawing/2014/main" id="{BF6D7201-3C95-9673-7B5F-E5F2591B0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4662" name="Picture 6">
            <a:extLst>
              <a:ext uri="{FF2B5EF4-FFF2-40B4-BE49-F238E27FC236}">
                <a16:creationId xmlns:a16="http://schemas.microsoft.com/office/drawing/2014/main" id="{5FFCA386-3C93-95FD-F247-D1AB8D71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1393825"/>
            <a:ext cx="58229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28A31-026A-B8AD-BADA-E79FB31DA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5717AB55-A351-E24A-9B52-84FF5D38725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3330" name="Rectangle 2">
            <a:extLst>
              <a:ext uri="{FF2B5EF4-FFF2-40B4-BE49-F238E27FC236}">
                <a16:creationId xmlns:a16="http://schemas.microsoft.com/office/drawing/2014/main" id="{375E34A0-9DFC-3949-A5EC-2A9096248A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3331" name="Rectangle 3">
            <a:extLst>
              <a:ext uri="{FF2B5EF4-FFF2-40B4-BE49-F238E27FC236}">
                <a16:creationId xmlns:a16="http://schemas.microsoft.com/office/drawing/2014/main" id="{C9FFCEEB-CE59-5B96-AD99-B747421BAD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3332" name="Rectangle 4">
            <a:extLst>
              <a:ext uri="{FF2B5EF4-FFF2-40B4-BE49-F238E27FC236}">
                <a16:creationId xmlns:a16="http://schemas.microsoft.com/office/drawing/2014/main" id="{F4ADE21D-18DE-BE37-8292-333A3777F9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3333" name="Rectangle 5">
            <a:extLst>
              <a:ext uri="{FF2B5EF4-FFF2-40B4-BE49-F238E27FC236}">
                <a16:creationId xmlns:a16="http://schemas.microsoft.com/office/drawing/2014/main" id="{ADAE885E-ED01-A342-349A-17F4A45835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3334" name="Rectangle 6">
            <a:extLst>
              <a:ext uri="{FF2B5EF4-FFF2-40B4-BE49-F238E27FC236}">
                <a16:creationId xmlns:a16="http://schemas.microsoft.com/office/drawing/2014/main" id="{45AFE642-B374-DA65-D58E-14E557B597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3335" name="Rectangle 7">
            <a:extLst>
              <a:ext uri="{FF2B5EF4-FFF2-40B4-BE49-F238E27FC236}">
                <a16:creationId xmlns:a16="http://schemas.microsoft.com/office/drawing/2014/main" id="{EFFD7FB9-980B-7E76-48E8-50E7CB9D87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3336" name="Rectangle 8">
            <a:extLst>
              <a:ext uri="{FF2B5EF4-FFF2-40B4-BE49-F238E27FC236}">
                <a16:creationId xmlns:a16="http://schemas.microsoft.com/office/drawing/2014/main" id="{63CC6594-692A-8FDD-8FFC-90869F3B32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3337" name="Line 9">
            <a:extLst>
              <a:ext uri="{FF2B5EF4-FFF2-40B4-BE49-F238E27FC236}">
                <a16:creationId xmlns:a16="http://schemas.microsoft.com/office/drawing/2014/main" id="{A82414F1-B13F-1E44-3F85-91A74AFC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8" name="Line 10">
            <a:extLst>
              <a:ext uri="{FF2B5EF4-FFF2-40B4-BE49-F238E27FC236}">
                <a16:creationId xmlns:a16="http://schemas.microsoft.com/office/drawing/2014/main" id="{CDDD0240-001A-0348-F239-5AFF3A667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191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9" name="Rectangle 11">
            <a:extLst>
              <a:ext uri="{FF2B5EF4-FFF2-40B4-BE49-F238E27FC236}">
                <a16:creationId xmlns:a16="http://schemas.microsoft.com/office/drawing/2014/main" id="{6D5C6143-CC1E-1755-57F5-3782B640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9876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GSM is a digital cellular phone system using TDMA and FDMA.</a:t>
            </a:r>
          </a:p>
        </p:txBody>
      </p:sp>
      <p:grpSp>
        <p:nvGrpSpPr>
          <p:cNvPr id="1123340" name="Group 12">
            <a:extLst>
              <a:ext uri="{FF2B5EF4-FFF2-40B4-BE49-F238E27FC236}">
                <a16:creationId xmlns:a16="http://schemas.microsoft.com/office/drawing/2014/main" id="{2C47C12F-CD39-7F0B-65AD-2260D2F66EB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09800"/>
            <a:ext cx="1143000" cy="566738"/>
            <a:chOff x="1200" y="1248"/>
            <a:chExt cx="720" cy="357"/>
          </a:xfrm>
        </p:grpSpPr>
        <p:pic>
          <p:nvPicPr>
            <p:cNvPr id="1123341" name="Picture 13">
              <a:extLst>
                <a:ext uri="{FF2B5EF4-FFF2-40B4-BE49-F238E27FC236}">
                  <a16:creationId xmlns:a16="http://schemas.microsoft.com/office/drawing/2014/main" id="{DD624FAE-4FAE-E486-A9D1-B60031F90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3342" name="Text Box 14">
              <a:extLst>
                <a:ext uri="{FF2B5EF4-FFF2-40B4-BE49-F238E27FC236}">
                  <a16:creationId xmlns:a16="http://schemas.microsoft.com/office/drawing/2014/main" id="{6ABE7E32-DAB1-A8FF-10DF-EFD1B59DD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326BB-3F76-976B-1D0A-76F0E0137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D18808A1-0927-E445-804D-E50779AF297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6706" name="Line 2">
            <a:extLst>
              <a:ext uri="{FF2B5EF4-FFF2-40B4-BE49-F238E27FC236}">
                <a16:creationId xmlns:a16="http://schemas.microsoft.com/office/drawing/2014/main" id="{DFEBA003-1385-892E-081E-18D38E806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7" name="Line 3">
            <a:extLst>
              <a:ext uri="{FF2B5EF4-FFF2-40B4-BE49-F238E27FC236}">
                <a16:creationId xmlns:a16="http://schemas.microsoft.com/office/drawing/2014/main" id="{C6B2B4D2-20F6-6179-4708-F91788FC1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EF03A1A0-F9BB-221C-CC31-37E1FDCA4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83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16.10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IS-95 forward transmission</a:t>
            </a:r>
          </a:p>
        </p:txBody>
      </p:sp>
      <p:sp>
        <p:nvSpPr>
          <p:cNvPr id="1096709" name="Line 5">
            <a:extLst>
              <a:ext uri="{FF2B5EF4-FFF2-40B4-BE49-F238E27FC236}">
                <a16:creationId xmlns:a16="http://schemas.microsoft.com/office/drawing/2014/main" id="{08D6548A-12C7-BD8B-6D20-5BE15ACE9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6BEB5D69-F5CB-8C18-6597-6521CCA1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401050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D88BD-E1C8-740D-2CE9-4BA60D45F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6E3D58E3-648A-C04E-862D-2329A57D251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8754" name="Line 2">
            <a:extLst>
              <a:ext uri="{FF2B5EF4-FFF2-40B4-BE49-F238E27FC236}">
                <a16:creationId xmlns:a16="http://schemas.microsoft.com/office/drawing/2014/main" id="{98636180-0171-E85A-FF5D-B566F3BA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5" name="Line 3">
            <a:extLst>
              <a:ext uri="{FF2B5EF4-FFF2-40B4-BE49-F238E27FC236}">
                <a16:creationId xmlns:a16="http://schemas.microsoft.com/office/drawing/2014/main" id="{6239E1CB-4D2C-F82C-DD1E-756BFE3D3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6" name="Text Box 4">
            <a:extLst>
              <a:ext uri="{FF2B5EF4-FFF2-40B4-BE49-F238E27FC236}">
                <a16:creationId xmlns:a16="http://schemas.microsoft.com/office/drawing/2014/main" id="{D8D51B25-05E6-F4F3-1237-C22FF9CE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74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16.11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IS-95 reverse transmission</a:t>
            </a:r>
          </a:p>
        </p:txBody>
      </p:sp>
      <p:sp>
        <p:nvSpPr>
          <p:cNvPr id="1098757" name="Line 5">
            <a:extLst>
              <a:ext uri="{FF2B5EF4-FFF2-40B4-BE49-F238E27FC236}">
                <a16:creationId xmlns:a16="http://schemas.microsoft.com/office/drawing/2014/main" id="{38E364FC-9FF1-906D-03DA-2A73EDF0C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8758" name="Picture 6">
            <a:extLst>
              <a:ext uri="{FF2B5EF4-FFF2-40B4-BE49-F238E27FC236}">
                <a16:creationId xmlns:a16="http://schemas.microsoft.com/office/drawing/2014/main" id="{2C8AB88C-5DFD-DCD6-42C7-157C2E859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55838"/>
            <a:ext cx="8308975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17024-6143-C059-7235-0525F5C44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1873F615-6ACF-E846-A5AD-07BEFD22346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25378" name="Rectangle 2">
            <a:extLst>
              <a:ext uri="{FF2B5EF4-FFF2-40B4-BE49-F238E27FC236}">
                <a16:creationId xmlns:a16="http://schemas.microsoft.com/office/drawing/2014/main" id="{BF3FAA64-CEB8-75DF-D922-B52E572B2F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5379" name="Rectangle 3">
            <a:extLst>
              <a:ext uri="{FF2B5EF4-FFF2-40B4-BE49-F238E27FC236}">
                <a16:creationId xmlns:a16="http://schemas.microsoft.com/office/drawing/2014/main" id="{031EA1BC-E07D-0DB3-A353-02E823B1EC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5380" name="Rectangle 4">
            <a:extLst>
              <a:ext uri="{FF2B5EF4-FFF2-40B4-BE49-F238E27FC236}">
                <a16:creationId xmlns:a16="http://schemas.microsoft.com/office/drawing/2014/main" id="{D3DE5E3D-AF5D-5263-3C65-ACC97A9984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5381" name="Rectangle 5">
            <a:extLst>
              <a:ext uri="{FF2B5EF4-FFF2-40B4-BE49-F238E27FC236}">
                <a16:creationId xmlns:a16="http://schemas.microsoft.com/office/drawing/2014/main" id="{D4C517EA-4A53-A287-71BC-765578E7B8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5382" name="Rectangle 6">
            <a:extLst>
              <a:ext uri="{FF2B5EF4-FFF2-40B4-BE49-F238E27FC236}">
                <a16:creationId xmlns:a16="http://schemas.microsoft.com/office/drawing/2014/main" id="{DEB35503-9EC2-4751-E947-FBF149E5AA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5383" name="Rectangle 7">
            <a:extLst>
              <a:ext uri="{FF2B5EF4-FFF2-40B4-BE49-F238E27FC236}">
                <a16:creationId xmlns:a16="http://schemas.microsoft.com/office/drawing/2014/main" id="{AFEEFA96-5ABF-8F1A-1866-421EEEA4A5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5384" name="Rectangle 8">
            <a:extLst>
              <a:ext uri="{FF2B5EF4-FFF2-40B4-BE49-F238E27FC236}">
                <a16:creationId xmlns:a16="http://schemas.microsoft.com/office/drawing/2014/main" id="{CA1AB075-EEED-DA6A-E09C-6261B8152F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5385" name="Line 9">
            <a:extLst>
              <a:ext uri="{FF2B5EF4-FFF2-40B4-BE49-F238E27FC236}">
                <a16:creationId xmlns:a16="http://schemas.microsoft.com/office/drawing/2014/main" id="{89989125-3BEC-17CC-4705-24638310A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5386" name="Line 10">
            <a:extLst>
              <a:ext uri="{FF2B5EF4-FFF2-40B4-BE49-F238E27FC236}">
                <a16:creationId xmlns:a16="http://schemas.microsoft.com/office/drawing/2014/main" id="{686803D5-AC81-3012-1B79-C7775A82E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5387" name="Rectangle 11">
            <a:extLst>
              <a:ext uri="{FF2B5EF4-FFF2-40B4-BE49-F238E27FC236}">
                <a16:creationId xmlns:a16="http://schemas.microsoft.com/office/drawing/2014/main" id="{8827B22E-3743-1BEB-404B-25E59625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IS-95 is a digital cellular phone system using CDMA/DSSS and FDMA.</a:t>
            </a:r>
          </a:p>
        </p:txBody>
      </p:sp>
      <p:grpSp>
        <p:nvGrpSpPr>
          <p:cNvPr id="1125388" name="Group 12">
            <a:extLst>
              <a:ext uri="{FF2B5EF4-FFF2-40B4-BE49-F238E27FC236}">
                <a16:creationId xmlns:a16="http://schemas.microsoft.com/office/drawing/2014/main" id="{F55562C1-EF08-DD6F-6A7C-B2A24C6E630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25389" name="Picture 13">
              <a:extLst>
                <a:ext uri="{FF2B5EF4-FFF2-40B4-BE49-F238E27FC236}">
                  <a16:creationId xmlns:a16="http://schemas.microsoft.com/office/drawing/2014/main" id="{AF8F13CE-FD33-4730-D586-21CEA1E25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5390" name="Text Box 14">
              <a:extLst>
                <a:ext uri="{FF2B5EF4-FFF2-40B4-BE49-F238E27FC236}">
                  <a16:creationId xmlns:a16="http://schemas.microsoft.com/office/drawing/2014/main" id="{A89ED14C-9398-57FF-F570-03C45BFA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844F-3109-A665-9452-B6C302425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3F7B7225-1CD4-A944-84C5-08D56510527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27426" name="Rectangle 2">
            <a:extLst>
              <a:ext uri="{FF2B5EF4-FFF2-40B4-BE49-F238E27FC236}">
                <a16:creationId xmlns:a16="http://schemas.microsoft.com/office/drawing/2014/main" id="{75C099AF-91D8-C0FD-0F8A-25D34E1D94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7427" name="Rectangle 3">
            <a:extLst>
              <a:ext uri="{FF2B5EF4-FFF2-40B4-BE49-F238E27FC236}">
                <a16:creationId xmlns:a16="http://schemas.microsoft.com/office/drawing/2014/main" id="{620DE49B-CEFD-6296-E4E5-BC44636E34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7428" name="Rectangle 4">
            <a:extLst>
              <a:ext uri="{FF2B5EF4-FFF2-40B4-BE49-F238E27FC236}">
                <a16:creationId xmlns:a16="http://schemas.microsoft.com/office/drawing/2014/main" id="{119ACF99-DF06-4E10-4A37-8E7FC340B6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7429" name="Rectangle 5">
            <a:extLst>
              <a:ext uri="{FF2B5EF4-FFF2-40B4-BE49-F238E27FC236}">
                <a16:creationId xmlns:a16="http://schemas.microsoft.com/office/drawing/2014/main" id="{47F57F89-A3F3-4BC8-5778-7D0F61BE5A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7430" name="Rectangle 6">
            <a:extLst>
              <a:ext uri="{FF2B5EF4-FFF2-40B4-BE49-F238E27FC236}">
                <a16:creationId xmlns:a16="http://schemas.microsoft.com/office/drawing/2014/main" id="{08E1A5EE-3E98-74CD-AB70-556F5653A2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7431" name="Rectangle 7">
            <a:extLst>
              <a:ext uri="{FF2B5EF4-FFF2-40B4-BE49-F238E27FC236}">
                <a16:creationId xmlns:a16="http://schemas.microsoft.com/office/drawing/2014/main" id="{8530CFC8-A248-2DE9-76FB-D3E23FADEE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7432" name="Rectangle 8">
            <a:extLst>
              <a:ext uri="{FF2B5EF4-FFF2-40B4-BE49-F238E27FC236}">
                <a16:creationId xmlns:a16="http://schemas.microsoft.com/office/drawing/2014/main" id="{79791D7A-BF7D-ECB1-D6CF-3EA6D6E819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7433" name="Line 9">
            <a:extLst>
              <a:ext uri="{FF2B5EF4-FFF2-40B4-BE49-F238E27FC236}">
                <a16:creationId xmlns:a16="http://schemas.microsoft.com/office/drawing/2014/main" id="{AB550E54-DD7C-E1FD-AC8A-748D0C4F4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34" name="Line 10">
            <a:extLst>
              <a:ext uri="{FF2B5EF4-FFF2-40B4-BE49-F238E27FC236}">
                <a16:creationId xmlns:a16="http://schemas.microsoft.com/office/drawing/2014/main" id="{91CD92C9-03E2-6FD3-9469-C34BCF76B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35" name="Rectangle 11">
            <a:extLst>
              <a:ext uri="{FF2B5EF4-FFF2-40B4-BE49-F238E27FC236}">
                <a16:creationId xmlns:a16="http://schemas.microsoft.com/office/drawing/2014/main" id="{BF976E53-0479-E28E-019B-713DF7E5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The main goal of third-generation cellular telephony is to provide</a:t>
            </a:r>
          </a:p>
          <a:p>
            <a:pPr algn="ctr"/>
            <a:r>
              <a:rPr lang="en-US" altLang="en-US" baseline="0"/>
              <a:t>universal personal communication.</a:t>
            </a:r>
          </a:p>
        </p:txBody>
      </p:sp>
      <p:grpSp>
        <p:nvGrpSpPr>
          <p:cNvPr id="1127436" name="Group 12">
            <a:extLst>
              <a:ext uri="{FF2B5EF4-FFF2-40B4-BE49-F238E27FC236}">
                <a16:creationId xmlns:a16="http://schemas.microsoft.com/office/drawing/2014/main" id="{20E18769-EE5A-724E-CACF-7663DB98D2B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27437" name="Picture 13">
              <a:extLst>
                <a:ext uri="{FF2B5EF4-FFF2-40B4-BE49-F238E27FC236}">
                  <a16:creationId xmlns:a16="http://schemas.microsoft.com/office/drawing/2014/main" id="{3BB67FF5-8427-45AF-D792-636092D4A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438" name="Text Box 14">
              <a:extLst>
                <a:ext uri="{FF2B5EF4-FFF2-40B4-BE49-F238E27FC236}">
                  <a16:creationId xmlns:a16="http://schemas.microsoft.com/office/drawing/2014/main" id="{C11AF7ED-AD72-4039-FD9B-C0DC9534A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B2800-B5CE-80B1-EB04-8DF9B7B92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F3159CFD-5B9F-C44C-A9AD-79CBB731EEB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00802" name="Line 2">
            <a:extLst>
              <a:ext uri="{FF2B5EF4-FFF2-40B4-BE49-F238E27FC236}">
                <a16:creationId xmlns:a16="http://schemas.microsoft.com/office/drawing/2014/main" id="{D4D3DD71-A744-5966-913D-694F46629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0803" name="Line 3">
            <a:extLst>
              <a:ext uri="{FF2B5EF4-FFF2-40B4-BE49-F238E27FC236}">
                <a16:creationId xmlns:a16="http://schemas.microsoft.com/office/drawing/2014/main" id="{A8753F4C-5D67-09FF-CEA4-0B8951935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0804" name="Text Box 4">
            <a:extLst>
              <a:ext uri="{FF2B5EF4-FFF2-40B4-BE49-F238E27FC236}">
                <a16:creationId xmlns:a16="http://schemas.microsoft.com/office/drawing/2014/main" id="{BA72E6DE-927D-F2FC-45B2-402961AC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73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16.12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IMT-2000 radio interfaces</a:t>
            </a:r>
          </a:p>
        </p:txBody>
      </p:sp>
      <p:sp>
        <p:nvSpPr>
          <p:cNvPr id="1100805" name="Line 5">
            <a:extLst>
              <a:ext uri="{FF2B5EF4-FFF2-40B4-BE49-F238E27FC236}">
                <a16:creationId xmlns:a16="http://schemas.microsoft.com/office/drawing/2014/main" id="{7F969DBA-A5A5-01B5-0B7F-493068C17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0806" name="Picture 6">
            <a:extLst>
              <a:ext uri="{FF2B5EF4-FFF2-40B4-BE49-F238E27FC236}">
                <a16:creationId xmlns:a16="http://schemas.microsoft.com/office/drawing/2014/main" id="{2931683D-4175-7BC5-8C0E-E60EF7CA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52675"/>
            <a:ext cx="859313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B86F88-9938-ADDC-5BB8-FA07823A6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96401FED-CE99-C744-AFF6-043C0EECC1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CB63614B-7966-7A8A-D7DA-58E18CF2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29BC1309-1844-9C74-A9DD-2538E18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6148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16-1   CELLULAR TELEPHONY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2F17A045-4BA5-386C-0AB8-AC596BEA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290348C5-94A0-B152-F76F-E627CD4A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38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Cellular telephony</a:t>
            </a:r>
            <a:r>
              <a:rPr lang="en-US" alt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designed to provide communications between two moving units, called mobile stations (MSs), or between one mobile unit and one stationary unit, often called a land unit. 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BB0D87FC-ACD5-D81B-9F12-DE11C978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76650"/>
            <a:ext cx="6705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Frequency-Reuse Principle</a:t>
            </a:r>
            <a:b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Transmitting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Receiving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Roaming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First Generation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Second Generation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Third Generation</a:t>
            </a:r>
            <a:endParaRPr lang="en-US" altLang="en-US" sz="2400" baseline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00B62077-DACD-FAE1-A23E-615D865C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200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E99F7-94ED-6549-38AC-9CD549900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04332F07-5C5E-6446-A77B-BB144905E29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76226" name="Rectangle 2">
            <a:extLst>
              <a:ext uri="{FF2B5EF4-FFF2-40B4-BE49-F238E27FC236}">
                <a16:creationId xmlns:a16="http://schemas.microsoft.com/office/drawing/2014/main" id="{C438D900-3C03-ADBC-66B6-3E655544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76227" name="Text Box 3">
            <a:extLst>
              <a:ext uri="{FF2B5EF4-FFF2-40B4-BE49-F238E27FC236}">
                <a16:creationId xmlns:a16="http://schemas.microsoft.com/office/drawing/2014/main" id="{544417FE-9B0C-20ED-CCF0-BB73AAEF6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6035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16-2   SATELLITE NETWORKS</a:t>
            </a:r>
          </a:p>
        </p:txBody>
      </p:sp>
      <p:sp>
        <p:nvSpPr>
          <p:cNvPr id="1076228" name="Text Box 4">
            <a:extLst>
              <a:ext uri="{FF2B5EF4-FFF2-40B4-BE49-F238E27FC236}">
                <a16:creationId xmlns:a16="http://schemas.microsoft.com/office/drawing/2014/main" id="{EA865164-EE26-FCE7-89C1-E467CB617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1076229" name="Rectangle 5">
            <a:extLst>
              <a:ext uri="{FF2B5EF4-FFF2-40B4-BE49-F238E27FC236}">
                <a16:creationId xmlns:a16="http://schemas.microsoft.com/office/drawing/2014/main" id="{D6E1859A-F0BE-D166-95F2-9BC19A63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satellite network is a combination of nodes, some of which are satellites, that provides communication from one point on the Earth to another. A node in the network can be a satellite, an Earth station, or an end-user terminal or telephone. </a:t>
            </a:r>
          </a:p>
        </p:txBody>
      </p:sp>
      <p:sp>
        <p:nvSpPr>
          <p:cNvPr id="1076230" name="Rectangle 6">
            <a:extLst>
              <a:ext uri="{FF2B5EF4-FFF2-40B4-BE49-F238E27FC236}">
                <a16:creationId xmlns:a16="http://schemas.microsoft.com/office/drawing/2014/main" id="{CCF2F8BC-79FA-013A-10BE-9CB30244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6705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Orbits</a:t>
            </a:r>
            <a:b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Footprint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Three Categories of Satellites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GEO Satellites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MEO Satellites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LEO Satellites</a:t>
            </a:r>
          </a:p>
        </p:txBody>
      </p:sp>
      <p:sp>
        <p:nvSpPr>
          <p:cNvPr id="1076231" name="Text Box 7">
            <a:extLst>
              <a:ext uri="{FF2B5EF4-FFF2-40B4-BE49-F238E27FC236}">
                <a16:creationId xmlns:a16="http://schemas.microsoft.com/office/drawing/2014/main" id="{CCDB5BF8-0E57-C240-5FBA-9DAB9BF81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6576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0C556-765E-4C78-3E26-395F5DCDA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F0686770-53A5-514B-AC82-7CA937D823E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02850" name="Line 2">
            <a:extLst>
              <a:ext uri="{FF2B5EF4-FFF2-40B4-BE49-F238E27FC236}">
                <a16:creationId xmlns:a16="http://schemas.microsoft.com/office/drawing/2014/main" id="{315A0FF0-7442-2D78-2BFA-AB19EBFFC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1" name="Line 3">
            <a:extLst>
              <a:ext uri="{FF2B5EF4-FFF2-40B4-BE49-F238E27FC236}">
                <a16:creationId xmlns:a16="http://schemas.microsoft.com/office/drawing/2014/main" id="{75BF3885-F931-01EB-BE15-4F55594B7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2" name="Text Box 4">
            <a:extLst>
              <a:ext uri="{FF2B5EF4-FFF2-40B4-BE49-F238E27FC236}">
                <a16:creationId xmlns:a16="http://schemas.microsoft.com/office/drawing/2014/main" id="{11D8079B-CA0A-9911-FE75-860D94B1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16.13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Satellite orbits</a:t>
            </a:r>
          </a:p>
        </p:txBody>
      </p:sp>
      <p:sp>
        <p:nvSpPr>
          <p:cNvPr id="1102853" name="Line 5">
            <a:extLst>
              <a:ext uri="{FF2B5EF4-FFF2-40B4-BE49-F238E27FC236}">
                <a16:creationId xmlns:a16="http://schemas.microsoft.com/office/drawing/2014/main" id="{683A1F66-A54F-D55A-8DC3-410F689A3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2854" name="Picture 6">
            <a:extLst>
              <a:ext uri="{FF2B5EF4-FFF2-40B4-BE49-F238E27FC236}">
                <a16:creationId xmlns:a16="http://schemas.microsoft.com/office/drawing/2014/main" id="{158B7ACD-9F82-C4CA-62CA-E48E6F3A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27263"/>
            <a:ext cx="7861300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045CA-77CA-B16E-3A9F-DD7AD8530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79F850DD-180A-6840-82F0-7501A46458F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33570" name="Rectangle 2">
            <a:extLst>
              <a:ext uri="{FF2B5EF4-FFF2-40B4-BE49-F238E27FC236}">
                <a16:creationId xmlns:a16="http://schemas.microsoft.com/office/drawing/2014/main" id="{E070AE38-FB29-4EDC-6AC9-815514E1A5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6A1E632E-6419-E16C-15E1-9CF10676C7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3572" name="Rectangle 4">
            <a:extLst>
              <a:ext uri="{FF2B5EF4-FFF2-40B4-BE49-F238E27FC236}">
                <a16:creationId xmlns:a16="http://schemas.microsoft.com/office/drawing/2014/main" id="{237A0232-28CC-857B-2005-AA25DF4555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3573" name="Rectangle 5">
            <a:extLst>
              <a:ext uri="{FF2B5EF4-FFF2-40B4-BE49-F238E27FC236}">
                <a16:creationId xmlns:a16="http://schemas.microsoft.com/office/drawing/2014/main" id="{9C8DDBFF-7882-FD6D-982A-64CEAE856C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3574" name="Rectangle 6">
            <a:extLst>
              <a:ext uri="{FF2B5EF4-FFF2-40B4-BE49-F238E27FC236}">
                <a16:creationId xmlns:a16="http://schemas.microsoft.com/office/drawing/2014/main" id="{951CBC19-EADF-75BA-EE1C-420FD4C417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3575" name="Rectangle 7">
            <a:extLst>
              <a:ext uri="{FF2B5EF4-FFF2-40B4-BE49-F238E27FC236}">
                <a16:creationId xmlns:a16="http://schemas.microsoft.com/office/drawing/2014/main" id="{51E7DBDF-1645-BE04-07F3-885BA64F19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3576" name="Rectangle 8">
            <a:extLst>
              <a:ext uri="{FF2B5EF4-FFF2-40B4-BE49-F238E27FC236}">
                <a16:creationId xmlns:a16="http://schemas.microsoft.com/office/drawing/2014/main" id="{ACE1C713-734A-BAD7-DAA6-089EE30209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3577" name="Rectangle 9">
            <a:extLst>
              <a:ext uri="{FF2B5EF4-FFF2-40B4-BE49-F238E27FC236}">
                <a16:creationId xmlns:a16="http://schemas.microsoft.com/office/drawing/2014/main" id="{747E3937-1A0C-2D45-5928-12FCDB44A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What is the period of the Moon, according to Kepler’s law?</a:t>
            </a:r>
          </a:p>
        </p:txBody>
      </p:sp>
      <p:sp>
        <p:nvSpPr>
          <p:cNvPr id="1133578" name="Text Box 10">
            <a:extLst>
              <a:ext uri="{FF2B5EF4-FFF2-40B4-BE49-F238E27FC236}">
                <a16:creationId xmlns:a16="http://schemas.microsoft.com/office/drawing/2014/main" id="{2C71B9F1-289D-61AD-D0BB-D01A6E504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Example 16.1</a:t>
            </a:r>
          </a:p>
        </p:txBody>
      </p:sp>
      <p:sp>
        <p:nvSpPr>
          <p:cNvPr id="1133579" name="Rectangle 11">
            <a:extLst>
              <a:ext uri="{FF2B5EF4-FFF2-40B4-BE49-F238E27FC236}">
                <a16:creationId xmlns:a16="http://schemas.microsoft.com/office/drawing/2014/main" id="{10D0EB67-A9BE-E9DF-BAF1-15859C55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6405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Here C is a constant approximately equal to 1/100. The period is in seconds and the distance in kilometers.</a:t>
            </a:r>
          </a:p>
        </p:txBody>
      </p:sp>
      <p:pic>
        <p:nvPicPr>
          <p:cNvPr id="1133580" name="Picture 12">
            <a:extLst>
              <a:ext uri="{FF2B5EF4-FFF2-40B4-BE49-F238E27FC236}">
                <a16:creationId xmlns:a16="http://schemas.microsoft.com/office/drawing/2014/main" id="{40C678CE-7D5D-475A-439E-CBF8AB54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2940050"/>
            <a:ext cx="3684587" cy="4683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9DE8C-80B1-06A1-C891-6559DEDB1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067575F9-B5B4-6D46-9E77-9507F6E3A1D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41762" name="Rectangle 2">
            <a:extLst>
              <a:ext uri="{FF2B5EF4-FFF2-40B4-BE49-F238E27FC236}">
                <a16:creationId xmlns:a16="http://schemas.microsoft.com/office/drawing/2014/main" id="{208CAF3B-47CC-5154-8E42-FBB6499C61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1763" name="Rectangle 3">
            <a:extLst>
              <a:ext uri="{FF2B5EF4-FFF2-40B4-BE49-F238E27FC236}">
                <a16:creationId xmlns:a16="http://schemas.microsoft.com/office/drawing/2014/main" id="{BAAC7DFC-FB5E-BA52-564D-C0D9EDDF2E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1764" name="Rectangle 4">
            <a:extLst>
              <a:ext uri="{FF2B5EF4-FFF2-40B4-BE49-F238E27FC236}">
                <a16:creationId xmlns:a16="http://schemas.microsoft.com/office/drawing/2014/main" id="{04C8350E-93DB-6F78-91FE-49255EA1A7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1765" name="Rectangle 5">
            <a:extLst>
              <a:ext uri="{FF2B5EF4-FFF2-40B4-BE49-F238E27FC236}">
                <a16:creationId xmlns:a16="http://schemas.microsoft.com/office/drawing/2014/main" id="{4890C31F-35F6-8AE1-3DB0-D0DC0384D5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1766" name="Rectangle 6">
            <a:extLst>
              <a:ext uri="{FF2B5EF4-FFF2-40B4-BE49-F238E27FC236}">
                <a16:creationId xmlns:a16="http://schemas.microsoft.com/office/drawing/2014/main" id="{D892705D-F414-CFF6-35B7-CDF2CF1C3A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1767" name="Rectangle 7">
            <a:extLst>
              <a:ext uri="{FF2B5EF4-FFF2-40B4-BE49-F238E27FC236}">
                <a16:creationId xmlns:a16="http://schemas.microsoft.com/office/drawing/2014/main" id="{3F69B2BA-E1FC-694B-82AC-1116AAD20B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1768" name="Rectangle 8">
            <a:extLst>
              <a:ext uri="{FF2B5EF4-FFF2-40B4-BE49-F238E27FC236}">
                <a16:creationId xmlns:a16="http://schemas.microsoft.com/office/drawing/2014/main" id="{C8EFD38A-6974-9489-D09A-E2DF5F5CFB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1770" name="Text Box 10">
            <a:extLst>
              <a:ext uri="{FF2B5EF4-FFF2-40B4-BE49-F238E27FC236}">
                <a16:creationId xmlns:a16="http://schemas.microsoft.com/office/drawing/2014/main" id="{04E5A485-7CDF-4279-12EA-6B36783D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Example 16.1 (continued)</a:t>
            </a:r>
          </a:p>
        </p:txBody>
      </p:sp>
      <p:sp>
        <p:nvSpPr>
          <p:cNvPr id="1141773" name="Rectangle 13">
            <a:extLst>
              <a:ext uri="{FF2B5EF4-FFF2-40B4-BE49-F238E27FC236}">
                <a16:creationId xmlns:a16="http://schemas.microsoft.com/office/drawing/2014/main" id="{0CD858A3-478E-B12E-5EF7-6F30CBF5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8686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The Moon is located approximately 384,000 km above the Earth. The radius of the Earth is 6378 km. Applying the formula, we get.</a:t>
            </a:r>
          </a:p>
        </p:txBody>
      </p:sp>
      <p:pic>
        <p:nvPicPr>
          <p:cNvPr id="1141774" name="Picture 14">
            <a:extLst>
              <a:ext uri="{FF2B5EF4-FFF2-40B4-BE49-F238E27FC236}">
                <a16:creationId xmlns:a16="http://schemas.microsoft.com/office/drawing/2014/main" id="{B8ECC744-F89C-435A-0DE6-96D2C8C6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75100"/>
            <a:ext cx="8510588" cy="7493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F320C-640C-F789-1A6F-4D73F6705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DEE35E32-63E6-3744-B2AD-0DDAF2C4395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35618" name="Rectangle 2">
            <a:extLst>
              <a:ext uri="{FF2B5EF4-FFF2-40B4-BE49-F238E27FC236}">
                <a16:creationId xmlns:a16="http://schemas.microsoft.com/office/drawing/2014/main" id="{0F36C598-6BE8-5934-DCA9-8536B390E8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5619" name="Rectangle 3">
            <a:extLst>
              <a:ext uri="{FF2B5EF4-FFF2-40B4-BE49-F238E27FC236}">
                <a16:creationId xmlns:a16="http://schemas.microsoft.com/office/drawing/2014/main" id="{090B3F41-32D9-0468-7233-6F34E75852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5620" name="Rectangle 4">
            <a:extLst>
              <a:ext uri="{FF2B5EF4-FFF2-40B4-BE49-F238E27FC236}">
                <a16:creationId xmlns:a16="http://schemas.microsoft.com/office/drawing/2014/main" id="{FC469A0C-3CE8-7AF0-1D13-483A047D7D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5621" name="Rectangle 5">
            <a:extLst>
              <a:ext uri="{FF2B5EF4-FFF2-40B4-BE49-F238E27FC236}">
                <a16:creationId xmlns:a16="http://schemas.microsoft.com/office/drawing/2014/main" id="{EAE19B08-3839-B4C2-A60E-4DDC954A4E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5622" name="Rectangle 6">
            <a:extLst>
              <a:ext uri="{FF2B5EF4-FFF2-40B4-BE49-F238E27FC236}">
                <a16:creationId xmlns:a16="http://schemas.microsoft.com/office/drawing/2014/main" id="{F63D0B43-2DBD-FE59-F6EB-3BFF257B2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5623" name="Rectangle 7">
            <a:extLst>
              <a:ext uri="{FF2B5EF4-FFF2-40B4-BE49-F238E27FC236}">
                <a16:creationId xmlns:a16="http://schemas.microsoft.com/office/drawing/2014/main" id="{0A23B086-BFEF-7C74-D4C7-BC3404523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5624" name="Rectangle 8">
            <a:extLst>
              <a:ext uri="{FF2B5EF4-FFF2-40B4-BE49-F238E27FC236}">
                <a16:creationId xmlns:a16="http://schemas.microsoft.com/office/drawing/2014/main" id="{9D3A3FD8-492C-52F0-C029-55CEB8D097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5625" name="Rectangle 9">
            <a:extLst>
              <a:ext uri="{FF2B5EF4-FFF2-40B4-BE49-F238E27FC236}">
                <a16:creationId xmlns:a16="http://schemas.microsoft.com/office/drawing/2014/main" id="{880ACFE5-B724-A8F8-9370-286AC883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According to Kepler’s law, what is the period of a satellite that is located at an orbit approximately 35,786 km above the Earth?</a:t>
            </a:r>
          </a:p>
        </p:txBody>
      </p:sp>
      <p:sp>
        <p:nvSpPr>
          <p:cNvPr id="1135626" name="Text Box 10">
            <a:extLst>
              <a:ext uri="{FF2B5EF4-FFF2-40B4-BE49-F238E27FC236}">
                <a16:creationId xmlns:a16="http://schemas.microsoft.com/office/drawing/2014/main" id="{8D307E91-80BE-2919-DA49-29173F54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Example 16.2</a:t>
            </a:r>
          </a:p>
        </p:txBody>
      </p:sp>
      <p:sp>
        <p:nvSpPr>
          <p:cNvPr id="1135627" name="Rectangle 11">
            <a:extLst>
              <a:ext uri="{FF2B5EF4-FFF2-40B4-BE49-F238E27FC236}">
                <a16:creationId xmlns:a16="http://schemas.microsoft.com/office/drawing/2014/main" id="{253538F6-38DF-5C32-9FF0-41BB0DBE1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Applying the formula, we get</a:t>
            </a:r>
          </a:p>
        </p:txBody>
      </p:sp>
      <p:pic>
        <p:nvPicPr>
          <p:cNvPr id="1135628" name="Picture 12">
            <a:extLst>
              <a:ext uri="{FF2B5EF4-FFF2-40B4-BE49-F238E27FC236}">
                <a16:creationId xmlns:a16="http://schemas.microsoft.com/office/drawing/2014/main" id="{ED29E72F-0944-02D0-8CF7-8912A3C1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68825"/>
            <a:ext cx="6773863" cy="7350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0C4C3-3105-7A70-B3C5-64E85680A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AEFC30B6-4266-FF41-AC4B-ACF34C61C01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CAFFCBFF-7CE2-FB2C-5953-9CCF49F720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1C6EA34E-1FCA-9EF1-B2A9-BB4BFE4471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3812" name="Rectangle 4">
            <a:extLst>
              <a:ext uri="{FF2B5EF4-FFF2-40B4-BE49-F238E27FC236}">
                <a16:creationId xmlns:a16="http://schemas.microsoft.com/office/drawing/2014/main" id="{982F1673-0C28-9A95-E7B4-2611DF26D9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3813" name="Rectangle 5">
            <a:extLst>
              <a:ext uri="{FF2B5EF4-FFF2-40B4-BE49-F238E27FC236}">
                <a16:creationId xmlns:a16="http://schemas.microsoft.com/office/drawing/2014/main" id="{7F93840D-478D-BD34-F440-E888A74216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3814" name="Rectangle 6">
            <a:extLst>
              <a:ext uri="{FF2B5EF4-FFF2-40B4-BE49-F238E27FC236}">
                <a16:creationId xmlns:a16="http://schemas.microsoft.com/office/drawing/2014/main" id="{1E0A8B14-E2F6-777C-EE45-8E9E771E82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3815" name="Rectangle 7">
            <a:extLst>
              <a:ext uri="{FF2B5EF4-FFF2-40B4-BE49-F238E27FC236}">
                <a16:creationId xmlns:a16="http://schemas.microsoft.com/office/drawing/2014/main" id="{F4BF685E-D850-E0E8-3FB8-756F3357CB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3816" name="Rectangle 8">
            <a:extLst>
              <a:ext uri="{FF2B5EF4-FFF2-40B4-BE49-F238E27FC236}">
                <a16:creationId xmlns:a16="http://schemas.microsoft.com/office/drawing/2014/main" id="{6013617E-37FE-6717-7892-70BD0938A5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3817" name="Rectangle 9">
            <a:extLst>
              <a:ext uri="{FF2B5EF4-FFF2-40B4-BE49-F238E27FC236}">
                <a16:creationId xmlns:a16="http://schemas.microsoft.com/office/drawing/2014/main" id="{722B3A71-A43D-864E-EC3F-64B5C441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This means that a satellite located at 35,786 km has a period of 24 h, which is the same as the rotation period of the Earth. A satellite like this is said to be stationary to the Earth. The orbit, as we will see, is called a geosynchronous orbit.</a:t>
            </a:r>
          </a:p>
        </p:txBody>
      </p:sp>
      <p:sp>
        <p:nvSpPr>
          <p:cNvPr id="1143818" name="Text Box 10">
            <a:extLst>
              <a:ext uri="{FF2B5EF4-FFF2-40B4-BE49-F238E27FC236}">
                <a16:creationId xmlns:a16="http://schemas.microsoft.com/office/drawing/2014/main" id="{A1BCADCE-48B2-6A83-03EA-7F1C2665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Example 16.2 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92FD4D-431B-021C-2D9F-054DD3FA3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1CAFA055-78DF-6E4F-A073-1ABD44D65AD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4898" name="Line 2">
            <a:extLst>
              <a:ext uri="{FF2B5EF4-FFF2-40B4-BE49-F238E27FC236}">
                <a16:creationId xmlns:a16="http://schemas.microsoft.com/office/drawing/2014/main" id="{EBCF7CA1-93B8-0FEF-39E8-87369C5FF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899" name="Line 3">
            <a:extLst>
              <a:ext uri="{FF2B5EF4-FFF2-40B4-BE49-F238E27FC236}">
                <a16:creationId xmlns:a16="http://schemas.microsoft.com/office/drawing/2014/main" id="{E1FC4758-7EE8-19A8-70A2-49ACFA0B8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00" name="Text Box 4">
            <a:extLst>
              <a:ext uri="{FF2B5EF4-FFF2-40B4-BE49-F238E27FC236}">
                <a16:creationId xmlns:a16="http://schemas.microsoft.com/office/drawing/2014/main" id="{3D6E85B9-6BA3-0809-DB8D-583262B5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92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16.14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Satellite categories</a:t>
            </a:r>
          </a:p>
        </p:txBody>
      </p:sp>
      <p:sp>
        <p:nvSpPr>
          <p:cNvPr id="1104901" name="Line 5">
            <a:extLst>
              <a:ext uri="{FF2B5EF4-FFF2-40B4-BE49-F238E27FC236}">
                <a16:creationId xmlns:a16="http://schemas.microsoft.com/office/drawing/2014/main" id="{84A180D5-BE20-AC35-C7C3-6C1242001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2" name="Picture 6">
            <a:extLst>
              <a:ext uri="{FF2B5EF4-FFF2-40B4-BE49-F238E27FC236}">
                <a16:creationId xmlns:a16="http://schemas.microsoft.com/office/drawing/2014/main" id="{8F42BAFA-0DDD-67C1-F02A-944C0896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232025"/>
            <a:ext cx="5091112" cy="19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716FE-3EF2-9A87-5695-708B9506A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6A1F5D6E-9C4F-E74F-ACA1-6F944360B19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06946" name="Line 2">
            <a:extLst>
              <a:ext uri="{FF2B5EF4-FFF2-40B4-BE49-F238E27FC236}">
                <a16:creationId xmlns:a16="http://schemas.microsoft.com/office/drawing/2014/main" id="{C483C569-E3B7-EFD9-CDB7-8C920FD66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7" name="Line 3">
            <a:extLst>
              <a:ext uri="{FF2B5EF4-FFF2-40B4-BE49-F238E27FC236}">
                <a16:creationId xmlns:a16="http://schemas.microsoft.com/office/drawing/2014/main" id="{6E7F3F72-D905-5B09-5E0F-536DBF8E9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95C83C21-ADE0-1E75-C191-A3A2A0C48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30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16.15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Satellite orbit altitudes</a:t>
            </a:r>
          </a:p>
        </p:txBody>
      </p:sp>
      <p:sp>
        <p:nvSpPr>
          <p:cNvPr id="1106949" name="Line 5">
            <a:extLst>
              <a:ext uri="{FF2B5EF4-FFF2-40B4-BE49-F238E27FC236}">
                <a16:creationId xmlns:a16="http://schemas.microsoft.com/office/drawing/2014/main" id="{1283E9EB-0687-8D6D-1AF7-AC02705F5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6950" name="Picture 6">
            <a:extLst>
              <a:ext uri="{FF2B5EF4-FFF2-40B4-BE49-F238E27FC236}">
                <a16:creationId xmlns:a16="http://schemas.microsoft.com/office/drawing/2014/main" id="{F6E495AB-13F4-338F-7257-F70994B6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98600"/>
            <a:ext cx="61055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5B946-C730-327F-5137-EC8D9FD7B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D18329E3-C225-3346-99A7-A289B850714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39714" name="Text Box 2">
            <a:extLst>
              <a:ext uri="{FF2B5EF4-FFF2-40B4-BE49-F238E27FC236}">
                <a16:creationId xmlns:a16="http://schemas.microsoft.com/office/drawing/2014/main" id="{DC3AE4D2-1E42-D512-99F6-76724CD9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432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Table 16.1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Satellite frequency bands</a:t>
            </a:r>
          </a:p>
        </p:txBody>
      </p:sp>
      <p:pic>
        <p:nvPicPr>
          <p:cNvPr id="1139717" name="Picture 5">
            <a:extLst>
              <a:ext uri="{FF2B5EF4-FFF2-40B4-BE49-F238E27FC236}">
                <a16:creationId xmlns:a16="http://schemas.microsoft.com/office/drawing/2014/main" id="{18C01DE6-EB7C-CEBA-1890-79CD7E6E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225675"/>
            <a:ext cx="8601075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AE4E2-13D8-B1A9-B6DE-73504B0CE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DB9440B6-B129-8847-945A-46FB61BCC56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08994" name="Line 2">
            <a:extLst>
              <a:ext uri="{FF2B5EF4-FFF2-40B4-BE49-F238E27FC236}">
                <a16:creationId xmlns:a16="http://schemas.microsoft.com/office/drawing/2014/main" id="{F5B7F91B-718D-E834-4657-62D398FCC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5" name="Line 3">
            <a:extLst>
              <a:ext uri="{FF2B5EF4-FFF2-40B4-BE49-F238E27FC236}">
                <a16:creationId xmlns:a16="http://schemas.microsoft.com/office/drawing/2014/main" id="{1BA4422E-9123-84AF-E2E0-36E3E3D79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6" name="Text Box 4">
            <a:extLst>
              <a:ext uri="{FF2B5EF4-FFF2-40B4-BE49-F238E27FC236}">
                <a16:creationId xmlns:a16="http://schemas.microsoft.com/office/drawing/2014/main" id="{7E983CE3-3284-37DF-3803-A5DAE6EC0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20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16.16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Satellites in geostationary orbit</a:t>
            </a:r>
          </a:p>
        </p:txBody>
      </p:sp>
      <p:sp>
        <p:nvSpPr>
          <p:cNvPr id="1108997" name="Line 5">
            <a:extLst>
              <a:ext uri="{FF2B5EF4-FFF2-40B4-BE49-F238E27FC236}">
                <a16:creationId xmlns:a16="http://schemas.microsoft.com/office/drawing/2014/main" id="{3238F763-10F5-935F-9C7F-53F6B0C60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8998" name="Picture 6">
            <a:extLst>
              <a:ext uri="{FF2B5EF4-FFF2-40B4-BE49-F238E27FC236}">
                <a16:creationId xmlns:a16="http://schemas.microsoft.com/office/drawing/2014/main" id="{8615E644-4F96-00C4-F289-99B14BF7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09738"/>
            <a:ext cx="4554538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EDE62-5D87-4D99-79CF-8DDF69890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0C712F3D-04D6-384B-9F3A-F5A7D9E5443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8274" name="Line 2">
            <a:extLst>
              <a:ext uri="{FF2B5EF4-FFF2-40B4-BE49-F238E27FC236}">
                <a16:creationId xmlns:a16="http://schemas.microsoft.com/office/drawing/2014/main" id="{15DF68FC-FFBD-0A46-92D1-FC12750B5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5" name="Line 3">
            <a:extLst>
              <a:ext uri="{FF2B5EF4-FFF2-40B4-BE49-F238E27FC236}">
                <a16:creationId xmlns:a16="http://schemas.microsoft.com/office/drawing/2014/main" id="{22B1A6FE-1D52-D3BF-3A9A-7E215C2B5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6" name="Text Box 4">
            <a:extLst>
              <a:ext uri="{FF2B5EF4-FFF2-40B4-BE49-F238E27FC236}">
                <a16:creationId xmlns:a16="http://schemas.microsoft.com/office/drawing/2014/main" id="{0006DF78-93DE-AC4A-AF4E-BD83F2D70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Cellular system</a:t>
            </a:r>
          </a:p>
        </p:txBody>
      </p:sp>
      <p:sp>
        <p:nvSpPr>
          <p:cNvPr id="1078277" name="Line 5">
            <a:extLst>
              <a:ext uri="{FF2B5EF4-FFF2-40B4-BE49-F238E27FC236}">
                <a16:creationId xmlns:a16="http://schemas.microsoft.com/office/drawing/2014/main" id="{864B0D13-7298-7A57-A1EC-ED4097C8B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8278" name="Picture 6">
            <a:extLst>
              <a:ext uri="{FF2B5EF4-FFF2-40B4-BE49-F238E27FC236}">
                <a16:creationId xmlns:a16="http://schemas.microsoft.com/office/drawing/2014/main" id="{28140060-69AD-1521-CFD7-6E742193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60550"/>
            <a:ext cx="816292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09EEC8-1C3F-A488-46BF-16AAF9C2D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EDF6F5C0-D7DE-4343-8D7F-5841F921D4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1042" name="Line 2">
            <a:extLst>
              <a:ext uri="{FF2B5EF4-FFF2-40B4-BE49-F238E27FC236}">
                <a16:creationId xmlns:a16="http://schemas.microsoft.com/office/drawing/2014/main" id="{5DE291AE-E9E3-ED63-13A3-D51438580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3" name="Line 3">
            <a:extLst>
              <a:ext uri="{FF2B5EF4-FFF2-40B4-BE49-F238E27FC236}">
                <a16:creationId xmlns:a16="http://schemas.microsoft.com/office/drawing/2014/main" id="{EEB78CC5-28BB-05F7-2D18-341A71C18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4" name="Text Box 4">
            <a:extLst>
              <a:ext uri="{FF2B5EF4-FFF2-40B4-BE49-F238E27FC236}">
                <a16:creationId xmlns:a16="http://schemas.microsoft.com/office/drawing/2014/main" id="{4ED17522-58DA-08B5-5366-CC0D2FD9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35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16.17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Orbits for global positioning system (GPS) satellites</a:t>
            </a:r>
          </a:p>
        </p:txBody>
      </p:sp>
      <p:sp>
        <p:nvSpPr>
          <p:cNvPr id="1111045" name="Line 5">
            <a:extLst>
              <a:ext uri="{FF2B5EF4-FFF2-40B4-BE49-F238E27FC236}">
                <a16:creationId xmlns:a16="http://schemas.microsoft.com/office/drawing/2014/main" id="{8E3B8655-A50D-120A-469A-987CF6FF5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1046" name="Picture 6">
            <a:extLst>
              <a:ext uri="{FF2B5EF4-FFF2-40B4-BE49-F238E27FC236}">
                <a16:creationId xmlns:a16="http://schemas.microsoft.com/office/drawing/2014/main" id="{F17DABE1-A02F-6C3F-E770-8F96812E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1619250"/>
            <a:ext cx="40957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0B412-4223-CF74-6A2C-A0E2E6BF5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2D6D39D8-F90C-4F47-B6F7-D7E8E64F17C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3090" name="Line 2">
            <a:extLst>
              <a:ext uri="{FF2B5EF4-FFF2-40B4-BE49-F238E27FC236}">
                <a16:creationId xmlns:a16="http://schemas.microsoft.com/office/drawing/2014/main" id="{9C400A0B-C6BF-3D98-3EBF-1D1748CAD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1" name="Line 3">
            <a:extLst>
              <a:ext uri="{FF2B5EF4-FFF2-40B4-BE49-F238E27FC236}">
                <a16:creationId xmlns:a16="http://schemas.microsoft.com/office/drawing/2014/main" id="{07F6AC31-68FA-6974-FF13-BDC9DA1AC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F657AEDA-FF16-A586-3606-840CF0AE7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29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16.18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Trilateration</a:t>
            </a:r>
          </a:p>
        </p:txBody>
      </p:sp>
      <p:sp>
        <p:nvSpPr>
          <p:cNvPr id="1113093" name="Line 5">
            <a:extLst>
              <a:ext uri="{FF2B5EF4-FFF2-40B4-BE49-F238E27FC236}">
                <a16:creationId xmlns:a16="http://schemas.microsoft.com/office/drawing/2014/main" id="{0C7C0053-0D26-F437-E664-412369DCA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3094" name="Picture 6">
            <a:extLst>
              <a:ext uri="{FF2B5EF4-FFF2-40B4-BE49-F238E27FC236}">
                <a16:creationId xmlns:a16="http://schemas.microsoft.com/office/drawing/2014/main" id="{475C3437-B7BB-2612-283A-2C8E38263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936750"/>
            <a:ext cx="78613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B8FC8-98FC-0EE1-1094-8A3E6F441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BDDD413D-F992-494D-B687-FF8CA6D318F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15138" name="Line 2">
            <a:extLst>
              <a:ext uri="{FF2B5EF4-FFF2-40B4-BE49-F238E27FC236}">
                <a16:creationId xmlns:a16="http://schemas.microsoft.com/office/drawing/2014/main" id="{013EE216-50BB-067A-592D-E1F983312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39" name="Line 3">
            <a:extLst>
              <a:ext uri="{FF2B5EF4-FFF2-40B4-BE49-F238E27FC236}">
                <a16:creationId xmlns:a16="http://schemas.microsoft.com/office/drawing/2014/main" id="{80275CCF-54F2-B3FA-5A23-DC7DD9B19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40" name="Text Box 4">
            <a:extLst>
              <a:ext uri="{FF2B5EF4-FFF2-40B4-BE49-F238E27FC236}">
                <a16:creationId xmlns:a16="http://schemas.microsoft.com/office/drawing/2014/main" id="{C7F938FB-D343-9AA3-FE85-AD114EE3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08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16.19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LEO satellite system</a:t>
            </a:r>
          </a:p>
        </p:txBody>
      </p:sp>
      <p:sp>
        <p:nvSpPr>
          <p:cNvPr id="1115141" name="Line 5">
            <a:extLst>
              <a:ext uri="{FF2B5EF4-FFF2-40B4-BE49-F238E27FC236}">
                <a16:creationId xmlns:a16="http://schemas.microsoft.com/office/drawing/2014/main" id="{6B47D90B-BD8A-006F-45F8-4B215595F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5142" name="Picture 6">
            <a:extLst>
              <a:ext uri="{FF2B5EF4-FFF2-40B4-BE49-F238E27FC236}">
                <a16:creationId xmlns:a16="http://schemas.microsoft.com/office/drawing/2014/main" id="{DBA25D52-0763-21E5-FF53-64E49D375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800225"/>
            <a:ext cx="8135937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E3A77-0177-2FD8-91A6-17A6FA62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8A1272EE-4C82-2846-990F-54836CE164C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7186" name="Line 2">
            <a:extLst>
              <a:ext uri="{FF2B5EF4-FFF2-40B4-BE49-F238E27FC236}">
                <a16:creationId xmlns:a16="http://schemas.microsoft.com/office/drawing/2014/main" id="{07F1FD96-CB52-4F5A-EBF3-313291821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187" name="Line 3">
            <a:extLst>
              <a:ext uri="{FF2B5EF4-FFF2-40B4-BE49-F238E27FC236}">
                <a16:creationId xmlns:a16="http://schemas.microsoft.com/office/drawing/2014/main" id="{8B9F5636-04E2-36C4-6983-FC65782EE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188" name="Text Box 4">
            <a:extLst>
              <a:ext uri="{FF2B5EF4-FFF2-40B4-BE49-F238E27FC236}">
                <a16:creationId xmlns:a16="http://schemas.microsoft.com/office/drawing/2014/main" id="{79960F58-4118-35C0-104C-4A5515B6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16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16.20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Iridium constellation</a:t>
            </a:r>
          </a:p>
        </p:txBody>
      </p:sp>
      <p:sp>
        <p:nvSpPr>
          <p:cNvPr id="1117189" name="Line 5">
            <a:extLst>
              <a:ext uri="{FF2B5EF4-FFF2-40B4-BE49-F238E27FC236}">
                <a16:creationId xmlns:a16="http://schemas.microsoft.com/office/drawing/2014/main" id="{10EA3335-EBB7-6522-35C6-45E75AA48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7190" name="Picture 6">
            <a:extLst>
              <a:ext uri="{FF2B5EF4-FFF2-40B4-BE49-F238E27FC236}">
                <a16:creationId xmlns:a16="http://schemas.microsoft.com/office/drawing/2014/main" id="{DFE27097-1786-030D-3792-975DAA4F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854200"/>
            <a:ext cx="31623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A28E0-E560-044F-98FE-5DCC0C120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B642173E-0B0B-9E40-A6F7-A604FC42137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29474" name="Rectangle 2">
            <a:extLst>
              <a:ext uri="{FF2B5EF4-FFF2-40B4-BE49-F238E27FC236}">
                <a16:creationId xmlns:a16="http://schemas.microsoft.com/office/drawing/2014/main" id="{F6011F88-B70C-CE52-3371-63079F9397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9475" name="Rectangle 3">
            <a:extLst>
              <a:ext uri="{FF2B5EF4-FFF2-40B4-BE49-F238E27FC236}">
                <a16:creationId xmlns:a16="http://schemas.microsoft.com/office/drawing/2014/main" id="{DD70F605-114E-66D6-8212-1B1942BE28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9476" name="Rectangle 4">
            <a:extLst>
              <a:ext uri="{FF2B5EF4-FFF2-40B4-BE49-F238E27FC236}">
                <a16:creationId xmlns:a16="http://schemas.microsoft.com/office/drawing/2014/main" id="{C0E62BFC-A140-A4CF-A08C-EDA672ED5E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9477" name="Rectangle 5">
            <a:extLst>
              <a:ext uri="{FF2B5EF4-FFF2-40B4-BE49-F238E27FC236}">
                <a16:creationId xmlns:a16="http://schemas.microsoft.com/office/drawing/2014/main" id="{1E6AE76D-B6A3-EAA8-5565-BEE24D6413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9478" name="Rectangle 6">
            <a:extLst>
              <a:ext uri="{FF2B5EF4-FFF2-40B4-BE49-F238E27FC236}">
                <a16:creationId xmlns:a16="http://schemas.microsoft.com/office/drawing/2014/main" id="{19E25F42-D769-1A68-7148-472D790BC0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9479" name="Rectangle 7">
            <a:extLst>
              <a:ext uri="{FF2B5EF4-FFF2-40B4-BE49-F238E27FC236}">
                <a16:creationId xmlns:a16="http://schemas.microsoft.com/office/drawing/2014/main" id="{C1E870D0-03AB-36B5-E155-7A8D79E4FE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9480" name="Rectangle 8">
            <a:extLst>
              <a:ext uri="{FF2B5EF4-FFF2-40B4-BE49-F238E27FC236}">
                <a16:creationId xmlns:a16="http://schemas.microsoft.com/office/drawing/2014/main" id="{D901AE1A-003F-9E6E-DD70-05F48497F5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29481" name="Line 9">
            <a:extLst>
              <a:ext uri="{FF2B5EF4-FFF2-40B4-BE49-F238E27FC236}">
                <a16:creationId xmlns:a16="http://schemas.microsoft.com/office/drawing/2014/main" id="{3F02EE33-6D15-AEE8-2141-9477E3743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82" name="Line 10">
            <a:extLst>
              <a:ext uri="{FF2B5EF4-FFF2-40B4-BE49-F238E27FC236}">
                <a16:creationId xmlns:a16="http://schemas.microsoft.com/office/drawing/2014/main" id="{86FEF0BC-F236-F4DD-9F86-2FDA70FEE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83" name="Rectangle 11">
            <a:extLst>
              <a:ext uri="{FF2B5EF4-FFF2-40B4-BE49-F238E27FC236}">
                <a16:creationId xmlns:a16="http://schemas.microsoft.com/office/drawing/2014/main" id="{4376F2BF-A45C-7EBF-57A5-0A0A3E2E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The Iridium system has 66 satellites in six LEO orbits, each at an </a:t>
            </a:r>
            <a:br>
              <a:rPr lang="en-US" altLang="en-US" baseline="0"/>
            </a:br>
            <a:r>
              <a:rPr lang="en-US" altLang="en-US" baseline="0"/>
              <a:t>altitude of 750 km.</a:t>
            </a:r>
          </a:p>
        </p:txBody>
      </p:sp>
      <p:grpSp>
        <p:nvGrpSpPr>
          <p:cNvPr id="1129484" name="Group 12">
            <a:extLst>
              <a:ext uri="{FF2B5EF4-FFF2-40B4-BE49-F238E27FC236}">
                <a16:creationId xmlns:a16="http://schemas.microsoft.com/office/drawing/2014/main" id="{0B7659C2-3210-E0CB-4E24-7D416087C86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29485" name="Picture 13">
              <a:extLst>
                <a:ext uri="{FF2B5EF4-FFF2-40B4-BE49-F238E27FC236}">
                  <a16:creationId xmlns:a16="http://schemas.microsoft.com/office/drawing/2014/main" id="{938F4F55-5726-03C9-2F2C-4ED006925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486" name="Text Box 14">
              <a:extLst>
                <a:ext uri="{FF2B5EF4-FFF2-40B4-BE49-F238E27FC236}">
                  <a16:creationId xmlns:a16="http://schemas.microsoft.com/office/drawing/2014/main" id="{A5BFD4C5-9D05-A2F8-D5E4-3B2E0A62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9D475-6F22-EFC0-B5D0-5354DA6A0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F47FC0E2-5CED-8C46-997D-A149D24F116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31522" name="Rectangle 2">
            <a:extLst>
              <a:ext uri="{FF2B5EF4-FFF2-40B4-BE49-F238E27FC236}">
                <a16:creationId xmlns:a16="http://schemas.microsoft.com/office/drawing/2014/main" id="{B4C7A9E4-236B-F251-755A-B656A6574E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1523" name="Rectangle 3">
            <a:extLst>
              <a:ext uri="{FF2B5EF4-FFF2-40B4-BE49-F238E27FC236}">
                <a16:creationId xmlns:a16="http://schemas.microsoft.com/office/drawing/2014/main" id="{24BE4E25-4131-792E-57FE-9E69235C88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1524" name="Rectangle 4">
            <a:extLst>
              <a:ext uri="{FF2B5EF4-FFF2-40B4-BE49-F238E27FC236}">
                <a16:creationId xmlns:a16="http://schemas.microsoft.com/office/drawing/2014/main" id="{261359C5-6B5F-DB56-8839-ACD378559F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1525" name="Rectangle 5">
            <a:extLst>
              <a:ext uri="{FF2B5EF4-FFF2-40B4-BE49-F238E27FC236}">
                <a16:creationId xmlns:a16="http://schemas.microsoft.com/office/drawing/2014/main" id="{9EE36F88-C45F-90B6-50D0-88871F62C6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1526" name="Rectangle 6">
            <a:extLst>
              <a:ext uri="{FF2B5EF4-FFF2-40B4-BE49-F238E27FC236}">
                <a16:creationId xmlns:a16="http://schemas.microsoft.com/office/drawing/2014/main" id="{9B624AE1-BEA0-AC7C-F825-397C9C7DA0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1527" name="Rectangle 7">
            <a:extLst>
              <a:ext uri="{FF2B5EF4-FFF2-40B4-BE49-F238E27FC236}">
                <a16:creationId xmlns:a16="http://schemas.microsoft.com/office/drawing/2014/main" id="{BB6099BC-EB29-A3B0-BD1C-7667110109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1528" name="Rectangle 8">
            <a:extLst>
              <a:ext uri="{FF2B5EF4-FFF2-40B4-BE49-F238E27FC236}">
                <a16:creationId xmlns:a16="http://schemas.microsoft.com/office/drawing/2014/main" id="{4099B2DA-233B-8F31-2E2B-C23AF097E8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31529" name="Line 9">
            <a:extLst>
              <a:ext uri="{FF2B5EF4-FFF2-40B4-BE49-F238E27FC236}">
                <a16:creationId xmlns:a16="http://schemas.microsoft.com/office/drawing/2014/main" id="{BD7E13BE-53D0-7773-B073-CE2B73870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30" name="Line 10">
            <a:extLst>
              <a:ext uri="{FF2B5EF4-FFF2-40B4-BE49-F238E27FC236}">
                <a16:creationId xmlns:a16="http://schemas.microsoft.com/office/drawing/2014/main" id="{BA68B47E-DB08-119B-5210-E2E5522C7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31" name="Rectangle 11">
            <a:extLst>
              <a:ext uri="{FF2B5EF4-FFF2-40B4-BE49-F238E27FC236}">
                <a16:creationId xmlns:a16="http://schemas.microsoft.com/office/drawing/2014/main" id="{CBBDC5CD-0667-3142-D617-C7D16B93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4542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Iridium is designed to provide direct worldwide voice and data communication using</a:t>
            </a:r>
          </a:p>
          <a:p>
            <a:pPr algn="ctr"/>
            <a:r>
              <a:rPr lang="en-US" altLang="en-US" baseline="0"/>
              <a:t>handheld terminals, a service similar to cellular telephony but on a global scale.</a:t>
            </a:r>
          </a:p>
        </p:txBody>
      </p:sp>
      <p:grpSp>
        <p:nvGrpSpPr>
          <p:cNvPr id="1131532" name="Group 12">
            <a:extLst>
              <a:ext uri="{FF2B5EF4-FFF2-40B4-BE49-F238E27FC236}">
                <a16:creationId xmlns:a16="http://schemas.microsoft.com/office/drawing/2014/main" id="{59A4A485-67B6-D73D-902A-940C91D00D7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76400"/>
            <a:ext cx="1143000" cy="566738"/>
            <a:chOff x="1200" y="1248"/>
            <a:chExt cx="720" cy="357"/>
          </a:xfrm>
        </p:grpSpPr>
        <p:pic>
          <p:nvPicPr>
            <p:cNvPr id="1131533" name="Picture 13">
              <a:extLst>
                <a:ext uri="{FF2B5EF4-FFF2-40B4-BE49-F238E27FC236}">
                  <a16:creationId xmlns:a16="http://schemas.microsoft.com/office/drawing/2014/main" id="{26CFF21B-553A-B090-EF92-CFEB57DC3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1534" name="Text Box 14">
              <a:extLst>
                <a:ext uri="{FF2B5EF4-FFF2-40B4-BE49-F238E27FC236}">
                  <a16:creationId xmlns:a16="http://schemas.microsoft.com/office/drawing/2014/main" id="{F09566A5-79B5-86B6-6548-4401EF41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7A00A-313F-E8F1-4BA6-E04466194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BF074F30-DFA0-BB44-96CE-1A063300093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45858" name="Line 2">
            <a:extLst>
              <a:ext uri="{FF2B5EF4-FFF2-40B4-BE49-F238E27FC236}">
                <a16:creationId xmlns:a16="http://schemas.microsoft.com/office/drawing/2014/main" id="{57D01174-EB8C-DFC4-D479-F2E8E841B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59" name="Line 3">
            <a:extLst>
              <a:ext uri="{FF2B5EF4-FFF2-40B4-BE49-F238E27FC236}">
                <a16:creationId xmlns:a16="http://schemas.microsoft.com/office/drawing/2014/main" id="{051939C0-2688-F557-E4A8-AF87549DB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0" name="Text Box 4">
            <a:extLst>
              <a:ext uri="{FF2B5EF4-FFF2-40B4-BE49-F238E27FC236}">
                <a16:creationId xmlns:a16="http://schemas.microsoft.com/office/drawing/2014/main" id="{4D6292EE-CCA9-0B28-700A-ACEE3A079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293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16.20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Teledesic</a:t>
            </a:r>
          </a:p>
        </p:txBody>
      </p:sp>
      <p:sp>
        <p:nvSpPr>
          <p:cNvPr id="1145861" name="Line 5">
            <a:extLst>
              <a:ext uri="{FF2B5EF4-FFF2-40B4-BE49-F238E27FC236}">
                <a16:creationId xmlns:a16="http://schemas.microsoft.com/office/drawing/2014/main" id="{EC30960B-CD82-24EF-A55A-641E44D33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45863" name="Picture 7">
            <a:extLst>
              <a:ext uri="{FF2B5EF4-FFF2-40B4-BE49-F238E27FC236}">
                <a16:creationId xmlns:a16="http://schemas.microsoft.com/office/drawing/2014/main" id="{B0790AC8-358B-65BD-84AF-A88F40A0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574800"/>
            <a:ext cx="3838575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265BA-0D9A-9B08-E836-0B63D8643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90B8938C-6D95-BA44-B970-B440B492CD1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47906" name="Rectangle 2">
            <a:extLst>
              <a:ext uri="{FF2B5EF4-FFF2-40B4-BE49-F238E27FC236}">
                <a16:creationId xmlns:a16="http://schemas.microsoft.com/office/drawing/2014/main" id="{EA283B82-9883-0AAC-996F-C718292070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B085C876-7866-6162-B69B-64D02683D3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7908" name="Rectangle 4">
            <a:extLst>
              <a:ext uri="{FF2B5EF4-FFF2-40B4-BE49-F238E27FC236}">
                <a16:creationId xmlns:a16="http://schemas.microsoft.com/office/drawing/2014/main" id="{D4DBDEB5-06F8-E664-1DB3-9790B6F4A1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7909" name="Rectangle 5">
            <a:extLst>
              <a:ext uri="{FF2B5EF4-FFF2-40B4-BE49-F238E27FC236}">
                <a16:creationId xmlns:a16="http://schemas.microsoft.com/office/drawing/2014/main" id="{5B51E061-9AA8-9ADC-7CB5-65A386514A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7910" name="Rectangle 6">
            <a:extLst>
              <a:ext uri="{FF2B5EF4-FFF2-40B4-BE49-F238E27FC236}">
                <a16:creationId xmlns:a16="http://schemas.microsoft.com/office/drawing/2014/main" id="{E0656BC1-A118-AFA9-2CBE-11D74D8515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7911" name="Rectangle 7">
            <a:extLst>
              <a:ext uri="{FF2B5EF4-FFF2-40B4-BE49-F238E27FC236}">
                <a16:creationId xmlns:a16="http://schemas.microsoft.com/office/drawing/2014/main" id="{B1D5490B-DE6E-E185-AA3B-0A25D8D082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7912" name="Rectangle 8">
            <a:extLst>
              <a:ext uri="{FF2B5EF4-FFF2-40B4-BE49-F238E27FC236}">
                <a16:creationId xmlns:a16="http://schemas.microsoft.com/office/drawing/2014/main" id="{85C19869-2459-6555-F89C-8D195DBA94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47913" name="Line 9">
            <a:extLst>
              <a:ext uri="{FF2B5EF4-FFF2-40B4-BE49-F238E27FC236}">
                <a16:creationId xmlns:a16="http://schemas.microsoft.com/office/drawing/2014/main" id="{089998AA-837F-AB64-2155-9068C223D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914" name="Line 10">
            <a:extLst>
              <a:ext uri="{FF2B5EF4-FFF2-40B4-BE49-F238E27FC236}">
                <a16:creationId xmlns:a16="http://schemas.microsoft.com/office/drawing/2014/main" id="{15DE756A-F280-3F2F-51CA-C3C8FF704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915" name="Rectangle 11">
            <a:extLst>
              <a:ext uri="{FF2B5EF4-FFF2-40B4-BE49-F238E27FC236}">
                <a16:creationId xmlns:a16="http://schemas.microsoft.com/office/drawing/2014/main" id="{680B9635-C242-37A8-5F42-69D85054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140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Teledesic has 288 satellites in 12 LEO orbits, each at an altitude of 1350 km.</a:t>
            </a:r>
          </a:p>
        </p:txBody>
      </p:sp>
      <p:grpSp>
        <p:nvGrpSpPr>
          <p:cNvPr id="1147916" name="Group 12">
            <a:extLst>
              <a:ext uri="{FF2B5EF4-FFF2-40B4-BE49-F238E27FC236}">
                <a16:creationId xmlns:a16="http://schemas.microsoft.com/office/drawing/2014/main" id="{8E44D457-1408-9CE0-E84B-731717812DA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147917" name="Picture 13">
              <a:extLst>
                <a:ext uri="{FF2B5EF4-FFF2-40B4-BE49-F238E27FC236}">
                  <a16:creationId xmlns:a16="http://schemas.microsoft.com/office/drawing/2014/main" id="{142637E9-1A4D-39BE-E6C8-D0B94BB82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7918" name="Text Box 14">
              <a:extLst>
                <a:ext uri="{FF2B5EF4-FFF2-40B4-BE49-F238E27FC236}">
                  <a16:creationId xmlns:a16="http://schemas.microsoft.com/office/drawing/2014/main" id="{3BFC1473-0A2B-5A7E-4E77-E815DA145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C4049-9E0D-D548-2D11-B34DAD17A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277028E0-A2BA-9F41-A996-7AED22072E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80322" name="Line 2">
            <a:extLst>
              <a:ext uri="{FF2B5EF4-FFF2-40B4-BE49-F238E27FC236}">
                <a16:creationId xmlns:a16="http://schemas.microsoft.com/office/drawing/2014/main" id="{5CB4D15B-D65D-B87C-0270-0ADED3D27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0323" name="Line 3">
            <a:extLst>
              <a:ext uri="{FF2B5EF4-FFF2-40B4-BE49-F238E27FC236}">
                <a16:creationId xmlns:a16="http://schemas.microsoft.com/office/drawing/2014/main" id="{E617D42A-8F5C-5647-BDB2-61BD5DCD2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A2B8188C-4F8E-8060-9DEF-7063BEE5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47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16.2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Frequency reuse patterns</a:t>
            </a:r>
          </a:p>
        </p:txBody>
      </p:sp>
      <p:sp>
        <p:nvSpPr>
          <p:cNvPr id="1080325" name="Line 5">
            <a:extLst>
              <a:ext uri="{FF2B5EF4-FFF2-40B4-BE49-F238E27FC236}">
                <a16:creationId xmlns:a16="http://schemas.microsoft.com/office/drawing/2014/main" id="{FA6D36B7-0C9E-7A59-5519-DFDFCF8B0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0326" name="Picture 6">
            <a:extLst>
              <a:ext uri="{FF2B5EF4-FFF2-40B4-BE49-F238E27FC236}">
                <a16:creationId xmlns:a16="http://schemas.microsoft.com/office/drawing/2014/main" id="{8BB46F84-49E7-B5C3-1FFA-7D673DE4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524000"/>
            <a:ext cx="7788275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088F2-397F-9BC5-30DA-A634F9BA7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262764C1-FFFC-F84B-910A-D22E96F9981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19234" name="Rectangle 2">
            <a:extLst>
              <a:ext uri="{FF2B5EF4-FFF2-40B4-BE49-F238E27FC236}">
                <a16:creationId xmlns:a16="http://schemas.microsoft.com/office/drawing/2014/main" id="{5ACBFFA8-1E8D-4864-E1D3-0F0E538884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19235" name="Rectangle 3">
            <a:extLst>
              <a:ext uri="{FF2B5EF4-FFF2-40B4-BE49-F238E27FC236}">
                <a16:creationId xmlns:a16="http://schemas.microsoft.com/office/drawing/2014/main" id="{5C2388BC-7F6D-AE84-5393-92B8C80359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19236" name="Rectangle 4">
            <a:extLst>
              <a:ext uri="{FF2B5EF4-FFF2-40B4-BE49-F238E27FC236}">
                <a16:creationId xmlns:a16="http://schemas.microsoft.com/office/drawing/2014/main" id="{ABA5D7A3-CE26-F9B5-9D7C-697D5891FF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19237" name="Rectangle 5">
            <a:extLst>
              <a:ext uri="{FF2B5EF4-FFF2-40B4-BE49-F238E27FC236}">
                <a16:creationId xmlns:a16="http://schemas.microsoft.com/office/drawing/2014/main" id="{BAEB0A01-E736-BADC-53EF-E28BEAB2D8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19238" name="Rectangle 6">
            <a:extLst>
              <a:ext uri="{FF2B5EF4-FFF2-40B4-BE49-F238E27FC236}">
                <a16:creationId xmlns:a16="http://schemas.microsoft.com/office/drawing/2014/main" id="{2035B484-AF14-23A9-EB3A-335235F849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19239" name="Rectangle 7">
            <a:extLst>
              <a:ext uri="{FF2B5EF4-FFF2-40B4-BE49-F238E27FC236}">
                <a16:creationId xmlns:a16="http://schemas.microsoft.com/office/drawing/2014/main" id="{DB9FB1F3-EAEE-0539-0493-5E9A611825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19240" name="Rectangle 8">
            <a:extLst>
              <a:ext uri="{FF2B5EF4-FFF2-40B4-BE49-F238E27FC236}">
                <a16:creationId xmlns:a16="http://schemas.microsoft.com/office/drawing/2014/main" id="{CB718D94-1D6E-B716-5064-AB4A6355FA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19241" name="Line 9">
            <a:extLst>
              <a:ext uri="{FF2B5EF4-FFF2-40B4-BE49-F238E27FC236}">
                <a16:creationId xmlns:a16="http://schemas.microsoft.com/office/drawing/2014/main" id="{FACCDB30-B427-38BC-5DCB-8266F28B6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242" name="Line 10">
            <a:extLst>
              <a:ext uri="{FF2B5EF4-FFF2-40B4-BE49-F238E27FC236}">
                <a16:creationId xmlns:a16="http://schemas.microsoft.com/office/drawing/2014/main" id="{3D9F6A5C-8F10-15EE-9517-D2D418BE9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243" name="Rectangle 11">
            <a:extLst>
              <a:ext uri="{FF2B5EF4-FFF2-40B4-BE49-F238E27FC236}">
                <a16:creationId xmlns:a16="http://schemas.microsoft.com/office/drawing/2014/main" id="{23C86926-3433-3F18-9EBF-1E80D627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140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aseline="0"/>
              <a:t>AMPS is an analog cellular phone system using FDMA.</a:t>
            </a:r>
          </a:p>
        </p:txBody>
      </p:sp>
      <p:grpSp>
        <p:nvGrpSpPr>
          <p:cNvPr id="1119244" name="Group 12">
            <a:extLst>
              <a:ext uri="{FF2B5EF4-FFF2-40B4-BE49-F238E27FC236}">
                <a16:creationId xmlns:a16="http://schemas.microsoft.com/office/drawing/2014/main" id="{791E1C64-649C-5550-B57E-13C9DDF7145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119245" name="Picture 13">
              <a:extLst>
                <a:ext uri="{FF2B5EF4-FFF2-40B4-BE49-F238E27FC236}">
                  <a16:creationId xmlns:a16="http://schemas.microsoft.com/office/drawing/2014/main" id="{ED5AF2B2-BDF5-D380-9D32-2387B07FD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9246" name="Text Box 14">
              <a:extLst>
                <a:ext uri="{FF2B5EF4-FFF2-40B4-BE49-F238E27FC236}">
                  <a16:creationId xmlns:a16="http://schemas.microsoft.com/office/drawing/2014/main" id="{512C3B40-1D32-9781-F291-781D982A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5463BC-ECEF-35A2-6F7A-D8703D02C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64C0299B-F933-264C-B416-11092615765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2370" name="Line 2">
            <a:extLst>
              <a:ext uri="{FF2B5EF4-FFF2-40B4-BE49-F238E27FC236}">
                <a16:creationId xmlns:a16="http://schemas.microsoft.com/office/drawing/2014/main" id="{83160545-CC50-0045-12BE-6AFC08E32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371" name="Line 3">
            <a:extLst>
              <a:ext uri="{FF2B5EF4-FFF2-40B4-BE49-F238E27FC236}">
                <a16:creationId xmlns:a16="http://schemas.microsoft.com/office/drawing/2014/main" id="{9C5F1683-DF0A-4CB4-FB7B-33452CABE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8F424ABF-5C0D-69CC-BD36-F0A428CC4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47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16.3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Cellular bands for AMPS</a:t>
            </a:r>
          </a:p>
        </p:txBody>
      </p:sp>
      <p:sp>
        <p:nvSpPr>
          <p:cNvPr id="1082373" name="Line 5">
            <a:extLst>
              <a:ext uri="{FF2B5EF4-FFF2-40B4-BE49-F238E27FC236}">
                <a16:creationId xmlns:a16="http://schemas.microsoft.com/office/drawing/2014/main" id="{9575E5CC-2F6B-5D8E-39A9-801DECC35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2374" name="Picture 6">
            <a:extLst>
              <a:ext uri="{FF2B5EF4-FFF2-40B4-BE49-F238E27FC236}">
                <a16:creationId xmlns:a16="http://schemas.microsoft.com/office/drawing/2014/main" id="{21B1B8F5-FFF1-40A1-CA49-1880BD72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181225"/>
            <a:ext cx="7742237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8D9A2-C7DC-9042-DE95-DDF164A1C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C97951A9-58DE-7644-AC63-46DCF6A714C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4418" name="Line 2">
            <a:extLst>
              <a:ext uri="{FF2B5EF4-FFF2-40B4-BE49-F238E27FC236}">
                <a16:creationId xmlns:a16="http://schemas.microsoft.com/office/drawing/2014/main" id="{6661A6D4-1FA7-D99B-C356-7A16DFFBA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19" name="Line 3">
            <a:extLst>
              <a:ext uri="{FF2B5EF4-FFF2-40B4-BE49-F238E27FC236}">
                <a16:creationId xmlns:a16="http://schemas.microsoft.com/office/drawing/2014/main" id="{251D919F-AB06-54B2-DE8F-1B22FAA4A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2AA84C27-14F9-3470-9784-A852ECC9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59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16.4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AMPS reverse communication band</a:t>
            </a:r>
          </a:p>
        </p:txBody>
      </p:sp>
      <p:sp>
        <p:nvSpPr>
          <p:cNvPr id="1084421" name="Line 5">
            <a:extLst>
              <a:ext uri="{FF2B5EF4-FFF2-40B4-BE49-F238E27FC236}">
                <a16:creationId xmlns:a16="http://schemas.microsoft.com/office/drawing/2014/main" id="{6BD5B498-50FF-AB32-09E9-715CACB70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4422" name="Picture 6">
            <a:extLst>
              <a:ext uri="{FF2B5EF4-FFF2-40B4-BE49-F238E27FC236}">
                <a16:creationId xmlns:a16="http://schemas.microsoft.com/office/drawing/2014/main" id="{91479232-4652-A040-63CC-6F2B1CE5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219200"/>
            <a:ext cx="6370637" cy="443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1791F-211F-71A3-166B-1800E7E30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722BF30A-06D9-F040-9212-2EE7F88C008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6466" name="Line 2">
            <a:extLst>
              <a:ext uri="{FF2B5EF4-FFF2-40B4-BE49-F238E27FC236}">
                <a16:creationId xmlns:a16="http://schemas.microsoft.com/office/drawing/2014/main" id="{3C49FA5F-0A3E-0FBC-15E2-423F80AD5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7" name="Line 3">
            <a:extLst>
              <a:ext uri="{FF2B5EF4-FFF2-40B4-BE49-F238E27FC236}">
                <a16:creationId xmlns:a16="http://schemas.microsoft.com/office/drawing/2014/main" id="{DC377DA9-72E1-83E5-B01C-EEE8B545C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25870A5C-BEF6-399A-17D5-E4CCBEE8E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1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16.5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Second-generation cellular phone systems</a:t>
            </a:r>
          </a:p>
        </p:txBody>
      </p:sp>
      <p:sp>
        <p:nvSpPr>
          <p:cNvPr id="1086469" name="Line 5">
            <a:extLst>
              <a:ext uri="{FF2B5EF4-FFF2-40B4-BE49-F238E27FC236}">
                <a16:creationId xmlns:a16="http://schemas.microsoft.com/office/drawing/2014/main" id="{BEA9ED04-4FF7-9A91-2DF9-89E5B2CAE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6470" name="Picture 6">
            <a:extLst>
              <a:ext uri="{FF2B5EF4-FFF2-40B4-BE49-F238E27FC236}">
                <a16:creationId xmlns:a16="http://schemas.microsoft.com/office/drawing/2014/main" id="{60B20F6D-7146-BF50-6F6B-AE9FEF2B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006600"/>
            <a:ext cx="7110413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80063-518B-ADC8-AD5A-94FF8A896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16.</a:t>
            </a:r>
            <a:fld id="{45E0D18A-80A8-2647-B6DD-04E940873A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8514" name="Line 2">
            <a:extLst>
              <a:ext uri="{FF2B5EF4-FFF2-40B4-BE49-F238E27FC236}">
                <a16:creationId xmlns:a16="http://schemas.microsoft.com/office/drawing/2014/main" id="{06C02347-9E6E-470E-521D-360738848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5" name="Line 3">
            <a:extLst>
              <a:ext uri="{FF2B5EF4-FFF2-40B4-BE49-F238E27FC236}">
                <a16:creationId xmlns:a16="http://schemas.microsoft.com/office/drawing/2014/main" id="{12C3E408-A9BB-5B61-CAF8-FB40D50B3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92213884-A144-551B-575D-2ED64F9D3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276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16.6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D-AMPS</a:t>
            </a:r>
          </a:p>
        </p:txBody>
      </p:sp>
      <p:sp>
        <p:nvSpPr>
          <p:cNvPr id="1088517" name="Line 5">
            <a:extLst>
              <a:ext uri="{FF2B5EF4-FFF2-40B4-BE49-F238E27FC236}">
                <a16:creationId xmlns:a16="http://schemas.microsoft.com/office/drawing/2014/main" id="{5CA51004-BA58-B7A7-5063-3FDE23226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8518" name="Picture 6">
            <a:extLst>
              <a:ext uri="{FF2B5EF4-FFF2-40B4-BE49-F238E27FC236}">
                <a16:creationId xmlns:a16="http://schemas.microsoft.com/office/drawing/2014/main" id="{AF402FE7-D0FB-D566-60C5-4AC5930F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168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</TotalTime>
  <Words>632</Words>
  <Application>Microsoft Macintosh PowerPoint</Application>
  <PresentationFormat>On-screen Show (4:3)</PresentationFormat>
  <Paragraphs>148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185</cp:revision>
  <dcterms:created xsi:type="dcterms:W3CDTF">2000-01-15T04:50:39Z</dcterms:created>
  <dcterms:modified xsi:type="dcterms:W3CDTF">2025-08-23T14:56:36Z</dcterms:modified>
</cp:coreProperties>
</file>