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56"/>
  </p:notesMasterIdLst>
  <p:sldIdLst>
    <p:sldId id="805" r:id="rId2"/>
    <p:sldId id="535" r:id="rId3"/>
    <p:sldId id="747" r:id="rId4"/>
    <p:sldId id="748" r:id="rId5"/>
    <p:sldId id="749" r:id="rId6"/>
    <p:sldId id="776" r:id="rId7"/>
    <p:sldId id="750" r:id="rId8"/>
    <p:sldId id="751" r:id="rId9"/>
    <p:sldId id="752" r:id="rId10"/>
    <p:sldId id="745" r:id="rId11"/>
    <p:sldId id="753" r:id="rId12"/>
    <p:sldId id="777" r:id="rId13"/>
    <p:sldId id="783" r:id="rId14"/>
    <p:sldId id="784" r:id="rId15"/>
    <p:sldId id="778" r:id="rId16"/>
    <p:sldId id="785" r:id="rId17"/>
    <p:sldId id="786" r:id="rId18"/>
    <p:sldId id="779" r:id="rId19"/>
    <p:sldId id="755" r:id="rId20"/>
    <p:sldId id="787" r:id="rId21"/>
    <p:sldId id="788" r:id="rId22"/>
    <p:sldId id="756" r:id="rId23"/>
    <p:sldId id="757" r:id="rId24"/>
    <p:sldId id="758" r:id="rId25"/>
    <p:sldId id="759" r:id="rId26"/>
    <p:sldId id="760" r:id="rId27"/>
    <p:sldId id="761" r:id="rId28"/>
    <p:sldId id="762" r:id="rId29"/>
    <p:sldId id="763" r:id="rId30"/>
    <p:sldId id="794" r:id="rId31"/>
    <p:sldId id="780" r:id="rId32"/>
    <p:sldId id="764" r:id="rId33"/>
    <p:sldId id="765" r:id="rId34"/>
    <p:sldId id="766" r:id="rId35"/>
    <p:sldId id="767" r:id="rId36"/>
    <p:sldId id="768" r:id="rId37"/>
    <p:sldId id="769" r:id="rId38"/>
    <p:sldId id="775" r:id="rId39"/>
    <p:sldId id="746" r:id="rId40"/>
    <p:sldId id="770" r:id="rId41"/>
    <p:sldId id="781" r:id="rId42"/>
    <p:sldId id="789" r:id="rId43"/>
    <p:sldId id="799" r:id="rId44"/>
    <p:sldId id="791" r:id="rId45"/>
    <p:sldId id="800" r:id="rId46"/>
    <p:sldId id="771" r:id="rId47"/>
    <p:sldId id="790" r:id="rId48"/>
    <p:sldId id="802" r:id="rId49"/>
    <p:sldId id="803" r:id="rId50"/>
    <p:sldId id="804" r:id="rId51"/>
    <p:sldId id="782" r:id="rId52"/>
    <p:sldId id="792" r:id="rId53"/>
    <p:sldId id="774" r:id="rId54"/>
    <p:sldId id="793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9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3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>
            <a:extLst>
              <a:ext uri="{FF2B5EF4-FFF2-40B4-BE49-F238E27FC236}">
                <a16:creationId xmlns:a16="http://schemas.microsoft.com/office/drawing/2014/main" id="{15F5C843-89A9-6451-EE42-A5C5F17A12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6F73C98C-299E-4BCD-D374-BB80080A46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16484" name="Rectangle 4">
            <a:extLst>
              <a:ext uri="{FF2B5EF4-FFF2-40B4-BE49-F238E27FC236}">
                <a16:creationId xmlns:a16="http://schemas.microsoft.com/office/drawing/2014/main" id="{138D4906-5303-DE68-4872-CF52FED8B9A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6485" name="Rectangle 5">
            <a:extLst>
              <a:ext uri="{FF2B5EF4-FFF2-40B4-BE49-F238E27FC236}">
                <a16:creationId xmlns:a16="http://schemas.microsoft.com/office/drawing/2014/main" id="{7F5A58BC-5FAD-B294-68B5-16A05A3593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6486" name="Rectangle 6">
            <a:extLst>
              <a:ext uri="{FF2B5EF4-FFF2-40B4-BE49-F238E27FC236}">
                <a16:creationId xmlns:a16="http://schemas.microsoft.com/office/drawing/2014/main" id="{90E676AF-6605-0CD0-2ACE-B378FD65BF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16487" name="Rectangle 7">
            <a:extLst>
              <a:ext uri="{FF2B5EF4-FFF2-40B4-BE49-F238E27FC236}">
                <a16:creationId xmlns:a16="http://schemas.microsoft.com/office/drawing/2014/main" id="{2C48A84B-0686-85C4-E5AD-E201439F7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AA378754-07D2-EC48-AD1E-526DE59D65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80227FA-D003-0748-A2ED-3F3D62BABB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A1CF2-D645-D34B-89E0-72664F6F321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88162" name="Rectangle 2">
            <a:extLst>
              <a:ext uri="{FF2B5EF4-FFF2-40B4-BE49-F238E27FC236}">
                <a16:creationId xmlns:a16="http://schemas.microsoft.com/office/drawing/2014/main" id="{B0D4BB58-3C97-5D81-8ED4-AAF3969FCE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>
            <a:extLst>
              <a:ext uri="{FF2B5EF4-FFF2-40B4-BE49-F238E27FC236}">
                <a16:creationId xmlns:a16="http://schemas.microsoft.com/office/drawing/2014/main" id="{B237E87E-6A68-F517-E21E-4579C70FA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3B4F2DA-8C19-FF31-62B8-AD485D56B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0C1BC-CD92-664D-ABAD-FF37B731EF6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6722" name="Rectangle 2">
            <a:extLst>
              <a:ext uri="{FF2B5EF4-FFF2-40B4-BE49-F238E27FC236}">
                <a16:creationId xmlns:a16="http://schemas.microsoft.com/office/drawing/2014/main" id="{27CDCF81-36E3-509B-DB43-1833EF7DA9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id="{BB93E312-4884-8476-BD06-337C23DEF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B2B8EA9-D6CA-D224-ADE3-B0F1189AE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3F40C-1B24-A245-A289-AC1C1C1B104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7746" name="Rectangle 2">
            <a:extLst>
              <a:ext uri="{FF2B5EF4-FFF2-40B4-BE49-F238E27FC236}">
                <a16:creationId xmlns:a16="http://schemas.microsoft.com/office/drawing/2014/main" id="{F88222F1-835E-0BFD-2896-D9D48E3F5A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1FAA715F-E10C-C1BA-0383-863F2D756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9F49CF8-18E0-1E9C-9A62-F8E3A8B6B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F3829-E4E1-154D-8447-FA4722C6CBF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8770" name="Rectangle 2">
            <a:extLst>
              <a:ext uri="{FF2B5EF4-FFF2-40B4-BE49-F238E27FC236}">
                <a16:creationId xmlns:a16="http://schemas.microsoft.com/office/drawing/2014/main" id="{0D81A96E-C49E-BC21-E6E1-AEAF9CFBFD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F45BBB7D-8EAD-1C79-F7C0-A6EA42368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31534CA-9DC0-14DE-8028-AD3668365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2EECA-E01E-B746-B853-F0DD669D497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29794" name="Rectangle 2">
            <a:extLst>
              <a:ext uri="{FF2B5EF4-FFF2-40B4-BE49-F238E27FC236}">
                <a16:creationId xmlns:a16="http://schemas.microsoft.com/office/drawing/2014/main" id="{5CDB0A07-A564-D580-A0F4-E157C9518D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>
            <a:extLst>
              <a:ext uri="{FF2B5EF4-FFF2-40B4-BE49-F238E27FC236}">
                <a16:creationId xmlns:a16="http://schemas.microsoft.com/office/drawing/2014/main" id="{872C6342-59E6-34C2-1D90-95BF0F544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66358E-879F-D5D5-DA08-B35C4541F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D6D65-42CA-AF4C-A117-3A227790D5D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30818" name="Rectangle 2">
            <a:extLst>
              <a:ext uri="{FF2B5EF4-FFF2-40B4-BE49-F238E27FC236}">
                <a16:creationId xmlns:a16="http://schemas.microsoft.com/office/drawing/2014/main" id="{9AE071E6-4E62-5DF4-E688-EBB1DC483C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434F4062-3681-018C-1E76-F318E9552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C4ABE70-1690-EDEF-EE19-EEF7BE510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314F5-1C3A-9A4E-948A-CB36AA9C57E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9DCD0BBB-BF1B-BA13-ED5A-2C76AE29C8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21B15AEB-8643-FAA7-D57C-CDC0F1CE8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71E3FE-0D65-B551-11AF-4F6BCEC356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F1087-6756-094E-83C5-993DED01670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32866" name="Rectangle 2">
            <a:extLst>
              <a:ext uri="{FF2B5EF4-FFF2-40B4-BE49-F238E27FC236}">
                <a16:creationId xmlns:a16="http://schemas.microsoft.com/office/drawing/2014/main" id="{BFA03831-74A1-EFF4-2823-5DC342513B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A1C5C029-B253-374B-8653-3C68D13FF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E6BE801-E7C1-75FF-0D57-D07C79AA02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23BEB-5571-6A4C-959A-850C674B075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33890" name="Rectangle 2">
            <a:extLst>
              <a:ext uri="{FF2B5EF4-FFF2-40B4-BE49-F238E27FC236}">
                <a16:creationId xmlns:a16="http://schemas.microsoft.com/office/drawing/2014/main" id="{25E81882-796D-E8A4-983D-E0C36D9970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>
            <a:extLst>
              <a:ext uri="{FF2B5EF4-FFF2-40B4-BE49-F238E27FC236}">
                <a16:creationId xmlns:a16="http://schemas.microsoft.com/office/drawing/2014/main" id="{C61D207C-7884-2719-3E7B-550F63F94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5B1B9F-EA02-C819-447C-2EC432CEF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17C90-7C04-8246-91EC-6C0FD342551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34914" name="Rectangle 2">
            <a:extLst>
              <a:ext uri="{FF2B5EF4-FFF2-40B4-BE49-F238E27FC236}">
                <a16:creationId xmlns:a16="http://schemas.microsoft.com/office/drawing/2014/main" id="{35FD6546-9E52-BE92-DF48-A3454A7898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996558BD-B9AD-D26C-2650-F38E3F2ED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1E6A0C-E57B-532C-8B4D-A51D868AE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612F-6F07-8B4C-9200-BEDC7BB6846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35938" name="Rectangle 2">
            <a:extLst>
              <a:ext uri="{FF2B5EF4-FFF2-40B4-BE49-F238E27FC236}">
                <a16:creationId xmlns:a16="http://schemas.microsoft.com/office/drawing/2014/main" id="{4C0E2791-8E8F-BFEF-B597-F7B2CA265A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809E4886-63F4-FEC5-7457-B4A2F8250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34E6750-18D5-F0FE-B615-B4311C3DB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D2C57-6791-1D41-9ACD-AC12B27DDCA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18530" name="Rectangle 2">
            <a:extLst>
              <a:ext uri="{FF2B5EF4-FFF2-40B4-BE49-F238E27FC236}">
                <a16:creationId xmlns:a16="http://schemas.microsoft.com/office/drawing/2014/main" id="{B7D1BB4B-AB8C-37D8-74E8-D852F81DD5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251A4197-2B16-A484-4CF2-9797702D2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5EEB23-1474-BB5E-190E-3ACED27CC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1C6AE-DBEA-F745-9294-1C035DA504A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36962" name="Rectangle 2">
            <a:extLst>
              <a:ext uri="{FF2B5EF4-FFF2-40B4-BE49-F238E27FC236}">
                <a16:creationId xmlns:a16="http://schemas.microsoft.com/office/drawing/2014/main" id="{0836E7D1-E2EB-EF65-6AF7-64EDFAB053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F03E9E3F-417A-52F9-AEC3-F25D65A6F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0AAEA9-7830-BD46-4080-3D98B3596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CDB62-FF46-7E41-8E7B-3BE7DA5D4DE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37986" name="Rectangle 2">
            <a:extLst>
              <a:ext uri="{FF2B5EF4-FFF2-40B4-BE49-F238E27FC236}">
                <a16:creationId xmlns:a16="http://schemas.microsoft.com/office/drawing/2014/main" id="{7641D9F4-AF62-5A6E-2682-CC8522CD7A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>
            <a:extLst>
              <a:ext uri="{FF2B5EF4-FFF2-40B4-BE49-F238E27FC236}">
                <a16:creationId xmlns:a16="http://schemas.microsoft.com/office/drawing/2014/main" id="{CD2D26C7-2EDC-3E0F-294D-8B140DF26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29D05B9-6C23-A180-62B0-4119EEBEF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3FCEB-8019-0345-BA47-F520A7B5866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39010" name="Rectangle 2">
            <a:extLst>
              <a:ext uri="{FF2B5EF4-FFF2-40B4-BE49-F238E27FC236}">
                <a16:creationId xmlns:a16="http://schemas.microsoft.com/office/drawing/2014/main" id="{A8A6E78D-A75C-6CC6-FDE3-7E85908FC1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>
            <a:extLst>
              <a:ext uri="{FF2B5EF4-FFF2-40B4-BE49-F238E27FC236}">
                <a16:creationId xmlns:a16="http://schemas.microsoft.com/office/drawing/2014/main" id="{DD712055-F4B5-78F0-C405-1F7559CA4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1514E94-C49A-829B-6DD4-736A08992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61B59-9333-8A41-8CD4-86730739114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40034" name="Rectangle 2">
            <a:extLst>
              <a:ext uri="{FF2B5EF4-FFF2-40B4-BE49-F238E27FC236}">
                <a16:creationId xmlns:a16="http://schemas.microsoft.com/office/drawing/2014/main" id="{5D740B7C-3A34-F7A7-C1BB-0445409C85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0F4F71CB-AF98-F35C-53E5-73FC9B0F7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8667F6-7057-4CB9-72FC-34DFBC4C6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44C62-7A7B-A344-98BD-E2035B56DC7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41058" name="Rectangle 2">
            <a:extLst>
              <a:ext uri="{FF2B5EF4-FFF2-40B4-BE49-F238E27FC236}">
                <a16:creationId xmlns:a16="http://schemas.microsoft.com/office/drawing/2014/main" id="{0B6C6B1B-4D91-5024-6D38-F09D5F81DC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87C66BBC-D58F-70DF-6E92-7F5F42E14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764AF36-A777-F4CF-0FD0-431AABA712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E1A9F-84C1-484A-B523-5550E58B786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42082" name="Rectangle 2">
            <a:extLst>
              <a:ext uri="{FF2B5EF4-FFF2-40B4-BE49-F238E27FC236}">
                <a16:creationId xmlns:a16="http://schemas.microsoft.com/office/drawing/2014/main" id="{0091F7F2-B3DD-8B15-2F0F-039996227B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F320C6BD-CF8D-A39A-6528-B89AED185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9F91939-D34E-75DC-0118-7C470F8C32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7C2C6-5005-9546-AA01-C7D12C90F73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FCEE7E35-8D82-6678-F194-2EB8EF31F2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AE7875EB-89C6-9EEF-2F60-3708D804C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7F950EE-6A11-413E-0172-0F562B839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37E9A-4823-C142-A4F4-D55BB140A98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44130" name="Rectangle 2">
            <a:extLst>
              <a:ext uri="{FF2B5EF4-FFF2-40B4-BE49-F238E27FC236}">
                <a16:creationId xmlns:a16="http://schemas.microsoft.com/office/drawing/2014/main" id="{8B88D8AF-FE46-B008-57A6-37A10BA3BD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11837257-C1BE-F054-F7A3-11EB5116E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0413B0A-3493-BD4A-FE92-58C92F1F2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A4C3D-8216-9D47-B8A3-85740C64694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45154" name="Rectangle 2">
            <a:extLst>
              <a:ext uri="{FF2B5EF4-FFF2-40B4-BE49-F238E27FC236}">
                <a16:creationId xmlns:a16="http://schemas.microsoft.com/office/drawing/2014/main" id="{2C452704-4295-43A3-C45F-3000AF0A53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4C6DF9B6-D432-7C6A-E715-371A4BFF3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19C1EF4-9681-2F82-AA57-74B82B4750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6B5A-ED8F-DA4E-ADE7-1C861FBB9EC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46178" name="Rectangle 2">
            <a:extLst>
              <a:ext uri="{FF2B5EF4-FFF2-40B4-BE49-F238E27FC236}">
                <a16:creationId xmlns:a16="http://schemas.microsoft.com/office/drawing/2014/main" id="{F4ABAF4F-DAE1-7DDE-94E0-750975DFA5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5EF07F6F-AE45-1524-9B8E-0969DD6A6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12D0261-42E7-673B-F434-F9B5A1B136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3C969-FCDD-9546-B1F5-6A663EE4630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19554" name="Rectangle 2">
            <a:extLst>
              <a:ext uri="{FF2B5EF4-FFF2-40B4-BE49-F238E27FC236}">
                <a16:creationId xmlns:a16="http://schemas.microsoft.com/office/drawing/2014/main" id="{1C29381A-C345-2CEB-5C1F-F4F5F7B1FE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CB16FC1E-E0B6-C33A-4407-952B4D5B4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756FA7A-37F2-808B-2969-71988CC28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58B76-9524-6842-BB54-83C476F3EAA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47202" name="Rectangle 2">
            <a:extLst>
              <a:ext uri="{FF2B5EF4-FFF2-40B4-BE49-F238E27FC236}">
                <a16:creationId xmlns:a16="http://schemas.microsoft.com/office/drawing/2014/main" id="{C844D803-1678-D56F-E7F4-6353DFC250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8A970D62-8673-7AED-D7BA-BE7FD858F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9CD2716-8E84-5B59-C3AF-7347C8D75F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D3312-B2AB-1343-B564-166B29BFC2D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48226" name="Rectangle 2">
            <a:extLst>
              <a:ext uri="{FF2B5EF4-FFF2-40B4-BE49-F238E27FC236}">
                <a16:creationId xmlns:a16="http://schemas.microsoft.com/office/drawing/2014/main" id="{169D368D-ED35-F517-E824-8835FC7C6A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FF2083B6-E9F2-DC3B-C77E-89D0D45D6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600867-E7DC-7743-80D0-4CF5CBE44A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4DA5E-2034-AF47-AF70-525C418BFBF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49250" name="Rectangle 2">
            <a:extLst>
              <a:ext uri="{FF2B5EF4-FFF2-40B4-BE49-F238E27FC236}">
                <a16:creationId xmlns:a16="http://schemas.microsoft.com/office/drawing/2014/main" id="{D318A005-1DC9-10BF-0882-9AECBF391E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AEAA91FF-179A-7692-BC58-248EBB257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5113F02-E220-11F7-06F9-37670403AF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D9145-ACEC-C547-BCD6-BA2F05210A4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50274" name="Rectangle 2">
            <a:extLst>
              <a:ext uri="{FF2B5EF4-FFF2-40B4-BE49-F238E27FC236}">
                <a16:creationId xmlns:a16="http://schemas.microsoft.com/office/drawing/2014/main" id="{01BF1B22-E78B-043B-38C4-31FD70182A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5E9ADEB7-3B88-51CF-2B65-8CD8B7572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88B9DF-022E-CAD9-2030-DC8B97736A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77005-03AE-4E45-8661-4F7FCB95452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51298" name="Rectangle 2">
            <a:extLst>
              <a:ext uri="{FF2B5EF4-FFF2-40B4-BE49-F238E27FC236}">
                <a16:creationId xmlns:a16="http://schemas.microsoft.com/office/drawing/2014/main" id="{406FB514-8EA6-52BA-2076-9CEF45BF84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>
            <a:extLst>
              <a:ext uri="{FF2B5EF4-FFF2-40B4-BE49-F238E27FC236}">
                <a16:creationId xmlns:a16="http://schemas.microsoft.com/office/drawing/2014/main" id="{CE0F6252-A2A1-C597-DF5E-13F121E50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E96F1A-0E02-070A-FC2D-6ACA76984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5B651-C2C0-D34C-B229-26ADB2D1AC5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52322" name="Rectangle 2">
            <a:extLst>
              <a:ext uri="{FF2B5EF4-FFF2-40B4-BE49-F238E27FC236}">
                <a16:creationId xmlns:a16="http://schemas.microsoft.com/office/drawing/2014/main" id="{829498FB-685E-3469-515D-220E339234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>
            <a:extLst>
              <a:ext uri="{FF2B5EF4-FFF2-40B4-BE49-F238E27FC236}">
                <a16:creationId xmlns:a16="http://schemas.microsoft.com/office/drawing/2014/main" id="{4773C538-0D34-7D6D-1D2B-4616C6260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159873-5025-4E15-8802-021AEB263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3A407-F80C-674A-BC92-1B98A2D9A4B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53346" name="Rectangle 2">
            <a:extLst>
              <a:ext uri="{FF2B5EF4-FFF2-40B4-BE49-F238E27FC236}">
                <a16:creationId xmlns:a16="http://schemas.microsoft.com/office/drawing/2014/main" id="{F21C0004-9765-4B1E-C3F0-29C1293355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>
            <a:extLst>
              <a:ext uri="{FF2B5EF4-FFF2-40B4-BE49-F238E27FC236}">
                <a16:creationId xmlns:a16="http://schemas.microsoft.com/office/drawing/2014/main" id="{19EF30DA-2002-259A-7E4A-2098A57D6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24C38B-2B75-B268-A353-742DDED9FB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2F398-E6B1-0243-946C-AFA33DCF361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54370" name="Rectangle 2">
            <a:extLst>
              <a:ext uri="{FF2B5EF4-FFF2-40B4-BE49-F238E27FC236}">
                <a16:creationId xmlns:a16="http://schemas.microsoft.com/office/drawing/2014/main" id="{4B8AA429-D58B-200E-4BD3-622BB9125D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6F00A045-AAB9-A250-7F63-1FCDAC2FE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637E14-C44A-2D60-9D83-247CEF6B8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6DCEA-A612-9D41-8FE6-6D1CD058F61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55394" name="Rectangle 2">
            <a:extLst>
              <a:ext uri="{FF2B5EF4-FFF2-40B4-BE49-F238E27FC236}">
                <a16:creationId xmlns:a16="http://schemas.microsoft.com/office/drawing/2014/main" id="{A435D214-00EB-C32F-0BC9-4C91973B4F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>
            <a:extLst>
              <a:ext uri="{FF2B5EF4-FFF2-40B4-BE49-F238E27FC236}">
                <a16:creationId xmlns:a16="http://schemas.microsoft.com/office/drawing/2014/main" id="{A6BAEAC7-1BAB-BA46-595C-B8BC714A9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1A6421B-C115-E6E7-0A10-4F84188F1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F6612-12F3-8544-9668-70B071F06259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56418" name="Rectangle 2">
            <a:extLst>
              <a:ext uri="{FF2B5EF4-FFF2-40B4-BE49-F238E27FC236}">
                <a16:creationId xmlns:a16="http://schemas.microsoft.com/office/drawing/2014/main" id="{FB277482-9299-2E77-36BC-78DCFBF309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>
            <a:extLst>
              <a:ext uri="{FF2B5EF4-FFF2-40B4-BE49-F238E27FC236}">
                <a16:creationId xmlns:a16="http://schemas.microsoft.com/office/drawing/2014/main" id="{9D771130-7F27-3204-0FF4-308405D1D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FCBC7E-2009-200C-880C-BE446FC80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4AD2B-7C41-B642-A846-B819B8E5581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0578" name="Rectangle 2">
            <a:extLst>
              <a:ext uri="{FF2B5EF4-FFF2-40B4-BE49-F238E27FC236}">
                <a16:creationId xmlns:a16="http://schemas.microsoft.com/office/drawing/2014/main" id="{572EBD36-E2FA-983D-669A-9DD1B316C7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32079471-AFB9-16E1-E5F6-52AE15AD3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7E272F9-41FE-E2FC-6367-C75020818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3B5BC-5C8E-864A-9B5A-565B29123BB3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57442" name="Rectangle 2">
            <a:extLst>
              <a:ext uri="{FF2B5EF4-FFF2-40B4-BE49-F238E27FC236}">
                <a16:creationId xmlns:a16="http://schemas.microsoft.com/office/drawing/2014/main" id="{AA8B3010-5737-EB2F-598B-5A3F5E457F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3D352ADC-97F1-1BAB-C47B-C7CA2923E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3BDC0B6-D122-3CF9-DD36-3B588355C0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A9020-2982-B942-9EF3-B132523A795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58466" name="Rectangle 2">
            <a:extLst>
              <a:ext uri="{FF2B5EF4-FFF2-40B4-BE49-F238E27FC236}">
                <a16:creationId xmlns:a16="http://schemas.microsoft.com/office/drawing/2014/main" id="{327FD1CB-2C12-231A-752F-9C989C563F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8467" name="Rectangle 3">
            <a:extLst>
              <a:ext uri="{FF2B5EF4-FFF2-40B4-BE49-F238E27FC236}">
                <a16:creationId xmlns:a16="http://schemas.microsoft.com/office/drawing/2014/main" id="{76094060-6D24-159C-DAB4-C44D57567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7A29C2C-9457-41FC-E8E9-2276D043D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8D3AB-68D3-3447-BCEE-9B9A2C2695A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59490" name="Rectangle 2">
            <a:extLst>
              <a:ext uri="{FF2B5EF4-FFF2-40B4-BE49-F238E27FC236}">
                <a16:creationId xmlns:a16="http://schemas.microsoft.com/office/drawing/2014/main" id="{C23DCD16-E339-0980-73D9-B3E46350F4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>
            <a:extLst>
              <a:ext uri="{FF2B5EF4-FFF2-40B4-BE49-F238E27FC236}">
                <a16:creationId xmlns:a16="http://schemas.microsoft.com/office/drawing/2014/main" id="{EE038FAD-C1B9-4286-26E7-8B9A69713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DBF43F9-7D46-67C4-5E5A-80BC23AF9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827AA-D650-5046-BA69-CB643CEEF40D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73826" name="Rectangle 2">
            <a:extLst>
              <a:ext uri="{FF2B5EF4-FFF2-40B4-BE49-F238E27FC236}">
                <a16:creationId xmlns:a16="http://schemas.microsoft.com/office/drawing/2014/main" id="{55AEF1A0-81EF-3938-20B8-C02086CBA4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>
            <a:extLst>
              <a:ext uri="{FF2B5EF4-FFF2-40B4-BE49-F238E27FC236}">
                <a16:creationId xmlns:a16="http://schemas.microsoft.com/office/drawing/2014/main" id="{577B21C3-E31C-B358-E07A-283FBAA19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C88E01-2D3F-010B-0515-3BA18BC64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EE1C2-79A7-5C44-AC1B-DCFCB38EA2D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60514" name="Rectangle 2">
            <a:extLst>
              <a:ext uri="{FF2B5EF4-FFF2-40B4-BE49-F238E27FC236}">
                <a16:creationId xmlns:a16="http://schemas.microsoft.com/office/drawing/2014/main" id="{525BA8C0-3CC4-9236-491A-B2108D7F4A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>
            <a:extLst>
              <a:ext uri="{FF2B5EF4-FFF2-40B4-BE49-F238E27FC236}">
                <a16:creationId xmlns:a16="http://schemas.microsoft.com/office/drawing/2014/main" id="{76F015C6-0571-028A-0927-36EC43FD4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55FDF7-13E6-CA3E-1ABC-08B80C484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D9D19-079A-7742-99E1-A84D5A9DC873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75874" name="Rectangle 2">
            <a:extLst>
              <a:ext uri="{FF2B5EF4-FFF2-40B4-BE49-F238E27FC236}">
                <a16:creationId xmlns:a16="http://schemas.microsoft.com/office/drawing/2014/main" id="{4D4C9968-14B0-3ABE-7A63-6A2D88AE8D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5875" name="Rectangle 3">
            <a:extLst>
              <a:ext uri="{FF2B5EF4-FFF2-40B4-BE49-F238E27FC236}">
                <a16:creationId xmlns:a16="http://schemas.microsoft.com/office/drawing/2014/main" id="{D44FB46D-1A7D-AB47-4AD2-CA03ACA21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0D44318-4AE6-76A8-B4C3-9A6875AB13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6BB9C-B094-AC49-A125-F83453B20BB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61538" name="Rectangle 2">
            <a:extLst>
              <a:ext uri="{FF2B5EF4-FFF2-40B4-BE49-F238E27FC236}">
                <a16:creationId xmlns:a16="http://schemas.microsoft.com/office/drawing/2014/main" id="{4023CBFB-DD5B-DAF7-D2C0-11F4C72133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1539" name="Rectangle 3">
            <a:extLst>
              <a:ext uri="{FF2B5EF4-FFF2-40B4-BE49-F238E27FC236}">
                <a16:creationId xmlns:a16="http://schemas.microsoft.com/office/drawing/2014/main" id="{CFB4259B-363E-9013-428B-AB78D903C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0A7043B-9C5F-59A3-6759-0D6AF98FC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7C11A-D7AA-0E49-A08D-3240D1378D1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62562" name="Rectangle 2">
            <a:extLst>
              <a:ext uri="{FF2B5EF4-FFF2-40B4-BE49-F238E27FC236}">
                <a16:creationId xmlns:a16="http://schemas.microsoft.com/office/drawing/2014/main" id="{59D4B97A-A327-BED1-C442-30AFA875EF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1AEC90E5-720E-AEC2-6D8A-40F377249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11C3C1-D780-F37B-E949-9342041D8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127D0-27E5-1E45-A4B5-4691F11ECD06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982018" name="Rectangle 2">
            <a:extLst>
              <a:ext uri="{FF2B5EF4-FFF2-40B4-BE49-F238E27FC236}">
                <a16:creationId xmlns:a16="http://schemas.microsoft.com/office/drawing/2014/main" id="{E2301A8A-5113-9936-9F05-656D032AF0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2019" name="Rectangle 3">
            <a:extLst>
              <a:ext uri="{FF2B5EF4-FFF2-40B4-BE49-F238E27FC236}">
                <a16:creationId xmlns:a16="http://schemas.microsoft.com/office/drawing/2014/main" id="{41648B51-56BF-CFD6-8B43-78ACBF770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127E66C-D31F-094B-6ED0-553BE8695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C4653-F3B8-7740-A286-763A492FA26C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84066" name="Rectangle 2">
            <a:extLst>
              <a:ext uri="{FF2B5EF4-FFF2-40B4-BE49-F238E27FC236}">
                <a16:creationId xmlns:a16="http://schemas.microsoft.com/office/drawing/2014/main" id="{9C205346-82CA-7E86-C28D-F953B5C327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>
            <a:extLst>
              <a:ext uri="{FF2B5EF4-FFF2-40B4-BE49-F238E27FC236}">
                <a16:creationId xmlns:a16="http://schemas.microsoft.com/office/drawing/2014/main" id="{929D799B-02F8-E368-96F1-E4F2261F9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32DD25-8AD1-15F4-5BCB-B2605BC4C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B5C7A-5D41-C047-BFD2-967F95F1A2C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602" name="Rectangle 2">
            <a:extLst>
              <a:ext uri="{FF2B5EF4-FFF2-40B4-BE49-F238E27FC236}">
                <a16:creationId xmlns:a16="http://schemas.microsoft.com/office/drawing/2014/main" id="{6963AC86-C2EF-8DC5-FF51-DD87C70204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EEC3CAA5-98F8-F04B-49AA-EED6F3388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0E92A11-395E-D3CE-F10D-5D52C85F5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3E4E3-5887-F042-8C74-9062B628E66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86114" name="Rectangle 2">
            <a:extLst>
              <a:ext uri="{FF2B5EF4-FFF2-40B4-BE49-F238E27FC236}">
                <a16:creationId xmlns:a16="http://schemas.microsoft.com/office/drawing/2014/main" id="{0069BB62-F81E-F361-9E4E-4A7E6FE58A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>
            <a:extLst>
              <a:ext uri="{FF2B5EF4-FFF2-40B4-BE49-F238E27FC236}">
                <a16:creationId xmlns:a16="http://schemas.microsoft.com/office/drawing/2014/main" id="{5EAE909B-BB60-801D-D969-0C9EBD0DA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DC6AFFC-E193-3C08-3A23-6FF3537D7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8C457-FE6B-7A4F-A3BF-9C81A66940D1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68706" name="Rectangle 2">
            <a:extLst>
              <a:ext uri="{FF2B5EF4-FFF2-40B4-BE49-F238E27FC236}">
                <a16:creationId xmlns:a16="http://schemas.microsoft.com/office/drawing/2014/main" id="{A6AAD1EC-1027-3290-CFC0-1CF4C894C6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>
            <a:extLst>
              <a:ext uri="{FF2B5EF4-FFF2-40B4-BE49-F238E27FC236}">
                <a16:creationId xmlns:a16="http://schemas.microsoft.com/office/drawing/2014/main" id="{8A17C003-6901-5C66-D85E-34FB3EC88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CD1FC9B-23DC-50FB-B547-C1AE96DA4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2BB13-EA84-2B4B-A200-AAD0ED9122F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69730" name="Rectangle 2">
            <a:extLst>
              <a:ext uri="{FF2B5EF4-FFF2-40B4-BE49-F238E27FC236}">
                <a16:creationId xmlns:a16="http://schemas.microsoft.com/office/drawing/2014/main" id="{A9A5FC7C-0766-904B-0895-9FE3DBD144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>
            <a:extLst>
              <a:ext uri="{FF2B5EF4-FFF2-40B4-BE49-F238E27FC236}">
                <a16:creationId xmlns:a16="http://schemas.microsoft.com/office/drawing/2014/main" id="{7F4AD09D-F2EE-3242-82DA-B46B481CA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3F99BA-72A1-E9F8-FB92-5E5786A54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6738A-7D7D-1444-A774-2522C74E976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70754" name="Rectangle 2">
            <a:extLst>
              <a:ext uri="{FF2B5EF4-FFF2-40B4-BE49-F238E27FC236}">
                <a16:creationId xmlns:a16="http://schemas.microsoft.com/office/drawing/2014/main" id="{219C5F94-3055-7CDC-DECE-38E918B588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>
            <a:extLst>
              <a:ext uri="{FF2B5EF4-FFF2-40B4-BE49-F238E27FC236}">
                <a16:creationId xmlns:a16="http://schemas.microsoft.com/office/drawing/2014/main" id="{AEC0E130-34E9-A49F-B94E-D897BBD3C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6A7D15E-658C-AFA1-B450-DBC451B413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E47DBA-2AFF-CD46-AB6F-ACBAD46602D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971778" name="Rectangle 2">
            <a:extLst>
              <a:ext uri="{FF2B5EF4-FFF2-40B4-BE49-F238E27FC236}">
                <a16:creationId xmlns:a16="http://schemas.microsoft.com/office/drawing/2014/main" id="{A9FB1047-1CBF-1A59-3B0A-A7C45D1D7D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>
            <a:extLst>
              <a:ext uri="{FF2B5EF4-FFF2-40B4-BE49-F238E27FC236}">
                <a16:creationId xmlns:a16="http://schemas.microsoft.com/office/drawing/2014/main" id="{19BABD57-29D7-902B-D6C1-47DB43F24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33AC5A-8CBA-5D75-B5C2-E74C1AE496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A83D8-4B58-F248-9947-5C34D6CA175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68E37204-25BC-8354-A19C-61ED69A2AC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78B899A7-A0CC-3E2F-0BBE-AA3C4FDC2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F60CF5D-B04B-DF6E-555C-E7B0C8C062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972B7-51F9-CF41-A1EE-10D73456036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3650" name="Rectangle 2">
            <a:extLst>
              <a:ext uri="{FF2B5EF4-FFF2-40B4-BE49-F238E27FC236}">
                <a16:creationId xmlns:a16="http://schemas.microsoft.com/office/drawing/2014/main" id="{B4524A49-6F01-BECE-36AB-CA1097CCB3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>
            <a:extLst>
              <a:ext uri="{FF2B5EF4-FFF2-40B4-BE49-F238E27FC236}">
                <a16:creationId xmlns:a16="http://schemas.microsoft.com/office/drawing/2014/main" id="{5652F369-4082-7355-67A7-40EB6CC8E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681C289-F0EC-4ED9-1308-C7AED0F93C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601E8-93C0-9D4A-9669-72345FA1AF0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4674" name="Rectangle 2">
            <a:extLst>
              <a:ext uri="{FF2B5EF4-FFF2-40B4-BE49-F238E27FC236}">
                <a16:creationId xmlns:a16="http://schemas.microsoft.com/office/drawing/2014/main" id="{741F879C-746C-DCF9-D72C-D4F27F3D31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00EC2646-70EF-42EC-FC93-7C1CDF164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FBBB3D-94E5-E18F-2F9D-93DBEFA03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210BF-A1C1-814B-94D0-F03A52CA246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5698" name="Rectangle 2">
            <a:extLst>
              <a:ext uri="{FF2B5EF4-FFF2-40B4-BE49-F238E27FC236}">
                <a16:creationId xmlns:a16="http://schemas.microsoft.com/office/drawing/2014/main" id="{6018D2C7-865A-5927-73E1-45909F2EB6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50ECCEC1-857F-D2BA-B17F-A693D1527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EF40D32E-C504-D416-7992-36C966A5B30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129726F8-2435-DA26-CE83-23800AC44A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421EFA7F-39D6-CE16-2976-663318E9C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BAA5B128-F50A-8B95-A61E-9D50B5908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6EA9F199-1795-F5B8-0642-1CBA9D092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348CBDD1-1A0F-1482-F2A5-E2C6CD9D2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E1AB0671-C22B-F57A-1878-F1B2DE15F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0A2645AA-F59B-3025-E193-DE16CD9AE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57475FEA-EE97-B794-4995-153B560AE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BD65AC52-444B-E5EE-5609-F186A58C1A7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99658136-9DAA-2D67-66A7-1A3B682F3E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E5A3C51E-6C1E-6DB2-37FF-0AD0EBB3C1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45C69371-7F87-3B29-3168-505141534D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309175FC-0D82-01B6-1E58-D3C31DC44E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5BC87012-E04F-9708-DCEA-8E508DC95C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869B3D31-6B5D-5F4D-BD8F-A308E44939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2A2B3831-26FB-C8BB-0420-65CB138DB0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BB4E2C7C-2716-07E0-23A1-3699470344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9D8-FEB9-EB10-C1C9-6E3A15BE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913FC-1BE0-483F-3DA4-C6EC4BBE3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D281-2A03-C985-39D3-AC1989D4B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30.</a:t>
            </a:r>
            <a:fld id="{847EB104-9042-AB49-ABBD-02764734C6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17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40849-4FA6-B4AC-F6C8-70359F76B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FCB4A-3FC0-DE7A-9529-CE4CCFDF2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0ABCB-A1AD-5C98-9798-38315F44F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30.</a:t>
            </a:r>
            <a:fld id="{F50A0FF0-1617-5E44-92DC-CB55C060E6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971E0E-2AEA-CD2D-9709-D6B438F673A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40D6E-4CDF-5C22-320C-5B42656D7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30.</a:t>
            </a:r>
            <a:fld id="{6923F412-B8C3-3A4C-8F38-B4F680F80F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79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51B2-528A-8722-59A5-DBEF07B1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3967-1948-3269-617C-0DC0B48C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11B8A-7B43-B0F0-6051-B2A2612D3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30.</a:t>
            </a:r>
            <a:fld id="{2CC1A4E5-9272-5440-965D-40D1686121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31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D917-932B-E7BD-1760-59BE2081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593A-D490-DB11-9035-1C73E554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B0197-8AD4-6EC3-C249-E33CD7B37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30.</a:t>
            </a:r>
            <a:fld id="{638187F1-EFFD-DE4A-AAA2-B06CB1BC95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50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F7BF-A3C9-A5C1-844D-5E4854D0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5FAE-AE4D-43F8-A9CB-EB29C071F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BD84-9598-28B4-0E9B-27398A2D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FC536-559E-C960-B152-FBC9E9E9BA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30.</a:t>
            </a:r>
            <a:fld id="{71F75E74-A376-DC49-9F17-52B423B304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18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538D-1075-AEBE-93D0-A08F1EF3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5E956-93A3-1787-7D7A-19AAFA3C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674D9-E598-709F-854C-60C24068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AFFA8-93B8-32F3-55F9-C4B0AFD8D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9D19C-9794-EE50-2393-269F69B6A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2ECA5-0DF9-3138-5CF4-E527C66CFE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30.</a:t>
            </a:r>
            <a:fld id="{55A9B086-F17A-1648-A2F1-5CCE0C3E0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60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9521-A0DF-0BBC-85BA-F883B84E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DEAB9-19A0-4B2E-A0D0-DA4E0A093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30.</a:t>
            </a:r>
            <a:fld id="{478050B5-C79F-D340-AA87-7E2E672ACF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E39422-DA46-B9EF-40F8-6F445A781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30.</a:t>
            </a:r>
            <a:fld id="{2067193D-DFD0-FF45-8E1E-F32025E63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53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1CF8-820E-CE4E-939A-80027582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3FEC-9FFC-5496-C52F-6BDEBB15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22624-6F58-1F6E-877A-31EAFC17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5B233-CE4B-E02A-078C-5FFB94A307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30.</a:t>
            </a:r>
            <a:fld id="{AF3B679E-B365-2841-974E-7E7E66D5A0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45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817A-B45F-99F3-18A2-9843B858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10ECC-549A-F057-6646-3B7013322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14A92-B27D-F995-E298-2AFCF6CB1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F9C41-939B-71BF-2FD1-B8408F7285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30.</a:t>
            </a:r>
            <a:fld id="{CA9F087C-5D38-8A41-9F0D-D1AE49C804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91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948EE7DB-D8EB-F4DA-D965-5708827546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30.</a:t>
            </a:r>
            <a:fld id="{0FB1772A-E67B-A74D-A6BE-12979A30E7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F6331DF-9056-8C9C-124A-8E8C81AB2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8C151786-1D36-1045-B808-8A9A21A4A0AD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987138" name="Picture 2">
            <a:extLst>
              <a:ext uri="{FF2B5EF4-FFF2-40B4-BE49-F238E27FC236}">
                <a16:creationId xmlns:a16="http://schemas.microsoft.com/office/drawing/2014/main" id="{633C758B-8867-C989-1431-00256045E2B3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7139" name="Rectangle 3">
            <a:extLst>
              <a:ext uri="{FF2B5EF4-FFF2-40B4-BE49-F238E27FC236}">
                <a16:creationId xmlns:a16="http://schemas.microsoft.com/office/drawing/2014/main" id="{DF7E70D4-6838-FC2E-FBB5-FDF45D170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30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sz="4400"/>
              <a:t>Cryptography</a:t>
            </a:r>
          </a:p>
        </p:txBody>
      </p:sp>
      <p:sp>
        <p:nvSpPr>
          <p:cNvPr id="987140" name="Text Box 4">
            <a:extLst>
              <a:ext uri="{FF2B5EF4-FFF2-40B4-BE49-F238E27FC236}">
                <a16:creationId xmlns:a16="http://schemas.microsoft.com/office/drawing/2014/main" id="{129F7F13-3B47-095A-C4B6-2E23850BB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B2BB1F-0DF3-916C-1CDD-D9072B9DA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6BED41E2-1F3E-4E4B-9F04-50C1786C282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57090" name="Rectangle 2">
            <a:extLst>
              <a:ext uri="{FF2B5EF4-FFF2-40B4-BE49-F238E27FC236}">
                <a16:creationId xmlns:a16="http://schemas.microsoft.com/office/drawing/2014/main" id="{EB656505-879B-7A33-F441-4C57CD1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7091" name="Text Box 3">
            <a:extLst>
              <a:ext uri="{FF2B5EF4-FFF2-40B4-BE49-F238E27FC236}">
                <a16:creationId xmlns:a16="http://schemas.microsoft.com/office/drawing/2014/main" id="{CE50B2C1-7F59-47FB-3714-AFF02DB0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8404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30-2   SYMMETRIC-KEY CRYPTOGRAPHY</a:t>
            </a:r>
          </a:p>
        </p:txBody>
      </p:sp>
      <p:sp>
        <p:nvSpPr>
          <p:cNvPr id="857092" name="Text Box 4">
            <a:extLst>
              <a:ext uri="{FF2B5EF4-FFF2-40B4-BE49-F238E27FC236}">
                <a16:creationId xmlns:a16="http://schemas.microsoft.com/office/drawing/2014/main" id="{34B1CE8B-68BD-386D-7DD2-AE74EDCC6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7093" name="Rectangle 5">
            <a:extLst>
              <a:ext uri="{FF2B5EF4-FFF2-40B4-BE49-F238E27FC236}">
                <a16:creationId xmlns:a16="http://schemas.microsoft.com/office/drawing/2014/main" id="{83D755DC-EE1A-592E-ACA3-DA53E7BE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85888"/>
            <a:ext cx="8382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Symmetric-key cryptography started thousands of years ago when people needed to exchange secrets (for example, in a war). We still mainly use symmetric-key cryptography in our network security. </a:t>
            </a:r>
          </a:p>
        </p:txBody>
      </p:sp>
      <p:sp>
        <p:nvSpPr>
          <p:cNvPr id="857094" name="Rectangle 6">
            <a:extLst>
              <a:ext uri="{FF2B5EF4-FFF2-40B4-BE49-F238E27FC236}">
                <a16:creationId xmlns:a16="http://schemas.microsoft.com/office/drawing/2014/main" id="{FD24E323-8964-3016-9865-329C798CA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86250"/>
            <a:ext cx="5715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Traditional Ciphers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Simple Modern Ciphers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Modern Round Ciphers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Mode of Operation</a:t>
            </a:r>
          </a:p>
        </p:txBody>
      </p:sp>
      <p:sp>
        <p:nvSpPr>
          <p:cNvPr id="857095" name="Text Box 7">
            <a:extLst>
              <a:ext uri="{FF2B5EF4-FFF2-40B4-BE49-F238E27FC236}">
                <a16:creationId xmlns:a16="http://schemas.microsoft.com/office/drawing/2014/main" id="{1B6B7BC6-BC7A-8A4C-2CA2-0C5BB4AC6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8100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122C4-ABBD-FBD4-E42F-C89E205AA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828283C2-D9D8-154C-8AD7-9A015046395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65282" name="Line 2">
            <a:extLst>
              <a:ext uri="{FF2B5EF4-FFF2-40B4-BE49-F238E27FC236}">
                <a16:creationId xmlns:a16="http://schemas.microsoft.com/office/drawing/2014/main" id="{38C04A1B-CDD3-42A4-5A5E-873216A6F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3" name="Line 3">
            <a:extLst>
              <a:ext uri="{FF2B5EF4-FFF2-40B4-BE49-F238E27FC236}">
                <a16:creationId xmlns:a16="http://schemas.microsoft.com/office/drawing/2014/main" id="{9D254096-D2EA-41A6-17C3-B3C709949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4" name="Text Box 4">
            <a:extLst>
              <a:ext uri="{FF2B5EF4-FFF2-40B4-BE49-F238E27FC236}">
                <a16:creationId xmlns:a16="http://schemas.microsoft.com/office/drawing/2014/main" id="{0C40588B-0C3E-D45C-136F-B9EC81BDF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81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30.7  </a:t>
            </a:r>
            <a:r>
              <a:rPr lang="en-US" altLang="en-US" sz="2000" i="1">
                <a:latin typeface="Times New Roman" panose="02020603050405020304" pitchFamily="18" charset="0"/>
              </a:rPr>
              <a:t>Traditional ciphers</a:t>
            </a:r>
          </a:p>
        </p:txBody>
      </p:sp>
      <p:sp>
        <p:nvSpPr>
          <p:cNvPr id="865285" name="Line 5">
            <a:extLst>
              <a:ext uri="{FF2B5EF4-FFF2-40B4-BE49-F238E27FC236}">
                <a16:creationId xmlns:a16="http://schemas.microsoft.com/office/drawing/2014/main" id="{8E9E7E25-B7F2-8B12-9F03-E386BB97C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5286" name="Picture 6">
            <a:extLst>
              <a:ext uri="{FF2B5EF4-FFF2-40B4-BE49-F238E27FC236}">
                <a16:creationId xmlns:a16="http://schemas.microsoft.com/office/drawing/2014/main" id="{284A12C1-F404-DA26-9E1D-2A5727D56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273300"/>
            <a:ext cx="5740400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714D2D-4E29-7EB8-8A41-EC4FB4A99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140CC03B-4112-8445-914D-B0E18DA03DB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90882" name="Rectangle 2">
            <a:extLst>
              <a:ext uri="{FF2B5EF4-FFF2-40B4-BE49-F238E27FC236}">
                <a16:creationId xmlns:a16="http://schemas.microsoft.com/office/drawing/2014/main" id="{97DB06FC-B55A-4509-F81A-11A35D7C22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7B047674-36CB-C0C3-F3D4-B9793AD668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4" name="Rectangle 4">
            <a:extLst>
              <a:ext uri="{FF2B5EF4-FFF2-40B4-BE49-F238E27FC236}">
                <a16:creationId xmlns:a16="http://schemas.microsoft.com/office/drawing/2014/main" id="{490FB45B-FAFC-5DDA-857A-1CCD159780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5" name="Rectangle 5">
            <a:extLst>
              <a:ext uri="{FF2B5EF4-FFF2-40B4-BE49-F238E27FC236}">
                <a16:creationId xmlns:a16="http://schemas.microsoft.com/office/drawing/2014/main" id="{4EDE82B4-152E-1FA1-9017-F281F96E3B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6" name="Rectangle 6">
            <a:extLst>
              <a:ext uri="{FF2B5EF4-FFF2-40B4-BE49-F238E27FC236}">
                <a16:creationId xmlns:a16="http://schemas.microsoft.com/office/drawing/2014/main" id="{E1A37FA9-996A-87B1-9141-A6187B5934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7" name="Rectangle 7">
            <a:extLst>
              <a:ext uri="{FF2B5EF4-FFF2-40B4-BE49-F238E27FC236}">
                <a16:creationId xmlns:a16="http://schemas.microsoft.com/office/drawing/2014/main" id="{2FDE88E2-BD41-A079-E9BB-30CD5B8874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8" name="Rectangle 8">
            <a:extLst>
              <a:ext uri="{FF2B5EF4-FFF2-40B4-BE49-F238E27FC236}">
                <a16:creationId xmlns:a16="http://schemas.microsoft.com/office/drawing/2014/main" id="{DF59672B-64E7-CBE7-5C14-584D316ECF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9" name="Line 9">
            <a:extLst>
              <a:ext uri="{FF2B5EF4-FFF2-40B4-BE49-F238E27FC236}">
                <a16:creationId xmlns:a16="http://schemas.microsoft.com/office/drawing/2014/main" id="{D2B8B4F6-6E87-C229-771E-1C6EE0704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890" name="Line 10">
            <a:extLst>
              <a:ext uri="{FF2B5EF4-FFF2-40B4-BE49-F238E27FC236}">
                <a16:creationId xmlns:a16="http://schemas.microsoft.com/office/drawing/2014/main" id="{8FCF23C6-7394-18BA-67CA-46B9D0E34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891" name="Rectangle 11">
            <a:extLst>
              <a:ext uri="{FF2B5EF4-FFF2-40B4-BE49-F238E27FC236}">
                <a16:creationId xmlns:a16="http://schemas.microsoft.com/office/drawing/2014/main" id="{D5EF0C1A-7032-71FD-91B4-80E2F4E4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 substitution cipher replaces one symbol with another.</a:t>
            </a:r>
          </a:p>
        </p:txBody>
      </p:sp>
      <p:grpSp>
        <p:nvGrpSpPr>
          <p:cNvPr id="890892" name="Group 12">
            <a:extLst>
              <a:ext uri="{FF2B5EF4-FFF2-40B4-BE49-F238E27FC236}">
                <a16:creationId xmlns:a16="http://schemas.microsoft.com/office/drawing/2014/main" id="{DE6A8C26-F530-1A71-1029-10295DAC7B9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90893" name="Picture 13">
              <a:extLst>
                <a:ext uri="{FF2B5EF4-FFF2-40B4-BE49-F238E27FC236}">
                  <a16:creationId xmlns:a16="http://schemas.microsoft.com/office/drawing/2014/main" id="{FBCA5209-05AA-6048-428D-D67220BBC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0894" name="Text Box 14">
              <a:extLst>
                <a:ext uri="{FF2B5EF4-FFF2-40B4-BE49-F238E27FC236}">
                  <a16:creationId xmlns:a16="http://schemas.microsoft.com/office/drawing/2014/main" id="{7F647BA9-E740-4694-6F20-33A44394B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17A82-2322-5A52-0DAA-8E52CDCD4D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2E0FE81A-FD02-274B-B00E-1657E152FA9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97026" name="Rectangle 2">
            <a:extLst>
              <a:ext uri="{FF2B5EF4-FFF2-40B4-BE49-F238E27FC236}">
                <a16:creationId xmlns:a16="http://schemas.microsoft.com/office/drawing/2014/main" id="{B68655E2-0D04-E253-0346-17E65D832C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E0F012BE-B069-0A2B-FE20-7285787726F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28" name="Rectangle 4">
            <a:extLst>
              <a:ext uri="{FF2B5EF4-FFF2-40B4-BE49-F238E27FC236}">
                <a16:creationId xmlns:a16="http://schemas.microsoft.com/office/drawing/2014/main" id="{D8843275-D6C7-5664-B8ED-DC8B1CF32F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29" name="Rectangle 5">
            <a:extLst>
              <a:ext uri="{FF2B5EF4-FFF2-40B4-BE49-F238E27FC236}">
                <a16:creationId xmlns:a16="http://schemas.microsoft.com/office/drawing/2014/main" id="{19273A5F-FF30-240C-2792-64D951CFD9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30" name="Rectangle 6">
            <a:extLst>
              <a:ext uri="{FF2B5EF4-FFF2-40B4-BE49-F238E27FC236}">
                <a16:creationId xmlns:a16="http://schemas.microsoft.com/office/drawing/2014/main" id="{48B6B4BD-79EA-BB9A-A784-A136DD8E2A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31" name="Rectangle 7">
            <a:extLst>
              <a:ext uri="{FF2B5EF4-FFF2-40B4-BE49-F238E27FC236}">
                <a16:creationId xmlns:a16="http://schemas.microsoft.com/office/drawing/2014/main" id="{138FB4F3-0660-6991-7795-869EE9E8CD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32" name="Rectangle 8">
            <a:extLst>
              <a:ext uri="{FF2B5EF4-FFF2-40B4-BE49-F238E27FC236}">
                <a16:creationId xmlns:a16="http://schemas.microsoft.com/office/drawing/2014/main" id="{930EF60D-54AF-8BD7-A2BF-F91849141C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33" name="Rectangle 9">
            <a:extLst>
              <a:ext uri="{FF2B5EF4-FFF2-40B4-BE49-F238E27FC236}">
                <a16:creationId xmlns:a16="http://schemas.microsoft.com/office/drawing/2014/main" id="{8C579270-7F80-ADA2-FC6E-8BE1DA2B1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2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i="1">
                <a:latin typeface="Times New Roman" panose="02020603050405020304" pitchFamily="18" charset="0"/>
              </a:rPr>
              <a:t>The following shows a plaintext and its corresponding ciphertext. Is the cipher monoalphabetic?</a:t>
            </a:r>
          </a:p>
        </p:txBody>
      </p:sp>
      <p:sp>
        <p:nvSpPr>
          <p:cNvPr id="897035" name="Text Box 11">
            <a:extLst>
              <a:ext uri="{FF2B5EF4-FFF2-40B4-BE49-F238E27FC236}">
                <a16:creationId xmlns:a16="http://schemas.microsoft.com/office/drawing/2014/main" id="{18F271D8-65A8-B082-CF37-E89C63192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30.1</a:t>
            </a:r>
          </a:p>
        </p:txBody>
      </p:sp>
      <p:pic>
        <p:nvPicPr>
          <p:cNvPr id="897036" name="Picture 12">
            <a:extLst>
              <a:ext uri="{FF2B5EF4-FFF2-40B4-BE49-F238E27FC236}">
                <a16:creationId xmlns:a16="http://schemas.microsoft.com/office/drawing/2014/main" id="{7E67E311-DCD2-888E-1B4D-4252D0F1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3098800" cy="79216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7037" name="Rectangle 13">
            <a:extLst>
              <a:ext uri="{FF2B5EF4-FFF2-40B4-BE49-F238E27FC236}">
                <a16:creationId xmlns:a16="http://schemas.microsoft.com/office/drawing/2014/main" id="{5F9E1749-4327-80A4-DAD1-FA3D5536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08413"/>
            <a:ext cx="8686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The cipher is probably monoalphabetic because both occurrences of L’s are encrypted as O’s.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091F4E-49A2-577A-6E50-A6AACD760C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CF48EF4A-3761-3A42-8C43-5C172A19EFF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98050" name="Rectangle 2">
            <a:extLst>
              <a:ext uri="{FF2B5EF4-FFF2-40B4-BE49-F238E27FC236}">
                <a16:creationId xmlns:a16="http://schemas.microsoft.com/office/drawing/2014/main" id="{099CE8E8-EA09-3C74-38FB-2EB8CD72A62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A82E78D9-9337-7FEA-506D-8E1FA46D1D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2" name="Rectangle 4">
            <a:extLst>
              <a:ext uri="{FF2B5EF4-FFF2-40B4-BE49-F238E27FC236}">
                <a16:creationId xmlns:a16="http://schemas.microsoft.com/office/drawing/2014/main" id="{149F3B44-209D-13E1-5FBD-1250BA3F7E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3" name="Rectangle 5">
            <a:extLst>
              <a:ext uri="{FF2B5EF4-FFF2-40B4-BE49-F238E27FC236}">
                <a16:creationId xmlns:a16="http://schemas.microsoft.com/office/drawing/2014/main" id="{C75262DC-2FA1-71B2-A69C-ACA45013A7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4" name="Rectangle 6">
            <a:extLst>
              <a:ext uri="{FF2B5EF4-FFF2-40B4-BE49-F238E27FC236}">
                <a16:creationId xmlns:a16="http://schemas.microsoft.com/office/drawing/2014/main" id="{EFBB6CDC-659F-99FA-1184-6059C942EE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5" name="Rectangle 7">
            <a:extLst>
              <a:ext uri="{FF2B5EF4-FFF2-40B4-BE49-F238E27FC236}">
                <a16:creationId xmlns:a16="http://schemas.microsoft.com/office/drawing/2014/main" id="{1A90B996-D66E-8B07-ACA2-30F1FFF2CA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6" name="Rectangle 8">
            <a:extLst>
              <a:ext uri="{FF2B5EF4-FFF2-40B4-BE49-F238E27FC236}">
                <a16:creationId xmlns:a16="http://schemas.microsoft.com/office/drawing/2014/main" id="{C4E80E7A-EBA9-43AA-452A-749B455F69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7" name="Rectangle 9">
            <a:extLst>
              <a:ext uri="{FF2B5EF4-FFF2-40B4-BE49-F238E27FC236}">
                <a16:creationId xmlns:a16="http://schemas.microsoft.com/office/drawing/2014/main" id="{0BF5EE31-933F-02AA-76F4-6C07EB236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The following shows a plaintext and its corresponding ciphertext. Is the cipher monoalphabetic?</a:t>
            </a:r>
          </a:p>
        </p:txBody>
      </p:sp>
      <p:sp>
        <p:nvSpPr>
          <p:cNvPr id="898059" name="Text Box 11">
            <a:extLst>
              <a:ext uri="{FF2B5EF4-FFF2-40B4-BE49-F238E27FC236}">
                <a16:creationId xmlns:a16="http://schemas.microsoft.com/office/drawing/2014/main" id="{7AB10DB5-BC73-BAD6-10F4-47649071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30.2</a:t>
            </a:r>
          </a:p>
        </p:txBody>
      </p:sp>
      <p:pic>
        <p:nvPicPr>
          <p:cNvPr id="898060" name="Picture 12">
            <a:extLst>
              <a:ext uri="{FF2B5EF4-FFF2-40B4-BE49-F238E27FC236}">
                <a16:creationId xmlns:a16="http://schemas.microsoft.com/office/drawing/2014/main" id="{096E79AA-3BF2-CCBC-083F-79A60103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76488"/>
            <a:ext cx="3217863" cy="90011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8061" name="Rectangle 13">
            <a:extLst>
              <a:ext uri="{FF2B5EF4-FFF2-40B4-BE49-F238E27FC236}">
                <a16:creationId xmlns:a16="http://schemas.microsoft.com/office/drawing/2014/main" id="{826A3DA7-1BC9-F8D9-F740-864A13AA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90975"/>
            <a:ext cx="8458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The cipher is not monoalphabetic because each occurrence of L is encrypted by a different character. The first L is encrypted as N; the second as Z.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B3B58-D63D-2486-309B-7F0E494B9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2122F24D-43C0-BC41-900F-2F4F214D8A7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91906" name="Rectangle 2">
            <a:extLst>
              <a:ext uri="{FF2B5EF4-FFF2-40B4-BE49-F238E27FC236}">
                <a16:creationId xmlns:a16="http://schemas.microsoft.com/office/drawing/2014/main" id="{2480E0B7-7E7D-8BAE-02EB-AF35274D9A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07" name="Rectangle 3">
            <a:extLst>
              <a:ext uri="{FF2B5EF4-FFF2-40B4-BE49-F238E27FC236}">
                <a16:creationId xmlns:a16="http://schemas.microsoft.com/office/drawing/2014/main" id="{58784158-E701-47D9-3EFD-AE14DCB4D7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08" name="Rectangle 4">
            <a:extLst>
              <a:ext uri="{FF2B5EF4-FFF2-40B4-BE49-F238E27FC236}">
                <a16:creationId xmlns:a16="http://schemas.microsoft.com/office/drawing/2014/main" id="{B1DB1870-DC40-1FF9-6395-9B0C54A317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09" name="Rectangle 5">
            <a:extLst>
              <a:ext uri="{FF2B5EF4-FFF2-40B4-BE49-F238E27FC236}">
                <a16:creationId xmlns:a16="http://schemas.microsoft.com/office/drawing/2014/main" id="{AE4E7664-9593-D203-8403-42EFE23512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10" name="Rectangle 6">
            <a:extLst>
              <a:ext uri="{FF2B5EF4-FFF2-40B4-BE49-F238E27FC236}">
                <a16:creationId xmlns:a16="http://schemas.microsoft.com/office/drawing/2014/main" id="{C9D5E983-9458-6C5A-9BC7-C2D5A1210D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11" name="Rectangle 7">
            <a:extLst>
              <a:ext uri="{FF2B5EF4-FFF2-40B4-BE49-F238E27FC236}">
                <a16:creationId xmlns:a16="http://schemas.microsoft.com/office/drawing/2014/main" id="{22B1377A-AF28-CA74-6588-C3B2F5EBAC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12" name="Rectangle 8">
            <a:extLst>
              <a:ext uri="{FF2B5EF4-FFF2-40B4-BE49-F238E27FC236}">
                <a16:creationId xmlns:a16="http://schemas.microsoft.com/office/drawing/2014/main" id="{54714D9A-C13C-B4E9-8279-FD730A7088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13" name="Line 9">
            <a:extLst>
              <a:ext uri="{FF2B5EF4-FFF2-40B4-BE49-F238E27FC236}">
                <a16:creationId xmlns:a16="http://schemas.microsoft.com/office/drawing/2014/main" id="{43572042-37D2-64E2-035B-BA7D6D4F3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914" name="Line 10">
            <a:extLst>
              <a:ext uri="{FF2B5EF4-FFF2-40B4-BE49-F238E27FC236}">
                <a16:creationId xmlns:a16="http://schemas.microsoft.com/office/drawing/2014/main" id="{DC75EC2E-D5A3-7C8E-0BD3-1469D1D53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915" name="Rectangle 11">
            <a:extLst>
              <a:ext uri="{FF2B5EF4-FFF2-40B4-BE49-F238E27FC236}">
                <a16:creationId xmlns:a16="http://schemas.microsoft.com/office/drawing/2014/main" id="{C848334F-9F43-C645-2B20-02D0357D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The shift cipher is sometimes referred to as the Caesar cipher.</a:t>
            </a:r>
          </a:p>
        </p:txBody>
      </p:sp>
      <p:grpSp>
        <p:nvGrpSpPr>
          <p:cNvPr id="891916" name="Group 12">
            <a:extLst>
              <a:ext uri="{FF2B5EF4-FFF2-40B4-BE49-F238E27FC236}">
                <a16:creationId xmlns:a16="http://schemas.microsoft.com/office/drawing/2014/main" id="{59F2B5F5-CFD5-4EC5-70F6-46A63E77E70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91917" name="Picture 13">
              <a:extLst>
                <a:ext uri="{FF2B5EF4-FFF2-40B4-BE49-F238E27FC236}">
                  <a16:creationId xmlns:a16="http://schemas.microsoft.com/office/drawing/2014/main" id="{D513CC0A-BE2E-D11C-106F-386C50A9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1918" name="Text Box 14">
              <a:extLst>
                <a:ext uri="{FF2B5EF4-FFF2-40B4-BE49-F238E27FC236}">
                  <a16:creationId xmlns:a16="http://schemas.microsoft.com/office/drawing/2014/main" id="{47C1730D-DFAE-3109-B1F7-780D61A9C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7BDE4-7542-1D97-FC69-5F7CC1CBE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BB4387BD-73B5-3649-8357-A40F9908DF2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D6092BE2-44CC-B828-0711-A763269F7D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3FB6908A-1D45-BF35-3285-5A339BD0B4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76" name="Rectangle 4">
            <a:extLst>
              <a:ext uri="{FF2B5EF4-FFF2-40B4-BE49-F238E27FC236}">
                <a16:creationId xmlns:a16="http://schemas.microsoft.com/office/drawing/2014/main" id="{6034608A-4889-FDBF-30C4-3F1181A65F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77" name="Rectangle 5">
            <a:extLst>
              <a:ext uri="{FF2B5EF4-FFF2-40B4-BE49-F238E27FC236}">
                <a16:creationId xmlns:a16="http://schemas.microsoft.com/office/drawing/2014/main" id="{96CD8505-C204-C86C-5182-9C833C09AF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78" name="Rectangle 6">
            <a:extLst>
              <a:ext uri="{FF2B5EF4-FFF2-40B4-BE49-F238E27FC236}">
                <a16:creationId xmlns:a16="http://schemas.microsoft.com/office/drawing/2014/main" id="{FD3D6E37-8874-F0E7-3491-FE0F9DFACA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79" name="Rectangle 7">
            <a:extLst>
              <a:ext uri="{FF2B5EF4-FFF2-40B4-BE49-F238E27FC236}">
                <a16:creationId xmlns:a16="http://schemas.microsoft.com/office/drawing/2014/main" id="{5017FDF8-28BE-9225-9307-4E699EB1FE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80" name="Rectangle 8">
            <a:extLst>
              <a:ext uri="{FF2B5EF4-FFF2-40B4-BE49-F238E27FC236}">
                <a16:creationId xmlns:a16="http://schemas.microsoft.com/office/drawing/2014/main" id="{BBC68DA5-8C45-B9BB-DC08-03B6381157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81" name="Rectangle 9">
            <a:extLst>
              <a:ext uri="{FF2B5EF4-FFF2-40B4-BE49-F238E27FC236}">
                <a16:creationId xmlns:a16="http://schemas.microsoft.com/office/drawing/2014/main" id="{8D257158-73C2-B168-DD15-4AF4FB90E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Use the shift cipher with key = 15 to encrypt the message “HELLO.”</a:t>
            </a:r>
          </a:p>
        </p:txBody>
      </p:sp>
      <p:sp>
        <p:nvSpPr>
          <p:cNvPr id="899082" name="Rectangle 10">
            <a:extLst>
              <a:ext uri="{FF2B5EF4-FFF2-40B4-BE49-F238E27FC236}">
                <a16:creationId xmlns:a16="http://schemas.microsoft.com/office/drawing/2014/main" id="{EEC9A3C9-ADD4-A608-22AD-98C02B4B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06738"/>
            <a:ext cx="86868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>
                <a:latin typeface="Times" pitchFamily="18" charset="0"/>
              </a:rPr>
              <a:t>We encrypt one character at a time. Each character is shifted 15 characters down. Letter H is encrypted to W. Letter E is encrypted to T. The first L is encrypted to A. The second L is also encrypted to A. And O is encrypted to D. The cipher text is </a:t>
            </a:r>
            <a:r>
              <a:rPr lang="en-US" altLang="en-US" sz="2800" i="1">
                <a:solidFill>
                  <a:schemeClr val="folHlink"/>
                </a:solidFill>
                <a:latin typeface="Times" pitchFamily="18" charset="0"/>
              </a:rPr>
              <a:t>WTAAD</a:t>
            </a:r>
            <a:r>
              <a:rPr lang="en-US" altLang="en-US" sz="2800" i="1">
                <a:latin typeface="Times" pitchFamily="18" charset="0"/>
              </a:rPr>
              <a:t>.</a:t>
            </a:r>
          </a:p>
        </p:txBody>
      </p:sp>
      <p:sp>
        <p:nvSpPr>
          <p:cNvPr id="899083" name="Text Box 11">
            <a:extLst>
              <a:ext uri="{FF2B5EF4-FFF2-40B4-BE49-F238E27FC236}">
                <a16:creationId xmlns:a16="http://schemas.microsoft.com/office/drawing/2014/main" id="{E085354E-10C6-9107-70E2-8539EBB91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7A924-4089-392B-2D11-EDD8867A8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6687E8FB-3959-C941-9192-27F3B623744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00098" name="Rectangle 2">
            <a:extLst>
              <a:ext uri="{FF2B5EF4-FFF2-40B4-BE49-F238E27FC236}">
                <a16:creationId xmlns:a16="http://schemas.microsoft.com/office/drawing/2014/main" id="{C7727284-155C-69C7-5817-0B16975B3A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2221FBC7-F047-2AE2-4247-CEC457F3A6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0" name="Rectangle 4">
            <a:extLst>
              <a:ext uri="{FF2B5EF4-FFF2-40B4-BE49-F238E27FC236}">
                <a16:creationId xmlns:a16="http://schemas.microsoft.com/office/drawing/2014/main" id="{1EBEA916-CD35-860F-6CF1-DF9CDD9A8D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1" name="Rectangle 5">
            <a:extLst>
              <a:ext uri="{FF2B5EF4-FFF2-40B4-BE49-F238E27FC236}">
                <a16:creationId xmlns:a16="http://schemas.microsoft.com/office/drawing/2014/main" id="{80187890-ABEA-DBBA-B150-E6ECAC8D0C2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2" name="Rectangle 6">
            <a:extLst>
              <a:ext uri="{FF2B5EF4-FFF2-40B4-BE49-F238E27FC236}">
                <a16:creationId xmlns:a16="http://schemas.microsoft.com/office/drawing/2014/main" id="{FF68321A-7302-9D9A-ACEA-599BBC64F3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3" name="Rectangle 7">
            <a:extLst>
              <a:ext uri="{FF2B5EF4-FFF2-40B4-BE49-F238E27FC236}">
                <a16:creationId xmlns:a16="http://schemas.microsoft.com/office/drawing/2014/main" id="{B68F5B47-258A-91E1-3E61-6046A08F5C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4" name="Rectangle 8">
            <a:extLst>
              <a:ext uri="{FF2B5EF4-FFF2-40B4-BE49-F238E27FC236}">
                <a16:creationId xmlns:a16="http://schemas.microsoft.com/office/drawing/2014/main" id="{4A4277DB-FC66-88A1-DA02-ABACFE45E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5" name="Rectangle 9">
            <a:extLst>
              <a:ext uri="{FF2B5EF4-FFF2-40B4-BE49-F238E27FC236}">
                <a16:creationId xmlns:a16="http://schemas.microsoft.com/office/drawing/2014/main" id="{9FD1735C-3788-D133-8023-62DE0F8E3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i="1">
                <a:latin typeface="Times New Roman" panose="02020603050405020304" pitchFamily="18" charset="0"/>
              </a:rPr>
              <a:t>Use the shift cipher with key = 15 to decrypt the message “WTAAD.”</a:t>
            </a:r>
          </a:p>
        </p:txBody>
      </p:sp>
      <p:sp>
        <p:nvSpPr>
          <p:cNvPr id="900106" name="Rectangle 10">
            <a:extLst>
              <a:ext uri="{FF2B5EF4-FFF2-40B4-BE49-F238E27FC236}">
                <a16:creationId xmlns:a16="http://schemas.microsoft.com/office/drawing/2014/main" id="{93B48D68-DE6D-AC1D-9034-209957858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06738"/>
            <a:ext cx="86868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>
                <a:latin typeface="Times" pitchFamily="18" charset="0"/>
              </a:rPr>
              <a:t>We decrypt one character at a time. Each character is shifted 15 characters up. Letter W is decrypted to H. Letter T is decrypted to E. The first A is decrypted to L. The second A is decrypted to L. And, finally, D is decrypted to O. The plaintext is </a:t>
            </a:r>
            <a:r>
              <a:rPr lang="en-US" altLang="en-US" sz="2800" i="1">
                <a:solidFill>
                  <a:schemeClr val="folHlink"/>
                </a:solidFill>
                <a:latin typeface="Times" pitchFamily="18" charset="0"/>
              </a:rPr>
              <a:t>HELLO</a:t>
            </a:r>
            <a:r>
              <a:rPr lang="en-US" altLang="en-US" sz="2800" i="1">
                <a:latin typeface="Times" pitchFamily="18" charset="0"/>
              </a:rPr>
              <a:t>.</a:t>
            </a:r>
          </a:p>
        </p:txBody>
      </p:sp>
      <p:sp>
        <p:nvSpPr>
          <p:cNvPr id="900107" name="Text Box 11">
            <a:extLst>
              <a:ext uri="{FF2B5EF4-FFF2-40B4-BE49-F238E27FC236}">
                <a16:creationId xmlns:a16="http://schemas.microsoft.com/office/drawing/2014/main" id="{2E21AB83-39F8-E62F-0D1A-A15ABF1D9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89424-9B7D-4EC4-50BA-76FC25922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924E39D8-0C90-4944-AD4D-7C2E0CEC055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F808BC75-9BAC-66EB-4DAF-203850A94B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7DA8FD3A-7814-5E78-FA23-DF2652D966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2" name="Rectangle 4">
            <a:extLst>
              <a:ext uri="{FF2B5EF4-FFF2-40B4-BE49-F238E27FC236}">
                <a16:creationId xmlns:a16="http://schemas.microsoft.com/office/drawing/2014/main" id="{15DD4E9A-CE35-5401-D588-0C44BA5D40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3" name="Rectangle 5">
            <a:extLst>
              <a:ext uri="{FF2B5EF4-FFF2-40B4-BE49-F238E27FC236}">
                <a16:creationId xmlns:a16="http://schemas.microsoft.com/office/drawing/2014/main" id="{15113E61-D91B-1609-75CD-414A977251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4" name="Rectangle 6">
            <a:extLst>
              <a:ext uri="{FF2B5EF4-FFF2-40B4-BE49-F238E27FC236}">
                <a16:creationId xmlns:a16="http://schemas.microsoft.com/office/drawing/2014/main" id="{10A4B12A-8E0C-2411-C830-729406E4572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5" name="Rectangle 7">
            <a:extLst>
              <a:ext uri="{FF2B5EF4-FFF2-40B4-BE49-F238E27FC236}">
                <a16:creationId xmlns:a16="http://schemas.microsoft.com/office/drawing/2014/main" id="{EEB86728-D1CC-FEAA-95F1-F2B13B5BC6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6" name="Rectangle 8">
            <a:extLst>
              <a:ext uri="{FF2B5EF4-FFF2-40B4-BE49-F238E27FC236}">
                <a16:creationId xmlns:a16="http://schemas.microsoft.com/office/drawing/2014/main" id="{1B189305-9D77-CA89-F5D3-B27626F9DD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7" name="Line 9">
            <a:extLst>
              <a:ext uri="{FF2B5EF4-FFF2-40B4-BE49-F238E27FC236}">
                <a16:creationId xmlns:a16="http://schemas.microsoft.com/office/drawing/2014/main" id="{987C3CCA-9933-C866-5C3D-F30DDD8BE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8" name="Line 10">
            <a:extLst>
              <a:ext uri="{FF2B5EF4-FFF2-40B4-BE49-F238E27FC236}">
                <a16:creationId xmlns:a16="http://schemas.microsoft.com/office/drawing/2014/main" id="{1CDDB30D-23C5-754A-848D-99A78A664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9" name="Rectangle 11">
            <a:extLst>
              <a:ext uri="{FF2B5EF4-FFF2-40B4-BE49-F238E27FC236}">
                <a16:creationId xmlns:a16="http://schemas.microsoft.com/office/drawing/2014/main" id="{FBA398ED-03AC-7B34-64EB-27A626EF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 transposition cipher reorders (permutes) symbols in a block of symbols.</a:t>
            </a:r>
          </a:p>
        </p:txBody>
      </p:sp>
      <p:grpSp>
        <p:nvGrpSpPr>
          <p:cNvPr id="892940" name="Group 12">
            <a:extLst>
              <a:ext uri="{FF2B5EF4-FFF2-40B4-BE49-F238E27FC236}">
                <a16:creationId xmlns:a16="http://schemas.microsoft.com/office/drawing/2014/main" id="{A3DB6670-F951-AC11-83DA-E4E7465E120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92941" name="Picture 13">
              <a:extLst>
                <a:ext uri="{FF2B5EF4-FFF2-40B4-BE49-F238E27FC236}">
                  <a16:creationId xmlns:a16="http://schemas.microsoft.com/office/drawing/2014/main" id="{12E31C35-2B79-9A26-17BB-D4963B99D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2942" name="Text Box 14">
              <a:extLst>
                <a:ext uri="{FF2B5EF4-FFF2-40B4-BE49-F238E27FC236}">
                  <a16:creationId xmlns:a16="http://schemas.microsoft.com/office/drawing/2014/main" id="{18B43612-2187-F16D-C9BC-EF7EF5C37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F93650-2DEB-4D7D-916C-024202B0F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1DA8C3B6-E2AE-4C4B-893C-10904B02D0D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67330" name="Line 2">
            <a:extLst>
              <a:ext uri="{FF2B5EF4-FFF2-40B4-BE49-F238E27FC236}">
                <a16:creationId xmlns:a16="http://schemas.microsoft.com/office/drawing/2014/main" id="{33BD9F0B-5302-A2A8-B660-CCC7F3F7B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1" name="Line 3">
            <a:extLst>
              <a:ext uri="{FF2B5EF4-FFF2-40B4-BE49-F238E27FC236}">
                <a16:creationId xmlns:a16="http://schemas.microsoft.com/office/drawing/2014/main" id="{0F8732BF-8E82-CF12-006E-203298A79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2" name="Text Box 4">
            <a:extLst>
              <a:ext uri="{FF2B5EF4-FFF2-40B4-BE49-F238E27FC236}">
                <a16:creationId xmlns:a16="http://schemas.microsoft.com/office/drawing/2014/main" id="{76880987-F6FF-FDB5-D20B-C6EBF9E9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98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30.8  </a:t>
            </a:r>
            <a:r>
              <a:rPr lang="en-US" altLang="en-US" sz="2000" i="1">
                <a:latin typeface="Times New Roman" panose="02020603050405020304" pitchFamily="18" charset="0"/>
              </a:rPr>
              <a:t>Transposition cipher</a:t>
            </a:r>
          </a:p>
        </p:txBody>
      </p:sp>
      <p:sp>
        <p:nvSpPr>
          <p:cNvPr id="867333" name="Line 5">
            <a:extLst>
              <a:ext uri="{FF2B5EF4-FFF2-40B4-BE49-F238E27FC236}">
                <a16:creationId xmlns:a16="http://schemas.microsoft.com/office/drawing/2014/main" id="{6BE57D1E-9042-BC15-4C49-EAFC1A4F9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7334" name="Picture 6">
            <a:extLst>
              <a:ext uri="{FF2B5EF4-FFF2-40B4-BE49-F238E27FC236}">
                <a16:creationId xmlns:a16="http://schemas.microsoft.com/office/drawing/2014/main" id="{12FCED4D-DBF6-0CD1-1572-5A0E7078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727325"/>
            <a:ext cx="6672262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A890D-99F7-5248-FC74-0EEFD4AA1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2E9980BF-9AD1-0643-A1B1-41337C7255D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B2080782-7F11-F392-B2D7-6B0A247C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C9BFD4DB-BF5A-28D9-12A3-17219E1D2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4487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30-1   INTRODUCTION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216F7D56-C1CA-4505-AAF2-A41333713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7EA0D517-D072-25B1-0ECD-96BCE9697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Let us introduce the issues involved in cryptography. First, we need to define some terms; then we give some taxonomies.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:a16="http://schemas.microsoft.com/office/drawing/2014/main" id="{13E346E4-B4E7-87E6-33AC-A841A0365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8625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Definitions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Two Categories</a:t>
            </a:r>
            <a:endParaRPr lang="en-US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8E7225DD-C689-C011-888D-6D46E9885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8100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4A2B2-C9A0-DC7C-E300-125F15972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C8B39235-7AC5-9742-B169-98E06C006D2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01122" name="Rectangle 2">
            <a:extLst>
              <a:ext uri="{FF2B5EF4-FFF2-40B4-BE49-F238E27FC236}">
                <a16:creationId xmlns:a16="http://schemas.microsoft.com/office/drawing/2014/main" id="{366CE84D-EF8C-A756-2608-3B8218554D9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917C2CE2-319E-C295-5F16-E3DA590CC2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4" name="Rectangle 4">
            <a:extLst>
              <a:ext uri="{FF2B5EF4-FFF2-40B4-BE49-F238E27FC236}">
                <a16:creationId xmlns:a16="http://schemas.microsoft.com/office/drawing/2014/main" id="{B46E2986-0774-F9B6-5772-E25FF91111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5" name="Rectangle 5">
            <a:extLst>
              <a:ext uri="{FF2B5EF4-FFF2-40B4-BE49-F238E27FC236}">
                <a16:creationId xmlns:a16="http://schemas.microsoft.com/office/drawing/2014/main" id="{F0C0BEF9-C64B-7814-4D41-5629D3ECD6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6" name="Rectangle 6">
            <a:extLst>
              <a:ext uri="{FF2B5EF4-FFF2-40B4-BE49-F238E27FC236}">
                <a16:creationId xmlns:a16="http://schemas.microsoft.com/office/drawing/2014/main" id="{3AD1ADD7-4911-80CE-EC3C-82CBEA46750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7" name="Rectangle 7">
            <a:extLst>
              <a:ext uri="{FF2B5EF4-FFF2-40B4-BE49-F238E27FC236}">
                <a16:creationId xmlns:a16="http://schemas.microsoft.com/office/drawing/2014/main" id="{6C6AE0F6-97FD-C2A7-C351-BDB0FF1966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8" name="Rectangle 8">
            <a:extLst>
              <a:ext uri="{FF2B5EF4-FFF2-40B4-BE49-F238E27FC236}">
                <a16:creationId xmlns:a16="http://schemas.microsoft.com/office/drawing/2014/main" id="{2194DA4D-0158-4A22-FD22-56A67E5804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9" name="Rectangle 9">
            <a:extLst>
              <a:ext uri="{FF2B5EF4-FFF2-40B4-BE49-F238E27FC236}">
                <a16:creationId xmlns:a16="http://schemas.microsoft.com/office/drawing/2014/main" id="{4E9C74B8-CAD7-BD05-5930-97CDFE928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Encrypt the message “HELLO MY DEAR,” using the key shown in Figure 30.8.</a:t>
            </a:r>
          </a:p>
        </p:txBody>
      </p:sp>
      <p:sp>
        <p:nvSpPr>
          <p:cNvPr id="901130" name="Rectangle 10">
            <a:extLst>
              <a:ext uri="{FF2B5EF4-FFF2-40B4-BE49-F238E27FC236}">
                <a16:creationId xmlns:a16="http://schemas.microsoft.com/office/drawing/2014/main" id="{ADAAF3A5-093F-3202-8036-12ADA693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06738"/>
            <a:ext cx="86868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>
                <a:latin typeface="Times" pitchFamily="18" charset="0"/>
              </a:rPr>
              <a:t>We first remove the spaces in the message. We then divide the text into blocks of four characters. We add a bogus character Z at the end of the third block. The result is HELL OMYD EARZ. We create a three-block ciphertext </a:t>
            </a:r>
            <a:r>
              <a:rPr lang="en-US" altLang="en-US" sz="2800" i="1">
                <a:solidFill>
                  <a:schemeClr val="folHlink"/>
                </a:solidFill>
                <a:latin typeface="Times" pitchFamily="18" charset="0"/>
              </a:rPr>
              <a:t>ELHLMDOYAZER</a:t>
            </a:r>
            <a:r>
              <a:rPr lang="en-US" altLang="en-US" sz="2800" i="1">
                <a:latin typeface="Times" pitchFamily="18" charset="0"/>
              </a:rPr>
              <a:t>.</a:t>
            </a:r>
          </a:p>
        </p:txBody>
      </p:sp>
      <p:sp>
        <p:nvSpPr>
          <p:cNvPr id="901131" name="Text Box 11">
            <a:extLst>
              <a:ext uri="{FF2B5EF4-FFF2-40B4-BE49-F238E27FC236}">
                <a16:creationId xmlns:a16="http://schemas.microsoft.com/office/drawing/2014/main" id="{AF0EA165-9434-E529-A931-6CC86DDA9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1AFA1-1D52-A5E4-850F-FCDADFCA06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4ED44057-E383-0446-8A62-CFEA5B870D5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02146" name="Rectangle 2">
            <a:extLst>
              <a:ext uri="{FF2B5EF4-FFF2-40B4-BE49-F238E27FC236}">
                <a16:creationId xmlns:a16="http://schemas.microsoft.com/office/drawing/2014/main" id="{432738D9-B711-2769-22C3-6D381884DA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88298E33-BFE6-35A3-DCF5-86FCED6533F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48" name="Rectangle 4">
            <a:extLst>
              <a:ext uri="{FF2B5EF4-FFF2-40B4-BE49-F238E27FC236}">
                <a16:creationId xmlns:a16="http://schemas.microsoft.com/office/drawing/2014/main" id="{2879A14F-E153-D844-7B24-2D618AF886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49" name="Rectangle 5">
            <a:extLst>
              <a:ext uri="{FF2B5EF4-FFF2-40B4-BE49-F238E27FC236}">
                <a16:creationId xmlns:a16="http://schemas.microsoft.com/office/drawing/2014/main" id="{728DD820-E92A-08C6-BB67-F72D689213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50" name="Rectangle 6">
            <a:extLst>
              <a:ext uri="{FF2B5EF4-FFF2-40B4-BE49-F238E27FC236}">
                <a16:creationId xmlns:a16="http://schemas.microsoft.com/office/drawing/2014/main" id="{8C97C897-3660-8A58-ECA8-3A7E09AE4A9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51" name="Rectangle 7">
            <a:extLst>
              <a:ext uri="{FF2B5EF4-FFF2-40B4-BE49-F238E27FC236}">
                <a16:creationId xmlns:a16="http://schemas.microsoft.com/office/drawing/2014/main" id="{A85B05C8-0CCA-3254-6E5C-EA9BA2F939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52" name="Rectangle 8">
            <a:extLst>
              <a:ext uri="{FF2B5EF4-FFF2-40B4-BE49-F238E27FC236}">
                <a16:creationId xmlns:a16="http://schemas.microsoft.com/office/drawing/2014/main" id="{B1D1196D-DE89-F749-E8D6-F7C159A310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53" name="Rectangle 9">
            <a:extLst>
              <a:ext uri="{FF2B5EF4-FFF2-40B4-BE49-F238E27FC236}">
                <a16:creationId xmlns:a16="http://schemas.microsoft.com/office/drawing/2014/main" id="{28CB1115-798B-E4AC-4B9B-8B1D5D218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Using Example 30.5, decrypt the message “ELHLMDOYAZER”.</a:t>
            </a:r>
          </a:p>
        </p:txBody>
      </p:sp>
      <p:sp>
        <p:nvSpPr>
          <p:cNvPr id="902154" name="Rectangle 10">
            <a:extLst>
              <a:ext uri="{FF2B5EF4-FFF2-40B4-BE49-F238E27FC236}">
                <a16:creationId xmlns:a16="http://schemas.microsoft.com/office/drawing/2014/main" id="{0E4B9CA7-EA8E-15AC-6FCA-0DC43999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06738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r>
              <a:rPr lang="en-US" altLang="en-US" sz="2800" i="1">
                <a:latin typeface="Times" pitchFamily="18" charset="0"/>
              </a:rPr>
              <a:t>The result is HELL OMYD EARZ. After removing the bogus character and combining the characters, we get the original message “</a:t>
            </a:r>
            <a:r>
              <a:rPr lang="en-US" altLang="en-US" sz="2800" i="1">
                <a:solidFill>
                  <a:schemeClr val="folHlink"/>
                </a:solidFill>
                <a:latin typeface="Times" pitchFamily="18" charset="0"/>
              </a:rPr>
              <a:t>HELLO MY DEAR</a:t>
            </a:r>
            <a:r>
              <a:rPr lang="en-US" altLang="en-US" sz="2800" i="1">
                <a:latin typeface="Times" pitchFamily="18" charset="0"/>
              </a:rPr>
              <a:t>.”</a:t>
            </a:r>
          </a:p>
        </p:txBody>
      </p:sp>
      <p:sp>
        <p:nvSpPr>
          <p:cNvPr id="902155" name="Text Box 11">
            <a:extLst>
              <a:ext uri="{FF2B5EF4-FFF2-40B4-BE49-F238E27FC236}">
                <a16:creationId xmlns:a16="http://schemas.microsoft.com/office/drawing/2014/main" id="{4B5D2B1C-0390-2B8F-1A4E-60098673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A9246-4E12-8843-8C22-903CA6D38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6C4E1F40-E22F-1C46-99F0-4783C7438AD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68354" name="Line 2">
            <a:extLst>
              <a:ext uri="{FF2B5EF4-FFF2-40B4-BE49-F238E27FC236}">
                <a16:creationId xmlns:a16="http://schemas.microsoft.com/office/drawing/2014/main" id="{D13B00A1-2B3F-E037-6452-047212F2C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5" name="Line 3">
            <a:extLst>
              <a:ext uri="{FF2B5EF4-FFF2-40B4-BE49-F238E27FC236}">
                <a16:creationId xmlns:a16="http://schemas.microsoft.com/office/drawing/2014/main" id="{A98E3690-154B-3A92-D2F9-C9B1304E1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6" name="Text Box 4">
            <a:extLst>
              <a:ext uri="{FF2B5EF4-FFF2-40B4-BE49-F238E27FC236}">
                <a16:creationId xmlns:a16="http://schemas.microsoft.com/office/drawing/2014/main" id="{51D4D910-E1C6-33AB-587B-431D9A827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05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30.9  </a:t>
            </a:r>
            <a:r>
              <a:rPr lang="en-US" altLang="en-US" sz="2000" i="1">
                <a:latin typeface="Times New Roman" panose="02020603050405020304" pitchFamily="18" charset="0"/>
              </a:rPr>
              <a:t>XOR cipher</a:t>
            </a:r>
          </a:p>
        </p:txBody>
      </p:sp>
      <p:sp>
        <p:nvSpPr>
          <p:cNvPr id="868357" name="Line 5">
            <a:extLst>
              <a:ext uri="{FF2B5EF4-FFF2-40B4-BE49-F238E27FC236}">
                <a16:creationId xmlns:a16="http://schemas.microsoft.com/office/drawing/2014/main" id="{9E312108-39FF-C218-C7BE-577CA68BD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8358" name="Picture 6">
            <a:extLst>
              <a:ext uri="{FF2B5EF4-FFF2-40B4-BE49-F238E27FC236}">
                <a16:creationId xmlns:a16="http://schemas.microsoft.com/office/drawing/2014/main" id="{5B9FE4B6-5372-53AC-7900-7644E83F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1924050"/>
            <a:ext cx="5986463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55CCD-118E-0599-82B0-AFF56FF95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E2122912-E6D2-BF48-82BD-EC4EEF26BB1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69378" name="Line 2">
            <a:extLst>
              <a:ext uri="{FF2B5EF4-FFF2-40B4-BE49-F238E27FC236}">
                <a16:creationId xmlns:a16="http://schemas.microsoft.com/office/drawing/2014/main" id="{C0E0424C-85C0-8DBE-1CC0-165AA28BF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79" name="Line 3">
            <a:extLst>
              <a:ext uri="{FF2B5EF4-FFF2-40B4-BE49-F238E27FC236}">
                <a16:creationId xmlns:a16="http://schemas.microsoft.com/office/drawing/2014/main" id="{D90E74D5-56D6-F219-F1C2-56A163A56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80" name="Text Box 4">
            <a:extLst>
              <a:ext uri="{FF2B5EF4-FFF2-40B4-BE49-F238E27FC236}">
                <a16:creationId xmlns:a16="http://schemas.microsoft.com/office/drawing/2014/main" id="{F04AC40B-5A26-7C3A-4515-FA8BB120C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58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30.10  </a:t>
            </a:r>
            <a:r>
              <a:rPr lang="en-US" altLang="en-US" sz="2000" i="1">
                <a:latin typeface="Times New Roman" panose="02020603050405020304" pitchFamily="18" charset="0"/>
              </a:rPr>
              <a:t>Rotation cipher</a:t>
            </a:r>
          </a:p>
        </p:txBody>
      </p:sp>
      <p:sp>
        <p:nvSpPr>
          <p:cNvPr id="869381" name="Line 5">
            <a:extLst>
              <a:ext uri="{FF2B5EF4-FFF2-40B4-BE49-F238E27FC236}">
                <a16:creationId xmlns:a16="http://schemas.microsoft.com/office/drawing/2014/main" id="{AAA404E9-61D5-18C4-076B-AFC46690D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9382" name="Picture 6">
            <a:extLst>
              <a:ext uri="{FF2B5EF4-FFF2-40B4-BE49-F238E27FC236}">
                <a16:creationId xmlns:a16="http://schemas.microsoft.com/office/drawing/2014/main" id="{0D7096F3-17AA-18CA-6E0B-EF7A59D8F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868488"/>
            <a:ext cx="5997575" cy="39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BE0DB-32AA-C381-5E1A-A5300B5B92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DF4D30D1-C5C5-E442-814B-45B32DEE841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70402" name="Line 2">
            <a:extLst>
              <a:ext uri="{FF2B5EF4-FFF2-40B4-BE49-F238E27FC236}">
                <a16:creationId xmlns:a16="http://schemas.microsoft.com/office/drawing/2014/main" id="{9D1ACC89-D6B1-FA69-BC98-A9AE0206F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3" name="Line 3">
            <a:extLst>
              <a:ext uri="{FF2B5EF4-FFF2-40B4-BE49-F238E27FC236}">
                <a16:creationId xmlns:a16="http://schemas.microsoft.com/office/drawing/2014/main" id="{EF1E1113-03B4-572D-3E26-267C394AA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4" name="Text Box 4">
            <a:extLst>
              <a:ext uri="{FF2B5EF4-FFF2-40B4-BE49-F238E27FC236}">
                <a16:creationId xmlns:a16="http://schemas.microsoft.com/office/drawing/2014/main" id="{C997A367-246E-4AC0-F537-9140F9CF2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56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30.11  </a:t>
            </a:r>
            <a:r>
              <a:rPr lang="en-US" altLang="en-US" sz="2000" i="1">
                <a:latin typeface="Times New Roman" panose="02020603050405020304" pitchFamily="18" charset="0"/>
              </a:rPr>
              <a:t>S-box</a:t>
            </a:r>
          </a:p>
        </p:txBody>
      </p:sp>
      <p:sp>
        <p:nvSpPr>
          <p:cNvPr id="870405" name="Line 5">
            <a:extLst>
              <a:ext uri="{FF2B5EF4-FFF2-40B4-BE49-F238E27FC236}">
                <a16:creationId xmlns:a16="http://schemas.microsoft.com/office/drawing/2014/main" id="{323705DB-55A2-3306-AD04-7946B6714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06" name="Picture 6">
            <a:extLst>
              <a:ext uri="{FF2B5EF4-FFF2-40B4-BE49-F238E27FC236}">
                <a16:creationId xmlns:a16="http://schemas.microsoft.com/office/drawing/2014/main" id="{9EF9A571-EEE2-662E-402C-9E11B914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2033588"/>
            <a:ext cx="6383337" cy="375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D1C48F-83E5-F85E-5403-DE2301CC9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4CF4C389-C77F-9545-ABB3-FA55941A71E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71426" name="Line 2">
            <a:extLst>
              <a:ext uri="{FF2B5EF4-FFF2-40B4-BE49-F238E27FC236}">
                <a16:creationId xmlns:a16="http://schemas.microsoft.com/office/drawing/2014/main" id="{DB6F0983-B856-7ADE-D0E1-02161E811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7" name="Line 3">
            <a:extLst>
              <a:ext uri="{FF2B5EF4-FFF2-40B4-BE49-F238E27FC236}">
                <a16:creationId xmlns:a16="http://schemas.microsoft.com/office/drawing/2014/main" id="{4AEBD4B5-27CA-FCB7-7469-CE3BB6DF7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8" name="Text Box 4">
            <a:extLst>
              <a:ext uri="{FF2B5EF4-FFF2-40B4-BE49-F238E27FC236}">
                <a16:creationId xmlns:a16="http://schemas.microsoft.com/office/drawing/2014/main" id="{B81F693C-5F67-3FB8-0C73-A9780D8AA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83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30.12  </a:t>
            </a:r>
            <a:r>
              <a:rPr lang="en-US" altLang="en-US" sz="2000" i="1">
                <a:latin typeface="Times New Roman" panose="02020603050405020304" pitchFamily="18" charset="0"/>
              </a:rPr>
              <a:t>P-boxes: straight, expansion, and compression</a:t>
            </a:r>
          </a:p>
        </p:txBody>
      </p:sp>
      <p:sp>
        <p:nvSpPr>
          <p:cNvPr id="871429" name="Line 5">
            <a:extLst>
              <a:ext uri="{FF2B5EF4-FFF2-40B4-BE49-F238E27FC236}">
                <a16:creationId xmlns:a16="http://schemas.microsoft.com/office/drawing/2014/main" id="{3D69731B-6830-F11A-AC98-BEA608551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1430" name="Picture 6">
            <a:extLst>
              <a:ext uri="{FF2B5EF4-FFF2-40B4-BE49-F238E27FC236}">
                <a16:creationId xmlns:a16="http://schemas.microsoft.com/office/drawing/2014/main" id="{CEB1DE6D-E7AA-E002-6049-6B40D96B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1592263"/>
            <a:ext cx="6937375" cy="450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D3EF0F-8190-2DB2-663E-8592257B8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7AD05ACD-B71F-A84D-94D3-6C3074CC6A4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72450" name="Line 2">
            <a:extLst>
              <a:ext uri="{FF2B5EF4-FFF2-40B4-BE49-F238E27FC236}">
                <a16:creationId xmlns:a16="http://schemas.microsoft.com/office/drawing/2014/main" id="{49B2F04B-B628-00D9-6C25-C84773211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1" name="Line 3">
            <a:extLst>
              <a:ext uri="{FF2B5EF4-FFF2-40B4-BE49-F238E27FC236}">
                <a16:creationId xmlns:a16="http://schemas.microsoft.com/office/drawing/2014/main" id="{5C2B9246-EF7C-5111-AEA8-49788711A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2" name="Text Box 4">
            <a:extLst>
              <a:ext uri="{FF2B5EF4-FFF2-40B4-BE49-F238E27FC236}">
                <a16:creationId xmlns:a16="http://schemas.microsoft.com/office/drawing/2014/main" id="{C60534DB-30CD-79E8-59FD-23B38AD58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45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30.13  </a:t>
            </a:r>
            <a:r>
              <a:rPr lang="en-US" altLang="en-US" sz="2000" i="1">
                <a:latin typeface="Times New Roman" panose="02020603050405020304" pitchFamily="18" charset="0"/>
              </a:rPr>
              <a:t>DES</a:t>
            </a:r>
          </a:p>
        </p:txBody>
      </p:sp>
      <p:sp>
        <p:nvSpPr>
          <p:cNvPr id="872453" name="Line 5">
            <a:extLst>
              <a:ext uri="{FF2B5EF4-FFF2-40B4-BE49-F238E27FC236}">
                <a16:creationId xmlns:a16="http://schemas.microsoft.com/office/drawing/2014/main" id="{0155519C-620B-A72D-64BC-BF6420723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2454" name="Picture 6">
            <a:extLst>
              <a:ext uri="{FF2B5EF4-FFF2-40B4-BE49-F238E27FC236}">
                <a16:creationId xmlns:a16="http://schemas.microsoft.com/office/drawing/2014/main" id="{235A4C10-04B0-AB41-FC70-92D2321FF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1479550"/>
            <a:ext cx="4589462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A70A3-11D5-F406-AA52-63D1006197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10261511-CBEB-1C4E-AA01-9F12E9CC6B2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73474" name="Line 2">
            <a:extLst>
              <a:ext uri="{FF2B5EF4-FFF2-40B4-BE49-F238E27FC236}">
                <a16:creationId xmlns:a16="http://schemas.microsoft.com/office/drawing/2014/main" id="{F06A45A9-C805-EE01-8A9B-BC9CC1586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5" name="Line 3">
            <a:extLst>
              <a:ext uri="{FF2B5EF4-FFF2-40B4-BE49-F238E27FC236}">
                <a16:creationId xmlns:a16="http://schemas.microsoft.com/office/drawing/2014/main" id="{2DC752C7-6161-71C3-1F72-ACA7816F9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6" name="Text Box 4">
            <a:extLst>
              <a:ext uri="{FF2B5EF4-FFF2-40B4-BE49-F238E27FC236}">
                <a16:creationId xmlns:a16="http://schemas.microsoft.com/office/drawing/2014/main" id="{37726339-4CF2-A045-1FEF-7456E6C27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75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30.14  </a:t>
            </a:r>
            <a:r>
              <a:rPr lang="en-US" altLang="en-US" sz="2000" i="1">
                <a:latin typeface="Times New Roman" panose="02020603050405020304" pitchFamily="18" charset="0"/>
              </a:rPr>
              <a:t>One round in DES ciphers</a:t>
            </a:r>
          </a:p>
        </p:txBody>
      </p:sp>
      <p:sp>
        <p:nvSpPr>
          <p:cNvPr id="873477" name="Line 5">
            <a:extLst>
              <a:ext uri="{FF2B5EF4-FFF2-40B4-BE49-F238E27FC236}">
                <a16:creationId xmlns:a16="http://schemas.microsoft.com/office/drawing/2014/main" id="{D64BBDC8-D4F5-D853-5EC7-9612CCA0A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3478" name="Picture 6">
            <a:extLst>
              <a:ext uri="{FF2B5EF4-FFF2-40B4-BE49-F238E27FC236}">
                <a16:creationId xmlns:a16="http://schemas.microsoft.com/office/drawing/2014/main" id="{4AB15E0F-6865-EBC6-4CD5-B29FA4D6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1828800"/>
            <a:ext cx="7431087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7DB85-4B8F-C5DF-4CF2-15DBF35F0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0C5164FC-713D-F649-876D-EBDF6A43A8D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74498" name="Line 2">
            <a:extLst>
              <a:ext uri="{FF2B5EF4-FFF2-40B4-BE49-F238E27FC236}">
                <a16:creationId xmlns:a16="http://schemas.microsoft.com/office/drawing/2014/main" id="{497E9FD9-F665-10E7-2094-165FB9C3E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499" name="Line 3">
            <a:extLst>
              <a:ext uri="{FF2B5EF4-FFF2-40B4-BE49-F238E27FC236}">
                <a16:creationId xmlns:a16="http://schemas.microsoft.com/office/drawing/2014/main" id="{E6DD9E45-4C13-B8C6-835B-F1456F8E3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00" name="Text Box 4">
            <a:extLst>
              <a:ext uri="{FF2B5EF4-FFF2-40B4-BE49-F238E27FC236}">
                <a16:creationId xmlns:a16="http://schemas.microsoft.com/office/drawing/2014/main" id="{FFD1CAEA-DDB3-93E5-9347-AE9F5F957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40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30.15  </a:t>
            </a:r>
            <a:r>
              <a:rPr lang="en-US" altLang="en-US" sz="2000" i="1">
                <a:latin typeface="Times New Roman" panose="02020603050405020304" pitchFamily="18" charset="0"/>
              </a:rPr>
              <a:t>DES function</a:t>
            </a:r>
          </a:p>
        </p:txBody>
      </p:sp>
      <p:sp>
        <p:nvSpPr>
          <p:cNvPr id="874501" name="Line 5">
            <a:extLst>
              <a:ext uri="{FF2B5EF4-FFF2-40B4-BE49-F238E27FC236}">
                <a16:creationId xmlns:a16="http://schemas.microsoft.com/office/drawing/2014/main" id="{8DDB3AC6-2B2F-F4BF-E2E4-D9311F0F7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4502" name="Picture 6">
            <a:extLst>
              <a:ext uri="{FF2B5EF4-FFF2-40B4-BE49-F238E27FC236}">
                <a16:creationId xmlns:a16="http://schemas.microsoft.com/office/drawing/2014/main" id="{ACE8D15A-3237-3333-9307-25E53198F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1806575"/>
            <a:ext cx="7431087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E82B5-E6BD-9EEC-E16F-E382C2F0F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C6662AA2-D937-4549-AD05-A2DEEFA4BEE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75522" name="Line 2">
            <a:extLst>
              <a:ext uri="{FF2B5EF4-FFF2-40B4-BE49-F238E27FC236}">
                <a16:creationId xmlns:a16="http://schemas.microsoft.com/office/drawing/2014/main" id="{9A3C85C1-7A75-59A0-1225-220075E9B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3" name="Line 3">
            <a:extLst>
              <a:ext uri="{FF2B5EF4-FFF2-40B4-BE49-F238E27FC236}">
                <a16:creationId xmlns:a16="http://schemas.microsoft.com/office/drawing/2014/main" id="{30AC573B-3B7F-6C66-1359-0C4F8F431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4" name="Text Box 4">
            <a:extLst>
              <a:ext uri="{FF2B5EF4-FFF2-40B4-BE49-F238E27FC236}">
                <a16:creationId xmlns:a16="http://schemas.microsoft.com/office/drawing/2014/main" id="{06CFDAD2-12F2-3CE5-78B4-4BB262F9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30.16  </a:t>
            </a:r>
            <a:r>
              <a:rPr lang="en-US" altLang="en-US" sz="2000" i="1">
                <a:latin typeface="Times New Roman" panose="02020603050405020304" pitchFamily="18" charset="0"/>
              </a:rPr>
              <a:t>Triple DES</a:t>
            </a:r>
          </a:p>
        </p:txBody>
      </p:sp>
      <p:sp>
        <p:nvSpPr>
          <p:cNvPr id="875525" name="Line 5">
            <a:extLst>
              <a:ext uri="{FF2B5EF4-FFF2-40B4-BE49-F238E27FC236}">
                <a16:creationId xmlns:a16="http://schemas.microsoft.com/office/drawing/2014/main" id="{452A4457-28D0-4C10-E8AF-986AE35A6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5526" name="Picture 6">
            <a:extLst>
              <a:ext uri="{FF2B5EF4-FFF2-40B4-BE49-F238E27FC236}">
                <a16:creationId xmlns:a16="http://schemas.microsoft.com/office/drawing/2014/main" id="{0298ECD0-7386-6DDD-7977-540A69A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914525"/>
            <a:ext cx="62611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EFB679-898F-FF1C-2DB3-AEA9BED733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95A6F8E4-BE18-874F-A63E-D14270849BE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59138" name="Line 2">
            <a:extLst>
              <a:ext uri="{FF2B5EF4-FFF2-40B4-BE49-F238E27FC236}">
                <a16:creationId xmlns:a16="http://schemas.microsoft.com/office/drawing/2014/main" id="{643A3B73-73EE-7C55-0C1B-7E253214F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9139" name="Line 3">
            <a:extLst>
              <a:ext uri="{FF2B5EF4-FFF2-40B4-BE49-F238E27FC236}">
                <a16:creationId xmlns:a16="http://schemas.microsoft.com/office/drawing/2014/main" id="{A5580F09-5736-7ECB-A2F5-B054C6F78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9140" name="Text Box 4">
            <a:extLst>
              <a:ext uri="{FF2B5EF4-FFF2-40B4-BE49-F238E27FC236}">
                <a16:creationId xmlns:a16="http://schemas.microsoft.com/office/drawing/2014/main" id="{7DB3E502-CF6F-1E55-B4FB-2ECDCFC13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56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30.1  </a:t>
            </a:r>
            <a:r>
              <a:rPr lang="en-US" altLang="en-US" sz="2000" i="1">
                <a:latin typeface="Times New Roman" panose="02020603050405020304" pitchFamily="18" charset="0"/>
              </a:rPr>
              <a:t>Cryptography components</a:t>
            </a:r>
          </a:p>
        </p:txBody>
      </p:sp>
      <p:sp>
        <p:nvSpPr>
          <p:cNvPr id="859141" name="Line 5">
            <a:extLst>
              <a:ext uri="{FF2B5EF4-FFF2-40B4-BE49-F238E27FC236}">
                <a16:creationId xmlns:a16="http://schemas.microsoft.com/office/drawing/2014/main" id="{6850DFD8-B58B-8C83-193A-20BA1BEDD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59142" name="Picture 6">
            <a:extLst>
              <a:ext uri="{FF2B5EF4-FFF2-40B4-BE49-F238E27FC236}">
                <a16:creationId xmlns:a16="http://schemas.microsoft.com/office/drawing/2014/main" id="{AB3C0D62-BF9A-ABC7-1BF7-2B67F8119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722563"/>
            <a:ext cx="7907337" cy="177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8EE440-215D-1545-CD9D-8A4CCD07B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2F3BCFD5-0067-E74E-87CA-F4983C09027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08290" name="Text Box 2">
            <a:extLst>
              <a:ext uri="{FF2B5EF4-FFF2-40B4-BE49-F238E27FC236}">
                <a16:creationId xmlns:a16="http://schemas.microsoft.com/office/drawing/2014/main" id="{2B0DD6D3-8D57-1D05-BA5B-B07AEE3F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367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30.1  </a:t>
            </a:r>
            <a:r>
              <a:rPr lang="en-US" altLang="en-US" sz="2000" i="1">
                <a:latin typeface="Times New Roman" panose="02020603050405020304" pitchFamily="18" charset="0"/>
              </a:rPr>
              <a:t>AES configuration</a:t>
            </a:r>
          </a:p>
        </p:txBody>
      </p:sp>
      <p:pic>
        <p:nvPicPr>
          <p:cNvPr id="908292" name="Picture 4">
            <a:extLst>
              <a:ext uri="{FF2B5EF4-FFF2-40B4-BE49-F238E27FC236}">
                <a16:creationId xmlns:a16="http://schemas.microsoft.com/office/drawing/2014/main" id="{D0B45137-D754-E7B2-50D1-9CC2037D0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441575"/>
            <a:ext cx="852011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86382-6408-54F1-35D0-86A5C423E6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B52A404B-62F5-CD47-B6B2-5BB66A29737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25608AA5-8EB7-3FD7-5CA7-06A546B516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143C2F52-F53F-5778-D607-7AC45CFB13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6" name="Rectangle 4">
            <a:extLst>
              <a:ext uri="{FF2B5EF4-FFF2-40B4-BE49-F238E27FC236}">
                <a16:creationId xmlns:a16="http://schemas.microsoft.com/office/drawing/2014/main" id="{6C056DE3-D701-E822-7C3D-05D985527A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7" name="Rectangle 5">
            <a:extLst>
              <a:ext uri="{FF2B5EF4-FFF2-40B4-BE49-F238E27FC236}">
                <a16:creationId xmlns:a16="http://schemas.microsoft.com/office/drawing/2014/main" id="{026F5841-7E09-6526-9A3E-79965BDD76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8" name="Rectangle 6">
            <a:extLst>
              <a:ext uri="{FF2B5EF4-FFF2-40B4-BE49-F238E27FC236}">
                <a16:creationId xmlns:a16="http://schemas.microsoft.com/office/drawing/2014/main" id="{FFD01380-926D-85E3-79DC-33605155CB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9" name="Rectangle 7">
            <a:extLst>
              <a:ext uri="{FF2B5EF4-FFF2-40B4-BE49-F238E27FC236}">
                <a16:creationId xmlns:a16="http://schemas.microsoft.com/office/drawing/2014/main" id="{00DA379F-3FB8-B390-4126-FBE482A046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60" name="Rectangle 8">
            <a:extLst>
              <a:ext uri="{FF2B5EF4-FFF2-40B4-BE49-F238E27FC236}">
                <a16:creationId xmlns:a16="http://schemas.microsoft.com/office/drawing/2014/main" id="{9330BEAF-DE1F-21A4-E362-5F9A0E3657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61" name="Line 9">
            <a:extLst>
              <a:ext uri="{FF2B5EF4-FFF2-40B4-BE49-F238E27FC236}">
                <a16:creationId xmlns:a16="http://schemas.microsoft.com/office/drawing/2014/main" id="{1FF1B111-ABAB-39EA-FDD1-9172D5A21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62" name="Line 10">
            <a:extLst>
              <a:ext uri="{FF2B5EF4-FFF2-40B4-BE49-F238E27FC236}">
                <a16:creationId xmlns:a16="http://schemas.microsoft.com/office/drawing/2014/main" id="{92C4D605-3DAD-5034-BABB-26649A821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63" name="Rectangle 11">
            <a:extLst>
              <a:ext uri="{FF2B5EF4-FFF2-40B4-BE49-F238E27FC236}">
                <a16:creationId xmlns:a16="http://schemas.microsoft.com/office/drawing/2014/main" id="{E57FB72F-F4C1-6C11-CBC4-E79E5A3B5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AES has three different configurations with respect to the number of rounds and key size.</a:t>
            </a:r>
          </a:p>
        </p:txBody>
      </p:sp>
      <p:grpSp>
        <p:nvGrpSpPr>
          <p:cNvPr id="893964" name="Group 12">
            <a:extLst>
              <a:ext uri="{FF2B5EF4-FFF2-40B4-BE49-F238E27FC236}">
                <a16:creationId xmlns:a16="http://schemas.microsoft.com/office/drawing/2014/main" id="{DD7AE50E-B276-1471-CBA5-1C03A988935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93965" name="Picture 13">
              <a:extLst>
                <a:ext uri="{FF2B5EF4-FFF2-40B4-BE49-F238E27FC236}">
                  <a16:creationId xmlns:a16="http://schemas.microsoft.com/office/drawing/2014/main" id="{BDAFE2B6-02AA-99EC-AFD4-6C84DB4EA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3966" name="Text Box 14">
              <a:extLst>
                <a:ext uri="{FF2B5EF4-FFF2-40B4-BE49-F238E27FC236}">
                  <a16:creationId xmlns:a16="http://schemas.microsoft.com/office/drawing/2014/main" id="{EAF5C9DF-FF95-2F9D-FA42-70458C6E8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B0D4B-82CF-B751-38A5-BCB052712A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694F7D46-8D33-9446-A6DB-A39B8A4414F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76546" name="Line 2">
            <a:extLst>
              <a:ext uri="{FF2B5EF4-FFF2-40B4-BE49-F238E27FC236}">
                <a16:creationId xmlns:a16="http://schemas.microsoft.com/office/drawing/2014/main" id="{D994E335-69E8-C24B-7942-7AEA71630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7" name="Line 3">
            <a:extLst>
              <a:ext uri="{FF2B5EF4-FFF2-40B4-BE49-F238E27FC236}">
                <a16:creationId xmlns:a16="http://schemas.microsoft.com/office/drawing/2014/main" id="{F3EAE25B-7180-BD93-095C-B655A63AA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8" name="Text Box 4">
            <a:extLst>
              <a:ext uri="{FF2B5EF4-FFF2-40B4-BE49-F238E27FC236}">
                <a16:creationId xmlns:a16="http://schemas.microsoft.com/office/drawing/2014/main" id="{F108B5B7-CA85-6DEA-99F7-C571D911D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44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30.17  </a:t>
            </a:r>
            <a:r>
              <a:rPr lang="en-US" altLang="en-US" sz="2000" i="1">
                <a:latin typeface="Times New Roman" panose="02020603050405020304" pitchFamily="18" charset="0"/>
              </a:rPr>
              <a:t>AES</a:t>
            </a:r>
          </a:p>
        </p:txBody>
      </p:sp>
      <p:sp>
        <p:nvSpPr>
          <p:cNvPr id="876549" name="Line 5">
            <a:extLst>
              <a:ext uri="{FF2B5EF4-FFF2-40B4-BE49-F238E27FC236}">
                <a16:creationId xmlns:a16="http://schemas.microsoft.com/office/drawing/2014/main" id="{4E1877C6-B5FC-4135-313E-66EAC8AEA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6550" name="Picture 6">
            <a:extLst>
              <a:ext uri="{FF2B5EF4-FFF2-40B4-BE49-F238E27FC236}">
                <a16:creationId xmlns:a16="http://schemas.microsoft.com/office/drawing/2014/main" id="{1A4308CD-7DF3-F1D7-911A-1121B8D71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460692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428B1F-E338-F609-FB43-E920DD586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5105E7EE-D36F-CF42-86CB-A8D1F6CBAA1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77570" name="Line 2">
            <a:extLst>
              <a:ext uri="{FF2B5EF4-FFF2-40B4-BE49-F238E27FC236}">
                <a16:creationId xmlns:a16="http://schemas.microsoft.com/office/drawing/2014/main" id="{83F4F730-25B3-DD87-7D8E-3062B00A0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1" name="Line 3">
            <a:extLst>
              <a:ext uri="{FF2B5EF4-FFF2-40B4-BE49-F238E27FC236}">
                <a16:creationId xmlns:a16="http://schemas.microsoft.com/office/drawing/2014/main" id="{C525D243-2010-48BF-3B49-A8FC0EE88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2" name="Text Box 4">
            <a:extLst>
              <a:ext uri="{FF2B5EF4-FFF2-40B4-BE49-F238E27FC236}">
                <a16:creationId xmlns:a16="http://schemas.microsoft.com/office/drawing/2014/main" id="{A1BC5221-545B-83A3-9435-24901D248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47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30.18  </a:t>
            </a:r>
            <a:r>
              <a:rPr lang="en-US" altLang="en-US" sz="2000" i="1">
                <a:latin typeface="Times New Roman" panose="02020603050405020304" pitchFamily="18" charset="0"/>
              </a:rPr>
              <a:t>Structure of each round</a:t>
            </a:r>
          </a:p>
        </p:txBody>
      </p:sp>
      <p:sp>
        <p:nvSpPr>
          <p:cNvPr id="877573" name="Line 5">
            <a:extLst>
              <a:ext uri="{FF2B5EF4-FFF2-40B4-BE49-F238E27FC236}">
                <a16:creationId xmlns:a16="http://schemas.microsoft.com/office/drawing/2014/main" id="{7AB6A529-56F6-5849-641A-F24770891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7574" name="Picture 6">
            <a:extLst>
              <a:ext uri="{FF2B5EF4-FFF2-40B4-BE49-F238E27FC236}">
                <a16:creationId xmlns:a16="http://schemas.microsoft.com/office/drawing/2014/main" id="{B182F495-A5AA-6D27-5793-AD682BF09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836738"/>
            <a:ext cx="377507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5473A-47DD-59A1-924A-58D4265E0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2845FDBE-B9F9-CC47-9150-0D8F5F9C84A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78594" name="Line 2">
            <a:extLst>
              <a:ext uri="{FF2B5EF4-FFF2-40B4-BE49-F238E27FC236}">
                <a16:creationId xmlns:a16="http://schemas.microsoft.com/office/drawing/2014/main" id="{45F72065-02FB-A3F4-988B-125A62B74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5" name="Line 3">
            <a:extLst>
              <a:ext uri="{FF2B5EF4-FFF2-40B4-BE49-F238E27FC236}">
                <a16:creationId xmlns:a16="http://schemas.microsoft.com/office/drawing/2014/main" id="{C75BC746-68E0-4F69-A21D-28195332A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6" name="Text Box 4">
            <a:extLst>
              <a:ext uri="{FF2B5EF4-FFF2-40B4-BE49-F238E27FC236}">
                <a16:creationId xmlns:a16="http://schemas.microsoft.com/office/drawing/2014/main" id="{60EBC654-887A-F7F9-F0B2-2CF6773D3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81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30.19  </a:t>
            </a:r>
            <a:r>
              <a:rPr lang="en-US" altLang="en-US" sz="2000" i="1">
                <a:latin typeface="Times New Roman" panose="02020603050405020304" pitchFamily="18" charset="0"/>
              </a:rPr>
              <a:t>Modes of operation for block ciphers</a:t>
            </a:r>
          </a:p>
        </p:txBody>
      </p:sp>
      <p:sp>
        <p:nvSpPr>
          <p:cNvPr id="878597" name="Line 5">
            <a:extLst>
              <a:ext uri="{FF2B5EF4-FFF2-40B4-BE49-F238E27FC236}">
                <a16:creationId xmlns:a16="http://schemas.microsoft.com/office/drawing/2014/main" id="{0B9D6070-F416-E862-3E5F-8C4534A57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8598" name="Picture 6">
            <a:extLst>
              <a:ext uri="{FF2B5EF4-FFF2-40B4-BE49-F238E27FC236}">
                <a16:creationId xmlns:a16="http://schemas.microsoft.com/office/drawing/2014/main" id="{489E2D59-D5AB-3DDC-DDC5-CEAD82A57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052638"/>
            <a:ext cx="86360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E58006-46DA-BE65-9874-EC5542DA8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830D46B9-E60B-8648-8DCD-C846D924EA1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79618" name="Line 2">
            <a:extLst>
              <a:ext uri="{FF2B5EF4-FFF2-40B4-BE49-F238E27FC236}">
                <a16:creationId xmlns:a16="http://schemas.microsoft.com/office/drawing/2014/main" id="{B8815DB3-8CB3-E651-0119-2B74AB291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19" name="Line 3">
            <a:extLst>
              <a:ext uri="{FF2B5EF4-FFF2-40B4-BE49-F238E27FC236}">
                <a16:creationId xmlns:a16="http://schemas.microsoft.com/office/drawing/2014/main" id="{948F0D03-56E9-189E-3A0E-7650D0405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0" name="Text Box 4">
            <a:extLst>
              <a:ext uri="{FF2B5EF4-FFF2-40B4-BE49-F238E27FC236}">
                <a16:creationId xmlns:a16="http://schemas.microsoft.com/office/drawing/2014/main" id="{1FF3FAE1-D0ED-F496-A84A-EE8390F33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09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30.20  </a:t>
            </a:r>
            <a:r>
              <a:rPr lang="en-US" altLang="en-US" sz="2000" i="1">
                <a:latin typeface="Times New Roman" panose="02020603050405020304" pitchFamily="18" charset="0"/>
              </a:rPr>
              <a:t>ECB mode</a:t>
            </a:r>
          </a:p>
        </p:txBody>
      </p:sp>
      <p:sp>
        <p:nvSpPr>
          <p:cNvPr id="879621" name="Line 5">
            <a:extLst>
              <a:ext uri="{FF2B5EF4-FFF2-40B4-BE49-F238E27FC236}">
                <a16:creationId xmlns:a16="http://schemas.microsoft.com/office/drawing/2014/main" id="{C5B04D10-8B4B-FD5B-E8F8-9A71D8DB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9624" name="Picture 8">
            <a:extLst>
              <a:ext uri="{FF2B5EF4-FFF2-40B4-BE49-F238E27FC236}">
                <a16:creationId xmlns:a16="http://schemas.microsoft.com/office/drawing/2014/main" id="{6A614743-B885-B136-DBA2-FEB4D29D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989263"/>
            <a:ext cx="7350125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BC896-6B83-ABA8-5FDD-F3AF73B77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EA5AB156-287A-4448-A53F-E4DA4026FA5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80642" name="Line 2">
            <a:extLst>
              <a:ext uri="{FF2B5EF4-FFF2-40B4-BE49-F238E27FC236}">
                <a16:creationId xmlns:a16="http://schemas.microsoft.com/office/drawing/2014/main" id="{22F707F2-F6A2-ACA7-D7F4-6307A9DF1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43" name="Line 3">
            <a:extLst>
              <a:ext uri="{FF2B5EF4-FFF2-40B4-BE49-F238E27FC236}">
                <a16:creationId xmlns:a16="http://schemas.microsoft.com/office/drawing/2014/main" id="{444C18D0-1928-0EAD-5D0A-9A9883358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44" name="Text Box 4">
            <a:extLst>
              <a:ext uri="{FF2B5EF4-FFF2-40B4-BE49-F238E27FC236}">
                <a16:creationId xmlns:a16="http://schemas.microsoft.com/office/drawing/2014/main" id="{7840C928-65E5-1F9F-5C36-2CDA05A7D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09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30.21  </a:t>
            </a:r>
            <a:r>
              <a:rPr lang="en-US" altLang="en-US" sz="2000" i="1">
                <a:latin typeface="Times New Roman" panose="02020603050405020304" pitchFamily="18" charset="0"/>
              </a:rPr>
              <a:t>CBC mode</a:t>
            </a:r>
          </a:p>
        </p:txBody>
      </p:sp>
      <p:sp>
        <p:nvSpPr>
          <p:cNvPr id="880645" name="Line 5">
            <a:extLst>
              <a:ext uri="{FF2B5EF4-FFF2-40B4-BE49-F238E27FC236}">
                <a16:creationId xmlns:a16="http://schemas.microsoft.com/office/drawing/2014/main" id="{2E34BA94-76D0-90BB-FADA-59AA03A56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0646" name="Picture 6">
            <a:extLst>
              <a:ext uri="{FF2B5EF4-FFF2-40B4-BE49-F238E27FC236}">
                <a16:creationId xmlns:a16="http://schemas.microsoft.com/office/drawing/2014/main" id="{D206262F-6219-4695-A710-E450CCE6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540000"/>
            <a:ext cx="7350125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8A988-1521-A467-3DB2-19A06134C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8B768D09-2CFA-A440-B43F-B319A05F862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81666" name="Line 2">
            <a:extLst>
              <a:ext uri="{FF2B5EF4-FFF2-40B4-BE49-F238E27FC236}">
                <a16:creationId xmlns:a16="http://schemas.microsoft.com/office/drawing/2014/main" id="{9A6F421C-EB43-46BB-B25F-8CAAD6B88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67" name="Line 3">
            <a:extLst>
              <a:ext uri="{FF2B5EF4-FFF2-40B4-BE49-F238E27FC236}">
                <a16:creationId xmlns:a16="http://schemas.microsoft.com/office/drawing/2014/main" id="{0C57F144-0D61-8DF0-78AD-A86AA795F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68" name="Text Box 4">
            <a:extLst>
              <a:ext uri="{FF2B5EF4-FFF2-40B4-BE49-F238E27FC236}">
                <a16:creationId xmlns:a16="http://schemas.microsoft.com/office/drawing/2014/main" id="{F7A779C9-189C-4436-72C3-F69B92821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09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30.22  </a:t>
            </a:r>
            <a:r>
              <a:rPr lang="en-US" altLang="en-US" sz="2000" i="1">
                <a:latin typeface="Times New Roman" panose="02020603050405020304" pitchFamily="18" charset="0"/>
              </a:rPr>
              <a:t>CFB mode</a:t>
            </a:r>
          </a:p>
        </p:txBody>
      </p:sp>
      <p:sp>
        <p:nvSpPr>
          <p:cNvPr id="881669" name="Line 5">
            <a:extLst>
              <a:ext uri="{FF2B5EF4-FFF2-40B4-BE49-F238E27FC236}">
                <a16:creationId xmlns:a16="http://schemas.microsoft.com/office/drawing/2014/main" id="{A446D19A-423B-4100-63BD-2F0B96D3C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1670" name="Picture 6">
            <a:extLst>
              <a:ext uri="{FF2B5EF4-FFF2-40B4-BE49-F238E27FC236}">
                <a16:creationId xmlns:a16="http://schemas.microsoft.com/office/drawing/2014/main" id="{FA3970AA-1031-DFCE-6803-C339EB35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694690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9D055F-D10B-D4A6-2842-20E54F999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0715C9AE-31A2-C54B-8C6C-5A8BA26C147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87810" name="Line 2">
            <a:extLst>
              <a:ext uri="{FF2B5EF4-FFF2-40B4-BE49-F238E27FC236}">
                <a16:creationId xmlns:a16="http://schemas.microsoft.com/office/drawing/2014/main" id="{6E0F9EE8-D726-3632-DA21-843B9D4A7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1" name="Line 3">
            <a:extLst>
              <a:ext uri="{FF2B5EF4-FFF2-40B4-BE49-F238E27FC236}">
                <a16:creationId xmlns:a16="http://schemas.microsoft.com/office/drawing/2014/main" id="{AE5A72AE-7CE3-B8C0-6903-737F2402A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2" name="Text Box 4">
            <a:extLst>
              <a:ext uri="{FF2B5EF4-FFF2-40B4-BE49-F238E27FC236}">
                <a16:creationId xmlns:a16="http://schemas.microsoft.com/office/drawing/2014/main" id="{75AE2DBA-9C58-082A-18D3-D7A6DD008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11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30.23  </a:t>
            </a:r>
            <a:r>
              <a:rPr lang="en-US" altLang="en-US" sz="2000" i="1">
                <a:latin typeface="Times New Roman" panose="02020603050405020304" pitchFamily="18" charset="0"/>
              </a:rPr>
              <a:t>OFB mode</a:t>
            </a:r>
          </a:p>
        </p:txBody>
      </p:sp>
      <p:sp>
        <p:nvSpPr>
          <p:cNvPr id="887813" name="Line 5">
            <a:extLst>
              <a:ext uri="{FF2B5EF4-FFF2-40B4-BE49-F238E27FC236}">
                <a16:creationId xmlns:a16="http://schemas.microsoft.com/office/drawing/2014/main" id="{AA60D172-6A85-D619-F370-D2948FB45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7814" name="Picture 6">
            <a:extLst>
              <a:ext uri="{FF2B5EF4-FFF2-40B4-BE49-F238E27FC236}">
                <a16:creationId xmlns:a16="http://schemas.microsoft.com/office/drawing/2014/main" id="{116B6E41-83C3-7667-2D6E-606901FB2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981200"/>
            <a:ext cx="6873875" cy="34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335EE5-754C-0B68-A390-BDD7A6D94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B74D981F-F696-694A-B9A9-DAE3C9170F0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679DACB4-CB50-0A1D-5A24-FB6931D3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8115" name="Text Box 3">
            <a:extLst>
              <a:ext uri="{FF2B5EF4-FFF2-40B4-BE49-F238E27FC236}">
                <a16:creationId xmlns:a16="http://schemas.microsoft.com/office/drawing/2014/main" id="{4C5EC62C-3A88-2A5F-56AE-30A370626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8697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30-3   ASYMMETRIC-KEY CRYPTOGRAPHY</a:t>
            </a:r>
          </a:p>
        </p:txBody>
      </p:sp>
      <p:sp>
        <p:nvSpPr>
          <p:cNvPr id="858116" name="Text Box 4">
            <a:extLst>
              <a:ext uri="{FF2B5EF4-FFF2-40B4-BE49-F238E27FC236}">
                <a16:creationId xmlns:a16="http://schemas.microsoft.com/office/drawing/2014/main" id="{DAB4E101-B0EE-BD57-1360-FE2E1B6B5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8117" name="Rectangle 5">
            <a:extLst>
              <a:ext uri="{FF2B5EF4-FFF2-40B4-BE49-F238E27FC236}">
                <a16:creationId xmlns:a16="http://schemas.microsoft.com/office/drawing/2014/main" id="{EA4B6464-4CD2-D0C4-51C5-815997058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An asymmetric-key (or public-key) cipher uses two keys: one private and one public. We discuss two algorithms: RSA and Diffie-Hellman.</a:t>
            </a:r>
          </a:p>
        </p:txBody>
      </p:sp>
      <p:sp>
        <p:nvSpPr>
          <p:cNvPr id="858118" name="Rectangle 6">
            <a:extLst>
              <a:ext uri="{FF2B5EF4-FFF2-40B4-BE49-F238E27FC236}">
                <a16:creationId xmlns:a16="http://schemas.microsoft.com/office/drawing/2014/main" id="{0910A2B3-98F4-F3F3-E402-AAB8E3030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8625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RSA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Diffie-Hellman</a:t>
            </a:r>
            <a:endParaRPr lang="en-US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8119" name="Text Box 7">
            <a:extLst>
              <a:ext uri="{FF2B5EF4-FFF2-40B4-BE49-F238E27FC236}">
                <a16:creationId xmlns:a16="http://schemas.microsoft.com/office/drawing/2014/main" id="{50731F3B-606C-0603-0765-5B868A706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8100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B223E0-32DD-BF9D-E1B0-BD65C216C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5C512D2C-D09F-2748-859C-A0A435FDF07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60162" name="Line 2">
            <a:extLst>
              <a:ext uri="{FF2B5EF4-FFF2-40B4-BE49-F238E27FC236}">
                <a16:creationId xmlns:a16="http://schemas.microsoft.com/office/drawing/2014/main" id="{6818F4D0-5D8C-B660-AA94-9329F4B50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3" name="Line 3">
            <a:extLst>
              <a:ext uri="{FF2B5EF4-FFF2-40B4-BE49-F238E27FC236}">
                <a16:creationId xmlns:a16="http://schemas.microsoft.com/office/drawing/2014/main" id="{D796CFD4-0C20-1938-081B-7A0B29959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4" name="Text Box 4">
            <a:extLst>
              <a:ext uri="{FF2B5EF4-FFF2-40B4-BE49-F238E27FC236}">
                <a16:creationId xmlns:a16="http://schemas.microsoft.com/office/drawing/2014/main" id="{9517E4A1-7DEA-5F03-4102-73C9251F8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64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30.2  </a:t>
            </a:r>
            <a:r>
              <a:rPr lang="en-US" altLang="en-US" sz="2000" i="1">
                <a:latin typeface="Times New Roman" panose="02020603050405020304" pitchFamily="18" charset="0"/>
              </a:rPr>
              <a:t>Categories of cryptography</a:t>
            </a:r>
          </a:p>
        </p:txBody>
      </p:sp>
      <p:sp>
        <p:nvSpPr>
          <p:cNvPr id="860165" name="Line 5">
            <a:extLst>
              <a:ext uri="{FF2B5EF4-FFF2-40B4-BE49-F238E27FC236}">
                <a16:creationId xmlns:a16="http://schemas.microsoft.com/office/drawing/2014/main" id="{1742D5AB-FE81-1CD6-585C-1F74B9C48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0166" name="Picture 6">
            <a:extLst>
              <a:ext uri="{FF2B5EF4-FFF2-40B4-BE49-F238E27FC236}">
                <a16:creationId xmlns:a16="http://schemas.microsoft.com/office/drawing/2014/main" id="{730036FF-4F21-5376-3FC7-82F3511E8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2809875"/>
            <a:ext cx="5027612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498DAF-D1F7-2293-3411-BB2BDC2C7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86B2B1B7-FE1C-604D-AE3D-A92F5A81B16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82690" name="Line 2">
            <a:extLst>
              <a:ext uri="{FF2B5EF4-FFF2-40B4-BE49-F238E27FC236}">
                <a16:creationId xmlns:a16="http://schemas.microsoft.com/office/drawing/2014/main" id="{30BD6EBA-A063-0144-A8DC-5EF3F8FB7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1" name="Line 3">
            <a:extLst>
              <a:ext uri="{FF2B5EF4-FFF2-40B4-BE49-F238E27FC236}">
                <a16:creationId xmlns:a16="http://schemas.microsoft.com/office/drawing/2014/main" id="{88B4389C-F8DF-3606-ECD1-B44788DA2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2" name="Text Box 4">
            <a:extLst>
              <a:ext uri="{FF2B5EF4-FFF2-40B4-BE49-F238E27FC236}">
                <a16:creationId xmlns:a16="http://schemas.microsoft.com/office/drawing/2014/main" id="{34D143D4-6675-D488-37E0-495258B50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44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30.24  </a:t>
            </a:r>
            <a:r>
              <a:rPr lang="en-US" altLang="en-US" sz="2000" i="1">
                <a:latin typeface="Times New Roman" panose="02020603050405020304" pitchFamily="18" charset="0"/>
              </a:rPr>
              <a:t>RSA</a:t>
            </a:r>
          </a:p>
        </p:txBody>
      </p:sp>
      <p:sp>
        <p:nvSpPr>
          <p:cNvPr id="882693" name="Line 5">
            <a:extLst>
              <a:ext uri="{FF2B5EF4-FFF2-40B4-BE49-F238E27FC236}">
                <a16:creationId xmlns:a16="http://schemas.microsoft.com/office/drawing/2014/main" id="{7F63F6BE-443D-DB7E-CBD5-B1E54BD4E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2694" name="Picture 6">
            <a:extLst>
              <a:ext uri="{FF2B5EF4-FFF2-40B4-BE49-F238E27FC236}">
                <a16:creationId xmlns:a16="http://schemas.microsoft.com/office/drawing/2014/main" id="{1B77743E-73E2-3B5A-05B6-69D050C5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192338"/>
            <a:ext cx="7413625" cy="283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D0866-0900-12FA-189F-5B45D8253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1047A218-851F-9A4B-829F-11ED943AE3A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94978" name="Rectangle 2">
            <a:extLst>
              <a:ext uri="{FF2B5EF4-FFF2-40B4-BE49-F238E27FC236}">
                <a16:creationId xmlns:a16="http://schemas.microsoft.com/office/drawing/2014/main" id="{7A0E5074-D349-082F-58D6-2EF290D7A8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940B9198-8328-4224-D940-4138A6890E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0" name="Rectangle 4">
            <a:extLst>
              <a:ext uri="{FF2B5EF4-FFF2-40B4-BE49-F238E27FC236}">
                <a16:creationId xmlns:a16="http://schemas.microsoft.com/office/drawing/2014/main" id="{EE92346F-B2CD-0219-B78C-6E8F58AA69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1" name="Rectangle 5">
            <a:extLst>
              <a:ext uri="{FF2B5EF4-FFF2-40B4-BE49-F238E27FC236}">
                <a16:creationId xmlns:a16="http://schemas.microsoft.com/office/drawing/2014/main" id="{AAE67883-5792-AA23-5DB6-15A7EC99928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2" name="Rectangle 6">
            <a:extLst>
              <a:ext uri="{FF2B5EF4-FFF2-40B4-BE49-F238E27FC236}">
                <a16:creationId xmlns:a16="http://schemas.microsoft.com/office/drawing/2014/main" id="{DF6218C6-A029-C20E-553D-2FF34C5C23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3" name="Rectangle 7">
            <a:extLst>
              <a:ext uri="{FF2B5EF4-FFF2-40B4-BE49-F238E27FC236}">
                <a16:creationId xmlns:a16="http://schemas.microsoft.com/office/drawing/2014/main" id="{85AA8420-9367-E45C-2739-DF30F60E1B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4" name="Rectangle 8">
            <a:extLst>
              <a:ext uri="{FF2B5EF4-FFF2-40B4-BE49-F238E27FC236}">
                <a16:creationId xmlns:a16="http://schemas.microsoft.com/office/drawing/2014/main" id="{DB152D43-081E-8725-4B73-7C761D0C99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5" name="Line 9">
            <a:extLst>
              <a:ext uri="{FF2B5EF4-FFF2-40B4-BE49-F238E27FC236}">
                <a16:creationId xmlns:a16="http://schemas.microsoft.com/office/drawing/2014/main" id="{F1EDE889-E518-F8B7-16BA-007906848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986" name="Line 10">
            <a:extLst>
              <a:ext uri="{FF2B5EF4-FFF2-40B4-BE49-F238E27FC236}">
                <a16:creationId xmlns:a16="http://schemas.microsoft.com/office/drawing/2014/main" id="{5EB7A84A-DB7E-53E8-683D-C1F7AE1CA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987" name="Rectangle 11">
            <a:extLst>
              <a:ext uri="{FF2B5EF4-FFF2-40B4-BE49-F238E27FC236}">
                <a16:creationId xmlns:a16="http://schemas.microsoft.com/office/drawing/2014/main" id="{34099018-4C39-8D89-C973-6405D665C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In RSA, </a:t>
            </a:r>
            <a:r>
              <a:rPr lang="en-US" altLang="en-US" i="1">
                <a:solidFill>
                  <a:schemeClr val="hlink"/>
                </a:solidFill>
              </a:rPr>
              <a:t>e</a:t>
            </a:r>
            <a:r>
              <a:rPr lang="en-US" altLang="en-US"/>
              <a:t> and 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/>
              <a:t> are announced to the public; </a:t>
            </a:r>
            <a:r>
              <a:rPr lang="en-US" altLang="en-US" i="1">
                <a:solidFill>
                  <a:schemeClr val="hlink"/>
                </a:solidFill>
              </a:rPr>
              <a:t>d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hlink"/>
                </a:solidFill>
                <a:latin typeface="Symbol" pitchFamily="2" charset="2"/>
              </a:rPr>
              <a:t>F</a:t>
            </a:r>
            <a:r>
              <a:rPr lang="en-US" altLang="en-US"/>
              <a:t> are kept secret.</a:t>
            </a:r>
          </a:p>
        </p:txBody>
      </p:sp>
      <p:grpSp>
        <p:nvGrpSpPr>
          <p:cNvPr id="894988" name="Group 12">
            <a:extLst>
              <a:ext uri="{FF2B5EF4-FFF2-40B4-BE49-F238E27FC236}">
                <a16:creationId xmlns:a16="http://schemas.microsoft.com/office/drawing/2014/main" id="{069D119F-D75D-929B-4AB0-20A1C351887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94989" name="Picture 13">
              <a:extLst>
                <a:ext uri="{FF2B5EF4-FFF2-40B4-BE49-F238E27FC236}">
                  <a16:creationId xmlns:a16="http://schemas.microsoft.com/office/drawing/2014/main" id="{2D969C59-C4D6-FFA2-7FD7-2499C8197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4990" name="Text Box 14">
              <a:extLst>
                <a:ext uri="{FF2B5EF4-FFF2-40B4-BE49-F238E27FC236}">
                  <a16:creationId xmlns:a16="http://schemas.microsoft.com/office/drawing/2014/main" id="{E72E0A8A-EC1A-D198-7152-29A76D88B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FFC58-D67D-1ADB-41FF-C5498982F7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BF10534F-A554-EC47-96E9-B951DF30FF6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03170" name="Rectangle 2">
            <a:extLst>
              <a:ext uri="{FF2B5EF4-FFF2-40B4-BE49-F238E27FC236}">
                <a16:creationId xmlns:a16="http://schemas.microsoft.com/office/drawing/2014/main" id="{5D596AED-705A-6834-6B64-5EC594B7F86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12C3C078-A9AD-027C-580C-A1213A0C0C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2" name="Rectangle 4">
            <a:extLst>
              <a:ext uri="{FF2B5EF4-FFF2-40B4-BE49-F238E27FC236}">
                <a16:creationId xmlns:a16="http://schemas.microsoft.com/office/drawing/2014/main" id="{E60B5D20-B1F0-8287-08CF-E758DFFB94B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3" name="Rectangle 5">
            <a:extLst>
              <a:ext uri="{FF2B5EF4-FFF2-40B4-BE49-F238E27FC236}">
                <a16:creationId xmlns:a16="http://schemas.microsoft.com/office/drawing/2014/main" id="{7946805C-D8D5-6B4A-26DC-B47AC6B58F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4" name="Rectangle 6">
            <a:extLst>
              <a:ext uri="{FF2B5EF4-FFF2-40B4-BE49-F238E27FC236}">
                <a16:creationId xmlns:a16="http://schemas.microsoft.com/office/drawing/2014/main" id="{12AD0D95-13B1-5A83-8B57-1F67BA1C21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5" name="Rectangle 7">
            <a:extLst>
              <a:ext uri="{FF2B5EF4-FFF2-40B4-BE49-F238E27FC236}">
                <a16:creationId xmlns:a16="http://schemas.microsoft.com/office/drawing/2014/main" id="{ED3567A7-943B-3FD6-0F37-4038CA3BED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6" name="Rectangle 8">
            <a:extLst>
              <a:ext uri="{FF2B5EF4-FFF2-40B4-BE49-F238E27FC236}">
                <a16:creationId xmlns:a16="http://schemas.microsoft.com/office/drawing/2014/main" id="{CC8C35DB-D203-B306-737F-E9D094E9D6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7" name="Rectangle 9">
            <a:extLst>
              <a:ext uri="{FF2B5EF4-FFF2-40B4-BE49-F238E27FC236}">
                <a16:creationId xmlns:a16="http://schemas.microsoft.com/office/drawing/2014/main" id="{F53549CC-95B1-1151-0B7E-7FFE37F0F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7630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Bob chooses 7 and 11 as p and q and calculates </a:t>
            </a:r>
            <a:br>
              <a:rPr lang="en-US" altLang="en-US" sz="2800" i="1">
                <a:latin typeface="Times New Roman" panose="02020603050405020304" pitchFamily="18" charset="0"/>
              </a:rPr>
            </a:br>
            <a:r>
              <a:rPr lang="en-US" altLang="en-US" sz="2800" i="1">
                <a:latin typeface="Times New Roman" panose="02020603050405020304" pitchFamily="18" charset="0"/>
              </a:rPr>
              <a:t>n = 7 · 11 = 77. The value of </a:t>
            </a:r>
            <a:r>
              <a:rPr lang="en-US" altLang="en-US" sz="2800" i="1">
                <a:latin typeface="Symbol" pitchFamily="2" charset="2"/>
              </a:rPr>
              <a:t>F</a:t>
            </a:r>
            <a:r>
              <a:rPr lang="en-US" altLang="en-US" sz="2800" i="1">
                <a:latin typeface="Times New Roman" panose="02020603050405020304" pitchFamily="18" charset="0"/>
              </a:rPr>
              <a:t> = (7 − 1) (11 − 1) or 60. Now he chooses two keys, e and d. If he chooses e to be 13, then d is 37. Now imagine Alice sends the plaintext 5 to Bob. She uses the public key 13 to encrypt 5.</a:t>
            </a:r>
          </a:p>
        </p:txBody>
      </p:sp>
      <p:sp>
        <p:nvSpPr>
          <p:cNvPr id="903179" name="Text Box 11">
            <a:extLst>
              <a:ext uri="{FF2B5EF4-FFF2-40B4-BE49-F238E27FC236}">
                <a16:creationId xmlns:a16="http://schemas.microsoft.com/office/drawing/2014/main" id="{DD60105A-6810-5640-1906-6BB6C421A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30.7</a:t>
            </a:r>
          </a:p>
        </p:txBody>
      </p:sp>
      <p:pic>
        <p:nvPicPr>
          <p:cNvPr id="903182" name="Picture 14">
            <a:extLst>
              <a:ext uri="{FF2B5EF4-FFF2-40B4-BE49-F238E27FC236}">
                <a16:creationId xmlns:a16="http://schemas.microsoft.com/office/drawing/2014/main" id="{C2C85793-64C0-CF71-BFEB-E428DC87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3135313" cy="1196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A47F02-0F8E-F1EA-BF49-A500B2953F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586ABFAA-A00A-3D41-ADF5-D149B56B242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72802" name="Rectangle 2">
            <a:extLst>
              <a:ext uri="{FF2B5EF4-FFF2-40B4-BE49-F238E27FC236}">
                <a16:creationId xmlns:a16="http://schemas.microsoft.com/office/drawing/2014/main" id="{38719BBE-4BA1-B758-9A15-B55E647DAE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888F5233-1E42-EE98-0794-F754F0B11E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2804" name="Rectangle 4">
            <a:extLst>
              <a:ext uri="{FF2B5EF4-FFF2-40B4-BE49-F238E27FC236}">
                <a16:creationId xmlns:a16="http://schemas.microsoft.com/office/drawing/2014/main" id="{A7F590D5-C203-EE37-E398-6B6E726AA8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2805" name="Rectangle 5">
            <a:extLst>
              <a:ext uri="{FF2B5EF4-FFF2-40B4-BE49-F238E27FC236}">
                <a16:creationId xmlns:a16="http://schemas.microsoft.com/office/drawing/2014/main" id="{1F022594-482B-EEB8-E0AB-EC6F63EC639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2806" name="Rectangle 6">
            <a:extLst>
              <a:ext uri="{FF2B5EF4-FFF2-40B4-BE49-F238E27FC236}">
                <a16:creationId xmlns:a16="http://schemas.microsoft.com/office/drawing/2014/main" id="{3B37A87F-4EA1-8AAF-0E28-E4A51BFE1B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2807" name="Rectangle 7">
            <a:extLst>
              <a:ext uri="{FF2B5EF4-FFF2-40B4-BE49-F238E27FC236}">
                <a16:creationId xmlns:a16="http://schemas.microsoft.com/office/drawing/2014/main" id="{E0984F06-1202-9801-2842-0C902004AD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2808" name="Rectangle 8">
            <a:extLst>
              <a:ext uri="{FF2B5EF4-FFF2-40B4-BE49-F238E27FC236}">
                <a16:creationId xmlns:a16="http://schemas.microsoft.com/office/drawing/2014/main" id="{121FB449-FE83-192B-E81D-4F96AB3CF9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2810" name="Text Box 10">
            <a:extLst>
              <a:ext uri="{FF2B5EF4-FFF2-40B4-BE49-F238E27FC236}">
                <a16:creationId xmlns:a16="http://schemas.microsoft.com/office/drawing/2014/main" id="{F794BA38-DC73-00E4-BB45-694BB8C50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30.7 (continued)</a:t>
            </a:r>
          </a:p>
        </p:txBody>
      </p:sp>
      <p:sp>
        <p:nvSpPr>
          <p:cNvPr id="972811" name="Rectangle 11">
            <a:extLst>
              <a:ext uri="{FF2B5EF4-FFF2-40B4-BE49-F238E27FC236}">
                <a16:creationId xmlns:a16="http://schemas.microsoft.com/office/drawing/2014/main" id="{BF922CBD-3A81-E46B-77D3-662917D80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Bob receives the ciphertext 26 and uses the private key 37 to decipher the ciphertext:</a:t>
            </a:r>
          </a:p>
        </p:txBody>
      </p:sp>
      <p:pic>
        <p:nvPicPr>
          <p:cNvPr id="972814" name="Picture 14">
            <a:extLst>
              <a:ext uri="{FF2B5EF4-FFF2-40B4-BE49-F238E27FC236}">
                <a16:creationId xmlns:a16="http://schemas.microsoft.com/office/drawing/2014/main" id="{1FC152C7-66E4-7CA6-F483-AD6AB8EB0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95575"/>
            <a:ext cx="3914775" cy="14668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15" name="Rectangle 15">
            <a:extLst>
              <a:ext uri="{FF2B5EF4-FFF2-40B4-BE49-F238E27FC236}">
                <a16:creationId xmlns:a16="http://schemas.microsoft.com/office/drawing/2014/main" id="{09E03CB7-6C5E-AAEB-0363-A52BA343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4958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The plaintext </a:t>
            </a:r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sz="2800" i="1">
                <a:latin typeface="Times New Roman" panose="02020603050405020304" pitchFamily="18" charset="0"/>
              </a:rPr>
              <a:t> sent by Alice is received as plaintext </a:t>
            </a:r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sz="2800" i="1">
                <a:latin typeface="Times New Roman" panose="02020603050405020304" pitchFamily="18" charset="0"/>
              </a:rPr>
              <a:t> by Bob.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A73E3-72B3-7D37-D07A-7D97566614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840DDB27-6447-A948-B978-3B38C893DAD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05218" name="Rectangle 2">
            <a:extLst>
              <a:ext uri="{FF2B5EF4-FFF2-40B4-BE49-F238E27FC236}">
                <a16:creationId xmlns:a16="http://schemas.microsoft.com/office/drawing/2014/main" id="{73E12136-1F8D-3E1F-F349-31F68A1A0E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19" name="Rectangle 3">
            <a:extLst>
              <a:ext uri="{FF2B5EF4-FFF2-40B4-BE49-F238E27FC236}">
                <a16:creationId xmlns:a16="http://schemas.microsoft.com/office/drawing/2014/main" id="{A76E35DA-A27A-5E36-ACD7-44E42425E5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20" name="Rectangle 4">
            <a:extLst>
              <a:ext uri="{FF2B5EF4-FFF2-40B4-BE49-F238E27FC236}">
                <a16:creationId xmlns:a16="http://schemas.microsoft.com/office/drawing/2014/main" id="{57CDDA39-DE2A-28AC-4036-B40E118A85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21" name="Rectangle 5">
            <a:extLst>
              <a:ext uri="{FF2B5EF4-FFF2-40B4-BE49-F238E27FC236}">
                <a16:creationId xmlns:a16="http://schemas.microsoft.com/office/drawing/2014/main" id="{505D508C-B44B-0B65-43F1-A3A94CEA6F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22" name="Rectangle 6">
            <a:extLst>
              <a:ext uri="{FF2B5EF4-FFF2-40B4-BE49-F238E27FC236}">
                <a16:creationId xmlns:a16="http://schemas.microsoft.com/office/drawing/2014/main" id="{F646DE3C-89A8-57A3-D504-19ABB711BB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23" name="Rectangle 7">
            <a:extLst>
              <a:ext uri="{FF2B5EF4-FFF2-40B4-BE49-F238E27FC236}">
                <a16:creationId xmlns:a16="http://schemas.microsoft.com/office/drawing/2014/main" id="{409E342F-4D45-C1E1-6517-F53BCAA3BB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24" name="Rectangle 8">
            <a:extLst>
              <a:ext uri="{FF2B5EF4-FFF2-40B4-BE49-F238E27FC236}">
                <a16:creationId xmlns:a16="http://schemas.microsoft.com/office/drawing/2014/main" id="{0F1801B2-3DE4-EF98-2715-834080E3AE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25" name="Rectangle 9">
            <a:extLst>
              <a:ext uri="{FF2B5EF4-FFF2-40B4-BE49-F238E27FC236}">
                <a16:creationId xmlns:a16="http://schemas.microsoft.com/office/drawing/2014/main" id="{6D166319-8F87-2CD6-EF2D-81982471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43000"/>
            <a:ext cx="8915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Jennifer creates a pair of keys for herself. She chooses </a:t>
            </a:r>
            <a:br>
              <a:rPr lang="en-US" altLang="en-US" sz="2800" i="1">
                <a:latin typeface="Times New Roman" panose="02020603050405020304" pitchFamily="18" charset="0"/>
              </a:rPr>
            </a:br>
            <a:r>
              <a:rPr lang="en-US" altLang="en-US" sz="2800" i="1">
                <a:latin typeface="Times New Roman" panose="02020603050405020304" pitchFamily="18" charset="0"/>
              </a:rPr>
              <a:t>p = 397 and q = 401. She calculates n = 159,197 and </a:t>
            </a:r>
            <a:br>
              <a:rPr lang="en-US" altLang="en-US" sz="2800" i="1">
                <a:latin typeface="Times New Roman" panose="02020603050405020304" pitchFamily="18" charset="0"/>
              </a:rPr>
            </a:br>
            <a:r>
              <a:rPr lang="en-US" altLang="en-US" sz="2800" i="1">
                <a:latin typeface="Symbol" pitchFamily="2" charset="2"/>
              </a:rPr>
              <a:t>F</a:t>
            </a:r>
            <a:r>
              <a:rPr lang="en-US" altLang="en-US" sz="2800" i="1">
                <a:latin typeface="Times New Roman" panose="02020603050405020304" pitchFamily="18" charset="0"/>
              </a:rPr>
              <a:t> = 396 · 400 = 158,400. She then chooses e = 343 and </a:t>
            </a:r>
            <a:br>
              <a:rPr lang="en-US" altLang="en-US" sz="2800" i="1">
                <a:latin typeface="Times New Roman" panose="02020603050405020304" pitchFamily="18" charset="0"/>
              </a:rPr>
            </a:br>
            <a:r>
              <a:rPr lang="en-US" altLang="en-US" sz="2800" i="1">
                <a:latin typeface="Times New Roman" panose="02020603050405020304" pitchFamily="18" charset="0"/>
              </a:rPr>
              <a:t>d = 12,007. Show how Ted can send a message to Jennifer if he knows e and n.</a:t>
            </a:r>
          </a:p>
        </p:txBody>
      </p:sp>
      <p:sp>
        <p:nvSpPr>
          <p:cNvPr id="905227" name="Text Box 11">
            <a:extLst>
              <a:ext uri="{FF2B5EF4-FFF2-40B4-BE49-F238E27FC236}">
                <a16:creationId xmlns:a16="http://schemas.microsoft.com/office/drawing/2014/main" id="{321D13A4-2F10-D850-58C0-25F5B04FD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CE8B3B-95C6-B36F-C36C-AED013C1E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B875BAA0-48A9-0E40-9A5A-C4DD520CBCED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74850" name="Rectangle 2">
            <a:extLst>
              <a:ext uri="{FF2B5EF4-FFF2-40B4-BE49-F238E27FC236}">
                <a16:creationId xmlns:a16="http://schemas.microsoft.com/office/drawing/2014/main" id="{2E068D80-636F-29B0-D789-4DA35FAAE7B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4851" name="Rectangle 3">
            <a:extLst>
              <a:ext uri="{FF2B5EF4-FFF2-40B4-BE49-F238E27FC236}">
                <a16:creationId xmlns:a16="http://schemas.microsoft.com/office/drawing/2014/main" id="{44EA54E6-0F92-7E52-2227-B88F20D89E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4852" name="Rectangle 4">
            <a:extLst>
              <a:ext uri="{FF2B5EF4-FFF2-40B4-BE49-F238E27FC236}">
                <a16:creationId xmlns:a16="http://schemas.microsoft.com/office/drawing/2014/main" id="{198A8CF2-BCF6-FB43-B7D4-5038DAFA5FC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4853" name="Rectangle 5">
            <a:extLst>
              <a:ext uri="{FF2B5EF4-FFF2-40B4-BE49-F238E27FC236}">
                <a16:creationId xmlns:a16="http://schemas.microsoft.com/office/drawing/2014/main" id="{7AAF9118-1C2E-0DA6-F8C1-64919F6195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4854" name="Rectangle 6">
            <a:extLst>
              <a:ext uri="{FF2B5EF4-FFF2-40B4-BE49-F238E27FC236}">
                <a16:creationId xmlns:a16="http://schemas.microsoft.com/office/drawing/2014/main" id="{216BB12C-D087-CD4E-AEA6-D4B7116304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4855" name="Rectangle 7">
            <a:extLst>
              <a:ext uri="{FF2B5EF4-FFF2-40B4-BE49-F238E27FC236}">
                <a16:creationId xmlns:a16="http://schemas.microsoft.com/office/drawing/2014/main" id="{FA7002B9-7B75-AD70-CB0E-47D098371F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4856" name="Rectangle 8">
            <a:extLst>
              <a:ext uri="{FF2B5EF4-FFF2-40B4-BE49-F238E27FC236}">
                <a16:creationId xmlns:a16="http://schemas.microsoft.com/office/drawing/2014/main" id="{BDF929FE-27E9-77C5-7928-EB0EE5A701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74858" name="Rectangle 10">
            <a:extLst>
              <a:ext uri="{FF2B5EF4-FFF2-40B4-BE49-F238E27FC236}">
                <a16:creationId xmlns:a16="http://schemas.microsoft.com/office/drawing/2014/main" id="{807BAF9C-3D2C-8811-59A9-F417DDEAA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>
                <a:latin typeface="Times" pitchFamily="18" charset="0"/>
              </a:rPr>
              <a:t>Suppose Ted wants to send the message “</a:t>
            </a:r>
            <a:r>
              <a:rPr lang="en-US" altLang="en-US" sz="2800" i="1">
                <a:solidFill>
                  <a:schemeClr val="folHlink"/>
                </a:solidFill>
                <a:latin typeface="Times" pitchFamily="18" charset="0"/>
              </a:rPr>
              <a:t>NO</a:t>
            </a:r>
            <a:r>
              <a:rPr lang="en-US" altLang="en-US" sz="2800" i="1">
                <a:latin typeface="Times" pitchFamily="18" charset="0"/>
              </a:rPr>
              <a:t>” to Jennifer. He changes each character to a number (from 00 to 25) with each character coded as two digits. He then concatenates the two coded characters and gets a four-digit number. The plaintext is 1314. Ted then uses e and n to encrypt the message. The ciphertext is 1314</a:t>
            </a:r>
            <a:r>
              <a:rPr lang="en-US" altLang="en-US" sz="2800" i="1" baseline="30000">
                <a:latin typeface="Times" pitchFamily="18" charset="0"/>
              </a:rPr>
              <a:t>343</a:t>
            </a:r>
            <a:r>
              <a:rPr lang="en-US" altLang="en-US" sz="2800" i="1">
                <a:latin typeface="Times" pitchFamily="18" charset="0"/>
              </a:rPr>
              <a:t> = 33,677 mod 159,197. Jennifer receives the message 33,677 and uses the decryption key d to decipher it as 33,677</a:t>
            </a:r>
            <a:r>
              <a:rPr lang="en-US" altLang="en-US" sz="2800" i="1" baseline="30000">
                <a:latin typeface="Times" pitchFamily="18" charset="0"/>
              </a:rPr>
              <a:t>12,007</a:t>
            </a:r>
            <a:r>
              <a:rPr lang="en-US" altLang="en-US" sz="2800" i="1">
                <a:latin typeface="Times" pitchFamily="18" charset="0"/>
              </a:rPr>
              <a:t> = 1314 mod 159,197. Jennifer then decodes 1314 as the message “NO”. Figure 30.25 shows the process.</a:t>
            </a:r>
          </a:p>
        </p:txBody>
      </p:sp>
      <p:sp>
        <p:nvSpPr>
          <p:cNvPr id="974859" name="Text Box 11">
            <a:extLst>
              <a:ext uri="{FF2B5EF4-FFF2-40B4-BE49-F238E27FC236}">
                <a16:creationId xmlns:a16="http://schemas.microsoft.com/office/drawing/2014/main" id="{40749DE5-1580-842A-1A69-1B2316DCC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64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30.8 (continuted)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583DFD-86B6-F24C-CEE4-83D945BD6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775A25DF-CF60-2946-8549-4A56B34FB74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83714" name="Line 2">
            <a:extLst>
              <a:ext uri="{FF2B5EF4-FFF2-40B4-BE49-F238E27FC236}">
                <a16:creationId xmlns:a16="http://schemas.microsoft.com/office/drawing/2014/main" id="{9B5C7D24-520E-0DEB-3FEA-37A3326EC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15" name="Line 3">
            <a:extLst>
              <a:ext uri="{FF2B5EF4-FFF2-40B4-BE49-F238E27FC236}">
                <a16:creationId xmlns:a16="http://schemas.microsoft.com/office/drawing/2014/main" id="{E4387520-3C05-C0DC-03BE-9C71B85DB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16" name="Text Box 4">
            <a:extLst>
              <a:ext uri="{FF2B5EF4-FFF2-40B4-BE49-F238E27FC236}">
                <a16:creationId xmlns:a16="http://schemas.microsoft.com/office/drawing/2014/main" id="{9ED7185E-0A02-66D8-C2D3-8020B5C4C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398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30.25  </a:t>
            </a:r>
            <a:r>
              <a:rPr lang="en-US" altLang="en-US" sz="2000" i="1">
                <a:latin typeface="Times New Roman" panose="02020603050405020304" pitchFamily="18" charset="0"/>
              </a:rPr>
              <a:t>Example 30.8</a:t>
            </a:r>
          </a:p>
        </p:txBody>
      </p:sp>
      <p:sp>
        <p:nvSpPr>
          <p:cNvPr id="883717" name="Line 5">
            <a:extLst>
              <a:ext uri="{FF2B5EF4-FFF2-40B4-BE49-F238E27FC236}">
                <a16:creationId xmlns:a16="http://schemas.microsoft.com/office/drawing/2014/main" id="{F0A45824-1082-3173-EA44-0DF07A5AF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3718" name="Picture 6">
            <a:extLst>
              <a:ext uri="{FF2B5EF4-FFF2-40B4-BE49-F238E27FC236}">
                <a16:creationId xmlns:a16="http://schemas.microsoft.com/office/drawing/2014/main" id="{05798791-A3BC-88C2-03CA-35B1D4DA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1463"/>
            <a:ext cx="7129463" cy="16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329AE-6B64-127B-C8B0-DE6473ACEA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4E6041B9-83E9-8643-9BE2-A3E80549B42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04194" name="Rectangle 2">
            <a:extLst>
              <a:ext uri="{FF2B5EF4-FFF2-40B4-BE49-F238E27FC236}">
                <a16:creationId xmlns:a16="http://schemas.microsoft.com/office/drawing/2014/main" id="{E1781307-1718-06C2-3032-29B6765AA3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195" name="Rectangle 3">
            <a:extLst>
              <a:ext uri="{FF2B5EF4-FFF2-40B4-BE49-F238E27FC236}">
                <a16:creationId xmlns:a16="http://schemas.microsoft.com/office/drawing/2014/main" id="{EA69B2BB-072D-1959-5EAC-0FAB046B275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196" name="Rectangle 4">
            <a:extLst>
              <a:ext uri="{FF2B5EF4-FFF2-40B4-BE49-F238E27FC236}">
                <a16:creationId xmlns:a16="http://schemas.microsoft.com/office/drawing/2014/main" id="{A0DB4A86-6FB5-9928-3687-4476430929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197" name="Rectangle 5">
            <a:extLst>
              <a:ext uri="{FF2B5EF4-FFF2-40B4-BE49-F238E27FC236}">
                <a16:creationId xmlns:a16="http://schemas.microsoft.com/office/drawing/2014/main" id="{BC77DC54-BD9D-2C46-D77C-77D7EC4E2A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198" name="Rectangle 6">
            <a:extLst>
              <a:ext uri="{FF2B5EF4-FFF2-40B4-BE49-F238E27FC236}">
                <a16:creationId xmlns:a16="http://schemas.microsoft.com/office/drawing/2014/main" id="{7FD9A6BB-15F0-6DF3-D8D1-5F3D80C923C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199" name="Rectangle 7">
            <a:extLst>
              <a:ext uri="{FF2B5EF4-FFF2-40B4-BE49-F238E27FC236}">
                <a16:creationId xmlns:a16="http://schemas.microsoft.com/office/drawing/2014/main" id="{DC8E42CC-6081-9802-73DE-14D3511C40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200" name="Rectangle 8">
            <a:extLst>
              <a:ext uri="{FF2B5EF4-FFF2-40B4-BE49-F238E27FC236}">
                <a16:creationId xmlns:a16="http://schemas.microsoft.com/office/drawing/2014/main" id="{01BBC9D5-04F9-C581-D0D9-21918A851E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201" name="Rectangle 9">
            <a:extLst>
              <a:ext uri="{FF2B5EF4-FFF2-40B4-BE49-F238E27FC236}">
                <a16:creationId xmlns:a16="http://schemas.microsoft.com/office/drawing/2014/main" id="{18285864-514D-9989-0350-7E6D9DE9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Let us give a realistic example. We randomly chose an integer of 512 bits. The integer p is a 159-digit number. </a:t>
            </a:r>
          </a:p>
        </p:txBody>
      </p:sp>
      <p:sp>
        <p:nvSpPr>
          <p:cNvPr id="904203" name="Text Box 11">
            <a:extLst>
              <a:ext uri="{FF2B5EF4-FFF2-40B4-BE49-F238E27FC236}">
                <a16:creationId xmlns:a16="http://schemas.microsoft.com/office/drawing/2014/main" id="{595F24CD-68DE-D133-446B-2A8DF0FD1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30.9</a:t>
            </a:r>
          </a:p>
        </p:txBody>
      </p:sp>
      <p:pic>
        <p:nvPicPr>
          <p:cNvPr id="904204" name="Picture 12">
            <a:extLst>
              <a:ext uri="{FF2B5EF4-FFF2-40B4-BE49-F238E27FC236}">
                <a16:creationId xmlns:a16="http://schemas.microsoft.com/office/drawing/2014/main" id="{752A1A44-A473-03FA-EE3F-6ACCC0B0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748713" cy="8286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4205" name="Rectangle 13">
            <a:extLst>
              <a:ext uri="{FF2B5EF4-FFF2-40B4-BE49-F238E27FC236}">
                <a16:creationId xmlns:a16="http://schemas.microsoft.com/office/drawing/2014/main" id="{8578FB84-F186-0D63-C76E-D6C3E519A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862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The integer q is a 160-digit number.</a:t>
            </a:r>
          </a:p>
        </p:txBody>
      </p:sp>
      <p:pic>
        <p:nvPicPr>
          <p:cNvPr id="904206" name="Picture 14">
            <a:extLst>
              <a:ext uri="{FF2B5EF4-FFF2-40B4-BE49-F238E27FC236}">
                <a16:creationId xmlns:a16="http://schemas.microsoft.com/office/drawing/2014/main" id="{01833DC1-A065-EAC3-B907-30C8DF5AE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4800600"/>
            <a:ext cx="8775700" cy="820738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7D0CA2-F5FB-1DE8-3379-D6A59123C7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0CD30158-195A-EA47-93AB-3E1287BC0974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980994" name="Rectangle 2">
            <a:extLst>
              <a:ext uri="{FF2B5EF4-FFF2-40B4-BE49-F238E27FC236}">
                <a16:creationId xmlns:a16="http://schemas.microsoft.com/office/drawing/2014/main" id="{AF31A0A1-5D4D-7EAC-5939-440C370DF9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0995" name="Rectangle 3">
            <a:extLst>
              <a:ext uri="{FF2B5EF4-FFF2-40B4-BE49-F238E27FC236}">
                <a16:creationId xmlns:a16="http://schemas.microsoft.com/office/drawing/2014/main" id="{92D05EF6-DA37-1428-6877-9086D1774A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0996" name="Rectangle 4">
            <a:extLst>
              <a:ext uri="{FF2B5EF4-FFF2-40B4-BE49-F238E27FC236}">
                <a16:creationId xmlns:a16="http://schemas.microsoft.com/office/drawing/2014/main" id="{2F7C271E-B82D-B864-7C0F-F57FF2EED20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0997" name="Rectangle 5">
            <a:extLst>
              <a:ext uri="{FF2B5EF4-FFF2-40B4-BE49-F238E27FC236}">
                <a16:creationId xmlns:a16="http://schemas.microsoft.com/office/drawing/2014/main" id="{D20D65BB-D2CD-9273-258B-71F7BE16FD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0998" name="Rectangle 6">
            <a:extLst>
              <a:ext uri="{FF2B5EF4-FFF2-40B4-BE49-F238E27FC236}">
                <a16:creationId xmlns:a16="http://schemas.microsoft.com/office/drawing/2014/main" id="{851D1502-158A-B697-C736-E5D88E6041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0999" name="Rectangle 7">
            <a:extLst>
              <a:ext uri="{FF2B5EF4-FFF2-40B4-BE49-F238E27FC236}">
                <a16:creationId xmlns:a16="http://schemas.microsoft.com/office/drawing/2014/main" id="{0CD0BA57-CD2A-A509-FDD6-EA76F12E3F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1000" name="Rectangle 8">
            <a:extLst>
              <a:ext uri="{FF2B5EF4-FFF2-40B4-BE49-F238E27FC236}">
                <a16:creationId xmlns:a16="http://schemas.microsoft.com/office/drawing/2014/main" id="{7C88754D-F478-57D4-59D5-6CF764C081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1001" name="Rectangle 9">
            <a:extLst>
              <a:ext uri="{FF2B5EF4-FFF2-40B4-BE49-F238E27FC236}">
                <a16:creationId xmlns:a16="http://schemas.microsoft.com/office/drawing/2014/main" id="{12709105-1A0E-D334-5DD3-A8390BD2B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We calculate n. It has 309 digits: </a:t>
            </a:r>
          </a:p>
        </p:txBody>
      </p:sp>
      <p:sp>
        <p:nvSpPr>
          <p:cNvPr id="981002" name="Text Box 10">
            <a:extLst>
              <a:ext uri="{FF2B5EF4-FFF2-40B4-BE49-F238E27FC236}">
                <a16:creationId xmlns:a16="http://schemas.microsoft.com/office/drawing/2014/main" id="{BF010EBF-ACEB-BFD5-A0C2-8F75D5D8D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30.9 (continued)</a:t>
            </a:r>
          </a:p>
        </p:txBody>
      </p:sp>
      <p:sp>
        <p:nvSpPr>
          <p:cNvPr id="981004" name="Rectangle 12">
            <a:extLst>
              <a:ext uri="{FF2B5EF4-FFF2-40B4-BE49-F238E27FC236}">
                <a16:creationId xmlns:a16="http://schemas.microsoft.com/office/drawing/2014/main" id="{6ED61C9A-511C-8FAC-8451-A00187C9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76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We calculate </a:t>
            </a:r>
            <a:r>
              <a:rPr lang="en-US" altLang="en-US" sz="2800" i="1">
                <a:latin typeface="Symbol" pitchFamily="2" charset="2"/>
              </a:rPr>
              <a:t>F</a:t>
            </a:r>
            <a:r>
              <a:rPr lang="en-US" altLang="en-US" sz="2800" i="1">
                <a:latin typeface="Times New Roman" panose="02020603050405020304" pitchFamily="18" charset="0"/>
              </a:rPr>
              <a:t>. It has 309 digits:</a:t>
            </a:r>
          </a:p>
        </p:txBody>
      </p:sp>
      <p:pic>
        <p:nvPicPr>
          <p:cNvPr id="981006" name="Picture 14">
            <a:extLst>
              <a:ext uri="{FF2B5EF4-FFF2-40B4-BE49-F238E27FC236}">
                <a16:creationId xmlns:a16="http://schemas.microsoft.com/office/drawing/2014/main" id="{05ADD414-6BCE-E416-6EC2-FBF4E7BC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600200"/>
            <a:ext cx="8693150" cy="1379538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1007" name="Picture 15">
            <a:extLst>
              <a:ext uri="{FF2B5EF4-FFF2-40B4-BE49-F238E27FC236}">
                <a16:creationId xmlns:a16="http://schemas.microsoft.com/office/drawing/2014/main" id="{E0C77312-F8F6-F59D-5B6F-DFABF33B3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4495800"/>
            <a:ext cx="8720137" cy="1385888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7C13EC-1D33-346B-7623-C8F006AA48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DFA1914B-A630-8149-88D2-7BE4CDA5540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83042" name="Rectangle 2">
            <a:extLst>
              <a:ext uri="{FF2B5EF4-FFF2-40B4-BE49-F238E27FC236}">
                <a16:creationId xmlns:a16="http://schemas.microsoft.com/office/drawing/2014/main" id="{C15FA1E4-05BE-21E2-9FC9-4A6D6A8486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3043" name="Rectangle 3">
            <a:extLst>
              <a:ext uri="{FF2B5EF4-FFF2-40B4-BE49-F238E27FC236}">
                <a16:creationId xmlns:a16="http://schemas.microsoft.com/office/drawing/2014/main" id="{15154EA0-ACE7-226F-E4EA-1B705CF209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3044" name="Rectangle 4">
            <a:extLst>
              <a:ext uri="{FF2B5EF4-FFF2-40B4-BE49-F238E27FC236}">
                <a16:creationId xmlns:a16="http://schemas.microsoft.com/office/drawing/2014/main" id="{3098C9EB-ACD7-DF00-2514-32361DB570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3045" name="Rectangle 5">
            <a:extLst>
              <a:ext uri="{FF2B5EF4-FFF2-40B4-BE49-F238E27FC236}">
                <a16:creationId xmlns:a16="http://schemas.microsoft.com/office/drawing/2014/main" id="{369C89EF-22FE-819B-B93E-7543CECFBF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3046" name="Rectangle 6">
            <a:extLst>
              <a:ext uri="{FF2B5EF4-FFF2-40B4-BE49-F238E27FC236}">
                <a16:creationId xmlns:a16="http://schemas.microsoft.com/office/drawing/2014/main" id="{D783D9AC-4D41-6DAB-FE16-8361E5455C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3047" name="Rectangle 7">
            <a:extLst>
              <a:ext uri="{FF2B5EF4-FFF2-40B4-BE49-F238E27FC236}">
                <a16:creationId xmlns:a16="http://schemas.microsoft.com/office/drawing/2014/main" id="{A8CB0DE7-194C-7C47-8A05-2561C524DE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3048" name="Rectangle 8">
            <a:extLst>
              <a:ext uri="{FF2B5EF4-FFF2-40B4-BE49-F238E27FC236}">
                <a16:creationId xmlns:a16="http://schemas.microsoft.com/office/drawing/2014/main" id="{29C64ED2-A526-07EC-6927-E0281DF8B5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3049" name="Rectangle 9">
            <a:extLst>
              <a:ext uri="{FF2B5EF4-FFF2-40B4-BE49-F238E27FC236}">
                <a16:creationId xmlns:a16="http://schemas.microsoft.com/office/drawing/2014/main" id="{CFA84C5D-C6AD-8FC3-1F33-62C65D7F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We choose e = 35,535. We then find d.</a:t>
            </a:r>
          </a:p>
        </p:txBody>
      </p:sp>
      <p:sp>
        <p:nvSpPr>
          <p:cNvPr id="983050" name="Text Box 10">
            <a:extLst>
              <a:ext uri="{FF2B5EF4-FFF2-40B4-BE49-F238E27FC236}">
                <a16:creationId xmlns:a16="http://schemas.microsoft.com/office/drawing/2014/main" id="{FAF8AEC3-F150-1B18-21CC-24F0F86DA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30.9 (continued)</a:t>
            </a:r>
          </a:p>
        </p:txBody>
      </p:sp>
      <p:sp>
        <p:nvSpPr>
          <p:cNvPr id="983051" name="Rectangle 11">
            <a:extLst>
              <a:ext uri="{FF2B5EF4-FFF2-40B4-BE49-F238E27FC236}">
                <a16:creationId xmlns:a16="http://schemas.microsoft.com/office/drawing/2014/main" id="{CA6F3FBC-C3E2-48E5-FC9F-150CFBFB0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7600"/>
            <a:ext cx="868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Alice wants to send the message “THIS IS A TEST” which can be changed to a numeric value by using the 00–26 encoding scheme (26 is the space character).</a:t>
            </a:r>
          </a:p>
        </p:txBody>
      </p:sp>
      <p:pic>
        <p:nvPicPr>
          <p:cNvPr id="983054" name="Picture 14">
            <a:extLst>
              <a:ext uri="{FF2B5EF4-FFF2-40B4-BE49-F238E27FC236}">
                <a16:creationId xmlns:a16="http://schemas.microsoft.com/office/drawing/2014/main" id="{15B90411-018C-EF60-71F5-418F8F64F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02688" cy="195580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055" name="Picture 15">
            <a:extLst>
              <a:ext uri="{FF2B5EF4-FFF2-40B4-BE49-F238E27FC236}">
                <a16:creationId xmlns:a16="http://schemas.microsoft.com/office/drawing/2014/main" id="{18ACE60E-84A8-435A-6CD8-5EEFA35E7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70513"/>
            <a:ext cx="4030663" cy="34448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BEC432-2D8B-10B7-F1CD-8C3EA51B2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5DA55FBF-37E6-7547-ABA4-A6CEEAE15B8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61186" name="Line 2">
            <a:extLst>
              <a:ext uri="{FF2B5EF4-FFF2-40B4-BE49-F238E27FC236}">
                <a16:creationId xmlns:a16="http://schemas.microsoft.com/office/drawing/2014/main" id="{7048D29E-5011-92CC-8890-6A184BAC0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7" name="Line 3">
            <a:extLst>
              <a:ext uri="{FF2B5EF4-FFF2-40B4-BE49-F238E27FC236}">
                <a16:creationId xmlns:a16="http://schemas.microsoft.com/office/drawing/2014/main" id="{2ABD9A8F-C867-F9C8-577E-296A03499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8" name="Text Box 4">
            <a:extLst>
              <a:ext uri="{FF2B5EF4-FFF2-40B4-BE49-F238E27FC236}">
                <a16:creationId xmlns:a16="http://schemas.microsoft.com/office/drawing/2014/main" id="{9833F83F-C77C-E8EC-D76C-D1F7E40E5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30.3  </a:t>
            </a:r>
            <a:r>
              <a:rPr lang="en-US" altLang="en-US" sz="2000" i="1">
                <a:latin typeface="Times New Roman" panose="02020603050405020304" pitchFamily="18" charset="0"/>
              </a:rPr>
              <a:t>Symmetric-key cryptography</a:t>
            </a:r>
          </a:p>
        </p:txBody>
      </p:sp>
      <p:sp>
        <p:nvSpPr>
          <p:cNvPr id="861189" name="Line 5">
            <a:extLst>
              <a:ext uri="{FF2B5EF4-FFF2-40B4-BE49-F238E27FC236}">
                <a16:creationId xmlns:a16="http://schemas.microsoft.com/office/drawing/2014/main" id="{856D4101-3AF7-7D99-1B76-74A4659D4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1190" name="Picture 6">
            <a:extLst>
              <a:ext uri="{FF2B5EF4-FFF2-40B4-BE49-F238E27FC236}">
                <a16:creationId xmlns:a16="http://schemas.microsoft.com/office/drawing/2014/main" id="{AE2D95F2-E479-B22F-F272-22D671733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789238"/>
            <a:ext cx="65913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A21A3-76AB-7F52-B165-AF928B6822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5E720B57-EDCA-4942-BEF9-CE4C0B1D6936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85090" name="Rectangle 2">
            <a:extLst>
              <a:ext uri="{FF2B5EF4-FFF2-40B4-BE49-F238E27FC236}">
                <a16:creationId xmlns:a16="http://schemas.microsoft.com/office/drawing/2014/main" id="{BE06FD28-75C7-195E-D956-2FECAFFB9B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5091" name="Rectangle 3">
            <a:extLst>
              <a:ext uri="{FF2B5EF4-FFF2-40B4-BE49-F238E27FC236}">
                <a16:creationId xmlns:a16="http://schemas.microsoft.com/office/drawing/2014/main" id="{DBF6B3E5-3969-D9E4-D234-47E9E215B9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5092" name="Rectangle 4">
            <a:extLst>
              <a:ext uri="{FF2B5EF4-FFF2-40B4-BE49-F238E27FC236}">
                <a16:creationId xmlns:a16="http://schemas.microsoft.com/office/drawing/2014/main" id="{A4FF658D-F745-156F-1B3F-024A0DE0C0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5093" name="Rectangle 5">
            <a:extLst>
              <a:ext uri="{FF2B5EF4-FFF2-40B4-BE49-F238E27FC236}">
                <a16:creationId xmlns:a16="http://schemas.microsoft.com/office/drawing/2014/main" id="{596AA9AC-666F-1A8C-1396-D9089E0147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5094" name="Rectangle 6">
            <a:extLst>
              <a:ext uri="{FF2B5EF4-FFF2-40B4-BE49-F238E27FC236}">
                <a16:creationId xmlns:a16="http://schemas.microsoft.com/office/drawing/2014/main" id="{762E077E-3672-9777-CF12-91DC21106BF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5095" name="Rectangle 7">
            <a:extLst>
              <a:ext uri="{FF2B5EF4-FFF2-40B4-BE49-F238E27FC236}">
                <a16:creationId xmlns:a16="http://schemas.microsoft.com/office/drawing/2014/main" id="{D8A959FE-119C-7623-AE5A-E7E7254AEC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5096" name="Rectangle 8">
            <a:extLst>
              <a:ext uri="{FF2B5EF4-FFF2-40B4-BE49-F238E27FC236}">
                <a16:creationId xmlns:a16="http://schemas.microsoft.com/office/drawing/2014/main" id="{E4B48B8E-BABE-4A3F-D25F-0496E639A4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85097" name="Rectangle 9">
            <a:extLst>
              <a:ext uri="{FF2B5EF4-FFF2-40B4-BE49-F238E27FC236}">
                <a16:creationId xmlns:a16="http://schemas.microsoft.com/office/drawing/2014/main" id="{7A1CB670-6900-4E8E-84F6-22E68A1B4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The ciphertext calculated by Alice is C = P</a:t>
            </a:r>
            <a:r>
              <a:rPr lang="en-US" altLang="en-US" sz="2800" i="1" baseline="30000">
                <a:latin typeface="Times New Roman" panose="02020603050405020304" pitchFamily="18" charset="0"/>
              </a:rPr>
              <a:t>e</a:t>
            </a:r>
            <a:r>
              <a:rPr lang="en-US" altLang="en-US" sz="2800" i="1">
                <a:latin typeface="Times New Roman" panose="02020603050405020304" pitchFamily="18" charset="0"/>
              </a:rPr>
              <a:t>, which is.</a:t>
            </a:r>
          </a:p>
        </p:txBody>
      </p:sp>
      <p:sp>
        <p:nvSpPr>
          <p:cNvPr id="985098" name="Text Box 10">
            <a:extLst>
              <a:ext uri="{FF2B5EF4-FFF2-40B4-BE49-F238E27FC236}">
                <a16:creationId xmlns:a16="http://schemas.microsoft.com/office/drawing/2014/main" id="{719573AB-AC3B-35A3-0C90-8C15AC95F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30.9 (continued)</a:t>
            </a:r>
          </a:p>
        </p:txBody>
      </p:sp>
      <p:sp>
        <p:nvSpPr>
          <p:cNvPr id="985099" name="Rectangle 11">
            <a:extLst>
              <a:ext uri="{FF2B5EF4-FFF2-40B4-BE49-F238E27FC236}">
                <a16:creationId xmlns:a16="http://schemas.microsoft.com/office/drawing/2014/main" id="{C1A228AA-8A52-9DED-2005-1C80E294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76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Bob can recover the plaintext from the ciphertext by using P = C</a:t>
            </a:r>
            <a:r>
              <a:rPr lang="en-US" altLang="en-US" sz="2800" i="1" baseline="30000">
                <a:latin typeface="Times New Roman" panose="02020603050405020304" pitchFamily="18" charset="0"/>
              </a:rPr>
              <a:t>d</a:t>
            </a:r>
            <a:r>
              <a:rPr lang="en-US" altLang="en-US" sz="2800" i="1">
                <a:latin typeface="Times New Roman" panose="02020603050405020304" pitchFamily="18" charset="0"/>
              </a:rPr>
              <a:t>, which is</a:t>
            </a:r>
          </a:p>
        </p:txBody>
      </p:sp>
      <p:pic>
        <p:nvPicPr>
          <p:cNvPr id="985101" name="Picture 13">
            <a:extLst>
              <a:ext uri="{FF2B5EF4-FFF2-40B4-BE49-F238E27FC236}">
                <a16:creationId xmlns:a16="http://schemas.microsoft.com/office/drawing/2014/main" id="{0B200B42-8BF4-96EC-F167-F2F4D81CD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24400"/>
            <a:ext cx="4030663" cy="344488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5102" name="Picture 14">
            <a:extLst>
              <a:ext uri="{FF2B5EF4-FFF2-40B4-BE49-F238E27FC236}">
                <a16:creationId xmlns:a16="http://schemas.microsoft.com/office/drawing/2014/main" id="{D0682FFB-8A53-1352-1D47-1E9626077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027238"/>
            <a:ext cx="8720137" cy="140176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5103" name="Rectangle 15">
            <a:extLst>
              <a:ext uri="{FF2B5EF4-FFF2-40B4-BE49-F238E27FC236}">
                <a16:creationId xmlns:a16="http://schemas.microsoft.com/office/drawing/2014/main" id="{A98943F2-F693-4C00-06A7-FB34337DD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102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The recovered plaintext is </a:t>
            </a:r>
            <a:r>
              <a:rPr lang="en-US" altLang="en-US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THIS IS A TEST</a:t>
            </a:r>
            <a:r>
              <a:rPr lang="en-US" altLang="en-US" sz="2800" i="1">
                <a:latin typeface="Times New Roman" panose="02020603050405020304" pitchFamily="18" charset="0"/>
              </a:rPr>
              <a:t> after decoding.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FF4DE-35E8-E302-8EC7-ED9B4FBA3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37549C05-BDC6-1F4C-8563-FDC623815A2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96002" name="Rectangle 2">
            <a:extLst>
              <a:ext uri="{FF2B5EF4-FFF2-40B4-BE49-F238E27FC236}">
                <a16:creationId xmlns:a16="http://schemas.microsoft.com/office/drawing/2014/main" id="{7A5D1E7A-2096-6CBB-32F9-7FC3A4E38B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27BB7CEA-219C-AC9A-A55D-0F1D729B56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4" name="Rectangle 4">
            <a:extLst>
              <a:ext uri="{FF2B5EF4-FFF2-40B4-BE49-F238E27FC236}">
                <a16:creationId xmlns:a16="http://schemas.microsoft.com/office/drawing/2014/main" id="{78EFF73F-66A7-399A-410F-1176B702E0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5" name="Rectangle 5">
            <a:extLst>
              <a:ext uri="{FF2B5EF4-FFF2-40B4-BE49-F238E27FC236}">
                <a16:creationId xmlns:a16="http://schemas.microsoft.com/office/drawing/2014/main" id="{5E54FB4F-17C7-86E5-1F2F-F0F6DDCEBC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6" name="Rectangle 6">
            <a:extLst>
              <a:ext uri="{FF2B5EF4-FFF2-40B4-BE49-F238E27FC236}">
                <a16:creationId xmlns:a16="http://schemas.microsoft.com/office/drawing/2014/main" id="{F0080B1C-0995-4F7D-6949-34E46C5BFF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7" name="Rectangle 7">
            <a:extLst>
              <a:ext uri="{FF2B5EF4-FFF2-40B4-BE49-F238E27FC236}">
                <a16:creationId xmlns:a16="http://schemas.microsoft.com/office/drawing/2014/main" id="{453EDF3A-4D04-4202-B938-44A8559B76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8" name="Rectangle 8">
            <a:extLst>
              <a:ext uri="{FF2B5EF4-FFF2-40B4-BE49-F238E27FC236}">
                <a16:creationId xmlns:a16="http://schemas.microsoft.com/office/drawing/2014/main" id="{C90F9639-EFD3-8292-78B6-936B0D21C1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9" name="Line 9">
            <a:extLst>
              <a:ext uri="{FF2B5EF4-FFF2-40B4-BE49-F238E27FC236}">
                <a16:creationId xmlns:a16="http://schemas.microsoft.com/office/drawing/2014/main" id="{D3B0639A-C791-509C-A93E-993B46589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6010" name="Line 10">
            <a:extLst>
              <a:ext uri="{FF2B5EF4-FFF2-40B4-BE49-F238E27FC236}">
                <a16:creationId xmlns:a16="http://schemas.microsoft.com/office/drawing/2014/main" id="{D1CCC056-270F-B1E4-56A8-162878E2E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6011" name="Rectangle 11">
            <a:extLst>
              <a:ext uri="{FF2B5EF4-FFF2-40B4-BE49-F238E27FC236}">
                <a16:creationId xmlns:a16="http://schemas.microsoft.com/office/drawing/2014/main" id="{3EBFE6E9-5FBE-F9ED-255D-7DE4C56DE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The symmetric (shared) key in the </a:t>
            </a:r>
            <a:br>
              <a:rPr lang="en-US" altLang="en-US"/>
            </a:br>
            <a:r>
              <a:rPr lang="en-US" altLang="en-US"/>
              <a:t>Diffie-Hellman protocol is</a:t>
            </a:r>
          </a:p>
          <a:p>
            <a:pPr algn="ctr"/>
            <a:r>
              <a:rPr lang="en-US" altLang="en-US"/>
              <a:t>K = g</a:t>
            </a:r>
            <a:r>
              <a:rPr lang="en-US" altLang="en-US" baseline="30000"/>
              <a:t>xy</a:t>
            </a:r>
            <a:r>
              <a:rPr lang="en-US" altLang="en-US"/>
              <a:t> mod p.</a:t>
            </a:r>
          </a:p>
        </p:txBody>
      </p:sp>
      <p:grpSp>
        <p:nvGrpSpPr>
          <p:cNvPr id="896012" name="Group 12">
            <a:extLst>
              <a:ext uri="{FF2B5EF4-FFF2-40B4-BE49-F238E27FC236}">
                <a16:creationId xmlns:a16="http://schemas.microsoft.com/office/drawing/2014/main" id="{F19F5CA3-9684-D7AE-D814-E7A16142E00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96013" name="Picture 13">
              <a:extLst>
                <a:ext uri="{FF2B5EF4-FFF2-40B4-BE49-F238E27FC236}">
                  <a16:creationId xmlns:a16="http://schemas.microsoft.com/office/drawing/2014/main" id="{9C80B74A-AEC0-907C-4014-8B9EDCB850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6014" name="Text Box 14">
              <a:extLst>
                <a:ext uri="{FF2B5EF4-FFF2-40B4-BE49-F238E27FC236}">
                  <a16:creationId xmlns:a16="http://schemas.microsoft.com/office/drawing/2014/main" id="{BF5A83B4-F4E2-76B1-171F-77CCFD356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A4E3EC-FD45-6B08-B920-D8D10EA12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F31DEC4F-3329-1244-A131-1941677DBE6A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06242" name="Rectangle 2">
            <a:extLst>
              <a:ext uri="{FF2B5EF4-FFF2-40B4-BE49-F238E27FC236}">
                <a16:creationId xmlns:a16="http://schemas.microsoft.com/office/drawing/2014/main" id="{C0B6161F-FB53-64B2-7BE0-C0A69C48CE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4C7EEF31-9FF7-8CCE-AFEE-A2FB5490E7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4" name="Rectangle 4">
            <a:extLst>
              <a:ext uri="{FF2B5EF4-FFF2-40B4-BE49-F238E27FC236}">
                <a16:creationId xmlns:a16="http://schemas.microsoft.com/office/drawing/2014/main" id="{4873E3CC-0A55-DE8C-592A-D0B69ACBC1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5" name="Rectangle 5">
            <a:extLst>
              <a:ext uri="{FF2B5EF4-FFF2-40B4-BE49-F238E27FC236}">
                <a16:creationId xmlns:a16="http://schemas.microsoft.com/office/drawing/2014/main" id="{C0C67F8C-AE64-7402-F007-0D55A9792C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6" name="Rectangle 6">
            <a:extLst>
              <a:ext uri="{FF2B5EF4-FFF2-40B4-BE49-F238E27FC236}">
                <a16:creationId xmlns:a16="http://schemas.microsoft.com/office/drawing/2014/main" id="{49EBFE75-C3F9-B9FC-8707-B861D5934E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7" name="Rectangle 7">
            <a:extLst>
              <a:ext uri="{FF2B5EF4-FFF2-40B4-BE49-F238E27FC236}">
                <a16:creationId xmlns:a16="http://schemas.microsoft.com/office/drawing/2014/main" id="{BB11EA05-5D51-FBF4-CE48-7432D58950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8" name="Rectangle 8">
            <a:extLst>
              <a:ext uri="{FF2B5EF4-FFF2-40B4-BE49-F238E27FC236}">
                <a16:creationId xmlns:a16="http://schemas.microsoft.com/office/drawing/2014/main" id="{A636F97D-9F7D-BD63-F440-E7E09D88FA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9" name="Rectangle 9">
            <a:extLst>
              <a:ext uri="{FF2B5EF4-FFF2-40B4-BE49-F238E27FC236}">
                <a16:creationId xmlns:a16="http://schemas.microsoft.com/office/drawing/2014/main" id="{F44F3DE2-D3F9-1275-8AD6-FF50CFF75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7630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i="1">
                <a:latin typeface="Times New Roman" panose="02020603050405020304" pitchFamily="18" charset="0"/>
              </a:rPr>
              <a:t>Let us give a trivial example to make the procedure clear. Our example uses small numbers, but note that in a real situation, the numbers are very large. Assume g = 7 and </a:t>
            </a:r>
            <a:br>
              <a:rPr lang="en-US" altLang="en-US" sz="2800" i="1">
                <a:latin typeface="Times New Roman" panose="02020603050405020304" pitchFamily="18" charset="0"/>
              </a:rPr>
            </a:br>
            <a:r>
              <a:rPr lang="en-US" altLang="en-US" sz="2800" i="1">
                <a:latin typeface="Times New Roman" panose="02020603050405020304" pitchFamily="18" charset="0"/>
              </a:rPr>
              <a:t> p = 23. The steps are as follows:</a:t>
            </a:r>
          </a:p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1.</a:t>
            </a:r>
            <a:r>
              <a:rPr lang="en-US" altLang="en-US" sz="2800" i="1">
                <a:latin typeface="Times New Roman" panose="02020603050405020304" pitchFamily="18" charset="0"/>
              </a:rPr>
              <a:t> Alice chooses x = 3 and calculates R</a:t>
            </a:r>
            <a:r>
              <a:rPr lang="en-US" altLang="en-US" sz="28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2800" i="1">
                <a:latin typeface="Times New Roman" panose="02020603050405020304" pitchFamily="18" charset="0"/>
              </a:rPr>
              <a:t> = 7</a:t>
            </a:r>
            <a:r>
              <a:rPr lang="en-US" altLang="en-US" sz="2800" i="1" baseline="30000">
                <a:latin typeface="Times New Roman" panose="02020603050405020304" pitchFamily="18" charset="0"/>
              </a:rPr>
              <a:t>3</a:t>
            </a:r>
            <a:r>
              <a:rPr lang="en-US" altLang="en-US" sz="2800" i="1">
                <a:latin typeface="Times New Roman" panose="02020603050405020304" pitchFamily="18" charset="0"/>
              </a:rPr>
              <a:t> mod 23 = 21.</a:t>
            </a:r>
          </a:p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2.</a:t>
            </a:r>
            <a:r>
              <a:rPr lang="en-US" altLang="en-US" sz="2800" i="1">
                <a:latin typeface="Times New Roman" panose="02020603050405020304" pitchFamily="18" charset="0"/>
              </a:rPr>
              <a:t> Bob chooses y = 6 and calculates R</a:t>
            </a:r>
            <a:r>
              <a:rPr lang="en-US" altLang="en-US" sz="2800" i="1" baseline="-25000">
                <a:latin typeface="Times New Roman" panose="02020603050405020304" pitchFamily="18" charset="0"/>
              </a:rPr>
              <a:t>2 </a:t>
            </a:r>
            <a:r>
              <a:rPr lang="en-US" altLang="en-US" sz="2800" i="1">
                <a:latin typeface="Times New Roman" panose="02020603050405020304" pitchFamily="18" charset="0"/>
              </a:rPr>
              <a:t>= 7</a:t>
            </a:r>
            <a:r>
              <a:rPr lang="en-US" altLang="en-US" sz="2800" i="1" baseline="30000">
                <a:latin typeface="Times New Roman" panose="02020603050405020304" pitchFamily="18" charset="0"/>
              </a:rPr>
              <a:t>6</a:t>
            </a:r>
            <a:r>
              <a:rPr lang="en-US" altLang="en-US" sz="2800" i="1">
                <a:latin typeface="Times New Roman" panose="02020603050405020304" pitchFamily="18" charset="0"/>
              </a:rPr>
              <a:t> mod 23 = 4.</a:t>
            </a:r>
          </a:p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3.</a:t>
            </a:r>
            <a:r>
              <a:rPr lang="en-US" altLang="en-US" sz="2800" i="1">
                <a:latin typeface="Times New Roman" panose="02020603050405020304" pitchFamily="18" charset="0"/>
              </a:rPr>
              <a:t> Alice sends the number 21 to Bob.</a:t>
            </a:r>
          </a:p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4.</a:t>
            </a:r>
            <a:r>
              <a:rPr lang="en-US" altLang="en-US" sz="2800" i="1">
                <a:latin typeface="Times New Roman" panose="02020603050405020304" pitchFamily="18" charset="0"/>
              </a:rPr>
              <a:t> Bob sends the number 4 to Alice.</a:t>
            </a:r>
          </a:p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5.</a:t>
            </a:r>
            <a:r>
              <a:rPr lang="en-US" altLang="en-US" sz="2800" i="1">
                <a:latin typeface="Times New Roman" panose="02020603050405020304" pitchFamily="18" charset="0"/>
              </a:rPr>
              <a:t> Alice calculates the symmetric key K = 4</a:t>
            </a:r>
            <a:r>
              <a:rPr lang="en-US" altLang="en-US" sz="2800" i="1" baseline="30000">
                <a:latin typeface="Times New Roman" panose="02020603050405020304" pitchFamily="18" charset="0"/>
              </a:rPr>
              <a:t>3</a:t>
            </a:r>
            <a:r>
              <a:rPr lang="en-US" altLang="en-US" sz="2800" i="1">
                <a:latin typeface="Times New Roman" panose="02020603050405020304" pitchFamily="18" charset="0"/>
              </a:rPr>
              <a:t> mod 23 = 18.</a:t>
            </a:r>
          </a:p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6.</a:t>
            </a:r>
            <a:r>
              <a:rPr lang="en-US" altLang="en-US" sz="2800" i="1">
                <a:latin typeface="Times New Roman" panose="02020603050405020304" pitchFamily="18" charset="0"/>
              </a:rPr>
              <a:t> Bob calculates the symmetric key K = 21</a:t>
            </a:r>
            <a:r>
              <a:rPr lang="en-US" altLang="en-US" sz="2800" i="1" baseline="30000">
                <a:latin typeface="Times New Roman" panose="02020603050405020304" pitchFamily="18" charset="0"/>
              </a:rPr>
              <a:t>6</a:t>
            </a:r>
            <a:r>
              <a:rPr lang="en-US" altLang="en-US" sz="2800" i="1">
                <a:latin typeface="Times New Roman" panose="02020603050405020304" pitchFamily="18" charset="0"/>
              </a:rPr>
              <a:t> mod 23 = 18.</a:t>
            </a:r>
          </a:p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The value of K is the same for both Alice and Bob; </a:t>
            </a:r>
            <a:br>
              <a:rPr lang="en-US" altLang="en-US" sz="2800" i="1">
                <a:latin typeface="Times New Roman" panose="02020603050405020304" pitchFamily="18" charset="0"/>
              </a:rPr>
            </a:br>
            <a:r>
              <a:rPr lang="en-US" altLang="en-US" sz="2800" i="1">
                <a:latin typeface="Times New Roman" panose="02020603050405020304" pitchFamily="18" charset="0"/>
              </a:rPr>
              <a:t>g</a:t>
            </a:r>
            <a:r>
              <a:rPr lang="en-US" altLang="en-US" sz="2800" i="1" baseline="30000">
                <a:latin typeface="Times New Roman" panose="02020603050405020304" pitchFamily="18" charset="0"/>
              </a:rPr>
              <a:t>xy</a:t>
            </a:r>
            <a:r>
              <a:rPr lang="en-US" altLang="en-US" sz="2800" i="1">
                <a:latin typeface="Times New Roman" panose="02020603050405020304" pitchFamily="18" charset="0"/>
              </a:rPr>
              <a:t> mod p = 7</a:t>
            </a:r>
            <a:r>
              <a:rPr lang="en-US" altLang="en-US" sz="2800" i="1" baseline="30000">
                <a:latin typeface="Times New Roman" panose="02020603050405020304" pitchFamily="18" charset="0"/>
              </a:rPr>
              <a:t>18</a:t>
            </a:r>
            <a:r>
              <a:rPr lang="en-US" altLang="en-US" sz="2800" i="1">
                <a:latin typeface="Times New Roman" panose="02020603050405020304" pitchFamily="18" charset="0"/>
              </a:rPr>
              <a:t> mod 23 = 18.</a:t>
            </a:r>
          </a:p>
        </p:txBody>
      </p:sp>
      <p:sp>
        <p:nvSpPr>
          <p:cNvPr id="906251" name="Text Box 11">
            <a:extLst>
              <a:ext uri="{FF2B5EF4-FFF2-40B4-BE49-F238E27FC236}">
                <a16:creationId xmlns:a16="http://schemas.microsoft.com/office/drawing/2014/main" id="{E3BE48D2-210A-A264-6BB9-BA8ADE474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690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30.10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7E859-CE37-635B-A029-C3D6C1DEB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236ED144-1F63-EB4C-AAD8-48B1D76B72D5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86786" name="Line 2">
            <a:extLst>
              <a:ext uri="{FF2B5EF4-FFF2-40B4-BE49-F238E27FC236}">
                <a16:creationId xmlns:a16="http://schemas.microsoft.com/office/drawing/2014/main" id="{31DAC441-41F2-D737-B91E-19E8A8757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787" name="Line 3">
            <a:extLst>
              <a:ext uri="{FF2B5EF4-FFF2-40B4-BE49-F238E27FC236}">
                <a16:creationId xmlns:a16="http://schemas.microsoft.com/office/drawing/2014/main" id="{C674C94B-6620-7D45-05F2-924B14B93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788" name="Text Box 4">
            <a:extLst>
              <a:ext uri="{FF2B5EF4-FFF2-40B4-BE49-F238E27FC236}">
                <a16:creationId xmlns:a16="http://schemas.microsoft.com/office/drawing/2014/main" id="{89F5A4EC-6E11-DA49-6B3C-23F175C91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06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30.27  </a:t>
            </a:r>
            <a:r>
              <a:rPr lang="en-US" altLang="en-US" sz="2000" i="1">
                <a:latin typeface="Times New Roman" panose="02020603050405020304" pitchFamily="18" charset="0"/>
              </a:rPr>
              <a:t>Diffie-Hellman idea</a:t>
            </a:r>
          </a:p>
        </p:txBody>
      </p:sp>
      <p:sp>
        <p:nvSpPr>
          <p:cNvPr id="886789" name="Line 5">
            <a:extLst>
              <a:ext uri="{FF2B5EF4-FFF2-40B4-BE49-F238E27FC236}">
                <a16:creationId xmlns:a16="http://schemas.microsoft.com/office/drawing/2014/main" id="{C2E96B04-04FC-6068-5097-CB48A83A2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6790" name="Picture 6">
            <a:extLst>
              <a:ext uri="{FF2B5EF4-FFF2-40B4-BE49-F238E27FC236}">
                <a16:creationId xmlns:a16="http://schemas.microsoft.com/office/drawing/2014/main" id="{1C2BF1B8-6D37-CC7A-D14D-7C324A5F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543050"/>
            <a:ext cx="6472237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1FA12-075B-F0D5-2BAE-B3FEDB6E14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E314BE24-1052-6E4F-8C4B-DEB3C50604F1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907266" name="Line 2">
            <a:extLst>
              <a:ext uri="{FF2B5EF4-FFF2-40B4-BE49-F238E27FC236}">
                <a16:creationId xmlns:a16="http://schemas.microsoft.com/office/drawing/2014/main" id="{55C0C7A2-9187-09B2-310B-670CF5B9F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7267" name="Line 3">
            <a:extLst>
              <a:ext uri="{FF2B5EF4-FFF2-40B4-BE49-F238E27FC236}">
                <a16:creationId xmlns:a16="http://schemas.microsoft.com/office/drawing/2014/main" id="{B4556C0D-3241-9919-82EC-0A1F620A1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7268" name="Text Box 4">
            <a:extLst>
              <a:ext uri="{FF2B5EF4-FFF2-40B4-BE49-F238E27FC236}">
                <a16:creationId xmlns:a16="http://schemas.microsoft.com/office/drawing/2014/main" id="{C722329C-8F9C-9317-088B-9ECF32A5F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64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30.28  </a:t>
            </a:r>
            <a:r>
              <a:rPr lang="en-US" altLang="en-US" sz="2000" i="1">
                <a:latin typeface="Times New Roman" panose="02020603050405020304" pitchFamily="18" charset="0"/>
              </a:rPr>
              <a:t>Man-in-the-middle attack</a:t>
            </a:r>
          </a:p>
        </p:txBody>
      </p:sp>
      <p:sp>
        <p:nvSpPr>
          <p:cNvPr id="907269" name="Line 5">
            <a:extLst>
              <a:ext uri="{FF2B5EF4-FFF2-40B4-BE49-F238E27FC236}">
                <a16:creationId xmlns:a16="http://schemas.microsoft.com/office/drawing/2014/main" id="{A8EFA070-6305-E540-09D3-C7FF10C2F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07270" name="Picture 6">
            <a:extLst>
              <a:ext uri="{FF2B5EF4-FFF2-40B4-BE49-F238E27FC236}">
                <a16:creationId xmlns:a16="http://schemas.microsoft.com/office/drawing/2014/main" id="{3EEE0018-45F1-BD4D-C867-C073D52C4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1614488"/>
            <a:ext cx="4935537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B095E-BAFC-E190-23BD-3F45674B4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A840CCC9-7DE9-1547-8ABF-DCE7D4E2883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88834" name="Rectangle 2">
            <a:extLst>
              <a:ext uri="{FF2B5EF4-FFF2-40B4-BE49-F238E27FC236}">
                <a16:creationId xmlns:a16="http://schemas.microsoft.com/office/drawing/2014/main" id="{DC9991E5-DE0B-393B-B9F6-9CBA0A66256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D3D3D625-6F93-543B-73A2-B8DDD76EF9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6" name="Rectangle 4">
            <a:extLst>
              <a:ext uri="{FF2B5EF4-FFF2-40B4-BE49-F238E27FC236}">
                <a16:creationId xmlns:a16="http://schemas.microsoft.com/office/drawing/2014/main" id="{D8AD78AF-97F1-01DE-2B21-B2BC7E702F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7" name="Rectangle 5">
            <a:extLst>
              <a:ext uri="{FF2B5EF4-FFF2-40B4-BE49-F238E27FC236}">
                <a16:creationId xmlns:a16="http://schemas.microsoft.com/office/drawing/2014/main" id="{67A2B5F4-823E-5518-78F2-3868A96881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8" name="Rectangle 6">
            <a:extLst>
              <a:ext uri="{FF2B5EF4-FFF2-40B4-BE49-F238E27FC236}">
                <a16:creationId xmlns:a16="http://schemas.microsoft.com/office/drawing/2014/main" id="{BD02B86A-F066-AB5C-DDF3-037563C6CA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9" name="Rectangle 7">
            <a:extLst>
              <a:ext uri="{FF2B5EF4-FFF2-40B4-BE49-F238E27FC236}">
                <a16:creationId xmlns:a16="http://schemas.microsoft.com/office/drawing/2014/main" id="{3980A8F8-6E39-37AB-1CC2-E8FA323BA8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40" name="Rectangle 8">
            <a:extLst>
              <a:ext uri="{FF2B5EF4-FFF2-40B4-BE49-F238E27FC236}">
                <a16:creationId xmlns:a16="http://schemas.microsoft.com/office/drawing/2014/main" id="{8EF9349E-9869-C6FF-4B46-1BD735CB70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41" name="Line 9">
            <a:extLst>
              <a:ext uri="{FF2B5EF4-FFF2-40B4-BE49-F238E27FC236}">
                <a16:creationId xmlns:a16="http://schemas.microsoft.com/office/drawing/2014/main" id="{6BE845B7-D48A-46A4-688F-E2E890925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42" name="Line 10">
            <a:extLst>
              <a:ext uri="{FF2B5EF4-FFF2-40B4-BE49-F238E27FC236}">
                <a16:creationId xmlns:a16="http://schemas.microsoft.com/office/drawing/2014/main" id="{2657C9E7-F73C-5CBF-6BB2-0AEF49EA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43" name="Rectangle 11">
            <a:extLst>
              <a:ext uri="{FF2B5EF4-FFF2-40B4-BE49-F238E27FC236}">
                <a16:creationId xmlns:a16="http://schemas.microsoft.com/office/drawing/2014/main" id="{C0836810-D77D-0CA5-94E0-02F47F711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In symmetric-key cryptography, the same key is used by the sender</a:t>
            </a:r>
          </a:p>
          <a:p>
            <a:pPr algn="ctr"/>
            <a:r>
              <a:rPr lang="en-US" altLang="en-US"/>
              <a:t>(for encryption) </a:t>
            </a:r>
            <a:br>
              <a:rPr lang="en-US" altLang="en-US"/>
            </a:br>
            <a:r>
              <a:rPr lang="en-US" altLang="en-US"/>
              <a:t>and the receiver (for decryption).</a:t>
            </a:r>
          </a:p>
          <a:p>
            <a:pPr algn="ctr"/>
            <a:r>
              <a:rPr lang="en-US" altLang="en-US"/>
              <a:t>The key is shared.</a:t>
            </a:r>
          </a:p>
        </p:txBody>
      </p:sp>
      <p:grpSp>
        <p:nvGrpSpPr>
          <p:cNvPr id="888844" name="Group 12">
            <a:extLst>
              <a:ext uri="{FF2B5EF4-FFF2-40B4-BE49-F238E27FC236}">
                <a16:creationId xmlns:a16="http://schemas.microsoft.com/office/drawing/2014/main" id="{FD9E6A8F-A559-3810-EAAC-BBD43B1216C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88845" name="Picture 13">
              <a:extLst>
                <a:ext uri="{FF2B5EF4-FFF2-40B4-BE49-F238E27FC236}">
                  <a16:creationId xmlns:a16="http://schemas.microsoft.com/office/drawing/2014/main" id="{F6CEC3E3-AACA-57BB-8598-F8A0578F8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8846" name="Text Box 14">
              <a:extLst>
                <a:ext uri="{FF2B5EF4-FFF2-40B4-BE49-F238E27FC236}">
                  <a16:creationId xmlns:a16="http://schemas.microsoft.com/office/drawing/2014/main" id="{870033DC-953F-5DBA-A37A-4F0BF1128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7A019-A53C-1780-3400-7280B27A7E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03E4DE9D-A7A3-BB48-B817-1D2886BAD6E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62210" name="Line 2">
            <a:extLst>
              <a:ext uri="{FF2B5EF4-FFF2-40B4-BE49-F238E27FC236}">
                <a16:creationId xmlns:a16="http://schemas.microsoft.com/office/drawing/2014/main" id="{8B522747-1BE3-9EA9-A01B-114D9A1D8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1" name="Line 3">
            <a:extLst>
              <a:ext uri="{FF2B5EF4-FFF2-40B4-BE49-F238E27FC236}">
                <a16:creationId xmlns:a16="http://schemas.microsoft.com/office/drawing/2014/main" id="{ED4A6674-92D5-4376-2C40-FF9D67F47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2" name="Text Box 4">
            <a:extLst>
              <a:ext uri="{FF2B5EF4-FFF2-40B4-BE49-F238E27FC236}">
                <a16:creationId xmlns:a16="http://schemas.microsoft.com/office/drawing/2014/main" id="{8C9A5A45-7B3D-EB67-6E93-EB89B42F2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92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30.4  </a:t>
            </a:r>
            <a:r>
              <a:rPr lang="en-US" altLang="en-US" sz="2000" i="1">
                <a:latin typeface="Times New Roman" panose="02020603050405020304" pitchFamily="18" charset="0"/>
              </a:rPr>
              <a:t>Asymmetric-key cryptography</a:t>
            </a:r>
          </a:p>
        </p:txBody>
      </p:sp>
      <p:sp>
        <p:nvSpPr>
          <p:cNvPr id="862213" name="Line 5">
            <a:extLst>
              <a:ext uri="{FF2B5EF4-FFF2-40B4-BE49-F238E27FC236}">
                <a16:creationId xmlns:a16="http://schemas.microsoft.com/office/drawing/2014/main" id="{ED4E4A3D-46B0-2E43-A442-811CB4BEC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2214" name="Picture 6">
            <a:extLst>
              <a:ext uri="{FF2B5EF4-FFF2-40B4-BE49-F238E27FC236}">
                <a16:creationId xmlns:a16="http://schemas.microsoft.com/office/drawing/2014/main" id="{B5537ADC-102E-2E08-E1EF-749BC804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2324100"/>
            <a:ext cx="71659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44EE62-2205-25BA-32E4-E6C06B8D0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B23C3A4F-24F2-AF47-BF46-02CE211711E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63234" name="Line 2">
            <a:extLst>
              <a:ext uri="{FF2B5EF4-FFF2-40B4-BE49-F238E27FC236}">
                <a16:creationId xmlns:a16="http://schemas.microsoft.com/office/drawing/2014/main" id="{76531962-8AC6-3281-3461-4CC58E94B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5" name="Line 3">
            <a:extLst>
              <a:ext uri="{FF2B5EF4-FFF2-40B4-BE49-F238E27FC236}">
                <a16:creationId xmlns:a16="http://schemas.microsoft.com/office/drawing/2014/main" id="{1496AAD5-4E8B-A9C4-338E-E153871D7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6" name="Text Box 4">
            <a:extLst>
              <a:ext uri="{FF2B5EF4-FFF2-40B4-BE49-F238E27FC236}">
                <a16:creationId xmlns:a16="http://schemas.microsoft.com/office/drawing/2014/main" id="{E9DA60BA-2B6D-0C8A-5872-1239ABE8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56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30.5  </a:t>
            </a:r>
            <a:r>
              <a:rPr lang="en-US" altLang="en-US" sz="2000" i="1">
                <a:latin typeface="Times New Roman" panose="02020603050405020304" pitchFamily="18" charset="0"/>
              </a:rPr>
              <a:t>Keys used in cryptography</a:t>
            </a:r>
          </a:p>
        </p:txBody>
      </p:sp>
      <p:sp>
        <p:nvSpPr>
          <p:cNvPr id="863237" name="Line 5">
            <a:extLst>
              <a:ext uri="{FF2B5EF4-FFF2-40B4-BE49-F238E27FC236}">
                <a16:creationId xmlns:a16="http://schemas.microsoft.com/office/drawing/2014/main" id="{9EE3A1EB-C0E2-04FC-642F-BF258FEB1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3238" name="Picture 6">
            <a:extLst>
              <a:ext uri="{FF2B5EF4-FFF2-40B4-BE49-F238E27FC236}">
                <a16:creationId xmlns:a16="http://schemas.microsoft.com/office/drawing/2014/main" id="{44E40E86-890B-4F64-E1C3-A341C555A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951163"/>
            <a:ext cx="5164137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8C321-4233-2342-2733-79A789CD4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30.</a:t>
            </a:r>
            <a:fld id="{8F10FE8E-30A4-D849-9D79-661324326BE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64258" name="Line 2">
            <a:extLst>
              <a:ext uri="{FF2B5EF4-FFF2-40B4-BE49-F238E27FC236}">
                <a16:creationId xmlns:a16="http://schemas.microsoft.com/office/drawing/2014/main" id="{7E74A38E-18F4-5651-CA4A-CEE1ABE7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59" name="Line 3">
            <a:extLst>
              <a:ext uri="{FF2B5EF4-FFF2-40B4-BE49-F238E27FC236}">
                <a16:creationId xmlns:a16="http://schemas.microsoft.com/office/drawing/2014/main" id="{9863E6D7-9267-2AF7-6050-49B515770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60" name="Text Box 4">
            <a:extLst>
              <a:ext uri="{FF2B5EF4-FFF2-40B4-BE49-F238E27FC236}">
                <a16:creationId xmlns:a16="http://schemas.microsoft.com/office/drawing/2014/main" id="{76605D33-0483-67DE-D461-BFE03DA0D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26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30.6  </a:t>
            </a:r>
            <a:r>
              <a:rPr lang="en-US" altLang="en-US" sz="2000" i="1">
                <a:latin typeface="Times New Roman" panose="02020603050405020304" pitchFamily="18" charset="0"/>
              </a:rPr>
              <a:t>Comparison between two categories of cryptography</a:t>
            </a:r>
          </a:p>
        </p:txBody>
      </p:sp>
      <p:sp>
        <p:nvSpPr>
          <p:cNvPr id="864261" name="Line 5">
            <a:extLst>
              <a:ext uri="{FF2B5EF4-FFF2-40B4-BE49-F238E27FC236}">
                <a16:creationId xmlns:a16="http://schemas.microsoft.com/office/drawing/2014/main" id="{C1E1399E-ACE2-D9F4-2E10-F25227F8F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4263" name="Picture 7">
            <a:extLst>
              <a:ext uri="{FF2B5EF4-FFF2-40B4-BE49-F238E27FC236}">
                <a16:creationId xmlns:a16="http://schemas.microsoft.com/office/drawing/2014/main" id="{2CFCB1CE-60E9-EF53-9326-494E98A91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981200"/>
            <a:ext cx="6472237" cy="361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2732</TotalTime>
  <Words>1462</Words>
  <Application>Microsoft Macintosh PowerPoint</Application>
  <PresentationFormat>On-screen Show (4:3)</PresentationFormat>
  <Paragraphs>225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Times New Roman</vt:lpstr>
      <vt:lpstr>Tahoma</vt:lpstr>
      <vt:lpstr>Wingdings</vt:lpstr>
      <vt:lpstr>Arial</vt:lpstr>
      <vt:lpstr>McGrawHill-Italic</vt:lpstr>
      <vt:lpstr>Times</vt:lpstr>
      <vt:lpstr>Symbol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Kanav Goyal</cp:lastModifiedBy>
  <cp:revision>175</cp:revision>
  <dcterms:created xsi:type="dcterms:W3CDTF">2000-01-15T04:50:39Z</dcterms:created>
  <dcterms:modified xsi:type="dcterms:W3CDTF">2025-08-23T14:57:58Z</dcterms:modified>
</cp:coreProperties>
</file>