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33"/>
  </p:notesMasterIdLst>
  <p:sldIdLst>
    <p:sldId id="776" r:id="rId2"/>
    <p:sldId id="747" r:id="rId3"/>
    <p:sldId id="748" r:id="rId4"/>
    <p:sldId id="535" r:id="rId5"/>
    <p:sldId id="749" r:id="rId6"/>
    <p:sldId id="750" r:id="rId7"/>
    <p:sldId id="772" r:id="rId8"/>
    <p:sldId id="751" r:id="rId9"/>
    <p:sldId id="752" r:id="rId10"/>
    <p:sldId id="753" r:id="rId11"/>
    <p:sldId id="773" r:id="rId12"/>
    <p:sldId id="754" r:id="rId13"/>
    <p:sldId id="755" r:id="rId14"/>
    <p:sldId id="756" r:id="rId15"/>
    <p:sldId id="757" r:id="rId16"/>
    <p:sldId id="758" r:id="rId17"/>
    <p:sldId id="759" r:id="rId18"/>
    <p:sldId id="774" r:id="rId19"/>
    <p:sldId id="760" r:id="rId20"/>
    <p:sldId id="761" r:id="rId21"/>
    <p:sldId id="762" r:id="rId22"/>
    <p:sldId id="746" r:id="rId23"/>
    <p:sldId id="763" r:id="rId24"/>
    <p:sldId id="764" r:id="rId25"/>
    <p:sldId id="775" r:id="rId26"/>
    <p:sldId id="765" r:id="rId27"/>
    <p:sldId id="766" r:id="rId28"/>
    <p:sldId id="769" r:id="rId29"/>
    <p:sldId id="767" r:id="rId30"/>
    <p:sldId id="770" r:id="rId31"/>
    <p:sldId id="771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6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>
            <a:extLst>
              <a:ext uri="{FF2B5EF4-FFF2-40B4-BE49-F238E27FC236}">
                <a16:creationId xmlns:a16="http://schemas.microsoft.com/office/drawing/2014/main" id="{456EA2E8-DEFA-433F-78E4-42EFE1DE87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D22E8899-8399-B0BC-46E3-41EE3564B2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88836" name="Rectangle 4">
            <a:extLst>
              <a:ext uri="{FF2B5EF4-FFF2-40B4-BE49-F238E27FC236}">
                <a16:creationId xmlns:a16="http://schemas.microsoft.com/office/drawing/2014/main" id="{2EDB844B-E936-EEAD-55C8-F7EF5ACED02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8837" name="Rectangle 5">
            <a:extLst>
              <a:ext uri="{FF2B5EF4-FFF2-40B4-BE49-F238E27FC236}">
                <a16:creationId xmlns:a16="http://schemas.microsoft.com/office/drawing/2014/main" id="{4F55AE55-704A-7B75-A3CF-DC47093909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88838" name="Rectangle 6">
            <a:extLst>
              <a:ext uri="{FF2B5EF4-FFF2-40B4-BE49-F238E27FC236}">
                <a16:creationId xmlns:a16="http://schemas.microsoft.com/office/drawing/2014/main" id="{A2157CA8-6DE2-C636-2769-8590FCBB55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88839" name="Rectangle 7">
            <a:extLst>
              <a:ext uri="{FF2B5EF4-FFF2-40B4-BE49-F238E27FC236}">
                <a16:creationId xmlns:a16="http://schemas.microsoft.com/office/drawing/2014/main" id="{C76B3416-8FCF-362D-4954-FC6F1F1B4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A2291D9A-53C6-0F40-88D4-DD3ECCCE749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BE890C1-B9DD-5509-DF55-9014FDBF4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011EF8-8651-5B46-9B2A-F3925762828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FD9A1CD2-E7E7-13FF-0EDB-6627641AC2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F18A1FE7-C630-904F-4B41-20E9117F5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362EE7-D69A-E86D-9C5D-1DAA3FE78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704EAC-DD03-8749-9300-9E4AD9A4466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D7D3EF97-14B5-130D-5BA0-3DFA983249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8038972B-00BC-8F31-AB9A-7130D06BB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1A4F34-414A-1241-826F-56EE6FD78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D1890-DC17-C249-8CD1-BCB7C40B221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77491E2D-0E2E-4E12-2B35-BF401DEA99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BA35AE28-4A27-F28F-2577-283B159B7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5EDA5B-642A-81D5-8E01-9D4D9205F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5572F2-B0F4-8E42-8A17-9A87DB39D9C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25303DA9-EFB2-F592-1CC1-FEA02C1EE0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29348144-13A8-180D-3C86-BD54663BF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637750-47F8-5BBC-58C8-9E90D5D35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75C22-BBD7-D548-ACB3-A6A121FB1F1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02146" name="Rectangle 2">
            <a:extLst>
              <a:ext uri="{FF2B5EF4-FFF2-40B4-BE49-F238E27FC236}">
                <a16:creationId xmlns:a16="http://schemas.microsoft.com/office/drawing/2014/main" id="{9CA6E3A1-9C7D-48F4-A083-BC96986BC6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DB6F29DE-5E30-CCFF-B55B-E8A31A8EA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14A51D9-7645-8DC4-883E-7610924C2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88920-6079-5A4F-8FF7-67E51293D44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2EA2FEA5-4C5B-80E7-932B-4A4CCB3C71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C30BA5ED-1258-B848-CF52-E4CF83733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13D578-FAF3-73BC-1D9E-0516769B46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890C6-92EC-214C-A8B7-720B51DBB18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650465D3-9258-5F9E-FCD8-4AFDB063C35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>
            <a:extLst>
              <a:ext uri="{FF2B5EF4-FFF2-40B4-BE49-F238E27FC236}">
                <a16:creationId xmlns:a16="http://schemas.microsoft.com/office/drawing/2014/main" id="{FF709AC6-4540-8951-F364-DDA47008F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8BEE4B-E1FD-5B9B-17FD-9CC1BBD7D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9AB8A-32EB-684A-A37E-FC07A27D4BD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BF6F869F-1586-0B0D-A47B-474242ACA0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896C0DA4-ED97-0317-4052-C8F707F93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1BD168-B07E-2AC4-DD54-D9327C172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9D52F-D548-F144-8E24-52ECE658EB8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F36F270E-E836-18A3-0224-E1A6CDC65A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F4C3BBB5-34E7-8FA3-54F0-406036D74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0CEF59-455E-69AF-1E54-98489B16E3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60FC3-3D34-1649-BF75-A419FEDE3D3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0E9D35DC-E177-4296-69EE-4CD96D9770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41384E11-5F3A-AE09-F319-1FE2406B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2CA1C7-E3B0-599D-213A-68A82BC85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4452E-5406-214A-8668-2CED76DF947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08290" name="Rectangle 2">
            <a:extLst>
              <a:ext uri="{FF2B5EF4-FFF2-40B4-BE49-F238E27FC236}">
                <a16:creationId xmlns:a16="http://schemas.microsoft.com/office/drawing/2014/main" id="{CE6FDF10-8CF2-5146-9677-47A063977D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id="{D1A0F7F3-B086-CDCC-F843-B442A20DA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C6455B-B137-E4B8-BA5F-35C784172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86166-3CBF-E54F-B5D9-6CC9E22AFB9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807EB265-3E6C-5710-9A22-D1815A6EF6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80283F12-4098-691E-8F7B-1D68C0315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275423-C230-0A65-9F87-9F14F93B59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DACC5-D9CC-2C45-B3DB-47119DAFA3C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09314" name="Rectangle 2">
            <a:extLst>
              <a:ext uri="{FF2B5EF4-FFF2-40B4-BE49-F238E27FC236}">
                <a16:creationId xmlns:a16="http://schemas.microsoft.com/office/drawing/2014/main" id="{F1958091-04FE-4BB9-3D6D-883993AA6F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59C677F4-7BF8-B56C-CD7F-F9D26AE31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D40F44-06C0-82E0-5958-206D238D4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83465-4989-224C-ACA3-F91E67989CB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E39F2106-51C4-DA96-478D-4F3CE9320C9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BDE64B76-FC8E-C9F8-2036-254AC38A5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9912633-534E-8A26-BE5D-DF0422F34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3B637-9B13-7543-A70A-8E88C880AA1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84642DEF-C6A8-ECC9-B741-2AC940551E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>
            <a:extLst>
              <a:ext uri="{FF2B5EF4-FFF2-40B4-BE49-F238E27FC236}">
                <a16:creationId xmlns:a16="http://schemas.microsoft.com/office/drawing/2014/main" id="{7C649F57-E87F-D47E-A3D8-6848C7AD2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4E1C5F8-A0D0-E383-BB8A-3E69E72A4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16105-93D3-BF47-A41E-017F762EEB7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12386" name="Rectangle 2">
            <a:extLst>
              <a:ext uri="{FF2B5EF4-FFF2-40B4-BE49-F238E27FC236}">
                <a16:creationId xmlns:a16="http://schemas.microsoft.com/office/drawing/2014/main" id="{D2C1FE98-1FDE-AE99-5CD9-AF696A3192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8574D5E6-ECF5-2056-4B04-265308BB8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A33E17-7629-FC8D-4BA3-AF2B933A6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9DBD0-375B-6043-A825-2EF11EE867CD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13410" name="Rectangle 2">
            <a:extLst>
              <a:ext uri="{FF2B5EF4-FFF2-40B4-BE49-F238E27FC236}">
                <a16:creationId xmlns:a16="http://schemas.microsoft.com/office/drawing/2014/main" id="{EF6E4997-2710-A13E-0265-D5335F0013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01711E78-6560-13F7-2EAE-D153D56E0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D76A63-09E3-848D-EEB9-02472AB3D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A581C-8997-1A48-A300-5329E760C9C3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8FD8EDA3-3C5F-B7FB-7996-E46C7B2BD6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E75A40E5-14C4-7B5C-7F11-25AED61EB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0C2D45D-B418-60FD-3795-AC009960E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2648D-942C-D247-A200-7809FAB58C5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15458" name="Rectangle 2">
            <a:extLst>
              <a:ext uri="{FF2B5EF4-FFF2-40B4-BE49-F238E27FC236}">
                <a16:creationId xmlns:a16="http://schemas.microsoft.com/office/drawing/2014/main" id="{C0E9B7BE-2FE3-3154-4475-D7382AFD97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4E2CF91A-D1AC-3BC3-CFEB-7EB785489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EE9C91-1A95-1F73-4B0F-2D899530E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95F1B-7AB6-F04B-8B4A-5F51BAAF5DB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16482" name="Rectangle 2">
            <a:extLst>
              <a:ext uri="{FF2B5EF4-FFF2-40B4-BE49-F238E27FC236}">
                <a16:creationId xmlns:a16="http://schemas.microsoft.com/office/drawing/2014/main" id="{6DD6FC15-0882-8856-9141-3D8A5F4CD5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8AE8FFF5-A6E9-64EC-7F3C-D8F0816CD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6A9A26-89B2-F9B9-D592-843DCBDF04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14E62-D98C-9A47-B30D-1853A13E73C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17506" name="Rectangle 2">
            <a:extLst>
              <a:ext uri="{FF2B5EF4-FFF2-40B4-BE49-F238E27FC236}">
                <a16:creationId xmlns:a16="http://schemas.microsoft.com/office/drawing/2014/main" id="{69B62872-0D34-7952-6EF0-71BEF36538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D588C43E-FADE-976F-FA24-C924D5E89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CB2561-3DE8-2353-A353-72EA1D7DE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A4AF6-A1FA-9643-A803-EC805B191A6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A0425E09-9020-2259-900A-6406F138E5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C5A225DA-EB33-6926-9FAF-7E1FA885D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C9CBA60-A394-74D2-2247-0C26EA0AD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F7698-7915-0D44-B1AE-615BBD12935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D5235575-BBE1-6306-F68D-FBEE249F7A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6EF11456-5DA7-CEFE-7392-B99620968B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AB7E50E-05C3-2B11-8EC2-1B7AB9ECC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48C90-ADDF-824D-A8B3-AAB99E045CC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19554" name="Rectangle 2">
            <a:extLst>
              <a:ext uri="{FF2B5EF4-FFF2-40B4-BE49-F238E27FC236}">
                <a16:creationId xmlns:a16="http://schemas.microsoft.com/office/drawing/2014/main" id="{17F51243-9276-9CE1-6AE2-222A23B4F4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A9442846-43DD-8C4E-5FF1-C621285ACC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84CCA2-6959-C1D7-2DAA-536B15AC5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43A9A-3C03-DD46-83C6-A9E148F6C52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DD7B6B47-0943-F109-C6AD-E2D49D4264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1E1B1340-E29A-E636-CD23-2F4B71EC8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2175C7E-E411-127B-D9B4-AE9966673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EF62B9-12A7-DC42-8350-03670278702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BE09D2B6-7264-BC1B-71EC-8EC951C3EF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5AFBDEBD-7916-CD1E-203F-08D51D400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22E830-80DE-E3EB-2E4C-6F97561A2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6D258-576F-4641-958A-A623A107C82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9C47AC9A-56FB-2D5E-270C-C1876EFFAB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F33B6116-C7B2-8856-C280-FA9E81210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C1A40AC-6280-BA84-9D8E-3725D9A1D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D8AFA-61B3-B44E-B95D-4B8F8D82D9B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FF70E3DB-2A95-A0CC-42D4-3AD82B186E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51C506CE-52AF-C1D4-F491-1F5D2106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2554C5-2F3F-B8FA-FA37-45FD366205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D05016-1142-314F-A2BB-27BA88C4187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B84F8B71-DC04-BDA0-C9C7-CF169B32EB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6030DB0E-0851-7CEC-70CA-603CEEC76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DB338B-B4FE-F7FD-48C0-4D0854367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46B55-64EC-7B46-A2DB-D9FE7360AFB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1CD15BF0-B856-9D4A-1AEC-A2445620E6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AD926B09-67E7-9D70-80BA-95F838584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B497CD5-6420-427B-DAC9-6F5561914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19095-D26A-0744-ADA9-16E0A03D8DB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1EE4C08C-42B3-7DDF-0D7A-82B60A158E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CF15E24B-4E9F-A139-9DB1-5BAD518A4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53DE52F4-DAE0-63E5-9251-E3151176C94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397C48A6-102C-DEA5-5316-CE1022D75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7B6517C4-1800-D466-3E33-77A589720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B3CC6509-6BDA-7848-3FBB-59700476E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E8709245-8EA5-87DD-1FC1-0D51F2490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3EA88E6D-4981-A0DB-ECAF-20709D9A0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EB46A0F8-C889-77A2-93BA-3769709C4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A557FDC3-9D2F-EA17-6E24-E95DE13C8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E6AD5CF9-59F1-D631-B217-1422B7CFC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7CDA118C-68D8-75C3-046C-AE663C78A04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F7F29643-533F-F647-8BC3-B78DFE80AE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6E98553F-8BCF-997C-260C-894F8B85BE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0381E467-7DBD-0B84-B0FB-E490EE7ADAC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47320984-8BA7-708C-8F99-EE843470FB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50FEAC47-1A9F-8816-D6DA-E16D4DDB9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09F8CE4A-5A11-9C45-A546-C251A43768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BE856A85-7614-310F-1870-69F328328C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0F9E811B-EAB7-B4FE-B428-59E3AD4E2D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C354-0B44-6B0B-288B-35F5F96E1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1707E-A480-2F02-B680-13532D5C4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93FE-291E-0FDE-7140-4E61C30873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509158CA-3B53-9845-8C5B-11F0C6065E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1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13CA9-7D80-D1AB-0CEE-16A679274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45E9D-0BF1-D8C8-9066-CCDF10BCA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43D31-A5C9-84FD-763F-3C30320D7D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1336D972-6BE0-EB4E-AAFC-ED9A249CB6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63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A177CC-A47E-EB4E-5395-9809119A3FA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C99BCC-4494-14E2-3F98-FE8E9B82E7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471D8024-76C0-9E49-B566-9C9E2CA1AA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55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3C7C-E8FD-1ED9-971B-8EBF0A5C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3DBE-000E-9AD9-2992-40D73678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9B526-F091-127B-ACE5-25986CC37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B00C9DC0-141D-644E-A5A0-364E032C25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3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29BC-8BC1-5D0E-5F66-463BAD83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9239-CFEF-3D0F-0E6D-6922E8C44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63EF-6677-5B2A-019E-DE7DD54D09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0BA7E2EC-7898-5943-AA3A-1D21130EC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0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1181-E855-D632-F29B-30B7B467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F6AF-677E-8D6F-259D-A0A90A3E4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6E9B0-6955-EA28-BB77-51F98202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CE2AF-35C4-00FF-2146-577C9FAC5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C3D3155A-9B9C-BF40-BF59-D084E924F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06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4BF4-9A93-7CEA-8156-101A980A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8ED2A-0013-164C-1EC9-1F1D911A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FF572-4282-9225-6A7A-C6866AAF6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1B297-F307-17B5-A751-351D64681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DBA98-02DD-DAEF-2185-E81BD7E2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EA25C-DB09-DE15-C443-355F6B8E5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144CFB62-D757-D148-94C5-E5F5ACD341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03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ABAC-9483-CA64-8152-74191172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E35AA2-2DFE-7099-50AA-B0AA918EAB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5A193F03-5752-7047-BA8E-95861669E8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72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B35AB6-D107-3547-ABD7-BC8184325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C60A4082-D0D5-A94D-B84C-A09F997D4D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04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1E10-FB98-7656-71FD-771D5266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80BB-1AEE-E700-6C08-73271121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43B88-568B-626A-ADDA-2FC41FCFC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6C2A0-B921-762F-C806-BFADCC16D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B56BAA11-C0EC-2441-9BA7-26DE0CB6B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15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1E8D-CE4F-BA37-6A35-2F05012B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CA524-7545-E95A-BC22-6B35C5831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B1E1D-BFDD-9FC0-3D2D-200667281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A57D3-A14E-E7AC-341B-61B7C2C90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7.</a:t>
            </a:r>
            <a:fld id="{0696F308-DE92-954B-BDD4-EE5CC42B85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25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F2082DE4-E27B-3665-F463-5F2B353331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7.</a:t>
            </a:r>
            <a:fld id="{A18E8482-6BD7-464B-A351-245752D3DF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93D2610-3D60-C1FB-D740-8D82CDF7AA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8655FE17-1889-E14F-9D9B-7CA427C8B4CD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921602" name="Picture 2">
            <a:extLst>
              <a:ext uri="{FF2B5EF4-FFF2-40B4-BE49-F238E27FC236}">
                <a16:creationId xmlns:a16="http://schemas.microsoft.com/office/drawing/2014/main" id="{674E2B8E-E146-B965-D12F-470C801935DD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603" name="Rectangle 3">
            <a:extLst>
              <a:ext uri="{FF2B5EF4-FFF2-40B4-BE49-F238E27FC236}">
                <a16:creationId xmlns:a16="http://schemas.microsoft.com/office/drawing/2014/main" id="{3474B350-35B4-7BA4-A233-D81C561B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7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Transmission Media</a:t>
            </a:r>
          </a:p>
        </p:txBody>
      </p:sp>
      <p:sp>
        <p:nvSpPr>
          <p:cNvPr id="921604" name="Text Box 4">
            <a:extLst>
              <a:ext uri="{FF2B5EF4-FFF2-40B4-BE49-F238E27FC236}">
                <a16:creationId xmlns:a16="http://schemas.microsoft.com/office/drawing/2014/main" id="{66DF5509-5E3C-B1B5-8B8A-0B1C52BA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886465-BF07-4B81-8D72-B6F1632B5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BF4DDAFE-DC6E-E742-9F61-FEB078612C7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5282" name="Line 2">
            <a:extLst>
              <a:ext uri="{FF2B5EF4-FFF2-40B4-BE49-F238E27FC236}">
                <a16:creationId xmlns:a16="http://schemas.microsoft.com/office/drawing/2014/main" id="{79F834B2-FC52-9E5F-A008-2EA2953D7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3" name="Line 3">
            <a:extLst>
              <a:ext uri="{FF2B5EF4-FFF2-40B4-BE49-F238E27FC236}">
                <a16:creationId xmlns:a16="http://schemas.microsoft.com/office/drawing/2014/main" id="{E3762698-1848-E44A-9C7C-485E51F4B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4" name="Text Box 4">
            <a:extLst>
              <a:ext uri="{FF2B5EF4-FFF2-40B4-BE49-F238E27FC236}">
                <a16:creationId xmlns:a16="http://schemas.microsoft.com/office/drawing/2014/main" id="{B320B5D9-5FB2-E91B-B026-298ABD90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08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7.7  </a:t>
            </a:r>
            <a:r>
              <a:rPr lang="en-US" altLang="en-US" sz="2000" i="1">
                <a:latin typeface="Times New Roman" panose="02020603050405020304" pitchFamily="18" charset="0"/>
              </a:rPr>
              <a:t>Coaxial cable</a:t>
            </a:r>
          </a:p>
        </p:txBody>
      </p:sp>
      <p:sp>
        <p:nvSpPr>
          <p:cNvPr id="865285" name="Line 5">
            <a:extLst>
              <a:ext uri="{FF2B5EF4-FFF2-40B4-BE49-F238E27FC236}">
                <a16:creationId xmlns:a16="http://schemas.microsoft.com/office/drawing/2014/main" id="{493F2C7B-C476-79E7-39D9-265A85050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>
            <a:extLst>
              <a:ext uri="{FF2B5EF4-FFF2-40B4-BE49-F238E27FC236}">
                <a16:creationId xmlns:a16="http://schemas.microsoft.com/office/drawing/2014/main" id="{A2E2CD68-0867-AD18-B7AE-9EF5855B4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1957388"/>
            <a:ext cx="8145462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D85FA-07E0-7CDF-25F5-BFF8A0AF3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0B54A17F-B695-BD45-AEF8-0F8D698AF8B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85762" name="Text Box 2">
            <a:extLst>
              <a:ext uri="{FF2B5EF4-FFF2-40B4-BE49-F238E27FC236}">
                <a16:creationId xmlns:a16="http://schemas.microsoft.com/office/drawing/2014/main" id="{63F35DE7-204B-D3B3-71F4-3DF877F7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538" y="1828800"/>
            <a:ext cx="4460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7.2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coaxial cables</a:t>
            </a:r>
          </a:p>
        </p:txBody>
      </p:sp>
      <p:pic>
        <p:nvPicPr>
          <p:cNvPr id="885764" name="Picture 4">
            <a:extLst>
              <a:ext uri="{FF2B5EF4-FFF2-40B4-BE49-F238E27FC236}">
                <a16:creationId xmlns:a16="http://schemas.microsoft.com/office/drawing/2014/main" id="{1BDE12B8-6E84-0BC1-869B-C0BBD68B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2316163"/>
            <a:ext cx="5894387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239ABD-45D5-A085-89C3-13E475E4EC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197A8F6A-1346-2949-B288-1D9CF6E4D3E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6306" name="Line 2">
            <a:extLst>
              <a:ext uri="{FF2B5EF4-FFF2-40B4-BE49-F238E27FC236}">
                <a16:creationId xmlns:a16="http://schemas.microsoft.com/office/drawing/2014/main" id="{6C895882-279F-84B0-0F71-D21A8D822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7" name="Line 3">
            <a:extLst>
              <a:ext uri="{FF2B5EF4-FFF2-40B4-BE49-F238E27FC236}">
                <a16:creationId xmlns:a16="http://schemas.microsoft.com/office/drawing/2014/main" id="{4576CF3C-2AC5-982E-1B9B-D251A365F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8" name="Text Box 4">
            <a:extLst>
              <a:ext uri="{FF2B5EF4-FFF2-40B4-BE49-F238E27FC236}">
                <a16:creationId xmlns:a16="http://schemas.microsoft.com/office/drawing/2014/main" id="{96052C64-B859-DE52-157D-ADD2036E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7.8  </a:t>
            </a:r>
            <a:r>
              <a:rPr lang="en-US" altLang="en-US" sz="2000" i="1">
                <a:latin typeface="Times New Roman" panose="02020603050405020304" pitchFamily="18" charset="0"/>
              </a:rPr>
              <a:t>BNC connectors</a:t>
            </a:r>
          </a:p>
        </p:txBody>
      </p:sp>
      <p:sp>
        <p:nvSpPr>
          <p:cNvPr id="866309" name="Line 5">
            <a:extLst>
              <a:ext uri="{FF2B5EF4-FFF2-40B4-BE49-F238E27FC236}">
                <a16:creationId xmlns:a16="http://schemas.microsoft.com/office/drawing/2014/main" id="{AC7CAEC6-631B-D3C9-60B1-C64741D9F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6310" name="Picture 6">
            <a:extLst>
              <a:ext uri="{FF2B5EF4-FFF2-40B4-BE49-F238E27FC236}">
                <a16:creationId xmlns:a16="http://schemas.microsoft.com/office/drawing/2014/main" id="{DC23D88C-1642-B967-4771-4348847F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25738"/>
            <a:ext cx="7924800" cy="199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61B79-114D-3302-24B8-4ED5CE18D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0DE49B4D-2E4F-414D-9B94-6E0D946B39B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67330" name="Line 2">
            <a:extLst>
              <a:ext uri="{FF2B5EF4-FFF2-40B4-BE49-F238E27FC236}">
                <a16:creationId xmlns:a16="http://schemas.microsoft.com/office/drawing/2014/main" id="{94617E0B-FCE2-54D3-567A-A18651AD8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1" name="Line 3">
            <a:extLst>
              <a:ext uri="{FF2B5EF4-FFF2-40B4-BE49-F238E27FC236}">
                <a16:creationId xmlns:a16="http://schemas.microsoft.com/office/drawing/2014/main" id="{16AFDEA8-B54E-855D-4409-5D36E6DFC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2" name="Text Box 4">
            <a:extLst>
              <a:ext uri="{FF2B5EF4-FFF2-40B4-BE49-F238E27FC236}">
                <a16:creationId xmlns:a16="http://schemas.microsoft.com/office/drawing/2014/main" id="{EF9992D9-2337-92DA-89A6-52C69C61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487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7.9  </a:t>
            </a:r>
            <a:r>
              <a:rPr lang="en-US" altLang="en-US" sz="2000" i="1">
                <a:latin typeface="Times New Roman" panose="02020603050405020304" pitchFamily="18" charset="0"/>
              </a:rPr>
              <a:t>Coaxial cable performance</a:t>
            </a:r>
          </a:p>
        </p:txBody>
      </p:sp>
      <p:sp>
        <p:nvSpPr>
          <p:cNvPr id="867333" name="Line 5">
            <a:extLst>
              <a:ext uri="{FF2B5EF4-FFF2-40B4-BE49-F238E27FC236}">
                <a16:creationId xmlns:a16="http://schemas.microsoft.com/office/drawing/2014/main" id="{B6E4FC07-445D-37D5-9AB1-E90647250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7334" name="Picture 6">
            <a:extLst>
              <a:ext uri="{FF2B5EF4-FFF2-40B4-BE49-F238E27FC236}">
                <a16:creationId xmlns:a16="http://schemas.microsoft.com/office/drawing/2014/main" id="{50CA1075-217B-2458-934A-FE5A0BC8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27188"/>
            <a:ext cx="6115050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7C6EF2-2683-CED6-E450-04281E940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4A925120-5738-E64F-B18B-84C798B9255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68354" name="Line 2">
            <a:extLst>
              <a:ext uri="{FF2B5EF4-FFF2-40B4-BE49-F238E27FC236}">
                <a16:creationId xmlns:a16="http://schemas.microsoft.com/office/drawing/2014/main" id="{FF481568-15B4-EFB8-4D30-F8935AABA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>
            <a:extLst>
              <a:ext uri="{FF2B5EF4-FFF2-40B4-BE49-F238E27FC236}">
                <a16:creationId xmlns:a16="http://schemas.microsoft.com/office/drawing/2014/main" id="{0B137A0F-BFE2-1FCA-8C4C-0931F4805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Text Box 4">
            <a:extLst>
              <a:ext uri="{FF2B5EF4-FFF2-40B4-BE49-F238E27FC236}">
                <a16:creationId xmlns:a16="http://schemas.microsoft.com/office/drawing/2014/main" id="{D0AF63B8-6376-749F-2E6C-1E1F72EC1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91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7.10  </a:t>
            </a:r>
            <a:r>
              <a:rPr lang="en-US" altLang="en-US" sz="2000" i="1">
                <a:latin typeface="Times New Roman" panose="02020603050405020304" pitchFamily="18" charset="0"/>
              </a:rPr>
              <a:t>Bending of light ray</a:t>
            </a:r>
          </a:p>
        </p:txBody>
      </p:sp>
      <p:sp>
        <p:nvSpPr>
          <p:cNvPr id="868357" name="Line 5">
            <a:extLst>
              <a:ext uri="{FF2B5EF4-FFF2-40B4-BE49-F238E27FC236}">
                <a16:creationId xmlns:a16="http://schemas.microsoft.com/office/drawing/2014/main" id="{F2A41AB9-0F12-EB79-3952-E0025CA53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8358" name="Picture 6">
            <a:extLst>
              <a:ext uri="{FF2B5EF4-FFF2-40B4-BE49-F238E27FC236}">
                <a16:creationId xmlns:a16="http://schemas.microsoft.com/office/drawing/2014/main" id="{37C970C0-DB86-0E57-90D1-18E5C6AF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362200"/>
            <a:ext cx="8070850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3B1212-3E90-3DA5-FD10-B8659707C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883B9F13-A440-B042-AC6A-18E0E13D7E7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69378" name="Line 2">
            <a:extLst>
              <a:ext uri="{FF2B5EF4-FFF2-40B4-BE49-F238E27FC236}">
                <a16:creationId xmlns:a16="http://schemas.microsoft.com/office/drawing/2014/main" id="{B9557308-78E0-487B-93B1-EDFC1AB00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79" name="Line 3">
            <a:extLst>
              <a:ext uri="{FF2B5EF4-FFF2-40B4-BE49-F238E27FC236}">
                <a16:creationId xmlns:a16="http://schemas.microsoft.com/office/drawing/2014/main" id="{2A13F7B9-F984-62DA-0FFC-F441DA08E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Text Box 4">
            <a:extLst>
              <a:ext uri="{FF2B5EF4-FFF2-40B4-BE49-F238E27FC236}">
                <a16:creationId xmlns:a16="http://schemas.microsoft.com/office/drawing/2014/main" id="{A0A7FD21-3F97-F489-3858-B43A548AC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7.11  </a:t>
            </a:r>
            <a:r>
              <a:rPr lang="en-US" altLang="en-US" sz="2000" i="1">
                <a:latin typeface="Times New Roman" panose="02020603050405020304" pitchFamily="18" charset="0"/>
              </a:rPr>
              <a:t>Optical fiber</a:t>
            </a:r>
          </a:p>
        </p:txBody>
      </p:sp>
      <p:sp>
        <p:nvSpPr>
          <p:cNvPr id="869381" name="Line 5">
            <a:extLst>
              <a:ext uri="{FF2B5EF4-FFF2-40B4-BE49-F238E27FC236}">
                <a16:creationId xmlns:a16="http://schemas.microsoft.com/office/drawing/2014/main" id="{F5BD8273-8B58-2BD5-4308-D931DA5E0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9382" name="Picture 6">
            <a:extLst>
              <a:ext uri="{FF2B5EF4-FFF2-40B4-BE49-F238E27FC236}">
                <a16:creationId xmlns:a16="http://schemas.microsoft.com/office/drawing/2014/main" id="{BB9D3F67-743C-AEB8-41AB-5A038126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2987675"/>
            <a:ext cx="8308975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CA525-ACC7-6CF0-DAC1-98FEA3AF6A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CA66D949-F947-F743-B128-416876B635F0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70402" name="Line 2">
            <a:extLst>
              <a:ext uri="{FF2B5EF4-FFF2-40B4-BE49-F238E27FC236}">
                <a16:creationId xmlns:a16="http://schemas.microsoft.com/office/drawing/2014/main" id="{26CA8B05-F8F3-8208-0AE3-0409DB5DCF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Line 3">
            <a:extLst>
              <a:ext uri="{FF2B5EF4-FFF2-40B4-BE49-F238E27FC236}">
                <a16:creationId xmlns:a16="http://schemas.microsoft.com/office/drawing/2014/main" id="{95D947CC-55DE-8BCC-D7E7-C2CA33914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4" name="Text Box 4">
            <a:extLst>
              <a:ext uri="{FF2B5EF4-FFF2-40B4-BE49-F238E27FC236}">
                <a16:creationId xmlns:a16="http://schemas.microsoft.com/office/drawing/2014/main" id="{45427F4A-18DB-0D8F-0664-3DBE328B9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30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7.12  </a:t>
            </a:r>
            <a:r>
              <a:rPr lang="en-US" altLang="en-US" sz="2000" i="1">
                <a:latin typeface="Times New Roman" panose="02020603050405020304" pitchFamily="18" charset="0"/>
              </a:rPr>
              <a:t>Propagation modes</a:t>
            </a:r>
          </a:p>
        </p:txBody>
      </p:sp>
      <p:sp>
        <p:nvSpPr>
          <p:cNvPr id="870405" name="Line 5">
            <a:extLst>
              <a:ext uri="{FF2B5EF4-FFF2-40B4-BE49-F238E27FC236}">
                <a16:creationId xmlns:a16="http://schemas.microsoft.com/office/drawing/2014/main" id="{A4891E5E-A86B-F667-5B2E-4A36494BB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>
            <a:extLst>
              <a:ext uri="{FF2B5EF4-FFF2-40B4-BE49-F238E27FC236}">
                <a16:creationId xmlns:a16="http://schemas.microsoft.com/office/drawing/2014/main" id="{641F7C3F-6F1A-9D26-5221-3655C1195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133600"/>
            <a:ext cx="76327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CFDC7-E2BA-4680-5779-5B6088EB2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02712B0D-6434-014D-B078-B2A7DE9627E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71426" name="Line 2">
            <a:extLst>
              <a:ext uri="{FF2B5EF4-FFF2-40B4-BE49-F238E27FC236}">
                <a16:creationId xmlns:a16="http://schemas.microsoft.com/office/drawing/2014/main" id="{8277D74B-D354-5CBF-22CC-3AFEE7940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7" name="Line 3">
            <a:extLst>
              <a:ext uri="{FF2B5EF4-FFF2-40B4-BE49-F238E27FC236}">
                <a16:creationId xmlns:a16="http://schemas.microsoft.com/office/drawing/2014/main" id="{313E3102-7DB9-CBC4-6BC6-058E95DFD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8" name="Text Box 4">
            <a:extLst>
              <a:ext uri="{FF2B5EF4-FFF2-40B4-BE49-F238E27FC236}">
                <a16:creationId xmlns:a16="http://schemas.microsoft.com/office/drawing/2014/main" id="{7F746C62-79E6-0E84-F70B-7A4228D2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2498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7.13  </a:t>
            </a:r>
            <a:r>
              <a:rPr lang="en-US" altLang="en-US" sz="2000" i="1">
                <a:latin typeface="Times New Roman" panose="02020603050405020304" pitchFamily="18" charset="0"/>
              </a:rPr>
              <a:t>Modes</a:t>
            </a:r>
          </a:p>
        </p:txBody>
      </p:sp>
      <p:sp>
        <p:nvSpPr>
          <p:cNvPr id="871429" name="Line 5">
            <a:extLst>
              <a:ext uri="{FF2B5EF4-FFF2-40B4-BE49-F238E27FC236}">
                <a16:creationId xmlns:a16="http://schemas.microsoft.com/office/drawing/2014/main" id="{235EDF75-056A-C6FB-11D5-0393902D6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1430" name="Picture 6">
            <a:extLst>
              <a:ext uri="{FF2B5EF4-FFF2-40B4-BE49-F238E27FC236}">
                <a16:creationId xmlns:a16="http://schemas.microsoft.com/office/drawing/2014/main" id="{EC3EA823-BEF0-E629-BAB8-92E88AFA4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035050"/>
            <a:ext cx="6370637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4DB77-C71D-914F-95EC-F7FC5E5303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708324FF-85D0-2149-AEBC-F70056D3EEC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86786" name="Text Box 2">
            <a:extLst>
              <a:ext uri="{FF2B5EF4-FFF2-40B4-BE49-F238E27FC236}">
                <a16:creationId xmlns:a16="http://schemas.microsoft.com/office/drawing/2014/main" id="{E60D8AF7-2F05-BAC4-2756-20321C625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676400"/>
            <a:ext cx="2700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7.3  </a:t>
            </a:r>
            <a:r>
              <a:rPr lang="en-US" altLang="en-US" sz="2000" i="1">
                <a:latin typeface="Times New Roman" panose="02020603050405020304" pitchFamily="18" charset="0"/>
              </a:rPr>
              <a:t>Fiber types</a:t>
            </a:r>
          </a:p>
        </p:txBody>
      </p:sp>
      <p:pic>
        <p:nvPicPr>
          <p:cNvPr id="886788" name="Picture 4">
            <a:extLst>
              <a:ext uri="{FF2B5EF4-FFF2-40B4-BE49-F238E27FC236}">
                <a16:creationId xmlns:a16="http://schemas.microsoft.com/office/drawing/2014/main" id="{A0BD4F30-47F7-7D38-8B67-FE5613886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286000"/>
            <a:ext cx="89408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387BF-0947-31F0-7D72-4CE6F659B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83598B61-06EA-D342-84ED-3144CBEEA4E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72450" name="Line 2">
            <a:extLst>
              <a:ext uri="{FF2B5EF4-FFF2-40B4-BE49-F238E27FC236}">
                <a16:creationId xmlns:a16="http://schemas.microsoft.com/office/drawing/2014/main" id="{C780BFE3-870F-E661-26B1-D162D54CA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1" name="Line 3">
            <a:extLst>
              <a:ext uri="{FF2B5EF4-FFF2-40B4-BE49-F238E27FC236}">
                <a16:creationId xmlns:a16="http://schemas.microsoft.com/office/drawing/2014/main" id="{EBCA3B04-C5E4-1C7E-26BA-F5CEEC533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2" name="Text Box 4">
            <a:extLst>
              <a:ext uri="{FF2B5EF4-FFF2-40B4-BE49-F238E27FC236}">
                <a16:creationId xmlns:a16="http://schemas.microsoft.com/office/drawing/2014/main" id="{0BB5F22A-3D4E-6937-550D-25215F2D2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75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7.14  </a:t>
            </a:r>
            <a:r>
              <a:rPr lang="en-US" altLang="en-US" sz="2000" i="1">
                <a:latin typeface="Times New Roman" panose="02020603050405020304" pitchFamily="18" charset="0"/>
              </a:rPr>
              <a:t>Fiber construction</a:t>
            </a:r>
          </a:p>
        </p:txBody>
      </p:sp>
      <p:sp>
        <p:nvSpPr>
          <p:cNvPr id="872453" name="Line 5">
            <a:extLst>
              <a:ext uri="{FF2B5EF4-FFF2-40B4-BE49-F238E27FC236}">
                <a16:creationId xmlns:a16="http://schemas.microsoft.com/office/drawing/2014/main" id="{FB30A8A9-1EE1-41A1-0FFB-68158E6B8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2454" name="Picture 6">
            <a:extLst>
              <a:ext uri="{FF2B5EF4-FFF2-40B4-BE49-F238E27FC236}">
                <a16:creationId xmlns:a16="http://schemas.microsoft.com/office/drawing/2014/main" id="{BCEE0F76-4379-5B03-9E5F-2631AEA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843088"/>
            <a:ext cx="6499225" cy="394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2C661E-CC76-A4CD-EFCE-66EBF89D4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E42276A9-3884-C449-9DAB-1031DCB6966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59138" name="Line 2">
            <a:extLst>
              <a:ext uri="{FF2B5EF4-FFF2-40B4-BE49-F238E27FC236}">
                <a16:creationId xmlns:a16="http://schemas.microsoft.com/office/drawing/2014/main" id="{0C3B0227-6F55-E4C2-3470-14322B319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139" name="Line 3">
            <a:extLst>
              <a:ext uri="{FF2B5EF4-FFF2-40B4-BE49-F238E27FC236}">
                <a16:creationId xmlns:a16="http://schemas.microsoft.com/office/drawing/2014/main" id="{2BA9E9C8-2AE0-B327-4FF3-7A528273F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F05E96C5-B1C5-6023-EFFA-CBEFE4F9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95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  </a:t>
            </a:r>
            <a:r>
              <a:rPr lang="en-US" altLang="en-US" sz="2000" i="1">
                <a:latin typeface="Times New Roman" panose="02020603050405020304" pitchFamily="18" charset="0"/>
              </a:rPr>
              <a:t>Transmission medium and physical layer</a:t>
            </a:r>
          </a:p>
        </p:txBody>
      </p:sp>
      <p:sp>
        <p:nvSpPr>
          <p:cNvPr id="859141" name="Line 5">
            <a:extLst>
              <a:ext uri="{FF2B5EF4-FFF2-40B4-BE49-F238E27FC236}">
                <a16:creationId xmlns:a16="http://schemas.microsoft.com/office/drawing/2014/main" id="{A3C7DAA6-6AE8-961C-912C-194349CB8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59143" name="Picture 7">
            <a:extLst>
              <a:ext uri="{FF2B5EF4-FFF2-40B4-BE49-F238E27FC236}">
                <a16:creationId xmlns:a16="http://schemas.microsoft.com/office/drawing/2014/main" id="{02B9DAD7-70B5-3C4A-EDCA-EBB8BCE16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584450"/>
            <a:ext cx="8729662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95C87-BFD7-4F6B-89D3-A5C383E5C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E99DEFC2-0DC7-D84D-8751-CA4639437EE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73474" name="Line 2">
            <a:extLst>
              <a:ext uri="{FF2B5EF4-FFF2-40B4-BE49-F238E27FC236}">
                <a16:creationId xmlns:a16="http://schemas.microsoft.com/office/drawing/2014/main" id="{B0D31347-118E-957F-F004-E4841EC44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324278E6-AFC4-5B6F-9824-FC42C6427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8D8EF2A5-BEAB-3265-DFD2-8A85B469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794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7.15  </a:t>
            </a:r>
            <a:r>
              <a:rPr lang="en-US" altLang="en-US" sz="2000" i="1">
                <a:latin typeface="Times New Roman" panose="02020603050405020304" pitchFamily="18" charset="0"/>
              </a:rPr>
              <a:t>Fiber-optic cable connectors</a:t>
            </a:r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E808ECD1-CCDA-12FC-4E71-569E5FF0C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3478" name="Picture 6">
            <a:extLst>
              <a:ext uri="{FF2B5EF4-FFF2-40B4-BE49-F238E27FC236}">
                <a16:creationId xmlns:a16="http://schemas.microsoft.com/office/drawing/2014/main" id="{4925A25E-3A4F-3629-9707-6EAED8D8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90713"/>
            <a:ext cx="8593138" cy="390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892086-C60F-90CE-21F6-05B7A0B92A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E917A739-8DF5-7F4A-9D21-D430009FF21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4498" name="Line 2">
            <a:extLst>
              <a:ext uri="{FF2B5EF4-FFF2-40B4-BE49-F238E27FC236}">
                <a16:creationId xmlns:a16="http://schemas.microsoft.com/office/drawing/2014/main" id="{F02568B9-E410-B090-92E4-9EACB0F2C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499" name="Line 3">
            <a:extLst>
              <a:ext uri="{FF2B5EF4-FFF2-40B4-BE49-F238E27FC236}">
                <a16:creationId xmlns:a16="http://schemas.microsoft.com/office/drawing/2014/main" id="{F6C44BB7-E2B5-33F6-C6AB-E8CF1D80E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0" name="Text Box 4">
            <a:extLst>
              <a:ext uri="{FF2B5EF4-FFF2-40B4-BE49-F238E27FC236}">
                <a16:creationId xmlns:a16="http://schemas.microsoft.com/office/drawing/2014/main" id="{644CAAAE-90FD-7478-29B5-B520A2529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525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7.16  </a:t>
            </a:r>
            <a:r>
              <a:rPr lang="en-US" altLang="en-US" sz="2000" i="1">
                <a:latin typeface="Times New Roman" panose="02020603050405020304" pitchFamily="18" charset="0"/>
              </a:rPr>
              <a:t>Optical fiber performance</a:t>
            </a:r>
          </a:p>
        </p:txBody>
      </p:sp>
      <p:sp>
        <p:nvSpPr>
          <p:cNvPr id="874501" name="Line 5">
            <a:extLst>
              <a:ext uri="{FF2B5EF4-FFF2-40B4-BE49-F238E27FC236}">
                <a16:creationId xmlns:a16="http://schemas.microsoft.com/office/drawing/2014/main" id="{40EFA8EA-64BD-9F96-936A-8928AFAF6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4502" name="Picture 6">
            <a:extLst>
              <a:ext uri="{FF2B5EF4-FFF2-40B4-BE49-F238E27FC236}">
                <a16:creationId xmlns:a16="http://schemas.microsoft.com/office/drawing/2014/main" id="{0023B981-98CE-497C-9A9C-5FD6ED90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676400"/>
            <a:ext cx="55753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0DDFD-CFDE-3C45-5782-9831966D2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1AE8C9A3-8332-E748-8BEB-95453A55418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F598FA60-FA77-77DC-FEB5-C2F91871A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B17039E2-4FE5-2DEA-B89C-D8429E368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7108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7-2   UNGUIDED MEDIA: WIRELESS</a:t>
            </a:r>
          </a:p>
        </p:txBody>
      </p:sp>
      <p:sp>
        <p:nvSpPr>
          <p:cNvPr id="858116" name="Text Box 4">
            <a:extLst>
              <a:ext uri="{FF2B5EF4-FFF2-40B4-BE49-F238E27FC236}">
                <a16:creationId xmlns:a16="http://schemas.microsoft.com/office/drawing/2014/main" id="{5A679D3D-48A9-027B-23C5-4EAB6B1F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7" name="Rectangle 5">
            <a:extLst>
              <a:ext uri="{FF2B5EF4-FFF2-40B4-BE49-F238E27FC236}">
                <a16:creationId xmlns:a16="http://schemas.microsoft.com/office/drawing/2014/main" id="{540C06FB-A35F-1772-A961-53F832CC5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85888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Unguided media transport electromagnetic waves without using a physical conductor. This type of communication is often referred to as wireless communication.</a:t>
            </a:r>
          </a:p>
        </p:txBody>
      </p:sp>
      <p:sp>
        <p:nvSpPr>
          <p:cNvPr id="858121" name="Rectangle 9">
            <a:extLst>
              <a:ext uri="{FF2B5EF4-FFF2-40B4-BE49-F238E27FC236}">
                <a16:creationId xmlns:a16="http://schemas.microsoft.com/office/drawing/2014/main" id="{1552E60D-0A2D-4B66-CD0C-0F98937B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Radio Waves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Microwaves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Infrared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8122" name="Text Box 10">
            <a:extLst>
              <a:ext uri="{FF2B5EF4-FFF2-40B4-BE49-F238E27FC236}">
                <a16:creationId xmlns:a16="http://schemas.microsoft.com/office/drawing/2014/main" id="{042D307F-66B2-E28E-4238-2DFB355DB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FFBBA-9E8A-23E7-3B14-85DB4BEAE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E4DD3F10-1FB2-2F41-8BC4-0A06973C7ED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75522" name="Line 2">
            <a:extLst>
              <a:ext uri="{FF2B5EF4-FFF2-40B4-BE49-F238E27FC236}">
                <a16:creationId xmlns:a16="http://schemas.microsoft.com/office/drawing/2014/main" id="{01A9D28E-86B3-BA83-F9F1-CE9088F71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3" name="Line 3">
            <a:extLst>
              <a:ext uri="{FF2B5EF4-FFF2-40B4-BE49-F238E27FC236}">
                <a16:creationId xmlns:a16="http://schemas.microsoft.com/office/drawing/2014/main" id="{2038E362-4B22-9460-E4D5-FFF471D3E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4" name="Text Box 4">
            <a:extLst>
              <a:ext uri="{FF2B5EF4-FFF2-40B4-BE49-F238E27FC236}">
                <a16:creationId xmlns:a16="http://schemas.microsoft.com/office/drawing/2014/main" id="{A249A63F-3D66-F270-4C2F-05ABCB8F4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51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7.17  </a:t>
            </a:r>
            <a:r>
              <a:rPr lang="en-US" altLang="en-US" sz="2000" i="1">
                <a:latin typeface="Times New Roman" panose="02020603050405020304" pitchFamily="18" charset="0"/>
              </a:rPr>
              <a:t>Electromagnetic spectrum for wireless communication</a:t>
            </a:r>
          </a:p>
        </p:txBody>
      </p:sp>
      <p:sp>
        <p:nvSpPr>
          <p:cNvPr id="875525" name="Line 5">
            <a:extLst>
              <a:ext uri="{FF2B5EF4-FFF2-40B4-BE49-F238E27FC236}">
                <a16:creationId xmlns:a16="http://schemas.microsoft.com/office/drawing/2014/main" id="{41D7CC40-6677-ED58-BCCD-BAD5E2FEE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5526" name="Picture 6">
            <a:extLst>
              <a:ext uri="{FF2B5EF4-FFF2-40B4-BE49-F238E27FC236}">
                <a16:creationId xmlns:a16="http://schemas.microsoft.com/office/drawing/2014/main" id="{2C5AECEC-D5A5-260C-145A-486BDB9E3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590800"/>
            <a:ext cx="84010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2F86BF-AEC3-3F79-FD24-4729C60D9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501DE5C5-DBBF-894C-A065-8A99A82B3EB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6546" name="Line 2">
            <a:extLst>
              <a:ext uri="{FF2B5EF4-FFF2-40B4-BE49-F238E27FC236}">
                <a16:creationId xmlns:a16="http://schemas.microsoft.com/office/drawing/2014/main" id="{99F7DA8B-15C9-A4B0-3632-4D5BE8E88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7" name="Line 3">
            <a:extLst>
              <a:ext uri="{FF2B5EF4-FFF2-40B4-BE49-F238E27FC236}">
                <a16:creationId xmlns:a16="http://schemas.microsoft.com/office/drawing/2014/main" id="{89BC6672-AF89-3DD4-3D45-4ECD0D1B1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8" name="Text Box 4">
            <a:extLst>
              <a:ext uri="{FF2B5EF4-FFF2-40B4-BE49-F238E27FC236}">
                <a16:creationId xmlns:a16="http://schemas.microsoft.com/office/drawing/2014/main" id="{40B2A773-24A3-EB2F-FC3B-7328C0735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041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7.18  </a:t>
            </a:r>
            <a:r>
              <a:rPr lang="en-US" altLang="en-US" sz="2000" i="1">
                <a:latin typeface="Times New Roman" panose="02020603050405020304" pitchFamily="18" charset="0"/>
              </a:rPr>
              <a:t>Propagation methods</a:t>
            </a:r>
          </a:p>
        </p:txBody>
      </p:sp>
      <p:sp>
        <p:nvSpPr>
          <p:cNvPr id="876549" name="Line 5">
            <a:extLst>
              <a:ext uri="{FF2B5EF4-FFF2-40B4-BE49-F238E27FC236}">
                <a16:creationId xmlns:a16="http://schemas.microsoft.com/office/drawing/2014/main" id="{AFAD4C14-D4A3-0FCA-B942-2FBE2D3D3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6550" name="Picture 6">
            <a:extLst>
              <a:ext uri="{FF2B5EF4-FFF2-40B4-BE49-F238E27FC236}">
                <a16:creationId xmlns:a16="http://schemas.microsoft.com/office/drawing/2014/main" id="{2CDD217C-616D-97E6-1195-DD14BA7B9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917700"/>
            <a:ext cx="8501062" cy="356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B1B06-289F-F190-2B63-380CD96722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A360B5C8-45B2-BF4D-8D10-15496AFA05D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87810" name="Text Box 2">
            <a:extLst>
              <a:ext uri="{FF2B5EF4-FFF2-40B4-BE49-F238E27FC236}">
                <a16:creationId xmlns:a16="http://schemas.microsoft.com/office/drawing/2014/main" id="{509453EE-325F-19E3-5BCF-EFDD21B5B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668338"/>
            <a:ext cx="2201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7.4  </a:t>
            </a:r>
            <a:r>
              <a:rPr lang="en-US" altLang="en-US" sz="2000" i="1">
                <a:latin typeface="Times New Roman" panose="02020603050405020304" pitchFamily="18" charset="0"/>
              </a:rPr>
              <a:t>Bands</a:t>
            </a:r>
          </a:p>
        </p:txBody>
      </p:sp>
      <p:pic>
        <p:nvPicPr>
          <p:cNvPr id="887812" name="Picture 4">
            <a:extLst>
              <a:ext uri="{FF2B5EF4-FFF2-40B4-BE49-F238E27FC236}">
                <a16:creationId xmlns:a16="http://schemas.microsoft.com/office/drawing/2014/main" id="{97CE21A9-CA85-34FA-6492-F92B035B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1738"/>
            <a:ext cx="7797800" cy="474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C23CF-E24E-800D-A335-516BC7D2E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226DDF12-C9E7-1B44-A4E4-80C35B0AECC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77570" name="Line 2">
            <a:extLst>
              <a:ext uri="{FF2B5EF4-FFF2-40B4-BE49-F238E27FC236}">
                <a16:creationId xmlns:a16="http://schemas.microsoft.com/office/drawing/2014/main" id="{C4FE50A1-D9AE-595D-C95C-FB901B72D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1" name="Line 3">
            <a:extLst>
              <a:ext uri="{FF2B5EF4-FFF2-40B4-BE49-F238E27FC236}">
                <a16:creationId xmlns:a16="http://schemas.microsoft.com/office/drawing/2014/main" id="{8B2FCFAC-395C-0504-5173-4099FB461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2" name="Text Box 4">
            <a:extLst>
              <a:ext uri="{FF2B5EF4-FFF2-40B4-BE49-F238E27FC236}">
                <a16:creationId xmlns:a16="http://schemas.microsoft.com/office/drawing/2014/main" id="{853C06DB-266F-5C8E-9C9C-BE945BB8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77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7.19  </a:t>
            </a:r>
            <a:r>
              <a:rPr lang="en-US" altLang="en-US" sz="2000" i="1">
                <a:latin typeface="Times New Roman" panose="02020603050405020304" pitchFamily="18" charset="0"/>
              </a:rPr>
              <a:t>Wireless transmission waves</a:t>
            </a:r>
          </a:p>
        </p:txBody>
      </p:sp>
      <p:sp>
        <p:nvSpPr>
          <p:cNvPr id="877573" name="Line 5">
            <a:extLst>
              <a:ext uri="{FF2B5EF4-FFF2-40B4-BE49-F238E27FC236}">
                <a16:creationId xmlns:a16="http://schemas.microsoft.com/office/drawing/2014/main" id="{040F36B3-CDC7-38EB-9815-97BD19C90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7574" name="Picture 6">
            <a:extLst>
              <a:ext uri="{FF2B5EF4-FFF2-40B4-BE49-F238E27FC236}">
                <a16:creationId xmlns:a16="http://schemas.microsoft.com/office/drawing/2014/main" id="{5452BFC9-A639-6726-FB61-19276F67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43113"/>
            <a:ext cx="82391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7B0433-21C6-5051-77C5-3E06426A9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0096DC8E-AA37-314E-87CF-72ADAB49A90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78594" name="Line 2">
            <a:extLst>
              <a:ext uri="{FF2B5EF4-FFF2-40B4-BE49-F238E27FC236}">
                <a16:creationId xmlns:a16="http://schemas.microsoft.com/office/drawing/2014/main" id="{4EF3B842-8FFD-73C9-2E6E-99758AD66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5" name="Line 3">
            <a:extLst>
              <a:ext uri="{FF2B5EF4-FFF2-40B4-BE49-F238E27FC236}">
                <a16:creationId xmlns:a16="http://schemas.microsoft.com/office/drawing/2014/main" id="{3117A420-C7F1-29C3-2576-0768BCDE9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6" name="Text Box 4">
            <a:extLst>
              <a:ext uri="{FF2B5EF4-FFF2-40B4-BE49-F238E27FC236}">
                <a16:creationId xmlns:a16="http://schemas.microsoft.com/office/drawing/2014/main" id="{9DC2C105-FF9B-A970-286B-D3CDA490A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44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7.20  </a:t>
            </a:r>
            <a:r>
              <a:rPr lang="en-US" altLang="en-US" sz="2000" i="1">
                <a:latin typeface="Times New Roman" panose="02020603050405020304" pitchFamily="18" charset="0"/>
              </a:rPr>
              <a:t>Omnidirectional antenna</a:t>
            </a:r>
          </a:p>
        </p:txBody>
      </p:sp>
      <p:sp>
        <p:nvSpPr>
          <p:cNvPr id="878597" name="Line 5">
            <a:extLst>
              <a:ext uri="{FF2B5EF4-FFF2-40B4-BE49-F238E27FC236}">
                <a16:creationId xmlns:a16="http://schemas.microsoft.com/office/drawing/2014/main" id="{9B4AD57F-43A9-9713-7E2F-16BDA8F4D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8598" name="Picture 6">
            <a:extLst>
              <a:ext uri="{FF2B5EF4-FFF2-40B4-BE49-F238E27FC236}">
                <a16:creationId xmlns:a16="http://schemas.microsoft.com/office/drawing/2014/main" id="{7A267779-C2D3-DAE9-00F8-DE5C9D18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2039938"/>
            <a:ext cx="3263900" cy="367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E7260-BD97-C1D0-76E9-C044A1B03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7B961D6B-B41F-0F4F-B8FE-ABF85A491F3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E85D86A6-7FF0-9C59-E22D-E509208B6B8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1940E8D0-84CE-2F19-A6EA-1FCC38C25B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68" name="Rectangle 4">
            <a:extLst>
              <a:ext uri="{FF2B5EF4-FFF2-40B4-BE49-F238E27FC236}">
                <a16:creationId xmlns:a16="http://schemas.microsoft.com/office/drawing/2014/main" id="{7218D1A6-A44A-833F-C8B0-E70E63C234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69" name="Rectangle 5">
            <a:extLst>
              <a:ext uri="{FF2B5EF4-FFF2-40B4-BE49-F238E27FC236}">
                <a16:creationId xmlns:a16="http://schemas.microsoft.com/office/drawing/2014/main" id="{546338BB-E414-6483-C324-4C95D62938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0" name="Rectangle 6">
            <a:extLst>
              <a:ext uri="{FF2B5EF4-FFF2-40B4-BE49-F238E27FC236}">
                <a16:creationId xmlns:a16="http://schemas.microsoft.com/office/drawing/2014/main" id="{A16065E9-F318-7E9E-BBD7-8AC528C043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1" name="Rectangle 7">
            <a:extLst>
              <a:ext uri="{FF2B5EF4-FFF2-40B4-BE49-F238E27FC236}">
                <a16:creationId xmlns:a16="http://schemas.microsoft.com/office/drawing/2014/main" id="{74DA6BBC-F39E-E966-40DF-EC6C39A4076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2" name="Rectangle 8">
            <a:extLst>
              <a:ext uri="{FF2B5EF4-FFF2-40B4-BE49-F238E27FC236}">
                <a16:creationId xmlns:a16="http://schemas.microsoft.com/office/drawing/2014/main" id="{E8EE3289-F620-33AD-5E33-3E8E7E55B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3" name="Line 9">
            <a:extLst>
              <a:ext uri="{FF2B5EF4-FFF2-40B4-BE49-F238E27FC236}">
                <a16:creationId xmlns:a16="http://schemas.microsoft.com/office/drawing/2014/main" id="{635B411B-D957-AC4E-3D68-A0363CCE3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74" name="Line 10">
            <a:extLst>
              <a:ext uri="{FF2B5EF4-FFF2-40B4-BE49-F238E27FC236}">
                <a16:creationId xmlns:a16="http://schemas.microsoft.com/office/drawing/2014/main" id="{E240171E-5324-1A8C-3138-5AF00B173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75" name="Rectangle 11">
            <a:extLst>
              <a:ext uri="{FF2B5EF4-FFF2-40B4-BE49-F238E27FC236}">
                <a16:creationId xmlns:a16="http://schemas.microsoft.com/office/drawing/2014/main" id="{EDBC1F59-ADF4-5CFE-9AAF-F67D5E5B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717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Radio waves are used for multicast communications, such as radio and television, and paging systems.</a:t>
            </a:r>
          </a:p>
        </p:txBody>
      </p:sp>
      <p:grpSp>
        <p:nvGrpSpPr>
          <p:cNvPr id="881676" name="Group 12">
            <a:extLst>
              <a:ext uri="{FF2B5EF4-FFF2-40B4-BE49-F238E27FC236}">
                <a16:creationId xmlns:a16="http://schemas.microsoft.com/office/drawing/2014/main" id="{A6B8A934-4937-0082-0C9F-A8B297AC7F3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81677" name="Picture 13">
              <a:extLst>
                <a:ext uri="{FF2B5EF4-FFF2-40B4-BE49-F238E27FC236}">
                  <a16:creationId xmlns:a16="http://schemas.microsoft.com/office/drawing/2014/main" id="{4FAF3014-8F88-CE2D-83D1-0143506F8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1678" name="Text Box 14">
              <a:extLst>
                <a:ext uri="{FF2B5EF4-FFF2-40B4-BE49-F238E27FC236}">
                  <a16:creationId xmlns:a16="http://schemas.microsoft.com/office/drawing/2014/main" id="{2BCE6F93-4C77-7469-890F-4D6123591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FABB7-70CC-8C6B-D336-780172C28A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A57CF6C5-31F8-B24A-BE81-72D391E2544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79618" name="Line 2">
            <a:extLst>
              <a:ext uri="{FF2B5EF4-FFF2-40B4-BE49-F238E27FC236}">
                <a16:creationId xmlns:a16="http://schemas.microsoft.com/office/drawing/2014/main" id="{9D90B735-00C9-9777-21AD-528EA7A1E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19" name="Line 3">
            <a:extLst>
              <a:ext uri="{FF2B5EF4-FFF2-40B4-BE49-F238E27FC236}">
                <a16:creationId xmlns:a16="http://schemas.microsoft.com/office/drawing/2014/main" id="{A8BBA058-EE3E-82DC-2744-F62D2DD8E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0" name="Text Box 4">
            <a:extLst>
              <a:ext uri="{FF2B5EF4-FFF2-40B4-BE49-F238E27FC236}">
                <a16:creationId xmlns:a16="http://schemas.microsoft.com/office/drawing/2014/main" id="{028007F8-6DAC-203A-43C0-1059EE6F9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351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7.21  </a:t>
            </a:r>
            <a:r>
              <a:rPr lang="en-US" altLang="en-US" sz="2000" i="1">
                <a:latin typeface="Times New Roman" panose="02020603050405020304" pitchFamily="18" charset="0"/>
              </a:rPr>
              <a:t>Unidirectional antennas</a:t>
            </a:r>
          </a:p>
        </p:txBody>
      </p:sp>
      <p:sp>
        <p:nvSpPr>
          <p:cNvPr id="879621" name="Line 5">
            <a:extLst>
              <a:ext uri="{FF2B5EF4-FFF2-40B4-BE49-F238E27FC236}">
                <a16:creationId xmlns:a16="http://schemas.microsoft.com/office/drawing/2014/main" id="{9D7EBEBE-2340-3C0C-35BE-504E8D1AF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9622" name="Picture 6">
            <a:extLst>
              <a:ext uri="{FF2B5EF4-FFF2-40B4-BE49-F238E27FC236}">
                <a16:creationId xmlns:a16="http://schemas.microsoft.com/office/drawing/2014/main" id="{54EEB10C-3E81-8E2B-B942-CA2C6E21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" y="2051050"/>
            <a:ext cx="7394575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B03360-0E4B-DCC7-9C3E-D6E88C2BC5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90A9983B-9A78-5046-A22E-BC12F94FE26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60162" name="Line 2">
            <a:extLst>
              <a:ext uri="{FF2B5EF4-FFF2-40B4-BE49-F238E27FC236}">
                <a16:creationId xmlns:a16="http://schemas.microsoft.com/office/drawing/2014/main" id="{EE1C96B3-43D2-F5AD-00D9-55CF62E4C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3" name="Line 3">
            <a:extLst>
              <a:ext uri="{FF2B5EF4-FFF2-40B4-BE49-F238E27FC236}">
                <a16:creationId xmlns:a16="http://schemas.microsoft.com/office/drawing/2014/main" id="{6B7F00E9-64DE-FE1F-776A-D29087276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4" name="Text Box 4">
            <a:extLst>
              <a:ext uri="{FF2B5EF4-FFF2-40B4-BE49-F238E27FC236}">
                <a16:creationId xmlns:a16="http://schemas.microsoft.com/office/drawing/2014/main" id="{B345816D-7068-2F04-36B7-AC318075D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80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7.2  </a:t>
            </a:r>
            <a:r>
              <a:rPr lang="en-US" altLang="en-US" sz="2000" i="1">
                <a:latin typeface="Times New Roman" panose="02020603050405020304" pitchFamily="18" charset="0"/>
              </a:rPr>
              <a:t>Classes of transmission media</a:t>
            </a:r>
          </a:p>
        </p:txBody>
      </p:sp>
      <p:sp>
        <p:nvSpPr>
          <p:cNvPr id="860165" name="Line 5">
            <a:extLst>
              <a:ext uri="{FF2B5EF4-FFF2-40B4-BE49-F238E27FC236}">
                <a16:creationId xmlns:a16="http://schemas.microsoft.com/office/drawing/2014/main" id="{60502A08-D891-5E80-8533-E38C24E1C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0166" name="Picture 6">
            <a:extLst>
              <a:ext uri="{FF2B5EF4-FFF2-40B4-BE49-F238E27FC236}">
                <a16:creationId xmlns:a16="http://schemas.microsoft.com/office/drawing/2014/main" id="{A3C3FFB4-F3C0-0A3A-4024-0BE78036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0263"/>
            <a:ext cx="7715250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BF5D1-C1E1-A7CC-A947-FAB1D003C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7F081AB0-846A-134B-8048-EA6ABF5A752F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82690" name="Rectangle 2">
            <a:extLst>
              <a:ext uri="{FF2B5EF4-FFF2-40B4-BE49-F238E27FC236}">
                <a16:creationId xmlns:a16="http://schemas.microsoft.com/office/drawing/2014/main" id="{08DF1F83-B471-1353-5803-13CAAF57E6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41C0912C-D579-720C-2D6A-D570B29A97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2" name="Rectangle 4">
            <a:extLst>
              <a:ext uri="{FF2B5EF4-FFF2-40B4-BE49-F238E27FC236}">
                <a16:creationId xmlns:a16="http://schemas.microsoft.com/office/drawing/2014/main" id="{FEEDB173-7482-A9ED-4F60-3883771865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3" name="Rectangle 5">
            <a:extLst>
              <a:ext uri="{FF2B5EF4-FFF2-40B4-BE49-F238E27FC236}">
                <a16:creationId xmlns:a16="http://schemas.microsoft.com/office/drawing/2014/main" id="{73951C03-85E7-968B-4692-9E578EF273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4" name="Rectangle 6">
            <a:extLst>
              <a:ext uri="{FF2B5EF4-FFF2-40B4-BE49-F238E27FC236}">
                <a16:creationId xmlns:a16="http://schemas.microsoft.com/office/drawing/2014/main" id="{73495100-3C48-EF72-D3BD-50812B1BDA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5" name="Rectangle 7">
            <a:extLst>
              <a:ext uri="{FF2B5EF4-FFF2-40B4-BE49-F238E27FC236}">
                <a16:creationId xmlns:a16="http://schemas.microsoft.com/office/drawing/2014/main" id="{8C1B5CC2-1529-B2F5-CC49-BC33404B17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6" name="Rectangle 8">
            <a:extLst>
              <a:ext uri="{FF2B5EF4-FFF2-40B4-BE49-F238E27FC236}">
                <a16:creationId xmlns:a16="http://schemas.microsoft.com/office/drawing/2014/main" id="{743777F7-390F-B50A-9014-270930A515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7" name="Line 9">
            <a:extLst>
              <a:ext uri="{FF2B5EF4-FFF2-40B4-BE49-F238E27FC236}">
                <a16:creationId xmlns:a16="http://schemas.microsoft.com/office/drawing/2014/main" id="{6F712ECD-FCB1-3604-D6FB-B7B2586B6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3955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8" name="Line 10">
            <a:extLst>
              <a:ext uri="{FF2B5EF4-FFF2-40B4-BE49-F238E27FC236}">
                <a16:creationId xmlns:a16="http://schemas.microsoft.com/office/drawing/2014/main" id="{94996892-386A-C59E-4199-C1B32758D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38738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9" name="Rectangle 11">
            <a:extLst>
              <a:ext uri="{FF2B5EF4-FFF2-40B4-BE49-F238E27FC236}">
                <a16:creationId xmlns:a16="http://schemas.microsoft.com/office/drawing/2014/main" id="{4B390CC9-67D6-2B43-2882-B8A8C6D8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487613"/>
            <a:ext cx="8077200" cy="252888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br>
              <a:rPr lang="en-US" altLang="en-US"/>
            </a:br>
            <a:r>
              <a:rPr lang="en-US" altLang="en-US"/>
              <a:t>Microwaves are used for unicast communication such as cellular telephones, satellite networks,</a:t>
            </a:r>
            <a:br>
              <a:rPr lang="en-US" altLang="en-US"/>
            </a:br>
            <a:r>
              <a:rPr lang="en-US" altLang="en-US"/>
              <a:t>and wireless LANs.</a:t>
            </a:r>
          </a:p>
        </p:txBody>
      </p:sp>
      <p:grpSp>
        <p:nvGrpSpPr>
          <p:cNvPr id="882700" name="Group 12">
            <a:extLst>
              <a:ext uri="{FF2B5EF4-FFF2-40B4-BE49-F238E27FC236}">
                <a16:creationId xmlns:a16="http://schemas.microsoft.com/office/drawing/2014/main" id="{ACCDF040-E5DC-B271-8BB2-2E757CA36AB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1143000" cy="566738"/>
            <a:chOff x="1200" y="1248"/>
            <a:chExt cx="720" cy="357"/>
          </a:xfrm>
        </p:grpSpPr>
        <p:pic>
          <p:nvPicPr>
            <p:cNvPr id="882701" name="Picture 13">
              <a:extLst>
                <a:ext uri="{FF2B5EF4-FFF2-40B4-BE49-F238E27FC236}">
                  <a16:creationId xmlns:a16="http://schemas.microsoft.com/office/drawing/2014/main" id="{3DB81DBB-031E-70F9-F430-6E0F4F168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2702" name="Text Box 14">
              <a:extLst>
                <a:ext uri="{FF2B5EF4-FFF2-40B4-BE49-F238E27FC236}">
                  <a16:creationId xmlns:a16="http://schemas.microsoft.com/office/drawing/2014/main" id="{C15CAF8E-818A-87A9-E528-5335ECA5C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2C4EA8-6BC4-CEF9-1CB1-1AFE551335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1E2F68EF-5AA9-CF40-8232-2EF97F676AFC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3455EB08-083D-9014-07E4-ADBA2BF79E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E261E4EE-8416-B598-16A9-6B655683733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6" name="Rectangle 4">
            <a:extLst>
              <a:ext uri="{FF2B5EF4-FFF2-40B4-BE49-F238E27FC236}">
                <a16:creationId xmlns:a16="http://schemas.microsoft.com/office/drawing/2014/main" id="{90A5F673-2F0E-68B7-8A64-09D893F059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7" name="Rectangle 5">
            <a:extLst>
              <a:ext uri="{FF2B5EF4-FFF2-40B4-BE49-F238E27FC236}">
                <a16:creationId xmlns:a16="http://schemas.microsoft.com/office/drawing/2014/main" id="{C269C3BB-E94B-3CBC-657D-BC08F71484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8" name="Rectangle 6">
            <a:extLst>
              <a:ext uri="{FF2B5EF4-FFF2-40B4-BE49-F238E27FC236}">
                <a16:creationId xmlns:a16="http://schemas.microsoft.com/office/drawing/2014/main" id="{54D09455-29BE-73D4-DA99-52DE310BC9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9" name="Rectangle 7">
            <a:extLst>
              <a:ext uri="{FF2B5EF4-FFF2-40B4-BE49-F238E27FC236}">
                <a16:creationId xmlns:a16="http://schemas.microsoft.com/office/drawing/2014/main" id="{5E35FC75-A20C-E047-8352-42DB3E8034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20" name="Rectangle 8">
            <a:extLst>
              <a:ext uri="{FF2B5EF4-FFF2-40B4-BE49-F238E27FC236}">
                <a16:creationId xmlns:a16="http://schemas.microsoft.com/office/drawing/2014/main" id="{21A39AAD-7877-D259-3981-D68D0214D6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21" name="Line 9">
            <a:extLst>
              <a:ext uri="{FF2B5EF4-FFF2-40B4-BE49-F238E27FC236}">
                <a16:creationId xmlns:a16="http://schemas.microsoft.com/office/drawing/2014/main" id="{51465F85-CBA2-9004-A895-B4EE07EEE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22" name="Line 10">
            <a:extLst>
              <a:ext uri="{FF2B5EF4-FFF2-40B4-BE49-F238E27FC236}">
                <a16:creationId xmlns:a16="http://schemas.microsoft.com/office/drawing/2014/main" id="{3F21623A-9438-2A46-CFFE-99A9C90AF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23" name="Rectangle 11">
            <a:extLst>
              <a:ext uri="{FF2B5EF4-FFF2-40B4-BE49-F238E27FC236}">
                <a16:creationId xmlns:a16="http://schemas.microsoft.com/office/drawing/2014/main" id="{5A1B3D41-0E72-0F68-C8F9-10E561F64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br>
              <a:rPr lang="en-US" altLang="en-US"/>
            </a:br>
            <a:r>
              <a:rPr lang="en-US" altLang="en-US"/>
              <a:t>Infrared signals can be used for short-range communication in a closed area using line-of-sight propagation.</a:t>
            </a:r>
          </a:p>
        </p:txBody>
      </p:sp>
      <p:grpSp>
        <p:nvGrpSpPr>
          <p:cNvPr id="883724" name="Group 12">
            <a:extLst>
              <a:ext uri="{FF2B5EF4-FFF2-40B4-BE49-F238E27FC236}">
                <a16:creationId xmlns:a16="http://schemas.microsoft.com/office/drawing/2014/main" id="{18CC6F5C-BA2A-62E6-7408-8960B89AC3F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83725" name="Picture 13">
              <a:extLst>
                <a:ext uri="{FF2B5EF4-FFF2-40B4-BE49-F238E27FC236}">
                  <a16:creationId xmlns:a16="http://schemas.microsoft.com/office/drawing/2014/main" id="{C3883431-9CED-6D0E-86D5-F785B12147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3726" name="Text Box 14">
              <a:extLst>
                <a:ext uri="{FF2B5EF4-FFF2-40B4-BE49-F238E27FC236}">
                  <a16:creationId xmlns:a16="http://schemas.microsoft.com/office/drawing/2014/main" id="{154E9EA9-2731-9BA2-76F7-02FC978E9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AA56C7-9BE5-6740-D869-6DE8EF61E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9A5F67A0-EDA1-8E4C-B528-A448D00DB07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B9A36CCB-546E-5B68-D250-3F59D8C6F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0A13276B-48FA-32DC-870F-C9D93D000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4160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7-1   GUIDED MEDIA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133B072E-6B63-C157-D6AF-480F06F6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134C0E79-0CF7-767B-77C9-50A571EE2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Guided media, which are those that provide a conduit from one device to another, include twisted-pair cable, coaxial cable, and fiber-optic cable.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EBEB6D03-4C4D-0201-431D-EA049CFB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Twisted-Pair Cable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Coaxial Cable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Fiber-Optic Cable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80FAAA21-16A9-2932-4B49-DBD2B920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05EA7-5128-1C48-FE4D-21F015313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67CCA334-D866-0E4D-91D8-4E1E4D118D9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61186" name="Line 2">
            <a:extLst>
              <a:ext uri="{FF2B5EF4-FFF2-40B4-BE49-F238E27FC236}">
                <a16:creationId xmlns:a16="http://schemas.microsoft.com/office/drawing/2014/main" id="{5BC9B801-BA77-A0EC-BA57-A21F36592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7" name="Line 3">
            <a:extLst>
              <a:ext uri="{FF2B5EF4-FFF2-40B4-BE49-F238E27FC236}">
                <a16:creationId xmlns:a16="http://schemas.microsoft.com/office/drawing/2014/main" id="{AD5CB763-73D5-D865-2110-B46632CAF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8" name="Text Box 4">
            <a:extLst>
              <a:ext uri="{FF2B5EF4-FFF2-40B4-BE49-F238E27FC236}">
                <a16:creationId xmlns:a16="http://schemas.microsoft.com/office/drawing/2014/main" id="{897A7015-20FB-4DDE-035F-B1491CFA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57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7.3  </a:t>
            </a:r>
            <a:r>
              <a:rPr lang="en-US" altLang="en-US" sz="2000" i="1">
                <a:latin typeface="Times New Roman" panose="02020603050405020304" pitchFamily="18" charset="0"/>
              </a:rPr>
              <a:t>Twisted-pair cable</a:t>
            </a:r>
          </a:p>
        </p:txBody>
      </p:sp>
      <p:sp>
        <p:nvSpPr>
          <p:cNvPr id="861189" name="Line 5">
            <a:extLst>
              <a:ext uri="{FF2B5EF4-FFF2-40B4-BE49-F238E27FC236}">
                <a16:creationId xmlns:a16="http://schemas.microsoft.com/office/drawing/2014/main" id="{A3ED5C5F-3C0B-D26B-FE75-5A66520ED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1190" name="Picture 6">
            <a:extLst>
              <a:ext uri="{FF2B5EF4-FFF2-40B4-BE49-F238E27FC236}">
                <a16:creationId xmlns:a16="http://schemas.microsoft.com/office/drawing/2014/main" id="{B59C3ECD-B523-DA97-8D5E-80C7A7E6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86088"/>
            <a:ext cx="8610600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C98C7-CC2D-164C-8E9B-44AAEB7CB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E4FBB73A-669E-C344-B35F-E4A9BB438B8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62210" name="Line 2">
            <a:extLst>
              <a:ext uri="{FF2B5EF4-FFF2-40B4-BE49-F238E27FC236}">
                <a16:creationId xmlns:a16="http://schemas.microsoft.com/office/drawing/2014/main" id="{573C769B-5433-1321-E6BB-804136E7D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1" name="Line 3">
            <a:extLst>
              <a:ext uri="{FF2B5EF4-FFF2-40B4-BE49-F238E27FC236}">
                <a16:creationId xmlns:a16="http://schemas.microsoft.com/office/drawing/2014/main" id="{1F9DE7A3-A358-5C0C-D53E-2C4CDAEDE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2" name="Text Box 4">
            <a:extLst>
              <a:ext uri="{FF2B5EF4-FFF2-40B4-BE49-F238E27FC236}">
                <a16:creationId xmlns:a16="http://schemas.microsoft.com/office/drawing/2014/main" id="{1D655AC6-9F74-C884-5F84-317368ECE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3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7.4  </a:t>
            </a:r>
            <a:r>
              <a:rPr lang="en-US" altLang="en-US" sz="2000" i="1">
                <a:latin typeface="Times New Roman" panose="02020603050405020304" pitchFamily="18" charset="0"/>
              </a:rPr>
              <a:t>UTP and STP cables</a:t>
            </a:r>
          </a:p>
        </p:txBody>
      </p:sp>
      <p:sp>
        <p:nvSpPr>
          <p:cNvPr id="862213" name="Line 5">
            <a:extLst>
              <a:ext uri="{FF2B5EF4-FFF2-40B4-BE49-F238E27FC236}">
                <a16:creationId xmlns:a16="http://schemas.microsoft.com/office/drawing/2014/main" id="{B5CD885C-9185-83CA-A8E6-C045EC900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2215" name="Picture 7">
            <a:extLst>
              <a:ext uri="{FF2B5EF4-FFF2-40B4-BE49-F238E27FC236}">
                <a16:creationId xmlns:a16="http://schemas.microsoft.com/office/drawing/2014/main" id="{23B1F08F-0C38-BC75-AA6A-68AA448E7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112963"/>
            <a:ext cx="8501062" cy="337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52AF70-0EEF-3F79-E956-91906DBF6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C5750201-7283-514B-9EA8-D66D50E02BC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84738" name="Text Box 2">
            <a:extLst>
              <a:ext uri="{FF2B5EF4-FFF2-40B4-BE49-F238E27FC236}">
                <a16:creationId xmlns:a16="http://schemas.microsoft.com/office/drawing/2014/main" id="{A5C37987-8AAC-563C-92B8-91FC09C3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612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7.1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unshielded twisted-pair cables</a:t>
            </a:r>
          </a:p>
        </p:txBody>
      </p:sp>
      <p:pic>
        <p:nvPicPr>
          <p:cNvPr id="884740" name="Picture 4">
            <a:extLst>
              <a:ext uri="{FF2B5EF4-FFF2-40B4-BE49-F238E27FC236}">
                <a16:creationId xmlns:a16="http://schemas.microsoft.com/office/drawing/2014/main" id="{7EC85063-55B4-09AB-88FC-EE061CADF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685800"/>
            <a:ext cx="7742237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DD02A-F1A5-B94A-C9D2-6D2D0763B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1B3F77F5-BA9C-FC46-B70E-D5B0A4073BD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3234" name="Line 2">
            <a:extLst>
              <a:ext uri="{FF2B5EF4-FFF2-40B4-BE49-F238E27FC236}">
                <a16:creationId xmlns:a16="http://schemas.microsoft.com/office/drawing/2014/main" id="{D07E9A8A-57A7-AE70-1877-28A0E5A14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5" name="Line 3">
            <a:extLst>
              <a:ext uri="{FF2B5EF4-FFF2-40B4-BE49-F238E27FC236}">
                <a16:creationId xmlns:a16="http://schemas.microsoft.com/office/drawing/2014/main" id="{3FDFC965-8EA1-C28A-3F01-B1E95ABEC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6" name="Text Box 4">
            <a:extLst>
              <a:ext uri="{FF2B5EF4-FFF2-40B4-BE49-F238E27FC236}">
                <a16:creationId xmlns:a16="http://schemas.microsoft.com/office/drawing/2014/main" id="{23A7E728-42C0-E60D-3B98-8EC1AF36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25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7.5  </a:t>
            </a:r>
            <a:r>
              <a:rPr lang="en-US" altLang="en-US" sz="2000" i="1">
                <a:latin typeface="Times New Roman" panose="02020603050405020304" pitchFamily="18" charset="0"/>
              </a:rPr>
              <a:t>UTP connector</a:t>
            </a:r>
          </a:p>
        </p:txBody>
      </p:sp>
      <p:sp>
        <p:nvSpPr>
          <p:cNvPr id="863237" name="Line 5">
            <a:extLst>
              <a:ext uri="{FF2B5EF4-FFF2-40B4-BE49-F238E27FC236}">
                <a16:creationId xmlns:a16="http://schemas.microsoft.com/office/drawing/2014/main" id="{15BCB377-944E-8144-3769-1B0C9D7B8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3238" name="Picture 6">
            <a:extLst>
              <a:ext uri="{FF2B5EF4-FFF2-40B4-BE49-F238E27FC236}">
                <a16:creationId xmlns:a16="http://schemas.microsoft.com/office/drawing/2014/main" id="{19E9F163-2850-D824-B2E4-5B77FBB0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244725"/>
            <a:ext cx="6481762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293E1D-2AC1-DA08-75FF-F467741A3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7.</a:t>
            </a:r>
            <a:fld id="{786E5E2D-2F13-9746-ABFD-63205BE96D3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4258" name="Line 2">
            <a:extLst>
              <a:ext uri="{FF2B5EF4-FFF2-40B4-BE49-F238E27FC236}">
                <a16:creationId xmlns:a16="http://schemas.microsoft.com/office/drawing/2014/main" id="{0CF01268-7F04-514F-EFA2-9645D8C71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59" name="Line 3">
            <a:extLst>
              <a:ext uri="{FF2B5EF4-FFF2-40B4-BE49-F238E27FC236}">
                <a16:creationId xmlns:a16="http://schemas.microsoft.com/office/drawing/2014/main" id="{0F5EBAB7-9136-7C8C-A23C-E4116DDFE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60" name="Text Box 4">
            <a:extLst>
              <a:ext uri="{FF2B5EF4-FFF2-40B4-BE49-F238E27FC236}">
                <a16:creationId xmlns:a16="http://schemas.microsoft.com/office/drawing/2014/main" id="{2DE62CA5-093D-AE32-8F83-420C5A674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55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7.6  </a:t>
            </a:r>
            <a:r>
              <a:rPr lang="en-US" altLang="en-US" sz="2000" i="1">
                <a:latin typeface="Times New Roman" panose="02020603050405020304" pitchFamily="18" charset="0"/>
              </a:rPr>
              <a:t>UTP performance</a:t>
            </a:r>
          </a:p>
        </p:txBody>
      </p:sp>
      <p:sp>
        <p:nvSpPr>
          <p:cNvPr id="864261" name="Line 5">
            <a:extLst>
              <a:ext uri="{FF2B5EF4-FFF2-40B4-BE49-F238E27FC236}">
                <a16:creationId xmlns:a16="http://schemas.microsoft.com/office/drawing/2014/main" id="{D2E72392-D4E0-D607-8F9F-0DDDF5B68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4262" name="Picture 6">
            <a:extLst>
              <a:ext uri="{FF2B5EF4-FFF2-40B4-BE49-F238E27FC236}">
                <a16:creationId xmlns:a16="http://schemas.microsoft.com/office/drawing/2014/main" id="{503C0E19-A0BE-E5C2-B3E5-DB6ECB196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124575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340</Words>
  <Application>Microsoft Macintosh PowerPoint</Application>
  <PresentationFormat>On-screen Show (4:3)</PresentationFormat>
  <Paragraphs>107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163</cp:revision>
  <dcterms:created xsi:type="dcterms:W3CDTF">2000-01-15T04:50:39Z</dcterms:created>
  <dcterms:modified xsi:type="dcterms:W3CDTF">2025-08-23T14:54:45Z</dcterms:modified>
</cp:coreProperties>
</file>