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308" r:id="rId6"/>
    <p:sldId id="257" r:id="rId7"/>
    <p:sldId id="320" r:id="rId8"/>
    <p:sldId id="322" r:id="rId9"/>
    <p:sldId id="335" r:id="rId10"/>
    <p:sldId id="336" r:id="rId11"/>
    <p:sldId id="337" r:id="rId12"/>
    <p:sldId id="338" r:id="rId13"/>
    <p:sldId id="339" r:id="rId14"/>
    <p:sldId id="349" r:id="rId15"/>
    <p:sldId id="340" r:id="rId16"/>
    <p:sldId id="341" r:id="rId17"/>
    <p:sldId id="342" r:id="rId18"/>
    <p:sldId id="343" r:id="rId19"/>
    <p:sldId id="344" r:id="rId20"/>
    <p:sldId id="346" r:id="rId21"/>
    <p:sldId id="345" r:id="rId22"/>
    <p:sldId id="347" r:id="rId23"/>
    <p:sldId id="348" r:id="rId24"/>
    <p:sldId id="30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598" autoAdjust="0"/>
  </p:normalViewPr>
  <p:slideViewPr>
    <p:cSldViewPr snapToGrid="0">
      <p:cViewPr varScale="1">
        <p:scale>
          <a:sx n="78" d="100"/>
          <a:sy n="78" d="100"/>
        </p:scale>
        <p:origin x="715"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7/11/2024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333592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12</a:t>
            </a:fld>
            <a:endParaRPr lang="en-US" dirty="0"/>
          </a:p>
        </p:txBody>
      </p:sp>
    </p:spTree>
    <p:extLst>
      <p:ext uri="{BB962C8B-B14F-4D97-AF65-F5344CB8AC3E}">
        <p14:creationId xmlns:p14="http://schemas.microsoft.com/office/powerpoint/2010/main" val="2330912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14</a:t>
            </a:fld>
            <a:endParaRPr lang="en-US" dirty="0"/>
          </a:p>
        </p:txBody>
      </p:sp>
    </p:spTree>
    <p:extLst>
      <p:ext uri="{BB962C8B-B14F-4D97-AF65-F5344CB8AC3E}">
        <p14:creationId xmlns:p14="http://schemas.microsoft.com/office/powerpoint/2010/main" val="303075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21</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dirty="0"/>
              <a:t>2/1/XXXXX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dirty="0"/>
              <a:t>2/1/XXXXX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dirty="0"/>
              <a:t>2/1/XXXXX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dirty="0"/>
              <a:t>2/1/XXXXX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dirty="0"/>
              <a:t>2/1/XXXXX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dirty="0"/>
              <a:t>2/1/XXXXX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dirty="0"/>
              <a:t>2/1/XXXXX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dirty="0"/>
              <a:t>2/1/XXXXX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dirty="0"/>
              <a:t>2/1/XXXXX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dirty="0"/>
              <a:t>2/1/XXXXX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Picture Placeholder 11">
            <a:extLst>
              <a:ext uri="{FF2B5EF4-FFF2-40B4-BE49-F238E27FC236}">
                <a16:creationId xmlns:a16="http://schemas.microsoft.com/office/drawing/2014/main" id="{F1071936-6A39-404B-B5EC-8FECA37E1403}"/>
              </a:ext>
            </a:extLst>
          </p:cNvPr>
          <p:cNvSpPr>
            <a:spLocks noGrp="1"/>
          </p:cNvSpPr>
          <p:nvPr>
            <p:ph type="pic" sz="quarter" idx="14"/>
          </p:nvPr>
        </p:nvSpPr>
        <p:spPr>
          <a:xfrm>
            <a:off x="745213" y="2219353"/>
            <a:ext cx="2286000" cy="2286000"/>
          </a:xfrm>
          <a:prstGeom prst="ellipse">
            <a:avLst/>
          </a:prstGeom>
        </p:spPr>
        <p:txBody>
          <a:bodyPr>
            <a:normAutofit/>
          </a:bodyPr>
          <a:lstStyle>
            <a:lvl1pPr>
              <a:defRPr sz="2000"/>
            </a:lvl1pPr>
          </a:lstStyle>
          <a:p>
            <a:endParaRPr lang="en-US"/>
          </a:p>
        </p:txBody>
      </p:sp>
      <p:sp>
        <p:nvSpPr>
          <p:cNvPr id="201" name="Picture Placeholder 11">
            <a:extLst>
              <a:ext uri="{FF2B5EF4-FFF2-40B4-BE49-F238E27FC236}">
                <a16:creationId xmlns:a16="http://schemas.microsoft.com/office/drawing/2014/main" id="{65E6D613-79CD-48DA-A78B-2844FACE6C87}"/>
              </a:ext>
            </a:extLst>
          </p:cNvPr>
          <p:cNvSpPr>
            <a:spLocks noGrp="1"/>
          </p:cNvSpPr>
          <p:nvPr>
            <p:ph type="pic" sz="quarter" idx="15"/>
          </p:nvPr>
        </p:nvSpPr>
        <p:spPr>
          <a:xfrm>
            <a:off x="3551776" y="2219353"/>
            <a:ext cx="2286000" cy="2286000"/>
          </a:xfrm>
          <a:prstGeom prst="ellipse">
            <a:avLst/>
          </a:prstGeom>
        </p:spPr>
        <p:txBody>
          <a:bodyPr>
            <a:normAutofit/>
          </a:bodyPr>
          <a:lstStyle>
            <a:lvl1pPr>
              <a:defRPr sz="2000"/>
            </a:lvl1pPr>
          </a:lstStyle>
          <a:p>
            <a:endParaRPr lang="en-US"/>
          </a:p>
        </p:txBody>
      </p:sp>
      <p:sp>
        <p:nvSpPr>
          <p:cNvPr id="202" name="Picture Placeholder 11">
            <a:extLst>
              <a:ext uri="{FF2B5EF4-FFF2-40B4-BE49-F238E27FC236}">
                <a16:creationId xmlns:a16="http://schemas.microsoft.com/office/drawing/2014/main" id="{0AB7DD77-A094-4B63-9717-4D9048C8F90B}"/>
              </a:ext>
            </a:extLst>
          </p:cNvPr>
          <p:cNvSpPr>
            <a:spLocks noGrp="1"/>
          </p:cNvSpPr>
          <p:nvPr>
            <p:ph type="pic" sz="quarter" idx="16"/>
          </p:nvPr>
        </p:nvSpPr>
        <p:spPr>
          <a:xfrm>
            <a:off x="6358339" y="2219353"/>
            <a:ext cx="2286000" cy="2286000"/>
          </a:xfrm>
          <a:prstGeom prst="ellipse">
            <a:avLst/>
          </a:prstGeom>
        </p:spPr>
        <p:txBody>
          <a:bodyPr>
            <a:normAutofit/>
          </a:bodyPr>
          <a:lstStyle>
            <a:lvl1pPr>
              <a:defRPr sz="2000"/>
            </a:lvl1pPr>
          </a:lstStyle>
          <a:p>
            <a:endParaRPr lang="en-US"/>
          </a:p>
        </p:txBody>
      </p:sp>
      <p:sp>
        <p:nvSpPr>
          <p:cNvPr id="206" name="Picture Placeholder 11">
            <a:extLst>
              <a:ext uri="{FF2B5EF4-FFF2-40B4-BE49-F238E27FC236}">
                <a16:creationId xmlns:a16="http://schemas.microsoft.com/office/drawing/2014/main" id="{D512AEF9-E4D4-4E44-93C9-BBB675AD6BAF}"/>
              </a:ext>
            </a:extLst>
          </p:cNvPr>
          <p:cNvSpPr>
            <a:spLocks noGrp="1"/>
          </p:cNvSpPr>
          <p:nvPr>
            <p:ph type="pic" sz="quarter" idx="17"/>
          </p:nvPr>
        </p:nvSpPr>
        <p:spPr>
          <a:xfrm>
            <a:off x="9164901" y="2219353"/>
            <a:ext cx="2286000" cy="2286000"/>
          </a:xfrm>
          <a:prstGeom prst="ellipse">
            <a:avLst/>
          </a:prstGeom>
        </p:spPr>
        <p:txBody>
          <a:bodyPr>
            <a:normAutofit/>
          </a:bodyPr>
          <a:lstStyle>
            <a:lvl1pPr>
              <a:defRPr sz="2000"/>
            </a:lvl1pPr>
          </a:lstStyle>
          <a:p>
            <a:endParaRPr lang="en-US"/>
          </a:p>
        </p:txBody>
      </p:sp>
      <p:sp>
        <p:nvSpPr>
          <p:cNvPr id="207" name="Text Placeholder 20">
            <a:extLst>
              <a:ext uri="{FF2B5EF4-FFF2-40B4-BE49-F238E27FC236}">
                <a16:creationId xmlns:a16="http://schemas.microsoft.com/office/drawing/2014/main" id="{87A50965-D6D5-4C85-8DFC-0E5BC15236C6}"/>
              </a:ext>
            </a:extLst>
          </p:cNvPr>
          <p:cNvSpPr>
            <a:spLocks noGrp="1"/>
          </p:cNvSpPr>
          <p:nvPr>
            <p:ph type="body" sz="quarter" idx="18" hasCustomPrompt="1"/>
          </p:nvPr>
        </p:nvSpPr>
        <p:spPr>
          <a:xfrm>
            <a:off x="762000" y="4665296"/>
            <a:ext cx="2286000" cy="365125"/>
          </a:xfrm>
        </p:spPr>
        <p:txBody>
          <a:bodyPr anchor="ctr">
            <a:noAutofit/>
          </a:bodyPr>
          <a:lstStyle>
            <a:lvl1pPr marL="0" indent="0" algn="ctr">
              <a:lnSpc>
                <a:spcPct val="100000"/>
              </a:lnSpc>
              <a:spcBef>
                <a:spcPts val="0"/>
              </a:spcBef>
              <a:spcAft>
                <a:spcPts val="0"/>
              </a:spcAft>
              <a:buNone/>
              <a:defRPr lang="en-US" sz="2800" b="0" kern="1200" dirty="0" smtClean="0">
                <a:solidFill>
                  <a:schemeClr val="tx1">
                    <a:hueOff val="0"/>
                    <a:satOff val="0"/>
                    <a:lumOff val="0"/>
                    <a:alphaOff val="0"/>
                  </a:schemeClr>
                </a:solidFill>
                <a:latin typeface="+mj-lt"/>
                <a:ea typeface="+mn-ea"/>
                <a:cs typeface="+mn-cs"/>
              </a:defRPr>
            </a:lvl1pPr>
          </a:lstStyle>
          <a:p>
            <a:pPr lvl="0"/>
            <a:r>
              <a:rPr lang="en-US" dirty="0"/>
              <a:t>Name</a:t>
            </a:r>
          </a:p>
        </p:txBody>
      </p:sp>
      <p:sp>
        <p:nvSpPr>
          <p:cNvPr id="208" name="Text Placeholder 22">
            <a:extLst>
              <a:ext uri="{FF2B5EF4-FFF2-40B4-BE49-F238E27FC236}">
                <a16:creationId xmlns:a16="http://schemas.microsoft.com/office/drawing/2014/main" id="{5EB76731-98A8-4857-9098-237F6B83F438}"/>
              </a:ext>
            </a:extLst>
          </p:cNvPr>
          <p:cNvSpPr>
            <a:spLocks noGrp="1"/>
          </p:cNvSpPr>
          <p:nvPr>
            <p:ph type="body" sz="quarter" idx="19" hasCustomPrompt="1"/>
          </p:nvPr>
        </p:nvSpPr>
        <p:spPr>
          <a:xfrm>
            <a:off x="762000"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09" name="Text Placeholder 20">
            <a:extLst>
              <a:ext uri="{FF2B5EF4-FFF2-40B4-BE49-F238E27FC236}">
                <a16:creationId xmlns:a16="http://schemas.microsoft.com/office/drawing/2014/main" id="{3735B97D-43CA-4C18-B500-DD0C08A81445}"/>
              </a:ext>
            </a:extLst>
          </p:cNvPr>
          <p:cNvSpPr>
            <a:spLocks noGrp="1"/>
          </p:cNvSpPr>
          <p:nvPr>
            <p:ph type="body" sz="quarter" idx="20" hasCustomPrompt="1"/>
          </p:nvPr>
        </p:nvSpPr>
        <p:spPr>
          <a:xfrm>
            <a:off x="3562967"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0" name="Text Placeholder 22">
            <a:extLst>
              <a:ext uri="{FF2B5EF4-FFF2-40B4-BE49-F238E27FC236}">
                <a16:creationId xmlns:a16="http://schemas.microsoft.com/office/drawing/2014/main" id="{122DEA4A-1767-466F-AA95-6973A781C268}"/>
              </a:ext>
            </a:extLst>
          </p:cNvPr>
          <p:cNvSpPr>
            <a:spLocks noGrp="1"/>
          </p:cNvSpPr>
          <p:nvPr>
            <p:ph type="body" sz="quarter" idx="21" hasCustomPrompt="1"/>
          </p:nvPr>
        </p:nvSpPr>
        <p:spPr>
          <a:xfrm>
            <a:off x="3562967"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1" name="Text Placeholder 20">
            <a:extLst>
              <a:ext uri="{FF2B5EF4-FFF2-40B4-BE49-F238E27FC236}">
                <a16:creationId xmlns:a16="http://schemas.microsoft.com/office/drawing/2014/main" id="{86017C97-AFB4-44AA-A439-C68609610E50}"/>
              </a:ext>
            </a:extLst>
          </p:cNvPr>
          <p:cNvSpPr>
            <a:spLocks noGrp="1"/>
          </p:cNvSpPr>
          <p:nvPr>
            <p:ph type="body" sz="quarter" idx="22" hasCustomPrompt="1"/>
          </p:nvPr>
        </p:nvSpPr>
        <p:spPr>
          <a:xfrm>
            <a:off x="6363934"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2" name="Text Placeholder 22">
            <a:extLst>
              <a:ext uri="{FF2B5EF4-FFF2-40B4-BE49-F238E27FC236}">
                <a16:creationId xmlns:a16="http://schemas.microsoft.com/office/drawing/2014/main" id="{4B0F2A42-984B-4954-93AB-562CFC5530AB}"/>
              </a:ext>
            </a:extLst>
          </p:cNvPr>
          <p:cNvSpPr>
            <a:spLocks noGrp="1"/>
          </p:cNvSpPr>
          <p:nvPr>
            <p:ph type="body" sz="quarter" idx="23" hasCustomPrompt="1"/>
          </p:nvPr>
        </p:nvSpPr>
        <p:spPr>
          <a:xfrm>
            <a:off x="6363934"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3" name="Text Placeholder 20">
            <a:extLst>
              <a:ext uri="{FF2B5EF4-FFF2-40B4-BE49-F238E27FC236}">
                <a16:creationId xmlns:a16="http://schemas.microsoft.com/office/drawing/2014/main" id="{69EF6D11-7269-44E1-8E49-E99D4B1BFB63}"/>
              </a:ext>
            </a:extLst>
          </p:cNvPr>
          <p:cNvSpPr>
            <a:spLocks noGrp="1"/>
          </p:cNvSpPr>
          <p:nvPr>
            <p:ph type="body" sz="quarter" idx="24" hasCustomPrompt="1"/>
          </p:nvPr>
        </p:nvSpPr>
        <p:spPr>
          <a:xfrm>
            <a:off x="9164901"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4" name="Text Placeholder 22">
            <a:extLst>
              <a:ext uri="{FF2B5EF4-FFF2-40B4-BE49-F238E27FC236}">
                <a16:creationId xmlns:a16="http://schemas.microsoft.com/office/drawing/2014/main" id="{A9F605D5-51E7-44EE-825A-7BDC49BE7E75}"/>
              </a:ext>
            </a:extLst>
          </p:cNvPr>
          <p:cNvSpPr>
            <a:spLocks noGrp="1"/>
          </p:cNvSpPr>
          <p:nvPr>
            <p:ph type="body" sz="quarter" idx="25" hasCustomPrompt="1"/>
          </p:nvPr>
        </p:nvSpPr>
        <p:spPr>
          <a:xfrm>
            <a:off x="9164901"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dirty="0"/>
              <a:t>2/1/XXXXX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dirty="0"/>
              <a:t>2/1/XXXXX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149648" y="4873648"/>
            <a:ext cx="6133888" cy="1801472"/>
          </a:xfrm>
        </p:spPr>
        <p:txBody>
          <a:bodyPr>
            <a:normAutofit fontScale="85000" lnSpcReduction="20000"/>
          </a:bodyPr>
          <a:lstStyle/>
          <a:p>
            <a:pPr algn="ctr"/>
            <a:r>
              <a:rPr lang="en-US" dirty="0"/>
              <a:t>AAYUSH SINGH</a:t>
            </a:r>
          </a:p>
          <a:p>
            <a:pPr algn="ctr"/>
            <a:r>
              <a:rPr lang="en-US" dirty="0"/>
              <a:t>KANAV SINGH CHOUHAN</a:t>
            </a:r>
          </a:p>
          <a:p>
            <a:pPr algn="ctr"/>
            <a:r>
              <a:rPr lang="en-US" dirty="0"/>
              <a:t>SAMYAK JAIN</a:t>
            </a:r>
          </a:p>
          <a:p>
            <a:pPr algn="ctr"/>
            <a:r>
              <a:rPr lang="en-US" dirty="0"/>
              <a:t>PRAKHAR SHRIVASTAV</a:t>
            </a:r>
          </a:p>
          <a:p>
            <a:pPr algn="ctr"/>
            <a:r>
              <a:rPr lang="en-US" dirty="0"/>
              <a:t>RAGHAV MADAN</a:t>
            </a:r>
          </a:p>
        </p:txBody>
      </p:sp>
      <p:pic>
        <p:nvPicPr>
          <p:cNvPr id="5" name="Picture 4">
            <a:extLst>
              <a:ext uri="{FF2B5EF4-FFF2-40B4-BE49-F238E27FC236}">
                <a16:creationId xmlns:a16="http://schemas.microsoft.com/office/drawing/2014/main" id="{C3592F13-3E79-A8F6-71B7-5966476EDDB6}"/>
              </a:ext>
            </a:extLst>
          </p:cNvPr>
          <p:cNvPicPr>
            <a:picLocks noChangeAspect="1"/>
          </p:cNvPicPr>
          <p:nvPr/>
        </p:nvPicPr>
        <p:blipFill>
          <a:blip r:embed="rId2"/>
          <a:stretch>
            <a:fillRect/>
          </a:stretch>
        </p:blipFill>
        <p:spPr>
          <a:xfrm>
            <a:off x="8457543" y="2449144"/>
            <a:ext cx="2318528" cy="2315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35EDCFAF-3285-CEFE-DB4D-C30A0FAB1B4E}"/>
              </a:ext>
            </a:extLst>
          </p:cNvPr>
          <p:cNvSpPr txBox="1"/>
          <p:nvPr/>
        </p:nvSpPr>
        <p:spPr>
          <a:xfrm>
            <a:off x="541899" y="1481978"/>
            <a:ext cx="7767305" cy="1323439"/>
          </a:xfrm>
          <a:prstGeom prst="rect">
            <a:avLst/>
          </a:prstGeom>
          <a:noFill/>
        </p:spPr>
        <p:txBody>
          <a:bodyPr wrap="square" rtlCol="0">
            <a:spAutoFit/>
          </a:bodyPr>
          <a:lstStyle/>
          <a:p>
            <a:pPr algn="ctr"/>
            <a:r>
              <a:rPr lang="en-US" sz="4000" dirty="0">
                <a:solidFill>
                  <a:schemeClr val="accent2">
                    <a:lumMod val="60000"/>
                    <a:lumOff val="40000"/>
                  </a:schemeClr>
                </a:solidFill>
                <a:latin typeface="Consolas" panose="020B0609020204030204" pitchFamily="49" charset="0"/>
              </a:rPr>
              <a:t>WebMail-less  Mailing  and  Designing  IITK-Flix</a:t>
            </a:r>
            <a:endParaRPr lang="en-IN" sz="4000" dirty="0">
              <a:solidFill>
                <a:schemeClr val="accent2">
                  <a:lumMod val="60000"/>
                  <a:lumOff val="4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A7F02C10-3A99-1C5E-2B7A-3C7FD40EC9BD}"/>
              </a:ext>
            </a:extLst>
          </p:cNvPr>
          <p:cNvSpPr txBox="1"/>
          <p:nvPr/>
        </p:nvSpPr>
        <p:spPr>
          <a:xfrm>
            <a:off x="4155440" y="3182595"/>
            <a:ext cx="4397604" cy="1384995"/>
          </a:xfrm>
          <a:prstGeom prst="rect">
            <a:avLst/>
          </a:prstGeom>
          <a:noFill/>
        </p:spPr>
        <p:txBody>
          <a:bodyPr wrap="square" rtlCol="0">
            <a:spAutoFit/>
          </a:bodyPr>
          <a:lstStyle/>
          <a:p>
            <a:pPr algn="ctr"/>
            <a:r>
              <a:rPr lang="en-IN" sz="2800" i="1" dirty="0">
                <a:solidFill>
                  <a:schemeClr val="accent4">
                    <a:lumMod val="75000"/>
                  </a:schemeClr>
                </a:solidFill>
                <a:latin typeface="+mj-lt"/>
                <a:ea typeface="Artifakt Element Book" panose="020B0503050000020004" pitchFamily="34" charset="0"/>
              </a:rPr>
              <a:t>ME N T O R E D  B Y :</a:t>
            </a:r>
          </a:p>
          <a:p>
            <a:pPr algn="ctr"/>
            <a:r>
              <a:rPr lang="en-IN" sz="2800" i="1" dirty="0">
                <a:solidFill>
                  <a:schemeClr val="accent4">
                    <a:lumMod val="75000"/>
                  </a:schemeClr>
                </a:solidFill>
                <a:latin typeface="+mj-lt"/>
                <a:ea typeface="Artifakt Element Book" panose="020B0503050000020004" pitchFamily="34" charset="0"/>
              </a:rPr>
              <a:t>R a j v a r d h a n  V e r m a</a:t>
            </a:r>
          </a:p>
          <a:p>
            <a:pPr algn="ctr"/>
            <a:r>
              <a:rPr lang="en-IN" sz="2800" i="1" dirty="0">
                <a:solidFill>
                  <a:schemeClr val="accent4">
                    <a:lumMod val="75000"/>
                  </a:schemeClr>
                </a:solidFill>
                <a:latin typeface="+mj-lt"/>
                <a:ea typeface="Artifakt Element Book" panose="020B0503050000020004" pitchFamily="34" charset="0"/>
              </a:rPr>
              <a:t>S h o b h </a:t>
            </a:r>
            <a:r>
              <a:rPr lang="en-IN" sz="2800" i="1" dirty="0" err="1">
                <a:solidFill>
                  <a:schemeClr val="accent4">
                    <a:lumMod val="75000"/>
                  </a:schemeClr>
                </a:solidFill>
                <a:latin typeface="+mj-lt"/>
                <a:ea typeface="Artifakt Element Book" panose="020B0503050000020004" pitchFamily="34" charset="0"/>
              </a:rPr>
              <a:t>i</a:t>
            </a:r>
            <a:r>
              <a:rPr lang="en-IN" sz="2800" i="1" dirty="0">
                <a:solidFill>
                  <a:schemeClr val="accent4">
                    <a:lumMod val="75000"/>
                  </a:schemeClr>
                </a:solidFill>
                <a:latin typeface="+mj-lt"/>
                <a:ea typeface="Artifakt Element Book" panose="020B0503050000020004" pitchFamily="34" charset="0"/>
              </a:rPr>
              <a:t> t  S h a r m a</a:t>
            </a:r>
          </a:p>
        </p:txBody>
      </p:sp>
      <p:sp>
        <p:nvSpPr>
          <p:cNvPr id="8" name="TextBox 7">
            <a:extLst>
              <a:ext uri="{FF2B5EF4-FFF2-40B4-BE49-F238E27FC236}">
                <a16:creationId xmlns:a16="http://schemas.microsoft.com/office/drawing/2014/main" id="{A9B7E5D0-60F3-A957-F87A-46AB40F69CF5}"/>
              </a:ext>
            </a:extLst>
          </p:cNvPr>
          <p:cNvSpPr txBox="1"/>
          <p:nvPr/>
        </p:nvSpPr>
        <p:spPr>
          <a:xfrm>
            <a:off x="5775303" y="5512774"/>
            <a:ext cx="2682240" cy="523220"/>
          </a:xfrm>
          <a:prstGeom prst="rect">
            <a:avLst/>
          </a:prstGeom>
          <a:noFill/>
        </p:spPr>
        <p:txBody>
          <a:bodyPr wrap="square" rtlCol="0">
            <a:spAutoFit/>
          </a:bodyPr>
          <a:lstStyle/>
          <a:p>
            <a:r>
              <a:rPr lang="en-IN" sz="2800" dirty="0">
                <a:solidFill>
                  <a:schemeClr val="tx1">
                    <a:lumMod val="50000"/>
                  </a:schemeClr>
                </a:solidFill>
              </a:rPr>
              <a:t>G R O U P  -  1</a:t>
            </a:r>
          </a:p>
        </p:txBody>
      </p:sp>
    </p:spTree>
    <p:extLst>
      <p:ext uri="{BB962C8B-B14F-4D97-AF65-F5344CB8AC3E}">
        <p14:creationId xmlns:p14="http://schemas.microsoft.com/office/powerpoint/2010/main" val="2454986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E2930-3CB3-4940-DD83-779F267395E3}"/>
              </a:ext>
            </a:extLst>
          </p:cNvPr>
          <p:cNvSpPr>
            <a:spLocks noGrp="1"/>
          </p:cNvSpPr>
          <p:nvPr>
            <p:ph type="body" sz="quarter" idx="13"/>
          </p:nvPr>
        </p:nvSpPr>
        <p:spPr>
          <a:xfrm>
            <a:off x="2235200" y="3891279"/>
            <a:ext cx="6682451" cy="1962197"/>
          </a:xfrm>
        </p:spPr>
        <p:txBody>
          <a:bodyPr>
            <a:normAutofit fontScale="92500" lnSpcReduction="10000"/>
          </a:bodyPr>
          <a:lstStyle/>
          <a:p>
            <a:pPr algn="l"/>
            <a:r>
              <a:rPr lang="en-IN" dirty="0">
                <a:solidFill>
                  <a:schemeClr val="tx2">
                    <a:lumMod val="25000"/>
                  </a:schemeClr>
                </a:solidFill>
              </a:rPr>
              <a:t>//Defining two threads, one to receiving function and other for sending.</a:t>
            </a:r>
          </a:p>
          <a:p>
            <a:pPr algn="l"/>
            <a:endParaRPr lang="en-IN" dirty="0">
              <a:solidFill>
                <a:schemeClr val="tx2">
                  <a:lumMod val="25000"/>
                </a:schemeClr>
              </a:solidFill>
            </a:endParaRPr>
          </a:p>
          <a:p>
            <a:pPr algn="l"/>
            <a:r>
              <a:rPr lang="en-IN" dirty="0">
                <a:solidFill>
                  <a:schemeClr val="tx2">
                    <a:lumMod val="25000"/>
                  </a:schemeClr>
                </a:solidFill>
              </a:rPr>
              <a:t>//Running both the thread to receive and send data simultaneously.</a:t>
            </a:r>
          </a:p>
        </p:txBody>
      </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one</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10</a:t>
            </a:fld>
            <a:endParaRPr lang="en-US" dirty="0">
              <a:solidFill>
                <a:srgbClr val="898989"/>
              </a:solidFill>
            </a:endParaRPr>
          </a:p>
        </p:txBody>
      </p:sp>
      <p:pic>
        <p:nvPicPr>
          <p:cNvPr id="7" name="Picture 6">
            <a:extLst>
              <a:ext uri="{FF2B5EF4-FFF2-40B4-BE49-F238E27FC236}">
                <a16:creationId xmlns:a16="http://schemas.microsoft.com/office/drawing/2014/main" id="{D2231472-C8F0-756F-4A44-4F032F3BF7B1}"/>
              </a:ext>
            </a:extLst>
          </p:cNvPr>
          <p:cNvPicPr>
            <a:picLocks noChangeAspect="1"/>
          </p:cNvPicPr>
          <p:nvPr/>
        </p:nvPicPr>
        <p:blipFill>
          <a:blip r:embed="rId2"/>
          <a:stretch>
            <a:fillRect/>
          </a:stretch>
        </p:blipFill>
        <p:spPr>
          <a:xfrm>
            <a:off x="2264994" y="1004524"/>
            <a:ext cx="6652657" cy="1962197"/>
          </a:xfrm>
          <a:prstGeom prst="rect">
            <a:avLst/>
          </a:prstGeom>
        </p:spPr>
      </p:pic>
    </p:spTree>
    <p:extLst>
      <p:ext uri="{BB962C8B-B14F-4D97-AF65-F5344CB8AC3E}">
        <p14:creationId xmlns:p14="http://schemas.microsoft.com/office/powerpoint/2010/main" val="15335374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7" name="Oval 2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9" name="Rectangle 28">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p:grpSpPr>
        <p:grpSp>
          <p:nvGrpSpPr>
            <p:cNvPr id="32" name="Group 31">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rgbClr val="FFFFFF"/>
            </a:solidFill>
          </p:grpSpPr>
          <p:sp>
            <p:nvSpPr>
              <p:cNvPr id="36" name="Freeform: Shape 35">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3" name="Group 32">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solidFill>
              <a:schemeClr val="tx1"/>
            </a:solidFill>
          </p:grpSpPr>
          <p:sp>
            <p:nvSpPr>
              <p:cNvPr id="34" name="Freeform: Shape 33">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5" name="Freeform: Shape 34">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39" name="Group 38">
            <a:extLst>
              <a:ext uri="{FF2B5EF4-FFF2-40B4-BE49-F238E27FC236}">
                <a16:creationId xmlns:a16="http://schemas.microsoft.com/office/drawing/2014/main" id="{BB7A900B-006E-46F4-831E-5AABAEE45E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4492" y="1103896"/>
            <a:ext cx="4965868" cy="4598497"/>
            <a:chOff x="1674895" y="1345036"/>
            <a:chExt cx="5428610" cy="4210939"/>
          </a:xfrm>
        </p:grpSpPr>
        <p:sp>
          <p:nvSpPr>
            <p:cNvPr id="40" name="Rectangle 3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43" name="Rectangle 42">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a:extLst>
              <a:ext uri="{FF2B5EF4-FFF2-40B4-BE49-F238E27FC236}">
                <a16:creationId xmlns:a16="http://schemas.microsoft.com/office/drawing/2014/main" id="{E9E080AC-8652-D64B-8AA6-EC514ECDE218}"/>
              </a:ext>
            </a:extLst>
          </p:cNvPr>
          <p:cNvSpPr>
            <a:spLocks noGrp="1"/>
          </p:cNvSpPr>
          <p:nvPr>
            <p:ph type="title"/>
          </p:nvPr>
        </p:nvSpPr>
        <p:spPr>
          <a:xfrm>
            <a:off x="838200" y="1254952"/>
            <a:ext cx="4324642" cy="2939655"/>
          </a:xfrm>
        </p:spPr>
        <p:txBody>
          <a:bodyPr vert="horz" lIns="91440" tIns="45720" rIns="91440" bIns="45720" rtlCol="0" anchor="b">
            <a:normAutofit/>
          </a:bodyPr>
          <a:lstStyle/>
          <a:p>
            <a:pPr>
              <a:lnSpc>
                <a:spcPct val="90000"/>
              </a:lnSpc>
            </a:pPr>
            <a:r>
              <a:rPr lang="en-US" sz="5100" b="1" cap="all" spc="1500">
                <a:ea typeface="Source Sans Pro SemiBold" panose="020B0603030403020204" pitchFamily="34" charset="0"/>
              </a:rPr>
              <a:t>Output:</a:t>
            </a:r>
          </a:p>
        </p:txBody>
      </p:sp>
      <p:sp>
        <p:nvSpPr>
          <p:cNvPr id="45" name="Freeform: Shape 4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7" name="Freeform: Shape 46">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9" name="Oval 48">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a:extLst>
              <a:ext uri="{FF2B5EF4-FFF2-40B4-BE49-F238E27FC236}">
                <a16:creationId xmlns:a16="http://schemas.microsoft.com/office/drawing/2014/main" id="{116013E1-7424-025A-32A9-97B98C357058}"/>
              </a:ext>
            </a:extLst>
          </p:cNvPr>
          <p:cNvPicPr>
            <a:picLocks noChangeAspect="1"/>
          </p:cNvPicPr>
          <p:nvPr/>
        </p:nvPicPr>
        <p:blipFill rotWithShape="1">
          <a:blip r:embed="rId2"/>
          <a:srcRect r="3315" b="3"/>
          <a:stretch/>
        </p:blipFill>
        <p:spPr>
          <a:xfrm>
            <a:off x="5896294" y="1370409"/>
            <a:ext cx="5428611" cy="4210940"/>
          </a:xfrm>
          <a:prstGeom prst="rect">
            <a:avLst/>
          </a:prstGeom>
          <a:ln w="28575">
            <a:noFill/>
          </a:ln>
        </p:spPr>
      </p:pic>
      <p:grpSp>
        <p:nvGrpSpPr>
          <p:cNvPr id="5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54" name="Freeform: Shape 5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60"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tx1"/>
          </a:solidFill>
        </p:grpSpPr>
        <p:sp>
          <p:nvSpPr>
            <p:cNvPr id="61" name="Freeform: Shape 60">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dirty="0"/>
              <a:t>14/01/2024</a:t>
            </a:r>
            <a:endParaRPr lang="en-US"/>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11</a:t>
            </a:fld>
            <a:endParaRPr lang="en-US"/>
          </a:p>
        </p:txBody>
      </p:sp>
    </p:spTree>
    <p:extLst>
      <p:ext uri="{BB962C8B-B14F-4D97-AF65-F5344CB8AC3E}">
        <p14:creationId xmlns:p14="http://schemas.microsoft.com/office/powerpoint/2010/main" val="3188403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381053" y="1303730"/>
            <a:ext cx="4079551" cy="2877632"/>
          </a:xfrm>
        </p:spPr>
        <p:txBody>
          <a:bodyPr vert="horz" lIns="91440" tIns="45720" rIns="91440" bIns="45720" rtlCol="0" anchor="b">
            <a:normAutofit/>
          </a:bodyPr>
          <a:lstStyle/>
          <a:p>
            <a:r>
              <a:rPr lang="en-US" sz="3800" cap="all" dirty="0">
                <a:ea typeface="Source Sans Pro SemiBold" panose="020B0603030403020204" pitchFamily="34" charset="0"/>
              </a:rPr>
              <a:t>QUESTION TWO</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342763" y="4863054"/>
            <a:ext cx="4079551" cy="811604"/>
          </a:xfrm>
        </p:spPr>
        <p:txBody>
          <a:bodyPr vert="horz" lIns="91440" tIns="45720" rIns="91440" bIns="45720" rtlCol="0">
            <a:normAutofit/>
          </a:bodyPr>
          <a:lstStyle/>
          <a:p>
            <a:pPr indent="0"/>
            <a:r>
              <a:rPr lang="en-US" sz="2400" cap="all" dirty="0"/>
              <a:t>EMAIL SERVER USING SMTP</a:t>
            </a:r>
          </a:p>
        </p:txBody>
      </p:sp>
      <p:pic>
        <p:nvPicPr>
          <p:cNvPr id="5" name="Picture 4">
            <a:extLst>
              <a:ext uri="{FF2B5EF4-FFF2-40B4-BE49-F238E27FC236}">
                <a16:creationId xmlns:a16="http://schemas.microsoft.com/office/drawing/2014/main" id="{8AAE4D4F-605F-51BE-A4AD-7D411028FE60}"/>
              </a:ext>
            </a:extLst>
          </p:cNvPr>
          <p:cNvPicPr>
            <a:picLocks noChangeAspect="1"/>
          </p:cNvPicPr>
          <p:nvPr/>
        </p:nvPicPr>
        <p:blipFill>
          <a:blip r:embed="rId3"/>
          <a:stretch>
            <a:fillRect/>
          </a:stretch>
        </p:blipFill>
        <p:spPr>
          <a:xfrm>
            <a:off x="6230060" y="681037"/>
            <a:ext cx="2560781" cy="25607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73896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Question 2:</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550111" y="2302721"/>
            <a:ext cx="7631377" cy="4351338"/>
          </a:xfrm>
        </p:spPr>
        <p:txBody>
          <a:bodyPr>
            <a:normAutofit/>
          </a:bodyPr>
          <a:lstStyle/>
          <a:p>
            <a:r>
              <a:rPr lang="en-US" sz="3200" dirty="0"/>
              <a:t>This question asked to send email using smtp server.</a:t>
            </a:r>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7790106" y="3992585"/>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a:xfrm>
            <a:off x="4029224" y="6083101"/>
            <a:ext cx="4114800" cy="365125"/>
          </a:xfrm>
        </p:spPr>
        <p:txBody>
          <a:bodyPr/>
          <a:lstStyle/>
          <a:p>
            <a:r>
              <a:rPr lang="en-US" dirty="0"/>
              <a:t>Question 2</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13</a:t>
            </a:fld>
            <a:endParaRPr lang="en-US" dirty="0"/>
          </a:p>
        </p:txBody>
      </p:sp>
    </p:spTree>
    <p:extLst>
      <p:ext uri="{BB962C8B-B14F-4D97-AF65-F5344CB8AC3E}">
        <p14:creationId xmlns:p14="http://schemas.microsoft.com/office/powerpoint/2010/main" val="996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0" name="Freeform: Shape 19">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6" name="Oval 25">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8" name="Rectangle 27">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6815101" y="3677920"/>
            <a:ext cx="4114800" cy="603961"/>
          </a:xfrm>
        </p:spPr>
        <p:txBody>
          <a:bodyPr vert="horz" lIns="91440" tIns="45720" rIns="91440" bIns="45720" rtlCol="0" anchor="b">
            <a:normAutofit/>
          </a:bodyPr>
          <a:lstStyle/>
          <a:p>
            <a:pPr algn="r"/>
            <a:r>
              <a:rPr lang="en-US" sz="3300" cap="all" spc="1500" dirty="0">
                <a:ea typeface="Source Sans Pro SemiBold" panose="020B0603030403020204" pitchFamily="34" charset="0"/>
              </a:rPr>
              <a:t>Solution:</a:t>
            </a:r>
          </a:p>
        </p:txBody>
      </p:sp>
      <p:grpSp>
        <p:nvGrpSpPr>
          <p:cNvPr id="30" name="Group 29">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31" name="Rectangle 30">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Freeform: Shape 33">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38" name="Rectangle 37">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6" name="Picture 15" descr="A yellow puzzle piece completing a black puzzle">
            <a:extLst>
              <a:ext uri="{FF2B5EF4-FFF2-40B4-BE49-F238E27FC236}">
                <a16:creationId xmlns:a16="http://schemas.microsoft.com/office/drawing/2014/main" id="{F0068A02-423B-C33F-6956-9CB87220DE11}"/>
              </a:ext>
            </a:extLst>
          </p:cNvPr>
          <p:cNvPicPr>
            <a:picLocks noChangeAspect="1"/>
          </p:cNvPicPr>
          <p:nvPr/>
        </p:nvPicPr>
        <p:blipFill>
          <a:blip r:embed="rId3"/>
          <a:stretch>
            <a:fillRect/>
          </a:stretch>
        </p:blipFill>
        <p:spPr>
          <a:xfrm>
            <a:off x="1700022" y="1957142"/>
            <a:ext cx="4172845" cy="2785374"/>
          </a:xfrm>
          <a:prstGeom prst="rect">
            <a:avLst/>
          </a:prstGeom>
          <a:ln w="28575">
            <a:noFill/>
          </a:ln>
        </p:spPr>
      </p:pic>
      <p:grpSp>
        <p:nvGrpSpPr>
          <p:cNvPr id="46" name="Group 45">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47"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dirty="0">
                <a:solidFill>
                  <a:schemeClr val="tx1">
                    <a:tint val="75000"/>
                  </a:schemeClr>
                </a:solidFill>
                <a:latin typeface="+mn-lt"/>
                <a:ea typeface="Source Sans Pro SemiBold" panose="020B0603030403020204" pitchFamily="34" charset="0"/>
                <a:cs typeface="+mn-cs"/>
              </a:rPr>
              <a:t>Question one</a:t>
            </a:r>
          </a:p>
        </p:txBody>
      </p:sp>
      <p:grpSp>
        <p:nvGrpSpPr>
          <p:cNvPr id="50"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1" name="Freeform: Shape 50">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14</a:t>
            </a:fld>
            <a:endParaRPr lang="en-US">
              <a:solidFill>
                <a:schemeClr val="tx1">
                  <a:tint val="75000"/>
                </a:schemeClr>
              </a:solidFill>
            </a:endParaRPr>
          </a:p>
        </p:txBody>
      </p:sp>
    </p:spTree>
    <p:extLst>
      <p:ext uri="{BB962C8B-B14F-4D97-AF65-F5344CB8AC3E}">
        <p14:creationId xmlns:p14="http://schemas.microsoft.com/office/powerpoint/2010/main" val="32109166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15</a:t>
            </a:fld>
            <a:endParaRPr lang="en-US" dirty="0">
              <a:solidFill>
                <a:srgbClr val="898989"/>
              </a:solidFill>
            </a:endParaRPr>
          </a:p>
        </p:txBody>
      </p:sp>
      <p:sp>
        <p:nvSpPr>
          <p:cNvPr id="2" name="Title 1">
            <a:extLst>
              <a:ext uri="{FF2B5EF4-FFF2-40B4-BE49-F238E27FC236}">
                <a16:creationId xmlns:a16="http://schemas.microsoft.com/office/drawing/2014/main" id="{85C565E9-D88A-55D3-9D42-BD1C24B6DE9F}"/>
              </a:ext>
            </a:extLst>
          </p:cNvPr>
          <p:cNvSpPr>
            <a:spLocks noGrp="1"/>
          </p:cNvSpPr>
          <p:nvPr/>
        </p:nvSpPr>
        <p:spPr>
          <a:xfrm>
            <a:off x="3249168" y="473639"/>
            <a:ext cx="5693664" cy="768096"/>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endParaRPr lang="en-US" sz="4800" b="1" dirty="0">
              <a:solidFill>
                <a:schemeClr val="accent6"/>
              </a:solidFill>
              <a:latin typeface="Arial Black" panose="020B0604020202020204" pitchFamily="34" charset="0"/>
              <a:cs typeface="Arial Black" panose="020B0604020202020204" pitchFamily="34" charset="0"/>
            </a:endParaRPr>
          </a:p>
        </p:txBody>
      </p:sp>
      <p:sp>
        <p:nvSpPr>
          <p:cNvPr id="9" name="TextBox 5">
            <a:extLst>
              <a:ext uri="{FF2B5EF4-FFF2-40B4-BE49-F238E27FC236}">
                <a16:creationId xmlns:a16="http://schemas.microsoft.com/office/drawing/2014/main" id="{9C8DC053-5717-EAFE-B404-EDA3C207FFCC}"/>
              </a:ext>
            </a:extLst>
          </p:cNvPr>
          <p:cNvSpPr txBox="1"/>
          <p:nvPr/>
        </p:nvSpPr>
        <p:spPr>
          <a:xfrm>
            <a:off x="4141541" y="3061559"/>
            <a:ext cx="4847070"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tx2">
                    <a:lumMod val="25000"/>
                  </a:schemeClr>
                </a:solidFill>
              </a:rPr>
              <a:t>//Importing the required libraries</a:t>
            </a:r>
          </a:p>
        </p:txBody>
      </p:sp>
      <p:sp>
        <p:nvSpPr>
          <p:cNvPr id="11" name="TextBox 8">
            <a:extLst>
              <a:ext uri="{FF2B5EF4-FFF2-40B4-BE49-F238E27FC236}">
                <a16:creationId xmlns:a16="http://schemas.microsoft.com/office/drawing/2014/main" id="{EEF76C8E-B1C1-4C2F-F965-0BC11D330D0F}"/>
              </a:ext>
            </a:extLst>
          </p:cNvPr>
          <p:cNvSpPr txBox="1"/>
          <p:nvPr/>
        </p:nvSpPr>
        <p:spPr>
          <a:xfrm>
            <a:off x="4141541" y="5262581"/>
            <a:ext cx="4578391" cy="83099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solidFill>
                  <a:schemeClr val="tx2">
                    <a:lumMod val="25000"/>
                  </a:schemeClr>
                </a:solidFill>
              </a:rPr>
              <a:t>//Then  setting up the port number and the server's name.</a:t>
            </a:r>
          </a:p>
        </p:txBody>
      </p:sp>
      <p:pic>
        <p:nvPicPr>
          <p:cNvPr id="13" name="Picture 12">
            <a:extLst>
              <a:ext uri="{FF2B5EF4-FFF2-40B4-BE49-F238E27FC236}">
                <a16:creationId xmlns:a16="http://schemas.microsoft.com/office/drawing/2014/main" id="{82346324-376B-39EB-662C-DB5F688C31DF}"/>
              </a:ext>
            </a:extLst>
          </p:cNvPr>
          <p:cNvPicPr>
            <a:picLocks noChangeAspect="1"/>
          </p:cNvPicPr>
          <p:nvPr/>
        </p:nvPicPr>
        <p:blipFill>
          <a:blip r:embed="rId2"/>
          <a:stretch>
            <a:fillRect/>
          </a:stretch>
        </p:blipFill>
        <p:spPr>
          <a:xfrm>
            <a:off x="2572083" y="1595419"/>
            <a:ext cx="4343776" cy="1272650"/>
          </a:xfrm>
          <a:prstGeom prst="rect">
            <a:avLst/>
          </a:prstGeom>
        </p:spPr>
      </p:pic>
      <p:pic>
        <p:nvPicPr>
          <p:cNvPr id="15" name="Picture 14">
            <a:extLst>
              <a:ext uri="{FF2B5EF4-FFF2-40B4-BE49-F238E27FC236}">
                <a16:creationId xmlns:a16="http://schemas.microsoft.com/office/drawing/2014/main" id="{A7E34CB5-D9FE-17AB-4F3E-BFF8F9D4A979}"/>
              </a:ext>
            </a:extLst>
          </p:cNvPr>
          <p:cNvPicPr>
            <a:picLocks noChangeAspect="1"/>
          </p:cNvPicPr>
          <p:nvPr/>
        </p:nvPicPr>
        <p:blipFill>
          <a:blip r:embed="rId3"/>
          <a:stretch>
            <a:fillRect/>
          </a:stretch>
        </p:blipFill>
        <p:spPr>
          <a:xfrm>
            <a:off x="2572083" y="4102402"/>
            <a:ext cx="4578391" cy="943637"/>
          </a:xfrm>
          <a:prstGeom prst="rect">
            <a:avLst/>
          </a:prstGeom>
        </p:spPr>
      </p:pic>
      <p:sp>
        <p:nvSpPr>
          <p:cNvPr id="16" name="Title 8">
            <a:extLst>
              <a:ext uri="{FF2B5EF4-FFF2-40B4-BE49-F238E27FC236}">
                <a16:creationId xmlns:a16="http://schemas.microsoft.com/office/drawing/2014/main" id="{926586E1-197C-96A7-9CF8-6FB586445EA5}"/>
              </a:ext>
            </a:extLst>
          </p:cNvPr>
          <p:cNvSpPr>
            <a:spLocks noGrp="1"/>
          </p:cNvSpPr>
          <p:nvPr>
            <p:ph type="title"/>
          </p:nvPr>
        </p:nvSpPr>
        <p:spPr>
          <a:xfrm>
            <a:off x="3899181" y="581207"/>
            <a:ext cx="4114800" cy="603961"/>
          </a:xfrm>
        </p:spPr>
        <p:txBody>
          <a:bodyPr vert="horz" lIns="91440" tIns="45720" rIns="91440" bIns="45720" rtlCol="0" anchor="b">
            <a:normAutofit/>
          </a:bodyPr>
          <a:lstStyle/>
          <a:p>
            <a:pPr algn="r"/>
            <a:r>
              <a:rPr lang="en-US" sz="3300" cap="all" spc="1500" dirty="0">
                <a:ea typeface="Source Sans Pro SemiBold" panose="020B0603030403020204" pitchFamily="34" charset="0"/>
              </a:rPr>
              <a:t>Solution:</a:t>
            </a:r>
          </a:p>
        </p:txBody>
      </p:sp>
    </p:spTree>
    <p:extLst>
      <p:ext uri="{BB962C8B-B14F-4D97-AF65-F5344CB8AC3E}">
        <p14:creationId xmlns:p14="http://schemas.microsoft.com/office/powerpoint/2010/main" val="3726870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16</a:t>
            </a:fld>
            <a:endParaRPr lang="en-US" dirty="0">
              <a:solidFill>
                <a:srgbClr val="898989"/>
              </a:solidFill>
            </a:endParaRPr>
          </a:p>
        </p:txBody>
      </p:sp>
      <p:sp>
        <p:nvSpPr>
          <p:cNvPr id="7" name="TextBox 9">
            <a:extLst>
              <a:ext uri="{FF2B5EF4-FFF2-40B4-BE49-F238E27FC236}">
                <a16:creationId xmlns:a16="http://schemas.microsoft.com/office/drawing/2014/main" id="{C9359700-DB04-EC98-3E08-38A9A6D596AE}"/>
              </a:ext>
            </a:extLst>
          </p:cNvPr>
          <p:cNvSpPr txBox="1"/>
          <p:nvPr/>
        </p:nvSpPr>
        <p:spPr>
          <a:xfrm>
            <a:off x="1859137" y="4769491"/>
            <a:ext cx="5519460" cy="1015663"/>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dirty="0">
                <a:solidFill>
                  <a:schemeClr val="tx2">
                    <a:lumMod val="25000"/>
                  </a:schemeClr>
                </a:solidFill>
              </a:rPr>
              <a:t>//Taking  input of sender’s address</a:t>
            </a:r>
          </a:p>
          <a:p>
            <a:endParaRPr lang="en-IN" sz="2000" dirty="0">
              <a:solidFill>
                <a:schemeClr val="tx2">
                  <a:lumMod val="25000"/>
                </a:schemeClr>
              </a:solidFill>
            </a:endParaRPr>
          </a:p>
          <a:p>
            <a:r>
              <a:rPr lang="en-IN" sz="2000" dirty="0">
                <a:solidFill>
                  <a:schemeClr val="tx2">
                    <a:lumMod val="25000"/>
                  </a:schemeClr>
                </a:solidFill>
              </a:rPr>
              <a:t>//And of list of receivers(CC (s)) in a list of receiver.</a:t>
            </a:r>
          </a:p>
        </p:txBody>
      </p:sp>
      <p:pic>
        <p:nvPicPr>
          <p:cNvPr id="9" name="Picture 8">
            <a:extLst>
              <a:ext uri="{FF2B5EF4-FFF2-40B4-BE49-F238E27FC236}">
                <a16:creationId xmlns:a16="http://schemas.microsoft.com/office/drawing/2014/main" id="{A5DC273B-9248-E52A-73C3-349370B74571}"/>
              </a:ext>
            </a:extLst>
          </p:cNvPr>
          <p:cNvPicPr>
            <a:picLocks noChangeAspect="1"/>
          </p:cNvPicPr>
          <p:nvPr/>
        </p:nvPicPr>
        <p:blipFill>
          <a:blip r:embed="rId2"/>
          <a:stretch>
            <a:fillRect/>
          </a:stretch>
        </p:blipFill>
        <p:spPr>
          <a:xfrm>
            <a:off x="2001377" y="1462864"/>
            <a:ext cx="7329282" cy="2296336"/>
          </a:xfrm>
          <a:prstGeom prst="rect">
            <a:avLst/>
          </a:prstGeom>
        </p:spPr>
      </p:pic>
    </p:spTree>
    <p:extLst>
      <p:ext uri="{BB962C8B-B14F-4D97-AF65-F5344CB8AC3E}">
        <p14:creationId xmlns:p14="http://schemas.microsoft.com/office/powerpoint/2010/main" val="33632859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17</a:t>
            </a:fld>
            <a:endParaRPr lang="en-US" dirty="0">
              <a:solidFill>
                <a:srgbClr val="898989"/>
              </a:solidFill>
            </a:endParaRPr>
          </a:p>
        </p:txBody>
      </p:sp>
      <p:pic>
        <p:nvPicPr>
          <p:cNvPr id="3" name="Picture 2">
            <a:extLst>
              <a:ext uri="{FF2B5EF4-FFF2-40B4-BE49-F238E27FC236}">
                <a16:creationId xmlns:a16="http://schemas.microsoft.com/office/drawing/2014/main" id="{78066528-ED7E-9842-EA37-11A3E6A3586C}"/>
              </a:ext>
            </a:extLst>
          </p:cNvPr>
          <p:cNvPicPr>
            <a:picLocks noChangeAspect="1"/>
          </p:cNvPicPr>
          <p:nvPr/>
        </p:nvPicPr>
        <p:blipFill>
          <a:blip r:embed="rId2"/>
          <a:stretch>
            <a:fillRect/>
          </a:stretch>
        </p:blipFill>
        <p:spPr>
          <a:xfrm>
            <a:off x="2580482" y="723826"/>
            <a:ext cx="4558565" cy="2126054"/>
          </a:xfrm>
          <a:prstGeom prst="rect">
            <a:avLst/>
          </a:prstGeom>
        </p:spPr>
      </p:pic>
      <p:sp>
        <p:nvSpPr>
          <p:cNvPr id="7" name="TextBox 6">
            <a:extLst>
              <a:ext uri="{FF2B5EF4-FFF2-40B4-BE49-F238E27FC236}">
                <a16:creationId xmlns:a16="http://schemas.microsoft.com/office/drawing/2014/main" id="{1B4404D8-EA11-473C-8B4C-15876ABEA7BE}"/>
              </a:ext>
            </a:extLst>
          </p:cNvPr>
          <p:cNvSpPr txBox="1"/>
          <p:nvPr/>
        </p:nvSpPr>
        <p:spPr>
          <a:xfrm>
            <a:off x="7139047" y="1371354"/>
            <a:ext cx="5174873" cy="830997"/>
          </a:xfrm>
          <a:prstGeom prst="rect">
            <a:avLst/>
          </a:prstGeom>
          <a:noFill/>
        </p:spPr>
        <p:txBody>
          <a:bodyPr wrap="square" rtlCol="0">
            <a:spAutoFit/>
          </a:bodyPr>
          <a:lstStyle/>
          <a:p>
            <a:r>
              <a:rPr lang="en-IN" sz="2400" dirty="0">
                <a:solidFill>
                  <a:schemeClr val="tx2">
                    <a:lumMod val="25000"/>
                  </a:schemeClr>
                </a:solidFill>
              </a:rPr>
              <a:t>//Taking remaining necessary inputs such as password, subject, etc.</a:t>
            </a:r>
          </a:p>
        </p:txBody>
      </p:sp>
      <p:pic>
        <p:nvPicPr>
          <p:cNvPr id="9" name="Picture 8">
            <a:extLst>
              <a:ext uri="{FF2B5EF4-FFF2-40B4-BE49-F238E27FC236}">
                <a16:creationId xmlns:a16="http://schemas.microsoft.com/office/drawing/2014/main" id="{F71DC9F3-FB87-186E-F21B-676FA479056E}"/>
              </a:ext>
            </a:extLst>
          </p:cNvPr>
          <p:cNvPicPr>
            <a:picLocks noChangeAspect="1"/>
          </p:cNvPicPr>
          <p:nvPr/>
        </p:nvPicPr>
        <p:blipFill>
          <a:blip r:embed="rId3"/>
          <a:stretch>
            <a:fillRect/>
          </a:stretch>
        </p:blipFill>
        <p:spPr>
          <a:xfrm>
            <a:off x="345729" y="3772815"/>
            <a:ext cx="4469505" cy="1024922"/>
          </a:xfrm>
          <a:prstGeom prst="rect">
            <a:avLst/>
          </a:prstGeom>
        </p:spPr>
      </p:pic>
      <p:sp>
        <p:nvSpPr>
          <p:cNvPr id="10" name="TextBox 9">
            <a:extLst>
              <a:ext uri="{FF2B5EF4-FFF2-40B4-BE49-F238E27FC236}">
                <a16:creationId xmlns:a16="http://schemas.microsoft.com/office/drawing/2014/main" id="{224CB818-60E1-6915-1641-41C32EF88ADC}"/>
              </a:ext>
            </a:extLst>
          </p:cNvPr>
          <p:cNvSpPr txBox="1"/>
          <p:nvPr/>
        </p:nvSpPr>
        <p:spPr>
          <a:xfrm>
            <a:off x="5264527" y="4095283"/>
            <a:ext cx="3749040" cy="1015663"/>
          </a:xfrm>
          <a:prstGeom prst="rect">
            <a:avLst/>
          </a:prstGeom>
          <a:noFill/>
        </p:spPr>
        <p:txBody>
          <a:bodyPr wrap="square" rtlCol="0">
            <a:spAutoFit/>
          </a:bodyPr>
          <a:lstStyle/>
          <a:p>
            <a:r>
              <a:rPr lang="en-IN" sz="2000" dirty="0">
                <a:solidFill>
                  <a:schemeClr val="tx2">
                    <a:lumMod val="25000"/>
                  </a:schemeClr>
                </a:solidFill>
              </a:rPr>
              <a:t>//Defining a function to send the email to receivers and passing list of receiver in argument</a:t>
            </a:r>
          </a:p>
        </p:txBody>
      </p:sp>
    </p:spTree>
    <p:extLst>
      <p:ext uri="{BB962C8B-B14F-4D97-AF65-F5344CB8AC3E}">
        <p14:creationId xmlns:p14="http://schemas.microsoft.com/office/powerpoint/2010/main" val="3463496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18</a:t>
            </a:fld>
            <a:endParaRPr lang="en-US" dirty="0">
              <a:solidFill>
                <a:srgbClr val="898989"/>
              </a:solidFill>
            </a:endParaRPr>
          </a:p>
        </p:txBody>
      </p:sp>
      <p:pic>
        <p:nvPicPr>
          <p:cNvPr id="3" name="Picture 2">
            <a:extLst>
              <a:ext uri="{FF2B5EF4-FFF2-40B4-BE49-F238E27FC236}">
                <a16:creationId xmlns:a16="http://schemas.microsoft.com/office/drawing/2014/main" id="{852D66DB-124B-5001-E7B8-8438C6963443}"/>
              </a:ext>
            </a:extLst>
          </p:cNvPr>
          <p:cNvPicPr>
            <a:picLocks noChangeAspect="1"/>
          </p:cNvPicPr>
          <p:nvPr/>
        </p:nvPicPr>
        <p:blipFill>
          <a:blip r:embed="rId2"/>
          <a:stretch>
            <a:fillRect/>
          </a:stretch>
        </p:blipFill>
        <p:spPr>
          <a:xfrm>
            <a:off x="2682315" y="432237"/>
            <a:ext cx="7455087" cy="3866078"/>
          </a:xfrm>
          <a:prstGeom prst="rect">
            <a:avLst/>
          </a:prstGeom>
        </p:spPr>
      </p:pic>
      <p:sp>
        <p:nvSpPr>
          <p:cNvPr id="8" name="TextBox 7">
            <a:extLst>
              <a:ext uri="{FF2B5EF4-FFF2-40B4-BE49-F238E27FC236}">
                <a16:creationId xmlns:a16="http://schemas.microsoft.com/office/drawing/2014/main" id="{A74AD589-A008-0FE9-58C9-072674BCBDED}"/>
              </a:ext>
            </a:extLst>
          </p:cNvPr>
          <p:cNvSpPr txBox="1"/>
          <p:nvPr/>
        </p:nvSpPr>
        <p:spPr>
          <a:xfrm>
            <a:off x="1198880" y="4663440"/>
            <a:ext cx="7731760" cy="1200329"/>
          </a:xfrm>
          <a:prstGeom prst="rect">
            <a:avLst/>
          </a:prstGeom>
          <a:noFill/>
        </p:spPr>
        <p:txBody>
          <a:bodyPr wrap="square" rtlCol="0">
            <a:spAutoFit/>
          </a:bodyPr>
          <a:lstStyle/>
          <a:p>
            <a:r>
              <a:rPr lang="en-IN" dirty="0">
                <a:solidFill>
                  <a:schemeClr val="tx2">
                    <a:lumMod val="25000"/>
                  </a:schemeClr>
                </a:solidFill>
              </a:rPr>
              <a:t>Here,</a:t>
            </a:r>
            <a:r>
              <a:rPr lang="en-IN" sz="1800" dirty="0">
                <a:solidFill>
                  <a:schemeClr val="tx2">
                    <a:lumMod val="25000"/>
                  </a:schemeClr>
                </a:solidFill>
              </a:rPr>
              <a:t> </a:t>
            </a:r>
            <a:r>
              <a:rPr lang="en-IN" dirty="0">
                <a:solidFill>
                  <a:schemeClr val="tx2">
                    <a:lumMod val="25000"/>
                  </a:schemeClr>
                </a:solidFill>
              </a:rPr>
              <a:t>w</a:t>
            </a:r>
            <a:r>
              <a:rPr lang="en-IN" sz="1800" dirty="0">
                <a:solidFill>
                  <a:schemeClr val="tx2">
                    <a:lumMod val="25000"/>
                  </a:schemeClr>
                </a:solidFill>
              </a:rPr>
              <a:t>e defined an object to define the parts of the email, attaching the </a:t>
            </a:r>
          </a:p>
          <a:p>
            <a:r>
              <a:rPr lang="en-IN" sz="1800" dirty="0">
                <a:solidFill>
                  <a:schemeClr val="tx2">
                    <a:lumMod val="25000"/>
                  </a:schemeClr>
                </a:solidFill>
              </a:rPr>
              <a:t>body of the email, input the file name which is to be attached to the mail and </a:t>
            </a:r>
          </a:p>
          <a:p>
            <a:r>
              <a:rPr lang="en-IN" sz="1800" dirty="0">
                <a:solidFill>
                  <a:schemeClr val="tx2">
                    <a:lumMod val="25000"/>
                  </a:schemeClr>
                </a:solidFill>
              </a:rPr>
              <a:t>opening the file in python as a binary. Here, r  is for  read and b for binary.</a:t>
            </a:r>
          </a:p>
          <a:p>
            <a:endParaRPr lang="en-IN" dirty="0">
              <a:solidFill>
                <a:schemeClr val="tx2">
                  <a:lumMod val="25000"/>
                </a:schemeClr>
              </a:solidFill>
            </a:endParaRPr>
          </a:p>
        </p:txBody>
      </p:sp>
    </p:spTree>
    <p:extLst>
      <p:ext uri="{BB962C8B-B14F-4D97-AF65-F5344CB8AC3E}">
        <p14:creationId xmlns:p14="http://schemas.microsoft.com/office/powerpoint/2010/main" val="3284253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19</a:t>
            </a:fld>
            <a:endParaRPr lang="en-US" dirty="0">
              <a:solidFill>
                <a:srgbClr val="898989"/>
              </a:solidFill>
            </a:endParaRPr>
          </a:p>
        </p:txBody>
      </p:sp>
      <p:pic>
        <p:nvPicPr>
          <p:cNvPr id="7" name="Picture 6">
            <a:extLst>
              <a:ext uri="{FF2B5EF4-FFF2-40B4-BE49-F238E27FC236}">
                <a16:creationId xmlns:a16="http://schemas.microsoft.com/office/drawing/2014/main" id="{05A7C961-D0C8-1709-54F1-F6E45439D8AA}"/>
              </a:ext>
            </a:extLst>
          </p:cNvPr>
          <p:cNvPicPr>
            <a:picLocks noChangeAspect="1"/>
          </p:cNvPicPr>
          <p:nvPr/>
        </p:nvPicPr>
        <p:blipFill>
          <a:blip r:embed="rId2"/>
          <a:stretch>
            <a:fillRect/>
          </a:stretch>
        </p:blipFill>
        <p:spPr>
          <a:xfrm>
            <a:off x="5392193" y="460885"/>
            <a:ext cx="5227773" cy="2888230"/>
          </a:xfrm>
          <a:prstGeom prst="rect">
            <a:avLst/>
          </a:prstGeom>
        </p:spPr>
      </p:pic>
      <p:pic>
        <p:nvPicPr>
          <p:cNvPr id="10" name="Picture 9">
            <a:extLst>
              <a:ext uri="{FF2B5EF4-FFF2-40B4-BE49-F238E27FC236}">
                <a16:creationId xmlns:a16="http://schemas.microsoft.com/office/drawing/2014/main" id="{678E9528-3ED7-80B6-6884-8D5099C72520}"/>
              </a:ext>
            </a:extLst>
          </p:cNvPr>
          <p:cNvPicPr>
            <a:picLocks noChangeAspect="1"/>
          </p:cNvPicPr>
          <p:nvPr/>
        </p:nvPicPr>
        <p:blipFill>
          <a:blip r:embed="rId3"/>
          <a:stretch>
            <a:fillRect/>
          </a:stretch>
        </p:blipFill>
        <p:spPr>
          <a:xfrm>
            <a:off x="838200" y="5203280"/>
            <a:ext cx="3710349" cy="679359"/>
          </a:xfrm>
          <a:prstGeom prst="rect">
            <a:avLst/>
          </a:prstGeom>
        </p:spPr>
      </p:pic>
      <p:sp>
        <p:nvSpPr>
          <p:cNvPr id="11" name="TextBox 10">
            <a:extLst>
              <a:ext uri="{FF2B5EF4-FFF2-40B4-BE49-F238E27FC236}">
                <a16:creationId xmlns:a16="http://schemas.microsoft.com/office/drawing/2014/main" id="{0D61A96B-D44C-F280-5904-011DF3F677A8}"/>
              </a:ext>
            </a:extLst>
          </p:cNvPr>
          <p:cNvSpPr txBox="1"/>
          <p:nvPr/>
        </p:nvSpPr>
        <p:spPr>
          <a:xfrm>
            <a:off x="5008881" y="5222240"/>
            <a:ext cx="3710348" cy="461665"/>
          </a:xfrm>
          <a:prstGeom prst="rect">
            <a:avLst/>
          </a:prstGeom>
          <a:noFill/>
        </p:spPr>
        <p:txBody>
          <a:bodyPr wrap="square" rtlCol="0">
            <a:spAutoFit/>
          </a:bodyPr>
          <a:lstStyle/>
          <a:p>
            <a:r>
              <a:rPr lang="en-IN" sz="2400" dirty="0">
                <a:solidFill>
                  <a:schemeClr val="tx2">
                    <a:lumMod val="25000"/>
                  </a:schemeClr>
                </a:solidFill>
              </a:rPr>
              <a:t>//Executing the function</a:t>
            </a:r>
          </a:p>
        </p:txBody>
      </p:sp>
      <p:sp>
        <p:nvSpPr>
          <p:cNvPr id="12" name="TextBox 11">
            <a:extLst>
              <a:ext uri="{FF2B5EF4-FFF2-40B4-BE49-F238E27FC236}">
                <a16:creationId xmlns:a16="http://schemas.microsoft.com/office/drawing/2014/main" id="{9F1E9C42-6843-C09B-C571-CDA47E65D9CE}"/>
              </a:ext>
            </a:extLst>
          </p:cNvPr>
          <p:cNvSpPr txBox="1"/>
          <p:nvPr/>
        </p:nvSpPr>
        <p:spPr>
          <a:xfrm>
            <a:off x="1589474" y="1905000"/>
            <a:ext cx="3710349" cy="2585323"/>
          </a:xfrm>
          <a:prstGeom prst="rect">
            <a:avLst/>
          </a:prstGeom>
          <a:noFill/>
        </p:spPr>
        <p:txBody>
          <a:bodyPr wrap="square" rtlCol="0">
            <a:spAutoFit/>
          </a:bodyPr>
          <a:lstStyle/>
          <a:p>
            <a:r>
              <a:rPr lang="en-IN" dirty="0"/>
              <a:t>After connecting to the server, we build communication using TLS which is </a:t>
            </a:r>
            <a:r>
              <a:rPr lang="en-US" dirty="0">
                <a:solidFill>
                  <a:srgbClr val="BDC1C6"/>
                </a:solidFill>
                <a:latin typeface="Google Sans"/>
              </a:rPr>
              <a:t>a</a:t>
            </a:r>
            <a:r>
              <a:rPr lang="en-US" b="0" i="0" dirty="0">
                <a:solidFill>
                  <a:srgbClr val="BDC1C6"/>
                </a:solidFill>
                <a:effectLst/>
                <a:latin typeface="Google Sans"/>
              </a:rPr>
              <a:t> primary use case of TLS is encrypting the communication between web applications and servers.</a:t>
            </a:r>
          </a:p>
          <a:p>
            <a:r>
              <a:rPr lang="en-US" dirty="0">
                <a:solidFill>
                  <a:srgbClr val="BDC1C6"/>
                </a:solidFill>
                <a:latin typeface="Google Sans"/>
              </a:rPr>
              <a:t>Then we login using the given credentials and send the email to receivers</a:t>
            </a:r>
            <a:endParaRPr lang="en-IN" dirty="0"/>
          </a:p>
        </p:txBody>
      </p:sp>
    </p:spTree>
    <p:extLst>
      <p:ext uri="{BB962C8B-B14F-4D97-AF65-F5344CB8AC3E}">
        <p14:creationId xmlns:p14="http://schemas.microsoft.com/office/powerpoint/2010/main" val="3062872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3" name="Freeform: Shape 1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1" name="Rectangle 2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Oval 24">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32" name="Oval 31">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5" name="Oval 34">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19526B4-0363-4BAB-BC46-80456D5E41E0}"/>
              </a:ext>
            </a:extLst>
          </p:cNvPr>
          <p:cNvSpPr>
            <a:spLocks noGrp="1"/>
          </p:cNvSpPr>
          <p:nvPr>
            <p:ph type="ctrTitle"/>
          </p:nvPr>
        </p:nvSpPr>
        <p:spPr>
          <a:xfrm>
            <a:off x="2381053" y="1303730"/>
            <a:ext cx="4079551" cy="2877632"/>
          </a:xfrm>
        </p:spPr>
        <p:txBody>
          <a:bodyPr vert="horz" lIns="91440" tIns="45720" rIns="91440" bIns="45720" rtlCol="0" anchor="b">
            <a:normAutofit/>
          </a:bodyPr>
          <a:lstStyle/>
          <a:p>
            <a:r>
              <a:rPr lang="en-US" sz="3800" cap="all" dirty="0">
                <a:ea typeface="Source Sans Pro SemiBold" panose="020B0603030403020204" pitchFamily="34" charset="0"/>
              </a:rPr>
              <a:t>QUESTION ONE</a:t>
            </a:r>
          </a:p>
        </p:txBody>
      </p:sp>
      <p:sp>
        <p:nvSpPr>
          <p:cNvPr id="7" name="Subtitle 6">
            <a:extLst>
              <a:ext uri="{FF2B5EF4-FFF2-40B4-BE49-F238E27FC236}">
                <a16:creationId xmlns:a16="http://schemas.microsoft.com/office/drawing/2014/main" id="{2CD668D4-FECC-44AC-8F6D-808E73AD22D2}"/>
              </a:ext>
            </a:extLst>
          </p:cNvPr>
          <p:cNvSpPr>
            <a:spLocks noGrp="1"/>
          </p:cNvSpPr>
          <p:nvPr>
            <p:ph type="subTitle" idx="1"/>
          </p:nvPr>
        </p:nvSpPr>
        <p:spPr>
          <a:xfrm>
            <a:off x="2342763" y="4863054"/>
            <a:ext cx="4079551" cy="811604"/>
          </a:xfrm>
        </p:spPr>
        <p:txBody>
          <a:bodyPr vert="horz" lIns="91440" tIns="45720" rIns="91440" bIns="45720" rtlCol="0">
            <a:normAutofit/>
          </a:bodyPr>
          <a:lstStyle/>
          <a:p>
            <a:pPr indent="0"/>
            <a:r>
              <a:rPr lang="en-US" sz="2400" cap="all" dirty="0"/>
              <a:t>CHAT APPLICATION</a:t>
            </a:r>
          </a:p>
        </p:txBody>
      </p:sp>
      <p:grpSp>
        <p:nvGrpSpPr>
          <p:cNvPr id="37" name="Group 36">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38" name="Freeform: Shape 37">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1"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tx1"/>
          </a:solidFill>
        </p:grpSpPr>
        <p:sp>
          <p:nvSpPr>
            <p:cNvPr id="42" name="Freeform: Shape 41">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y square with black text&#10;&#10;Description automatically generated">
            <a:extLst>
              <a:ext uri="{FF2B5EF4-FFF2-40B4-BE49-F238E27FC236}">
                <a16:creationId xmlns:a16="http://schemas.microsoft.com/office/drawing/2014/main" id="{2F069FC9-7E3F-3798-44F2-8798E4920485}"/>
              </a:ext>
            </a:extLst>
          </p:cNvPr>
          <p:cNvPicPr>
            <a:picLocks noChangeAspect="1"/>
          </p:cNvPicPr>
          <p:nvPr/>
        </p:nvPicPr>
        <p:blipFill>
          <a:blip r:embed="rId3"/>
          <a:stretch>
            <a:fillRect/>
          </a:stretch>
        </p:blipFill>
        <p:spPr>
          <a:xfrm>
            <a:off x="7252383" y="923281"/>
            <a:ext cx="2794220" cy="2755340"/>
          </a:xfrm>
          <a:prstGeom prst="ellipse">
            <a:avLst/>
          </a:prstGeom>
          <a:ln>
            <a:noFill/>
          </a:ln>
          <a:effectLst>
            <a:softEdge rad="112500"/>
          </a:effectLst>
        </p:spPr>
      </p:pic>
    </p:spTree>
    <p:extLst>
      <p:ext uri="{BB962C8B-B14F-4D97-AF65-F5344CB8AC3E}">
        <p14:creationId xmlns:p14="http://schemas.microsoft.com/office/powerpoint/2010/main" val="71277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two</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20</a:t>
            </a:fld>
            <a:endParaRPr lang="en-US" dirty="0">
              <a:solidFill>
                <a:srgbClr val="898989"/>
              </a:solidFill>
            </a:endParaRPr>
          </a:p>
        </p:txBody>
      </p:sp>
      <p:pic>
        <p:nvPicPr>
          <p:cNvPr id="9" name="Picture 8" descr="A computer screen with white text">
            <a:extLst>
              <a:ext uri="{FF2B5EF4-FFF2-40B4-BE49-F238E27FC236}">
                <a16:creationId xmlns:a16="http://schemas.microsoft.com/office/drawing/2014/main" id="{CF0583D1-07ED-7914-8A21-366B4297355D}"/>
              </a:ext>
            </a:extLst>
          </p:cNvPr>
          <p:cNvPicPr>
            <a:picLocks noChangeAspect="1"/>
          </p:cNvPicPr>
          <p:nvPr/>
        </p:nvPicPr>
        <p:blipFill>
          <a:blip r:embed="rId2"/>
          <a:stretch>
            <a:fillRect/>
          </a:stretch>
        </p:blipFill>
        <p:spPr>
          <a:xfrm>
            <a:off x="1871980" y="2173923"/>
            <a:ext cx="8814260" cy="3657918"/>
          </a:xfrm>
          <a:prstGeom prst="rect">
            <a:avLst/>
          </a:prstGeom>
        </p:spPr>
      </p:pic>
      <p:sp>
        <p:nvSpPr>
          <p:cNvPr id="15" name="Title 8">
            <a:extLst>
              <a:ext uri="{FF2B5EF4-FFF2-40B4-BE49-F238E27FC236}">
                <a16:creationId xmlns:a16="http://schemas.microsoft.com/office/drawing/2014/main" id="{E9E080AC-8652-D64B-8AA6-EC514ECDE218}"/>
              </a:ext>
            </a:extLst>
          </p:cNvPr>
          <p:cNvSpPr>
            <a:spLocks noGrp="1"/>
          </p:cNvSpPr>
          <p:nvPr>
            <p:ph type="title"/>
          </p:nvPr>
        </p:nvSpPr>
        <p:spPr>
          <a:xfrm>
            <a:off x="2209800" y="929639"/>
            <a:ext cx="4661181" cy="852881"/>
          </a:xfrm>
        </p:spPr>
        <p:txBody>
          <a:bodyPr vert="horz" lIns="91440" tIns="45720" rIns="91440" bIns="45720" rtlCol="0" anchor="b">
            <a:normAutofit/>
          </a:bodyPr>
          <a:lstStyle/>
          <a:p>
            <a:pPr algn="r"/>
            <a:r>
              <a:rPr lang="en-US" sz="3300" cap="all" spc="1500" dirty="0">
                <a:ea typeface="Source Sans Pro SemiBold" panose="020B0603030403020204" pitchFamily="34" charset="0"/>
              </a:rPr>
              <a:t>Output:</a:t>
            </a:r>
          </a:p>
        </p:txBody>
      </p:sp>
    </p:spTree>
    <p:extLst>
      <p:ext uri="{BB962C8B-B14F-4D97-AF65-F5344CB8AC3E}">
        <p14:creationId xmlns:p14="http://schemas.microsoft.com/office/powerpoint/2010/main" val="359459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2407919" y="5252720"/>
            <a:ext cx="2698755" cy="582929"/>
          </a:xfrm>
        </p:spPr>
        <p:txBody>
          <a:bodyPr>
            <a:normAutofit/>
          </a:bodyPr>
          <a:lstStyle/>
          <a:p>
            <a:r>
              <a:rPr lang="en-US" dirty="0"/>
              <a:t>Group - 1</a:t>
            </a:r>
          </a:p>
        </p:txBody>
      </p:sp>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p:txBody>
          <a:bodyPr/>
          <a:lstStyle/>
          <a:p>
            <a:r>
              <a:rPr lang="en-US" dirty="0"/>
              <a:t>PRESENTATION TITLE</a:t>
            </a:r>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21</a:t>
            </a:fld>
            <a:endParaRPr lang="en-US" dirty="0"/>
          </a:p>
        </p:txBody>
      </p:sp>
    </p:spTree>
    <p:extLst>
      <p:ext uri="{BB962C8B-B14F-4D97-AF65-F5344CB8AC3E}">
        <p14:creationId xmlns:p14="http://schemas.microsoft.com/office/powerpoint/2010/main" val="12075730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946521" y="396117"/>
            <a:ext cx="5217172" cy="1158857"/>
          </a:xfrm>
        </p:spPr>
        <p:txBody>
          <a:bodyPr/>
          <a:lstStyle/>
          <a:p>
            <a:r>
              <a:rPr lang="en-US" dirty="0"/>
              <a:t>Question 1:</a:t>
            </a:r>
          </a:p>
        </p:txBody>
      </p:sp>
      <p:sp>
        <p:nvSpPr>
          <p:cNvPr id="15" name="Content Placeholder 14">
            <a:extLst>
              <a:ext uri="{FF2B5EF4-FFF2-40B4-BE49-F238E27FC236}">
                <a16:creationId xmlns:a16="http://schemas.microsoft.com/office/drawing/2014/main" id="{877EFCB6-6556-43EB-AFF2-8E29AEAA0430}"/>
              </a:ext>
            </a:extLst>
          </p:cNvPr>
          <p:cNvSpPr>
            <a:spLocks noGrp="1"/>
          </p:cNvSpPr>
          <p:nvPr>
            <p:ph idx="1"/>
          </p:nvPr>
        </p:nvSpPr>
        <p:spPr>
          <a:xfrm>
            <a:off x="550111" y="2302721"/>
            <a:ext cx="7631377" cy="4351338"/>
          </a:xfrm>
        </p:spPr>
        <p:txBody>
          <a:bodyPr>
            <a:normAutofit/>
          </a:bodyPr>
          <a:lstStyle/>
          <a:p>
            <a:r>
              <a:rPr lang="en-US" sz="3200" dirty="0"/>
              <a:t>Question asked to create a two-way chat application with a server and client using UDP Monitor app.</a:t>
            </a:r>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7790106" y="3992585"/>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8" name="Footer Placeholder 7">
            <a:extLst>
              <a:ext uri="{FF2B5EF4-FFF2-40B4-BE49-F238E27FC236}">
                <a16:creationId xmlns:a16="http://schemas.microsoft.com/office/drawing/2014/main" id="{801862DC-F6B7-4570-83DF-78DD0C80D3CF}"/>
              </a:ext>
            </a:extLst>
          </p:cNvPr>
          <p:cNvSpPr>
            <a:spLocks noGrp="1"/>
          </p:cNvSpPr>
          <p:nvPr>
            <p:ph type="ftr" sz="quarter" idx="11"/>
          </p:nvPr>
        </p:nvSpPr>
        <p:spPr>
          <a:xfrm>
            <a:off x="4029224" y="6083101"/>
            <a:ext cx="4114800" cy="365125"/>
          </a:xfrm>
        </p:spPr>
        <p:txBody>
          <a:bodyPr/>
          <a:lstStyle/>
          <a:p>
            <a:r>
              <a:rPr lang="en-US" dirty="0"/>
              <a:t>Question 1</a:t>
            </a:r>
          </a:p>
        </p:txBody>
      </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3</a:t>
            </a:fld>
            <a:endParaRPr lang="en-US" dirty="0"/>
          </a:p>
        </p:txBody>
      </p:sp>
      <p:pic>
        <p:nvPicPr>
          <p:cNvPr id="6" name="Picture 5" descr="A grey square with black text&#10;&#10;Description automatically generated">
            <a:extLst>
              <a:ext uri="{FF2B5EF4-FFF2-40B4-BE49-F238E27FC236}">
                <a16:creationId xmlns:a16="http://schemas.microsoft.com/office/drawing/2014/main" id="{3B6B575C-2048-4CD7-E5C2-A84C77FC2AE3}"/>
              </a:ext>
            </a:extLst>
          </p:cNvPr>
          <p:cNvPicPr>
            <a:picLocks noChangeAspect="1"/>
          </p:cNvPicPr>
          <p:nvPr/>
        </p:nvPicPr>
        <p:blipFill>
          <a:blip r:embed="rId2"/>
          <a:stretch>
            <a:fillRect/>
          </a:stretch>
        </p:blipFill>
        <p:spPr>
          <a:xfrm>
            <a:off x="8615597" y="2066736"/>
            <a:ext cx="2818626" cy="2779406"/>
          </a:xfrm>
          <a:prstGeom prst="rect">
            <a:avLst/>
          </a:prstGeom>
        </p:spPr>
      </p:pic>
    </p:spTree>
    <p:extLst>
      <p:ext uri="{BB962C8B-B14F-4D97-AF65-F5344CB8AC3E}">
        <p14:creationId xmlns:p14="http://schemas.microsoft.com/office/powerpoint/2010/main" val="1512919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7" name="Oval 26">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9" name="Rectangle 28">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6726578" y="685680"/>
            <a:ext cx="4203323" cy="3596201"/>
          </a:xfrm>
        </p:spPr>
        <p:txBody>
          <a:bodyPr vert="horz" lIns="91440" tIns="45720" rIns="91440" bIns="45720" rtlCol="0" anchor="b">
            <a:normAutofit/>
          </a:bodyPr>
          <a:lstStyle/>
          <a:p>
            <a:pPr algn="r"/>
            <a:r>
              <a:rPr lang="en-US" sz="3300" cap="all" spc="1500" dirty="0">
                <a:ea typeface="Source Sans Pro SemiBold" panose="020B0603030403020204" pitchFamily="34" charset="0"/>
              </a:rPr>
              <a:t>Solution:</a:t>
            </a:r>
          </a:p>
        </p:txBody>
      </p:sp>
      <p:grpSp>
        <p:nvGrpSpPr>
          <p:cNvPr id="31" name="Group 30">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32" name="Rectangle 31">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Shape 34">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39" name="Rectangle 38">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5" name="Oval 44">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5" name="Picture 14">
            <a:extLst>
              <a:ext uri="{FF2B5EF4-FFF2-40B4-BE49-F238E27FC236}">
                <a16:creationId xmlns:a16="http://schemas.microsoft.com/office/drawing/2014/main" id="{28FAB2DE-31B7-AC67-1F03-D505E9E5FDDC}"/>
              </a:ext>
            </a:extLst>
          </p:cNvPr>
          <p:cNvPicPr>
            <a:picLocks noChangeAspect="1"/>
          </p:cNvPicPr>
          <p:nvPr/>
        </p:nvPicPr>
        <p:blipFill>
          <a:blip r:embed="rId3"/>
          <a:stretch>
            <a:fillRect/>
          </a:stretch>
        </p:blipFill>
        <p:spPr>
          <a:xfrm>
            <a:off x="1492169" y="1361348"/>
            <a:ext cx="4382917" cy="3889839"/>
          </a:xfrm>
          <a:prstGeom prst="rect">
            <a:avLst/>
          </a:prstGeom>
          <a:ln w="28575">
            <a:noFill/>
          </a:ln>
        </p:spPr>
      </p:pic>
      <p:grpSp>
        <p:nvGrpSpPr>
          <p:cNvPr id="47" name="Group 46">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48"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dirty="0">
                <a:solidFill>
                  <a:schemeClr val="tx1">
                    <a:tint val="75000"/>
                  </a:schemeClr>
                </a:solidFill>
                <a:latin typeface="+mn-lt"/>
                <a:ea typeface="Source Sans Pro SemiBold" panose="020B0603030403020204" pitchFamily="34" charset="0"/>
                <a:cs typeface="+mn-cs"/>
              </a:rPr>
              <a:t>Question one</a:t>
            </a:r>
          </a:p>
        </p:txBody>
      </p:sp>
      <p:grpSp>
        <p:nvGrpSpPr>
          <p:cNvPr id="51"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52" name="Freeform: Shape 51">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4</a:t>
            </a:fld>
            <a:endParaRPr lang="en-US">
              <a:solidFill>
                <a:schemeClr val="tx1">
                  <a:tint val="75000"/>
                </a:schemeClr>
              </a:solidFill>
            </a:endParaRPr>
          </a:p>
        </p:txBody>
      </p:sp>
    </p:spTree>
    <p:extLst>
      <p:ext uri="{BB962C8B-B14F-4D97-AF65-F5344CB8AC3E}">
        <p14:creationId xmlns:p14="http://schemas.microsoft.com/office/powerpoint/2010/main" val="2144753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2722055" y="338405"/>
            <a:ext cx="6574345" cy="5723305"/>
          </a:xfrm>
        </p:spPr>
        <p:txBody>
          <a:bodyPr/>
          <a:lstStyle/>
          <a:p>
            <a:pPr marL="0" rtl="0" eaLnBrk="1" latinLnBrk="0" hangingPunct="1">
              <a:spcBef>
                <a:spcPts val="0"/>
              </a:spcBef>
              <a:spcAft>
                <a:spcPts val="0"/>
              </a:spcAft>
            </a:pPr>
            <a:r>
              <a:rPr lang="en-IN" sz="3200" kern="1200" dirty="0">
                <a:solidFill>
                  <a:srgbClr val="FFFFFF"/>
                </a:solidFill>
                <a:effectLst/>
                <a:latin typeface="Source Sans Pro" panose="020B0503030403020204" pitchFamily="34" charset="0"/>
                <a:ea typeface="+mn-ea"/>
                <a:cs typeface="+mn-cs"/>
              </a:rPr>
              <a:t>Approach:</a:t>
            </a:r>
            <a:br>
              <a:rPr lang="en-IN" sz="1800" kern="1200" dirty="0">
                <a:solidFill>
                  <a:srgbClr val="FFFFFF"/>
                </a:solidFill>
                <a:effectLst/>
                <a:latin typeface="Source Sans Pro" panose="020B0503030403020204" pitchFamily="34" charset="0"/>
                <a:ea typeface="+mn-ea"/>
                <a:cs typeface="+mn-cs"/>
              </a:rPr>
            </a:br>
            <a:br>
              <a:rPr lang="en-IN" dirty="0">
                <a:effectLst/>
              </a:rPr>
            </a:br>
            <a:r>
              <a:rPr lang="en-IN" sz="1800" kern="1200" dirty="0">
                <a:solidFill>
                  <a:srgbClr val="FFFFFF"/>
                </a:solidFill>
                <a:effectLst/>
                <a:latin typeface="Source Sans Pro" panose="020B0503030403020204" pitchFamily="34" charset="0"/>
                <a:ea typeface="+mn-ea"/>
                <a:cs typeface="+mn-cs"/>
              </a:rPr>
              <a:t>To get such two-way communication we can create a server file using socket programming which comprises of two function one to send the data and one to receive from mobile user.</a:t>
            </a:r>
            <a:br>
              <a:rPr lang="en-IN" sz="1800" kern="1200" dirty="0">
                <a:solidFill>
                  <a:srgbClr val="FFFFFF"/>
                </a:solidFill>
                <a:effectLst/>
                <a:latin typeface="Source Sans Pro" panose="020B0503030403020204" pitchFamily="34" charset="0"/>
                <a:ea typeface="+mn-ea"/>
                <a:cs typeface="+mn-cs"/>
              </a:rPr>
            </a:br>
            <a:br>
              <a:rPr lang="en-IN" dirty="0">
                <a:effectLst/>
              </a:rPr>
            </a:br>
            <a:r>
              <a:rPr lang="en-IN" sz="1800" kern="1200" dirty="0">
                <a:solidFill>
                  <a:srgbClr val="FFFFFF"/>
                </a:solidFill>
                <a:effectLst/>
                <a:latin typeface="Source Sans Pro" panose="020B0503030403020204" pitchFamily="34" charset="0"/>
                <a:ea typeface="+mn-ea"/>
                <a:cs typeface="+mn-cs"/>
              </a:rPr>
              <a:t>And then running them on different threads to run them simultaneously.</a:t>
            </a:r>
            <a:br>
              <a:rPr lang="en-IN" dirty="0">
                <a:effectLst/>
              </a:rPr>
            </a:br>
            <a:endParaRPr lang="en-US" dirty="0"/>
          </a:p>
        </p:txBody>
      </p:sp>
      <p:sp>
        <p:nvSpPr>
          <p:cNvPr id="12" name="Footer Placeholder 11">
            <a:extLst>
              <a:ext uri="{FF2B5EF4-FFF2-40B4-BE49-F238E27FC236}">
                <a16:creationId xmlns:a16="http://schemas.microsoft.com/office/drawing/2014/main" id="{DAF52864-41D3-4E33-950C-5FCEBC016BE8}"/>
              </a:ext>
            </a:extLst>
          </p:cNvPr>
          <p:cNvSpPr>
            <a:spLocks noGrp="1"/>
          </p:cNvSpPr>
          <p:nvPr>
            <p:ph type="ftr" sz="quarter" idx="11"/>
          </p:nvPr>
        </p:nvSpPr>
        <p:spPr/>
        <p:txBody>
          <a:bodyPr/>
          <a:lstStyle/>
          <a:p>
            <a:r>
              <a:rPr lang="en-US" dirty="0"/>
              <a:t>Question one</a:t>
            </a: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5</a:t>
            </a:fld>
            <a:endParaRPr lang="en-US" dirty="0">
              <a:solidFill>
                <a:srgbClr val="898989"/>
              </a:solidFill>
            </a:endParaRPr>
          </a:p>
        </p:txBody>
      </p:sp>
    </p:spTree>
    <p:extLst>
      <p:ext uri="{BB962C8B-B14F-4D97-AF65-F5344CB8AC3E}">
        <p14:creationId xmlns:p14="http://schemas.microsoft.com/office/powerpoint/2010/main" val="4079268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E2930-3CB3-4940-DD83-779F267395E3}"/>
              </a:ext>
            </a:extLst>
          </p:cNvPr>
          <p:cNvSpPr>
            <a:spLocks noGrp="1"/>
          </p:cNvSpPr>
          <p:nvPr>
            <p:ph type="body" sz="quarter" idx="13"/>
          </p:nvPr>
        </p:nvSpPr>
        <p:spPr>
          <a:xfrm>
            <a:off x="2875377" y="4053840"/>
            <a:ext cx="6035040" cy="1595120"/>
          </a:xfrm>
        </p:spPr>
        <p:txBody>
          <a:bodyPr>
            <a:normAutofit fontScale="77500" lnSpcReduction="20000"/>
          </a:bodyPr>
          <a:lstStyle/>
          <a:p>
            <a:pPr algn="l"/>
            <a:r>
              <a:rPr lang="en-IN" dirty="0">
                <a:solidFill>
                  <a:schemeClr val="tx2">
                    <a:lumMod val="25000"/>
                  </a:schemeClr>
                </a:solidFill>
              </a:rPr>
              <a:t>//Importing the required library(socket and threading)</a:t>
            </a:r>
          </a:p>
          <a:p>
            <a:pPr algn="l"/>
            <a:endParaRPr lang="en-IN" dirty="0">
              <a:solidFill>
                <a:schemeClr val="tx2">
                  <a:lumMod val="25000"/>
                </a:schemeClr>
              </a:solidFill>
            </a:endParaRPr>
          </a:p>
          <a:p>
            <a:pPr algn="l"/>
            <a:r>
              <a:rPr lang="en-IN" dirty="0">
                <a:solidFill>
                  <a:schemeClr val="tx2">
                    <a:lumMod val="25000"/>
                  </a:schemeClr>
                </a:solidFill>
              </a:rPr>
              <a:t>//Taking the required inputs such host’s IP address, Port number, etc.</a:t>
            </a:r>
          </a:p>
        </p:txBody>
      </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one</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6</a:t>
            </a:fld>
            <a:endParaRPr lang="en-US" dirty="0">
              <a:solidFill>
                <a:srgbClr val="898989"/>
              </a:solidFill>
            </a:endParaRPr>
          </a:p>
        </p:txBody>
      </p:sp>
      <p:pic>
        <p:nvPicPr>
          <p:cNvPr id="8" name="Picture 7">
            <a:extLst>
              <a:ext uri="{FF2B5EF4-FFF2-40B4-BE49-F238E27FC236}">
                <a16:creationId xmlns:a16="http://schemas.microsoft.com/office/drawing/2014/main" id="{D31E1021-9645-3A5D-8351-B87D98712E57}"/>
              </a:ext>
            </a:extLst>
          </p:cNvPr>
          <p:cNvPicPr>
            <a:picLocks noChangeAspect="1"/>
          </p:cNvPicPr>
          <p:nvPr/>
        </p:nvPicPr>
        <p:blipFill>
          <a:blip r:embed="rId2"/>
          <a:stretch>
            <a:fillRect/>
          </a:stretch>
        </p:blipFill>
        <p:spPr>
          <a:xfrm>
            <a:off x="2875377" y="1005840"/>
            <a:ext cx="5735223" cy="2532436"/>
          </a:xfrm>
          <a:prstGeom prst="rect">
            <a:avLst/>
          </a:prstGeom>
        </p:spPr>
      </p:pic>
    </p:spTree>
    <p:extLst>
      <p:ext uri="{BB962C8B-B14F-4D97-AF65-F5344CB8AC3E}">
        <p14:creationId xmlns:p14="http://schemas.microsoft.com/office/powerpoint/2010/main" val="36640186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E2930-3CB3-4940-DD83-779F267395E3}"/>
              </a:ext>
            </a:extLst>
          </p:cNvPr>
          <p:cNvSpPr>
            <a:spLocks noGrp="1"/>
          </p:cNvSpPr>
          <p:nvPr>
            <p:ph type="body" sz="quarter" idx="13"/>
          </p:nvPr>
        </p:nvSpPr>
        <p:spPr>
          <a:xfrm>
            <a:off x="2875377" y="4053840"/>
            <a:ext cx="6035040" cy="1595120"/>
          </a:xfrm>
        </p:spPr>
        <p:txBody>
          <a:bodyPr>
            <a:normAutofit fontScale="92500" lnSpcReduction="20000"/>
          </a:bodyPr>
          <a:lstStyle/>
          <a:p>
            <a:pPr algn="l"/>
            <a:r>
              <a:rPr lang="en-IN" dirty="0">
                <a:solidFill>
                  <a:schemeClr val="tx2">
                    <a:lumMod val="25000"/>
                  </a:schemeClr>
                </a:solidFill>
              </a:rPr>
              <a:t>//Creating a UDP socket for server.</a:t>
            </a:r>
          </a:p>
          <a:p>
            <a:pPr algn="l"/>
            <a:endParaRPr lang="en-IN" dirty="0">
              <a:solidFill>
                <a:schemeClr val="tx2">
                  <a:lumMod val="25000"/>
                </a:schemeClr>
              </a:solidFill>
            </a:endParaRPr>
          </a:p>
          <a:p>
            <a:pPr algn="l"/>
            <a:r>
              <a:rPr lang="en-IN" dirty="0">
                <a:solidFill>
                  <a:schemeClr val="tx2">
                    <a:lumMod val="25000"/>
                  </a:schemeClr>
                </a:solidFill>
              </a:rPr>
              <a:t>//Binding it to the IP address and port no. of the server </a:t>
            </a:r>
          </a:p>
        </p:txBody>
      </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one</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7</a:t>
            </a:fld>
            <a:endParaRPr lang="en-US" dirty="0">
              <a:solidFill>
                <a:srgbClr val="898989"/>
              </a:solidFill>
            </a:endParaRPr>
          </a:p>
        </p:txBody>
      </p:sp>
      <p:pic>
        <p:nvPicPr>
          <p:cNvPr id="7" name="Picture 6">
            <a:extLst>
              <a:ext uri="{FF2B5EF4-FFF2-40B4-BE49-F238E27FC236}">
                <a16:creationId xmlns:a16="http://schemas.microsoft.com/office/drawing/2014/main" id="{481EFE47-7740-D08D-15AF-DBAED899DC5E}"/>
              </a:ext>
            </a:extLst>
          </p:cNvPr>
          <p:cNvPicPr>
            <a:picLocks noChangeAspect="1"/>
          </p:cNvPicPr>
          <p:nvPr/>
        </p:nvPicPr>
        <p:blipFill>
          <a:blip r:embed="rId2"/>
          <a:stretch>
            <a:fillRect/>
          </a:stretch>
        </p:blipFill>
        <p:spPr>
          <a:xfrm>
            <a:off x="2223098" y="1629380"/>
            <a:ext cx="7745803" cy="1174780"/>
          </a:xfrm>
          <a:prstGeom prst="rect">
            <a:avLst/>
          </a:prstGeom>
        </p:spPr>
      </p:pic>
    </p:spTree>
    <p:extLst>
      <p:ext uri="{BB962C8B-B14F-4D97-AF65-F5344CB8AC3E}">
        <p14:creationId xmlns:p14="http://schemas.microsoft.com/office/powerpoint/2010/main" val="1911638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E2930-3CB3-4940-DD83-779F267395E3}"/>
              </a:ext>
            </a:extLst>
          </p:cNvPr>
          <p:cNvSpPr>
            <a:spLocks noGrp="1"/>
          </p:cNvSpPr>
          <p:nvPr>
            <p:ph type="body" sz="quarter" idx="13"/>
          </p:nvPr>
        </p:nvSpPr>
        <p:spPr>
          <a:xfrm>
            <a:off x="2551671" y="4053839"/>
            <a:ext cx="6682451" cy="1962197"/>
          </a:xfrm>
        </p:spPr>
        <p:txBody>
          <a:bodyPr>
            <a:normAutofit fontScale="85000" lnSpcReduction="20000"/>
          </a:bodyPr>
          <a:lstStyle/>
          <a:p>
            <a:pPr algn="l"/>
            <a:r>
              <a:rPr lang="en-IN" dirty="0">
                <a:solidFill>
                  <a:schemeClr val="tx2">
                    <a:lumMod val="25000"/>
                  </a:schemeClr>
                </a:solidFill>
              </a:rPr>
              <a:t>//Defining a function to receive the message from the mobile user.</a:t>
            </a:r>
          </a:p>
          <a:p>
            <a:pPr algn="l"/>
            <a:endParaRPr lang="en-IN" dirty="0">
              <a:solidFill>
                <a:schemeClr val="tx2">
                  <a:lumMod val="25000"/>
                </a:schemeClr>
              </a:solidFill>
            </a:endParaRPr>
          </a:p>
          <a:p>
            <a:pPr algn="l"/>
            <a:r>
              <a:rPr lang="en-IN" dirty="0">
                <a:solidFill>
                  <a:schemeClr val="tx2">
                    <a:lumMod val="25000"/>
                  </a:schemeClr>
                </a:solidFill>
              </a:rPr>
              <a:t>//In this function we are receiving an encoded data from the mobile user and then we are decoding it to display it.</a:t>
            </a:r>
          </a:p>
        </p:txBody>
      </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one</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8</a:t>
            </a:fld>
            <a:endParaRPr lang="en-US" dirty="0">
              <a:solidFill>
                <a:srgbClr val="898989"/>
              </a:solidFill>
            </a:endParaRPr>
          </a:p>
        </p:txBody>
      </p:sp>
      <p:pic>
        <p:nvPicPr>
          <p:cNvPr id="8" name="Picture 7">
            <a:extLst>
              <a:ext uri="{FF2B5EF4-FFF2-40B4-BE49-F238E27FC236}">
                <a16:creationId xmlns:a16="http://schemas.microsoft.com/office/drawing/2014/main" id="{DD78DF72-725C-F986-CF41-83FD1C69AE3B}"/>
              </a:ext>
            </a:extLst>
          </p:cNvPr>
          <p:cNvPicPr>
            <a:picLocks noChangeAspect="1"/>
          </p:cNvPicPr>
          <p:nvPr/>
        </p:nvPicPr>
        <p:blipFill>
          <a:blip r:embed="rId2"/>
          <a:stretch>
            <a:fillRect/>
          </a:stretch>
        </p:blipFill>
        <p:spPr>
          <a:xfrm>
            <a:off x="2551671" y="1209040"/>
            <a:ext cx="6682451" cy="1962197"/>
          </a:xfrm>
          <a:prstGeom prst="rect">
            <a:avLst/>
          </a:prstGeom>
        </p:spPr>
      </p:pic>
    </p:spTree>
    <p:extLst>
      <p:ext uri="{BB962C8B-B14F-4D97-AF65-F5344CB8AC3E}">
        <p14:creationId xmlns:p14="http://schemas.microsoft.com/office/powerpoint/2010/main" val="1530084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6E2930-3CB3-4940-DD83-779F267395E3}"/>
              </a:ext>
            </a:extLst>
          </p:cNvPr>
          <p:cNvSpPr>
            <a:spLocks noGrp="1"/>
          </p:cNvSpPr>
          <p:nvPr>
            <p:ph type="body" sz="quarter" idx="13"/>
          </p:nvPr>
        </p:nvSpPr>
        <p:spPr>
          <a:xfrm>
            <a:off x="2209800" y="4150324"/>
            <a:ext cx="6682451" cy="1962197"/>
          </a:xfrm>
        </p:spPr>
        <p:txBody>
          <a:bodyPr>
            <a:normAutofit fontScale="92500" lnSpcReduction="10000"/>
          </a:bodyPr>
          <a:lstStyle/>
          <a:p>
            <a:pPr algn="l"/>
            <a:r>
              <a:rPr lang="en-IN" dirty="0">
                <a:solidFill>
                  <a:schemeClr val="tx2">
                    <a:lumMod val="25000"/>
                  </a:schemeClr>
                </a:solidFill>
              </a:rPr>
              <a:t>//Defining a function to send the message from server.</a:t>
            </a:r>
          </a:p>
          <a:p>
            <a:pPr algn="l"/>
            <a:endParaRPr lang="en-IN" dirty="0">
              <a:solidFill>
                <a:schemeClr val="tx2">
                  <a:lumMod val="25000"/>
                </a:schemeClr>
              </a:solidFill>
            </a:endParaRPr>
          </a:p>
          <a:p>
            <a:pPr algn="l"/>
            <a:r>
              <a:rPr lang="en-IN" dirty="0">
                <a:solidFill>
                  <a:schemeClr val="tx2">
                    <a:lumMod val="25000"/>
                  </a:schemeClr>
                </a:solidFill>
              </a:rPr>
              <a:t>//In this function we are sending an encoded data to the mobile user.</a:t>
            </a:r>
          </a:p>
        </p:txBody>
      </p:sp>
      <p:sp>
        <p:nvSpPr>
          <p:cNvPr id="4" name="Date Placeholder 3">
            <a:extLst>
              <a:ext uri="{FF2B5EF4-FFF2-40B4-BE49-F238E27FC236}">
                <a16:creationId xmlns:a16="http://schemas.microsoft.com/office/drawing/2014/main" id="{FADD9178-E8F2-1C45-3097-570C6C8F2EA8}"/>
              </a:ext>
            </a:extLst>
          </p:cNvPr>
          <p:cNvSpPr>
            <a:spLocks noGrp="1"/>
          </p:cNvSpPr>
          <p:nvPr>
            <p:ph type="dt" sz="half" idx="10"/>
          </p:nvPr>
        </p:nvSpPr>
        <p:spPr/>
        <p:txBody>
          <a:bodyPr/>
          <a:lstStyle/>
          <a:p>
            <a:r>
              <a:rPr lang="en-US" dirty="0"/>
              <a:t>14/01/2024</a:t>
            </a:r>
          </a:p>
        </p:txBody>
      </p:sp>
      <p:sp>
        <p:nvSpPr>
          <p:cNvPr id="5" name="Footer Placeholder 4">
            <a:extLst>
              <a:ext uri="{FF2B5EF4-FFF2-40B4-BE49-F238E27FC236}">
                <a16:creationId xmlns:a16="http://schemas.microsoft.com/office/drawing/2014/main" id="{E5FABFCD-C3B5-0DEE-4E54-72B8F837BCCE}"/>
              </a:ext>
            </a:extLst>
          </p:cNvPr>
          <p:cNvSpPr>
            <a:spLocks noGrp="1"/>
          </p:cNvSpPr>
          <p:nvPr>
            <p:ph type="ftr" sz="quarter" idx="11"/>
          </p:nvPr>
        </p:nvSpPr>
        <p:spPr/>
        <p:txBody>
          <a:bodyPr/>
          <a:lstStyle/>
          <a:p>
            <a:r>
              <a:rPr lang="en-US" dirty="0"/>
              <a:t>Question one</a:t>
            </a:r>
          </a:p>
        </p:txBody>
      </p:sp>
      <p:sp>
        <p:nvSpPr>
          <p:cNvPr id="6" name="Slide Number Placeholder 5">
            <a:extLst>
              <a:ext uri="{FF2B5EF4-FFF2-40B4-BE49-F238E27FC236}">
                <a16:creationId xmlns:a16="http://schemas.microsoft.com/office/drawing/2014/main" id="{98DD4410-0578-099E-E32B-868A3C15E35C}"/>
              </a:ext>
            </a:extLst>
          </p:cNvPr>
          <p:cNvSpPr>
            <a:spLocks noGrp="1"/>
          </p:cNvSpPr>
          <p:nvPr>
            <p:ph type="sldNum" sz="quarter" idx="12"/>
          </p:nvPr>
        </p:nvSpPr>
        <p:spPr/>
        <p:txBody>
          <a:bodyPr/>
          <a:lstStyle/>
          <a:p>
            <a:fld id="{5EA792F7-1D9E-4C7E-A103-E8EDFDC2691E}" type="slidenum">
              <a:rPr lang="en-US" smtClean="0">
                <a:solidFill>
                  <a:srgbClr val="898989"/>
                </a:solidFill>
              </a:rPr>
              <a:t>9</a:t>
            </a:fld>
            <a:endParaRPr lang="en-US" dirty="0">
              <a:solidFill>
                <a:srgbClr val="898989"/>
              </a:solidFill>
            </a:endParaRPr>
          </a:p>
        </p:txBody>
      </p:sp>
      <p:pic>
        <p:nvPicPr>
          <p:cNvPr id="7" name="Picture 6">
            <a:extLst>
              <a:ext uri="{FF2B5EF4-FFF2-40B4-BE49-F238E27FC236}">
                <a16:creationId xmlns:a16="http://schemas.microsoft.com/office/drawing/2014/main" id="{99C016E6-7BA2-0C1F-95C6-A808A2417D71}"/>
              </a:ext>
            </a:extLst>
          </p:cNvPr>
          <p:cNvPicPr>
            <a:picLocks noChangeAspect="1"/>
          </p:cNvPicPr>
          <p:nvPr/>
        </p:nvPicPr>
        <p:blipFill>
          <a:blip r:embed="rId2"/>
          <a:stretch>
            <a:fillRect/>
          </a:stretch>
        </p:blipFill>
        <p:spPr>
          <a:xfrm>
            <a:off x="2160071" y="1371600"/>
            <a:ext cx="7074051" cy="1336077"/>
          </a:xfrm>
          <a:prstGeom prst="rect">
            <a:avLst/>
          </a:prstGeom>
        </p:spPr>
      </p:pic>
      <p:pic>
        <p:nvPicPr>
          <p:cNvPr id="10" name="Picture 9">
            <a:extLst>
              <a:ext uri="{FF2B5EF4-FFF2-40B4-BE49-F238E27FC236}">
                <a16:creationId xmlns:a16="http://schemas.microsoft.com/office/drawing/2014/main" id="{497CC200-A303-BFC9-1C87-E0EEA8F54C8F}"/>
              </a:ext>
            </a:extLst>
          </p:cNvPr>
          <p:cNvPicPr>
            <a:picLocks noChangeAspect="1"/>
          </p:cNvPicPr>
          <p:nvPr/>
        </p:nvPicPr>
        <p:blipFill>
          <a:blip r:embed="rId3"/>
          <a:stretch>
            <a:fillRect/>
          </a:stretch>
        </p:blipFill>
        <p:spPr>
          <a:xfrm>
            <a:off x="6330723" y="3003066"/>
            <a:ext cx="4559753" cy="313565"/>
          </a:xfrm>
          <a:prstGeom prst="rect">
            <a:avLst/>
          </a:prstGeom>
        </p:spPr>
      </p:pic>
    </p:spTree>
    <p:extLst>
      <p:ext uri="{BB962C8B-B14F-4D97-AF65-F5344CB8AC3E}">
        <p14:creationId xmlns:p14="http://schemas.microsoft.com/office/powerpoint/2010/main" val="4034993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ABFFAF-9675-4FEA-B2E7-9332FD2147B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36801BC-ED11-4C13-B570-590AA64A7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EBDC5-C5D0-48FD-B1D3-DD417E11A82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Getting to Know Your Classmate_SL</Template>
  <TotalTime>0</TotalTime>
  <Words>549</Words>
  <Application>Microsoft Office PowerPoint</Application>
  <PresentationFormat>Widescreen</PresentationFormat>
  <Paragraphs>108</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Consolas</vt:lpstr>
      <vt:lpstr>Google Sans</vt:lpstr>
      <vt:lpstr>Source Sans Pro</vt:lpstr>
      <vt:lpstr>Source Sans Pro SemiBold</vt:lpstr>
      <vt:lpstr>FunkyShapesDarkVTI</vt:lpstr>
      <vt:lpstr>PowerPoint Presentation</vt:lpstr>
      <vt:lpstr>QUESTION ONE</vt:lpstr>
      <vt:lpstr>Question 1:</vt:lpstr>
      <vt:lpstr>Solution:</vt:lpstr>
      <vt:lpstr>Approach:  To get such two-way communication we can create a server file using socket programming which comprises of two function one to send the data and one to receive from mobile user.  And then running them on different threads to run them simultaneously. </vt:lpstr>
      <vt:lpstr>PowerPoint Presentation</vt:lpstr>
      <vt:lpstr>PowerPoint Presentation</vt:lpstr>
      <vt:lpstr>PowerPoint Presentation</vt:lpstr>
      <vt:lpstr>PowerPoint Presentation</vt:lpstr>
      <vt:lpstr>PowerPoint Presentation</vt:lpstr>
      <vt:lpstr>Output:</vt:lpstr>
      <vt:lpstr>QUESTION TWO</vt:lpstr>
      <vt:lpstr>Question 2:</vt:lpstr>
      <vt:lpstr>Solution:</vt:lpstr>
      <vt:lpstr>Solution:</vt:lpstr>
      <vt:lpstr>PowerPoint Presentation</vt:lpstr>
      <vt:lpstr>PowerPoint Presentation</vt:lpstr>
      <vt:lpstr>PowerPoint Presentation</vt:lpstr>
      <vt:lpstr>PowerPoint Presentation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2021-01-26T09:52:44Z</dcterms:created>
  <dcterms:modified xsi:type="dcterms:W3CDTF">2024-07-11T13:57:28Z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