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0233600" cy="31089600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163" userDrawn="1">
          <p15:clr>
            <a:srgbClr val="A4A3A4"/>
          </p15:clr>
        </p15:guide>
        <p15:guide id="2" pos="12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E15"/>
    <a:srgbClr val="EF3155"/>
    <a:srgbClr val="06AEFA"/>
    <a:srgbClr val="F8FD27"/>
    <a:srgbClr val="18FC7F"/>
    <a:srgbClr val="03FBEF"/>
    <a:srgbClr val="E91111"/>
    <a:srgbClr val="F03434"/>
    <a:srgbClr val="FD2C27"/>
    <a:srgbClr val="CE0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 autoAdjust="0"/>
    <p:restoredTop sz="97381" autoAdjust="0"/>
  </p:normalViewPr>
  <p:slideViewPr>
    <p:cSldViewPr>
      <p:cViewPr varScale="1">
        <p:scale>
          <a:sx n="26" d="100"/>
          <a:sy n="26" d="100"/>
        </p:scale>
        <p:origin x="2202" y="186"/>
      </p:cViewPr>
      <p:guideLst>
        <p:guide orient="horz" pos="10163"/>
        <p:guide pos="12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8300" y="514350"/>
            <a:ext cx="33274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F0AF2D-FA2C-4131-87A1-C748812414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75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DC5B41-A43A-4CD7-AC47-A91C0E590847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8300" y="514350"/>
            <a:ext cx="3327400" cy="25717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9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5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5"/>
          <p:cNvSpPr txBox="1">
            <a:spLocks noChangeArrowheads="1"/>
          </p:cNvSpPr>
          <p:nvPr/>
        </p:nvSpPr>
        <p:spPr bwMode="auto">
          <a:xfrm>
            <a:off x="20116800" y="4533901"/>
            <a:ext cx="15289389" cy="104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642" tIns="35321" rIns="70642" bIns="35321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Text Box 57"/>
          <p:cNvSpPr txBox="1">
            <a:spLocks noChangeArrowheads="1"/>
          </p:cNvSpPr>
          <p:nvPr userDrawn="1"/>
        </p:nvSpPr>
        <p:spPr bwMode="auto">
          <a:xfrm>
            <a:off x="5401733" y="22198448"/>
            <a:ext cx="17043400" cy="106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67"/>
          <p:cNvSpPr>
            <a:spLocks noChangeArrowheads="1"/>
          </p:cNvSpPr>
          <p:nvPr userDrawn="1"/>
        </p:nvSpPr>
        <p:spPr bwMode="blackGray">
          <a:xfrm>
            <a:off x="3" y="29382027"/>
            <a:ext cx="40231660" cy="117764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633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8" b="8333"/>
          <a:stretch/>
        </p:blipFill>
        <p:spPr bwMode="auto">
          <a:xfrm>
            <a:off x="1" y="0"/>
            <a:ext cx="40233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501835"/>
            <a:ext cx="6843713" cy="239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+mj-lt"/>
          <a:ea typeface="+mj-ea"/>
          <a:cs typeface="+mj-cs"/>
        </a:defRPr>
      </a:lvl1pPr>
      <a:lvl2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2pPr>
      <a:lvl3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3pPr>
      <a:lvl4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4pPr>
      <a:lvl5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5pPr>
      <a:lvl6pPr marL="353262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6pPr>
      <a:lvl7pPr marL="706525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7pPr>
      <a:lvl8pPr marL="1059787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8pPr>
      <a:lvl9pPr marL="1413051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9pPr>
    </p:titleStyle>
    <p:bodyStyle>
      <a:lvl1pPr marL="2149015" indent="-2149015" algn="l" defTabSz="3229654" rtl="0" eaLnBrk="0" fontAlgn="base" hangingPunct="0">
        <a:spcBef>
          <a:spcPct val="20000"/>
        </a:spcBef>
        <a:spcAft>
          <a:spcPct val="0"/>
        </a:spcAft>
        <a:buChar char="•"/>
        <a:defRPr sz="2859">
          <a:solidFill>
            <a:schemeClr val="tx1"/>
          </a:solidFill>
          <a:latin typeface="+mn-lt"/>
          <a:ea typeface="+mn-ea"/>
          <a:cs typeface="+mn-cs"/>
        </a:defRPr>
      </a:lvl1pPr>
      <a:lvl2pPr marL="2623711" indent="-1008271" algn="l" defTabSz="3229654" rtl="0" eaLnBrk="0" fontAlgn="base" hangingPunct="0">
        <a:spcBef>
          <a:spcPct val="20000"/>
        </a:spcBef>
        <a:spcAft>
          <a:spcPct val="0"/>
        </a:spcAft>
        <a:buChar char="–"/>
        <a:defRPr sz="2859">
          <a:solidFill>
            <a:schemeClr val="tx1"/>
          </a:solidFill>
          <a:latin typeface="+mn-lt"/>
        </a:defRPr>
      </a:lvl2pPr>
      <a:lvl3pPr marL="4848774" indent="-1619120" algn="l" defTabSz="3229654" rtl="0" eaLnBrk="0" fontAlgn="base" hangingPunct="0">
        <a:spcBef>
          <a:spcPct val="20000"/>
        </a:spcBef>
        <a:spcAft>
          <a:spcPct val="0"/>
        </a:spcAft>
        <a:buChar char="•"/>
        <a:defRPr sz="8500">
          <a:solidFill>
            <a:schemeClr val="tx1"/>
          </a:solidFill>
          <a:latin typeface="Arial" charset="0"/>
        </a:defRPr>
      </a:lvl3pPr>
      <a:lvl4pPr marL="6184549" indent="-1339454" algn="l" defTabSz="3229654" rtl="0" eaLnBrk="0" fontAlgn="base" hangingPunct="0">
        <a:spcBef>
          <a:spcPct val="20000"/>
        </a:spcBef>
        <a:spcAft>
          <a:spcPct val="0"/>
        </a:spcAft>
        <a:buChar char="–"/>
        <a:defRPr sz="7032">
          <a:solidFill>
            <a:schemeClr val="tx1"/>
          </a:solidFill>
          <a:latin typeface="Arial" charset="0"/>
        </a:defRPr>
      </a:lvl4pPr>
      <a:lvl5pPr marL="7798762" indent="-1339454" algn="l" defTabSz="3229654" rtl="0" eaLnBrk="0" fontAlgn="base" hangingPunct="0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5pPr>
      <a:lvl6pPr marL="8152025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6pPr>
      <a:lvl7pPr marL="8505287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7pPr>
      <a:lvl8pPr marL="8858550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8pPr>
      <a:lvl9pPr marL="9211813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1pPr>
      <a:lvl2pPr marL="35326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2pPr>
      <a:lvl3pPr marL="706525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3pPr>
      <a:lvl4pPr marL="1059787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4pPr>
      <a:lvl5pPr marL="1413051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5pPr>
      <a:lvl6pPr marL="1766313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6pPr>
      <a:lvl7pPr marL="2119576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7pPr>
      <a:lvl8pPr marL="2472838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8pPr>
      <a:lvl9pPr marL="282610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15894628" y="4653068"/>
            <a:ext cx="11878151" cy="8433445"/>
          </a:xfrm>
          <a:prstGeom prst="rect">
            <a:avLst/>
          </a:prstGeom>
          <a:solidFill>
            <a:srgbClr val="FB9E15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894628" y="27454689"/>
            <a:ext cx="23611608" cy="1882311"/>
          </a:xfrm>
          <a:prstGeom prst="rect">
            <a:avLst/>
          </a:prstGeom>
          <a:solidFill>
            <a:schemeClr val="accent3">
              <a:lumMod val="75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3399" y="27454689"/>
            <a:ext cx="14782801" cy="1882311"/>
          </a:xfrm>
          <a:prstGeom prst="rect">
            <a:avLst/>
          </a:prstGeom>
          <a:solidFill>
            <a:srgbClr val="06AEFA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399" y="19912249"/>
            <a:ext cx="14724530" cy="6772999"/>
          </a:xfrm>
          <a:prstGeom prst="rect">
            <a:avLst/>
          </a:prstGeom>
          <a:solidFill>
            <a:srgbClr val="F8FD27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399" y="11161059"/>
            <a:ext cx="14782801" cy="7978567"/>
          </a:xfrm>
          <a:prstGeom prst="rect">
            <a:avLst/>
          </a:prstGeom>
          <a:solidFill>
            <a:srgbClr val="18FC7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399" y="4653068"/>
            <a:ext cx="14782801" cy="5762456"/>
          </a:xfrm>
          <a:prstGeom prst="rect">
            <a:avLst/>
          </a:prstGeom>
          <a:solidFill>
            <a:srgbClr val="03FBE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3074" name="Line 9"/>
          <p:cNvSpPr>
            <a:spLocks noChangeShapeType="1"/>
          </p:cNvSpPr>
          <p:nvPr/>
        </p:nvSpPr>
        <p:spPr bwMode="auto">
          <a:xfrm>
            <a:off x="22178892" y="4807456"/>
            <a:ext cx="2314055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3400"/>
          </a:p>
        </p:txBody>
      </p:sp>
      <p:sp>
        <p:nvSpPr>
          <p:cNvPr id="3075" name="Text Box 77"/>
          <p:cNvSpPr txBox="1">
            <a:spLocks noChangeArrowheads="1"/>
          </p:cNvSpPr>
          <p:nvPr/>
        </p:nvSpPr>
        <p:spPr bwMode="auto">
          <a:xfrm>
            <a:off x="11887200" y="1219200"/>
            <a:ext cx="20497800" cy="2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5987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Julian Esteban,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Kanav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Tahilramani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, Matthew Chatten,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Sujay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Bandarpalle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{jme136, kt295, mwc70, sb1073}@scarletmail.rutgers.edu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Advisor: Dr.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Shantenu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Jha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endParaRPr lang="en-US" altLang="zh-CN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Text Box 82"/>
          <p:cNvSpPr txBox="1">
            <a:spLocks noChangeArrowheads="1"/>
          </p:cNvSpPr>
          <p:nvPr/>
        </p:nvSpPr>
        <p:spPr bwMode="auto">
          <a:xfrm>
            <a:off x="533400" y="3886201"/>
            <a:ext cx="14782800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Project Overview</a:t>
            </a:r>
            <a:endParaRPr lang="en-US" altLang="zh-CN" sz="4400" dirty="0"/>
          </a:p>
        </p:txBody>
      </p:sp>
      <p:sp>
        <p:nvSpPr>
          <p:cNvPr id="3079" name="Rectangle 150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0" name="Rectangle 152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1" name="Text Box 10438"/>
          <p:cNvSpPr txBox="1">
            <a:spLocks noChangeArrowheads="1"/>
          </p:cNvSpPr>
          <p:nvPr/>
        </p:nvSpPr>
        <p:spPr bwMode="auto">
          <a:xfrm>
            <a:off x="15894628" y="3883627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Methodology </a:t>
            </a:r>
          </a:p>
        </p:txBody>
      </p:sp>
      <p:sp>
        <p:nvSpPr>
          <p:cNvPr id="3082" name="Text Box 10441"/>
          <p:cNvSpPr txBox="1">
            <a:spLocks noChangeArrowheads="1"/>
          </p:cNvSpPr>
          <p:nvPr/>
        </p:nvSpPr>
        <p:spPr bwMode="auto">
          <a:xfrm>
            <a:off x="15894628" y="13086513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Results </a:t>
            </a:r>
          </a:p>
        </p:txBody>
      </p:sp>
      <p:sp>
        <p:nvSpPr>
          <p:cNvPr id="3083" name="Text Box 10442"/>
          <p:cNvSpPr txBox="1">
            <a:spLocks noChangeArrowheads="1"/>
          </p:cNvSpPr>
          <p:nvPr/>
        </p:nvSpPr>
        <p:spPr bwMode="auto">
          <a:xfrm>
            <a:off x="15894628" y="26685248"/>
            <a:ext cx="23611608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References</a:t>
            </a:r>
          </a:p>
        </p:txBody>
      </p:sp>
      <p:sp>
        <p:nvSpPr>
          <p:cNvPr id="3084" name="Text Box 10443"/>
          <p:cNvSpPr txBox="1">
            <a:spLocks noChangeArrowheads="1"/>
          </p:cNvSpPr>
          <p:nvPr/>
        </p:nvSpPr>
        <p:spPr bwMode="auto">
          <a:xfrm>
            <a:off x="15936192" y="27644843"/>
            <a:ext cx="2411950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[1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lang="en-US" sz="3200" dirty="0">
                <a:solidFill>
                  <a:schemeClr val="tx1"/>
                </a:solidFill>
              </a:rPr>
              <a:t>"We Power Awesome Communities." Reddit.com: About Reddit. </a:t>
            </a:r>
            <a:r>
              <a:rPr lang="en-US" sz="3200" dirty="0" err="1">
                <a:solidFill>
                  <a:schemeClr val="tx1"/>
                </a:solidFill>
              </a:rPr>
              <a:t>N.p</a:t>
            </a:r>
            <a:r>
              <a:rPr lang="en-US" sz="3200" dirty="0">
                <a:solidFill>
                  <a:schemeClr val="tx1"/>
                </a:solidFill>
              </a:rPr>
              <a:t>., </a:t>
            </a:r>
            <a:r>
              <a:rPr lang="en-US" sz="3200" dirty="0" err="1">
                <a:solidFill>
                  <a:schemeClr val="tx1"/>
                </a:solidFill>
              </a:rPr>
              <a:t>n.d.</a:t>
            </a:r>
            <a:r>
              <a:rPr lang="en-US" sz="3200" dirty="0">
                <a:solidFill>
                  <a:schemeClr val="tx1"/>
                </a:solidFill>
              </a:rPr>
              <a:t> Web. 19 Apr. 2016. &lt;https://www.reddit.com/about/&gt;.</a:t>
            </a:r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[2] “The </a:t>
            </a:r>
            <a:r>
              <a:rPr lang="en-US" sz="3200" dirty="0">
                <a:solidFill>
                  <a:schemeClr val="tx1"/>
                </a:solidFill>
              </a:rPr>
              <a:t>Stanford Natural Language Processing Group</a:t>
            </a:r>
            <a:r>
              <a:rPr lang="en-US" sz="3200" dirty="0" smtClean="0">
                <a:solidFill>
                  <a:schemeClr val="tx1"/>
                </a:solidFill>
              </a:rPr>
              <a:t>.” Stanford. </a:t>
            </a:r>
            <a:r>
              <a:rPr lang="en-US" sz="3200" dirty="0" err="1">
                <a:solidFill>
                  <a:schemeClr val="tx1"/>
                </a:solidFill>
              </a:rPr>
              <a:t>N.p</a:t>
            </a:r>
            <a:r>
              <a:rPr lang="en-US" sz="3200" dirty="0">
                <a:solidFill>
                  <a:schemeClr val="tx1"/>
                </a:solidFill>
              </a:rPr>
              <a:t>., </a:t>
            </a:r>
            <a:r>
              <a:rPr lang="en-US" sz="3200" dirty="0" err="1">
                <a:solidFill>
                  <a:schemeClr val="tx1"/>
                </a:solidFill>
              </a:rPr>
              <a:t>n.d.</a:t>
            </a:r>
            <a:r>
              <a:rPr lang="en-US" sz="3200" dirty="0">
                <a:solidFill>
                  <a:schemeClr val="tx1"/>
                </a:solidFill>
              </a:rPr>
              <a:t> Web. 19 Apr. 2016. &lt;http://nlp.stanford.edu/software/&gt;.</a:t>
            </a:r>
            <a:endParaRPr lang="en-US" sz="32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[3] 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"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Vanak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/red-reap." GitHub. 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N.p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., 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n.d.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 Web. 19 Apr. 2016. &lt;https://github.com/vanak/red-reap&gt;.</a:t>
            </a:r>
          </a:p>
          <a:p>
            <a:pPr eaLnBrk="1" hangingPunct="1"/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5" name="Text Box 10442"/>
          <p:cNvSpPr txBox="1">
            <a:spLocks noChangeArrowheads="1"/>
          </p:cNvSpPr>
          <p:nvPr/>
        </p:nvSpPr>
        <p:spPr bwMode="auto">
          <a:xfrm>
            <a:off x="533400" y="26685248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Acknowledgement</a:t>
            </a:r>
          </a:p>
        </p:txBody>
      </p:sp>
      <p:sp>
        <p:nvSpPr>
          <p:cNvPr id="3086" name="Text Box 10443"/>
          <p:cNvSpPr txBox="1">
            <a:spLocks noChangeArrowheads="1"/>
          </p:cNvSpPr>
          <p:nvPr/>
        </p:nvSpPr>
        <p:spPr bwMode="auto">
          <a:xfrm>
            <a:off x="402393" y="27644843"/>
            <a:ext cx="14855536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We 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would like to 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thank our advisor, Dr. </a:t>
            </a:r>
            <a:r>
              <a:rPr lang="en-US" altLang="zh-CN" sz="3200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Jha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, and all those who create, maintain, and document the open source tools and extensions that make projects like   this possible. Many thanks.</a:t>
            </a:r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8" name="Text Box 76"/>
          <p:cNvSpPr txBox="1">
            <a:spLocks noChangeArrowheads="1"/>
          </p:cNvSpPr>
          <p:nvPr/>
        </p:nvSpPr>
        <p:spPr bwMode="auto">
          <a:xfrm>
            <a:off x="13251873" y="76200"/>
            <a:ext cx="1707572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6600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RedReaper</a:t>
            </a:r>
            <a:endParaRPr lang="en-US" altLang="zh-CN" sz="6600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89" name="Rectangle 30"/>
          <p:cNvSpPr>
            <a:spLocks noChangeArrowheads="1"/>
          </p:cNvSpPr>
          <p:nvPr/>
        </p:nvSpPr>
        <p:spPr bwMode="auto">
          <a:xfrm>
            <a:off x="7398328" y="-131130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en-US" sz="3400"/>
          </a:p>
        </p:txBody>
      </p:sp>
      <p:sp>
        <p:nvSpPr>
          <p:cNvPr id="3090" name="Rectangle 42"/>
          <p:cNvSpPr>
            <a:spLocks noChangeArrowheads="1"/>
          </p:cNvSpPr>
          <p:nvPr/>
        </p:nvSpPr>
        <p:spPr bwMode="auto">
          <a:xfrm>
            <a:off x="7398328" y="-307776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3400"/>
          </a:p>
        </p:txBody>
      </p:sp>
      <p:sp>
        <p:nvSpPr>
          <p:cNvPr id="3091" name="Text Box 10441"/>
          <p:cNvSpPr txBox="1">
            <a:spLocks noChangeArrowheads="1"/>
          </p:cNvSpPr>
          <p:nvPr/>
        </p:nvSpPr>
        <p:spPr bwMode="auto">
          <a:xfrm>
            <a:off x="533400" y="19142808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 smtClean="0"/>
              <a:t>Challenges</a:t>
            </a:r>
            <a:endParaRPr lang="en-US" altLang="zh-CN" dirty="0"/>
          </a:p>
        </p:txBody>
      </p:sp>
      <p:sp>
        <p:nvSpPr>
          <p:cNvPr id="3092" name="TextBox 35"/>
          <p:cNvSpPr txBox="1">
            <a:spLocks noChangeArrowheads="1"/>
          </p:cNvSpPr>
          <p:nvPr/>
        </p:nvSpPr>
        <p:spPr bwMode="auto">
          <a:xfrm>
            <a:off x="838200" y="20573562"/>
            <a:ext cx="14478000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Deciding on best framework for project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build a website using the MEAN stack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Figuring out best approach for natural language processing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use Stanford open </a:t>
            </a:r>
            <a:r>
              <a:rPr lang="en-US" sz="3600" dirty="0">
                <a:solidFill>
                  <a:schemeClr val="tx1"/>
                </a:solidFill>
              </a:rPr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ource NLP tools</a:t>
            </a:r>
            <a:r>
              <a:rPr lang="en-US" sz="3600" baseline="30000" dirty="0" smtClean="0">
                <a:solidFill>
                  <a:schemeClr val="tx1"/>
                </a:solidFill>
              </a:rPr>
              <a:t>[2]</a:t>
            </a:r>
            <a:r>
              <a:rPr lang="en-US" sz="3600" dirty="0" smtClean="0">
                <a:solidFill>
                  <a:schemeClr val="tx1"/>
                </a:solidFill>
              </a:rPr>
              <a:t> for our own custom analyses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Make improvements to performance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use ample processing power, reduce database storage, and increase efficiency of API calls and NLP processing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2" name="Text Box 82"/>
          <p:cNvSpPr txBox="1">
            <a:spLocks noChangeArrowheads="1"/>
          </p:cNvSpPr>
          <p:nvPr/>
        </p:nvSpPr>
        <p:spPr bwMode="auto">
          <a:xfrm>
            <a:off x="533400" y="10415524"/>
            <a:ext cx="14782800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Motivations and Objectives</a:t>
            </a:r>
            <a:endParaRPr lang="en-US" altLang="zh-CN" sz="4400" dirty="0"/>
          </a:p>
        </p:txBody>
      </p:sp>
      <p:sp>
        <p:nvSpPr>
          <p:cNvPr id="23" name="Text Box 141"/>
          <p:cNvSpPr txBox="1">
            <a:spLocks noChangeArrowheads="1"/>
          </p:cNvSpPr>
          <p:nvPr/>
        </p:nvSpPr>
        <p:spPr bwMode="auto">
          <a:xfrm>
            <a:off x="838200" y="11757652"/>
            <a:ext cx="14513859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Motivations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Make interesting, informative data and analysis available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Show users what can be revealed about them and their online communities through natural language processing and collated public data</a:t>
            </a:r>
          </a:p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Objectives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Build accurate, readable feature outputs for analysis</a:t>
            </a:r>
            <a:endParaRPr lang="en-US" altLang="zh-CN" sz="36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Provide wide variety of results, based on both content and metadata retrieved</a:t>
            </a:r>
            <a:endParaRPr lang="en-US" altLang="zh-CN" sz="36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Text Box 85"/>
          <p:cNvSpPr txBox="1">
            <a:spLocks noChangeArrowheads="1"/>
          </p:cNvSpPr>
          <p:nvPr/>
        </p:nvSpPr>
        <p:spPr bwMode="auto">
          <a:xfrm>
            <a:off x="16230599" y="5038920"/>
            <a:ext cx="11542179" cy="772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dirty="0" smtClean="0"/>
              <a:t>General Software Practices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</a:t>
            </a:r>
            <a:r>
              <a:rPr lang="en-US" sz="3600" dirty="0" err="1" smtClean="0"/>
              <a:t>RedReaper</a:t>
            </a:r>
            <a:r>
              <a:rPr lang="en-US" sz="3600" dirty="0" smtClean="0"/>
              <a:t> runs on the MEAN stack, a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framework for web applications which uses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, Express, AngularJS, and </a:t>
            </a:r>
            <a:r>
              <a:rPr lang="en-US" sz="3600" dirty="0" err="1" smtClean="0"/>
              <a:t>NodeJS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      The project was organized on a public </a:t>
            </a:r>
            <a:r>
              <a:rPr lang="en-US" sz="3600" dirty="0" err="1" smtClean="0"/>
              <a:t>Github</a:t>
            </a:r>
            <a:r>
              <a:rPr lang="en-US" sz="3600" baseline="30000" dirty="0" smtClean="0"/>
              <a:t>[3]</a:t>
            </a:r>
            <a:r>
              <a:rPr lang="en-US" sz="3600" dirty="0" smtClean="0"/>
              <a:t> repository. Special care was taken to ensure that the software is extensible, allowing for individual team members to contribute their own features harmoniously.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sz="3600" dirty="0" smtClean="0"/>
              <a:t>In the early stages, the team worked together to outline goals and build the framework of </a:t>
            </a:r>
            <a:r>
              <a:rPr lang="en-US" altLang="zh-CN" sz="3600" dirty="0" err="1" smtClean="0"/>
              <a:t>RedReaper</a:t>
            </a:r>
            <a:r>
              <a:rPr lang="en-US" altLang="zh-CN" sz="3600" dirty="0" smtClean="0"/>
              <a:t>. Afterwards, each member concentrated on their area of strength, like front end display or NLP analysis.</a:t>
            </a:r>
            <a:endParaRPr lang="en-US" altLang="zh-CN" sz="3600" dirty="0"/>
          </a:p>
        </p:txBody>
      </p:sp>
      <p:pic>
        <p:nvPicPr>
          <p:cNvPr id="27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7071" y="24637404"/>
            <a:ext cx="7688627" cy="19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3451800" y="2433042"/>
            <a:ext cx="6603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Number: S16-036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264" y="14013492"/>
            <a:ext cx="7507700" cy="5027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6192" y="19912249"/>
            <a:ext cx="6813474" cy="6340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5215" y="14229566"/>
            <a:ext cx="7260098" cy="491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2366" y="19369688"/>
            <a:ext cx="15592425" cy="542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76282" y="14616518"/>
            <a:ext cx="8271518" cy="4455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5065746"/>
            <a:ext cx="1451385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600" dirty="0" err="1" smtClean="0">
                <a:solidFill>
                  <a:schemeClr val="tx1"/>
                </a:solidFill>
              </a:rPr>
              <a:t>RedReaper</a:t>
            </a:r>
            <a:r>
              <a:rPr lang="en-US" sz="3600" dirty="0" smtClean="0">
                <a:solidFill>
                  <a:schemeClr val="tx1"/>
                </a:solidFill>
              </a:rPr>
              <a:t> is a social media analysis tool built specifically for Reddit</a:t>
            </a:r>
            <a:r>
              <a:rPr lang="en-US" sz="3600" baseline="30000" dirty="0" smtClean="0">
                <a:solidFill>
                  <a:schemeClr val="tx1"/>
                </a:solidFill>
              </a:rPr>
              <a:t>[1]</a:t>
            </a:r>
            <a:r>
              <a:rPr lang="en-US" sz="3600" dirty="0" smtClean="0">
                <a:solidFill>
                  <a:schemeClr val="tx1"/>
                </a:solidFill>
              </a:rPr>
              <a:t>, a community website organized into “</a:t>
            </a:r>
            <a:r>
              <a:rPr lang="en-US" sz="3600" dirty="0" err="1" smtClean="0">
                <a:solidFill>
                  <a:schemeClr val="tx1"/>
                </a:solidFill>
              </a:rPr>
              <a:t>subreddits</a:t>
            </a:r>
            <a:r>
              <a:rPr lang="en-US" sz="3600" dirty="0" smtClean="0">
                <a:solidFill>
                  <a:schemeClr val="tx1"/>
                </a:solidFill>
              </a:rPr>
              <a:t>” dedicated to individual topics, where users vote on, comment on, and post what interests them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Submissions, comments, and user histories are all publicly available to anyone, so </a:t>
            </a:r>
            <a:r>
              <a:rPr lang="en-US" sz="3600" dirty="0" err="1" smtClean="0">
                <a:solidFill>
                  <a:schemeClr val="tx1"/>
                </a:solidFill>
              </a:rPr>
              <a:t>RedReaper</a:t>
            </a:r>
            <a:r>
              <a:rPr lang="en-US" sz="3600" dirty="0" smtClean="0">
                <a:solidFill>
                  <a:schemeClr val="tx1"/>
                </a:solidFill>
              </a:rPr>
              <a:t> makes use of Reddit’s open </a:t>
            </a:r>
            <a:r>
              <a:rPr lang="en-US" sz="3600" dirty="0" smtClean="0">
                <a:solidFill>
                  <a:schemeClr val="tx1"/>
                </a:solidFill>
              </a:rPr>
              <a:t>API  </a:t>
            </a:r>
            <a:r>
              <a:rPr lang="en-US" sz="3600" dirty="0" smtClean="0">
                <a:solidFill>
                  <a:schemeClr val="tx1"/>
                </a:solidFill>
              </a:rPr>
              <a:t>to gather this data on requested users or </a:t>
            </a:r>
            <a:r>
              <a:rPr lang="en-US" sz="3600" dirty="0" err="1" smtClean="0">
                <a:solidFill>
                  <a:schemeClr val="tx1"/>
                </a:solidFill>
              </a:rPr>
              <a:t>subreddits</a:t>
            </a:r>
            <a:r>
              <a:rPr lang="en-US" sz="3600" dirty="0" smtClean="0">
                <a:solidFill>
                  <a:schemeClr val="tx1"/>
                </a:solidFill>
              </a:rPr>
              <a:t>. That data is then organized, parsed, and analyzed in order to build a full report.</a:t>
            </a:r>
          </a:p>
          <a:p>
            <a:endParaRPr lang="en-US" dirty="0"/>
          </a:p>
        </p:txBody>
      </p:sp>
      <p:pic>
        <p:nvPicPr>
          <p:cNvPr id="1026" name="Picture 2" descr="https://lh3.googleusercontent.com/2HKFENxpH6rjj6bk7SnzzzEHrHLXpD1wkKuufCGE_T6vDeWEU6BEFEaakdb5eN7eDXFbeLvCEua1SCysqTKMb8jRYPxb2dA3guUBCksATGTXGeZBxeARwn5Ul0pgf-x_WaaiRp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779" y="6052387"/>
            <a:ext cx="11733457" cy="671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919745" y="5037519"/>
            <a:ext cx="11628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General UML Sequence Diagram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_master_portrait">
  <a:themeElements>
    <a:clrScheme name="UF_master_portra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F_master_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UF_master_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UF_master_portrait</Template>
  <TotalTime>4795</TotalTime>
  <Words>385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宋体</vt:lpstr>
      <vt:lpstr>Arial</vt:lpstr>
      <vt:lpstr>Myriad Pro</vt:lpstr>
      <vt:lpstr>Tahoma</vt:lpstr>
      <vt:lpstr>Wingdings</vt:lpstr>
      <vt:lpstr>UF_master_portrait</vt:lpstr>
      <vt:lpstr>PowerPoint Presentation</vt:lpstr>
    </vt:vector>
  </TitlesOfParts>
  <Company>ufl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Walters</dc:creator>
  <cp:lastModifiedBy>Matthew Chatten</cp:lastModifiedBy>
  <cp:revision>395</cp:revision>
  <dcterms:created xsi:type="dcterms:W3CDTF">2008-03-21T19:45:43Z</dcterms:created>
  <dcterms:modified xsi:type="dcterms:W3CDTF">2016-04-24T23:10:39Z</dcterms:modified>
</cp:coreProperties>
</file>