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handoutMasterIdLst>
    <p:handoutMasterId r:id="rId23"/>
  </p:handoutMasterIdLst>
  <p:sldIdLst>
    <p:sldId id="257" r:id="rId3"/>
    <p:sldId id="258" r:id="rId4"/>
    <p:sldId id="259" r:id="rId5"/>
    <p:sldId id="316" r:id="rId6"/>
    <p:sldId id="260" r:id="rId7"/>
    <p:sldId id="295" r:id="rId8"/>
    <p:sldId id="269" r:id="rId10"/>
    <p:sldId id="293" r:id="rId11"/>
    <p:sldId id="311" r:id="rId12"/>
    <p:sldId id="310" r:id="rId13"/>
    <p:sldId id="312" r:id="rId14"/>
    <p:sldId id="313" r:id="rId15"/>
    <p:sldId id="315" r:id="rId16"/>
    <p:sldId id="317" r:id="rId17"/>
    <p:sldId id="318" r:id="rId18"/>
    <p:sldId id="319" r:id="rId19"/>
    <p:sldId id="320" r:id="rId20"/>
    <p:sldId id="321" r:id="rId21"/>
    <p:sldId id="276" r:id="rId22"/>
  </p:sldIdLst>
  <p:sldSz cx="12192000" cy="6858000" type="screen4x3"/>
  <p:notesSz cx="6858000" cy="9144000"/>
  <p:embeddedFontLst>
    <p:embeddedFont>
      <p:font typeface="汉仪晓波花月圆W" panose="00020600040101010101" charset="-122"/>
      <p:regular r:id="rId27"/>
    </p:embeddedFont>
    <p:embeddedFont>
      <p:font typeface="汉仪长美黑简" panose="02010600000101010101" charset="-122"/>
      <p:regular r:id="rId28"/>
    </p:embeddedFont>
    <p:embeddedFont>
      <p:font typeface="幼圆" panose="02010509060101010101" charset="-122"/>
      <p:regular r:id="rId29"/>
    </p:embeddedFont>
    <p:embeddedFont>
      <p:font typeface="Calibri" panose="020F0502020204030204" charset="0"/>
      <p:regular r:id="rId30"/>
      <p:bold r:id="rId31"/>
      <p:italic r:id="rId32"/>
      <p:boldItalic r:id="rId33"/>
    </p:embeddedFont>
    <p:embeddedFont>
      <p:font typeface="微软雅黑" panose="020B0503020204020204" charset="-122"/>
      <p:regular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215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lnSpc>
                <a:spcPct val="150000"/>
              </a:lnSpc>
              <a:spcBef>
                <a:spcPts val="0"/>
              </a:spcBef>
              <a:spcAft>
                <a:spcPts val="0"/>
              </a:spcAft>
            </a:pPr>
            <a:r>
              <a:rPr lang="en-US" altLang="zh-CN">
                <a:latin typeface="汉仪晓波花月圆W" panose="00020600040101010101" charset="-122"/>
                <a:ea typeface="汉仪晓波花月圆W" panose="00020600040101010101" charset="-122"/>
                <a:sym typeface="+mn-ea"/>
              </a:rPr>
              <a:t>NetCDF</a:t>
            </a:r>
            <a:r>
              <a:rPr lang="zh-CN" altLang="en-US">
                <a:latin typeface="汉仪晓波花月圆W" panose="00020600040101010101" charset="-122"/>
                <a:ea typeface="汉仪晓波花月圆W" panose="00020600040101010101" charset="-122"/>
                <a:sym typeface="+mn-ea"/>
              </a:rPr>
              <a:t>概述</a:t>
            </a:r>
            <a:endParaRPr lang="zh-CN" altLang="en-US">
              <a:solidFill>
                <a:schemeClr val="tx1"/>
              </a:solidFill>
              <a:latin typeface="汉仪晓波花月圆W" panose="00020600040101010101" charset="-122"/>
              <a:ea typeface="汉仪晓波花月圆W" panose="00020600040101010101" charset="-122"/>
              <a:sym typeface="+mn-ea"/>
            </a:endParaRPr>
          </a:p>
          <a:p>
            <a:pPr algn="just">
              <a:lnSpc>
                <a:spcPct val="150000"/>
              </a:lnSpc>
              <a:spcBef>
                <a:spcPts val="0"/>
              </a:spcBef>
              <a:spcAft>
                <a:spcPts val="0"/>
              </a:spcAft>
            </a:pPr>
            <a:r>
              <a:rPr lang="zh-CN" altLang="en-US">
                <a:latin typeface="汉仪晓波花月圆W" panose="00020600040101010101" charset="-122"/>
                <a:ea typeface="汉仪晓波花月圆W" panose="00020600040101010101" charset="-122"/>
                <a:sym typeface="+mn-ea"/>
              </a:rPr>
              <a:t>NetCDF全称为network Common Data Format，中文译法为“网络通用数据格式”。</a:t>
            </a:r>
            <a:r>
              <a:rPr lang="en-US" altLang="zh-CN">
                <a:latin typeface="汉仪晓波花月圆W" panose="00020600040101010101" charset="-122"/>
                <a:ea typeface="汉仪晓波花月圆W" panose="00020600040101010101" charset="-122"/>
                <a:sym typeface="+mn-ea"/>
              </a:rPr>
              <a:t>N</a:t>
            </a:r>
            <a:r>
              <a:rPr lang="zh-CN" altLang="en-US">
                <a:latin typeface="汉仪晓波花月圆W" panose="00020600040101010101" charset="-122"/>
                <a:ea typeface="汉仪晓波花月圆W" panose="00020600040101010101" charset="-122"/>
                <a:sym typeface="+mn-ea"/>
              </a:rPr>
              <a:t>et</a:t>
            </a:r>
            <a:r>
              <a:rPr lang="en-US" altLang="zh-CN">
                <a:latin typeface="汉仪晓波花月圆W" panose="00020600040101010101" charset="-122"/>
                <a:ea typeface="汉仪晓波花月圆W" panose="00020600040101010101" charset="-122"/>
                <a:sym typeface="+mn-ea"/>
              </a:rPr>
              <a:t>CDF</a:t>
            </a:r>
            <a:r>
              <a:rPr lang="zh-CN" altLang="en-US">
                <a:latin typeface="汉仪晓波花月圆W" panose="00020600040101010101" charset="-122"/>
                <a:ea typeface="汉仪晓波花月圆W" panose="00020600040101010101" charset="-122"/>
                <a:sym typeface="+mn-ea"/>
              </a:rPr>
              <a:t>文件开始的目的是用于存储气象科学中的数据，现在已经成为许多数据采集软件的生成文件的格式。</a:t>
            </a:r>
            <a:endParaRPr lang="zh-CN" altLang="en-US">
              <a:latin typeface="汉仪晓波花月圆W" panose="00020600040101010101" charset="-122"/>
              <a:ea typeface="汉仪晓波花月圆W" panose="00020600040101010101" charset="-122"/>
              <a:sym typeface="+mn-ea"/>
            </a:endParaRPr>
          </a:p>
          <a:p>
            <a:pPr algn="just">
              <a:lnSpc>
                <a:spcPct val="150000"/>
              </a:lnSpc>
              <a:spcBef>
                <a:spcPts val="0"/>
              </a:spcBef>
              <a:spcAft>
                <a:spcPts val="0"/>
              </a:spcAft>
            </a:pPr>
            <a:r>
              <a:rPr lang="zh-CN" altLang="en-US">
                <a:latin typeface="幼圆" panose="02010509060101010101" charset="-122"/>
                <a:ea typeface="幼圆" panose="02010509060101010101" charset="-122"/>
                <a:cs typeface="幼圆" panose="02010509060101010101" charset="-122"/>
                <a:sym typeface="+mn-ea"/>
              </a:rPr>
              <a:t>维(dimension)即坐标轴，经度、纬度、高程、时间</a:t>
            </a:r>
            <a:endParaRPr lang="zh-CN" altLang="en-US">
              <a:solidFill>
                <a:schemeClr val="tx1"/>
              </a:solidFill>
              <a:latin typeface="幼圆" panose="02010509060101010101" charset="-122"/>
              <a:ea typeface="幼圆" panose="02010509060101010101" charset="-122"/>
              <a:cs typeface="幼圆" panose="02010509060101010101" charset="-122"/>
              <a:sym typeface="+mn-ea"/>
            </a:endParaRPr>
          </a:p>
          <a:p>
            <a:pPr algn="just">
              <a:lnSpc>
                <a:spcPct val="150000"/>
              </a:lnSpc>
              <a:spcBef>
                <a:spcPts val="0"/>
              </a:spcBef>
              <a:spcAft>
                <a:spcPts val="0"/>
              </a:spcAft>
            </a:pPr>
            <a:r>
              <a:rPr lang="zh-CN" altLang="en-US">
                <a:latin typeface="幼圆" panose="02010509060101010101" charset="-122"/>
                <a:ea typeface="幼圆" panose="02010509060101010101" charset="-122"/>
                <a:cs typeface="幼圆" panose="02010509060101010101" charset="-122"/>
                <a:sym typeface="+mn-ea"/>
              </a:rPr>
              <a:t>变量(Variables)真实的物理数据</a:t>
            </a:r>
            <a:endParaRPr lang="zh-CN" altLang="en-US">
              <a:solidFill>
                <a:schemeClr val="tx1"/>
              </a:solidFill>
              <a:latin typeface="幼圆" panose="02010509060101010101" charset="-122"/>
              <a:ea typeface="幼圆" panose="02010509060101010101" charset="-122"/>
              <a:cs typeface="幼圆" panose="02010509060101010101" charset="-122"/>
              <a:sym typeface="+mn-ea"/>
            </a:endParaRPr>
          </a:p>
          <a:p>
            <a:pPr algn="just">
              <a:lnSpc>
                <a:spcPct val="150000"/>
              </a:lnSpc>
              <a:spcBef>
                <a:spcPts val="0"/>
              </a:spcBef>
              <a:spcAft>
                <a:spcPts val="0"/>
              </a:spcAft>
            </a:pPr>
            <a:r>
              <a:rPr lang="zh-CN" altLang="en-US">
                <a:latin typeface="幼圆" panose="02010509060101010101" charset="-122"/>
                <a:ea typeface="幼圆" panose="02010509060101010101" charset="-122"/>
                <a:cs typeface="幼圆" panose="02010509060101010101" charset="-122"/>
                <a:sym typeface="+mn-ea"/>
              </a:rPr>
              <a:t>坐标变量（Coordinate Variables）：用于经纬度、高程、时间等不是平均取值，需要自己给出值的情况</a:t>
            </a:r>
            <a:endParaRPr lang="zh-CN" altLang="en-US">
              <a:solidFill>
                <a:schemeClr val="tx1"/>
              </a:solidFill>
              <a:latin typeface="幼圆" panose="02010509060101010101" charset="-122"/>
              <a:ea typeface="幼圆" panose="02010509060101010101" charset="-122"/>
              <a:cs typeface="幼圆" panose="02010509060101010101" charset="-122"/>
              <a:sym typeface="+mn-ea"/>
            </a:endParaRPr>
          </a:p>
          <a:p>
            <a:pPr algn="just">
              <a:lnSpc>
                <a:spcPct val="150000"/>
              </a:lnSpc>
              <a:spcBef>
                <a:spcPts val="0"/>
              </a:spcBef>
              <a:spcAft>
                <a:spcPts val="0"/>
              </a:spcAft>
            </a:pPr>
            <a:r>
              <a:rPr lang="zh-CN" altLang="en-US">
                <a:latin typeface="幼圆" panose="02010509060101010101" charset="-122"/>
                <a:ea typeface="幼圆" panose="02010509060101010101" charset="-122"/>
                <a:cs typeface="幼圆" panose="02010509060101010101" charset="-122"/>
                <a:sym typeface="+mn-ea"/>
              </a:rPr>
              <a:t>属性(Attributes)对变量值和维的具体说明</a:t>
            </a:r>
            <a:endParaRPr lang="zh-CN" altLang="en-US">
              <a:latin typeface="幼圆" panose="02010509060101010101" charset="-122"/>
              <a:ea typeface="幼圆" panose="02010509060101010101" charset="-122"/>
              <a:cs typeface="幼圆" panose="02010509060101010101" charset="-122"/>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NCEP</a:t>
            </a:r>
            <a:r>
              <a:rPr lang="zh-CN" altLang="en-US"/>
              <a:t>的全球业务实时海洋预报系统Real-Time Ocean Forecast System（global RTOFS）是基于1/12的空间分辨率° 全球HYCOM（混合坐标海洋模型），是国家气象局与美国海军紧密合作的更大国家海洋建模骨干能力的一部分。</a:t>
            </a:r>
            <a:endParaRPr lang="zh-CN" altLang="en-US"/>
          </a:p>
          <a:p>
            <a:r>
              <a:rPr lang="zh-CN" altLang="en-US"/>
              <a:t>该模型每天运行一次，大约在1700Z时完成。每次运行都从24小时后测开始，每小时生成一次海面预报，每6小时生成一次全量预报，直至192小时。</a:t>
            </a:r>
            <a:endParaRPr lang="zh-CN" altLang="en-US"/>
          </a:p>
          <a:p>
            <a:r>
              <a:rPr lang="zh-CN" altLang="en-US"/>
              <a:t>RTOFS（全球）模型数据在大约1700 UTC后可用。</a:t>
            </a:r>
            <a:endParaRPr lang="zh-CN" altLang="en-US"/>
          </a:p>
          <a:p>
            <a:r>
              <a:rPr lang="zh-CN" altLang="en-US"/>
              <a:t>第二天更新预报/预测图表。</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lnSpc>
                <a:spcPct val="150000"/>
              </a:lnSpc>
              <a:spcBef>
                <a:spcPts val="0"/>
              </a:spcBef>
              <a:spcAft>
                <a:spcPts val="0"/>
              </a:spcAft>
            </a:pPr>
            <a:r>
              <a:rPr lang="zh-CN" altLang="en-US">
                <a:latin typeface="幼圆" panose="02010509060101010101" charset="-122"/>
                <a:ea typeface="幼圆" panose="02010509060101010101" charset="-122"/>
                <a:cs typeface="幼圆" panose="02010509060101010101" charset="-122"/>
                <a:sym typeface="+mn-ea"/>
              </a:rPr>
              <a:t>赋值顺序：“行式赋值”，还有“列式赋值”，多维数组的情况下更需要注意这个问题</a:t>
            </a:r>
            <a:endParaRPr lang="zh-CN" altLang="en-US">
              <a:latin typeface="幼圆" panose="02010509060101010101" charset="-122"/>
              <a:ea typeface="幼圆" panose="02010509060101010101" charset="-122"/>
              <a:cs typeface="幼圆" panose="02010509060101010101" charset="-122"/>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lnSpc>
                <a:spcPct val="150000"/>
              </a:lnSpc>
              <a:spcBef>
                <a:spcPts val="0"/>
              </a:spcBef>
              <a:spcAft>
                <a:spcPts val="0"/>
              </a:spcAft>
            </a:pPr>
            <a:endParaRPr lang="zh-CN" altLang="en-US">
              <a:latin typeface="幼圆" panose="02010509060101010101" charset="-122"/>
              <a:ea typeface="幼圆" panose="02010509060101010101" charset="-122"/>
              <a:cs typeface="幼圆" panose="02010509060101010101" charset="-122"/>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lnSpc>
                <a:spcPct val="150000"/>
              </a:lnSpc>
              <a:spcBef>
                <a:spcPts val="0"/>
              </a:spcBef>
              <a:spcAft>
                <a:spcPts val="0"/>
              </a:spcAft>
            </a:pPr>
            <a:r>
              <a:rPr lang="en-US" altLang="zh-CN">
                <a:latin typeface="幼圆" panose="02010509060101010101" charset="-122"/>
                <a:ea typeface="幼圆" panose="02010509060101010101" charset="-122"/>
                <a:cs typeface="幼圆" panose="02010509060101010101" charset="-122"/>
                <a:sym typeface="+mn-ea"/>
              </a:rPr>
              <a:t>Section2</a:t>
            </a:r>
            <a:r>
              <a:rPr lang="zh-CN" altLang="en-US">
                <a:latin typeface="幼圆" panose="02010509060101010101" charset="-122"/>
                <a:ea typeface="幼圆" panose="02010509060101010101" charset="-122"/>
                <a:cs typeface="幼圆" panose="02010509060101010101" charset="-122"/>
                <a:sym typeface="+mn-ea"/>
              </a:rPr>
              <a:t>可选，多用在区域模型上，全球模型无</a:t>
            </a:r>
            <a:endParaRPr lang="zh-CN" altLang="en-US">
              <a:latin typeface="幼圆" panose="02010509060101010101" charset="-122"/>
              <a:ea typeface="幼圆" panose="02010509060101010101" charset="-122"/>
              <a:cs typeface="幼圆" panose="02010509060101010101" charset="-122"/>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lnSpc>
                <a:spcPct val="150000"/>
              </a:lnSpc>
              <a:spcBef>
                <a:spcPts val="0"/>
              </a:spcBef>
              <a:spcAft>
                <a:spcPts val="0"/>
              </a:spcAft>
            </a:pPr>
            <a:endParaRPr lang="zh-CN" altLang="en-US">
              <a:latin typeface="幼圆" panose="02010509060101010101" charset="-122"/>
              <a:ea typeface="幼圆" panose="02010509060101010101" charset="-122"/>
              <a:cs typeface="幼圆" panose="02010509060101010101" charset="-122"/>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lnSpc>
                <a:spcPct val="150000"/>
              </a:lnSpc>
              <a:spcBef>
                <a:spcPts val="0"/>
              </a:spcBef>
              <a:spcAft>
                <a:spcPts val="0"/>
              </a:spcAft>
            </a:pPr>
            <a:endParaRPr lang="zh-CN" altLang="en-US">
              <a:latin typeface="幼圆" panose="02010509060101010101" charset="-122"/>
              <a:ea typeface="幼圆" panose="02010509060101010101" charset="-122"/>
              <a:cs typeface="幼圆" panose="02010509060101010101" charset="-122"/>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lnSpc>
                <a:spcPct val="150000"/>
              </a:lnSpc>
              <a:spcBef>
                <a:spcPts val="0"/>
              </a:spcBef>
              <a:spcAft>
                <a:spcPts val="0"/>
              </a:spcAft>
            </a:pPr>
            <a:endParaRPr lang="zh-CN" altLang="en-US">
              <a:latin typeface="幼圆" panose="02010509060101010101" charset="-122"/>
              <a:ea typeface="幼圆" panose="02010509060101010101" charset="-122"/>
              <a:cs typeface="幼圆" panose="02010509060101010101" charset="-122"/>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lnSpc>
                <a:spcPct val="150000"/>
              </a:lnSpc>
              <a:spcBef>
                <a:spcPts val="0"/>
              </a:spcBef>
              <a:spcAft>
                <a:spcPts val="0"/>
              </a:spcAft>
            </a:pPr>
            <a:r>
              <a:rPr lang="en-US" b="1">
                <a:latin typeface="幼圆" panose="02010509060101010101" charset="-122"/>
                <a:ea typeface="幼圆" panose="02010509060101010101" charset="-122"/>
                <a:cs typeface="幼圆" panose="02010509060101010101" charset="-122"/>
                <a:sym typeface="+mn-ea"/>
              </a:rPr>
              <a:t>(1) 对字节的处理</a:t>
            </a:r>
            <a:r>
              <a:rPr lang="zh-CN" altLang="en-US" b="1">
                <a:latin typeface="幼圆" panose="02010509060101010101" charset="-122"/>
                <a:ea typeface="幼圆" panose="02010509060101010101" charset="-122"/>
                <a:cs typeface="幼圆" panose="02010509060101010101" charset="-122"/>
                <a:sym typeface="+mn-ea"/>
              </a:rPr>
              <a:t>：</a:t>
            </a:r>
            <a:r>
              <a:rPr lang="zh-CN" altLang="en-US">
                <a:latin typeface="幼圆" panose="02010509060101010101" charset="-122"/>
                <a:ea typeface="幼圆" panose="02010509060101010101" charset="-122"/>
                <a:cs typeface="幼圆" panose="02010509060101010101" charset="-122"/>
                <a:sym typeface="+mn-ea"/>
              </a:rPr>
              <a:t>①根据长度不同②根据正负不同③ IEEE标准表示的浮点数、位图和数据段数据。</a:t>
            </a:r>
            <a:endParaRPr lang="zh-CN" altLang="en-US">
              <a:latin typeface="幼圆" panose="02010509060101010101" charset="-122"/>
              <a:ea typeface="幼圆" panose="02010509060101010101" charset="-122"/>
              <a:cs typeface="幼圆" panose="02010509060101010101" charset="-122"/>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欧洲中期天气预报中心运行两个“再分析”（re-analysis）计划，分别是ERA-15和ERA-40</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tags" Target="../tags/tag1.xml"/><Relationship Id="rId2" Type="http://schemas.openxmlformats.org/officeDocument/2006/relationships/image" Target="../media/image1.GIF"/><Relationship Id="rId1" Type="http://schemas.openxmlformats.org/officeDocument/2006/relationships/hyperlink" Target="https://www.ventusky.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GIF"/></Relationships>
</file>

<file path=ppt/slides/_rels/slide4.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0" Type="http://schemas.openxmlformats.org/officeDocument/2006/relationships/slideLayout" Target="../slideLayouts/slideLayout7.xml"/><Relationship Id="rId3" Type="http://schemas.openxmlformats.org/officeDocument/2006/relationships/tags" Target="../tags/tag5.xml"/><Relationship Id="rId29" Type="http://schemas.openxmlformats.org/officeDocument/2006/relationships/tags" Target="../tags/tag31.xml"/><Relationship Id="rId28" Type="http://schemas.openxmlformats.org/officeDocument/2006/relationships/tags" Target="../tags/tag30.xml"/><Relationship Id="rId27" Type="http://schemas.openxmlformats.org/officeDocument/2006/relationships/tags" Target="../tags/tag29.xml"/><Relationship Id="rId26" Type="http://schemas.openxmlformats.org/officeDocument/2006/relationships/tags" Target="../tags/tag28.xml"/><Relationship Id="rId25" Type="http://schemas.openxmlformats.org/officeDocument/2006/relationships/tags" Target="../tags/tag27.xml"/><Relationship Id="rId24" Type="http://schemas.openxmlformats.org/officeDocument/2006/relationships/tags" Target="../tags/tag26.xml"/><Relationship Id="rId23" Type="http://schemas.openxmlformats.org/officeDocument/2006/relationships/tags" Target="../tags/tag25.xml"/><Relationship Id="rId22" Type="http://schemas.openxmlformats.org/officeDocument/2006/relationships/tags" Target="../tags/tag24.xml"/><Relationship Id="rId21" Type="http://schemas.openxmlformats.org/officeDocument/2006/relationships/tags" Target="../tags/tag23.xml"/><Relationship Id="rId20" Type="http://schemas.openxmlformats.org/officeDocument/2006/relationships/tags" Target="../tags/tag22.xml"/><Relationship Id="rId2" Type="http://schemas.openxmlformats.org/officeDocument/2006/relationships/tags" Target="../tags/tag4.xml"/><Relationship Id="rId19" Type="http://schemas.openxmlformats.org/officeDocument/2006/relationships/tags" Target="../tags/tag21.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直角三角形 4"/>
          <p:cNvSpPr/>
          <p:nvPr/>
        </p:nvSpPr>
        <p:spPr>
          <a:xfrm flipV="1">
            <a:off x="0" y="0"/>
            <a:ext cx="3578225" cy="4427855"/>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直角三角形 6"/>
          <p:cNvSpPr/>
          <p:nvPr/>
        </p:nvSpPr>
        <p:spPr>
          <a:xfrm>
            <a:off x="0" y="0"/>
            <a:ext cx="5541645" cy="685736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rot="2340000">
            <a:off x="1524000" y="-1933575"/>
            <a:ext cx="1894840" cy="96107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直角三角形 7"/>
          <p:cNvSpPr/>
          <p:nvPr/>
        </p:nvSpPr>
        <p:spPr>
          <a:xfrm flipH="1" flipV="1">
            <a:off x="10144125" y="0"/>
            <a:ext cx="2047875" cy="253555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3667760" y="3388360"/>
            <a:ext cx="7595870" cy="2122805"/>
          </a:xfrm>
          <a:prstGeom prst="rect">
            <a:avLst/>
          </a:prstGeom>
          <a:noFill/>
        </p:spPr>
        <p:txBody>
          <a:bodyPr wrap="square" rtlCol="0">
            <a:spAutoFit/>
          </a:bodyPr>
          <a:p>
            <a:pPr algn="r">
              <a:lnSpc>
                <a:spcPct val="100000"/>
              </a:lnSpc>
              <a:spcBef>
                <a:spcPts val="0"/>
              </a:spcBef>
              <a:spcAft>
                <a:spcPts val="0"/>
              </a:spcAft>
            </a:pPr>
            <a:r>
              <a:rPr lang="zh-CN" altLang="en-US" sz="5400">
                <a:solidFill>
                  <a:schemeClr val="tx1"/>
                </a:solidFill>
                <a:latin typeface="汉仪晓波花月圆W" panose="00020600040101010101" charset="-122"/>
                <a:ea typeface="汉仪晓波花月圆W" panose="00020600040101010101" charset="-122"/>
                <a:cs typeface="汉仪晓波花月圆W" panose="00020600040101010101" charset="-122"/>
              </a:rPr>
              <a:t>关于</a:t>
            </a:r>
            <a:r>
              <a:rPr lang="en-US" altLang="zh-CN" sz="5400">
                <a:solidFill>
                  <a:schemeClr val="tx1"/>
                </a:solidFill>
                <a:latin typeface="汉仪晓波花月圆W" panose="00020600040101010101" charset="-122"/>
                <a:ea typeface="汉仪晓波花月圆W" panose="00020600040101010101" charset="-122"/>
                <a:cs typeface="汉仪晓波花月圆W" panose="00020600040101010101" charset="-122"/>
              </a:rPr>
              <a:t>海洋水文气象数据</a:t>
            </a:r>
            <a:r>
              <a:rPr lang="zh-CN" altLang="en-US" sz="5400">
                <a:solidFill>
                  <a:schemeClr val="tx1"/>
                </a:solidFill>
                <a:latin typeface="汉仪晓波花月圆W" panose="00020600040101010101" charset="-122"/>
                <a:ea typeface="汉仪晓波花月圆W" panose="00020600040101010101" charset="-122"/>
                <a:cs typeface="汉仪晓波花月圆W" panose="00020600040101010101" charset="-122"/>
              </a:rPr>
              <a:t>的</a:t>
            </a:r>
            <a:r>
              <a:rPr lang="en-US" altLang="zh-CN" sz="5400">
                <a:solidFill>
                  <a:schemeClr val="tx1"/>
                </a:solidFill>
                <a:latin typeface="汉仪晓波花月圆W" panose="00020600040101010101" charset="-122"/>
                <a:ea typeface="汉仪晓波花月圆W" panose="00020600040101010101" charset="-122"/>
                <a:cs typeface="汉仪晓波花月圆W" panose="00020600040101010101" charset="-122"/>
              </a:rPr>
              <a:t>一些基础情</a:t>
            </a:r>
            <a:r>
              <a:rPr lang="zh-CN" altLang="en-US" sz="5400">
                <a:solidFill>
                  <a:schemeClr val="tx1"/>
                </a:solidFill>
                <a:latin typeface="汉仪晓波花月圆W" panose="00020600040101010101" charset="-122"/>
                <a:ea typeface="汉仪晓波花月圆W" panose="00020600040101010101" charset="-122"/>
                <a:cs typeface="汉仪晓波花月圆W" panose="00020600040101010101" charset="-122"/>
              </a:rPr>
              <a:t>报</a:t>
            </a:r>
            <a:r>
              <a:rPr lang="zh-CN" altLang="en-US" sz="2400">
                <a:solidFill>
                  <a:schemeClr val="tx1"/>
                </a:solidFill>
                <a:latin typeface="汉仪晓波花月圆W" panose="00020600040101010101" charset="-122"/>
                <a:ea typeface="汉仪晓波花月圆W" panose="00020600040101010101" charset="-122"/>
                <a:cs typeface="汉仪晓波花月圆W" panose="00020600040101010101" charset="-122"/>
              </a:rPr>
              <a:t> </a:t>
            </a:r>
            <a:endParaRPr lang="zh-CN" altLang="en-US" sz="2400">
              <a:solidFill>
                <a:schemeClr val="tx1"/>
              </a:solidFill>
              <a:latin typeface="汉仪晓波花月圆W" panose="00020600040101010101" charset="-122"/>
              <a:ea typeface="汉仪晓波花月圆W" panose="00020600040101010101" charset="-122"/>
              <a:cs typeface="汉仪晓波花月圆W" panose="00020600040101010101" charset="-122"/>
            </a:endParaRPr>
          </a:p>
          <a:p>
            <a:pPr algn="r">
              <a:lnSpc>
                <a:spcPct val="100000"/>
              </a:lnSpc>
              <a:spcBef>
                <a:spcPts val="0"/>
              </a:spcBef>
              <a:spcAft>
                <a:spcPts val="0"/>
              </a:spcAft>
            </a:pPr>
            <a:r>
              <a:rPr lang="en-US" altLang="zh-CN" sz="2400">
                <a:solidFill>
                  <a:schemeClr val="tx1"/>
                </a:solidFill>
                <a:latin typeface="汉仪晓波花月圆W" panose="00020600040101010101" charset="-122"/>
                <a:ea typeface="汉仪晓波花月圆W" panose="00020600040101010101" charset="-122"/>
                <a:cs typeface="汉仪晓波花月圆W" panose="00020600040101010101" charset="-122"/>
              </a:rPr>
              <a:t>Ocean &amp; Climate Data</a:t>
            </a:r>
            <a:r>
              <a:rPr lang="zh-CN" altLang="en-US" sz="2400">
                <a:solidFill>
                  <a:schemeClr val="tx1"/>
                </a:solidFill>
                <a:latin typeface="汉仪晓波花月圆W" panose="00020600040101010101" charset="-122"/>
                <a:ea typeface="汉仪晓波花月圆W" panose="00020600040101010101" charset="-122"/>
                <a:cs typeface="汉仪晓波花月圆W" panose="00020600040101010101" charset="-122"/>
              </a:rPr>
              <a:t> </a:t>
            </a:r>
            <a:r>
              <a:rPr lang="en-US" altLang="zh-CN" sz="2400">
                <a:solidFill>
                  <a:schemeClr val="tx1"/>
                </a:solidFill>
                <a:latin typeface="汉仪晓波花月圆W" panose="00020600040101010101" charset="-122"/>
                <a:ea typeface="汉仪晓波花月圆W" panose="00020600040101010101" charset="-122"/>
                <a:cs typeface="汉仪晓波花月圆W" panose="00020600040101010101" charset="-122"/>
              </a:rPr>
              <a:t>I</a:t>
            </a:r>
            <a:r>
              <a:rPr lang="zh-CN" altLang="en-US" sz="2400">
                <a:solidFill>
                  <a:schemeClr val="tx1"/>
                </a:solidFill>
                <a:latin typeface="汉仪晓波花月圆W" panose="00020600040101010101" charset="-122"/>
                <a:ea typeface="汉仪晓波花月圆W" panose="00020600040101010101" charset="-122"/>
                <a:cs typeface="汉仪晓波花月圆W" panose="00020600040101010101" charset="-122"/>
              </a:rPr>
              <a:t>ntelligence</a:t>
            </a:r>
            <a:endParaRPr lang="zh-CN" altLang="en-US" sz="2400">
              <a:solidFill>
                <a:schemeClr val="tx1"/>
              </a:solidFill>
              <a:latin typeface="汉仪晓波花月圆W" panose="00020600040101010101" charset="-122"/>
              <a:ea typeface="汉仪晓波花月圆W" panose="00020600040101010101" charset="-122"/>
              <a:cs typeface="汉仪晓波花月圆W" panose="00020600040101010101" charset="-122"/>
            </a:endParaRPr>
          </a:p>
        </p:txBody>
      </p:sp>
      <p:sp>
        <p:nvSpPr>
          <p:cNvPr id="30" name="文本框 29"/>
          <p:cNvSpPr txBox="1"/>
          <p:nvPr/>
        </p:nvSpPr>
        <p:spPr>
          <a:xfrm>
            <a:off x="9682480" y="2880360"/>
            <a:ext cx="1522730" cy="414020"/>
          </a:xfrm>
          <a:prstGeom prst="rect">
            <a:avLst/>
          </a:prstGeom>
          <a:noFill/>
        </p:spPr>
        <p:txBody>
          <a:bodyPr wrap="square" rtlCol="0">
            <a:spAutoFit/>
          </a:bodyPr>
          <a:p>
            <a:pPr algn="dist"/>
            <a:r>
              <a:rPr lang="zh-CN" altLang="en-US" sz="1200" b="1">
                <a:solidFill>
                  <a:schemeClr val="tx1"/>
                </a:solidFill>
                <a:latin typeface="汉仪晓波花月圆W" panose="00020600040101010101" charset="-122"/>
                <a:ea typeface="汉仪晓波花月圆W" panose="00020600040101010101" charset="-122"/>
                <a:cs typeface="汉仪晓波花月圆W" panose="00020600040101010101" charset="-122"/>
              </a:rPr>
              <a:t>青岛乘正科技</a:t>
            </a:r>
            <a:endParaRPr lang="zh-CN" altLang="en-US" sz="3200" b="1">
              <a:solidFill>
                <a:schemeClr val="tx1"/>
              </a:solidFill>
              <a:latin typeface="汉仪晓波花月圆W" panose="00020600040101010101" charset="-122"/>
              <a:ea typeface="汉仪晓波花月圆W" panose="00020600040101010101" charset="-122"/>
              <a:cs typeface="汉仪晓波花月圆W" panose="00020600040101010101" charset="-122"/>
            </a:endParaRPr>
          </a:p>
          <a:p>
            <a:pPr algn="dist"/>
            <a:r>
              <a:rPr lang="en-US" altLang="zh-CN" sz="900" b="1">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Awing Technology</a:t>
            </a:r>
            <a:endParaRPr lang="en-US" altLang="zh-CN" sz="900" b="1">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9" name="矩形 8"/>
          <p:cNvSpPr/>
          <p:nvPr/>
        </p:nvSpPr>
        <p:spPr>
          <a:xfrm>
            <a:off x="9006205" y="5605780"/>
            <a:ext cx="2199005" cy="370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00000"/>
              </a:lnSpc>
              <a:spcBef>
                <a:spcPts val="0"/>
              </a:spcBef>
              <a:spcAft>
                <a:spcPts val="0"/>
              </a:spcAft>
            </a:pPr>
            <a:r>
              <a:rPr lang="zh-CN" altLang="en-US" sz="12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隋妙琦 </a:t>
            </a:r>
            <a:r>
              <a:rPr lang="en-US" altLang="zh-CN" sz="12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- 2021.04.23</a:t>
            </a:r>
            <a:endParaRPr lang="en-US" altLang="zh-CN" sz="12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pic>
        <p:nvPicPr>
          <p:cNvPr id="2" name="图片 1" descr="IMG_1103">
            <a:hlinkClick r:id="rId1" action="ppaction://hlinkfile"/>
          </p:cNvPr>
          <p:cNvPicPr>
            <a:picLocks noChangeAspect="1"/>
          </p:cNvPicPr>
          <p:nvPr/>
        </p:nvPicPr>
        <p:blipFill>
          <a:blip r:embed="rId2"/>
          <a:stretch>
            <a:fillRect/>
          </a:stretch>
        </p:blipFill>
        <p:spPr>
          <a:xfrm>
            <a:off x="0" y="5722620"/>
            <a:ext cx="1134745" cy="1134745"/>
          </a:xfrm>
          <a:prstGeom prst="rect">
            <a:avLst/>
          </a:prstGeom>
        </p:spPr>
      </p:pic>
      <p:pic>
        <p:nvPicPr>
          <p:cNvPr id="4" name="图片 3" descr="logo"/>
          <p:cNvPicPr>
            <a:picLocks noChangeAspect="1"/>
          </p:cNvPicPr>
          <p:nvPr>
            <p:custDataLst>
              <p:tags r:id="rId3"/>
            </p:custDataLst>
          </p:nvPr>
        </p:nvPicPr>
        <p:blipFill>
          <a:blip r:embed="rId4"/>
          <a:stretch>
            <a:fillRect/>
          </a:stretch>
        </p:blipFill>
        <p:spPr>
          <a:xfrm>
            <a:off x="9758045" y="2680335"/>
            <a:ext cx="1371600" cy="200025"/>
          </a:xfrm>
          <a:prstGeom prst="rect">
            <a:avLst/>
          </a:prstGeom>
          <a:effectLst>
            <a:glow rad="139700">
              <a:schemeClr val="accent3">
                <a:satMod val="175000"/>
                <a:alpha val="40000"/>
              </a:schemeClr>
            </a:glo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等腰三角形 40"/>
          <p:cNvSpPr/>
          <p:nvPr/>
        </p:nvSpPr>
        <p:spPr>
          <a:xfrm rot="16200000" flipV="1">
            <a:off x="175260" y="478790"/>
            <a:ext cx="496570" cy="30734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16200000" flipV="1">
            <a:off x="-135890" y="412115"/>
            <a:ext cx="712470" cy="44069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27380" y="371475"/>
            <a:ext cx="2433320" cy="583565"/>
          </a:xfrm>
          <a:prstGeom prst="rect">
            <a:avLst/>
          </a:prstGeom>
          <a:noFill/>
        </p:spPr>
        <p:txBody>
          <a:bodyPr wrap="none" rtlCol="0" anchor="t">
            <a:spAutoFit/>
          </a:bodyPr>
          <a:p>
            <a:pPr algn="l">
              <a:lnSpc>
                <a:spcPct val="100000"/>
              </a:lnSpc>
              <a:spcBef>
                <a:spcPts val="0"/>
              </a:spcBef>
              <a:spcAft>
                <a:spcPts val="0"/>
              </a:spcAft>
            </a:pPr>
            <a:r>
              <a:rPr lang="zh-CN" altLang="en-US" sz="3200" b="1">
                <a:latin typeface="幼圆" panose="02010509060101010101" charset="-122"/>
                <a:ea typeface="幼圆" panose="02010509060101010101" charset="-122"/>
                <a:cs typeface="幼圆" panose="02010509060101010101" charset="-122"/>
                <a:sym typeface="+mn-ea"/>
              </a:rPr>
              <a:t>GRIB2的优势</a:t>
            </a:r>
            <a:endParaRPr lang="zh-CN" altLang="en-US" sz="3200" b="1">
              <a:latin typeface="幼圆" panose="02010509060101010101" charset="-122"/>
              <a:ea typeface="幼圆" panose="02010509060101010101" charset="-122"/>
              <a:cs typeface="幼圆" panose="02010509060101010101" charset="-122"/>
              <a:sym typeface="+mn-ea"/>
            </a:endParaRPr>
          </a:p>
        </p:txBody>
      </p:sp>
      <p:sp>
        <p:nvSpPr>
          <p:cNvPr id="15" name="文本框 14"/>
          <p:cNvSpPr txBox="1"/>
          <p:nvPr/>
        </p:nvSpPr>
        <p:spPr>
          <a:xfrm>
            <a:off x="627380" y="1405890"/>
            <a:ext cx="614680" cy="460375"/>
          </a:xfrm>
          <a:prstGeom prst="rect">
            <a:avLst/>
          </a:prstGeom>
          <a:noFill/>
        </p:spPr>
        <p:txBody>
          <a:bodyPr wrap="square" rtlCol="0" anchor="t">
            <a:spAutoFit/>
          </a:bodyPr>
          <a:p>
            <a:pPr algn="ctr"/>
            <a:r>
              <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01</a:t>
            </a:r>
            <a:endPar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20" name="文本框 19"/>
          <p:cNvSpPr txBox="1"/>
          <p:nvPr/>
        </p:nvSpPr>
        <p:spPr>
          <a:xfrm>
            <a:off x="220980" y="988695"/>
            <a:ext cx="11750675" cy="1753235"/>
          </a:xfrm>
          <a:prstGeom prst="rect">
            <a:avLst/>
          </a:prstGeom>
          <a:noFill/>
        </p:spPr>
        <p:txBody>
          <a:bodyPr wrap="square" rtlCol="0" anchor="t">
            <a:spAutoFit/>
          </a:bodyPr>
          <a:p>
            <a:pPr algn="just">
              <a:lnSpc>
                <a:spcPct val="150000"/>
              </a:lnSpc>
              <a:spcBef>
                <a:spcPts val="0"/>
              </a:spcBef>
              <a:spcAft>
                <a:spcPts val="0"/>
              </a:spcAft>
            </a:pPr>
            <a:r>
              <a:rPr lang="en-US" b="1">
                <a:solidFill>
                  <a:schemeClr val="tx1"/>
                </a:solidFill>
                <a:latin typeface="幼圆" panose="02010509060101010101" charset="-122"/>
                <a:ea typeface="幼圆" panose="02010509060101010101" charset="-122"/>
                <a:cs typeface="幼圆" panose="02010509060101010101" charset="-122"/>
                <a:sym typeface="+mn-ea"/>
              </a:rPr>
              <a:t>(1) 表示多维数据</a:t>
            </a:r>
            <a:endParaRPr lang="en-US" b="1">
              <a:solidFill>
                <a:schemeClr val="tx1"/>
              </a:solidFill>
              <a:latin typeface="幼圆" panose="02010509060101010101" charset="-122"/>
              <a:ea typeface="幼圆" panose="02010509060101010101" charset="-122"/>
              <a:cs typeface="幼圆" panose="02010509060101010101" charset="-122"/>
              <a:sym typeface="+mn-ea"/>
            </a:endParaRPr>
          </a:p>
          <a:p>
            <a:pPr indent="457200" algn="just" fontAlgn="auto">
              <a:lnSpc>
                <a:spcPct val="150000"/>
              </a:lnSpc>
              <a:spcBef>
                <a:spcPts val="0"/>
              </a:spcBef>
              <a:spcAft>
                <a:spcPts val="0"/>
              </a:spcAft>
              <a:extLst>
                <a:ext uri="{35155182-B16C-46BC-9424-99874614C6A1}">
                  <wpsdc:indentchars xmlns:wpsdc="http://www.wps.cn/officeDocument/2017/drawingmlCustomData" val="200" checksum="59296752"/>
                </a:ext>
              </a:extLst>
            </a:pPr>
            <a:r>
              <a:rPr lang="en-US">
                <a:solidFill>
                  <a:schemeClr val="tx1"/>
                </a:solidFill>
                <a:latin typeface="幼圆" panose="02010509060101010101" charset="-122"/>
                <a:ea typeface="幼圆" panose="02010509060101010101" charset="-122"/>
                <a:cs typeface="幼圆" panose="02010509060101010101" charset="-122"/>
                <a:sym typeface="+mn-ea"/>
              </a:rPr>
              <a:t>GRIB2 能传输多个网格场数据</a:t>
            </a:r>
            <a:r>
              <a:rPr lang="zh-CN" altLang="en-US">
                <a:solidFill>
                  <a:schemeClr val="tx1"/>
                </a:solidFill>
                <a:latin typeface="幼圆" panose="02010509060101010101" charset="-122"/>
                <a:ea typeface="幼圆" panose="02010509060101010101" charset="-122"/>
                <a:cs typeface="幼圆" panose="02010509060101010101" charset="-122"/>
                <a:sym typeface="+mn-ea"/>
              </a:rPr>
              <a:t>，</a:t>
            </a:r>
            <a:r>
              <a:rPr lang="en-US">
                <a:solidFill>
                  <a:schemeClr val="tx1"/>
                </a:solidFill>
                <a:latin typeface="幼圆" panose="02010509060101010101" charset="-122"/>
                <a:ea typeface="幼圆" panose="02010509060101010101" charset="-122"/>
                <a:cs typeface="幼圆" panose="02010509060101010101" charset="-122"/>
                <a:sym typeface="+mn-ea"/>
              </a:rPr>
              <a:t>GRIB2 也能描述在时间和空间方面的多维网格数据。在GRIB2中若是3段到7段循环</a:t>
            </a:r>
            <a:r>
              <a:rPr lang="zh-CN" altLang="en-US">
                <a:solidFill>
                  <a:schemeClr val="tx1"/>
                </a:solidFill>
                <a:latin typeface="幼圆" panose="02010509060101010101" charset="-122"/>
                <a:ea typeface="幼圆" panose="02010509060101010101" charset="-122"/>
                <a:cs typeface="幼圆" panose="02010509060101010101" charset="-122"/>
                <a:sym typeface="+mn-ea"/>
              </a:rPr>
              <a:t>，</a:t>
            </a:r>
            <a:r>
              <a:rPr lang="en-US">
                <a:solidFill>
                  <a:schemeClr val="tx1"/>
                </a:solidFill>
                <a:latin typeface="幼圆" panose="02010509060101010101" charset="-122"/>
                <a:ea typeface="幼圆" panose="02010509060101010101" charset="-122"/>
                <a:cs typeface="幼圆" panose="02010509060101010101" charset="-122"/>
                <a:sym typeface="+mn-ea"/>
              </a:rPr>
              <a:t>即允许在一个GRIB2 资料中包含多个格点场、多个产品、多个参数数据(如果本地使用段需要定义</a:t>
            </a:r>
            <a:r>
              <a:rPr lang="zh-CN" altLang="en-US">
                <a:solidFill>
                  <a:schemeClr val="tx1"/>
                </a:solidFill>
                <a:latin typeface="幼圆" panose="02010509060101010101" charset="-122"/>
                <a:ea typeface="幼圆" panose="02010509060101010101" charset="-122"/>
                <a:cs typeface="幼圆" panose="02010509060101010101" charset="-122"/>
                <a:sym typeface="+mn-ea"/>
              </a:rPr>
              <a:t>，</a:t>
            </a:r>
            <a:r>
              <a:rPr lang="en-US">
                <a:solidFill>
                  <a:schemeClr val="tx1"/>
                </a:solidFill>
                <a:latin typeface="幼圆" panose="02010509060101010101" charset="-122"/>
                <a:ea typeface="幼圆" panose="02010509060101010101" charset="-122"/>
                <a:cs typeface="幼圆" panose="02010509060101010101" charset="-122"/>
                <a:sym typeface="+mn-ea"/>
              </a:rPr>
              <a:t>2段到7段也可循环)。如果需要在同一个格点场传送多个产品参数,就可以重复4段到7段。</a:t>
            </a:r>
            <a:endParaRPr lang="en-US">
              <a:solidFill>
                <a:schemeClr val="tx1"/>
              </a:solidFill>
              <a:latin typeface="幼圆" panose="02010509060101010101" charset="-122"/>
              <a:ea typeface="幼圆" panose="02010509060101010101" charset="-122"/>
              <a:cs typeface="幼圆" panose="02010509060101010101" charset="-122"/>
              <a:sym typeface="+mn-ea"/>
            </a:endParaRPr>
          </a:p>
        </p:txBody>
      </p:sp>
      <p:pic>
        <p:nvPicPr>
          <p:cNvPr id="2" name="图片 1"/>
          <p:cNvPicPr>
            <a:picLocks noChangeAspect="1"/>
          </p:cNvPicPr>
          <p:nvPr/>
        </p:nvPicPr>
        <p:blipFill>
          <a:blip r:embed="rId1"/>
          <a:stretch>
            <a:fillRect/>
          </a:stretch>
        </p:blipFill>
        <p:spPr>
          <a:xfrm>
            <a:off x="3919855" y="2741930"/>
            <a:ext cx="4352925" cy="4048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等腰三角形 40"/>
          <p:cNvSpPr/>
          <p:nvPr/>
        </p:nvSpPr>
        <p:spPr>
          <a:xfrm rot="16200000" flipV="1">
            <a:off x="175260" y="478790"/>
            <a:ext cx="496570" cy="30734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16200000" flipV="1">
            <a:off x="-135890" y="412115"/>
            <a:ext cx="712470" cy="44069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27380" y="371475"/>
            <a:ext cx="2433320" cy="583565"/>
          </a:xfrm>
          <a:prstGeom prst="rect">
            <a:avLst/>
          </a:prstGeom>
          <a:noFill/>
        </p:spPr>
        <p:txBody>
          <a:bodyPr wrap="none" rtlCol="0" anchor="t">
            <a:spAutoFit/>
          </a:bodyPr>
          <a:p>
            <a:pPr algn="l">
              <a:lnSpc>
                <a:spcPct val="100000"/>
              </a:lnSpc>
              <a:spcBef>
                <a:spcPts val="0"/>
              </a:spcBef>
              <a:spcAft>
                <a:spcPts val="0"/>
              </a:spcAft>
            </a:pPr>
            <a:r>
              <a:rPr lang="zh-CN" altLang="en-US" sz="3200" b="1">
                <a:latin typeface="幼圆" panose="02010509060101010101" charset="-122"/>
                <a:ea typeface="幼圆" panose="02010509060101010101" charset="-122"/>
                <a:cs typeface="幼圆" panose="02010509060101010101" charset="-122"/>
                <a:sym typeface="+mn-ea"/>
              </a:rPr>
              <a:t>GRIB2的优势</a:t>
            </a:r>
            <a:endParaRPr lang="zh-CN" altLang="en-US" sz="3200" b="1">
              <a:latin typeface="幼圆" panose="02010509060101010101" charset="-122"/>
              <a:ea typeface="幼圆" panose="02010509060101010101" charset="-122"/>
              <a:cs typeface="幼圆" panose="02010509060101010101" charset="-122"/>
              <a:sym typeface="+mn-ea"/>
            </a:endParaRPr>
          </a:p>
        </p:txBody>
      </p:sp>
      <p:sp>
        <p:nvSpPr>
          <p:cNvPr id="15" name="文本框 14"/>
          <p:cNvSpPr txBox="1"/>
          <p:nvPr/>
        </p:nvSpPr>
        <p:spPr>
          <a:xfrm>
            <a:off x="627380" y="1405890"/>
            <a:ext cx="614680" cy="460375"/>
          </a:xfrm>
          <a:prstGeom prst="rect">
            <a:avLst/>
          </a:prstGeom>
          <a:noFill/>
        </p:spPr>
        <p:txBody>
          <a:bodyPr wrap="square" rtlCol="0" anchor="t">
            <a:spAutoFit/>
          </a:bodyPr>
          <a:p>
            <a:pPr algn="ctr"/>
            <a:r>
              <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01</a:t>
            </a:r>
            <a:endPar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20" name="文本框 19"/>
          <p:cNvSpPr txBox="1"/>
          <p:nvPr/>
        </p:nvSpPr>
        <p:spPr>
          <a:xfrm>
            <a:off x="627380" y="988695"/>
            <a:ext cx="10708005" cy="5077460"/>
          </a:xfrm>
          <a:prstGeom prst="rect">
            <a:avLst/>
          </a:prstGeom>
          <a:noFill/>
        </p:spPr>
        <p:txBody>
          <a:bodyPr wrap="square" rtlCol="0" anchor="t">
            <a:spAutoFit/>
          </a:bodyPr>
          <a:p>
            <a:pPr algn="just">
              <a:lnSpc>
                <a:spcPct val="150000"/>
              </a:lnSpc>
              <a:spcBef>
                <a:spcPts val="0"/>
              </a:spcBef>
              <a:spcAft>
                <a:spcPts val="0"/>
              </a:spcAft>
            </a:pPr>
            <a:r>
              <a:rPr lang="en-US" b="1">
                <a:solidFill>
                  <a:schemeClr val="tx1"/>
                </a:solidFill>
                <a:latin typeface="幼圆" panose="02010509060101010101" charset="-122"/>
                <a:ea typeface="幼圆" panose="02010509060101010101" charset="-122"/>
                <a:cs typeface="幼圆" panose="02010509060101010101" charset="-122"/>
                <a:sym typeface="+mn-ea"/>
              </a:rPr>
              <a:t>(2) 更具模块性的结构</a:t>
            </a:r>
            <a:endParaRPr lang="en-US" b="1">
              <a:solidFill>
                <a:schemeClr val="tx1"/>
              </a:solidFill>
              <a:latin typeface="幼圆" panose="02010509060101010101" charset="-122"/>
              <a:ea typeface="幼圆" panose="02010509060101010101" charset="-122"/>
              <a:cs typeface="幼圆" panose="02010509060101010101" charset="-122"/>
              <a:sym typeface="+mn-ea"/>
            </a:endParaRPr>
          </a:p>
          <a:p>
            <a:pPr indent="457200" algn="just" fontAlgn="auto">
              <a:lnSpc>
                <a:spcPct val="150000"/>
              </a:lnSpc>
              <a:spcBef>
                <a:spcPts val="0"/>
              </a:spcBef>
              <a:spcAft>
                <a:spcPts val="0"/>
              </a:spcAft>
              <a:extLst>
                <a:ext uri="{35155182-B16C-46BC-9424-99874614C6A1}">
                  <wpsdc:indentchars xmlns:wpsdc="http://www.wps.cn/officeDocument/2017/drawingmlCustomData" val="200" checksum="59296752"/>
                </a:ext>
              </a:extLst>
            </a:pPr>
            <a:r>
              <a:rPr lang="en-US">
                <a:solidFill>
                  <a:schemeClr val="tx1"/>
                </a:solidFill>
                <a:latin typeface="幼圆" panose="02010509060101010101" charset="-122"/>
                <a:ea typeface="幼圆" panose="02010509060101010101" charset="-122"/>
                <a:cs typeface="幼圆" panose="02010509060101010101" charset="-122"/>
                <a:sym typeface="+mn-ea"/>
              </a:rPr>
              <a:t>GRIB2广泛使用模板</a:t>
            </a:r>
            <a:r>
              <a:rPr lang="zh-CN" altLang="en-US">
                <a:solidFill>
                  <a:schemeClr val="tx1"/>
                </a:solidFill>
                <a:latin typeface="幼圆" panose="02010509060101010101" charset="-122"/>
                <a:ea typeface="幼圆" panose="02010509060101010101" charset="-122"/>
                <a:cs typeface="幼圆" panose="02010509060101010101" charset="-122"/>
                <a:sym typeface="+mn-ea"/>
              </a:rPr>
              <a:t>，</a:t>
            </a:r>
            <a:r>
              <a:rPr lang="en-US">
                <a:solidFill>
                  <a:schemeClr val="tx1"/>
                </a:solidFill>
                <a:latin typeface="幼圆" panose="02010509060101010101" charset="-122"/>
                <a:ea typeface="幼圆" panose="02010509060101010101" charset="-122"/>
                <a:cs typeface="幼圆" panose="02010509060101010101" charset="-122"/>
                <a:sym typeface="+mn-ea"/>
              </a:rPr>
              <a:t>3段使用网格定义模板</a:t>
            </a:r>
            <a:r>
              <a:rPr lang="zh-CN" altLang="en-US">
                <a:solidFill>
                  <a:schemeClr val="tx1"/>
                </a:solidFill>
                <a:latin typeface="幼圆" panose="02010509060101010101" charset="-122"/>
                <a:ea typeface="幼圆" panose="02010509060101010101" charset="-122"/>
                <a:cs typeface="幼圆" panose="02010509060101010101" charset="-122"/>
                <a:sym typeface="+mn-ea"/>
              </a:rPr>
              <a:t>，</a:t>
            </a:r>
            <a:r>
              <a:rPr lang="en-US">
                <a:solidFill>
                  <a:schemeClr val="tx1"/>
                </a:solidFill>
                <a:latin typeface="幼圆" panose="02010509060101010101" charset="-122"/>
                <a:ea typeface="幼圆" panose="02010509060101010101" charset="-122"/>
                <a:cs typeface="幼圆" panose="02010509060101010101" charset="-122"/>
                <a:sym typeface="+mn-ea"/>
              </a:rPr>
              <a:t>4段使用产品定义模板</a:t>
            </a:r>
            <a:r>
              <a:rPr lang="zh-CN" altLang="en-US">
                <a:solidFill>
                  <a:schemeClr val="tx1"/>
                </a:solidFill>
                <a:latin typeface="幼圆" panose="02010509060101010101" charset="-122"/>
                <a:ea typeface="幼圆" panose="02010509060101010101" charset="-122"/>
                <a:cs typeface="幼圆" panose="02010509060101010101" charset="-122"/>
                <a:sym typeface="+mn-ea"/>
              </a:rPr>
              <a:t>，</a:t>
            </a:r>
            <a:r>
              <a:rPr lang="en-US">
                <a:solidFill>
                  <a:schemeClr val="tx1"/>
                </a:solidFill>
                <a:latin typeface="幼圆" panose="02010509060101010101" charset="-122"/>
                <a:ea typeface="幼圆" panose="02010509060101010101" charset="-122"/>
                <a:cs typeface="幼圆" panose="02010509060101010101" charset="-122"/>
                <a:sym typeface="+mn-ea"/>
              </a:rPr>
              <a:t>5段使用数据表示模板。</a:t>
            </a:r>
            <a:endParaRPr lang="en-US">
              <a:solidFill>
                <a:schemeClr val="tx1"/>
              </a:solidFill>
              <a:latin typeface="幼圆" panose="02010509060101010101" charset="-122"/>
              <a:ea typeface="幼圆" panose="02010509060101010101" charset="-122"/>
              <a:cs typeface="幼圆" panose="02010509060101010101" charset="-122"/>
              <a:sym typeface="+mn-ea"/>
            </a:endParaRPr>
          </a:p>
          <a:p>
            <a:pPr indent="457200" algn="just" fontAlgn="auto">
              <a:lnSpc>
                <a:spcPct val="150000"/>
              </a:lnSpc>
              <a:spcBef>
                <a:spcPts val="0"/>
              </a:spcBef>
              <a:spcAft>
                <a:spcPts val="0"/>
              </a:spcAft>
              <a:extLst>
                <a:ext uri="{35155182-B16C-46BC-9424-99874614C6A1}">
                  <wpsdc:indentchars xmlns:wpsdc="http://www.wps.cn/officeDocument/2017/drawingmlCustomData" val="200" checksum="59296752"/>
                </a:ext>
              </a:extLst>
            </a:pPr>
            <a:endParaRPr lang="en-US">
              <a:solidFill>
                <a:schemeClr val="tx1"/>
              </a:solidFill>
              <a:latin typeface="幼圆" panose="02010509060101010101" charset="-122"/>
              <a:ea typeface="幼圆" panose="02010509060101010101" charset="-122"/>
              <a:cs typeface="幼圆" panose="02010509060101010101" charset="-122"/>
              <a:sym typeface="+mn-ea"/>
            </a:endParaRPr>
          </a:p>
          <a:p>
            <a:pPr marL="285750" indent="-285750" algn="just">
              <a:lnSpc>
                <a:spcPct val="150000"/>
              </a:lnSpc>
              <a:spcBef>
                <a:spcPts val="0"/>
              </a:spcBef>
              <a:spcAft>
                <a:spcPts val="0"/>
              </a:spcAft>
              <a:buFont typeface="Wingdings" panose="05000000000000000000" charset="0"/>
              <a:buChar char="Ø"/>
            </a:pPr>
            <a:r>
              <a:rPr lang="en-US" b="1">
                <a:solidFill>
                  <a:schemeClr val="tx1"/>
                </a:solidFill>
                <a:latin typeface="幼圆" panose="02010509060101010101" charset="-122"/>
                <a:ea typeface="幼圆" panose="02010509060101010101" charset="-122"/>
                <a:cs typeface="幼圆" panose="02010509060101010101" charset="-122"/>
                <a:sym typeface="+mn-ea"/>
              </a:rPr>
              <a:t>网格定义模板</a:t>
            </a:r>
            <a:r>
              <a:rPr lang="en-US">
                <a:solidFill>
                  <a:schemeClr val="tx1"/>
                </a:solidFill>
                <a:latin typeface="幼圆" panose="02010509060101010101" charset="-122"/>
                <a:ea typeface="幼圆" panose="02010509060101010101" charset="-122"/>
                <a:cs typeface="幼圆" panose="02010509060101010101" charset="-122"/>
                <a:sym typeface="+mn-ea"/>
              </a:rPr>
              <a:t>包含等距圆柱面(正方形平面) 、墨托卡、极射赤面投影、兰伯特正形、高斯经纬度、球谐函数系数、空间观察的透视和正射、基于二十面体的三角形、赤道方位角的等距投影、在水平面上有相等间隔点的剖面、在水平面上有相等间隔点的槽脊图以及时间剖面等类型的网格。</a:t>
            </a:r>
            <a:endParaRPr lang="en-US">
              <a:solidFill>
                <a:schemeClr val="tx1"/>
              </a:solidFill>
              <a:latin typeface="幼圆" panose="02010509060101010101" charset="-122"/>
              <a:ea typeface="幼圆" panose="02010509060101010101" charset="-122"/>
              <a:cs typeface="幼圆" panose="02010509060101010101" charset="-122"/>
              <a:sym typeface="+mn-ea"/>
            </a:endParaRPr>
          </a:p>
          <a:p>
            <a:pPr marL="285750" indent="-285750" algn="just">
              <a:lnSpc>
                <a:spcPct val="150000"/>
              </a:lnSpc>
              <a:spcBef>
                <a:spcPts val="0"/>
              </a:spcBef>
              <a:spcAft>
                <a:spcPts val="0"/>
              </a:spcAft>
              <a:buFont typeface="Wingdings" panose="05000000000000000000" charset="0"/>
              <a:buChar char="Ø"/>
            </a:pPr>
            <a:r>
              <a:rPr lang="en-US" b="1">
                <a:solidFill>
                  <a:schemeClr val="tx1"/>
                </a:solidFill>
                <a:latin typeface="幼圆" panose="02010509060101010101" charset="-122"/>
                <a:ea typeface="幼圆" panose="02010509060101010101" charset="-122"/>
                <a:cs typeface="幼圆" panose="02010509060101010101" charset="-122"/>
                <a:sym typeface="+mn-ea"/>
              </a:rPr>
              <a:t>产品定义模板</a:t>
            </a:r>
            <a:r>
              <a:rPr lang="en-US">
                <a:solidFill>
                  <a:schemeClr val="tx1"/>
                </a:solidFill>
                <a:latin typeface="幼圆" panose="02010509060101010101" charset="-122"/>
                <a:ea typeface="幼圆" panose="02010509060101010101" charset="-122"/>
                <a:cs typeface="幼圆" panose="02010509060101010101" charset="-122"/>
                <a:sym typeface="+mn-ea"/>
              </a:rPr>
              <a:t>包含分析预报、单项集合预报、概率预报、导出预报、百分比预报、雷达产品、卫星产品等产品类型。</a:t>
            </a:r>
            <a:endParaRPr lang="en-US">
              <a:solidFill>
                <a:schemeClr val="tx1"/>
              </a:solidFill>
              <a:latin typeface="幼圆" panose="02010509060101010101" charset="-122"/>
              <a:ea typeface="幼圆" panose="02010509060101010101" charset="-122"/>
              <a:cs typeface="幼圆" panose="02010509060101010101" charset="-122"/>
              <a:sym typeface="+mn-ea"/>
            </a:endParaRPr>
          </a:p>
          <a:p>
            <a:pPr marL="285750" indent="-285750" algn="just">
              <a:lnSpc>
                <a:spcPct val="150000"/>
              </a:lnSpc>
              <a:spcBef>
                <a:spcPts val="0"/>
              </a:spcBef>
              <a:spcAft>
                <a:spcPts val="0"/>
              </a:spcAft>
              <a:buFont typeface="Wingdings" panose="05000000000000000000" charset="0"/>
              <a:buChar char="Ø"/>
            </a:pPr>
            <a:r>
              <a:rPr lang="en-US" b="1">
                <a:solidFill>
                  <a:schemeClr val="tx1"/>
                </a:solidFill>
                <a:latin typeface="幼圆" panose="02010509060101010101" charset="-122"/>
                <a:ea typeface="幼圆" panose="02010509060101010101" charset="-122"/>
                <a:cs typeface="幼圆" panose="02010509060101010101" charset="-122"/>
                <a:sym typeface="+mn-ea"/>
              </a:rPr>
              <a:t>数据表示模板</a:t>
            </a:r>
            <a:r>
              <a:rPr lang="en-US">
                <a:solidFill>
                  <a:schemeClr val="tx1"/>
                </a:solidFill>
                <a:latin typeface="幼圆" panose="02010509060101010101" charset="-122"/>
                <a:ea typeface="幼圆" panose="02010509060101010101" charset="-122"/>
                <a:cs typeface="幼圆" panose="02010509060101010101" charset="-122"/>
                <a:sym typeface="+mn-ea"/>
              </a:rPr>
              <a:t>包含的内容在下文中介绍。</a:t>
            </a:r>
            <a:endParaRPr lang="en-US">
              <a:solidFill>
                <a:schemeClr val="tx1"/>
              </a:solidFill>
              <a:latin typeface="幼圆" panose="02010509060101010101" charset="-122"/>
              <a:ea typeface="幼圆" panose="02010509060101010101" charset="-122"/>
              <a:cs typeface="幼圆" panose="02010509060101010101" charset="-122"/>
              <a:sym typeface="+mn-ea"/>
            </a:endParaRPr>
          </a:p>
          <a:p>
            <a:pPr indent="0" algn="just">
              <a:lnSpc>
                <a:spcPct val="150000"/>
              </a:lnSpc>
              <a:spcBef>
                <a:spcPts val="0"/>
              </a:spcBef>
              <a:spcAft>
                <a:spcPts val="0"/>
              </a:spcAft>
              <a:buFont typeface="Wingdings" panose="05000000000000000000" charset="0"/>
              <a:buNone/>
            </a:pPr>
            <a:endParaRPr lang="en-US">
              <a:solidFill>
                <a:schemeClr val="tx1"/>
              </a:solidFill>
              <a:latin typeface="幼圆" panose="02010509060101010101" charset="-122"/>
              <a:ea typeface="幼圆" panose="02010509060101010101" charset="-122"/>
              <a:cs typeface="幼圆" panose="02010509060101010101" charset="-122"/>
              <a:sym typeface="+mn-ea"/>
            </a:endParaRPr>
          </a:p>
          <a:p>
            <a:pPr indent="457200" algn="just" fontAlgn="auto">
              <a:lnSpc>
                <a:spcPct val="150000"/>
              </a:lnSpc>
              <a:spcBef>
                <a:spcPts val="0"/>
              </a:spcBef>
              <a:spcAft>
                <a:spcPts val="0"/>
              </a:spcAft>
              <a:buFont typeface="Wingdings" panose="05000000000000000000" charset="0"/>
              <a:buNone/>
              <a:extLst>
                <a:ext uri="{35155182-B16C-46BC-9424-99874614C6A1}">
                  <wpsdc:indentchars xmlns:wpsdc="http://www.wps.cn/officeDocument/2017/drawingmlCustomData" val="200" checksum="59296752"/>
                </a:ext>
              </a:extLst>
            </a:pPr>
            <a:r>
              <a:rPr lang="en-US">
                <a:solidFill>
                  <a:schemeClr val="tx1"/>
                </a:solidFill>
                <a:latin typeface="幼圆" panose="02010509060101010101" charset="-122"/>
                <a:ea typeface="幼圆" panose="02010509060101010101" charset="-122"/>
                <a:cs typeface="幼圆" panose="02010509060101010101" charset="-122"/>
                <a:sym typeface="+mn-ea"/>
              </a:rPr>
              <a:t>这些丰富的模板使得GRIB2可以对一些新的产品进行编码,例如集合预报系统的产品,长期预报、气候预测、集合海浪预报或者交通模型、剖面段和槽脊类型图。GRIB2更具</a:t>
            </a:r>
            <a:r>
              <a:rPr lang="en-US">
                <a:solidFill>
                  <a:srgbClr val="FF0000"/>
                </a:solidFill>
                <a:latin typeface="幼圆" panose="02010509060101010101" charset="-122"/>
                <a:ea typeface="幼圆" panose="02010509060101010101" charset="-122"/>
                <a:cs typeface="幼圆" panose="02010509060101010101" charset="-122"/>
                <a:sym typeface="+mn-ea"/>
              </a:rPr>
              <a:t>灵活性</a:t>
            </a:r>
            <a:r>
              <a:rPr lang="en-US">
                <a:solidFill>
                  <a:schemeClr val="tx1"/>
                </a:solidFill>
                <a:latin typeface="幼圆" panose="02010509060101010101" charset="-122"/>
                <a:ea typeface="幼圆" panose="02010509060101010101" charset="-122"/>
                <a:cs typeface="幼圆" panose="02010509060101010101" charset="-122"/>
                <a:sym typeface="+mn-ea"/>
              </a:rPr>
              <a:t>和</a:t>
            </a:r>
            <a:r>
              <a:rPr lang="en-US">
                <a:solidFill>
                  <a:srgbClr val="FF0000"/>
                </a:solidFill>
                <a:latin typeface="幼圆" panose="02010509060101010101" charset="-122"/>
                <a:ea typeface="幼圆" panose="02010509060101010101" charset="-122"/>
                <a:cs typeface="幼圆" panose="02010509060101010101" charset="-122"/>
                <a:sym typeface="+mn-ea"/>
              </a:rPr>
              <a:t>可扩展性</a:t>
            </a:r>
            <a:r>
              <a:rPr lang="en-US">
                <a:solidFill>
                  <a:schemeClr val="tx1"/>
                </a:solidFill>
                <a:latin typeface="幼圆" panose="02010509060101010101" charset="-122"/>
                <a:ea typeface="幼圆" panose="02010509060101010101" charset="-122"/>
                <a:cs typeface="幼圆" panose="02010509060101010101" charset="-122"/>
                <a:sym typeface="+mn-ea"/>
              </a:rPr>
              <a:t>。</a:t>
            </a:r>
            <a:endParaRPr lang="en-US">
              <a:solidFill>
                <a:schemeClr val="tx1"/>
              </a:solidFill>
              <a:latin typeface="幼圆" panose="02010509060101010101" charset="-122"/>
              <a:ea typeface="幼圆" panose="02010509060101010101" charset="-122"/>
              <a:cs typeface="幼圆" panose="02010509060101010101"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等腰三角形 40"/>
          <p:cNvSpPr/>
          <p:nvPr/>
        </p:nvSpPr>
        <p:spPr>
          <a:xfrm rot="16200000" flipV="1">
            <a:off x="175260" y="478790"/>
            <a:ext cx="496570" cy="30734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16200000" flipV="1">
            <a:off x="-135890" y="412115"/>
            <a:ext cx="712470" cy="44069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27380" y="371475"/>
            <a:ext cx="2433320" cy="583565"/>
          </a:xfrm>
          <a:prstGeom prst="rect">
            <a:avLst/>
          </a:prstGeom>
          <a:noFill/>
        </p:spPr>
        <p:txBody>
          <a:bodyPr wrap="none" rtlCol="0" anchor="t">
            <a:spAutoFit/>
          </a:bodyPr>
          <a:p>
            <a:pPr algn="l">
              <a:lnSpc>
                <a:spcPct val="100000"/>
              </a:lnSpc>
              <a:spcBef>
                <a:spcPts val="0"/>
              </a:spcBef>
              <a:spcAft>
                <a:spcPts val="0"/>
              </a:spcAft>
            </a:pPr>
            <a:r>
              <a:rPr lang="zh-CN" altLang="en-US" sz="3200" b="1">
                <a:latin typeface="幼圆" panose="02010509060101010101" charset="-122"/>
                <a:ea typeface="幼圆" panose="02010509060101010101" charset="-122"/>
                <a:cs typeface="幼圆" panose="02010509060101010101" charset="-122"/>
                <a:sym typeface="+mn-ea"/>
              </a:rPr>
              <a:t>GRIB2的优势</a:t>
            </a:r>
            <a:endParaRPr lang="zh-CN" altLang="en-US" sz="3200" b="1">
              <a:latin typeface="幼圆" panose="02010509060101010101" charset="-122"/>
              <a:ea typeface="幼圆" panose="02010509060101010101" charset="-122"/>
              <a:cs typeface="幼圆" panose="02010509060101010101" charset="-122"/>
              <a:sym typeface="+mn-ea"/>
            </a:endParaRPr>
          </a:p>
        </p:txBody>
      </p:sp>
      <p:sp>
        <p:nvSpPr>
          <p:cNvPr id="15" name="文本框 14"/>
          <p:cNvSpPr txBox="1"/>
          <p:nvPr/>
        </p:nvSpPr>
        <p:spPr>
          <a:xfrm>
            <a:off x="627380" y="1405890"/>
            <a:ext cx="614680" cy="460375"/>
          </a:xfrm>
          <a:prstGeom prst="rect">
            <a:avLst/>
          </a:prstGeom>
          <a:noFill/>
        </p:spPr>
        <p:txBody>
          <a:bodyPr wrap="square" rtlCol="0" anchor="t">
            <a:spAutoFit/>
          </a:bodyPr>
          <a:p>
            <a:pPr algn="ctr"/>
            <a:r>
              <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01</a:t>
            </a:r>
            <a:endPar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20" name="文本框 19"/>
          <p:cNvSpPr txBox="1"/>
          <p:nvPr/>
        </p:nvSpPr>
        <p:spPr>
          <a:xfrm>
            <a:off x="560070" y="1376680"/>
            <a:ext cx="11064240" cy="1753235"/>
          </a:xfrm>
          <a:prstGeom prst="rect">
            <a:avLst/>
          </a:prstGeom>
          <a:noFill/>
        </p:spPr>
        <p:txBody>
          <a:bodyPr wrap="square" rtlCol="0" anchor="t">
            <a:spAutoFit/>
          </a:bodyPr>
          <a:p>
            <a:pPr algn="just">
              <a:lnSpc>
                <a:spcPct val="150000"/>
              </a:lnSpc>
              <a:spcBef>
                <a:spcPts val="0"/>
              </a:spcBef>
              <a:spcAft>
                <a:spcPts val="0"/>
              </a:spcAft>
            </a:pPr>
            <a:r>
              <a:rPr lang="en-US" b="1">
                <a:solidFill>
                  <a:schemeClr val="tx1"/>
                </a:solidFill>
                <a:latin typeface="幼圆" panose="02010509060101010101" charset="-122"/>
                <a:ea typeface="幼圆" panose="02010509060101010101" charset="-122"/>
                <a:cs typeface="幼圆" panose="02010509060101010101" charset="-122"/>
                <a:sym typeface="+mn-ea"/>
              </a:rPr>
              <a:t>(3) 更多的压缩方式</a:t>
            </a:r>
            <a:endParaRPr lang="en-US" b="1">
              <a:solidFill>
                <a:schemeClr val="tx1"/>
              </a:solidFill>
              <a:latin typeface="幼圆" panose="02010509060101010101" charset="-122"/>
              <a:ea typeface="幼圆" panose="02010509060101010101" charset="-122"/>
              <a:cs typeface="幼圆" panose="02010509060101010101" charset="-122"/>
              <a:sym typeface="+mn-ea"/>
            </a:endParaRPr>
          </a:p>
          <a:p>
            <a:pPr indent="457200" algn="just" fontAlgn="auto">
              <a:lnSpc>
                <a:spcPct val="150000"/>
              </a:lnSpc>
              <a:spcBef>
                <a:spcPts val="0"/>
              </a:spcBef>
              <a:spcAft>
                <a:spcPts val="0"/>
              </a:spcAft>
              <a:extLst>
                <a:ext uri="{35155182-B16C-46BC-9424-99874614C6A1}">
                  <wpsdc:indentchars xmlns:wpsdc="http://www.wps.cn/officeDocument/2017/drawingmlCustomData" val="200" checksum="59296752"/>
                </a:ext>
              </a:extLst>
            </a:pPr>
            <a:r>
              <a:rPr>
                <a:solidFill>
                  <a:schemeClr val="tx1"/>
                </a:solidFill>
                <a:latin typeface="幼圆" panose="02010509060101010101" charset="-122"/>
                <a:ea typeface="幼圆" panose="02010509060101010101" charset="-122"/>
                <a:cs typeface="幼圆" panose="02010509060101010101" charset="-122"/>
                <a:sym typeface="+mn-ea"/>
              </a:rPr>
              <a:t>GRIB2 提供更多的压缩方式</a:t>
            </a:r>
            <a:r>
              <a:rPr lang="zh-CN">
                <a:solidFill>
                  <a:schemeClr val="tx1"/>
                </a:solidFill>
                <a:latin typeface="幼圆" panose="02010509060101010101" charset="-122"/>
                <a:ea typeface="幼圆" panose="02010509060101010101" charset="-122"/>
                <a:cs typeface="幼圆" panose="02010509060101010101" charset="-122"/>
                <a:sym typeface="+mn-ea"/>
              </a:rPr>
              <a:t>，</a:t>
            </a:r>
            <a:r>
              <a:rPr>
                <a:solidFill>
                  <a:schemeClr val="tx1"/>
                </a:solidFill>
                <a:latin typeface="幼圆" panose="02010509060101010101" charset="-122"/>
                <a:ea typeface="幼圆" panose="02010509060101010101" charset="-122"/>
                <a:cs typeface="幼圆" panose="02010509060101010101" charset="-122"/>
                <a:sym typeface="+mn-ea"/>
              </a:rPr>
              <a:t>特别是对谱数据和图像数据的支持(体现在</a:t>
            </a:r>
            <a:r>
              <a:rPr b="1">
                <a:solidFill>
                  <a:schemeClr val="tx1"/>
                </a:solidFill>
                <a:latin typeface="幼圆" panose="02010509060101010101" charset="-122"/>
                <a:ea typeface="幼圆" panose="02010509060101010101" charset="-122"/>
                <a:cs typeface="幼圆" panose="02010509060101010101" charset="-122"/>
                <a:sym typeface="+mn-ea"/>
              </a:rPr>
              <a:t>数据表示模板</a:t>
            </a:r>
            <a:r>
              <a:rPr>
                <a:solidFill>
                  <a:schemeClr val="tx1"/>
                </a:solidFill>
                <a:latin typeface="幼圆" panose="02010509060101010101" charset="-122"/>
                <a:ea typeface="幼圆" panose="02010509060101010101" charset="-122"/>
                <a:cs typeface="幼圆" panose="02010509060101010101" charset="-122"/>
                <a:sym typeface="+mn-ea"/>
              </a:rPr>
              <a:t>)</a:t>
            </a:r>
            <a:r>
              <a:rPr lang="zh-CN">
                <a:solidFill>
                  <a:schemeClr val="tx1"/>
                </a:solidFill>
                <a:latin typeface="幼圆" panose="02010509060101010101" charset="-122"/>
                <a:ea typeface="幼圆" panose="02010509060101010101" charset="-122"/>
                <a:cs typeface="幼圆" panose="02010509060101010101" charset="-122"/>
                <a:sym typeface="+mn-ea"/>
              </a:rPr>
              <a:t>。最重要的是采用了图像压缩方式(</a:t>
            </a:r>
            <a:r>
              <a:rPr lang="zh-CN" b="1">
                <a:solidFill>
                  <a:srgbClr val="FF0000"/>
                </a:solidFill>
                <a:latin typeface="幼圆" panose="02010509060101010101" charset="-122"/>
                <a:ea typeface="幼圆" panose="02010509060101010101" charset="-122"/>
                <a:cs typeface="幼圆" panose="02010509060101010101" charset="-122"/>
                <a:sym typeface="+mn-ea"/>
              </a:rPr>
              <a:t>JPEG2000</a:t>
            </a:r>
            <a:r>
              <a:rPr lang="zh-CN">
                <a:solidFill>
                  <a:schemeClr val="tx1"/>
                </a:solidFill>
                <a:latin typeface="幼圆" panose="02010509060101010101" charset="-122"/>
                <a:ea typeface="幼圆" panose="02010509060101010101" charset="-122"/>
                <a:cs typeface="幼圆" panose="02010509060101010101" charset="-122"/>
                <a:sym typeface="+mn-ea"/>
              </a:rPr>
              <a:t>和</a:t>
            </a:r>
            <a:r>
              <a:rPr lang="zh-CN" b="1">
                <a:solidFill>
                  <a:srgbClr val="FF0000"/>
                </a:solidFill>
                <a:latin typeface="幼圆" panose="02010509060101010101" charset="-122"/>
                <a:ea typeface="幼圆" panose="02010509060101010101" charset="-122"/>
                <a:cs typeface="幼圆" panose="02010509060101010101" charset="-122"/>
                <a:sym typeface="+mn-ea"/>
              </a:rPr>
              <a:t>PNG</a:t>
            </a:r>
            <a:r>
              <a:rPr lang="zh-CN">
                <a:solidFill>
                  <a:schemeClr val="tx1"/>
                </a:solidFill>
                <a:latin typeface="幼圆" panose="02010509060101010101" charset="-122"/>
                <a:ea typeface="幼圆" panose="02010509060101010101" charset="-122"/>
                <a:cs typeface="幼圆" panose="02010509060101010101" charset="-122"/>
                <a:sym typeface="+mn-ea"/>
              </a:rPr>
              <a:t>压缩算法)。这两种压缩算法不仅能够提供对图像数据的支持，例如雷达产品和卫星产品，而且其他格点数据也可以使用它们来对格点数据进行压缩，以获得理想的精度。</a:t>
            </a:r>
            <a:endParaRPr lang="zh-CN">
              <a:solidFill>
                <a:schemeClr val="tx1"/>
              </a:solidFill>
              <a:latin typeface="幼圆" panose="02010509060101010101" charset="-122"/>
              <a:ea typeface="幼圆" panose="02010509060101010101" charset="-122"/>
              <a:cs typeface="幼圆" panose="02010509060101010101" charset="-122"/>
              <a:sym typeface="+mn-ea"/>
            </a:endParaRPr>
          </a:p>
        </p:txBody>
      </p:sp>
      <p:sp>
        <p:nvSpPr>
          <p:cNvPr id="3" name="文本框 2"/>
          <p:cNvSpPr txBox="1"/>
          <p:nvPr/>
        </p:nvSpPr>
        <p:spPr>
          <a:xfrm>
            <a:off x="577215" y="3664585"/>
            <a:ext cx="11047095" cy="922020"/>
          </a:xfrm>
          <a:prstGeom prst="rect">
            <a:avLst/>
          </a:prstGeom>
          <a:noFill/>
        </p:spPr>
        <p:txBody>
          <a:bodyPr wrap="square" rtlCol="0" anchor="t">
            <a:spAutoFit/>
          </a:bodyPr>
          <a:p>
            <a:pPr algn="just">
              <a:lnSpc>
                <a:spcPct val="150000"/>
              </a:lnSpc>
              <a:spcBef>
                <a:spcPts val="0"/>
              </a:spcBef>
              <a:spcAft>
                <a:spcPts val="0"/>
              </a:spcAft>
            </a:pPr>
            <a:r>
              <a:rPr lang="en-US" b="1">
                <a:solidFill>
                  <a:schemeClr val="tx1"/>
                </a:solidFill>
                <a:latin typeface="幼圆" panose="02010509060101010101" charset="-122"/>
                <a:ea typeface="幼圆" panose="02010509060101010101" charset="-122"/>
                <a:cs typeface="幼圆" panose="02010509060101010101" charset="-122"/>
                <a:sym typeface="+mn-ea"/>
              </a:rPr>
              <a:t>(4) IEEE标准浮点表示法</a:t>
            </a:r>
            <a:endParaRPr lang="en-US" b="1">
              <a:solidFill>
                <a:schemeClr val="tx1"/>
              </a:solidFill>
              <a:latin typeface="幼圆" panose="02010509060101010101" charset="-122"/>
              <a:ea typeface="幼圆" panose="02010509060101010101" charset="-122"/>
              <a:cs typeface="幼圆" panose="02010509060101010101" charset="-122"/>
              <a:sym typeface="+mn-ea"/>
            </a:endParaRPr>
          </a:p>
          <a:p>
            <a:pPr indent="457200" algn="just" fontAlgn="auto">
              <a:lnSpc>
                <a:spcPct val="150000"/>
              </a:lnSpc>
              <a:spcBef>
                <a:spcPts val="0"/>
              </a:spcBef>
              <a:spcAft>
                <a:spcPts val="0"/>
              </a:spcAft>
              <a:extLst>
                <a:ext uri="{35155182-B16C-46BC-9424-99874614C6A1}">
                  <wpsdc:indentchars xmlns:wpsdc="http://www.wps.cn/officeDocument/2017/drawingmlCustomData" val="200" checksum="59296752"/>
                </a:ext>
              </a:extLst>
            </a:pPr>
            <a:r>
              <a:rPr>
                <a:latin typeface="幼圆" panose="02010509060101010101" charset="-122"/>
                <a:ea typeface="幼圆" panose="02010509060101010101" charset="-122"/>
                <a:cs typeface="幼圆" panose="02010509060101010101" charset="-122"/>
                <a:sym typeface="+mn-ea"/>
              </a:rPr>
              <a:t>在GRIB2中有一些数值是采用了IEEE标准浮点数表示法。</a:t>
            </a:r>
            <a:endParaRPr>
              <a:latin typeface="幼圆" panose="02010509060101010101" charset="-122"/>
              <a:ea typeface="幼圆" panose="02010509060101010101" charset="-122"/>
              <a:cs typeface="幼圆" panose="02010509060101010101"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等腰三角形 40"/>
          <p:cNvSpPr/>
          <p:nvPr/>
        </p:nvSpPr>
        <p:spPr>
          <a:xfrm rot="16200000" flipV="1">
            <a:off x="175260" y="478790"/>
            <a:ext cx="496570" cy="30734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16200000" flipV="1">
            <a:off x="-135890" y="412115"/>
            <a:ext cx="712470" cy="44069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27380" y="371475"/>
            <a:ext cx="2433320" cy="583565"/>
          </a:xfrm>
          <a:prstGeom prst="rect">
            <a:avLst/>
          </a:prstGeom>
          <a:noFill/>
        </p:spPr>
        <p:txBody>
          <a:bodyPr wrap="none" rtlCol="0" anchor="t">
            <a:spAutoFit/>
          </a:bodyPr>
          <a:p>
            <a:pPr algn="l">
              <a:lnSpc>
                <a:spcPct val="100000"/>
              </a:lnSpc>
              <a:spcBef>
                <a:spcPts val="0"/>
              </a:spcBef>
              <a:spcAft>
                <a:spcPts val="0"/>
              </a:spcAft>
            </a:pPr>
            <a:r>
              <a:rPr lang="zh-CN" altLang="en-US" sz="3200" b="1">
                <a:latin typeface="幼圆" panose="02010509060101010101" charset="-122"/>
                <a:ea typeface="幼圆" panose="02010509060101010101" charset="-122"/>
                <a:cs typeface="幼圆" panose="02010509060101010101" charset="-122"/>
                <a:sym typeface="+mn-ea"/>
              </a:rPr>
              <a:t>GRIB2的解码</a:t>
            </a:r>
            <a:endParaRPr lang="en-US" altLang="zh-CN" sz="3200" b="1">
              <a:latin typeface="幼圆" panose="02010509060101010101" charset="-122"/>
              <a:ea typeface="幼圆" panose="02010509060101010101" charset="-122"/>
              <a:cs typeface="幼圆" panose="02010509060101010101" charset="-122"/>
              <a:sym typeface="+mn-ea"/>
            </a:endParaRPr>
          </a:p>
        </p:txBody>
      </p:sp>
      <p:sp>
        <p:nvSpPr>
          <p:cNvPr id="15" name="文本框 14"/>
          <p:cNvSpPr txBox="1"/>
          <p:nvPr/>
        </p:nvSpPr>
        <p:spPr>
          <a:xfrm>
            <a:off x="627380" y="1405890"/>
            <a:ext cx="614680" cy="460375"/>
          </a:xfrm>
          <a:prstGeom prst="rect">
            <a:avLst/>
          </a:prstGeom>
          <a:noFill/>
        </p:spPr>
        <p:txBody>
          <a:bodyPr wrap="square" rtlCol="0" anchor="t">
            <a:spAutoFit/>
          </a:bodyPr>
          <a:p>
            <a:pPr algn="ctr"/>
            <a:r>
              <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01</a:t>
            </a:r>
            <a:endPar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20" name="文本框 19"/>
          <p:cNvSpPr txBox="1"/>
          <p:nvPr/>
        </p:nvSpPr>
        <p:spPr>
          <a:xfrm>
            <a:off x="560070" y="1376680"/>
            <a:ext cx="11064240" cy="922020"/>
          </a:xfrm>
          <a:prstGeom prst="rect">
            <a:avLst/>
          </a:prstGeom>
          <a:noFill/>
        </p:spPr>
        <p:txBody>
          <a:bodyPr wrap="square" rtlCol="0" anchor="t">
            <a:spAutoFit/>
          </a:bodyPr>
          <a:p>
            <a:pPr algn="just">
              <a:lnSpc>
                <a:spcPct val="150000"/>
              </a:lnSpc>
              <a:spcBef>
                <a:spcPts val="0"/>
              </a:spcBef>
              <a:spcAft>
                <a:spcPts val="0"/>
              </a:spcAft>
            </a:pPr>
            <a:r>
              <a:rPr lang="en-US" b="1">
                <a:solidFill>
                  <a:schemeClr val="tx1"/>
                </a:solidFill>
                <a:latin typeface="幼圆" panose="02010509060101010101" charset="-122"/>
                <a:ea typeface="幼圆" panose="02010509060101010101" charset="-122"/>
                <a:cs typeface="幼圆" panose="02010509060101010101" charset="-122"/>
                <a:sym typeface="+mn-ea"/>
              </a:rPr>
              <a:t>(1) 对字节的处理</a:t>
            </a:r>
            <a:endParaRPr lang="en-US" b="1">
              <a:solidFill>
                <a:schemeClr val="tx1"/>
              </a:solidFill>
              <a:latin typeface="幼圆" panose="02010509060101010101" charset="-122"/>
              <a:ea typeface="幼圆" panose="02010509060101010101" charset="-122"/>
              <a:cs typeface="幼圆" panose="02010509060101010101" charset="-122"/>
              <a:sym typeface="+mn-ea"/>
            </a:endParaRPr>
          </a:p>
          <a:p>
            <a:pPr indent="457200" algn="just" fontAlgn="auto">
              <a:lnSpc>
                <a:spcPct val="150000"/>
              </a:lnSpc>
              <a:spcBef>
                <a:spcPts val="0"/>
              </a:spcBef>
              <a:spcAft>
                <a:spcPts val="0"/>
              </a:spcAft>
              <a:extLst>
                <a:ext uri="{35155182-B16C-46BC-9424-99874614C6A1}">
                  <wpsdc:indentchars xmlns:wpsdc="http://www.wps.cn/officeDocument/2017/drawingmlCustomData" val="200" checksum="59296752"/>
                </a:ext>
              </a:extLst>
            </a:pPr>
            <a:r>
              <a:rPr lang="zh-CN">
                <a:solidFill>
                  <a:schemeClr val="tx1"/>
                </a:solidFill>
                <a:latin typeface="幼圆" panose="02010509060101010101" charset="-122"/>
                <a:ea typeface="幼圆" panose="02010509060101010101" charset="-122"/>
                <a:cs typeface="幼圆" panose="02010509060101010101" charset="-122"/>
                <a:sym typeface="+mn-ea"/>
              </a:rPr>
              <a:t>由于GRIB2资料都是由一些8位组(字节)构成的，所以在解码获得数据时就是对这些8位组字节的处理。</a:t>
            </a:r>
            <a:endParaRPr lang="zh-CN">
              <a:solidFill>
                <a:schemeClr val="tx1"/>
              </a:solidFill>
              <a:latin typeface="幼圆" panose="02010509060101010101" charset="-122"/>
              <a:ea typeface="幼圆" panose="02010509060101010101" charset="-122"/>
              <a:cs typeface="幼圆" panose="02010509060101010101" charset="-122"/>
              <a:sym typeface="+mn-ea"/>
            </a:endParaRPr>
          </a:p>
        </p:txBody>
      </p:sp>
      <p:sp>
        <p:nvSpPr>
          <p:cNvPr id="3" name="文本框 2"/>
          <p:cNvSpPr txBox="1"/>
          <p:nvPr/>
        </p:nvSpPr>
        <p:spPr>
          <a:xfrm>
            <a:off x="560070" y="4738370"/>
            <a:ext cx="11047095" cy="1337945"/>
          </a:xfrm>
          <a:prstGeom prst="rect">
            <a:avLst/>
          </a:prstGeom>
          <a:noFill/>
        </p:spPr>
        <p:txBody>
          <a:bodyPr wrap="square" rtlCol="0" anchor="t">
            <a:spAutoFit/>
          </a:bodyPr>
          <a:p>
            <a:pPr algn="just">
              <a:lnSpc>
                <a:spcPct val="150000"/>
              </a:lnSpc>
              <a:spcBef>
                <a:spcPts val="0"/>
              </a:spcBef>
              <a:spcAft>
                <a:spcPts val="0"/>
              </a:spcAft>
            </a:pPr>
            <a:r>
              <a:rPr lang="en-US" b="1">
                <a:solidFill>
                  <a:schemeClr val="tx1"/>
                </a:solidFill>
                <a:latin typeface="幼圆" panose="02010509060101010101" charset="-122"/>
                <a:ea typeface="幼圆" panose="02010509060101010101" charset="-122"/>
                <a:cs typeface="幼圆" panose="02010509060101010101" charset="-122"/>
                <a:sym typeface="+mn-ea"/>
              </a:rPr>
              <a:t>(3) 使用图像压缩方式的GRIB2资料的解码</a:t>
            </a:r>
            <a:endParaRPr lang="en-US" b="1">
              <a:solidFill>
                <a:schemeClr val="tx1"/>
              </a:solidFill>
              <a:latin typeface="幼圆" panose="02010509060101010101" charset="-122"/>
              <a:ea typeface="幼圆" panose="02010509060101010101" charset="-122"/>
              <a:cs typeface="幼圆" panose="02010509060101010101" charset="-122"/>
              <a:sym typeface="+mn-ea"/>
            </a:endParaRPr>
          </a:p>
          <a:p>
            <a:pPr indent="457200" algn="just" fontAlgn="auto">
              <a:lnSpc>
                <a:spcPct val="150000"/>
              </a:lnSpc>
              <a:spcBef>
                <a:spcPts val="0"/>
              </a:spcBef>
              <a:spcAft>
                <a:spcPts val="0"/>
              </a:spcAft>
              <a:extLst>
                <a:ext uri="{35155182-B16C-46BC-9424-99874614C6A1}">
                  <wpsdc:indentchars xmlns:wpsdc="http://www.wps.cn/officeDocument/2017/drawingmlCustomData" val="200" checksum="59296752"/>
                </a:ext>
              </a:extLst>
            </a:pPr>
            <a:r>
              <a:rPr>
                <a:latin typeface="幼圆" panose="02010509060101010101" charset="-122"/>
                <a:ea typeface="幼圆" panose="02010509060101010101" charset="-122"/>
                <a:cs typeface="幼圆" panose="02010509060101010101" charset="-122"/>
                <a:sym typeface="+mn-ea"/>
              </a:rPr>
              <a:t>如果GRIB2资料采用的是图像压缩方式进行编码</a:t>
            </a:r>
            <a:r>
              <a:rPr lang="zh-CN">
                <a:latin typeface="幼圆" panose="02010509060101010101" charset="-122"/>
                <a:ea typeface="幼圆" panose="02010509060101010101" charset="-122"/>
                <a:cs typeface="幼圆" panose="02010509060101010101" charset="-122"/>
                <a:sym typeface="+mn-ea"/>
              </a:rPr>
              <a:t>，</a:t>
            </a:r>
            <a:r>
              <a:rPr>
                <a:latin typeface="幼圆" panose="02010509060101010101" charset="-122"/>
                <a:ea typeface="幼圆" panose="02010509060101010101" charset="-122"/>
                <a:cs typeface="幼圆" panose="02010509060101010101" charset="-122"/>
                <a:sym typeface="+mn-ea"/>
              </a:rPr>
              <a:t>因为压缩算法比较复杂</a:t>
            </a:r>
            <a:r>
              <a:rPr lang="zh-CN">
                <a:latin typeface="幼圆" panose="02010509060101010101" charset="-122"/>
                <a:ea typeface="幼圆" panose="02010509060101010101" charset="-122"/>
                <a:cs typeface="幼圆" panose="02010509060101010101" charset="-122"/>
                <a:sym typeface="+mn-ea"/>
              </a:rPr>
              <a:t>，</a:t>
            </a:r>
            <a:r>
              <a:rPr>
                <a:latin typeface="幼圆" panose="02010509060101010101" charset="-122"/>
                <a:ea typeface="幼圆" panose="02010509060101010101" charset="-122"/>
                <a:cs typeface="幼圆" panose="02010509060101010101" charset="-122"/>
                <a:sym typeface="+mn-ea"/>
              </a:rPr>
              <a:t>在编解码的时候就需要专门的软件包来对数据进行处理</a:t>
            </a:r>
            <a:r>
              <a:rPr lang="zh-CN">
                <a:latin typeface="幼圆" panose="02010509060101010101" charset="-122"/>
                <a:ea typeface="幼圆" panose="02010509060101010101" charset="-122"/>
                <a:cs typeface="幼圆" panose="02010509060101010101" charset="-122"/>
                <a:sym typeface="+mn-ea"/>
              </a:rPr>
              <a:t>。</a:t>
            </a:r>
            <a:endParaRPr lang="zh-CN">
              <a:latin typeface="幼圆" panose="02010509060101010101" charset="-122"/>
              <a:ea typeface="幼圆" panose="02010509060101010101" charset="-122"/>
              <a:cs typeface="幼圆" panose="02010509060101010101" charset="-122"/>
              <a:sym typeface="+mn-ea"/>
            </a:endParaRPr>
          </a:p>
        </p:txBody>
      </p:sp>
      <p:sp>
        <p:nvSpPr>
          <p:cNvPr id="2" name="文本框 1"/>
          <p:cNvSpPr txBox="1"/>
          <p:nvPr/>
        </p:nvSpPr>
        <p:spPr>
          <a:xfrm>
            <a:off x="568325" y="2641600"/>
            <a:ext cx="11064240" cy="1753235"/>
          </a:xfrm>
          <a:prstGeom prst="rect">
            <a:avLst/>
          </a:prstGeom>
          <a:noFill/>
        </p:spPr>
        <p:txBody>
          <a:bodyPr wrap="square" rtlCol="0" anchor="t">
            <a:spAutoFit/>
          </a:bodyPr>
          <a:p>
            <a:pPr algn="just">
              <a:lnSpc>
                <a:spcPct val="150000"/>
              </a:lnSpc>
              <a:spcBef>
                <a:spcPts val="0"/>
              </a:spcBef>
              <a:spcAft>
                <a:spcPts val="0"/>
              </a:spcAft>
            </a:pPr>
            <a:r>
              <a:rPr lang="en-US" b="1">
                <a:solidFill>
                  <a:schemeClr val="tx1"/>
                </a:solidFill>
                <a:latin typeface="幼圆" panose="02010509060101010101" charset="-122"/>
                <a:ea typeface="幼圆" panose="02010509060101010101" charset="-122"/>
                <a:cs typeface="幼圆" panose="02010509060101010101" charset="-122"/>
                <a:sym typeface="+mn-ea"/>
              </a:rPr>
              <a:t>(2) 对结构的处理</a:t>
            </a:r>
            <a:endParaRPr lang="en-US" b="1">
              <a:solidFill>
                <a:schemeClr val="tx1"/>
              </a:solidFill>
              <a:latin typeface="幼圆" panose="02010509060101010101" charset="-122"/>
              <a:ea typeface="幼圆" panose="02010509060101010101" charset="-122"/>
              <a:cs typeface="幼圆" panose="02010509060101010101" charset="-122"/>
              <a:sym typeface="+mn-ea"/>
            </a:endParaRPr>
          </a:p>
          <a:p>
            <a:pPr indent="457200" algn="just" fontAlgn="auto">
              <a:lnSpc>
                <a:spcPct val="150000"/>
              </a:lnSpc>
              <a:spcBef>
                <a:spcPts val="0"/>
              </a:spcBef>
              <a:spcAft>
                <a:spcPts val="0"/>
              </a:spcAft>
              <a:extLst>
                <a:ext uri="{35155182-B16C-46BC-9424-99874614C6A1}">
                  <wpsdc:indentchars xmlns:wpsdc="http://www.wps.cn/officeDocument/2017/drawingmlCustomData" val="200" checksum="59296752"/>
                </a:ext>
              </a:extLst>
            </a:pPr>
            <a:r>
              <a:rPr lang="zh-CN">
                <a:solidFill>
                  <a:schemeClr val="tx1"/>
                </a:solidFill>
                <a:latin typeface="幼圆" panose="02010509060101010101" charset="-122"/>
                <a:ea typeface="幼圆" panose="02010509060101010101" charset="-122"/>
                <a:cs typeface="幼圆" panose="02010509060101010101" charset="-122"/>
                <a:sym typeface="+mn-ea"/>
              </a:rPr>
              <a:t>解码程序一定要能处理GRIB2资料中2</a:t>
            </a:r>
            <a:r>
              <a:rPr lang="en-US" altLang="zh-CN">
                <a:solidFill>
                  <a:schemeClr val="tx1"/>
                </a:solidFill>
                <a:latin typeface="幼圆" panose="02010509060101010101" charset="-122"/>
                <a:ea typeface="幼圆" panose="02010509060101010101" charset="-122"/>
                <a:cs typeface="幼圆" panose="02010509060101010101" charset="-122"/>
                <a:sym typeface="+mn-ea"/>
              </a:rPr>
              <a:t>-</a:t>
            </a:r>
            <a:r>
              <a:rPr lang="zh-CN">
                <a:solidFill>
                  <a:schemeClr val="tx1"/>
                </a:solidFill>
                <a:latin typeface="幼圆" panose="02010509060101010101" charset="-122"/>
                <a:ea typeface="幼圆" panose="02010509060101010101" charset="-122"/>
                <a:cs typeface="幼圆" panose="02010509060101010101" charset="-122"/>
                <a:sym typeface="+mn-ea"/>
              </a:rPr>
              <a:t>7段、3</a:t>
            </a:r>
            <a:r>
              <a:rPr lang="en-US" altLang="zh-CN">
                <a:solidFill>
                  <a:schemeClr val="tx1"/>
                </a:solidFill>
                <a:latin typeface="幼圆" panose="02010509060101010101" charset="-122"/>
                <a:ea typeface="幼圆" panose="02010509060101010101" charset="-122"/>
                <a:cs typeface="幼圆" panose="02010509060101010101" charset="-122"/>
                <a:sym typeface="+mn-ea"/>
              </a:rPr>
              <a:t>-</a:t>
            </a:r>
            <a:r>
              <a:rPr lang="zh-CN">
                <a:solidFill>
                  <a:schemeClr val="tx1"/>
                </a:solidFill>
                <a:latin typeface="幼圆" panose="02010509060101010101" charset="-122"/>
                <a:ea typeface="幼圆" panose="02010509060101010101" charset="-122"/>
                <a:cs typeface="幼圆" panose="02010509060101010101" charset="-122"/>
                <a:sym typeface="+mn-ea"/>
              </a:rPr>
              <a:t>7段、4</a:t>
            </a:r>
            <a:r>
              <a:rPr lang="en-US" altLang="zh-CN">
                <a:solidFill>
                  <a:schemeClr val="tx1"/>
                </a:solidFill>
                <a:latin typeface="幼圆" panose="02010509060101010101" charset="-122"/>
                <a:ea typeface="幼圆" panose="02010509060101010101" charset="-122"/>
                <a:cs typeface="幼圆" panose="02010509060101010101" charset="-122"/>
                <a:sym typeface="+mn-ea"/>
              </a:rPr>
              <a:t>-</a:t>
            </a:r>
            <a:r>
              <a:rPr lang="zh-CN">
                <a:solidFill>
                  <a:schemeClr val="tx1"/>
                </a:solidFill>
                <a:latin typeface="幼圆" panose="02010509060101010101" charset="-122"/>
                <a:ea typeface="幼圆" panose="02010509060101010101" charset="-122"/>
                <a:cs typeface="幼圆" panose="02010509060101010101" charset="-122"/>
                <a:sym typeface="+mn-ea"/>
              </a:rPr>
              <a:t>7段可以重复的情况。特别需要注意的是在重复的段序列中，应包含该序列的所有段，并按照上述段号循序排列，不重复的段在再定义之前一直有效。所以在循环出现的地方，需要正确定位数据段所对应的产品定义段和格点定义段。</a:t>
            </a:r>
            <a:endParaRPr lang="zh-CN">
              <a:solidFill>
                <a:schemeClr val="tx1"/>
              </a:solidFill>
              <a:latin typeface="幼圆" panose="02010509060101010101" charset="-122"/>
              <a:ea typeface="幼圆" panose="02010509060101010101" charset="-122"/>
              <a:cs typeface="幼圆" panose="0201050906010101010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5" name="等腰三角形 4"/>
          <p:cNvSpPr/>
          <p:nvPr/>
        </p:nvSpPr>
        <p:spPr>
          <a:xfrm flipV="1">
            <a:off x="5699125" y="4419600"/>
            <a:ext cx="795020" cy="4965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690110" y="2184083"/>
            <a:ext cx="2811780" cy="953135"/>
          </a:xfrm>
          <a:prstGeom prst="rect">
            <a:avLst/>
          </a:prstGeom>
          <a:noFill/>
        </p:spPr>
        <p:txBody>
          <a:bodyPr wrap="square" rtlCol="0" anchor="t">
            <a:spAutoFit/>
          </a:bodyPr>
          <a:p>
            <a:pPr algn="dist">
              <a:lnSpc>
                <a:spcPct val="100000"/>
              </a:lnSpc>
            </a:pPr>
            <a:r>
              <a:rPr lang="zh-CN" altLang="en-US" sz="36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主要机构 </a:t>
            </a:r>
            <a:endParaRPr lang="zh-CN" altLang="en-US" sz="36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a:p>
            <a:pPr algn="dist">
              <a:lnSpc>
                <a:spcPct val="100000"/>
              </a:lnSpc>
            </a:pPr>
            <a:endParaRPr lang="zh-CN" altLang="en-US" sz="20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pic>
        <p:nvPicPr>
          <p:cNvPr id="2" name="图片 1" descr="IMG_1099"/>
          <p:cNvPicPr>
            <a:picLocks noChangeAspect="1"/>
          </p:cNvPicPr>
          <p:nvPr/>
        </p:nvPicPr>
        <p:blipFill>
          <a:blip r:embed="rId1"/>
          <a:stretch>
            <a:fillRect/>
          </a:stretch>
        </p:blipFill>
        <p:spPr>
          <a:xfrm>
            <a:off x="5038090" y="2592705"/>
            <a:ext cx="2117090" cy="21170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 name="等腰三角形 40"/>
          <p:cNvSpPr/>
          <p:nvPr/>
        </p:nvSpPr>
        <p:spPr>
          <a:xfrm rot="16200000" flipV="1">
            <a:off x="175260" y="478790"/>
            <a:ext cx="496570" cy="30734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16200000" flipV="1">
            <a:off x="-135890" y="412115"/>
            <a:ext cx="712470" cy="44069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27380" y="371475"/>
            <a:ext cx="1808480" cy="583565"/>
          </a:xfrm>
          <a:prstGeom prst="rect">
            <a:avLst/>
          </a:prstGeom>
          <a:noFill/>
        </p:spPr>
        <p:txBody>
          <a:bodyPr wrap="none" rtlCol="0" anchor="t">
            <a:spAutoFit/>
          </a:bodyPr>
          <a:p>
            <a:pPr algn="l">
              <a:lnSpc>
                <a:spcPct val="100000"/>
              </a:lnSpc>
              <a:spcBef>
                <a:spcPts val="0"/>
              </a:spcBef>
              <a:spcAft>
                <a:spcPts val="0"/>
              </a:spcAft>
            </a:pPr>
            <a:r>
              <a:rPr lang="zh-CN" altLang="en-US" sz="3200">
                <a:solidFill>
                  <a:schemeClr val="tx1"/>
                </a:solidFill>
                <a:latin typeface="汉仪晓波花月圆W" panose="00020600040101010101" charset="-122"/>
                <a:ea typeface="汉仪晓波花月圆W" panose="00020600040101010101" charset="-122"/>
                <a:sym typeface="+mn-ea"/>
              </a:rPr>
              <a:t>主要机构</a:t>
            </a:r>
            <a:endParaRPr lang="zh-CN" altLang="en-US" sz="3200">
              <a:solidFill>
                <a:schemeClr val="tx1"/>
              </a:solidFill>
              <a:latin typeface="汉仪晓波花月圆W" panose="00020600040101010101" charset="-122"/>
              <a:ea typeface="汉仪晓波花月圆W" panose="00020600040101010101" charset="-122"/>
              <a:sym typeface="+mn-ea"/>
            </a:endParaRPr>
          </a:p>
        </p:txBody>
      </p:sp>
      <p:grpSp>
        <p:nvGrpSpPr>
          <p:cNvPr id="12" name="组合 11"/>
          <p:cNvGrpSpPr/>
          <p:nvPr/>
        </p:nvGrpSpPr>
        <p:grpSpPr>
          <a:xfrm>
            <a:off x="567055" y="1530985"/>
            <a:ext cx="5069205" cy="1845117"/>
            <a:chOff x="1176" y="2987"/>
            <a:chExt cx="7163" cy="2607"/>
          </a:xfrm>
        </p:grpSpPr>
        <p:sp>
          <p:nvSpPr>
            <p:cNvPr id="9" name="菱形 8"/>
            <p:cNvSpPr/>
            <p:nvPr/>
          </p:nvSpPr>
          <p:spPr>
            <a:xfrm>
              <a:off x="1176" y="2990"/>
              <a:ext cx="1740" cy="1740"/>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latin typeface="汉仪晓波花月圆W" panose="00020600040101010101" charset="-122"/>
                  <a:ea typeface="汉仪晓波花月圆W" panose="00020600040101010101" charset="-122"/>
                </a:rPr>
                <a:t>01</a:t>
              </a:r>
              <a:endParaRPr lang="en-US" altLang="zh-CN" sz="2000">
                <a:latin typeface="汉仪晓波花月圆W" panose="00020600040101010101" charset="-122"/>
                <a:ea typeface="汉仪晓波花月圆W" panose="00020600040101010101" charset="-122"/>
              </a:endParaRPr>
            </a:p>
          </p:txBody>
        </p:sp>
        <p:sp>
          <p:nvSpPr>
            <p:cNvPr id="7" name="文本框 6"/>
            <p:cNvSpPr txBox="1"/>
            <p:nvPr/>
          </p:nvSpPr>
          <p:spPr>
            <a:xfrm>
              <a:off x="3161" y="2987"/>
              <a:ext cx="5178" cy="2607"/>
            </a:xfrm>
            <a:prstGeom prst="rect">
              <a:avLst/>
            </a:prstGeom>
            <a:noFill/>
          </p:spPr>
          <p:txBody>
            <a:bodyPr wrap="square" rtlCol="0" anchor="t">
              <a:spAutoFit/>
            </a:bodyPr>
            <a:p>
              <a:pPr algn="just">
                <a:lnSpc>
                  <a:spcPct val="150000"/>
                </a:lnSpc>
                <a:spcBef>
                  <a:spcPts val="0"/>
                </a:spcBef>
                <a:spcAft>
                  <a:spcPts val="0"/>
                </a:spcAft>
              </a:pPr>
              <a:r>
                <a:rPr lang="en-US" altLang="zh-CN" sz="1600" b="1">
                  <a:solidFill>
                    <a:schemeClr val="tx1"/>
                  </a:solidFill>
                  <a:latin typeface="汉仪晓波花月圆W" panose="00020600040101010101" charset="-122"/>
                  <a:ea typeface="汉仪晓波花月圆W" panose="00020600040101010101" charset="-122"/>
                  <a:sym typeface="+mn-ea"/>
                </a:rPr>
                <a:t>ECMWF</a:t>
              </a:r>
              <a:endParaRPr lang="zh-CN" altLang="en-US" sz="1000">
                <a:solidFill>
                  <a:schemeClr val="tx1"/>
                </a:solidFill>
                <a:latin typeface="汉仪晓波花月圆W" panose="00020600040101010101" charset="-122"/>
                <a:ea typeface="汉仪晓波花月圆W" panose="00020600040101010101" charset="-122"/>
                <a:sym typeface="+mn-ea"/>
              </a:endParaRPr>
            </a:p>
            <a:p>
              <a:pPr algn="just">
                <a:lnSpc>
                  <a:spcPct val="150000"/>
                </a:lnSpc>
                <a:spcBef>
                  <a:spcPts val="0"/>
                </a:spcBef>
                <a:spcAft>
                  <a:spcPts val="0"/>
                </a:spcAft>
              </a:pPr>
              <a:r>
                <a:rPr lang="zh-CN" altLang="en-US" sz="1200">
                  <a:solidFill>
                    <a:schemeClr val="tx1"/>
                  </a:solidFill>
                  <a:latin typeface="汉仪晓波花月圆W" panose="00020600040101010101" charset="-122"/>
                  <a:ea typeface="汉仪晓波花月圆W" panose="00020600040101010101" charset="-122"/>
                  <a:sym typeface="+mn-ea"/>
                </a:rPr>
                <a:t>欧洲中期天气预报中心，是当今全球独树一帜的国际性天气预报研究和业务机构。可提供全球在65公里高度内60层的40公里网格密度共20，911，680个点的风、温、湿预报。</a:t>
              </a:r>
              <a:endParaRPr lang="zh-CN" altLang="en-US" sz="1200">
                <a:solidFill>
                  <a:schemeClr val="tx1"/>
                </a:solidFill>
                <a:latin typeface="汉仪晓波花月圆W" panose="00020600040101010101" charset="-122"/>
                <a:ea typeface="汉仪晓波花月圆W" panose="00020600040101010101" charset="-122"/>
                <a:sym typeface="+mn-ea"/>
              </a:endParaRPr>
            </a:p>
            <a:p>
              <a:pPr algn="just">
                <a:lnSpc>
                  <a:spcPct val="150000"/>
                </a:lnSpc>
                <a:spcBef>
                  <a:spcPts val="0"/>
                </a:spcBef>
                <a:spcAft>
                  <a:spcPts val="0"/>
                </a:spcAft>
              </a:pPr>
              <a:r>
                <a:rPr lang="en-US" altLang="zh-CN" sz="1200">
                  <a:latin typeface="汉仪晓波花月圆W" panose="00020600040101010101" charset="-122"/>
                  <a:ea typeface="汉仪晓波花月圆W" panose="00020600040101010101" charset="-122"/>
                  <a:cs typeface="汉仪晓波花月圆W" panose="00020600040101010101" charset="-122"/>
                  <a:sym typeface="+mn-ea"/>
                </a:rPr>
                <a:t>“</a:t>
              </a:r>
              <a:r>
                <a:rPr lang="zh-CN" altLang="en-US" sz="1200">
                  <a:latin typeface="汉仪晓波花月圆W" panose="00020600040101010101" charset="-122"/>
                  <a:ea typeface="汉仪晓波花月圆W" panose="00020600040101010101" charset="-122"/>
                  <a:cs typeface="汉仪晓波花月圆W" panose="00020600040101010101" charset="-122"/>
                  <a:sym typeface="+mn-ea"/>
                </a:rPr>
                <a:t>再分析</a:t>
              </a:r>
              <a:r>
                <a:rPr lang="en-US" altLang="zh-CN" sz="1200">
                  <a:latin typeface="汉仪晓波花月圆W" panose="00020600040101010101" charset="-122"/>
                  <a:ea typeface="汉仪晓波花月圆W" panose="00020600040101010101" charset="-122"/>
                  <a:cs typeface="汉仪晓波花月圆W" panose="00020600040101010101" charset="-122"/>
                  <a:sym typeface="+mn-ea"/>
                </a:rPr>
                <a:t>”</a:t>
              </a:r>
              <a:r>
                <a:rPr lang="zh-CN" altLang="en-US" sz="1200">
                  <a:latin typeface="汉仪晓波花月圆W" panose="00020600040101010101" charset="-122"/>
                  <a:ea typeface="汉仪晓波花月圆W" panose="00020600040101010101" charset="-122"/>
                  <a:cs typeface="汉仪晓波花月圆W" panose="00020600040101010101" charset="-122"/>
                  <a:sym typeface="+mn-ea"/>
                </a:rPr>
                <a:t>计划：</a:t>
              </a:r>
              <a:r>
                <a:rPr lang="zh-CN" altLang="en-US" sz="1200" b="1">
                  <a:latin typeface="汉仪晓波花月圆W" panose="00020600040101010101" charset="-122"/>
                  <a:ea typeface="汉仪晓波花月圆W" panose="00020600040101010101" charset="-122"/>
                  <a:cs typeface="汉仪晓波花月圆W" panose="00020600040101010101" charset="-122"/>
                  <a:sym typeface="+mn-ea"/>
                </a:rPr>
                <a:t>ERA5</a:t>
              </a:r>
              <a:r>
                <a:rPr lang="zh-CN" altLang="en-US" sz="1200">
                  <a:latin typeface="汉仪晓波花月圆W" panose="00020600040101010101" charset="-122"/>
                  <a:ea typeface="汉仪晓波花月圆W" panose="00020600040101010101" charset="-122"/>
                  <a:cs typeface="汉仪晓波花月圆W" panose="00020600040101010101" charset="-122"/>
                  <a:sym typeface="+mn-ea"/>
                </a:rPr>
                <a:t>和</a:t>
              </a:r>
              <a:r>
                <a:rPr lang="zh-CN" altLang="en-US" sz="1200" b="1">
                  <a:latin typeface="汉仪晓波花月圆W" panose="00020600040101010101" charset="-122"/>
                  <a:ea typeface="汉仪晓波花月圆W" panose="00020600040101010101" charset="-122"/>
                  <a:cs typeface="汉仪晓波花月圆W" panose="00020600040101010101" charset="-122"/>
                  <a:sym typeface="+mn-ea"/>
                </a:rPr>
                <a:t>ERA-40</a:t>
              </a:r>
              <a:endParaRPr lang="zh-CN" altLang="en-US" sz="1200" b="1">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grpSp>
      <p:grpSp>
        <p:nvGrpSpPr>
          <p:cNvPr id="13" name="组合 12"/>
          <p:cNvGrpSpPr/>
          <p:nvPr/>
        </p:nvGrpSpPr>
        <p:grpSpPr>
          <a:xfrm>
            <a:off x="565150" y="4019550"/>
            <a:ext cx="5071110" cy="2122620"/>
            <a:chOff x="1176" y="2987"/>
            <a:chExt cx="7163" cy="2998"/>
          </a:xfrm>
        </p:grpSpPr>
        <p:sp>
          <p:nvSpPr>
            <p:cNvPr id="14" name="菱形 13"/>
            <p:cNvSpPr/>
            <p:nvPr/>
          </p:nvSpPr>
          <p:spPr>
            <a:xfrm>
              <a:off x="1176" y="2990"/>
              <a:ext cx="1740" cy="1740"/>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latin typeface="汉仪晓波花月圆W" panose="00020600040101010101" charset="-122"/>
                  <a:ea typeface="汉仪晓波花月圆W" panose="00020600040101010101" charset="-122"/>
                </a:rPr>
                <a:t>02</a:t>
              </a:r>
              <a:endParaRPr lang="en-US" altLang="zh-CN" sz="2000">
                <a:latin typeface="汉仪晓波花月圆W" panose="00020600040101010101" charset="-122"/>
                <a:ea typeface="汉仪晓波花月圆W" panose="00020600040101010101" charset="-122"/>
              </a:endParaRPr>
            </a:p>
          </p:txBody>
        </p:sp>
        <p:sp>
          <p:nvSpPr>
            <p:cNvPr id="16" name="文本框 15"/>
            <p:cNvSpPr txBox="1"/>
            <p:nvPr/>
          </p:nvSpPr>
          <p:spPr>
            <a:xfrm>
              <a:off x="3161" y="2987"/>
              <a:ext cx="5178" cy="2998"/>
            </a:xfrm>
            <a:prstGeom prst="rect">
              <a:avLst/>
            </a:prstGeom>
            <a:noFill/>
          </p:spPr>
          <p:txBody>
            <a:bodyPr wrap="square" rtlCol="0" anchor="t">
              <a:spAutoFit/>
            </a:bodyPr>
            <a:p>
              <a:pPr algn="just">
                <a:lnSpc>
                  <a:spcPct val="150000"/>
                </a:lnSpc>
                <a:spcBef>
                  <a:spcPts val="0"/>
                </a:spcBef>
                <a:spcAft>
                  <a:spcPts val="0"/>
                </a:spcAft>
              </a:pPr>
              <a:r>
                <a:rPr lang="en-US" altLang="zh-CN" sz="1600" b="1">
                  <a:solidFill>
                    <a:schemeClr val="tx1"/>
                  </a:solidFill>
                  <a:latin typeface="汉仪晓波花月圆W" panose="00020600040101010101" charset="-122"/>
                  <a:ea typeface="汉仪晓波花月圆W" panose="00020600040101010101" charset="-122"/>
                  <a:sym typeface="+mn-ea"/>
                </a:rPr>
                <a:t>NCEP</a:t>
              </a:r>
              <a:endParaRPr lang="zh-CN" altLang="en-US" sz="1000">
                <a:solidFill>
                  <a:schemeClr val="tx1"/>
                </a:solidFill>
                <a:latin typeface="汉仪晓波花月圆W" panose="00020600040101010101" charset="-122"/>
                <a:ea typeface="汉仪晓波花月圆W" panose="00020600040101010101" charset="-122"/>
                <a:sym typeface="+mn-ea"/>
              </a:endParaRPr>
            </a:p>
            <a:p>
              <a:pPr algn="just">
                <a:lnSpc>
                  <a:spcPct val="150000"/>
                </a:lnSpc>
                <a:spcBef>
                  <a:spcPts val="0"/>
                </a:spcBef>
                <a:spcAft>
                  <a:spcPts val="0"/>
                </a:spcAft>
              </a:pPr>
              <a:r>
                <a:rPr lang="zh-CN" altLang="en-US" sz="1200">
                  <a:latin typeface="汉仪晓波花月圆W" panose="00020600040101010101" charset="-122"/>
                  <a:ea typeface="汉仪晓波花月圆W" panose="00020600040101010101" charset="-122"/>
                  <a:sym typeface="+mn-ea"/>
                </a:rPr>
                <a:t>美国国家环境预报中心。美国联邦政府的海洋大气总署（NOAA）是美国国家级的气象业务主管机构，具体有属下的国家天气局（NWS）管理气象业务，国家环境预报中心（NCEP）就是国家天气局的业务单位。</a:t>
              </a:r>
              <a:endParaRPr lang="zh-CN" altLang="en-US" sz="1200">
                <a:latin typeface="汉仪晓波花月圆W" panose="00020600040101010101" charset="-122"/>
                <a:ea typeface="汉仪晓波花月圆W" panose="00020600040101010101" charset="-122"/>
                <a:sym typeface="+mn-ea"/>
              </a:endParaRPr>
            </a:p>
            <a:p>
              <a:pPr algn="just">
                <a:lnSpc>
                  <a:spcPct val="150000"/>
                </a:lnSpc>
                <a:spcBef>
                  <a:spcPts val="0"/>
                </a:spcBef>
                <a:spcAft>
                  <a:spcPts val="0"/>
                </a:spcAft>
              </a:pPr>
              <a:r>
                <a:rPr lang="en-US" altLang="zh-CN" sz="1200" b="1">
                  <a:latin typeface="汉仪晓波花月圆W" panose="00020600040101010101" charset="-122"/>
                  <a:ea typeface="汉仪晓波花月圆W" panose="00020600040101010101" charset="-122"/>
                  <a:sym typeface="+mn-ea"/>
                </a:rPr>
                <a:t>Model GFS</a:t>
              </a:r>
              <a:endParaRPr lang="en-US" altLang="zh-CN" sz="1200" b="1">
                <a:latin typeface="汉仪晓波花月圆W" panose="00020600040101010101" charset="-122"/>
                <a:ea typeface="汉仪晓波花月圆W" panose="00020600040101010101" charset="-122"/>
                <a:sym typeface="+mn-ea"/>
              </a:endParaRPr>
            </a:p>
          </p:txBody>
        </p:sp>
      </p:grpSp>
      <p:grpSp>
        <p:nvGrpSpPr>
          <p:cNvPr id="17" name="组合 16"/>
          <p:cNvGrpSpPr/>
          <p:nvPr/>
        </p:nvGrpSpPr>
        <p:grpSpPr>
          <a:xfrm>
            <a:off x="5979795" y="1533525"/>
            <a:ext cx="5276215" cy="1283970"/>
            <a:chOff x="1176" y="2987"/>
            <a:chExt cx="7163" cy="1743"/>
          </a:xfrm>
        </p:grpSpPr>
        <p:sp>
          <p:nvSpPr>
            <p:cNvPr id="18" name="菱形 17"/>
            <p:cNvSpPr/>
            <p:nvPr/>
          </p:nvSpPr>
          <p:spPr>
            <a:xfrm>
              <a:off x="1176" y="2990"/>
              <a:ext cx="1740" cy="1740"/>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latin typeface="汉仪晓波花月圆W" panose="00020600040101010101" charset="-122"/>
                  <a:ea typeface="汉仪晓波花月圆W" panose="00020600040101010101" charset="-122"/>
                </a:rPr>
                <a:t>03</a:t>
              </a:r>
              <a:endParaRPr lang="en-US" altLang="zh-CN" sz="2000">
                <a:latin typeface="汉仪晓波花月圆W" panose="00020600040101010101" charset="-122"/>
                <a:ea typeface="汉仪晓波花月圆W" panose="00020600040101010101" charset="-122"/>
              </a:endParaRPr>
            </a:p>
          </p:txBody>
        </p:sp>
        <p:sp>
          <p:nvSpPr>
            <p:cNvPr id="19" name="文本框 18"/>
            <p:cNvSpPr txBox="1"/>
            <p:nvPr/>
          </p:nvSpPr>
          <p:spPr>
            <a:xfrm>
              <a:off x="3161" y="2987"/>
              <a:ext cx="5178" cy="1378"/>
            </a:xfrm>
            <a:prstGeom prst="rect">
              <a:avLst/>
            </a:prstGeom>
            <a:noFill/>
          </p:spPr>
          <p:txBody>
            <a:bodyPr wrap="square" rtlCol="0" anchor="t">
              <a:spAutoFit/>
            </a:bodyPr>
            <a:p>
              <a:pPr algn="just">
                <a:lnSpc>
                  <a:spcPct val="150000"/>
                </a:lnSpc>
                <a:spcBef>
                  <a:spcPts val="0"/>
                </a:spcBef>
                <a:spcAft>
                  <a:spcPts val="0"/>
                </a:spcAft>
              </a:pPr>
              <a:r>
                <a:rPr lang="en-US" altLang="zh-CN" sz="1600" b="1">
                  <a:solidFill>
                    <a:schemeClr val="tx1"/>
                  </a:solidFill>
                  <a:latin typeface="汉仪晓波花月圆W" panose="00020600040101010101" charset="-122"/>
                  <a:ea typeface="汉仪晓波花月圆W" panose="00020600040101010101" charset="-122"/>
                  <a:sym typeface="+mn-ea"/>
                </a:rPr>
                <a:t>APDRC</a:t>
              </a:r>
              <a:endParaRPr lang="zh-CN" altLang="en-US" sz="1600">
                <a:solidFill>
                  <a:schemeClr val="tx1"/>
                </a:solidFill>
                <a:latin typeface="汉仪晓波花月圆W" panose="00020600040101010101" charset="-122"/>
                <a:ea typeface="汉仪晓波花月圆W" panose="00020600040101010101" charset="-122"/>
                <a:sym typeface="+mn-ea"/>
              </a:endParaRPr>
            </a:p>
            <a:p>
              <a:pPr algn="just">
                <a:lnSpc>
                  <a:spcPct val="150000"/>
                </a:lnSpc>
                <a:spcBef>
                  <a:spcPts val="0"/>
                </a:spcBef>
                <a:spcAft>
                  <a:spcPts val="0"/>
                </a:spcAft>
              </a:pPr>
              <a:r>
                <a:rPr lang="zh-CN" altLang="en-US" sz="1200">
                  <a:solidFill>
                    <a:schemeClr val="tx1"/>
                  </a:solidFill>
                  <a:latin typeface="汉仪晓波花月圆W" panose="00020600040101010101" charset="-122"/>
                  <a:ea typeface="汉仪晓波花月圆W" panose="00020600040101010101" charset="-122"/>
                  <a:sym typeface="+mn-ea"/>
                </a:rPr>
                <a:t>亚太数据研究中心。主要进行海洋大气数据库建设和数据服务等方面的工作。</a:t>
              </a:r>
              <a:endParaRPr lang="zh-CN" altLang="en-US" sz="1200">
                <a:solidFill>
                  <a:schemeClr val="tx1"/>
                </a:solidFill>
                <a:latin typeface="汉仪晓波花月圆W" panose="00020600040101010101" charset="-122"/>
                <a:ea typeface="汉仪晓波花月圆W" panose="00020600040101010101" charset="-122"/>
                <a:sym typeface="+mn-ea"/>
              </a:endParaRPr>
            </a:p>
          </p:txBody>
        </p:sp>
      </p:grpSp>
      <p:grpSp>
        <p:nvGrpSpPr>
          <p:cNvPr id="20" name="组合 19"/>
          <p:cNvGrpSpPr/>
          <p:nvPr/>
        </p:nvGrpSpPr>
        <p:grpSpPr>
          <a:xfrm>
            <a:off x="6013450" y="4262120"/>
            <a:ext cx="5242560" cy="1275715"/>
            <a:chOff x="1176" y="2987"/>
            <a:chExt cx="7163" cy="1743"/>
          </a:xfrm>
        </p:grpSpPr>
        <p:sp>
          <p:nvSpPr>
            <p:cNvPr id="21" name="菱形 20"/>
            <p:cNvSpPr/>
            <p:nvPr/>
          </p:nvSpPr>
          <p:spPr>
            <a:xfrm>
              <a:off x="1176" y="2990"/>
              <a:ext cx="1740" cy="1740"/>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latin typeface="汉仪晓波花月圆W" panose="00020600040101010101" charset="-122"/>
                  <a:ea typeface="汉仪晓波花月圆W" panose="00020600040101010101" charset="-122"/>
                </a:rPr>
                <a:t>04</a:t>
              </a:r>
              <a:endParaRPr lang="en-US" altLang="zh-CN" sz="2000">
                <a:latin typeface="汉仪晓波花月圆W" panose="00020600040101010101" charset="-122"/>
                <a:ea typeface="汉仪晓波花月圆W" panose="00020600040101010101" charset="-122"/>
              </a:endParaRPr>
            </a:p>
          </p:txBody>
        </p:sp>
        <p:sp>
          <p:nvSpPr>
            <p:cNvPr id="22" name="文本框 21"/>
            <p:cNvSpPr txBox="1"/>
            <p:nvPr/>
          </p:nvSpPr>
          <p:spPr>
            <a:xfrm>
              <a:off x="3161" y="2987"/>
              <a:ext cx="5178" cy="1386"/>
            </a:xfrm>
            <a:prstGeom prst="rect">
              <a:avLst/>
            </a:prstGeom>
            <a:noFill/>
          </p:spPr>
          <p:txBody>
            <a:bodyPr wrap="square" rtlCol="0" anchor="t">
              <a:spAutoFit/>
            </a:bodyPr>
            <a:p>
              <a:pPr algn="just">
                <a:lnSpc>
                  <a:spcPct val="150000"/>
                </a:lnSpc>
                <a:spcBef>
                  <a:spcPts val="0"/>
                </a:spcBef>
                <a:spcAft>
                  <a:spcPts val="0"/>
                </a:spcAft>
              </a:pPr>
              <a:r>
                <a:rPr lang="zh-CN" altLang="en-US" sz="1600">
                  <a:solidFill>
                    <a:schemeClr val="tx1"/>
                  </a:solidFill>
                  <a:latin typeface="汉仪晓波花月圆W" panose="00020600040101010101" charset="-122"/>
                  <a:ea typeface="汉仪晓波花月圆W" panose="00020600040101010101" charset="-122"/>
                  <a:sym typeface="+mn-ea"/>
                </a:rPr>
                <a:t>DWD</a:t>
              </a:r>
              <a:endParaRPr lang="zh-CN" altLang="en-US" sz="1600">
                <a:solidFill>
                  <a:schemeClr val="tx1"/>
                </a:solidFill>
                <a:latin typeface="汉仪晓波花月圆W" panose="00020600040101010101" charset="-122"/>
                <a:ea typeface="汉仪晓波花月圆W" panose="00020600040101010101" charset="-122"/>
                <a:sym typeface="+mn-ea"/>
              </a:endParaRPr>
            </a:p>
            <a:p>
              <a:pPr algn="just">
                <a:lnSpc>
                  <a:spcPct val="150000"/>
                </a:lnSpc>
                <a:spcBef>
                  <a:spcPts val="0"/>
                </a:spcBef>
                <a:spcAft>
                  <a:spcPts val="0"/>
                </a:spcAft>
              </a:pPr>
              <a:r>
                <a:rPr lang="zh-CN" altLang="en-US" sz="1200">
                  <a:solidFill>
                    <a:schemeClr val="tx1"/>
                  </a:solidFill>
                  <a:latin typeface="汉仪晓波花月圆W" panose="00020600040101010101" charset="-122"/>
                  <a:ea typeface="汉仪晓波花月圆W" panose="00020600040101010101" charset="-122"/>
                  <a:sym typeface="+mn-ea"/>
                </a:rPr>
                <a:t>德国国家气象服务机构。开发的主要气象模型是</a:t>
              </a:r>
              <a:r>
                <a:rPr lang="en-US" altLang="zh-CN" sz="1200">
                  <a:solidFill>
                    <a:schemeClr val="tx1"/>
                  </a:solidFill>
                  <a:latin typeface="汉仪晓波花月圆W" panose="00020600040101010101" charset="-122"/>
                  <a:ea typeface="汉仪晓波花月圆W" panose="00020600040101010101" charset="-122"/>
                  <a:sym typeface="+mn-ea"/>
                </a:rPr>
                <a:t>Model ICON</a:t>
              </a:r>
              <a:r>
                <a:rPr lang="zh-CN" altLang="en-US" sz="1200">
                  <a:solidFill>
                    <a:schemeClr val="tx1"/>
                  </a:solidFill>
                  <a:latin typeface="汉仪晓波花月圆W" panose="00020600040101010101" charset="-122"/>
                  <a:ea typeface="汉仪晓波花月圆W" panose="00020600040101010101" charset="-122"/>
                  <a:sym typeface="+mn-ea"/>
                </a:rPr>
                <a:t>。</a:t>
              </a:r>
              <a:endParaRPr lang="zh-CN" altLang="en-US" sz="1200">
                <a:solidFill>
                  <a:schemeClr val="tx1"/>
                </a:solidFill>
                <a:latin typeface="汉仪晓波花月圆W" panose="00020600040101010101" charset="-122"/>
                <a:ea typeface="汉仪晓波花月圆W" panose="00020600040101010101" charset="-122"/>
                <a:sym typeface="+mn-ea"/>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5" name="等腰三角形 4"/>
          <p:cNvSpPr/>
          <p:nvPr/>
        </p:nvSpPr>
        <p:spPr>
          <a:xfrm flipV="1">
            <a:off x="5699125" y="4419600"/>
            <a:ext cx="795020" cy="4965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690110" y="2184083"/>
            <a:ext cx="2811780" cy="953135"/>
          </a:xfrm>
          <a:prstGeom prst="rect">
            <a:avLst/>
          </a:prstGeom>
          <a:noFill/>
        </p:spPr>
        <p:txBody>
          <a:bodyPr wrap="square" rtlCol="0" anchor="t">
            <a:spAutoFit/>
          </a:bodyPr>
          <a:p>
            <a:pPr algn="dist">
              <a:lnSpc>
                <a:spcPct val="100000"/>
              </a:lnSpc>
            </a:pPr>
            <a:r>
              <a:rPr lang="zh-CN" altLang="en-US" sz="36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常用模型 </a:t>
            </a:r>
            <a:endParaRPr lang="zh-CN" altLang="en-US" sz="36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a:p>
            <a:pPr algn="dist">
              <a:lnSpc>
                <a:spcPct val="100000"/>
              </a:lnSpc>
            </a:pPr>
            <a:endParaRPr lang="zh-CN" altLang="en-US" sz="20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pic>
        <p:nvPicPr>
          <p:cNvPr id="2" name="图片 1" descr="C:/Users/ADMINI~1/AppData/Local/Temp/kaimatting/20210422155826/output_aiMatting_20210422155918.pngoutput_aiMatting_20210422155918"/>
          <p:cNvPicPr>
            <a:picLocks noChangeAspect="1"/>
          </p:cNvPicPr>
          <p:nvPr>
            <p:custDataLst>
              <p:tags r:id="rId1"/>
            </p:custDataLst>
          </p:nvPr>
        </p:nvPicPr>
        <p:blipFill>
          <a:blip r:embed="rId2"/>
          <a:srcRect/>
          <a:stretch>
            <a:fillRect/>
          </a:stretch>
        </p:blipFill>
        <p:spPr>
          <a:xfrm>
            <a:off x="5435811" y="3137535"/>
            <a:ext cx="1320800" cy="121536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 name="等腰三角形 40"/>
          <p:cNvSpPr/>
          <p:nvPr/>
        </p:nvSpPr>
        <p:spPr>
          <a:xfrm rot="16200000" flipV="1">
            <a:off x="175260" y="478790"/>
            <a:ext cx="496570" cy="30734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16200000" flipV="1">
            <a:off x="-135890" y="412115"/>
            <a:ext cx="712470" cy="44069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27380" y="371475"/>
            <a:ext cx="2621280" cy="583565"/>
          </a:xfrm>
          <a:prstGeom prst="rect">
            <a:avLst/>
          </a:prstGeom>
          <a:noFill/>
        </p:spPr>
        <p:txBody>
          <a:bodyPr wrap="none" rtlCol="0" anchor="t">
            <a:spAutoFit/>
          </a:bodyPr>
          <a:p>
            <a:pPr algn="l">
              <a:lnSpc>
                <a:spcPct val="100000"/>
              </a:lnSpc>
              <a:spcBef>
                <a:spcPts val="0"/>
              </a:spcBef>
              <a:spcAft>
                <a:spcPts val="0"/>
              </a:spcAft>
            </a:pPr>
            <a:r>
              <a:rPr lang="zh-CN" altLang="en-US" sz="3200">
                <a:solidFill>
                  <a:schemeClr val="tx1"/>
                </a:solidFill>
                <a:latin typeface="汉仪晓波花月圆W" panose="00020600040101010101" charset="-122"/>
                <a:ea typeface="汉仪晓波花月圆W" panose="00020600040101010101" charset="-122"/>
                <a:sym typeface="+mn-ea"/>
              </a:rPr>
              <a:t>常用气象模型</a:t>
            </a:r>
            <a:endParaRPr lang="zh-CN" altLang="en-US" sz="3200">
              <a:solidFill>
                <a:schemeClr val="tx1"/>
              </a:solidFill>
              <a:latin typeface="汉仪晓波花月圆W" panose="00020600040101010101" charset="-122"/>
              <a:ea typeface="汉仪晓波花月圆W" panose="00020600040101010101" charset="-122"/>
              <a:sym typeface="+mn-ea"/>
            </a:endParaRPr>
          </a:p>
        </p:txBody>
      </p:sp>
      <p:pic>
        <p:nvPicPr>
          <p:cNvPr id="2" name="图片 1" descr="3637769"/>
          <p:cNvPicPr>
            <a:picLocks noChangeAspect="1"/>
          </p:cNvPicPr>
          <p:nvPr/>
        </p:nvPicPr>
        <p:blipFill>
          <a:blip r:embed="rId1"/>
          <a:stretch>
            <a:fillRect/>
          </a:stretch>
        </p:blipFill>
        <p:spPr>
          <a:xfrm>
            <a:off x="4108768" y="1756410"/>
            <a:ext cx="3974465" cy="3974465"/>
          </a:xfrm>
          <a:prstGeom prst="rect">
            <a:avLst/>
          </a:prstGeom>
        </p:spPr>
      </p:pic>
      <p:sp>
        <p:nvSpPr>
          <p:cNvPr id="3" name="文本框 2"/>
          <p:cNvSpPr txBox="1"/>
          <p:nvPr/>
        </p:nvSpPr>
        <p:spPr>
          <a:xfrm>
            <a:off x="5213350" y="3490595"/>
            <a:ext cx="1764665" cy="506730"/>
          </a:xfrm>
          <a:prstGeom prst="rect">
            <a:avLst/>
          </a:prstGeom>
          <a:noFill/>
        </p:spPr>
        <p:txBody>
          <a:bodyPr wrap="square" rtlCol="0" anchor="t">
            <a:spAutoFit/>
          </a:bodyPr>
          <a:p>
            <a:pPr algn="ctr">
              <a:lnSpc>
                <a:spcPct val="100000"/>
              </a:lnSpc>
            </a:pPr>
            <a:r>
              <a:rPr lang="zh-CN" altLang="en-US">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气象模型 </a:t>
            </a:r>
            <a:endParaRPr lang="zh-CN" altLang="en-US">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a:p>
            <a:pPr algn="ctr">
              <a:lnSpc>
                <a:spcPct val="100000"/>
              </a:lnSpc>
            </a:pPr>
            <a:r>
              <a:rPr lang="zh-CN" altLang="en-US" sz="9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Climate Models</a:t>
            </a:r>
            <a:endParaRPr lang="zh-CN" altLang="en-US" sz="9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25" name="文本框 24"/>
          <p:cNvSpPr txBox="1"/>
          <p:nvPr/>
        </p:nvSpPr>
        <p:spPr>
          <a:xfrm>
            <a:off x="1278255" y="1853565"/>
            <a:ext cx="3505835" cy="1337945"/>
          </a:xfrm>
          <a:prstGeom prst="rect">
            <a:avLst/>
          </a:prstGeom>
          <a:noFill/>
        </p:spPr>
        <p:txBody>
          <a:bodyPr wrap="square" rtlCol="0" anchor="t">
            <a:spAutoFit/>
          </a:bodyPr>
          <a:p>
            <a:pPr algn="l">
              <a:lnSpc>
                <a:spcPct val="150000"/>
              </a:lnSpc>
              <a:spcBef>
                <a:spcPts val="0"/>
              </a:spcBef>
              <a:spcAft>
                <a:spcPts val="0"/>
              </a:spcAft>
            </a:pPr>
            <a:r>
              <a:rPr lang="zh-CN" altLang="en-US" sz="1400">
                <a:solidFill>
                  <a:schemeClr val="tx1"/>
                </a:solidFill>
                <a:latin typeface="汉仪晓波花月圆W" panose="00020600040101010101" charset="-122"/>
                <a:ea typeface="汉仪晓波花月圆W" panose="00020600040101010101" charset="-122"/>
                <a:sym typeface="+mn-ea"/>
              </a:rPr>
              <a:t>GFS</a:t>
            </a:r>
            <a:endParaRPr lang="zh-CN" altLang="en-US" sz="1000">
              <a:solidFill>
                <a:schemeClr val="tx1"/>
              </a:solidFill>
              <a:latin typeface="汉仪晓波花月圆W" panose="00020600040101010101" charset="-122"/>
              <a:ea typeface="汉仪晓波花月圆W" panose="00020600040101010101" charset="-122"/>
              <a:sym typeface="+mn-ea"/>
            </a:endParaRPr>
          </a:p>
          <a:p>
            <a:pPr algn="l">
              <a:lnSpc>
                <a:spcPct val="150000"/>
              </a:lnSpc>
              <a:spcBef>
                <a:spcPts val="0"/>
              </a:spcBef>
              <a:spcAft>
                <a:spcPts val="0"/>
              </a:spcAft>
            </a:pPr>
            <a:r>
              <a:rPr lang="zh-CN" altLang="en-US" sz="1000">
                <a:solidFill>
                  <a:schemeClr val="tx1"/>
                </a:solidFill>
                <a:latin typeface="汉仪晓波花月圆W" panose="00020600040101010101" charset="-122"/>
                <a:ea typeface="汉仪晓波花月圆W" panose="00020600040101010101" charset="-122"/>
                <a:sym typeface="+mn-ea"/>
              </a:rPr>
              <a:t>由美国国家海洋和大气管理局（NOAA）开发的全球模型。包含全球经度-纬度网格 0.25 度、0.5 度、1 度分辨率的气象模型，预测计算以 3 小时为增量进行 10 天。模型每 6 小时更新一次。</a:t>
            </a:r>
            <a:endParaRPr lang="zh-CN" altLang="en-US" sz="1000">
              <a:solidFill>
                <a:schemeClr val="tx1"/>
              </a:solidFill>
              <a:latin typeface="汉仪晓波花月圆W" panose="00020600040101010101" charset="-122"/>
              <a:ea typeface="汉仪晓波花月圆W" panose="00020600040101010101" charset="-122"/>
              <a:sym typeface="+mn-ea"/>
            </a:endParaRPr>
          </a:p>
        </p:txBody>
      </p:sp>
      <p:sp>
        <p:nvSpPr>
          <p:cNvPr id="4" name="文本框 3"/>
          <p:cNvSpPr txBox="1"/>
          <p:nvPr/>
        </p:nvSpPr>
        <p:spPr>
          <a:xfrm>
            <a:off x="1278255" y="4406265"/>
            <a:ext cx="3505835" cy="1106805"/>
          </a:xfrm>
          <a:prstGeom prst="rect">
            <a:avLst/>
          </a:prstGeom>
          <a:noFill/>
        </p:spPr>
        <p:txBody>
          <a:bodyPr wrap="square" rtlCol="0" anchor="t">
            <a:spAutoFit/>
          </a:bodyPr>
          <a:p>
            <a:pPr algn="l">
              <a:lnSpc>
                <a:spcPct val="150000"/>
              </a:lnSpc>
              <a:spcBef>
                <a:spcPts val="0"/>
              </a:spcBef>
              <a:spcAft>
                <a:spcPts val="0"/>
              </a:spcAft>
            </a:pPr>
            <a:r>
              <a:rPr lang="zh-CN" altLang="en-US" sz="1400">
                <a:solidFill>
                  <a:schemeClr val="tx1"/>
                </a:solidFill>
                <a:latin typeface="汉仪晓波花月圆W" panose="00020600040101010101" charset="-122"/>
                <a:ea typeface="汉仪晓波花月圆W" panose="00020600040101010101" charset="-122"/>
                <a:sym typeface="+mn-ea"/>
              </a:rPr>
              <a:t>GEM</a:t>
            </a:r>
            <a:endParaRPr lang="zh-CN" altLang="en-US" sz="1400">
              <a:solidFill>
                <a:schemeClr val="tx1"/>
              </a:solidFill>
              <a:latin typeface="汉仪晓波花月圆W" panose="00020600040101010101" charset="-122"/>
              <a:ea typeface="汉仪晓波花月圆W" panose="00020600040101010101" charset="-122"/>
              <a:sym typeface="+mn-ea"/>
            </a:endParaRPr>
          </a:p>
          <a:p>
            <a:pPr algn="l">
              <a:lnSpc>
                <a:spcPct val="150000"/>
              </a:lnSpc>
              <a:spcBef>
                <a:spcPts val="0"/>
              </a:spcBef>
              <a:spcAft>
                <a:spcPts val="0"/>
              </a:spcAft>
            </a:pPr>
            <a:r>
              <a:rPr lang="zh-CN" altLang="en-US" sz="1000">
                <a:solidFill>
                  <a:schemeClr val="tx1"/>
                </a:solidFill>
                <a:latin typeface="汉仪晓波花月圆W" panose="00020600040101010101" charset="-122"/>
                <a:ea typeface="汉仪晓波花月圆W" panose="00020600040101010101" charset="-122"/>
                <a:sym typeface="+mn-ea"/>
              </a:rPr>
              <a:t>加拿大气象中心（CMC）开发的全球模型。模型的分辨率大约为 25 km。计算以 3 小时为增量进行 10 天。模型每 12 小时更新一次。</a:t>
            </a:r>
            <a:endParaRPr lang="zh-CN" altLang="en-US" sz="1000">
              <a:solidFill>
                <a:schemeClr val="tx1"/>
              </a:solidFill>
              <a:latin typeface="汉仪晓波花月圆W" panose="00020600040101010101" charset="-122"/>
              <a:ea typeface="汉仪晓波花月圆W" panose="00020600040101010101" charset="-122"/>
              <a:sym typeface="+mn-ea"/>
            </a:endParaRPr>
          </a:p>
        </p:txBody>
      </p:sp>
      <p:sp>
        <p:nvSpPr>
          <p:cNvPr id="5" name="文本框 4"/>
          <p:cNvSpPr txBox="1"/>
          <p:nvPr/>
        </p:nvSpPr>
        <p:spPr>
          <a:xfrm>
            <a:off x="7291705" y="1853565"/>
            <a:ext cx="3505835" cy="1337945"/>
          </a:xfrm>
          <a:prstGeom prst="rect">
            <a:avLst/>
          </a:prstGeom>
          <a:noFill/>
        </p:spPr>
        <p:txBody>
          <a:bodyPr wrap="square" rtlCol="0" anchor="t">
            <a:spAutoFit/>
          </a:bodyPr>
          <a:p>
            <a:pPr algn="r">
              <a:lnSpc>
                <a:spcPct val="150000"/>
              </a:lnSpc>
              <a:spcBef>
                <a:spcPts val="0"/>
              </a:spcBef>
              <a:spcAft>
                <a:spcPts val="0"/>
              </a:spcAft>
            </a:pPr>
            <a:r>
              <a:rPr lang="en-US" altLang="zh-CN" sz="1400">
                <a:solidFill>
                  <a:schemeClr val="tx1"/>
                </a:solidFill>
                <a:latin typeface="汉仪晓波花月圆W" panose="00020600040101010101" charset="-122"/>
                <a:ea typeface="汉仪晓波花月圆W" panose="00020600040101010101" charset="-122"/>
                <a:sym typeface="+mn-ea"/>
              </a:rPr>
              <a:t>ERA5</a:t>
            </a:r>
            <a:endParaRPr lang="zh-CN" altLang="en-US" sz="1000">
              <a:solidFill>
                <a:schemeClr val="tx1"/>
              </a:solidFill>
              <a:latin typeface="汉仪晓波花月圆W" panose="00020600040101010101" charset="-122"/>
              <a:ea typeface="汉仪晓波花月圆W" panose="00020600040101010101" charset="-122"/>
              <a:sym typeface="+mn-ea"/>
            </a:endParaRPr>
          </a:p>
          <a:p>
            <a:pPr algn="r">
              <a:lnSpc>
                <a:spcPct val="150000"/>
              </a:lnSpc>
              <a:spcBef>
                <a:spcPts val="0"/>
              </a:spcBef>
              <a:spcAft>
                <a:spcPts val="0"/>
              </a:spcAft>
            </a:pPr>
            <a:r>
              <a:rPr lang="zh-CN" altLang="en-US" sz="1000">
                <a:solidFill>
                  <a:schemeClr val="tx1"/>
                </a:solidFill>
                <a:latin typeface="汉仪晓波花月圆W" panose="00020600040101010101" charset="-122"/>
                <a:ea typeface="汉仪晓波花月圆W" panose="00020600040101010101" charset="-122"/>
                <a:sym typeface="+mn-ea"/>
              </a:rPr>
              <a:t>欧洲中期天气预报中心（</a:t>
            </a:r>
            <a:r>
              <a:rPr lang="en-US" altLang="zh-CN" sz="1000">
                <a:solidFill>
                  <a:schemeClr val="tx1"/>
                </a:solidFill>
                <a:latin typeface="汉仪晓波花月圆W" panose="00020600040101010101" charset="-122"/>
                <a:ea typeface="汉仪晓波花月圆W" panose="00020600040101010101" charset="-122"/>
                <a:sym typeface="+mn-ea"/>
              </a:rPr>
              <a:t>ECMWF</a:t>
            </a:r>
            <a:r>
              <a:rPr lang="zh-CN" altLang="en-US" sz="1000">
                <a:solidFill>
                  <a:schemeClr val="tx1"/>
                </a:solidFill>
                <a:latin typeface="汉仪晓波花月圆W" panose="00020600040101010101" charset="-122"/>
                <a:ea typeface="汉仪晓波花月圆W" panose="00020600040101010101" charset="-122"/>
                <a:sym typeface="+mn-ea"/>
              </a:rPr>
              <a:t>）开发的全球气象再分析模型。是</a:t>
            </a:r>
            <a:r>
              <a:rPr lang="en-US" altLang="zh-CN" sz="1000">
                <a:solidFill>
                  <a:schemeClr val="tx1"/>
                </a:solidFill>
                <a:latin typeface="汉仪晓波花月圆W" panose="00020600040101010101" charset="-122"/>
                <a:ea typeface="汉仪晓波花月圆W" panose="00020600040101010101" charset="-122"/>
                <a:sym typeface="+mn-ea"/>
              </a:rPr>
              <a:t>ECMWF</a:t>
            </a:r>
            <a:r>
              <a:rPr lang="zh-CN" altLang="en-US" sz="1000">
                <a:solidFill>
                  <a:schemeClr val="tx1"/>
                </a:solidFill>
                <a:latin typeface="汉仪晓波花月圆W" panose="00020600040101010101" charset="-122"/>
                <a:ea typeface="汉仪晓波花月圆W" panose="00020600040101010101" charset="-122"/>
                <a:sym typeface="+mn-ea"/>
              </a:rPr>
              <a:t>的第五代全球气象再分析模型，</a:t>
            </a:r>
            <a:r>
              <a:rPr lang="zh-CN" altLang="en-US" sz="1000">
                <a:solidFill>
                  <a:schemeClr val="tx1"/>
                </a:solidFill>
                <a:latin typeface="汉仪晓波花月圆W" panose="00020600040101010101" charset="-122"/>
                <a:ea typeface="汉仪晓波花月圆W" panose="00020600040101010101" charset="-122"/>
                <a:sym typeface="+mn-ea"/>
              </a:rPr>
              <a:t>包含全球经度</a:t>
            </a:r>
            <a:r>
              <a:rPr lang="en-US" altLang="zh-CN" sz="1000">
                <a:solidFill>
                  <a:schemeClr val="tx1"/>
                </a:solidFill>
                <a:latin typeface="汉仪晓波花月圆W" panose="00020600040101010101" charset="-122"/>
                <a:ea typeface="汉仪晓波花月圆W" panose="00020600040101010101" charset="-122"/>
                <a:sym typeface="+mn-ea"/>
              </a:rPr>
              <a:t>-</a:t>
            </a:r>
            <a:r>
              <a:rPr lang="zh-CN" altLang="en-US" sz="1000">
                <a:solidFill>
                  <a:schemeClr val="tx1"/>
                </a:solidFill>
                <a:latin typeface="汉仪晓波花月圆W" panose="00020600040101010101" charset="-122"/>
                <a:ea typeface="汉仪晓波花月圆W" panose="00020600040101010101" charset="-122"/>
                <a:sym typeface="+mn-ea"/>
              </a:rPr>
              <a:t>纬度网络</a:t>
            </a:r>
            <a:r>
              <a:rPr lang="en-US" altLang="zh-CN" sz="1000">
                <a:solidFill>
                  <a:schemeClr val="tx1"/>
                </a:solidFill>
                <a:latin typeface="汉仪晓波花月圆W" panose="00020600040101010101" charset="-122"/>
                <a:ea typeface="汉仪晓波花月圆W" panose="00020600040101010101" charset="-122"/>
                <a:sym typeface="+mn-ea"/>
              </a:rPr>
              <a:t>0.25</a:t>
            </a:r>
            <a:r>
              <a:rPr lang="zh-CN" altLang="en-US" sz="1000">
                <a:solidFill>
                  <a:schemeClr val="tx1"/>
                </a:solidFill>
                <a:latin typeface="汉仪晓波花月圆W" panose="00020600040101010101" charset="-122"/>
                <a:ea typeface="汉仪晓波花月圆W" panose="00020600040101010101" charset="-122"/>
                <a:sym typeface="+mn-ea"/>
              </a:rPr>
              <a:t>度分辨率的气象再分析数据，提供月平均、日平均以及每小时的分析数据。</a:t>
            </a:r>
            <a:endParaRPr lang="zh-CN" altLang="en-US" sz="1000">
              <a:solidFill>
                <a:schemeClr val="tx1"/>
              </a:solidFill>
              <a:latin typeface="汉仪晓波花月圆W" panose="00020600040101010101" charset="-122"/>
              <a:ea typeface="汉仪晓波花月圆W" panose="00020600040101010101" charset="-122"/>
              <a:sym typeface="+mn-ea"/>
            </a:endParaRPr>
          </a:p>
        </p:txBody>
      </p:sp>
      <p:sp>
        <p:nvSpPr>
          <p:cNvPr id="6" name="文本框 5"/>
          <p:cNvSpPr txBox="1"/>
          <p:nvPr/>
        </p:nvSpPr>
        <p:spPr>
          <a:xfrm>
            <a:off x="7291705" y="4406265"/>
            <a:ext cx="3505835" cy="1106805"/>
          </a:xfrm>
          <a:prstGeom prst="rect">
            <a:avLst/>
          </a:prstGeom>
          <a:noFill/>
        </p:spPr>
        <p:txBody>
          <a:bodyPr wrap="square" rtlCol="0" anchor="t">
            <a:spAutoFit/>
          </a:bodyPr>
          <a:p>
            <a:pPr algn="r">
              <a:lnSpc>
                <a:spcPct val="150000"/>
              </a:lnSpc>
              <a:spcBef>
                <a:spcPts val="0"/>
              </a:spcBef>
              <a:spcAft>
                <a:spcPts val="0"/>
              </a:spcAft>
            </a:pPr>
            <a:r>
              <a:rPr lang="zh-CN" altLang="en-US" sz="1400">
                <a:solidFill>
                  <a:schemeClr val="tx1"/>
                </a:solidFill>
                <a:latin typeface="汉仪晓波花月圆W" panose="00020600040101010101" charset="-122"/>
                <a:ea typeface="汉仪晓波花月圆W" panose="00020600040101010101" charset="-122"/>
                <a:sym typeface="+mn-ea"/>
              </a:rPr>
              <a:t>HRRR</a:t>
            </a:r>
            <a:endParaRPr lang="zh-CN" altLang="en-US" sz="1000">
              <a:solidFill>
                <a:schemeClr val="tx1"/>
              </a:solidFill>
              <a:latin typeface="汉仪晓波花月圆W" panose="00020600040101010101" charset="-122"/>
              <a:ea typeface="汉仪晓波花月圆W" panose="00020600040101010101" charset="-122"/>
              <a:sym typeface="+mn-ea"/>
            </a:endParaRPr>
          </a:p>
          <a:p>
            <a:pPr algn="r">
              <a:lnSpc>
                <a:spcPct val="150000"/>
              </a:lnSpc>
              <a:spcBef>
                <a:spcPts val="0"/>
              </a:spcBef>
              <a:spcAft>
                <a:spcPts val="0"/>
              </a:spcAft>
            </a:pPr>
            <a:r>
              <a:rPr lang="zh-CN" altLang="en-US" sz="1000">
                <a:solidFill>
                  <a:schemeClr val="tx1"/>
                </a:solidFill>
                <a:latin typeface="汉仪晓波花月圆W" panose="00020600040101010101" charset="-122"/>
                <a:ea typeface="汉仪晓波花月圆W" panose="00020600040101010101" charset="-122"/>
                <a:sym typeface="+mn-ea"/>
              </a:rPr>
              <a:t>由美国国家海洋和大气管理局（NOAA）开发的</a:t>
            </a:r>
            <a:r>
              <a:rPr lang="zh-CN" altLang="en-US" sz="1000" b="1">
                <a:solidFill>
                  <a:schemeClr val="tx1"/>
                </a:solidFill>
                <a:latin typeface="汉仪晓波花月圆W" panose="00020600040101010101" charset="-122"/>
                <a:ea typeface="汉仪晓波花月圆W" panose="00020600040101010101" charset="-122"/>
                <a:sym typeface="+mn-ea"/>
              </a:rPr>
              <a:t>区域模型</a:t>
            </a:r>
            <a:r>
              <a:rPr lang="zh-CN" altLang="en-US" sz="1000">
                <a:solidFill>
                  <a:schemeClr val="tx1"/>
                </a:solidFill>
                <a:latin typeface="汉仪晓波花月圆W" panose="00020600040101010101" charset="-122"/>
                <a:ea typeface="汉仪晓波花月圆W" panose="00020600040101010101" charset="-122"/>
                <a:sym typeface="+mn-ea"/>
              </a:rPr>
              <a:t>。模型的分辨率大约为 2 km。计算以 1 小时为增量进行 16 小时。模型每小时更新一次。</a:t>
            </a:r>
            <a:endParaRPr lang="zh-CN" altLang="en-US" sz="1000">
              <a:solidFill>
                <a:schemeClr val="tx1"/>
              </a:solidFill>
              <a:latin typeface="汉仪晓波花月圆W" panose="00020600040101010101" charset="-122"/>
              <a:ea typeface="汉仪晓波花月圆W" panose="00020600040101010101" charset="-122"/>
              <a:sym typeface="+mn-ea"/>
            </a:endParaRPr>
          </a:p>
        </p:txBody>
      </p:sp>
      <p:sp>
        <p:nvSpPr>
          <p:cNvPr id="15" name="文本框 14"/>
          <p:cNvSpPr txBox="1"/>
          <p:nvPr/>
        </p:nvSpPr>
        <p:spPr>
          <a:xfrm>
            <a:off x="501015" y="1834515"/>
            <a:ext cx="949960" cy="645160"/>
          </a:xfrm>
          <a:prstGeom prst="rect">
            <a:avLst/>
          </a:prstGeom>
          <a:noFill/>
        </p:spPr>
        <p:txBody>
          <a:bodyPr wrap="square" rtlCol="0" anchor="t">
            <a:spAutoFit/>
          </a:bodyPr>
          <a:p>
            <a:pPr algn="ctr"/>
            <a:r>
              <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01</a:t>
            </a:r>
            <a:endPar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8" name="文本框 7"/>
          <p:cNvSpPr txBox="1"/>
          <p:nvPr/>
        </p:nvSpPr>
        <p:spPr>
          <a:xfrm>
            <a:off x="501015" y="4393565"/>
            <a:ext cx="949960" cy="645160"/>
          </a:xfrm>
          <a:prstGeom prst="rect">
            <a:avLst/>
          </a:prstGeom>
          <a:noFill/>
        </p:spPr>
        <p:txBody>
          <a:bodyPr wrap="square" rtlCol="0" anchor="t">
            <a:spAutoFit/>
          </a:bodyPr>
          <a:p>
            <a:pPr algn="ctr"/>
            <a:r>
              <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03</a:t>
            </a:r>
            <a:endPar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10" name="文本框 9"/>
          <p:cNvSpPr txBox="1"/>
          <p:nvPr/>
        </p:nvSpPr>
        <p:spPr>
          <a:xfrm>
            <a:off x="10657840" y="1834515"/>
            <a:ext cx="949960" cy="645160"/>
          </a:xfrm>
          <a:prstGeom prst="rect">
            <a:avLst/>
          </a:prstGeom>
          <a:noFill/>
        </p:spPr>
        <p:txBody>
          <a:bodyPr wrap="square" rtlCol="0" anchor="t">
            <a:spAutoFit/>
          </a:bodyPr>
          <a:p>
            <a:pPr algn="ctr"/>
            <a:r>
              <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02</a:t>
            </a:r>
            <a:endPar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11" name="文本框 10"/>
          <p:cNvSpPr txBox="1"/>
          <p:nvPr/>
        </p:nvSpPr>
        <p:spPr>
          <a:xfrm>
            <a:off x="10657840" y="4393565"/>
            <a:ext cx="949960" cy="645160"/>
          </a:xfrm>
          <a:prstGeom prst="rect">
            <a:avLst/>
          </a:prstGeom>
          <a:noFill/>
        </p:spPr>
        <p:txBody>
          <a:bodyPr wrap="square" rtlCol="0" anchor="t">
            <a:spAutoFit/>
          </a:bodyPr>
          <a:p>
            <a:pPr algn="ctr"/>
            <a:r>
              <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04</a:t>
            </a:r>
            <a:endPar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 name="等腰三角形 40"/>
          <p:cNvSpPr/>
          <p:nvPr/>
        </p:nvSpPr>
        <p:spPr>
          <a:xfrm rot="16200000" flipV="1">
            <a:off x="175260" y="478790"/>
            <a:ext cx="496570" cy="30734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16200000" flipV="1">
            <a:off x="-135890" y="412115"/>
            <a:ext cx="712470" cy="44069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27380" y="371475"/>
            <a:ext cx="2621280" cy="583565"/>
          </a:xfrm>
          <a:prstGeom prst="rect">
            <a:avLst/>
          </a:prstGeom>
          <a:noFill/>
        </p:spPr>
        <p:txBody>
          <a:bodyPr wrap="none" rtlCol="0" anchor="t">
            <a:spAutoFit/>
          </a:bodyPr>
          <a:p>
            <a:pPr algn="l">
              <a:lnSpc>
                <a:spcPct val="100000"/>
              </a:lnSpc>
              <a:spcBef>
                <a:spcPts val="0"/>
              </a:spcBef>
              <a:spcAft>
                <a:spcPts val="0"/>
              </a:spcAft>
            </a:pPr>
            <a:r>
              <a:rPr lang="zh-CN" altLang="en-US" sz="3200">
                <a:solidFill>
                  <a:schemeClr val="tx1"/>
                </a:solidFill>
                <a:latin typeface="汉仪晓波花月圆W" panose="00020600040101010101" charset="-122"/>
                <a:ea typeface="汉仪晓波花月圆W" panose="00020600040101010101" charset="-122"/>
                <a:sym typeface="+mn-ea"/>
              </a:rPr>
              <a:t>常用海洋模型</a:t>
            </a:r>
            <a:endParaRPr lang="zh-CN" altLang="en-US" sz="3200">
              <a:solidFill>
                <a:schemeClr val="tx1"/>
              </a:solidFill>
              <a:latin typeface="汉仪晓波花月圆W" panose="00020600040101010101" charset="-122"/>
              <a:ea typeface="汉仪晓波花月圆W" panose="00020600040101010101" charset="-122"/>
              <a:sym typeface="+mn-ea"/>
            </a:endParaRPr>
          </a:p>
        </p:txBody>
      </p:sp>
      <p:pic>
        <p:nvPicPr>
          <p:cNvPr id="2" name="图片 1" descr="3637769"/>
          <p:cNvPicPr>
            <a:picLocks noChangeAspect="1"/>
          </p:cNvPicPr>
          <p:nvPr/>
        </p:nvPicPr>
        <p:blipFill>
          <a:blip r:embed="rId1"/>
          <a:stretch>
            <a:fillRect/>
          </a:stretch>
        </p:blipFill>
        <p:spPr>
          <a:xfrm>
            <a:off x="4108768" y="1756410"/>
            <a:ext cx="3974465" cy="3974465"/>
          </a:xfrm>
          <a:prstGeom prst="rect">
            <a:avLst/>
          </a:prstGeom>
        </p:spPr>
      </p:pic>
      <p:sp>
        <p:nvSpPr>
          <p:cNvPr id="3" name="文本框 2"/>
          <p:cNvSpPr txBox="1"/>
          <p:nvPr/>
        </p:nvSpPr>
        <p:spPr>
          <a:xfrm>
            <a:off x="5213350" y="3490595"/>
            <a:ext cx="1764665" cy="506730"/>
          </a:xfrm>
          <a:prstGeom prst="rect">
            <a:avLst/>
          </a:prstGeom>
          <a:noFill/>
        </p:spPr>
        <p:txBody>
          <a:bodyPr wrap="square" rtlCol="0" anchor="t">
            <a:spAutoFit/>
          </a:bodyPr>
          <a:p>
            <a:pPr algn="ctr">
              <a:lnSpc>
                <a:spcPct val="100000"/>
              </a:lnSpc>
            </a:pPr>
            <a:r>
              <a:rPr lang="zh-CN" altLang="en-US">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海洋模型 </a:t>
            </a:r>
            <a:endParaRPr lang="zh-CN" altLang="en-US">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a:p>
            <a:pPr algn="ctr">
              <a:lnSpc>
                <a:spcPct val="100000"/>
              </a:lnSpc>
            </a:pPr>
            <a:r>
              <a:rPr lang="en-US" altLang="zh-CN" sz="9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Ocean</a:t>
            </a:r>
            <a:r>
              <a:rPr lang="zh-CN" altLang="en-US" sz="9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 Models</a:t>
            </a:r>
            <a:endParaRPr lang="zh-CN" altLang="en-US" sz="9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25" name="文本框 24"/>
          <p:cNvSpPr txBox="1"/>
          <p:nvPr/>
        </p:nvSpPr>
        <p:spPr>
          <a:xfrm>
            <a:off x="1278255" y="1853565"/>
            <a:ext cx="3505835" cy="1337945"/>
          </a:xfrm>
          <a:prstGeom prst="rect">
            <a:avLst/>
          </a:prstGeom>
          <a:noFill/>
        </p:spPr>
        <p:txBody>
          <a:bodyPr wrap="square" rtlCol="0" anchor="t">
            <a:spAutoFit/>
          </a:bodyPr>
          <a:p>
            <a:pPr algn="l">
              <a:lnSpc>
                <a:spcPct val="150000"/>
              </a:lnSpc>
              <a:spcBef>
                <a:spcPts val="0"/>
              </a:spcBef>
              <a:spcAft>
                <a:spcPts val="0"/>
              </a:spcAft>
            </a:pPr>
            <a:r>
              <a:rPr lang="zh-CN" altLang="en-US" sz="1400">
                <a:solidFill>
                  <a:schemeClr val="tx1"/>
                </a:solidFill>
                <a:latin typeface="汉仪晓波花月圆W" panose="00020600040101010101" charset="-122"/>
                <a:ea typeface="汉仪晓波花月圆W" panose="00020600040101010101" charset="-122"/>
                <a:sym typeface="+mn-ea"/>
              </a:rPr>
              <a:t>GFS</a:t>
            </a:r>
            <a:r>
              <a:rPr lang="zh-CN" altLang="en-US" sz="1400">
                <a:latin typeface="汉仪晓波花月圆W" panose="00020600040101010101" charset="-122"/>
                <a:ea typeface="汉仪晓波花月圆W" panose="00020600040101010101" charset="-122"/>
                <a:sym typeface="+mn-ea"/>
              </a:rPr>
              <a:t> Ensemble</a:t>
            </a:r>
            <a:r>
              <a:rPr lang="zh-CN" altLang="en-US" sz="1400">
                <a:solidFill>
                  <a:schemeClr val="tx1"/>
                </a:solidFill>
                <a:latin typeface="汉仪晓波花月圆W" panose="00020600040101010101" charset="-122"/>
                <a:ea typeface="汉仪晓波花月圆W" panose="00020600040101010101" charset="-122"/>
                <a:sym typeface="+mn-ea"/>
              </a:rPr>
              <a:t> Wave</a:t>
            </a:r>
            <a:endParaRPr lang="zh-CN" altLang="en-US" sz="1400">
              <a:solidFill>
                <a:schemeClr val="tx1"/>
              </a:solidFill>
              <a:latin typeface="汉仪晓波花月圆W" panose="00020600040101010101" charset="-122"/>
              <a:ea typeface="汉仪晓波花月圆W" panose="00020600040101010101" charset="-122"/>
              <a:sym typeface="+mn-ea"/>
            </a:endParaRPr>
          </a:p>
          <a:p>
            <a:pPr algn="l">
              <a:lnSpc>
                <a:spcPct val="150000"/>
              </a:lnSpc>
              <a:spcBef>
                <a:spcPts val="0"/>
              </a:spcBef>
              <a:spcAft>
                <a:spcPts val="0"/>
              </a:spcAft>
            </a:pPr>
            <a:r>
              <a:rPr lang="zh-CN" altLang="en-US" sz="1000">
                <a:latin typeface="汉仪晓波花月圆W" panose="00020600040101010101" charset="-122"/>
                <a:ea typeface="汉仪晓波花月圆W" panose="00020600040101010101" charset="-122"/>
                <a:sym typeface="+mn-ea"/>
              </a:rPr>
              <a:t>该模型是将确定的海浪模型与全球集合预报系统（</a:t>
            </a:r>
            <a:r>
              <a:rPr lang="en-US" altLang="zh-CN" sz="1000">
                <a:latin typeface="汉仪晓波花月圆W" panose="00020600040101010101" charset="-122"/>
                <a:ea typeface="汉仪晓波花月圆W" panose="00020600040101010101" charset="-122"/>
                <a:sym typeface="+mn-ea"/>
              </a:rPr>
              <a:t>GEFS</a:t>
            </a:r>
            <a:r>
              <a:rPr lang="zh-CN" altLang="en-US" sz="1000">
                <a:latin typeface="汉仪晓波花月圆W" panose="00020600040101010101" charset="-122"/>
                <a:ea typeface="汉仪晓波花月圆W" panose="00020600040101010101" charset="-122"/>
                <a:sym typeface="+mn-ea"/>
              </a:rPr>
              <a:t>）统一起来，利用</a:t>
            </a:r>
            <a:r>
              <a:rPr lang="en-US" altLang="zh-CN" sz="1000">
                <a:latin typeface="汉仪晓波花月圆W" panose="00020600040101010101" charset="-122"/>
                <a:ea typeface="汉仪晓波花月圆W" panose="00020600040101010101" charset="-122"/>
                <a:sym typeface="+mn-ea"/>
              </a:rPr>
              <a:t>WWⅢ</a:t>
            </a:r>
            <a:r>
              <a:rPr lang="zh-CN" altLang="en-US" sz="1000">
                <a:latin typeface="汉仪晓波花月圆W" panose="00020600040101010101" charset="-122"/>
                <a:ea typeface="汉仪晓波花月圆W" panose="00020600040101010101" charset="-122"/>
                <a:sym typeface="+mn-ea"/>
              </a:rPr>
              <a:t>模型与大气预报模型单向耦合。区模型空间分辨率为</a:t>
            </a:r>
            <a:r>
              <a:rPr lang="en-US" altLang="zh-CN" sz="1000">
                <a:latin typeface="汉仪晓波花月圆W" panose="00020600040101010101" charset="-122"/>
                <a:ea typeface="汉仪晓波花月圆W" panose="00020600040101010101" charset="-122"/>
                <a:sym typeface="+mn-ea"/>
              </a:rPr>
              <a:t>0.25</a:t>
            </a:r>
            <a:r>
              <a:rPr lang="zh-CN" altLang="en-US" sz="1000">
                <a:latin typeface="汉仪晓波花月圆W" panose="00020600040101010101" charset="-122"/>
                <a:ea typeface="汉仪晓波花月圆W" panose="00020600040101010101" charset="-122"/>
                <a:sym typeface="+mn-ea"/>
              </a:rPr>
              <a:t>度。每</a:t>
            </a:r>
            <a:r>
              <a:rPr lang="en-US" altLang="zh-CN" sz="1000">
                <a:latin typeface="汉仪晓波花月圆W" panose="00020600040101010101" charset="-122"/>
                <a:ea typeface="汉仪晓波花月圆W" panose="00020600040101010101" charset="-122"/>
                <a:sym typeface="+mn-ea"/>
              </a:rPr>
              <a:t>6</a:t>
            </a:r>
            <a:r>
              <a:rPr lang="zh-CN" altLang="en-US" sz="1000">
                <a:latin typeface="汉仪晓波花月圆W" panose="00020600040101010101" charset="-122"/>
                <a:ea typeface="汉仪晓波花月圆W" panose="00020600040101010101" charset="-122"/>
                <a:sym typeface="+mn-ea"/>
              </a:rPr>
              <a:t>小时运行一次，预报间隔为</a:t>
            </a:r>
            <a:r>
              <a:rPr lang="en-US" altLang="zh-CN" sz="1000">
                <a:latin typeface="汉仪晓波花月圆W" panose="00020600040101010101" charset="-122"/>
                <a:ea typeface="汉仪晓波花月圆W" panose="00020600040101010101" charset="-122"/>
                <a:sym typeface="+mn-ea"/>
              </a:rPr>
              <a:t>1</a:t>
            </a:r>
            <a:r>
              <a:rPr lang="zh-CN" altLang="en-US" sz="1000">
                <a:latin typeface="汉仪晓波花月圆W" panose="00020600040101010101" charset="-122"/>
                <a:ea typeface="汉仪晓波花月圆W" panose="00020600040101010101" charset="-122"/>
                <a:sym typeface="+mn-ea"/>
              </a:rPr>
              <a:t>小时，</a:t>
            </a:r>
            <a:r>
              <a:rPr lang="zh-CN" altLang="en-US" sz="1000">
                <a:latin typeface="汉仪晓波花月圆W" panose="00020600040101010101" charset="-122"/>
                <a:ea typeface="汉仪晓波花月圆W" panose="00020600040101010101" charset="-122"/>
                <a:sym typeface="+mn-ea"/>
              </a:rPr>
              <a:t>预报时长为</a:t>
            </a:r>
            <a:r>
              <a:rPr lang="en-US" altLang="zh-CN" sz="1000">
                <a:latin typeface="汉仪晓波花月圆W" panose="00020600040101010101" charset="-122"/>
                <a:ea typeface="汉仪晓波花月圆W" panose="00020600040101010101" charset="-122"/>
                <a:sym typeface="+mn-ea"/>
              </a:rPr>
              <a:t>16</a:t>
            </a:r>
            <a:r>
              <a:rPr lang="zh-CN" altLang="en-US" sz="1000">
                <a:latin typeface="汉仪晓波花月圆W" panose="00020600040101010101" charset="-122"/>
                <a:ea typeface="汉仪晓波花月圆W" panose="00020600040101010101" charset="-122"/>
                <a:sym typeface="+mn-ea"/>
              </a:rPr>
              <a:t>天</a:t>
            </a:r>
            <a:r>
              <a:rPr lang="zh-CN" altLang="en-US" sz="1000">
                <a:latin typeface="汉仪晓波花月圆W" panose="00020600040101010101" charset="-122"/>
                <a:ea typeface="汉仪晓波花月圆W" panose="00020600040101010101" charset="-122"/>
                <a:sym typeface="+mn-ea"/>
              </a:rPr>
              <a:t>。</a:t>
            </a:r>
            <a:endParaRPr lang="zh-CN" altLang="en-US" sz="1000">
              <a:solidFill>
                <a:schemeClr val="tx1"/>
              </a:solidFill>
              <a:latin typeface="汉仪晓波花月圆W" panose="00020600040101010101" charset="-122"/>
              <a:ea typeface="汉仪晓波花月圆W" panose="00020600040101010101" charset="-122"/>
              <a:sym typeface="+mn-ea"/>
            </a:endParaRPr>
          </a:p>
        </p:txBody>
      </p:sp>
      <p:sp>
        <p:nvSpPr>
          <p:cNvPr id="4" name="文本框 3"/>
          <p:cNvSpPr txBox="1"/>
          <p:nvPr/>
        </p:nvSpPr>
        <p:spPr>
          <a:xfrm>
            <a:off x="1278255" y="4406265"/>
            <a:ext cx="3505835" cy="1568450"/>
          </a:xfrm>
          <a:prstGeom prst="rect">
            <a:avLst/>
          </a:prstGeom>
          <a:noFill/>
        </p:spPr>
        <p:txBody>
          <a:bodyPr wrap="square" rtlCol="0" anchor="t">
            <a:spAutoFit/>
          </a:bodyPr>
          <a:p>
            <a:pPr algn="l">
              <a:lnSpc>
                <a:spcPct val="150000"/>
              </a:lnSpc>
              <a:spcBef>
                <a:spcPts val="0"/>
              </a:spcBef>
              <a:spcAft>
                <a:spcPts val="0"/>
              </a:spcAft>
            </a:pPr>
            <a:r>
              <a:rPr lang="zh-CN" altLang="en-US" sz="1400">
                <a:solidFill>
                  <a:schemeClr val="tx1"/>
                </a:solidFill>
                <a:latin typeface="汉仪晓波花月圆W" panose="00020600040101010101" charset="-122"/>
                <a:ea typeface="汉仪晓波花月圆W" panose="00020600040101010101" charset="-122"/>
                <a:sym typeface="+mn-ea"/>
              </a:rPr>
              <a:t>WAVEWATCH III</a:t>
            </a:r>
            <a:endParaRPr lang="zh-CN" altLang="en-US" sz="1400">
              <a:solidFill>
                <a:schemeClr val="tx1"/>
              </a:solidFill>
              <a:latin typeface="汉仪晓波花月圆W" panose="00020600040101010101" charset="-122"/>
              <a:ea typeface="汉仪晓波花月圆W" panose="00020600040101010101" charset="-122"/>
              <a:sym typeface="+mn-ea"/>
            </a:endParaRPr>
          </a:p>
          <a:p>
            <a:pPr algn="l">
              <a:lnSpc>
                <a:spcPct val="150000"/>
              </a:lnSpc>
              <a:spcBef>
                <a:spcPts val="0"/>
              </a:spcBef>
              <a:spcAft>
                <a:spcPts val="0"/>
              </a:spcAft>
            </a:pPr>
            <a:r>
              <a:rPr lang="en-US" altLang="zh-CN" sz="1000">
                <a:solidFill>
                  <a:schemeClr val="tx1"/>
                </a:solidFill>
                <a:latin typeface="汉仪晓波花月圆W" panose="00020600040101010101" charset="-122"/>
                <a:ea typeface="汉仪晓波花月圆W" panose="00020600040101010101" charset="-122"/>
                <a:sym typeface="+mn-ea"/>
              </a:rPr>
              <a:t>NCEP</a:t>
            </a:r>
            <a:r>
              <a:rPr lang="zh-CN" altLang="en-US" sz="1000">
                <a:solidFill>
                  <a:schemeClr val="tx1"/>
                </a:solidFill>
                <a:latin typeface="汉仪晓波花月圆W" panose="00020600040101010101" charset="-122"/>
                <a:ea typeface="汉仪晓波花月圆W" panose="00020600040101010101" charset="-122"/>
                <a:sym typeface="+mn-ea"/>
              </a:rPr>
              <a:t>开发的</a:t>
            </a:r>
            <a:r>
              <a:rPr lang="zh-CN" altLang="en-US" sz="1000">
                <a:solidFill>
                  <a:schemeClr val="tx1"/>
                </a:solidFill>
                <a:latin typeface="汉仪晓波花月圆W" panose="00020600040101010101" charset="-122"/>
                <a:ea typeface="汉仪晓波花月圆W" panose="00020600040101010101" charset="-122"/>
                <a:sym typeface="+mn-ea"/>
              </a:rPr>
              <a:t>第三代海浪数值预报模式。数值方法上采用了精度较高的三阶差分格式，适合于较大尺度的海浪预报。</a:t>
            </a:r>
            <a:endParaRPr lang="zh-CN" altLang="en-US" sz="1000">
              <a:solidFill>
                <a:schemeClr val="tx1"/>
              </a:solidFill>
              <a:latin typeface="汉仪晓波花月圆W" panose="00020600040101010101" charset="-122"/>
              <a:ea typeface="汉仪晓波花月圆W" panose="00020600040101010101" charset="-122"/>
              <a:sym typeface="+mn-ea"/>
            </a:endParaRPr>
          </a:p>
          <a:p>
            <a:pPr algn="l">
              <a:lnSpc>
                <a:spcPct val="150000"/>
              </a:lnSpc>
              <a:spcBef>
                <a:spcPts val="0"/>
              </a:spcBef>
              <a:spcAft>
                <a:spcPts val="0"/>
              </a:spcAft>
            </a:pPr>
            <a:r>
              <a:rPr lang="zh-CN" altLang="en-US" sz="1000">
                <a:solidFill>
                  <a:schemeClr val="tx1"/>
                </a:solidFill>
                <a:latin typeface="汉仪晓波花月圆W" panose="00020600040101010101" charset="-122"/>
                <a:ea typeface="汉仪晓波花月圆W" panose="00020600040101010101" charset="-122"/>
                <a:sym typeface="+mn-ea"/>
              </a:rPr>
              <a:t>该模型使用了多重尺度网格技术，可以根据计算需要提高部分计算区域的空间分辨率，可以较好的处理复杂岸线、岛屿对波浪传播的阻挡。</a:t>
            </a:r>
            <a:endParaRPr lang="zh-CN" altLang="en-US" sz="1000">
              <a:solidFill>
                <a:schemeClr val="tx1"/>
              </a:solidFill>
              <a:latin typeface="汉仪晓波花月圆W" panose="00020600040101010101" charset="-122"/>
              <a:ea typeface="汉仪晓波花月圆W" panose="00020600040101010101" charset="-122"/>
              <a:sym typeface="+mn-ea"/>
            </a:endParaRPr>
          </a:p>
        </p:txBody>
      </p:sp>
      <p:sp>
        <p:nvSpPr>
          <p:cNvPr id="5" name="文本框 4"/>
          <p:cNvSpPr txBox="1"/>
          <p:nvPr/>
        </p:nvSpPr>
        <p:spPr>
          <a:xfrm>
            <a:off x="7291705" y="1853565"/>
            <a:ext cx="3505835" cy="1568450"/>
          </a:xfrm>
          <a:prstGeom prst="rect">
            <a:avLst/>
          </a:prstGeom>
          <a:noFill/>
        </p:spPr>
        <p:txBody>
          <a:bodyPr wrap="square" rtlCol="0" anchor="t">
            <a:spAutoFit/>
          </a:bodyPr>
          <a:p>
            <a:pPr algn="r">
              <a:lnSpc>
                <a:spcPct val="150000"/>
              </a:lnSpc>
              <a:spcBef>
                <a:spcPts val="0"/>
              </a:spcBef>
              <a:spcAft>
                <a:spcPts val="0"/>
              </a:spcAft>
            </a:pPr>
            <a:r>
              <a:rPr lang="zh-CN" altLang="en-US" sz="1400">
                <a:solidFill>
                  <a:schemeClr val="tx1"/>
                </a:solidFill>
                <a:latin typeface="汉仪晓波花月圆W" panose="00020600040101010101" charset="-122"/>
                <a:ea typeface="汉仪晓波花月圆W" panose="00020600040101010101" charset="-122"/>
                <a:sym typeface="+mn-ea"/>
              </a:rPr>
              <a:t>GFS Wave</a:t>
            </a:r>
            <a:endParaRPr lang="zh-CN" altLang="en-US" sz="1400">
              <a:solidFill>
                <a:schemeClr val="tx1"/>
              </a:solidFill>
              <a:latin typeface="汉仪晓波花月圆W" panose="00020600040101010101" charset="-122"/>
              <a:ea typeface="汉仪晓波花月圆W" panose="00020600040101010101" charset="-122"/>
              <a:sym typeface="+mn-ea"/>
            </a:endParaRPr>
          </a:p>
          <a:p>
            <a:pPr algn="r">
              <a:lnSpc>
                <a:spcPct val="150000"/>
              </a:lnSpc>
              <a:spcBef>
                <a:spcPts val="0"/>
              </a:spcBef>
              <a:spcAft>
                <a:spcPts val="0"/>
              </a:spcAft>
            </a:pPr>
            <a:r>
              <a:rPr lang="zh-CN" altLang="en-US" sz="1000">
                <a:solidFill>
                  <a:schemeClr val="tx1"/>
                </a:solidFill>
                <a:latin typeface="汉仪晓波花月圆W" panose="00020600040101010101" charset="-122"/>
                <a:ea typeface="汉仪晓波花月圆W" panose="00020600040101010101" charset="-122"/>
                <a:sym typeface="+mn-ea"/>
              </a:rPr>
              <a:t>该模型是将确定的海浪模型与</a:t>
            </a:r>
            <a:r>
              <a:rPr lang="en-US" altLang="zh-CN" sz="1000">
                <a:solidFill>
                  <a:schemeClr val="tx1"/>
                </a:solidFill>
                <a:latin typeface="汉仪晓波花月圆W" panose="00020600040101010101" charset="-122"/>
                <a:ea typeface="汉仪晓波花月圆W" panose="00020600040101010101" charset="-122"/>
                <a:sym typeface="+mn-ea"/>
              </a:rPr>
              <a:t>GFS</a:t>
            </a:r>
            <a:r>
              <a:rPr lang="zh-CN" altLang="en-US" sz="1000">
                <a:solidFill>
                  <a:schemeClr val="tx1"/>
                </a:solidFill>
                <a:latin typeface="汉仪晓波花月圆W" panose="00020600040101010101" charset="-122"/>
                <a:ea typeface="汉仪晓波花月圆W" panose="00020600040101010101" charset="-122"/>
                <a:sym typeface="+mn-ea"/>
              </a:rPr>
              <a:t>统一起来，利用</a:t>
            </a:r>
            <a:r>
              <a:rPr lang="en-US" altLang="zh-CN" sz="1000">
                <a:solidFill>
                  <a:schemeClr val="tx1"/>
                </a:solidFill>
                <a:latin typeface="汉仪晓波花月圆W" panose="00020600040101010101" charset="-122"/>
                <a:ea typeface="汉仪晓波花月圆W" panose="00020600040101010101" charset="-122"/>
                <a:sym typeface="+mn-ea"/>
              </a:rPr>
              <a:t>WWⅢ</a:t>
            </a:r>
            <a:r>
              <a:rPr lang="zh-CN" altLang="en-US" sz="1000">
                <a:solidFill>
                  <a:schemeClr val="tx1"/>
                </a:solidFill>
                <a:latin typeface="汉仪晓波花月圆W" panose="00020600040101010101" charset="-122"/>
                <a:ea typeface="汉仪晓波花月圆W" panose="00020600040101010101" charset="-122"/>
                <a:sym typeface="+mn-ea"/>
              </a:rPr>
              <a:t>模型与大气预报模型单向耦合。区域模型空间分辨率与时间分辨率均不相同，全球网格分辨率为</a:t>
            </a:r>
            <a:r>
              <a:rPr lang="en-US" altLang="zh-CN" sz="1000">
                <a:solidFill>
                  <a:schemeClr val="tx1"/>
                </a:solidFill>
                <a:latin typeface="汉仪晓波花月圆W" panose="00020600040101010101" charset="-122"/>
                <a:ea typeface="汉仪晓波花月圆W" panose="00020600040101010101" charset="-122"/>
                <a:sym typeface="+mn-ea"/>
              </a:rPr>
              <a:t>0.25</a:t>
            </a:r>
            <a:r>
              <a:rPr lang="zh-CN" altLang="en-US" sz="1000">
                <a:solidFill>
                  <a:schemeClr val="tx1"/>
                </a:solidFill>
                <a:latin typeface="汉仪晓波花月圆W" panose="00020600040101010101" charset="-122"/>
                <a:ea typeface="汉仪晓波花月圆W" panose="00020600040101010101" charset="-122"/>
                <a:sym typeface="+mn-ea"/>
              </a:rPr>
              <a:t>度。每</a:t>
            </a:r>
            <a:r>
              <a:rPr lang="en-US" altLang="zh-CN" sz="1000">
                <a:solidFill>
                  <a:schemeClr val="tx1"/>
                </a:solidFill>
                <a:latin typeface="汉仪晓波花月圆W" panose="00020600040101010101" charset="-122"/>
                <a:ea typeface="汉仪晓波花月圆W" panose="00020600040101010101" charset="-122"/>
                <a:sym typeface="+mn-ea"/>
              </a:rPr>
              <a:t>6</a:t>
            </a:r>
            <a:r>
              <a:rPr lang="zh-CN" altLang="en-US" sz="1000">
                <a:solidFill>
                  <a:schemeClr val="tx1"/>
                </a:solidFill>
                <a:latin typeface="汉仪晓波花月圆W" panose="00020600040101010101" charset="-122"/>
                <a:ea typeface="汉仪晓波花月圆W" panose="00020600040101010101" charset="-122"/>
                <a:sym typeface="+mn-ea"/>
              </a:rPr>
              <a:t>小时运行一次，</a:t>
            </a:r>
            <a:r>
              <a:rPr lang="en-US" altLang="zh-CN" sz="1000">
                <a:solidFill>
                  <a:schemeClr val="tx1"/>
                </a:solidFill>
                <a:latin typeface="汉仪晓波花月圆W" panose="00020600040101010101" charset="-122"/>
                <a:ea typeface="汉仪晓波花月圆W" panose="00020600040101010101" charset="-122"/>
                <a:sym typeface="+mn-ea"/>
              </a:rPr>
              <a:t>000-120</a:t>
            </a:r>
            <a:r>
              <a:rPr lang="zh-CN" altLang="en-US" sz="1000">
                <a:solidFill>
                  <a:schemeClr val="tx1"/>
                </a:solidFill>
                <a:latin typeface="汉仪晓波花月圆W" panose="00020600040101010101" charset="-122"/>
                <a:ea typeface="汉仪晓波花月圆W" panose="00020600040101010101" charset="-122"/>
                <a:sym typeface="+mn-ea"/>
              </a:rPr>
              <a:t>小时，每小时预报一次；</a:t>
            </a:r>
            <a:r>
              <a:rPr lang="en-US" altLang="zh-CN" sz="1000">
                <a:solidFill>
                  <a:schemeClr val="tx1"/>
                </a:solidFill>
                <a:latin typeface="汉仪晓波花月圆W" panose="00020600040101010101" charset="-122"/>
                <a:ea typeface="汉仪晓波花月圆W" panose="00020600040101010101" charset="-122"/>
                <a:sym typeface="+mn-ea"/>
              </a:rPr>
              <a:t>120-384</a:t>
            </a:r>
            <a:r>
              <a:rPr lang="zh-CN" altLang="en-US" sz="1000">
                <a:solidFill>
                  <a:schemeClr val="tx1"/>
                </a:solidFill>
                <a:latin typeface="汉仪晓波花月圆W" panose="00020600040101010101" charset="-122"/>
                <a:ea typeface="汉仪晓波花月圆W" panose="00020600040101010101" charset="-122"/>
                <a:sym typeface="+mn-ea"/>
              </a:rPr>
              <a:t>小时每</a:t>
            </a:r>
            <a:r>
              <a:rPr lang="en-US" altLang="zh-CN" sz="1000">
                <a:solidFill>
                  <a:schemeClr val="tx1"/>
                </a:solidFill>
                <a:latin typeface="汉仪晓波花月圆W" panose="00020600040101010101" charset="-122"/>
                <a:ea typeface="汉仪晓波花月圆W" panose="00020600040101010101" charset="-122"/>
                <a:sym typeface="+mn-ea"/>
              </a:rPr>
              <a:t>3</a:t>
            </a:r>
            <a:r>
              <a:rPr lang="zh-CN" altLang="en-US" sz="1000">
                <a:solidFill>
                  <a:schemeClr val="tx1"/>
                </a:solidFill>
                <a:latin typeface="汉仪晓波花月圆W" panose="00020600040101010101" charset="-122"/>
                <a:ea typeface="汉仪晓波花月圆W" panose="00020600040101010101" charset="-122"/>
                <a:sym typeface="+mn-ea"/>
              </a:rPr>
              <a:t>小时预报一次。</a:t>
            </a:r>
            <a:endParaRPr lang="zh-CN" altLang="en-US" sz="1000">
              <a:solidFill>
                <a:schemeClr val="tx1"/>
              </a:solidFill>
              <a:latin typeface="汉仪晓波花月圆W" panose="00020600040101010101" charset="-122"/>
              <a:ea typeface="汉仪晓波花月圆W" panose="00020600040101010101" charset="-122"/>
              <a:sym typeface="+mn-ea"/>
            </a:endParaRPr>
          </a:p>
        </p:txBody>
      </p:sp>
      <p:sp>
        <p:nvSpPr>
          <p:cNvPr id="6" name="文本框 5"/>
          <p:cNvSpPr txBox="1"/>
          <p:nvPr/>
        </p:nvSpPr>
        <p:spPr>
          <a:xfrm>
            <a:off x="7291705" y="4406265"/>
            <a:ext cx="3505835" cy="1568450"/>
          </a:xfrm>
          <a:prstGeom prst="rect">
            <a:avLst/>
          </a:prstGeom>
          <a:noFill/>
        </p:spPr>
        <p:txBody>
          <a:bodyPr wrap="square" rtlCol="0" anchor="t">
            <a:spAutoFit/>
          </a:bodyPr>
          <a:p>
            <a:pPr algn="r">
              <a:lnSpc>
                <a:spcPct val="150000"/>
              </a:lnSpc>
              <a:spcBef>
                <a:spcPts val="0"/>
              </a:spcBef>
              <a:spcAft>
                <a:spcPts val="0"/>
              </a:spcAft>
            </a:pPr>
            <a:r>
              <a:rPr lang="zh-CN" altLang="en-US" sz="1400">
                <a:solidFill>
                  <a:schemeClr val="tx1"/>
                </a:solidFill>
                <a:latin typeface="汉仪晓波花月圆W" panose="00020600040101010101" charset="-122"/>
                <a:ea typeface="汉仪晓波花月圆W" panose="00020600040101010101" charset="-122"/>
                <a:sym typeface="+mn-ea"/>
              </a:rPr>
              <a:t>HYCOM</a:t>
            </a:r>
            <a:endParaRPr lang="zh-CN" altLang="en-US" sz="1000">
              <a:solidFill>
                <a:schemeClr val="tx1"/>
              </a:solidFill>
              <a:latin typeface="汉仪晓波花月圆W" panose="00020600040101010101" charset="-122"/>
              <a:ea typeface="汉仪晓波花月圆W" panose="00020600040101010101" charset="-122"/>
              <a:sym typeface="+mn-ea"/>
            </a:endParaRPr>
          </a:p>
          <a:p>
            <a:pPr algn="r">
              <a:lnSpc>
                <a:spcPct val="150000"/>
              </a:lnSpc>
              <a:spcBef>
                <a:spcPts val="0"/>
              </a:spcBef>
              <a:spcAft>
                <a:spcPts val="0"/>
              </a:spcAft>
            </a:pPr>
            <a:r>
              <a:rPr lang="zh-CN" altLang="en-US" sz="1000">
                <a:solidFill>
                  <a:schemeClr val="tx1"/>
                </a:solidFill>
                <a:latin typeface="汉仪晓波花月圆W" panose="00020600040101010101" charset="-122"/>
                <a:ea typeface="汉仪晓波花月圆W" panose="00020600040101010101" charset="-122"/>
                <a:sym typeface="+mn-ea"/>
              </a:rPr>
              <a:t>HYBRID COORDINATE OCEAN MODEL，混合坐标海洋模型，该模型垂向采用混合坐标，可以在统统层级的海洋中选用相对应的垂直坐标系。该模型的水平分辨率为</a:t>
            </a:r>
            <a:r>
              <a:rPr lang="en-US" altLang="zh-CN" sz="1000">
                <a:solidFill>
                  <a:schemeClr val="tx1"/>
                </a:solidFill>
                <a:latin typeface="汉仪晓波花月圆W" panose="00020600040101010101" charset="-122"/>
                <a:ea typeface="汉仪晓波花月圆W" panose="00020600040101010101" charset="-122"/>
                <a:sym typeface="+mn-ea"/>
              </a:rPr>
              <a:t>1/12</a:t>
            </a:r>
            <a:r>
              <a:rPr lang="zh-CN" altLang="en-US" sz="1000">
                <a:solidFill>
                  <a:schemeClr val="tx1"/>
                </a:solidFill>
                <a:latin typeface="汉仪晓波花月圆W" panose="00020600040101010101" charset="-122"/>
                <a:ea typeface="汉仪晓波花月圆W" panose="00020600040101010101" charset="-122"/>
                <a:sym typeface="+mn-ea"/>
              </a:rPr>
              <a:t>°×</a:t>
            </a:r>
            <a:r>
              <a:rPr lang="en-US" altLang="zh-CN" sz="1000">
                <a:solidFill>
                  <a:schemeClr val="tx1"/>
                </a:solidFill>
                <a:latin typeface="汉仪晓波花月圆W" panose="00020600040101010101" charset="-122"/>
                <a:ea typeface="汉仪晓波花月圆W" panose="00020600040101010101" charset="-122"/>
                <a:sym typeface="+mn-ea"/>
              </a:rPr>
              <a:t>1/12</a:t>
            </a:r>
            <a:r>
              <a:rPr lang="zh-CN" altLang="en-US" sz="1000">
                <a:solidFill>
                  <a:schemeClr val="tx1"/>
                </a:solidFill>
                <a:latin typeface="汉仪晓波花月圆W" panose="00020600040101010101" charset="-122"/>
                <a:ea typeface="汉仪晓波花月圆W" panose="00020600040101010101" charset="-122"/>
                <a:sym typeface="+mn-ea"/>
              </a:rPr>
              <a:t>°，垂直方向上从</a:t>
            </a:r>
            <a:r>
              <a:rPr lang="en-US" altLang="zh-CN" sz="1000">
                <a:solidFill>
                  <a:schemeClr val="tx1"/>
                </a:solidFill>
                <a:latin typeface="汉仪晓波花月圆W" panose="00020600040101010101" charset="-122"/>
                <a:ea typeface="汉仪晓波花月圆W" panose="00020600040101010101" charset="-122"/>
                <a:sym typeface="+mn-ea"/>
              </a:rPr>
              <a:t>5m-5000m</a:t>
            </a:r>
            <a:r>
              <a:rPr lang="zh-CN" altLang="en-US" sz="1000">
                <a:solidFill>
                  <a:schemeClr val="tx1"/>
                </a:solidFill>
                <a:latin typeface="汉仪晓波花月圆W" panose="00020600040101010101" charset="-122"/>
                <a:ea typeface="汉仪晓波花月圆W" panose="00020600040101010101" charset="-122"/>
                <a:sym typeface="+mn-ea"/>
              </a:rPr>
              <a:t>共分为</a:t>
            </a:r>
            <a:r>
              <a:rPr lang="en-US" altLang="zh-CN" sz="1000">
                <a:solidFill>
                  <a:schemeClr val="tx1"/>
                </a:solidFill>
                <a:latin typeface="汉仪晓波花月圆W" panose="00020600040101010101" charset="-122"/>
                <a:ea typeface="汉仪晓波花月圆W" panose="00020600040101010101" charset="-122"/>
                <a:sym typeface="+mn-ea"/>
              </a:rPr>
              <a:t>50</a:t>
            </a:r>
            <a:r>
              <a:rPr lang="zh-CN" altLang="en-US" sz="1000">
                <a:solidFill>
                  <a:schemeClr val="tx1"/>
                </a:solidFill>
                <a:latin typeface="汉仪晓波花月圆W" panose="00020600040101010101" charset="-122"/>
                <a:ea typeface="汉仪晓波花月圆W" panose="00020600040101010101" charset="-122"/>
                <a:sym typeface="+mn-ea"/>
              </a:rPr>
              <a:t>层，时间分辨率为</a:t>
            </a:r>
            <a:r>
              <a:rPr lang="en-US" altLang="zh-CN" sz="1000">
                <a:solidFill>
                  <a:schemeClr val="tx1"/>
                </a:solidFill>
                <a:latin typeface="汉仪晓波花月圆W" panose="00020600040101010101" charset="-122"/>
                <a:ea typeface="汉仪晓波花月圆W" panose="00020600040101010101" charset="-122"/>
                <a:sym typeface="+mn-ea"/>
              </a:rPr>
              <a:t>3</a:t>
            </a:r>
            <a:r>
              <a:rPr lang="zh-CN" altLang="en-US" sz="1000">
                <a:solidFill>
                  <a:schemeClr val="tx1"/>
                </a:solidFill>
                <a:latin typeface="汉仪晓波花月圆W" panose="00020600040101010101" charset="-122"/>
                <a:ea typeface="汉仪晓波花月圆W" panose="00020600040101010101" charset="-122"/>
                <a:sym typeface="+mn-ea"/>
              </a:rPr>
              <a:t>小时。</a:t>
            </a:r>
            <a:endParaRPr lang="zh-CN" altLang="en-US" sz="1000">
              <a:solidFill>
                <a:schemeClr val="tx1"/>
              </a:solidFill>
              <a:latin typeface="汉仪晓波花月圆W" panose="00020600040101010101" charset="-122"/>
              <a:ea typeface="汉仪晓波花月圆W" panose="00020600040101010101" charset="-122"/>
              <a:sym typeface="+mn-ea"/>
            </a:endParaRPr>
          </a:p>
        </p:txBody>
      </p:sp>
      <p:sp>
        <p:nvSpPr>
          <p:cNvPr id="15" name="文本框 14"/>
          <p:cNvSpPr txBox="1"/>
          <p:nvPr/>
        </p:nvSpPr>
        <p:spPr>
          <a:xfrm>
            <a:off x="501015" y="1834515"/>
            <a:ext cx="949960" cy="645160"/>
          </a:xfrm>
          <a:prstGeom prst="rect">
            <a:avLst/>
          </a:prstGeom>
          <a:noFill/>
        </p:spPr>
        <p:txBody>
          <a:bodyPr wrap="square" rtlCol="0" anchor="t">
            <a:spAutoFit/>
          </a:bodyPr>
          <a:p>
            <a:pPr algn="ctr"/>
            <a:r>
              <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01</a:t>
            </a:r>
            <a:endPar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8" name="文本框 7"/>
          <p:cNvSpPr txBox="1"/>
          <p:nvPr/>
        </p:nvSpPr>
        <p:spPr>
          <a:xfrm>
            <a:off x="501015" y="4393565"/>
            <a:ext cx="949960" cy="645160"/>
          </a:xfrm>
          <a:prstGeom prst="rect">
            <a:avLst/>
          </a:prstGeom>
          <a:noFill/>
        </p:spPr>
        <p:txBody>
          <a:bodyPr wrap="square" rtlCol="0" anchor="t">
            <a:spAutoFit/>
          </a:bodyPr>
          <a:p>
            <a:pPr algn="ctr"/>
            <a:r>
              <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03</a:t>
            </a:r>
            <a:endPar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10" name="文本框 9"/>
          <p:cNvSpPr txBox="1"/>
          <p:nvPr/>
        </p:nvSpPr>
        <p:spPr>
          <a:xfrm>
            <a:off x="10657840" y="1834515"/>
            <a:ext cx="949960" cy="645160"/>
          </a:xfrm>
          <a:prstGeom prst="rect">
            <a:avLst/>
          </a:prstGeom>
          <a:noFill/>
        </p:spPr>
        <p:txBody>
          <a:bodyPr wrap="square" rtlCol="0" anchor="t">
            <a:spAutoFit/>
          </a:bodyPr>
          <a:p>
            <a:pPr algn="ctr"/>
            <a:r>
              <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02</a:t>
            </a:r>
            <a:endPar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11" name="文本框 10"/>
          <p:cNvSpPr txBox="1"/>
          <p:nvPr/>
        </p:nvSpPr>
        <p:spPr>
          <a:xfrm>
            <a:off x="10657840" y="4393565"/>
            <a:ext cx="949960" cy="645160"/>
          </a:xfrm>
          <a:prstGeom prst="rect">
            <a:avLst/>
          </a:prstGeom>
          <a:noFill/>
        </p:spPr>
        <p:txBody>
          <a:bodyPr wrap="square" rtlCol="0" anchor="t">
            <a:spAutoFit/>
          </a:bodyPr>
          <a:p>
            <a:pPr algn="ctr"/>
            <a:r>
              <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04</a:t>
            </a:r>
            <a:endParaRPr lang="en-US" altLang="zh-CN" sz="36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7" name="椭圆形标注 6"/>
          <p:cNvSpPr/>
          <p:nvPr/>
        </p:nvSpPr>
        <p:spPr>
          <a:xfrm>
            <a:off x="6046470" y="5974715"/>
            <a:ext cx="1245235" cy="595630"/>
          </a:xfrm>
          <a:prstGeom prst="wedgeEllipseCallout">
            <a:avLst>
              <a:gd name="adj1" fmla="val 64482"/>
              <a:gd name="adj2" fmla="val -1051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RTOFS</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2" name="文本框 1"/>
          <p:cNvSpPr txBox="1"/>
          <p:nvPr/>
        </p:nvSpPr>
        <p:spPr>
          <a:xfrm>
            <a:off x="3985260" y="3487738"/>
            <a:ext cx="4236720" cy="1076325"/>
          </a:xfrm>
          <a:prstGeom prst="rect">
            <a:avLst/>
          </a:prstGeom>
          <a:noFill/>
        </p:spPr>
        <p:txBody>
          <a:bodyPr wrap="square" rtlCol="0">
            <a:spAutoFit/>
          </a:bodyPr>
          <a:p>
            <a:pPr algn="dist">
              <a:lnSpc>
                <a:spcPct val="100000"/>
              </a:lnSpc>
              <a:spcBef>
                <a:spcPts val="0"/>
              </a:spcBef>
              <a:spcAft>
                <a:spcPts val="0"/>
              </a:spcAft>
            </a:pPr>
            <a:r>
              <a:rPr lang="zh-CN" sz="4800">
                <a:solidFill>
                  <a:schemeClr val="bg1"/>
                </a:solidFill>
                <a:latin typeface="汉仪晓波花月圆W" panose="00020600040101010101" charset="-122"/>
                <a:ea typeface="汉仪晓波花月圆W" panose="00020600040101010101" charset="-122"/>
                <a:cs typeface="汉仪晓波花月圆W" panose="00020600040101010101" charset="-122"/>
              </a:rPr>
              <a:t>谢谢观看</a:t>
            </a:r>
            <a:endParaRPr lang="zh-CN" altLang="en-US" sz="2800">
              <a:solidFill>
                <a:schemeClr val="bg1"/>
              </a:solidFill>
              <a:latin typeface="汉仪晓波花月圆W" panose="00020600040101010101" charset="-122"/>
              <a:ea typeface="汉仪晓波花月圆W" panose="00020600040101010101" charset="-122"/>
              <a:cs typeface="汉仪晓波花月圆W" panose="00020600040101010101" charset="-122"/>
            </a:endParaRPr>
          </a:p>
          <a:p>
            <a:pPr algn="dist">
              <a:lnSpc>
                <a:spcPct val="100000"/>
              </a:lnSpc>
              <a:spcBef>
                <a:spcPts val="0"/>
              </a:spcBef>
              <a:spcAft>
                <a:spcPts val="0"/>
              </a:spcAft>
            </a:pPr>
            <a:r>
              <a:rPr lang="zh-CN" altLang="en-US" sz="16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Thanks for watching</a:t>
            </a:r>
            <a:endParaRPr lang="zh-CN" altLang="en-US" sz="16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30" name="文本框 29"/>
          <p:cNvSpPr txBox="1"/>
          <p:nvPr/>
        </p:nvSpPr>
        <p:spPr>
          <a:xfrm>
            <a:off x="5334635" y="2562860"/>
            <a:ext cx="1522730" cy="414020"/>
          </a:xfrm>
          <a:prstGeom prst="rect">
            <a:avLst/>
          </a:prstGeom>
          <a:noFill/>
        </p:spPr>
        <p:txBody>
          <a:bodyPr wrap="square" rtlCol="0">
            <a:spAutoFit/>
          </a:bodyPr>
          <a:p>
            <a:pPr algn="dist"/>
            <a:r>
              <a:rPr lang="zh-CN" altLang="en-US" sz="1200" b="1">
                <a:solidFill>
                  <a:schemeClr val="bg1"/>
                </a:solidFill>
                <a:latin typeface="幼圆" panose="02010509060101010101" charset="-122"/>
                <a:ea typeface="幼圆" panose="02010509060101010101" charset="-122"/>
                <a:cs typeface="汉仪晓波花月圆W" panose="00020600040101010101" charset="-122"/>
                <a:sym typeface="+mn-ea"/>
              </a:rPr>
              <a:t>青岛乘正科技</a:t>
            </a:r>
            <a:endParaRPr lang="zh-CN" altLang="en-US" sz="3200" b="1">
              <a:solidFill>
                <a:schemeClr val="bg1"/>
              </a:solidFill>
              <a:latin typeface="汉仪晓波花月圆W" panose="00020600040101010101" charset="-122"/>
              <a:ea typeface="汉仪晓波花月圆W" panose="00020600040101010101" charset="-122"/>
              <a:cs typeface="汉仪晓波花月圆W" panose="00020600040101010101" charset="-122"/>
            </a:endParaRPr>
          </a:p>
          <a:p>
            <a:pPr algn="dist"/>
            <a:r>
              <a:rPr lang="en-US" altLang="zh-CN" sz="900" b="1">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Awing Technology</a:t>
            </a:r>
            <a:endParaRPr lang="en-US" altLang="zh-CN" sz="900" b="1">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pic>
        <p:nvPicPr>
          <p:cNvPr id="3" name="图片 2" descr="logo"/>
          <p:cNvPicPr>
            <a:picLocks noChangeAspect="1"/>
          </p:cNvPicPr>
          <p:nvPr/>
        </p:nvPicPr>
        <p:blipFill>
          <a:blip r:embed="rId1"/>
          <a:stretch>
            <a:fillRect/>
          </a:stretch>
        </p:blipFill>
        <p:spPr>
          <a:xfrm>
            <a:off x="5417820" y="2362835"/>
            <a:ext cx="1371600" cy="200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等腰三角形 1"/>
          <p:cNvSpPr/>
          <p:nvPr/>
        </p:nvSpPr>
        <p:spPr>
          <a:xfrm flipV="1">
            <a:off x="3228340" y="0"/>
            <a:ext cx="5735320" cy="354838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custDataLst>
              <p:tags r:id="rId1"/>
            </p:custDataLst>
          </p:nvPr>
        </p:nvSpPr>
        <p:spPr>
          <a:xfrm>
            <a:off x="5325745" y="990600"/>
            <a:ext cx="1540510" cy="953135"/>
          </a:xfrm>
          <a:prstGeom prst="rect">
            <a:avLst/>
          </a:prstGeom>
          <a:noFill/>
        </p:spPr>
        <p:txBody>
          <a:bodyPr wrap="square" rtlCol="0">
            <a:spAutoFit/>
          </a:bodyPr>
          <a:p>
            <a:pPr algn="dist">
              <a:lnSpc>
                <a:spcPct val="100000"/>
              </a:lnSpc>
            </a:pPr>
            <a:r>
              <a:rPr lang="zh-CN" sz="4000">
                <a:solidFill>
                  <a:schemeClr val="bg1"/>
                </a:solidFill>
                <a:latin typeface="汉仪晓波花月圆W" panose="00020600040101010101" charset="-122"/>
                <a:ea typeface="汉仪晓波花月圆W" panose="00020600040101010101" charset="-122"/>
                <a:cs typeface="汉仪晓波花月圆W" panose="00020600040101010101" charset="-122"/>
              </a:rPr>
              <a:t>目录</a:t>
            </a:r>
            <a:endParaRPr lang="zh-CN" sz="2400">
              <a:solidFill>
                <a:schemeClr val="bg1"/>
              </a:solidFill>
              <a:latin typeface="汉仪晓波花月圆W" panose="00020600040101010101" charset="-122"/>
              <a:ea typeface="汉仪晓波花月圆W" panose="00020600040101010101" charset="-122"/>
              <a:cs typeface="汉仪晓波花月圆W" panose="00020600040101010101" charset="-122"/>
            </a:endParaRPr>
          </a:p>
          <a:p>
            <a:pPr algn="dist">
              <a:lnSpc>
                <a:spcPct val="100000"/>
              </a:lnSpc>
            </a:pPr>
            <a:r>
              <a:rPr lang="zh-CN" altLang="en-US" sz="1600">
                <a:solidFill>
                  <a:schemeClr val="bg1"/>
                </a:solidFill>
                <a:latin typeface="汉仪晓波花月圆W" panose="00020600040101010101" charset="-122"/>
                <a:ea typeface="汉仪晓波花月圆W" panose="00020600040101010101" charset="-122"/>
                <a:cs typeface="汉仪晓波花月圆W" panose="00020600040101010101" charset="-122"/>
              </a:rPr>
              <a:t>C</a:t>
            </a:r>
            <a:r>
              <a:rPr lang="en-US" altLang="zh-CN" sz="1600">
                <a:solidFill>
                  <a:schemeClr val="bg1"/>
                </a:solidFill>
                <a:latin typeface="汉仪晓波花月圆W" panose="00020600040101010101" charset="-122"/>
                <a:ea typeface="汉仪晓波花月圆W" panose="00020600040101010101" charset="-122"/>
                <a:cs typeface="汉仪晓波花月圆W" panose="00020600040101010101" charset="-122"/>
              </a:rPr>
              <a:t>ATALO</a:t>
            </a:r>
            <a:r>
              <a:rPr lang="en-US" altLang="zh-CN" sz="1600">
                <a:solidFill>
                  <a:schemeClr val="bg1"/>
                </a:solidFill>
                <a:latin typeface="汉仪晓波花月圆W" panose="00020600040101010101" charset="-122"/>
                <a:ea typeface="汉仪晓波花月圆W" panose="00020600040101010101" charset="-122"/>
                <a:cs typeface="汉仪长美黑简" panose="02010600000101010101" charset="-122"/>
              </a:rPr>
              <a:t>G</a:t>
            </a:r>
            <a:endParaRPr lang="en-US" altLang="zh-CN" sz="1600">
              <a:solidFill>
                <a:schemeClr val="bg1"/>
              </a:solidFill>
              <a:latin typeface="汉仪晓波花月圆W" panose="00020600040101010101" charset="-122"/>
              <a:ea typeface="汉仪晓波花月圆W" panose="00020600040101010101" charset="-122"/>
              <a:cs typeface="汉仪长美黑简" panose="02010600000101010101" charset="-122"/>
            </a:endParaRPr>
          </a:p>
        </p:txBody>
      </p:sp>
      <p:sp>
        <p:nvSpPr>
          <p:cNvPr id="15" name="文本框 14"/>
          <p:cNvSpPr txBox="1"/>
          <p:nvPr/>
        </p:nvSpPr>
        <p:spPr>
          <a:xfrm>
            <a:off x="989330" y="4827270"/>
            <a:ext cx="1959610" cy="460375"/>
          </a:xfrm>
          <a:prstGeom prst="rect">
            <a:avLst/>
          </a:prstGeom>
          <a:noFill/>
        </p:spPr>
        <p:txBody>
          <a:bodyPr wrap="square" rtlCol="0" anchor="t">
            <a:spAutoFit/>
          </a:bodyPr>
          <a:p>
            <a:pPr algn="dist">
              <a:lnSpc>
                <a:spcPct val="100000"/>
              </a:lnSpc>
            </a:pPr>
            <a:r>
              <a:rPr lang="zh-CN" altLang="en-US" sz="2400">
                <a:solidFill>
                  <a:schemeClr val="tx1"/>
                </a:solidFill>
                <a:latin typeface="幼圆" panose="02010509060101010101" charset="-122"/>
                <a:ea typeface="幼圆" panose="02010509060101010101" charset="-122"/>
                <a:cs typeface="汉仪晓波花月圆W" panose="00020600040101010101" charset="-122"/>
                <a:sym typeface="+mn-ea"/>
              </a:rPr>
              <a:t>概述</a:t>
            </a:r>
            <a:endParaRPr lang="zh-CN" altLang="en-US" sz="2400">
              <a:solidFill>
                <a:schemeClr val="tx1"/>
              </a:solidFill>
              <a:latin typeface="幼圆" panose="02010509060101010101" charset="-122"/>
              <a:ea typeface="幼圆" panose="02010509060101010101" charset="-122"/>
              <a:cs typeface="汉仪晓波花月圆W" panose="00020600040101010101" charset="-122"/>
              <a:sym typeface="+mn-ea"/>
            </a:endParaRPr>
          </a:p>
        </p:txBody>
      </p:sp>
      <p:sp>
        <p:nvSpPr>
          <p:cNvPr id="23" name="文本框 22"/>
          <p:cNvSpPr txBox="1"/>
          <p:nvPr/>
        </p:nvSpPr>
        <p:spPr>
          <a:xfrm>
            <a:off x="3738245" y="4827270"/>
            <a:ext cx="1959610" cy="460375"/>
          </a:xfrm>
          <a:prstGeom prst="rect">
            <a:avLst/>
          </a:prstGeom>
          <a:noFill/>
        </p:spPr>
        <p:txBody>
          <a:bodyPr wrap="square" rtlCol="0" anchor="t">
            <a:spAutoFit/>
          </a:bodyPr>
          <a:p>
            <a:pPr algn="dist">
              <a:lnSpc>
                <a:spcPct val="100000"/>
              </a:lnSpc>
            </a:pPr>
            <a:r>
              <a:rPr lang="zh-CN" altLang="en-US" sz="2400">
                <a:solidFill>
                  <a:schemeClr val="tx1"/>
                </a:solidFill>
                <a:latin typeface="幼圆" panose="02010509060101010101" charset="-122"/>
                <a:ea typeface="幼圆" panose="02010509060101010101" charset="-122"/>
                <a:cs typeface="汉仪晓波花月圆W" panose="00020600040101010101" charset="-122"/>
                <a:sym typeface="+mn-ea"/>
              </a:rPr>
              <a:t>数据类型</a:t>
            </a:r>
            <a:endParaRPr lang="zh-CN" altLang="en-US" sz="2400">
              <a:solidFill>
                <a:schemeClr val="tx1"/>
              </a:solidFill>
              <a:latin typeface="幼圆" panose="02010509060101010101" charset="-122"/>
              <a:ea typeface="幼圆" panose="02010509060101010101" charset="-122"/>
              <a:cs typeface="汉仪晓波花月圆W" panose="00020600040101010101" charset="-122"/>
              <a:sym typeface="+mn-ea"/>
            </a:endParaRPr>
          </a:p>
        </p:txBody>
      </p:sp>
      <p:sp>
        <p:nvSpPr>
          <p:cNvPr id="27" name="文本框 26"/>
          <p:cNvSpPr txBox="1"/>
          <p:nvPr/>
        </p:nvSpPr>
        <p:spPr>
          <a:xfrm>
            <a:off x="6489700" y="4827270"/>
            <a:ext cx="1959610" cy="460375"/>
          </a:xfrm>
          <a:prstGeom prst="rect">
            <a:avLst/>
          </a:prstGeom>
          <a:noFill/>
        </p:spPr>
        <p:txBody>
          <a:bodyPr wrap="square" rtlCol="0" anchor="t">
            <a:spAutoFit/>
          </a:bodyPr>
          <a:p>
            <a:pPr algn="dist">
              <a:lnSpc>
                <a:spcPct val="100000"/>
              </a:lnSpc>
            </a:pPr>
            <a:r>
              <a:rPr lang="zh-CN" altLang="en-US" sz="2400">
                <a:solidFill>
                  <a:schemeClr val="tx1"/>
                </a:solidFill>
                <a:latin typeface="幼圆" panose="02010509060101010101" charset="-122"/>
                <a:ea typeface="幼圆" panose="02010509060101010101" charset="-122"/>
                <a:cs typeface="汉仪晓波花月圆W" panose="00020600040101010101" charset="-122"/>
                <a:sym typeface="+mn-ea"/>
              </a:rPr>
              <a:t>主要机构</a:t>
            </a:r>
            <a:endParaRPr lang="zh-CN" altLang="en-US" sz="2400">
              <a:solidFill>
                <a:schemeClr val="tx1"/>
              </a:solidFill>
              <a:latin typeface="幼圆" panose="02010509060101010101" charset="-122"/>
              <a:ea typeface="幼圆" panose="02010509060101010101" charset="-122"/>
              <a:cs typeface="汉仪晓波花月圆W" panose="00020600040101010101" charset="-122"/>
              <a:sym typeface="+mn-ea"/>
            </a:endParaRPr>
          </a:p>
        </p:txBody>
      </p:sp>
      <p:sp>
        <p:nvSpPr>
          <p:cNvPr id="31" name="文本框 30"/>
          <p:cNvSpPr txBox="1"/>
          <p:nvPr/>
        </p:nvSpPr>
        <p:spPr>
          <a:xfrm>
            <a:off x="9243695" y="4827270"/>
            <a:ext cx="1959610" cy="460375"/>
          </a:xfrm>
          <a:prstGeom prst="rect">
            <a:avLst/>
          </a:prstGeom>
          <a:noFill/>
        </p:spPr>
        <p:txBody>
          <a:bodyPr wrap="square" rtlCol="0" anchor="t">
            <a:spAutoFit/>
          </a:bodyPr>
          <a:p>
            <a:pPr algn="dist">
              <a:lnSpc>
                <a:spcPct val="100000"/>
              </a:lnSpc>
            </a:pPr>
            <a:r>
              <a:rPr lang="zh-CN" altLang="en-US" sz="2400">
                <a:solidFill>
                  <a:schemeClr val="tx1"/>
                </a:solidFill>
                <a:latin typeface="幼圆" panose="02010509060101010101" charset="-122"/>
                <a:ea typeface="幼圆" panose="02010509060101010101" charset="-122"/>
                <a:cs typeface="汉仪晓波花月圆W" panose="00020600040101010101" charset="-122"/>
                <a:sym typeface="+mn-ea"/>
              </a:rPr>
              <a:t>常用模型</a:t>
            </a:r>
            <a:endParaRPr lang="zh-CN" altLang="en-US" sz="12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12" name="文本框 11"/>
          <p:cNvSpPr txBox="1"/>
          <p:nvPr/>
        </p:nvSpPr>
        <p:spPr>
          <a:xfrm>
            <a:off x="1511300" y="3820795"/>
            <a:ext cx="915670" cy="768350"/>
          </a:xfrm>
          <a:prstGeom prst="rect">
            <a:avLst/>
          </a:prstGeom>
          <a:noFill/>
        </p:spPr>
        <p:txBody>
          <a:bodyPr wrap="none" rtlCol="0" anchor="t">
            <a:spAutoFit/>
          </a:bodyPr>
          <a:p>
            <a:pPr algn="ctr"/>
            <a:r>
              <a:rPr lang="en-US" altLang="zh-CN" sz="44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01</a:t>
            </a:r>
            <a:endParaRPr lang="en-US" altLang="zh-CN" sz="44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13" name="文本框 12"/>
          <p:cNvSpPr txBox="1"/>
          <p:nvPr/>
        </p:nvSpPr>
        <p:spPr>
          <a:xfrm>
            <a:off x="4260215" y="3820795"/>
            <a:ext cx="915670" cy="768350"/>
          </a:xfrm>
          <a:prstGeom prst="rect">
            <a:avLst/>
          </a:prstGeom>
          <a:noFill/>
        </p:spPr>
        <p:txBody>
          <a:bodyPr wrap="none" rtlCol="0" anchor="t">
            <a:spAutoFit/>
          </a:bodyPr>
          <a:p>
            <a:pPr algn="ctr"/>
            <a:r>
              <a:rPr lang="en-US" altLang="zh-CN" sz="44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02</a:t>
            </a:r>
            <a:endParaRPr lang="en-US" altLang="zh-CN" sz="44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14" name="文本框 13"/>
          <p:cNvSpPr txBox="1"/>
          <p:nvPr/>
        </p:nvSpPr>
        <p:spPr>
          <a:xfrm>
            <a:off x="7011670" y="3820795"/>
            <a:ext cx="915670" cy="768350"/>
          </a:xfrm>
          <a:prstGeom prst="rect">
            <a:avLst/>
          </a:prstGeom>
          <a:noFill/>
        </p:spPr>
        <p:txBody>
          <a:bodyPr wrap="none" rtlCol="0" anchor="t">
            <a:spAutoFit/>
          </a:bodyPr>
          <a:p>
            <a:pPr algn="ctr"/>
            <a:r>
              <a:rPr lang="en-US" altLang="zh-CN" sz="44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03</a:t>
            </a:r>
            <a:endParaRPr lang="en-US" altLang="zh-CN" sz="44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18" name="文本框 17"/>
          <p:cNvSpPr txBox="1"/>
          <p:nvPr/>
        </p:nvSpPr>
        <p:spPr>
          <a:xfrm>
            <a:off x="9765665" y="3820795"/>
            <a:ext cx="915670" cy="768350"/>
          </a:xfrm>
          <a:prstGeom prst="rect">
            <a:avLst/>
          </a:prstGeom>
          <a:noFill/>
        </p:spPr>
        <p:txBody>
          <a:bodyPr wrap="none" rtlCol="0" anchor="t">
            <a:spAutoFit/>
          </a:bodyPr>
          <a:p>
            <a:pPr algn="ctr"/>
            <a:r>
              <a:rPr lang="en-US" altLang="zh-CN" sz="44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rPr>
              <a:t>04</a:t>
            </a:r>
            <a:endParaRPr lang="en-US" altLang="zh-CN" sz="4400">
              <a:solidFill>
                <a:schemeClr val="tx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4" name="等腰三角形 3"/>
          <p:cNvSpPr/>
          <p:nvPr/>
        </p:nvSpPr>
        <p:spPr>
          <a:xfrm flipV="1">
            <a:off x="5371465" y="2254250"/>
            <a:ext cx="1448435" cy="895985"/>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3" name="文本框 2"/>
          <p:cNvSpPr txBox="1"/>
          <p:nvPr/>
        </p:nvSpPr>
        <p:spPr>
          <a:xfrm>
            <a:off x="4690110" y="2184083"/>
            <a:ext cx="2811780" cy="922020"/>
          </a:xfrm>
          <a:prstGeom prst="rect">
            <a:avLst/>
          </a:prstGeom>
          <a:noFill/>
        </p:spPr>
        <p:txBody>
          <a:bodyPr wrap="square" rtlCol="0" anchor="t">
            <a:spAutoFit/>
          </a:bodyPr>
          <a:p>
            <a:pPr algn="dist">
              <a:lnSpc>
                <a:spcPct val="100000"/>
              </a:lnSpc>
            </a:pPr>
            <a:r>
              <a:rPr lang="zh-CN" altLang="en-US" sz="36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概述 </a:t>
            </a:r>
            <a:endParaRPr lang="zh-CN" altLang="en-US" sz="36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a:p>
            <a:pPr algn="dist">
              <a:lnSpc>
                <a:spcPct val="100000"/>
              </a:lnSpc>
            </a:pPr>
            <a:endParaRPr lang="zh-CN" altLang="en-US">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5" name="等腰三角形 4"/>
          <p:cNvSpPr/>
          <p:nvPr/>
        </p:nvSpPr>
        <p:spPr>
          <a:xfrm flipV="1">
            <a:off x="5699125" y="4419600"/>
            <a:ext cx="795020" cy="4965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IMG_1100"/>
          <p:cNvPicPr>
            <a:picLocks noChangeAspect="1"/>
          </p:cNvPicPr>
          <p:nvPr/>
        </p:nvPicPr>
        <p:blipFill>
          <a:blip r:embed="rId1"/>
          <a:stretch>
            <a:fillRect/>
          </a:stretch>
        </p:blipFill>
        <p:spPr>
          <a:xfrm>
            <a:off x="4926965" y="2576830"/>
            <a:ext cx="2339340" cy="23393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任意形状 4"/>
          <p:cNvSpPr/>
          <p:nvPr>
            <p:custDataLst>
              <p:tags r:id="rId1"/>
            </p:custDataLst>
          </p:nvPr>
        </p:nvSpPr>
        <p:spPr>
          <a:xfrm flipH="1">
            <a:off x="5382260" y="2581910"/>
            <a:ext cx="710565" cy="818515"/>
          </a:xfrm>
          <a:custGeom>
            <a:avLst/>
            <a:gdLst>
              <a:gd name="connsiteX0" fmla="*/ 4286 w 1051560"/>
              <a:gd name="connsiteY0" fmla="*/ 1210723 h 1211580"/>
              <a:gd name="connsiteX1" fmla="*/ 1049560 w 1051560"/>
              <a:gd name="connsiteY1" fmla="*/ 607219 h 1211580"/>
              <a:gd name="connsiteX2" fmla="*/ 4286 w 1051560"/>
              <a:gd name="connsiteY2" fmla="*/ 4286 h 1211580"/>
              <a:gd name="connsiteX3" fmla="*/ 4286 w 1051560"/>
              <a:gd name="connsiteY3" fmla="*/ 1210723 h 1211580"/>
            </a:gdLst>
            <a:ahLst/>
            <a:cxnLst>
              <a:cxn ang="0">
                <a:pos x="connsiteX0" y="connsiteY0"/>
              </a:cxn>
              <a:cxn ang="0">
                <a:pos x="connsiteX1" y="connsiteY1"/>
              </a:cxn>
              <a:cxn ang="0">
                <a:pos x="connsiteX2" y="connsiteY2"/>
              </a:cxn>
              <a:cxn ang="0">
                <a:pos x="connsiteX3" y="connsiteY3"/>
              </a:cxn>
            </a:cxnLst>
            <a:rect l="l" t="t" r="r" b="b"/>
            <a:pathLst>
              <a:path w="1051560" h="1211580">
                <a:moveTo>
                  <a:pt x="4286" y="1210723"/>
                </a:moveTo>
                <a:lnTo>
                  <a:pt x="1049560" y="607219"/>
                </a:lnTo>
                <a:cubicBezTo>
                  <a:pt x="836390" y="250603"/>
                  <a:pt x="448913" y="10001"/>
                  <a:pt x="4286" y="4286"/>
                </a:cubicBezTo>
                <a:lnTo>
                  <a:pt x="4286" y="1210723"/>
                </a:lnTo>
                <a:close/>
              </a:path>
            </a:pathLst>
          </a:custGeom>
          <a:solidFill>
            <a:schemeClr val="tx2">
              <a:lumMod val="50000"/>
            </a:schemeClr>
          </a:solidFill>
          <a:ln w="9525" cap="flat">
            <a:noFill/>
            <a:prstDash val="solid"/>
            <a:miter/>
          </a:ln>
        </p:spPr>
        <p:txBody>
          <a:bodyPr rtlCol="0" anchor="ctr"/>
          <a:p>
            <a:pPr>
              <a:lnSpc>
                <a:spcPct val="120000"/>
              </a:lnSpc>
            </a:pPr>
            <a:endParaRPr lang="zh-CN" altLang="en-US"/>
          </a:p>
        </p:txBody>
      </p:sp>
      <p:sp>
        <p:nvSpPr>
          <p:cNvPr id="32" name="任意形状 5"/>
          <p:cNvSpPr/>
          <p:nvPr>
            <p:custDataLst>
              <p:tags r:id="rId2"/>
            </p:custDataLst>
          </p:nvPr>
        </p:nvSpPr>
        <p:spPr>
          <a:xfrm flipH="1">
            <a:off x="5266690" y="3009900"/>
            <a:ext cx="814705" cy="818515"/>
          </a:xfrm>
          <a:custGeom>
            <a:avLst/>
            <a:gdLst>
              <a:gd name="connsiteX0" fmla="*/ 4286 w 1205865"/>
              <a:gd name="connsiteY0" fmla="*/ 607790 h 1211580"/>
              <a:gd name="connsiteX1" fmla="*/ 1049560 w 1205865"/>
              <a:gd name="connsiteY1" fmla="*/ 1211294 h 1211580"/>
              <a:gd name="connsiteX2" fmla="*/ 1206722 w 1205865"/>
              <a:gd name="connsiteY2" fmla="*/ 607790 h 1211580"/>
              <a:gd name="connsiteX3" fmla="*/ 1049560 w 1205865"/>
              <a:gd name="connsiteY3" fmla="*/ 4286 h 1211580"/>
              <a:gd name="connsiteX4" fmla="*/ 4286 w 1205865"/>
              <a:gd name="connsiteY4" fmla="*/ 607790 h 1211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65" h="1211580">
                <a:moveTo>
                  <a:pt x="4286" y="607790"/>
                </a:moveTo>
                <a:lnTo>
                  <a:pt x="1049560" y="1211294"/>
                </a:lnTo>
                <a:cubicBezTo>
                  <a:pt x="1149572" y="1032986"/>
                  <a:pt x="1206722" y="827246"/>
                  <a:pt x="1206722" y="607790"/>
                </a:cubicBezTo>
                <a:cubicBezTo>
                  <a:pt x="1206722" y="388906"/>
                  <a:pt x="1149572" y="183166"/>
                  <a:pt x="1049560" y="4286"/>
                </a:cubicBezTo>
                <a:lnTo>
                  <a:pt x="4286" y="607790"/>
                </a:lnTo>
                <a:close/>
              </a:path>
            </a:pathLst>
          </a:custGeom>
          <a:solidFill>
            <a:schemeClr val="tx2">
              <a:lumMod val="60000"/>
              <a:lumOff val="40000"/>
            </a:schemeClr>
          </a:solidFill>
          <a:ln w="9525" cap="flat">
            <a:noFill/>
            <a:prstDash val="solid"/>
            <a:miter/>
          </a:ln>
        </p:spPr>
        <p:txBody>
          <a:bodyPr rtlCol="0" anchor="ctr"/>
          <a:p>
            <a:pPr>
              <a:lnSpc>
                <a:spcPct val="120000"/>
              </a:lnSpc>
            </a:pPr>
            <a:endParaRPr lang="zh-CN" altLang="en-US"/>
          </a:p>
        </p:txBody>
      </p:sp>
      <p:sp>
        <p:nvSpPr>
          <p:cNvPr id="33" name="任意形状 6"/>
          <p:cNvSpPr/>
          <p:nvPr>
            <p:custDataLst>
              <p:tags r:id="rId3"/>
            </p:custDataLst>
          </p:nvPr>
        </p:nvSpPr>
        <p:spPr>
          <a:xfrm flipH="1">
            <a:off x="5382260" y="3437255"/>
            <a:ext cx="710565" cy="818515"/>
          </a:xfrm>
          <a:custGeom>
            <a:avLst/>
            <a:gdLst>
              <a:gd name="connsiteX0" fmla="*/ 4286 w 1051560"/>
              <a:gd name="connsiteY0" fmla="*/ 4286 h 1211580"/>
              <a:gd name="connsiteX1" fmla="*/ 4286 w 1051560"/>
              <a:gd name="connsiteY1" fmla="*/ 1210723 h 1211580"/>
              <a:gd name="connsiteX2" fmla="*/ 1049560 w 1051560"/>
              <a:gd name="connsiteY2" fmla="*/ 607790 h 1211580"/>
              <a:gd name="connsiteX3" fmla="*/ 4286 w 1051560"/>
              <a:gd name="connsiteY3" fmla="*/ 4286 h 1211580"/>
            </a:gdLst>
            <a:ahLst/>
            <a:cxnLst>
              <a:cxn ang="0">
                <a:pos x="connsiteX0" y="connsiteY0"/>
              </a:cxn>
              <a:cxn ang="0">
                <a:pos x="connsiteX1" y="connsiteY1"/>
              </a:cxn>
              <a:cxn ang="0">
                <a:pos x="connsiteX2" y="connsiteY2"/>
              </a:cxn>
              <a:cxn ang="0">
                <a:pos x="connsiteX3" y="connsiteY3"/>
              </a:cxn>
            </a:cxnLst>
            <a:rect l="l" t="t" r="r" b="b"/>
            <a:pathLst>
              <a:path w="1051560" h="1211580">
                <a:moveTo>
                  <a:pt x="4286" y="4286"/>
                </a:moveTo>
                <a:lnTo>
                  <a:pt x="4286" y="1210723"/>
                </a:lnTo>
                <a:cubicBezTo>
                  <a:pt x="448342" y="1204436"/>
                  <a:pt x="836390" y="964406"/>
                  <a:pt x="1049560" y="607790"/>
                </a:cubicBezTo>
                <a:lnTo>
                  <a:pt x="4286" y="4286"/>
                </a:lnTo>
                <a:close/>
              </a:path>
            </a:pathLst>
          </a:custGeom>
          <a:solidFill>
            <a:schemeClr val="tx2">
              <a:lumMod val="75000"/>
            </a:schemeClr>
          </a:solidFill>
          <a:ln w="9525" cap="flat">
            <a:noFill/>
            <a:prstDash val="solid"/>
            <a:miter/>
          </a:ln>
        </p:spPr>
        <p:txBody>
          <a:bodyPr rtlCol="0" anchor="ctr"/>
          <a:p>
            <a:pPr>
              <a:lnSpc>
                <a:spcPct val="120000"/>
              </a:lnSpc>
            </a:pPr>
            <a:endParaRPr lang="zh-CN" altLang="en-US" dirty="0"/>
          </a:p>
        </p:txBody>
      </p:sp>
      <p:sp>
        <p:nvSpPr>
          <p:cNvPr id="4" name="任意形状 4"/>
          <p:cNvSpPr/>
          <p:nvPr>
            <p:custDataLst>
              <p:tags r:id="rId4"/>
            </p:custDataLst>
          </p:nvPr>
        </p:nvSpPr>
        <p:spPr>
          <a:xfrm>
            <a:off x="6107430" y="2581910"/>
            <a:ext cx="710565" cy="818515"/>
          </a:xfrm>
          <a:custGeom>
            <a:avLst/>
            <a:gdLst>
              <a:gd name="connsiteX0" fmla="*/ 4286 w 1051560"/>
              <a:gd name="connsiteY0" fmla="*/ 1210723 h 1211580"/>
              <a:gd name="connsiteX1" fmla="*/ 1049560 w 1051560"/>
              <a:gd name="connsiteY1" fmla="*/ 607219 h 1211580"/>
              <a:gd name="connsiteX2" fmla="*/ 4286 w 1051560"/>
              <a:gd name="connsiteY2" fmla="*/ 4286 h 1211580"/>
              <a:gd name="connsiteX3" fmla="*/ 4286 w 1051560"/>
              <a:gd name="connsiteY3" fmla="*/ 1210723 h 1211580"/>
            </a:gdLst>
            <a:ahLst/>
            <a:cxnLst>
              <a:cxn ang="0">
                <a:pos x="connsiteX0" y="connsiteY0"/>
              </a:cxn>
              <a:cxn ang="0">
                <a:pos x="connsiteX1" y="connsiteY1"/>
              </a:cxn>
              <a:cxn ang="0">
                <a:pos x="connsiteX2" y="connsiteY2"/>
              </a:cxn>
              <a:cxn ang="0">
                <a:pos x="connsiteX3" y="connsiteY3"/>
              </a:cxn>
            </a:cxnLst>
            <a:rect l="l" t="t" r="r" b="b"/>
            <a:pathLst>
              <a:path w="1051560" h="1211580">
                <a:moveTo>
                  <a:pt x="4286" y="1210723"/>
                </a:moveTo>
                <a:lnTo>
                  <a:pt x="1049560" y="607219"/>
                </a:lnTo>
                <a:cubicBezTo>
                  <a:pt x="836390" y="250603"/>
                  <a:pt x="448913" y="10001"/>
                  <a:pt x="4286" y="4286"/>
                </a:cubicBezTo>
                <a:lnTo>
                  <a:pt x="4286" y="1210723"/>
                </a:lnTo>
                <a:close/>
              </a:path>
            </a:pathLst>
          </a:custGeom>
          <a:solidFill>
            <a:schemeClr val="tx2">
              <a:lumMod val="20000"/>
              <a:lumOff val="80000"/>
            </a:schemeClr>
          </a:solidFill>
          <a:ln w="9525" cap="flat">
            <a:noFill/>
            <a:prstDash val="solid"/>
            <a:miter/>
          </a:ln>
        </p:spPr>
        <p:txBody>
          <a:bodyPr rtlCol="0" anchor="ctr"/>
          <a:p>
            <a:pPr>
              <a:lnSpc>
                <a:spcPct val="120000"/>
              </a:lnSpc>
            </a:pPr>
            <a:endParaRPr lang="zh-CN" altLang="en-US"/>
          </a:p>
        </p:txBody>
      </p:sp>
      <p:sp>
        <p:nvSpPr>
          <p:cNvPr id="5" name="任意形状 5"/>
          <p:cNvSpPr/>
          <p:nvPr>
            <p:custDataLst>
              <p:tags r:id="rId5"/>
            </p:custDataLst>
          </p:nvPr>
        </p:nvSpPr>
        <p:spPr>
          <a:xfrm>
            <a:off x="6118860" y="3009900"/>
            <a:ext cx="814705" cy="818515"/>
          </a:xfrm>
          <a:custGeom>
            <a:avLst/>
            <a:gdLst>
              <a:gd name="connsiteX0" fmla="*/ 4286 w 1205865"/>
              <a:gd name="connsiteY0" fmla="*/ 607790 h 1211580"/>
              <a:gd name="connsiteX1" fmla="*/ 1049560 w 1205865"/>
              <a:gd name="connsiteY1" fmla="*/ 1211294 h 1211580"/>
              <a:gd name="connsiteX2" fmla="*/ 1206722 w 1205865"/>
              <a:gd name="connsiteY2" fmla="*/ 607790 h 1211580"/>
              <a:gd name="connsiteX3" fmla="*/ 1049560 w 1205865"/>
              <a:gd name="connsiteY3" fmla="*/ 4286 h 1211580"/>
              <a:gd name="connsiteX4" fmla="*/ 4286 w 1205865"/>
              <a:gd name="connsiteY4" fmla="*/ 607790 h 1211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65" h="1211580">
                <a:moveTo>
                  <a:pt x="4286" y="607790"/>
                </a:moveTo>
                <a:lnTo>
                  <a:pt x="1049560" y="1211294"/>
                </a:lnTo>
                <a:cubicBezTo>
                  <a:pt x="1149572" y="1032986"/>
                  <a:pt x="1206722" y="827246"/>
                  <a:pt x="1206722" y="607790"/>
                </a:cubicBezTo>
                <a:cubicBezTo>
                  <a:pt x="1206722" y="388906"/>
                  <a:pt x="1149572" y="183166"/>
                  <a:pt x="1049560" y="4286"/>
                </a:cubicBezTo>
                <a:lnTo>
                  <a:pt x="4286" y="607790"/>
                </a:lnTo>
                <a:close/>
              </a:path>
            </a:pathLst>
          </a:custGeom>
          <a:solidFill>
            <a:schemeClr val="tx2">
              <a:lumMod val="60000"/>
              <a:lumOff val="40000"/>
            </a:schemeClr>
          </a:solidFill>
          <a:ln w="9525" cap="flat">
            <a:noFill/>
            <a:prstDash val="solid"/>
            <a:miter/>
          </a:ln>
        </p:spPr>
        <p:txBody>
          <a:bodyPr rtlCol="0" anchor="ctr"/>
          <a:p>
            <a:pPr>
              <a:lnSpc>
                <a:spcPct val="120000"/>
              </a:lnSpc>
            </a:pPr>
            <a:endParaRPr lang="zh-CN" altLang="en-US"/>
          </a:p>
        </p:txBody>
      </p:sp>
      <p:sp>
        <p:nvSpPr>
          <p:cNvPr id="6" name="任意形状 6"/>
          <p:cNvSpPr/>
          <p:nvPr>
            <p:custDataLst>
              <p:tags r:id="rId6"/>
            </p:custDataLst>
          </p:nvPr>
        </p:nvSpPr>
        <p:spPr>
          <a:xfrm>
            <a:off x="6107430" y="3437255"/>
            <a:ext cx="710565" cy="818515"/>
          </a:xfrm>
          <a:custGeom>
            <a:avLst/>
            <a:gdLst>
              <a:gd name="connsiteX0" fmla="*/ 4286 w 1051560"/>
              <a:gd name="connsiteY0" fmla="*/ 4286 h 1211580"/>
              <a:gd name="connsiteX1" fmla="*/ 4286 w 1051560"/>
              <a:gd name="connsiteY1" fmla="*/ 1210723 h 1211580"/>
              <a:gd name="connsiteX2" fmla="*/ 1049560 w 1051560"/>
              <a:gd name="connsiteY2" fmla="*/ 607790 h 1211580"/>
              <a:gd name="connsiteX3" fmla="*/ 4286 w 1051560"/>
              <a:gd name="connsiteY3" fmla="*/ 4286 h 1211580"/>
            </a:gdLst>
            <a:ahLst/>
            <a:cxnLst>
              <a:cxn ang="0">
                <a:pos x="connsiteX0" y="connsiteY0"/>
              </a:cxn>
              <a:cxn ang="0">
                <a:pos x="connsiteX1" y="connsiteY1"/>
              </a:cxn>
              <a:cxn ang="0">
                <a:pos x="connsiteX2" y="connsiteY2"/>
              </a:cxn>
              <a:cxn ang="0">
                <a:pos x="connsiteX3" y="connsiteY3"/>
              </a:cxn>
            </a:cxnLst>
            <a:rect l="l" t="t" r="r" b="b"/>
            <a:pathLst>
              <a:path w="1051560" h="1211580">
                <a:moveTo>
                  <a:pt x="4286" y="4286"/>
                </a:moveTo>
                <a:lnTo>
                  <a:pt x="4286" y="1210723"/>
                </a:lnTo>
                <a:cubicBezTo>
                  <a:pt x="448342" y="1204436"/>
                  <a:pt x="836390" y="964406"/>
                  <a:pt x="1049560" y="607790"/>
                </a:cubicBezTo>
                <a:lnTo>
                  <a:pt x="4286" y="4286"/>
                </a:lnTo>
                <a:close/>
              </a:path>
            </a:pathLst>
          </a:custGeom>
          <a:solidFill>
            <a:schemeClr val="tx2">
              <a:lumMod val="40000"/>
              <a:lumOff val="60000"/>
            </a:schemeClr>
          </a:solidFill>
          <a:ln w="9525" cap="flat">
            <a:noFill/>
            <a:prstDash val="solid"/>
            <a:miter/>
          </a:ln>
        </p:spPr>
        <p:txBody>
          <a:bodyPr rtlCol="0" anchor="ctr"/>
          <a:p>
            <a:pPr>
              <a:lnSpc>
                <a:spcPct val="120000"/>
              </a:lnSpc>
            </a:pPr>
            <a:endParaRPr lang="zh-CN" altLang="en-US" dirty="0"/>
          </a:p>
        </p:txBody>
      </p:sp>
      <p:sp>
        <p:nvSpPr>
          <p:cNvPr id="7" name="任意形状 7"/>
          <p:cNvSpPr/>
          <p:nvPr>
            <p:custDataLst>
              <p:tags r:id="rId7"/>
            </p:custDataLst>
          </p:nvPr>
        </p:nvSpPr>
        <p:spPr>
          <a:xfrm>
            <a:off x="5443220" y="2757170"/>
            <a:ext cx="1313180" cy="1325245"/>
          </a:xfrm>
          <a:custGeom>
            <a:avLst/>
            <a:gdLst>
              <a:gd name="connsiteX0" fmla="*/ 2307431 w 2308860"/>
              <a:gd name="connsiteY0" fmla="*/ 1155859 h 2308860"/>
              <a:gd name="connsiteX1" fmla="*/ 1155859 w 2308860"/>
              <a:gd name="connsiteY1" fmla="*/ 2307431 h 2308860"/>
              <a:gd name="connsiteX2" fmla="*/ 4286 w 2308860"/>
              <a:gd name="connsiteY2" fmla="*/ 1155859 h 2308860"/>
              <a:gd name="connsiteX3" fmla="*/ 1155859 w 2308860"/>
              <a:gd name="connsiteY3" fmla="*/ 4286 h 2308860"/>
              <a:gd name="connsiteX4" fmla="*/ 2307431 w 2308860"/>
              <a:gd name="connsiteY4" fmla="*/ 1155859 h 230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8860" h="2308860">
                <a:moveTo>
                  <a:pt x="2307431" y="1155859"/>
                </a:moveTo>
                <a:cubicBezTo>
                  <a:pt x="2307431" y="1791855"/>
                  <a:pt x="1791855" y="2307431"/>
                  <a:pt x="1155859" y="2307431"/>
                </a:cubicBezTo>
                <a:cubicBezTo>
                  <a:pt x="519863" y="2307431"/>
                  <a:pt x="4286" y="1791855"/>
                  <a:pt x="4286" y="1155859"/>
                </a:cubicBezTo>
                <a:cubicBezTo>
                  <a:pt x="4286" y="519863"/>
                  <a:pt x="519863" y="4286"/>
                  <a:pt x="1155859" y="4286"/>
                </a:cubicBezTo>
                <a:cubicBezTo>
                  <a:pt x="1791855" y="4286"/>
                  <a:pt x="2307431" y="519863"/>
                  <a:pt x="2307431" y="1155859"/>
                </a:cubicBezTo>
                <a:close/>
              </a:path>
            </a:pathLst>
          </a:custGeom>
          <a:solidFill>
            <a:sysClr val="window" lastClr="FFFFFF"/>
          </a:solidFill>
          <a:ln w="25400" cap="flat">
            <a:solidFill>
              <a:sysClr val="window" lastClr="FFFFFF">
                <a:lumMod val="85000"/>
              </a:sysClr>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p>
            <a:pPr>
              <a:lnSpc>
                <a:spcPct val="120000"/>
              </a:lnSpc>
            </a:pPr>
            <a:endParaRPr lang="zh-CN" altLang="en-US"/>
          </a:p>
        </p:txBody>
      </p:sp>
      <p:sp>
        <p:nvSpPr>
          <p:cNvPr id="29" name="图形 19"/>
          <p:cNvSpPr/>
          <p:nvPr>
            <p:custDataLst>
              <p:tags r:id="rId8"/>
            </p:custDataLst>
          </p:nvPr>
        </p:nvSpPr>
        <p:spPr>
          <a:xfrm>
            <a:off x="5818505" y="3137535"/>
            <a:ext cx="563880" cy="563880"/>
          </a:xfrm>
          <a:custGeom>
            <a:avLst/>
            <a:gdLst>
              <a:gd name="connsiteX0" fmla="*/ 24852 w 744574"/>
              <a:gd name="connsiteY0" fmla="*/ 405544 h 744574"/>
              <a:gd name="connsiteX1" fmla="*/ 339025 w 744574"/>
              <a:gd name="connsiteY1" fmla="*/ 719669 h 744574"/>
              <a:gd name="connsiteX2" fmla="*/ 382052 w 744574"/>
              <a:gd name="connsiteY2" fmla="*/ 743182 h 744574"/>
              <a:gd name="connsiteX3" fmla="*/ 405559 w 744574"/>
              <a:gd name="connsiteY3" fmla="*/ 719692 h 744574"/>
              <a:gd name="connsiteX4" fmla="*/ 719693 w 744574"/>
              <a:gd name="connsiteY4" fmla="*/ 405559 h 744574"/>
              <a:gd name="connsiteX5" fmla="*/ 743174 w 744574"/>
              <a:gd name="connsiteY5" fmla="*/ 362513 h 744574"/>
              <a:gd name="connsiteX6" fmla="*/ 719656 w 744574"/>
              <a:gd name="connsiteY6" fmla="*/ 339022 h 744574"/>
              <a:gd name="connsiteX7" fmla="*/ 405552 w 744574"/>
              <a:gd name="connsiteY7" fmla="*/ 24878 h 744574"/>
              <a:gd name="connsiteX8" fmla="*/ 362492 w 744574"/>
              <a:gd name="connsiteY8" fmla="*/ 1424 h 744574"/>
              <a:gd name="connsiteX9" fmla="*/ 339021 w 744574"/>
              <a:gd name="connsiteY9" fmla="*/ 24937 h 744574"/>
              <a:gd name="connsiteX10" fmla="*/ 24900 w 744574"/>
              <a:gd name="connsiteY10" fmla="*/ 339032 h 744574"/>
              <a:gd name="connsiteX11" fmla="*/ 1417 w 744574"/>
              <a:gd name="connsiteY11" fmla="*/ 382075 h 744574"/>
              <a:gd name="connsiteX12" fmla="*/ 24852 w 744574"/>
              <a:gd name="connsiteY12" fmla="*/ 405544 h 744574"/>
              <a:gd name="connsiteX13" fmla="*/ 24852 w 744574"/>
              <a:gd name="connsiteY13" fmla="*/ 405544 h 744574"/>
              <a:gd name="connsiteX14" fmla="*/ 170740 w 744574"/>
              <a:gd name="connsiteY14" fmla="*/ 236506 h 744574"/>
              <a:gd name="connsiteX15" fmla="*/ 187237 w 744574"/>
              <a:gd name="connsiteY15" fmla="*/ 253864 h 744574"/>
              <a:gd name="connsiteX16" fmla="*/ 177391 w 744574"/>
              <a:gd name="connsiteY16" fmla="*/ 326869 h 744574"/>
              <a:gd name="connsiteX17" fmla="*/ 142393 w 744574"/>
              <a:gd name="connsiteY17" fmla="*/ 360662 h 744574"/>
              <a:gd name="connsiteX18" fmla="*/ 67668 w 744574"/>
              <a:gd name="connsiteY18" fmla="*/ 360662 h 744574"/>
              <a:gd name="connsiteX19" fmla="*/ 51806 w 744574"/>
              <a:gd name="connsiteY19" fmla="*/ 341947 h 744574"/>
              <a:gd name="connsiteX20" fmla="*/ 170740 w 744574"/>
              <a:gd name="connsiteY20" fmla="*/ 236506 h 744574"/>
              <a:gd name="connsiteX21" fmla="*/ 341922 w 744574"/>
              <a:gd name="connsiteY21" fmla="*/ 51762 h 744574"/>
              <a:gd name="connsiteX22" fmla="*/ 360661 w 744574"/>
              <a:gd name="connsiteY22" fmla="*/ 67668 h 744574"/>
              <a:gd name="connsiteX23" fmla="*/ 360661 w 744574"/>
              <a:gd name="connsiteY23" fmla="*/ 129635 h 744574"/>
              <a:gd name="connsiteX24" fmla="*/ 325759 w 744574"/>
              <a:gd name="connsiteY24" fmla="*/ 174519 h 744574"/>
              <a:gd name="connsiteX25" fmla="*/ 326050 w 744574"/>
              <a:gd name="connsiteY25" fmla="*/ 177389 h 744574"/>
              <a:gd name="connsiteX26" fmla="*/ 249746 w 744574"/>
              <a:gd name="connsiteY26" fmla="*/ 188029 h 744574"/>
              <a:gd name="connsiteX27" fmla="*/ 234989 w 744574"/>
              <a:gd name="connsiteY27" fmla="*/ 174397 h 744574"/>
              <a:gd name="connsiteX28" fmla="*/ 341922 w 744574"/>
              <a:gd name="connsiteY28" fmla="*/ 51762 h 744574"/>
              <a:gd name="connsiteX29" fmla="*/ 341922 w 744574"/>
              <a:gd name="connsiteY29" fmla="*/ 51762 h 744574"/>
              <a:gd name="connsiteX30" fmla="*/ 402667 w 744574"/>
              <a:gd name="connsiteY30" fmla="*/ 51766 h 744574"/>
              <a:gd name="connsiteX31" fmla="*/ 510226 w 744574"/>
              <a:gd name="connsiteY31" fmla="*/ 176085 h 744574"/>
              <a:gd name="connsiteX32" fmla="*/ 497258 w 744574"/>
              <a:gd name="connsiteY32" fmla="*/ 188431 h 744574"/>
              <a:gd name="connsiteX33" fmla="*/ 418542 w 744574"/>
              <a:gd name="connsiteY33" fmla="*/ 177374 h 744574"/>
              <a:gd name="connsiteX34" fmla="*/ 418831 w 744574"/>
              <a:gd name="connsiteY34" fmla="*/ 174519 h 744574"/>
              <a:gd name="connsiteX35" fmla="*/ 383929 w 744574"/>
              <a:gd name="connsiteY35" fmla="*/ 129635 h 744574"/>
              <a:gd name="connsiteX36" fmla="*/ 383929 w 744574"/>
              <a:gd name="connsiteY36" fmla="*/ 67669 h 744574"/>
              <a:gd name="connsiteX37" fmla="*/ 402667 w 744574"/>
              <a:gd name="connsiteY37" fmla="*/ 51766 h 744574"/>
              <a:gd name="connsiteX38" fmla="*/ 692913 w 744574"/>
              <a:gd name="connsiteY38" fmla="*/ 341878 h 744574"/>
              <a:gd name="connsiteX39" fmla="*/ 676922 w 744574"/>
              <a:gd name="connsiteY39" fmla="*/ 360662 h 744574"/>
              <a:gd name="connsiteX40" fmla="*/ 602197 w 744574"/>
              <a:gd name="connsiteY40" fmla="*/ 360662 h 744574"/>
              <a:gd name="connsiteX41" fmla="*/ 567202 w 744574"/>
              <a:gd name="connsiteY41" fmla="*/ 326870 h 744574"/>
              <a:gd name="connsiteX42" fmla="*/ 557709 w 744574"/>
              <a:gd name="connsiteY42" fmla="*/ 255698 h 744574"/>
              <a:gd name="connsiteX43" fmla="*/ 575874 w 744574"/>
              <a:gd name="connsiteY43" fmla="*/ 237330 h 744574"/>
              <a:gd name="connsiteX44" fmla="*/ 692913 w 744574"/>
              <a:gd name="connsiteY44" fmla="*/ 341878 h 744574"/>
              <a:gd name="connsiteX45" fmla="*/ 556691 w 744574"/>
              <a:gd name="connsiteY45" fmla="*/ 494157 h 744574"/>
              <a:gd name="connsiteX46" fmla="*/ 567201 w 744574"/>
              <a:gd name="connsiteY46" fmla="*/ 417724 h 744574"/>
              <a:gd name="connsiteX47" fmla="*/ 602198 w 744574"/>
              <a:gd name="connsiteY47" fmla="*/ 383930 h 744574"/>
              <a:gd name="connsiteX48" fmla="*/ 676923 w 744574"/>
              <a:gd name="connsiteY48" fmla="*/ 383930 h 744574"/>
              <a:gd name="connsiteX49" fmla="*/ 692867 w 744574"/>
              <a:gd name="connsiteY49" fmla="*/ 402690 h 744574"/>
              <a:gd name="connsiteX50" fmla="*/ 573080 w 744574"/>
              <a:gd name="connsiteY50" fmla="*/ 508361 h 744574"/>
              <a:gd name="connsiteX51" fmla="*/ 556690 w 744574"/>
              <a:gd name="connsiteY51" fmla="*/ 494157 h 744574"/>
              <a:gd name="connsiteX52" fmla="*/ 556691 w 744574"/>
              <a:gd name="connsiteY52" fmla="*/ 494157 h 744574"/>
              <a:gd name="connsiteX53" fmla="*/ 402670 w 744574"/>
              <a:gd name="connsiteY53" fmla="*/ 692831 h 744574"/>
              <a:gd name="connsiteX54" fmla="*/ 383929 w 744574"/>
              <a:gd name="connsiteY54" fmla="*/ 676923 h 744574"/>
              <a:gd name="connsiteX55" fmla="*/ 383929 w 744574"/>
              <a:gd name="connsiteY55" fmla="*/ 614958 h 744574"/>
              <a:gd name="connsiteX56" fmla="*/ 418831 w 744574"/>
              <a:gd name="connsiteY56" fmla="*/ 570074 h 744574"/>
              <a:gd name="connsiteX57" fmla="*/ 418529 w 744574"/>
              <a:gd name="connsiteY57" fmla="*/ 567084 h 744574"/>
              <a:gd name="connsiteX58" fmla="*/ 494135 w 744574"/>
              <a:gd name="connsiteY58" fmla="*/ 556650 h 744574"/>
              <a:gd name="connsiteX59" fmla="*/ 508386 w 744574"/>
              <a:gd name="connsiteY59" fmla="*/ 573104 h 744574"/>
              <a:gd name="connsiteX60" fmla="*/ 402669 w 744574"/>
              <a:gd name="connsiteY60" fmla="*/ 692830 h 744574"/>
              <a:gd name="connsiteX61" fmla="*/ 402670 w 744574"/>
              <a:gd name="connsiteY61" fmla="*/ 692831 h 744574"/>
              <a:gd name="connsiteX62" fmla="*/ 341925 w 744574"/>
              <a:gd name="connsiteY62" fmla="*/ 692826 h 744574"/>
              <a:gd name="connsiteX63" fmla="*/ 236332 w 744574"/>
              <a:gd name="connsiteY63" fmla="*/ 573339 h 744574"/>
              <a:gd name="connsiteX64" fmla="*/ 251755 w 744574"/>
              <a:gd name="connsiteY64" fmla="*/ 556863 h 744574"/>
              <a:gd name="connsiteX65" fmla="*/ 326063 w 744574"/>
              <a:gd name="connsiteY65" fmla="*/ 567070 h 744574"/>
              <a:gd name="connsiteX66" fmla="*/ 325759 w 744574"/>
              <a:gd name="connsiteY66" fmla="*/ 570074 h 744574"/>
              <a:gd name="connsiteX67" fmla="*/ 360661 w 744574"/>
              <a:gd name="connsiteY67" fmla="*/ 614958 h 744574"/>
              <a:gd name="connsiteX68" fmla="*/ 360661 w 744574"/>
              <a:gd name="connsiteY68" fmla="*/ 676923 h 744574"/>
              <a:gd name="connsiteX69" fmla="*/ 341925 w 744574"/>
              <a:gd name="connsiteY69" fmla="*/ 692825 h 744574"/>
              <a:gd name="connsiteX70" fmla="*/ 341925 w 744574"/>
              <a:gd name="connsiteY70" fmla="*/ 692826 h 744574"/>
              <a:gd name="connsiteX71" fmla="*/ 172517 w 744574"/>
              <a:gd name="connsiteY71" fmla="*/ 508691 h 744574"/>
              <a:gd name="connsiteX72" fmla="*/ 51841 w 744574"/>
              <a:gd name="connsiteY72" fmla="*/ 402626 h 744574"/>
              <a:gd name="connsiteX73" fmla="*/ 67668 w 744574"/>
              <a:gd name="connsiteY73" fmla="*/ 383930 h 744574"/>
              <a:gd name="connsiteX74" fmla="*/ 142393 w 744574"/>
              <a:gd name="connsiteY74" fmla="*/ 383930 h 744574"/>
              <a:gd name="connsiteX75" fmla="*/ 177396 w 744574"/>
              <a:gd name="connsiteY75" fmla="*/ 417725 h 744574"/>
              <a:gd name="connsiteX76" fmla="*/ 187963 w 744574"/>
              <a:gd name="connsiteY76" fmla="*/ 494208 h 744574"/>
              <a:gd name="connsiteX77" fmla="*/ 172517 w 744574"/>
              <a:gd name="connsiteY77" fmla="*/ 508691 h 744574"/>
              <a:gd name="connsiteX78" fmla="*/ 211363 w 744574"/>
              <a:gd name="connsiteY78" fmla="*/ 260802 h 744574"/>
              <a:gd name="connsiteX79" fmla="*/ 257899 w 744574"/>
              <a:gd name="connsiteY79" fmla="*/ 214266 h 744574"/>
              <a:gd name="connsiteX80" fmla="*/ 257487 w 744574"/>
              <a:gd name="connsiteY80" fmla="*/ 210195 h 744574"/>
              <a:gd name="connsiteX81" fmla="*/ 333519 w 744574"/>
              <a:gd name="connsiteY81" fmla="*/ 200155 h 744574"/>
              <a:gd name="connsiteX82" fmla="*/ 360661 w 744574"/>
              <a:gd name="connsiteY82" fmla="*/ 219403 h 744574"/>
              <a:gd name="connsiteX83" fmla="*/ 360661 w 744574"/>
              <a:gd name="connsiteY83" fmla="*/ 303543 h 744574"/>
              <a:gd name="connsiteX84" fmla="*/ 303542 w 744574"/>
              <a:gd name="connsiteY84" fmla="*/ 360662 h 744574"/>
              <a:gd name="connsiteX85" fmla="*/ 232160 w 744574"/>
              <a:gd name="connsiteY85" fmla="*/ 360662 h 744574"/>
              <a:gd name="connsiteX86" fmla="*/ 200642 w 744574"/>
              <a:gd name="connsiteY86" fmla="*/ 327951 h 744574"/>
              <a:gd name="connsiteX87" fmla="*/ 209626 w 744574"/>
              <a:gd name="connsiteY87" fmla="*/ 260627 h 744574"/>
              <a:gd name="connsiteX88" fmla="*/ 211363 w 744574"/>
              <a:gd name="connsiteY88" fmla="*/ 260802 h 744574"/>
              <a:gd name="connsiteX89" fmla="*/ 372295 w 744574"/>
              <a:gd name="connsiteY89" fmla="*/ 151251 h 744574"/>
              <a:gd name="connsiteX90" fmla="*/ 395563 w 744574"/>
              <a:gd name="connsiteY90" fmla="*/ 174519 h 744574"/>
              <a:gd name="connsiteX91" fmla="*/ 372295 w 744574"/>
              <a:gd name="connsiteY91" fmla="*/ 197787 h 744574"/>
              <a:gd name="connsiteX92" fmla="*/ 349027 w 744574"/>
              <a:gd name="connsiteY92" fmla="*/ 174519 h 744574"/>
              <a:gd name="connsiteX93" fmla="*/ 372295 w 744574"/>
              <a:gd name="connsiteY93" fmla="*/ 151251 h 744574"/>
              <a:gd name="connsiteX94" fmla="*/ 411070 w 744574"/>
              <a:gd name="connsiteY94" fmla="*/ 200159 h 744574"/>
              <a:gd name="connsiteX95" fmla="*/ 489110 w 744574"/>
              <a:gd name="connsiteY95" fmla="*/ 210538 h 744574"/>
              <a:gd name="connsiteX96" fmla="*/ 488635 w 744574"/>
              <a:gd name="connsiteY96" fmla="*/ 215238 h 744574"/>
              <a:gd name="connsiteX97" fmla="*/ 535171 w 744574"/>
              <a:gd name="connsiteY97" fmla="*/ 261773 h 744574"/>
              <a:gd name="connsiteX98" fmla="*/ 535191 w 744574"/>
              <a:gd name="connsiteY98" fmla="*/ 261771 h 744574"/>
              <a:gd name="connsiteX99" fmla="*/ 543959 w 744574"/>
              <a:gd name="connsiteY99" fmla="*/ 327948 h 744574"/>
              <a:gd name="connsiteX100" fmla="*/ 512431 w 744574"/>
              <a:gd name="connsiteY100" fmla="*/ 360663 h 744574"/>
              <a:gd name="connsiteX101" fmla="*/ 441048 w 744574"/>
              <a:gd name="connsiteY101" fmla="*/ 360663 h 744574"/>
              <a:gd name="connsiteX102" fmla="*/ 383929 w 744574"/>
              <a:gd name="connsiteY102" fmla="*/ 303543 h 744574"/>
              <a:gd name="connsiteX103" fmla="*/ 383929 w 744574"/>
              <a:gd name="connsiteY103" fmla="*/ 219403 h 744574"/>
              <a:gd name="connsiteX104" fmla="*/ 411070 w 744574"/>
              <a:gd name="connsiteY104" fmla="*/ 200159 h 744574"/>
              <a:gd name="connsiteX105" fmla="*/ 534040 w 744574"/>
              <a:gd name="connsiteY105" fmla="*/ 488750 h 744574"/>
              <a:gd name="connsiteX106" fmla="*/ 488754 w 744574"/>
              <a:gd name="connsiteY106" fmla="*/ 533992 h 744574"/>
              <a:gd name="connsiteX107" fmla="*/ 410982 w 744574"/>
              <a:gd name="connsiteY107" fmla="*/ 544272 h 744574"/>
              <a:gd name="connsiteX108" fmla="*/ 383929 w 744574"/>
              <a:gd name="connsiteY108" fmla="*/ 525190 h 744574"/>
              <a:gd name="connsiteX109" fmla="*/ 383929 w 744574"/>
              <a:gd name="connsiteY109" fmla="*/ 441049 h 744574"/>
              <a:gd name="connsiteX110" fmla="*/ 441048 w 744574"/>
              <a:gd name="connsiteY110" fmla="*/ 383930 h 744574"/>
              <a:gd name="connsiteX111" fmla="*/ 512431 w 744574"/>
              <a:gd name="connsiteY111" fmla="*/ 383930 h 744574"/>
              <a:gd name="connsiteX112" fmla="*/ 543960 w 744574"/>
              <a:gd name="connsiteY112" fmla="*/ 416645 h 744574"/>
              <a:gd name="connsiteX113" fmla="*/ 534040 w 744574"/>
              <a:gd name="connsiteY113" fmla="*/ 488750 h 744574"/>
              <a:gd name="connsiteX114" fmla="*/ 372295 w 744574"/>
              <a:gd name="connsiteY114" fmla="*/ 593342 h 744574"/>
              <a:gd name="connsiteX115" fmla="*/ 349027 w 744574"/>
              <a:gd name="connsiteY115" fmla="*/ 570074 h 744574"/>
              <a:gd name="connsiteX116" fmla="*/ 372295 w 744574"/>
              <a:gd name="connsiteY116" fmla="*/ 546806 h 744574"/>
              <a:gd name="connsiteX117" fmla="*/ 395563 w 744574"/>
              <a:gd name="connsiteY117" fmla="*/ 570074 h 744574"/>
              <a:gd name="connsiteX118" fmla="*/ 372295 w 744574"/>
              <a:gd name="connsiteY118" fmla="*/ 593342 h 744574"/>
              <a:gd name="connsiteX119" fmla="*/ 333591 w 744574"/>
              <a:gd name="connsiteY119" fmla="*/ 544304 h 744574"/>
              <a:gd name="connsiteX120" fmla="*/ 257883 w 744574"/>
              <a:gd name="connsiteY120" fmla="*/ 534354 h 744574"/>
              <a:gd name="connsiteX121" fmla="*/ 257898 w 744574"/>
              <a:gd name="connsiteY121" fmla="*/ 534200 h 744574"/>
              <a:gd name="connsiteX122" fmla="*/ 211363 w 744574"/>
              <a:gd name="connsiteY122" fmla="*/ 487664 h 744574"/>
              <a:gd name="connsiteX123" fmla="*/ 210392 w 744574"/>
              <a:gd name="connsiteY123" fmla="*/ 487762 h 744574"/>
              <a:gd name="connsiteX124" fmla="*/ 200635 w 744574"/>
              <a:gd name="connsiteY124" fmla="*/ 416644 h 744574"/>
              <a:gd name="connsiteX125" fmla="*/ 232160 w 744574"/>
              <a:gd name="connsiteY125" fmla="*/ 383930 h 744574"/>
              <a:gd name="connsiteX126" fmla="*/ 303542 w 744574"/>
              <a:gd name="connsiteY126" fmla="*/ 383930 h 744574"/>
              <a:gd name="connsiteX127" fmla="*/ 360661 w 744574"/>
              <a:gd name="connsiteY127" fmla="*/ 441049 h 744574"/>
              <a:gd name="connsiteX128" fmla="*/ 360661 w 744574"/>
              <a:gd name="connsiteY128" fmla="*/ 525190 h 744574"/>
              <a:gd name="connsiteX129" fmla="*/ 333591 w 744574"/>
              <a:gd name="connsiteY129" fmla="*/ 544304 h 744574"/>
              <a:gd name="connsiteX130" fmla="*/ 372295 w 744574"/>
              <a:gd name="connsiteY130" fmla="*/ 325760 h 744574"/>
              <a:gd name="connsiteX131" fmla="*/ 418831 w 744574"/>
              <a:gd name="connsiteY131" fmla="*/ 372296 h 744574"/>
              <a:gd name="connsiteX132" fmla="*/ 372295 w 744574"/>
              <a:gd name="connsiteY132" fmla="*/ 418832 h 744574"/>
              <a:gd name="connsiteX133" fmla="*/ 325759 w 744574"/>
              <a:gd name="connsiteY133" fmla="*/ 372296 h 744574"/>
              <a:gd name="connsiteX134" fmla="*/ 372295 w 744574"/>
              <a:gd name="connsiteY134" fmla="*/ 325760 h 744574"/>
              <a:gd name="connsiteX135" fmla="*/ 557314 w 744574"/>
              <a:gd name="connsiteY135" fmla="*/ 395564 h 744574"/>
              <a:gd name="connsiteX136" fmla="*/ 534046 w 744574"/>
              <a:gd name="connsiteY136" fmla="*/ 372296 h 744574"/>
              <a:gd name="connsiteX137" fmla="*/ 557314 w 744574"/>
              <a:gd name="connsiteY137" fmla="*/ 349028 h 744574"/>
              <a:gd name="connsiteX138" fmla="*/ 580582 w 744574"/>
              <a:gd name="connsiteY138" fmla="*/ 372296 h 744574"/>
              <a:gd name="connsiteX139" fmla="*/ 557314 w 744574"/>
              <a:gd name="connsiteY139" fmla="*/ 395564 h 744574"/>
              <a:gd name="connsiteX140" fmla="*/ 187277 w 744574"/>
              <a:gd name="connsiteY140" fmla="*/ 349028 h 744574"/>
              <a:gd name="connsiteX141" fmla="*/ 210545 w 744574"/>
              <a:gd name="connsiteY141" fmla="*/ 372296 h 744574"/>
              <a:gd name="connsiteX142" fmla="*/ 187277 w 744574"/>
              <a:gd name="connsiteY142" fmla="*/ 395564 h 744574"/>
              <a:gd name="connsiteX143" fmla="*/ 164009 w 744574"/>
              <a:gd name="connsiteY143" fmla="*/ 372296 h 744574"/>
              <a:gd name="connsiteX144" fmla="*/ 187277 w 744574"/>
              <a:gd name="connsiteY144" fmla="*/ 349028 h 744574"/>
              <a:gd name="connsiteX145" fmla="*/ 211363 w 744574"/>
              <a:gd name="connsiteY145" fmla="*/ 510932 h 744574"/>
              <a:gd name="connsiteX146" fmla="*/ 234631 w 744574"/>
              <a:gd name="connsiteY146" fmla="*/ 534200 h 744574"/>
              <a:gd name="connsiteX147" fmla="*/ 211363 w 744574"/>
              <a:gd name="connsiteY147" fmla="*/ 557468 h 744574"/>
              <a:gd name="connsiteX148" fmla="*/ 188095 w 744574"/>
              <a:gd name="connsiteY148" fmla="*/ 534200 h 744574"/>
              <a:gd name="connsiteX149" fmla="*/ 211363 w 744574"/>
              <a:gd name="connsiteY149" fmla="*/ 510932 h 744574"/>
              <a:gd name="connsiteX150" fmla="*/ 535171 w 744574"/>
              <a:gd name="connsiteY150" fmla="*/ 558440 h 744574"/>
              <a:gd name="connsiteX151" fmla="*/ 511903 w 744574"/>
              <a:gd name="connsiteY151" fmla="*/ 535172 h 744574"/>
              <a:gd name="connsiteX152" fmla="*/ 535171 w 744574"/>
              <a:gd name="connsiteY152" fmla="*/ 511904 h 744574"/>
              <a:gd name="connsiteX153" fmla="*/ 558439 w 744574"/>
              <a:gd name="connsiteY153" fmla="*/ 535172 h 744574"/>
              <a:gd name="connsiteX154" fmla="*/ 535171 w 744574"/>
              <a:gd name="connsiteY154" fmla="*/ 558440 h 744574"/>
              <a:gd name="connsiteX155" fmla="*/ 535171 w 744574"/>
              <a:gd name="connsiteY155" fmla="*/ 238506 h 744574"/>
              <a:gd name="connsiteX156" fmla="*/ 511903 w 744574"/>
              <a:gd name="connsiteY156" fmla="*/ 215238 h 744574"/>
              <a:gd name="connsiteX157" fmla="*/ 535171 w 744574"/>
              <a:gd name="connsiteY157" fmla="*/ 191970 h 744574"/>
              <a:gd name="connsiteX158" fmla="*/ 558439 w 744574"/>
              <a:gd name="connsiteY158" fmla="*/ 215238 h 744574"/>
              <a:gd name="connsiteX159" fmla="*/ 535171 w 744574"/>
              <a:gd name="connsiteY159" fmla="*/ 238506 h 744574"/>
              <a:gd name="connsiteX160" fmla="*/ 211363 w 744574"/>
              <a:gd name="connsiteY160" fmla="*/ 190998 h 744574"/>
              <a:gd name="connsiteX161" fmla="*/ 234631 w 744574"/>
              <a:gd name="connsiteY161" fmla="*/ 214266 h 744574"/>
              <a:gd name="connsiteX162" fmla="*/ 211363 w 744574"/>
              <a:gd name="connsiteY162" fmla="*/ 237534 h 744574"/>
              <a:gd name="connsiteX163" fmla="*/ 188095 w 744574"/>
              <a:gd name="connsiteY163" fmla="*/ 214266 h 744574"/>
              <a:gd name="connsiteX164" fmla="*/ 211363 w 744574"/>
              <a:gd name="connsiteY164" fmla="*/ 190998 h 744574"/>
              <a:gd name="connsiteX165" fmla="*/ 58020 w 744574"/>
              <a:gd name="connsiteY165" fmla="*/ 458193 h 744574"/>
              <a:gd name="connsiteX166" fmla="*/ 165171 w 744574"/>
              <a:gd name="connsiteY166" fmla="*/ 530797 h 744574"/>
              <a:gd name="connsiteX167" fmla="*/ 164827 w 744574"/>
              <a:gd name="connsiteY167" fmla="*/ 534201 h 744574"/>
              <a:gd name="connsiteX168" fmla="*/ 211363 w 744574"/>
              <a:gd name="connsiteY168" fmla="*/ 580737 h 744574"/>
              <a:gd name="connsiteX169" fmla="*/ 214131 w 744574"/>
              <a:gd name="connsiteY169" fmla="*/ 580457 h 744574"/>
              <a:gd name="connsiteX170" fmla="*/ 286234 w 744574"/>
              <a:gd name="connsiteY170" fmla="*/ 686531 h 744574"/>
              <a:gd name="connsiteX171" fmla="*/ 58020 w 744574"/>
              <a:gd name="connsiteY171" fmla="*/ 458193 h 744574"/>
              <a:gd name="connsiteX172" fmla="*/ 372295 w 744574"/>
              <a:gd name="connsiteY172" fmla="*/ 721315 h 744574"/>
              <a:gd name="connsiteX173" fmla="*/ 360661 w 744574"/>
              <a:gd name="connsiteY173" fmla="*/ 709681 h 744574"/>
              <a:gd name="connsiteX174" fmla="*/ 372295 w 744574"/>
              <a:gd name="connsiteY174" fmla="*/ 698047 h 744574"/>
              <a:gd name="connsiteX175" fmla="*/ 383929 w 744574"/>
              <a:gd name="connsiteY175" fmla="*/ 709681 h 744574"/>
              <a:gd name="connsiteX176" fmla="*/ 372295 w 744574"/>
              <a:gd name="connsiteY176" fmla="*/ 721315 h 744574"/>
              <a:gd name="connsiteX177" fmla="*/ 458415 w 744574"/>
              <a:gd name="connsiteY177" fmla="*/ 686503 h 744574"/>
              <a:gd name="connsiteX178" fmla="*/ 530180 w 744574"/>
              <a:gd name="connsiteY178" fmla="*/ 581203 h 744574"/>
              <a:gd name="connsiteX179" fmla="*/ 535171 w 744574"/>
              <a:gd name="connsiteY179" fmla="*/ 581708 h 744574"/>
              <a:gd name="connsiteX180" fmla="*/ 581707 w 744574"/>
              <a:gd name="connsiteY180" fmla="*/ 535172 h 744574"/>
              <a:gd name="connsiteX181" fmla="*/ 581198 w 744574"/>
              <a:gd name="connsiteY181" fmla="*/ 530146 h 744574"/>
              <a:gd name="connsiteX182" fmla="*/ 686490 w 744574"/>
              <a:gd name="connsiteY182" fmla="*/ 458469 h 744574"/>
              <a:gd name="connsiteX183" fmla="*/ 458415 w 744574"/>
              <a:gd name="connsiteY183" fmla="*/ 686503 h 744574"/>
              <a:gd name="connsiteX184" fmla="*/ 709680 w 744574"/>
              <a:gd name="connsiteY184" fmla="*/ 383930 h 744574"/>
              <a:gd name="connsiteX185" fmla="*/ 698046 w 744574"/>
              <a:gd name="connsiteY185" fmla="*/ 372296 h 744574"/>
              <a:gd name="connsiteX186" fmla="*/ 709680 w 744574"/>
              <a:gd name="connsiteY186" fmla="*/ 360662 h 744574"/>
              <a:gd name="connsiteX187" fmla="*/ 721314 w 744574"/>
              <a:gd name="connsiteY187" fmla="*/ 372296 h 744574"/>
              <a:gd name="connsiteX188" fmla="*/ 709680 w 744574"/>
              <a:gd name="connsiteY188" fmla="*/ 383930 h 744574"/>
              <a:gd name="connsiteX189" fmla="*/ 686373 w 744574"/>
              <a:gd name="connsiteY189" fmla="*/ 285781 h 744574"/>
              <a:gd name="connsiteX190" fmla="*/ 581627 w 744574"/>
              <a:gd name="connsiteY190" fmla="*/ 214454 h 744574"/>
              <a:gd name="connsiteX191" fmla="*/ 535171 w 744574"/>
              <a:gd name="connsiteY191" fmla="*/ 168702 h 744574"/>
              <a:gd name="connsiteX192" fmla="*/ 532425 w 744574"/>
              <a:gd name="connsiteY192" fmla="*/ 168979 h 744574"/>
              <a:gd name="connsiteX193" fmla="*/ 458556 w 744574"/>
              <a:gd name="connsiteY193" fmla="*/ 58192 h 744574"/>
              <a:gd name="connsiteX194" fmla="*/ 686373 w 744574"/>
              <a:gd name="connsiteY194" fmla="*/ 285781 h 744574"/>
              <a:gd name="connsiteX195" fmla="*/ 372295 w 744574"/>
              <a:gd name="connsiteY195" fmla="*/ 23277 h 744574"/>
              <a:gd name="connsiteX196" fmla="*/ 383929 w 744574"/>
              <a:gd name="connsiteY196" fmla="*/ 34911 h 744574"/>
              <a:gd name="connsiteX197" fmla="*/ 372295 w 744574"/>
              <a:gd name="connsiteY197" fmla="*/ 46545 h 744574"/>
              <a:gd name="connsiteX198" fmla="*/ 360661 w 744574"/>
              <a:gd name="connsiteY198" fmla="*/ 34911 h 744574"/>
              <a:gd name="connsiteX199" fmla="*/ 372295 w 744574"/>
              <a:gd name="connsiteY199" fmla="*/ 23277 h 744574"/>
              <a:gd name="connsiteX200" fmla="*/ 286128 w 744574"/>
              <a:gd name="connsiteY200" fmla="*/ 58047 h 744574"/>
              <a:gd name="connsiteX201" fmla="*/ 212584 w 744574"/>
              <a:gd name="connsiteY201" fmla="*/ 167854 h 744574"/>
              <a:gd name="connsiteX202" fmla="*/ 211363 w 744574"/>
              <a:gd name="connsiteY202" fmla="*/ 167730 h 744574"/>
              <a:gd name="connsiteX203" fmla="*/ 164875 w 744574"/>
              <a:gd name="connsiteY203" fmla="*/ 213789 h 744574"/>
              <a:gd name="connsiteX204" fmla="*/ 57987 w 744574"/>
              <a:gd name="connsiteY204" fmla="*/ 286330 h 744574"/>
              <a:gd name="connsiteX205" fmla="*/ 286128 w 744574"/>
              <a:gd name="connsiteY205" fmla="*/ 58047 h 744574"/>
              <a:gd name="connsiteX206" fmla="*/ 34910 w 744574"/>
              <a:gd name="connsiteY206" fmla="*/ 360662 h 744574"/>
              <a:gd name="connsiteX207" fmla="*/ 46544 w 744574"/>
              <a:gd name="connsiteY207" fmla="*/ 372296 h 744574"/>
              <a:gd name="connsiteX208" fmla="*/ 34910 w 744574"/>
              <a:gd name="connsiteY208" fmla="*/ 383930 h 744574"/>
              <a:gd name="connsiteX209" fmla="*/ 23276 w 744574"/>
              <a:gd name="connsiteY209" fmla="*/ 372296 h 744574"/>
              <a:gd name="connsiteX210" fmla="*/ 34910 w 744574"/>
              <a:gd name="connsiteY210" fmla="*/ 360662 h 74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744574" h="744574">
                <a:moveTo>
                  <a:pt x="24852" y="405544"/>
                </a:moveTo>
                <a:cubicBezTo>
                  <a:pt x="40530" y="572123"/>
                  <a:pt x="172444" y="704016"/>
                  <a:pt x="339025" y="719669"/>
                </a:cubicBezTo>
                <a:cubicBezTo>
                  <a:pt x="344414" y="738043"/>
                  <a:pt x="363678" y="748571"/>
                  <a:pt x="382052" y="743182"/>
                </a:cubicBezTo>
                <a:cubicBezTo>
                  <a:pt x="393374" y="739862"/>
                  <a:pt x="402231" y="731012"/>
                  <a:pt x="405559" y="719692"/>
                </a:cubicBezTo>
                <a:cubicBezTo>
                  <a:pt x="572125" y="704013"/>
                  <a:pt x="704014" y="572124"/>
                  <a:pt x="719693" y="405559"/>
                </a:cubicBezTo>
                <a:cubicBezTo>
                  <a:pt x="738064" y="400156"/>
                  <a:pt x="748576" y="380884"/>
                  <a:pt x="743174" y="362513"/>
                </a:cubicBezTo>
                <a:cubicBezTo>
                  <a:pt x="739844" y="351190"/>
                  <a:pt x="730982" y="342339"/>
                  <a:pt x="719656" y="339022"/>
                </a:cubicBezTo>
                <a:cubicBezTo>
                  <a:pt x="703582" y="172652"/>
                  <a:pt x="571920" y="40973"/>
                  <a:pt x="405552" y="24878"/>
                </a:cubicBezTo>
                <a:cubicBezTo>
                  <a:pt x="400138" y="6510"/>
                  <a:pt x="380860" y="-3990"/>
                  <a:pt x="362492" y="1424"/>
                </a:cubicBezTo>
                <a:cubicBezTo>
                  <a:pt x="351178" y="4759"/>
                  <a:pt x="342336" y="13617"/>
                  <a:pt x="339021" y="24937"/>
                </a:cubicBezTo>
                <a:cubicBezTo>
                  <a:pt x="172426" y="40517"/>
                  <a:pt x="40494" y="172439"/>
                  <a:pt x="24900" y="339032"/>
                </a:cubicBezTo>
                <a:cubicBezTo>
                  <a:pt x="6530" y="344434"/>
                  <a:pt x="-3984" y="363704"/>
                  <a:pt x="1417" y="382075"/>
                </a:cubicBezTo>
                <a:cubicBezTo>
                  <a:pt x="4737" y="393369"/>
                  <a:pt x="13562" y="402207"/>
                  <a:pt x="24852" y="405544"/>
                </a:cubicBezTo>
                <a:lnTo>
                  <a:pt x="24852" y="405544"/>
                </a:lnTo>
                <a:close/>
                <a:moveTo>
                  <a:pt x="170740" y="236506"/>
                </a:moveTo>
                <a:cubicBezTo>
                  <a:pt x="174632" y="243631"/>
                  <a:pt x="180319" y="249615"/>
                  <a:pt x="187237" y="253864"/>
                </a:cubicBezTo>
                <a:cubicBezTo>
                  <a:pt x="182427" y="277968"/>
                  <a:pt x="179139" y="302351"/>
                  <a:pt x="177391" y="326869"/>
                </a:cubicBezTo>
                <a:cubicBezTo>
                  <a:pt x="160297" y="330653"/>
                  <a:pt x="146774" y="343711"/>
                  <a:pt x="142393" y="360662"/>
                </a:cubicBezTo>
                <a:lnTo>
                  <a:pt x="67668" y="360662"/>
                </a:lnTo>
                <a:cubicBezTo>
                  <a:pt x="64824" y="352707"/>
                  <a:pt x="59187" y="346056"/>
                  <a:pt x="51806" y="341947"/>
                </a:cubicBezTo>
                <a:cubicBezTo>
                  <a:pt x="65781" y="300625"/>
                  <a:pt x="107995" y="263078"/>
                  <a:pt x="170740" y="236506"/>
                </a:cubicBezTo>
                <a:close/>
                <a:moveTo>
                  <a:pt x="341922" y="51762"/>
                </a:moveTo>
                <a:cubicBezTo>
                  <a:pt x="346029" y="59164"/>
                  <a:pt x="352690" y="64818"/>
                  <a:pt x="360661" y="67668"/>
                </a:cubicBezTo>
                <a:lnTo>
                  <a:pt x="360661" y="129635"/>
                </a:lnTo>
                <a:cubicBezTo>
                  <a:pt x="340168" y="134909"/>
                  <a:pt x="325822" y="153358"/>
                  <a:pt x="325759" y="174519"/>
                </a:cubicBezTo>
                <a:cubicBezTo>
                  <a:pt x="325759" y="175501"/>
                  <a:pt x="325990" y="176421"/>
                  <a:pt x="326050" y="177389"/>
                </a:cubicBezTo>
                <a:cubicBezTo>
                  <a:pt x="300409" y="179250"/>
                  <a:pt x="274918" y="182805"/>
                  <a:pt x="249746" y="188029"/>
                </a:cubicBezTo>
                <a:cubicBezTo>
                  <a:pt x="245873" y="182469"/>
                  <a:pt x="240838" y="177817"/>
                  <a:pt x="234989" y="174397"/>
                </a:cubicBezTo>
                <a:cubicBezTo>
                  <a:pt x="261614" y="109543"/>
                  <a:pt x="299678" y="66047"/>
                  <a:pt x="341922" y="51762"/>
                </a:cubicBezTo>
                <a:lnTo>
                  <a:pt x="341922" y="51762"/>
                </a:lnTo>
                <a:close/>
                <a:moveTo>
                  <a:pt x="402667" y="51766"/>
                </a:moveTo>
                <a:cubicBezTo>
                  <a:pt x="445181" y="66175"/>
                  <a:pt x="483563" y="110384"/>
                  <a:pt x="510226" y="176085"/>
                </a:cubicBezTo>
                <a:cubicBezTo>
                  <a:pt x="505148" y="179327"/>
                  <a:pt x="500745" y="183519"/>
                  <a:pt x="497258" y="188431"/>
                </a:cubicBezTo>
                <a:cubicBezTo>
                  <a:pt x="471302" y="182956"/>
                  <a:pt x="445002" y="179262"/>
                  <a:pt x="418542" y="177374"/>
                </a:cubicBezTo>
                <a:cubicBezTo>
                  <a:pt x="418602" y="176411"/>
                  <a:pt x="418831" y="175496"/>
                  <a:pt x="418831" y="174519"/>
                </a:cubicBezTo>
                <a:cubicBezTo>
                  <a:pt x="418768" y="153358"/>
                  <a:pt x="404423" y="134909"/>
                  <a:pt x="383929" y="129635"/>
                </a:cubicBezTo>
                <a:lnTo>
                  <a:pt x="383929" y="67669"/>
                </a:lnTo>
                <a:cubicBezTo>
                  <a:pt x="391899" y="64819"/>
                  <a:pt x="398560" y="59166"/>
                  <a:pt x="402667" y="51766"/>
                </a:cubicBezTo>
                <a:close/>
                <a:moveTo>
                  <a:pt x="692913" y="341878"/>
                </a:moveTo>
                <a:cubicBezTo>
                  <a:pt x="685471" y="345980"/>
                  <a:pt x="679784" y="352661"/>
                  <a:pt x="676922" y="360662"/>
                </a:cubicBezTo>
                <a:lnTo>
                  <a:pt x="602197" y="360662"/>
                </a:lnTo>
                <a:cubicBezTo>
                  <a:pt x="597818" y="343712"/>
                  <a:pt x="584295" y="330654"/>
                  <a:pt x="567202" y="326870"/>
                </a:cubicBezTo>
                <a:cubicBezTo>
                  <a:pt x="565495" y="302974"/>
                  <a:pt x="562325" y="279206"/>
                  <a:pt x="557709" y="255698"/>
                </a:cubicBezTo>
                <a:cubicBezTo>
                  <a:pt x="565376" y="251413"/>
                  <a:pt x="571674" y="245044"/>
                  <a:pt x="575874" y="237330"/>
                </a:cubicBezTo>
                <a:cubicBezTo>
                  <a:pt x="637614" y="263827"/>
                  <a:pt x="679058" y="300866"/>
                  <a:pt x="692913" y="341878"/>
                </a:cubicBezTo>
                <a:close/>
                <a:moveTo>
                  <a:pt x="556691" y="494157"/>
                </a:moveTo>
                <a:cubicBezTo>
                  <a:pt x="561879" y="468940"/>
                  <a:pt x="565390" y="443406"/>
                  <a:pt x="567201" y="417724"/>
                </a:cubicBezTo>
                <a:cubicBezTo>
                  <a:pt x="584295" y="413939"/>
                  <a:pt x="597818" y="400881"/>
                  <a:pt x="602198" y="383930"/>
                </a:cubicBezTo>
                <a:lnTo>
                  <a:pt x="676923" y="383930"/>
                </a:lnTo>
                <a:cubicBezTo>
                  <a:pt x="679778" y="391915"/>
                  <a:pt x="685447" y="398585"/>
                  <a:pt x="692867" y="402690"/>
                </a:cubicBezTo>
                <a:cubicBezTo>
                  <a:pt x="678755" y="444215"/>
                  <a:pt x="636295" y="481811"/>
                  <a:pt x="573080" y="508361"/>
                </a:cubicBezTo>
                <a:cubicBezTo>
                  <a:pt x="568808" y="502404"/>
                  <a:pt x="563193" y="497539"/>
                  <a:pt x="556690" y="494157"/>
                </a:cubicBezTo>
                <a:lnTo>
                  <a:pt x="556691" y="494157"/>
                </a:lnTo>
                <a:close/>
                <a:moveTo>
                  <a:pt x="402670" y="692831"/>
                </a:moveTo>
                <a:cubicBezTo>
                  <a:pt x="398563" y="685428"/>
                  <a:pt x="391901" y="679773"/>
                  <a:pt x="383929" y="676923"/>
                </a:cubicBezTo>
                <a:lnTo>
                  <a:pt x="383929" y="614958"/>
                </a:lnTo>
                <a:cubicBezTo>
                  <a:pt x="404423" y="609683"/>
                  <a:pt x="418768" y="591235"/>
                  <a:pt x="418831" y="570074"/>
                </a:cubicBezTo>
                <a:cubicBezTo>
                  <a:pt x="418831" y="569050"/>
                  <a:pt x="418594" y="568091"/>
                  <a:pt x="418529" y="567084"/>
                </a:cubicBezTo>
                <a:cubicBezTo>
                  <a:pt x="443931" y="565256"/>
                  <a:pt x="469187" y="561770"/>
                  <a:pt x="494135" y="556650"/>
                </a:cubicBezTo>
                <a:cubicBezTo>
                  <a:pt x="497522" y="563181"/>
                  <a:pt x="502405" y="568820"/>
                  <a:pt x="508386" y="573104"/>
                </a:cubicBezTo>
                <a:cubicBezTo>
                  <a:pt x="481809" y="636272"/>
                  <a:pt x="444179" y="678749"/>
                  <a:pt x="402669" y="692830"/>
                </a:cubicBezTo>
                <a:lnTo>
                  <a:pt x="402670" y="692831"/>
                </a:lnTo>
                <a:close/>
                <a:moveTo>
                  <a:pt x="341925" y="692826"/>
                </a:moveTo>
                <a:cubicBezTo>
                  <a:pt x="300515" y="678770"/>
                  <a:pt x="262900" y="636352"/>
                  <a:pt x="236332" y="573339"/>
                </a:cubicBezTo>
                <a:cubicBezTo>
                  <a:pt x="242745" y="569193"/>
                  <a:pt x="248041" y="563535"/>
                  <a:pt x="251755" y="556863"/>
                </a:cubicBezTo>
                <a:cubicBezTo>
                  <a:pt x="276281" y="561850"/>
                  <a:pt x="301101" y="565260"/>
                  <a:pt x="326063" y="567070"/>
                </a:cubicBezTo>
                <a:cubicBezTo>
                  <a:pt x="325997" y="568082"/>
                  <a:pt x="325759" y="569045"/>
                  <a:pt x="325759" y="570074"/>
                </a:cubicBezTo>
                <a:cubicBezTo>
                  <a:pt x="325822" y="591235"/>
                  <a:pt x="340168" y="609683"/>
                  <a:pt x="360661" y="614958"/>
                </a:cubicBezTo>
                <a:lnTo>
                  <a:pt x="360661" y="676923"/>
                </a:lnTo>
                <a:cubicBezTo>
                  <a:pt x="352692" y="679772"/>
                  <a:pt x="346032" y="685425"/>
                  <a:pt x="341925" y="692825"/>
                </a:cubicBezTo>
                <a:lnTo>
                  <a:pt x="341925" y="692826"/>
                </a:lnTo>
                <a:close/>
                <a:moveTo>
                  <a:pt x="172517" y="508691"/>
                </a:moveTo>
                <a:cubicBezTo>
                  <a:pt x="108852" y="482115"/>
                  <a:pt x="66006" y="444334"/>
                  <a:pt x="51841" y="402626"/>
                </a:cubicBezTo>
                <a:cubicBezTo>
                  <a:pt x="59206" y="398515"/>
                  <a:pt x="64829" y="391872"/>
                  <a:pt x="67668" y="383930"/>
                </a:cubicBezTo>
                <a:lnTo>
                  <a:pt x="142393" y="383930"/>
                </a:lnTo>
                <a:cubicBezTo>
                  <a:pt x="146774" y="400883"/>
                  <a:pt x="160300" y="413942"/>
                  <a:pt x="177396" y="417725"/>
                </a:cubicBezTo>
                <a:cubicBezTo>
                  <a:pt x="179227" y="443425"/>
                  <a:pt x="182757" y="468975"/>
                  <a:pt x="187963" y="494208"/>
                </a:cubicBezTo>
                <a:cubicBezTo>
                  <a:pt x="181773" y="497789"/>
                  <a:pt x="176488" y="502744"/>
                  <a:pt x="172517" y="508691"/>
                </a:cubicBezTo>
                <a:close/>
                <a:moveTo>
                  <a:pt x="211363" y="260802"/>
                </a:moveTo>
                <a:cubicBezTo>
                  <a:pt x="237052" y="260775"/>
                  <a:pt x="257871" y="239956"/>
                  <a:pt x="257899" y="214266"/>
                </a:cubicBezTo>
                <a:cubicBezTo>
                  <a:pt x="257899" y="212872"/>
                  <a:pt x="257608" y="211559"/>
                  <a:pt x="257487" y="210195"/>
                </a:cubicBezTo>
                <a:cubicBezTo>
                  <a:pt x="282574" y="205128"/>
                  <a:pt x="307976" y="201774"/>
                  <a:pt x="333519" y="200155"/>
                </a:cubicBezTo>
                <a:cubicBezTo>
                  <a:pt x="339887" y="209695"/>
                  <a:pt x="349552" y="216549"/>
                  <a:pt x="360661" y="219403"/>
                </a:cubicBezTo>
                <a:lnTo>
                  <a:pt x="360661" y="303543"/>
                </a:lnTo>
                <a:cubicBezTo>
                  <a:pt x="331429" y="308531"/>
                  <a:pt x="308531" y="331430"/>
                  <a:pt x="303542" y="360662"/>
                </a:cubicBezTo>
                <a:lnTo>
                  <a:pt x="232160" y="360662"/>
                </a:lnTo>
                <a:cubicBezTo>
                  <a:pt x="228069" y="345013"/>
                  <a:pt x="216129" y="332620"/>
                  <a:pt x="200642" y="327951"/>
                </a:cubicBezTo>
                <a:cubicBezTo>
                  <a:pt x="202275" y="305349"/>
                  <a:pt x="205275" y="282866"/>
                  <a:pt x="209626" y="260627"/>
                </a:cubicBezTo>
                <a:cubicBezTo>
                  <a:pt x="210215" y="260649"/>
                  <a:pt x="210767" y="260802"/>
                  <a:pt x="211363" y="260802"/>
                </a:cubicBezTo>
                <a:close/>
                <a:moveTo>
                  <a:pt x="372295" y="151251"/>
                </a:moveTo>
                <a:cubicBezTo>
                  <a:pt x="385146" y="151251"/>
                  <a:pt x="395563" y="161668"/>
                  <a:pt x="395563" y="174519"/>
                </a:cubicBezTo>
                <a:cubicBezTo>
                  <a:pt x="395563" y="187369"/>
                  <a:pt x="385146" y="197787"/>
                  <a:pt x="372295" y="197787"/>
                </a:cubicBezTo>
                <a:cubicBezTo>
                  <a:pt x="359445" y="197787"/>
                  <a:pt x="349027" y="187369"/>
                  <a:pt x="349027" y="174519"/>
                </a:cubicBezTo>
                <a:cubicBezTo>
                  <a:pt x="349042" y="161674"/>
                  <a:pt x="359451" y="151265"/>
                  <a:pt x="372295" y="151251"/>
                </a:cubicBezTo>
                <a:close/>
                <a:moveTo>
                  <a:pt x="411070" y="200159"/>
                </a:moveTo>
                <a:cubicBezTo>
                  <a:pt x="437294" y="201794"/>
                  <a:pt x="463371" y="205262"/>
                  <a:pt x="489110" y="210538"/>
                </a:cubicBezTo>
                <a:cubicBezTo>
                  <a:pt x="488870" y="212095"/>
                  <a:pt x="488712" y="213664"/>
                  <a:pt x="488635" y="215238"/>
                </a:cubicBezTo>
                <a:cubicBezTo>
                  <a:pt x="488662" y="240927"/>
                  <a:pt x="509481" y="261746"/>
                  <a:pt x="535171" y="261773"/>
                </a:cubicBezTo>
                <a:lnTo>
                  <a:pt x="535191" y="261771"/>
                </a:lnTo>
                <a:cubicBezTo>
                  <a:pt x="539420" y="283637"/>
                  <a:pt x="542348" y="305735"/>
                  <a:pt x="543959" y="327948"/>
                </a:cubicBezTo>
                <a:cubicBezTo>
                  <a:pt x="528467" y="332615"/>
                  <a:pt x="516522" y="345010"/>
                  <a:pt x="512431" y="360663"/>
                </a:cubicBezTo>
                <a:lnTo>
                  <a:pt x="441048" y="360663"/>
                </a:lnTo>
                <a:cubicBezTo>
                  <a:pt x="436060" y="331430"/>
                  <a:pt x="413162" y="308532"/>
                  <a:pt x="383929" y="303543"/>
                </a:cubicBezTo>
                <a:lnTo>
                  <a:pt x="383929" y="219403"/>
                </a:lnTo>
                <a:cubicBezTo>
                  <a:pt x="395037" y="216550"/>
                  <a:pt x="404702" y="209697"/>
                  <a:pt x="411070" y="200159"/>
                </a:cubicBezTo>
                <a:close/>
                <a:moveTo>
                  <a:pt x="534040" y="488750"/>
                </a:moveTo>
                <a:cubicBezTo>
                  <a:pt x="509306" y="489367"/>
                  <a:pt x="489395" y="509259"/>
                  <a:pt x="488754" y="533992"/>
                </a:cubicBezTo>
                <a:cubicBezTo>
                  <a:pt x="463100" y="539221"/>
                  <a:pt x="437113" y="542656"/>
                  <a:pt x="410982" y="544272"/>
                </a:cubicBezTo>
                <a:cubicBezTo>
                  <a:pt x="404606" y="534813"/>
                  <a:pt x="394980" y="528023"/>
                  <a:pt x="383929" y="525190"/>
                </a:cubicBezTo>
                <a:lnTo>
                  <a:pt x="383929" y="441049"/>
                </a:lnTo>
                <a:cubicBezTo>
                  <a:pt x="413162" y="436061"/>
                  <a:pt x="436060" y="413162"/>
                  <a:pt x="441048" y="383930"/>
                </a:cubicBezTo>
                <a:lnTo>
                  <a:pt x="512431" y="383930"/>
                </a:lnTo>
                <a:cubicBezTo>
                  <a:pt x="516523" y="399584"/>
                  <a:pt x="528468" y="411978"/>
                  <a:pt x="543960" y="416645"/>
                </a:cubicBezTo>
                <a:cubicBezTo>
                  <a:pt x="542221" y="440870"/>
                  <a:pt x="538908" y="464956"/>
                  <a:pt x="534040" y="488750"/>
                </a:cubicBezTo>
                <a:close/>
                <a:moveTo>
                  <a:pt x="372295" y="593342"/>
                </a:moveTo>
                <a:cubicBezTo>
                  <a:pt x="359445" y="593342"/>
                  <a:pt x="349027" y="582924"/>
                  <a:pt x="349027" y="570074"/>
                </a:cubicBezTo>
                <a:cubicBezTo>
                  <a:pt x="349027" y="557223"/>
                  <a:pt x="359445" y="546806"/>
                  <a:pt x="372295" y="546806"/>
                </a:cubicBezTo>
                <a:cubicBezTo>
                  <a:pt x="385146" y="546806"/>
                  <a:pt x="395563" y="557223"/>
                  <a:pt x="395563" y="570074"/>
                </a:cubicBezTo>
                <a:cubicBezTo>
                  <a:pt x="395549" y="582918"/>
                  <a:pt x="385140" y="593327"/>
                  <a:pt x="372295" y="593342"/>
                </a:cubicBezTo>
                <a:close/>
                <a:moveTo>
                  <a:pt x="333591" y="544304"/>
                </a:moveTo>
                <a:cubicBezTo>
                  <a:pt x="308159" y="542702"/>
                  <a:pt x="282865" y="539378"/>
                  <a:pt x="257883" y="534354"/>
                </a:cubicBezTo>
                <a:lnTo>
                  <a:pt x="257898" y="534200"/>
                </a:lnTo>
                <a:cubicBezTo>
                  <a:pt x="257871" y="508510"/>
                  <a:pt x="237052" y="487691"/>
                  <a:pt x="211363" y="487664"/>
                </a:cubicBezTo>
                <a:cubicBezTo>
                  <a:pt x="211030" y="487664"/>
                  <a:pt x="210723" y="487755"/>
                  <a:pt x="210392" y="487762"/>
                </a:cubicBezTo>
                <a:cubicBezTo>
                  <a:pt x="205627" y="464288"/>
                  <a:pt x="202368" y="440533"/>
                  <a:pt x="200635" y="416644"/>
                </a:cubicBezTo>
                <a:cubicBezTo>
                  <a:pt x="216125" y="411976"/>
                  <a:pt x="228068" y="399582"/>
                  <a:pt x="232160" y="383930"/>
                </a:cubicBezTo>
                <a:lnTo>
                  <a:pt x="303542" y="383930"/>
                </a:lnTo>
                <a:cubicBezTo>
                  <a:pt x="308531" y="413162"/>
                  <a:pt x="331429" y="436061"/>
                  <a:pt x="360661" y="441049"/>
                </a:cubicBezTo>
                <a:lnTo>
                  <a:pt x="360661" y="525190"/>
                </a:lnTo>
                <a:cubicBezTo>
                  <a:pt x="349600" y="528028"/>
                  <a:pt x="339966" y="534830"/>
                  <a:pt x="333591" y="544304"/>
                </a:cubicBezTo>
                <a:close/>
                <a:moveTo>
                  <a:pt x="372295" y="325760"/>
                </a:moveTo>
                <a:cubicBezTo>
                  <a:pt x="397996" y="325760"/>
                  <a:pt x="418831" y="346595"/>
                  <a:pt x="418831" y="372296"/>
                </a:cubicBezTo>
                <a:cubicBezTo>
                  <a:pt x="418831" y="397997"/>
                  <a:pt x="397996" y="418832"/>
                  <a:pt x="372295" y="418832"/>
                </a:cubicBezTo>
                <a:cubicBezTo>
                  <a:pt x="346594" y="418832"/>
                  <a:pt x="325759" y="397997"/>
                  <a:pt x="325759" y="372296"/>
                </a:cubicBezTo>
                <a:cubicBezTo>
                  <a:pt x="325787" y="346607"/>
                  <a:pt x="346606" y="325788"/>
                  <a:pt x="372295" y="325760"/>
                </a:cubicBezTo>
                <a:close/>
                <a:moveTo>
                  <a:pt x="557314" y="395564"/>
                </a:moveTo>
                <a:cubicBezTo>
                  <a:pt x="544464" y="395564"/>
                  <a:pt x="534046" y="385147"/>
                  <a:pt x="534046" y="372296"/>
                </a:cubicBezTo>
                <a:cubicBezTo>
                  <a:pt x="534046" y="359446"/>
                  <a:pt x="544464" y="349028"/>
                  <a:pt x="557314" y="349028"/>
                </a:cubicBezTo>
                <a:cubicBezTo>
                  <a:pt x="570165" y="349028"/>
                  <a:pt x="580582" y="359446"/>
                  <a:pt x="580582" y="372296"/>
                </a:cubicBezTo>
                <a:cubicBezTo>
                  <a:pt x="580567" y="385141"/>
                  <a:pt x="570159" y="395549"/>
                  <a:pt x="557314" y="395564"/>
                </a:cubicBezTo>
                <a:close/>
                <a:moveTo>
                  <a:pt x="187277" y="349028"/>
                </a:moveTo>
                <a:cubicBezTo>
                  <a:pt x="200127" y="349028"/>
                  <a:pt x="210545" y="359446"/>
                  <a:pt x="210545" y="372296"/>
                </a:cubicBezTo>
                <a:cubicBezTo>
                  <a:pt x="210545" y="385147"/>
                  <a:pt x="200127" y="395564"/>
                  <a:pt x="187277" y="395564"/>
                </a:cubicBezTo>
                <a:cubicBezTo>
                  <a:pt x="174426" y="395564"/>
                  <a:pt x="164009" y="385147"/>
                  <a:pt x="164009" y="372296"/>
                </a:cubicBezTo>
                <a:cubicBezTo>
                  <a:pt x="164023" y="359452"/>
                  <a:pt x="174432" y="349043"/>
                  <a:pt x="187277" y="349028"/>
                </a:cubicBezTo>
                <a:close/>
                <a:moveTo>
                  <a:pt x="211363" y="510932"/>
                </a:moveTo>
                <a:cubicBezTo>
                  <a:pt x="224213" y="510932"/>
                  <a:pt x="234631" y="521350"/>
                  <a:pt x="234631" y="534200"/>
                </a:cubicBezTo>
                <a:cubicBezTo>
                  <a:pt x="234631" y="547051"/>
                  <a:pt x="224213" y="557468"/>
                  <a:pt x="211363" y="557468"/>
                </a:cubicBezTo>
                <a:cubicBezTo>
                  <a:pt x="198512" y="557468"/>
                  <a:pt x="188095" y="547051"/>
                  <a:pt x="188095" y="534200"/>
                </a:cubicBezTo>
                <a:cubicBezTo>
                  <a:pt x="188109" y="521356"/>
                  <a:pt x="198518" y="510947"/>
                  <a:pt x="211363" y="510932"/>
                </a:cubicBezTo>
                <a:close/>
                <a:moveTo>
                  <a:pt x="535171" y="558440"/>
                </a:moveTo>
                <a:cubicBezTo>
                  <a:pt x="522320" y="558440"/>
                  <a:pt x="511903" y="548022"/>
                  <a:pt x="511903" y="535172"/>
                </a:cubicBezTo>
                <a:cubicBezTo>
                  <a:pt x="511903" y="522321"/>
                  <a:pt x="522320" y="511904"/>
                  <a:pt x="535171" y="511904"/>
                </a:cubicBezTo>
                <a:cubicBezTo>
                  <a:pt x="548021" y="511904"/>
                  <a:pt x="558439" y="522321"/>
                  <a:pt x="558439" y="535172"/>
                </a:cubicBezTo>
                <a:cubicBezTo>
                  <a:pt x="558424" y="548016"/>
                  <a:pt x="548015" y="558425"/>
                  <a:pt x="535171" y="558440"/>
                </a:cubicBezTo>
                <a:close/>
                <a:moveTo>
                  <a:pt x="535171" y="238506"/>
                </a:moveTo>
                <a:cubicBezTo>
                  <a:pt x="522320" y="238506"/>
                  <a:pt x="511903" y="228088"/>
                  <a:pt x="511903" y="215238"/>
                </a:cubicBezTo>
                <a:cubicBezTo>
                  <a:pt x="511903" y="202387"/>
                  <a:pt x="522320" y="191970"/>
                  <a:pt x="535171" y="191970"/>
                </a:cubicBezTo>
                <a:cubicBezTo>
                  <a:pt x="548021" y="191970"/>
                  <a:pt x="558439" y="202387"/>
                  <a:pt x="558439" y="215238"/>
                </a:cubicBezTo>
                <a:cubicBezTo>
                  <a:pt x="558424" y="228082"/>
                  <a:pt x="548015" y="238491"/>
                  <a:pt x="535171" y="238506"/>
                </a:cubicBezTo>
                <a:close/>
                <a:moveTo>
                  <a:pt x="211363" y="190998"/>
                </a:moveTo>
                <a:cubicBezTo>
                  <a:pt x="224213" y="190998"/>
                  <a:pt x="234631" y="201416"/>
                  <a:pt x="234631" y="214266"/>
                </a:cubicBezTo>
                <a:cubicBezTo>
                  <a:pt x="234631" y="227117"/>
                  <a:pt x="224213" y="237534"/>
                  <a:pt x="211363" y="237534"/>
                </a:cubicBezTo>
                <a:cubicBezTo>
                  <a:pt x="198512" y="237534"/>
                  <a:pt x="188095" y="227117"/>
                  <a:pt x="188095" y="214266"/>
                </a:cubicBezTo>
                <a:cubicBezTo>
                  <a:pt x="188109" y="201422"/>
                  <a:pt x="198518" y="191013"/>
                  <a:pt x="211363" y="190998"/>
                </a:cubicBezTo>
                <a:close/>
                <a:moveTo>
                  <a:pt x="58020" y="458193"/>
                </a:moveTo>
                <a:cubicBezTo>
                  <a:pt x="87593" y="490411"/>
                  <a:pt x="124285" y="515274"/>
                  <a:pt x="165171" y="530797"/>
                </a:cubicBezTo>
                <a:cubicBezTo>
                  <a:pt x="165087" y="531941"/>
                  <a:pt x="164827" y="533036"/>
                  <a:pt x="164827" y="534201"/>
                </a:cubicBezTo>
                <a:cubicBezTo>
                  <a:pt x="164854" y="559890"/>
                  <a:pt x="185673" y="580709"/>
                  <a:pt x="211363" y="580737"/>
                </a:cubicBezTo>
                <a:cubicBezTo>
                  <a:pt x="212310" y="580737"/>
                  <a:pt x="213197" y="580513"/>
                  <a:pt x="214131" y="580457"/>
                </a:cubicBezTo>
                <a:cubicBezTo>
                  <a:pt x="229635" y="620918"/>
                  <a:pt x="254317" y="657228"/>
                  <a:pt x="286234" y="686531"/>
                </a:cubicBezTo>
                <a:cubicBezTo>
                  <a:pt x="175084" y="656222"/>
                  <a:pt x="88269" y="569360"/>
                  <a:pt x="58020" y="458193"/>
                </a:cubicBezTo>
                <a:close/>
                <a:moveTo>
                  <a:pt x="372295" y="721315"/>
                </a:moveTo>
                <a:cubicBezTo>
                  <a:pt x="365870" y="721315"/>
                  <a:pt x="360661" y="716107"/>
                  <a:pt x="360661" y="709681"/>
                </a:cubicBezTo>
                <a:cubicBezTo>
                  <a:pt x="360661" y="703256"/>
                  <a:pt x="365870" y="698047"/>
                  <a:pt x="372295" y="698047"/>
                </a:cubicBezTo>
                <a:cubicBezTo>
                  <a:pt x="378721" y="698047"/>
                  <a:pt x="383929" y="703256"/>
                  <a:pt x="383929" y="709681"/>
                </a:cubicBezTo>
                <a:cubicBezTo>
                  <a:pt x="383923" y="716104"/>
                  <a:pt x="378718" y="721309"/>
                  <a:pt x="372295" y="721315"/>
                </a:cubicBezTo>
                <a:close/>
                <a:moveTo>
                  <a:pt x="458415" y="686503"/>
                </a:moveTo>
                <a:cubicBezTo>
                  <a:pt x="490127" y="657398"/>
                  <a:pt x="514687" y="621361"/>
                  <a:pt x="530180" y="581203"/>
                </a:cubicBezTo>
                <a:cubicBezTo>
                  <a:pt x="531833" y="581463"/>
                  <a:pt x="533499" y="581631"/>
                  <a:pt x="535171" y="581708"/>
                </a:cubicBezTo>
                <a:cubicBezTo>
                  <a:pt x="560861" y="581680"/>
                  <a:pt x="581679" y="560861"/>
                  <a:pt x="581707" y="535172"/>
                </a:cubicBezTo>
                <a:cubicBezTo>
                  <a:pt x="581631" y="533488"/>
                  <a:pt x="581461" y="531810"/>
                  <a:pt x="581198" y="530146"/>
                </a:cubicBezTo>
                <a:cubicBezTo>
                  <a:pt x="621345" y="514678"/>
                  <a:pt x="657378" y="490148"/>
                  <a:pt x="686490" y="458469"/>
                </a:cubicBezTo>
                <a:cubicBezTo>
                  <a:pt x="656163" y="569478"/>
                  <a:pt x="569430" y="656196"/>
                  <a:pt x="458415" y="686503"/>
                </a:cubicBezTo>
                <a:close/>
                <a:moveTo>
                  <a:pt x="709680" y="383930"/>
                </a:moveTo>
                <a:cubicBezTo>
                  <a:pt x="703255" y="383930"/>
                  <a:pt x="698046" y="378721"/>
                  <a:pt x="698046" y="372296"/>
                </a:cubicBezTo>
                <a:cubicBezTo>
                  <a:pt x="698046" y="365871"/>
                  <a:pt x="703255" y="360662"/>
                  <a:pt x="709680" y="360662"/>
                </a:cubicBezTo>
                <a:cubicBezTo>
                  <a:pt x="716106" y="360662"/>
                  <a:pt x="721314" y="365871"/>
                  <a:pt x="721314" y="372296"/>
                </a:cubicBezTo>
                <a:cubicBezTo>
                  <a:pt x="721308" y="378719"/>
                  <a:pt x="716103" y="383924"/>
                  <a:pt x="709680" y="383930"/>
                </a:cubicBezTo>
                <a:close/>
                <a:moveTo>
                  <a:pt x="686373" y="285781"/>
                </a:moveTo>
                <a:cubicBezTo>
                  <a:pt x="657388" y="254289"/>
                  <a:pt x="621549" y="229884"/>
                  <a:pt x="581627" y="214454"/>
                </a:cubicBezTo>
                <a:cubicBezTo>
                  <a:pt x="581197" y="189092"/>
                  <a:pt x="560537" y="168744"/>
                  <a:pt x="535171" y="168702"/>
                </a:cubicBezTo>
                <a:cubicBezTo>
                  <a:pt x="534231" y="168702"/>
                  <a:pt x="533352" y="168924"/>
                  <a:pt x="532425" y="168979"/>
                </a:cubicBezTo>
                <a:cubicBezTo>
                  <a:pt x="516925" y="126721"/>
                  <a:pt x="491607" y="88749"/>
                  <a:pt x="458556" y="58192"/>
                </a:cubicBezTo>
                <a:cubicBezTo>
                  <a:pt x="569204" y="88764"/>
                  <a:pt x="655690" y="175163"/>
                  <a:pt x="686373" y="285781"/>
                </a:cubicBezTo>
                <a:close/>
                <a:moveTo>
                  <a:pt x="372295" y="23277"/>
                </a:moveTo>
                <a:cubicBezTo>
                  <a:pt x="378721" y="23277"/>
                  <a:pt x="383929" y="28486"/>
                  <a:pt x="383929" y="34911"/>
                </a:cubicBezTo>
                <a:cubicBezTo>
                  <a:pt x="383929" y="41336"/>
                  <a:pt x="378721" y="46545"/>
                  <a:pt x="372295" y="46545"/>
                </a:cubicBezTo>
                <a:cubicBezTo>
                  <a:pt x="365870" y="46545"/>
                  <a:pt x="360661" y="41336"/>
                  <a:pt x="360661" y="34911"/>
                </a:cubicBezTo>
                <a:cubicBezTo>
                  <a:pt x="360668" y="28489"/>
                  <a:pt x="365873" y="23284"/>
                  <a:pt x="372295" y="23277"/>
                </a:cubicBezTo>
                <a:close/>
                <a:moveTo>
                  <a:pt x="286128" y="58047"/>
                </a:moveTo>
                <a:cubicBezTo>
                  <a:pt x="253285" y="88327"/>
                  <a:pt x="228082" y="125957"/>
                  <a:pt x="212584" y="167854"/>
                </a:cubicBezTo>
                <a:cubicBezTo>
                  <a:pt x="212169" y="167842"/>
                  <a:pt x="211781" y="167730"/>
                  <a:pt x="211363" y="167730"/>
                </a:cubicBezTo>
                <a:cubicBezTo>
                  <a:pt x="185871" y="167768"/>
                  <a:pt x="165148" y="188298"/>
                  <a:pt x="164875" y="213789"/>
                </a:cubicBezTo>
                <a:cubicBezTo>
                  <a:pt x="124086" y="229322"/>
                  <a:pt x="87486" y="254161"/>
                  <a:pt x="57987" y="286330"/>
                </a:cubicBezTo>
                <a:cubicBezTo>
                  <a:pt x="88198" y="175178"/>
                  <a:pt x="174995" y="88327"/>
                  <a:pt x="286128" y="58047"/>
                </a:cubicBezTo>
                <a:close/>
                <a:moveTo>
                  <a:pt x="34910" y="360662"/>
                </a:moveTo>
                <a:cubicBezTo>
                  <a:pt x="41335" y="360662"/>
                  <a:pt x="46544" y="365871"/>
                  <a:pt x="46544" y="372296"/>
                </a:cubicBezTo>
                <a:cubicBezTo>
                  <a:pt x="46544" y="378721"/>
                  <a:pt x="41335" y="383930"/>
                  <a:pt x="34910" y="383930"/>
                </a:cubicBezTo>
                <a:cubicBezTo>
                  <a:pt x="28485" y="383930"/>
                  <a:pt x="23276" y="378721"/>
                  <a:pt x="23276" y="372296"/>
                </a:cubicBezTo>
                <a:cubicBezTo>
                  <a:pt x="23283" y="365874"/>
                  <a:pt x="28488" y="360669"/>
                  <a:pt x="34910" y="360662"/>
                </a:cubicBezTo>
                <a:close/>
              </a:path>
            </a:pathLst>
          </a:custGeom>
          <a:solidFill>
            <a:srgbClr val="4D576B"/>
          </a:solidFill>
          <a:ln w="12799" cap="flat">
            <a:noFill/>
            <a:prstDash val="solid"/>
            <a:miter/>
          </a:ln>
        </p:spPr>
        <p:txBody>
          <a:bodyPr rtlCol="0" anchor="ctr"/>
          <a:p>
            <a:pPr>
              <a:lnSpc>
                <a:spcPct val="120000"/>
              </a:lnSpc>
            </a:pPr>
            <a:endParaRPr lang="zh-CN" altLang="en-US"/>
          </a:p>
        </p:txBody>
      </p:sp>
      <p:sp>
        <p:nvSpPr>
          <p:cNvPr id="34" name="任意形状 8"/>
          <p:cNvSpPr/>
          <p:nvPr>
            <p:custDataLst>
              <p:tags r:id="rId9"/>
            </p:custDataLst>
          </p:nvPr>
        </p:nvSpPr>
        <p:spPr>
          <a:xfrm>
            <a:off x="7145020" y="2087245"/>
            <a:ext cx="991235" cy="271780"/>
          </a:xfrm>
          <a:custGeom>
            <a:avLst/>
            <a:gdLst>
              <a:gd name="connsiteX0" fmla="*/ 17145 w 1377315"/>
              <a:gd name="connsiteY0" fmla="*/ 315468 h 331470"/>
              <a:gd name="connsiteX1" fmla="*/ 623507 w 1377315"/>
              <a:gd name="connsiteY1" fmla="*/ 315468 h 331470"/>
              <a:gd name="connsiteX2" fmla="*/ 921829 w 1377315"/>
              <a:gd name="connsiteY2" fmla="*/ 17145 h 331470"/>
              <a:gd name="connsiteX3" fmla="*/ 1362456 w 1377315"/>
              <a:gd name="connsiteY3" fmla="*/ 17145 h 331470"/>
            </a:gdLst>
            <a:ahLst/>
            <a:cxnLst>
              <a:cxn ang="0">
                <a:pos x="connsiteX0" y="connsiteY0"/>
              </a:cxn>
              <a:cxn ang="0">
                <a:pos x="connsiteX1" y="connsiteY1"/>
              </a:cxn>
              <a:cxn ang="0">
                <a:pos x="connsiteX2" y="connsiteY2"/>
              </a:cxn>
              <a:cxn ang="0">
                <a:pos x="connsiteX3" y="connsiteY3"/>
              </a:cxn>
            </a:cxnLst>
            <a:rect l="l" t="t" r="r" b="b"/>
            <a:pathLst>
              <a:path w="1377315" h="331470">
                <a:moveTo>
                  <a:pt x="17145" y="315468"/>
                </a:moveTo>
                <a:lnTo>
                  <a:pt x="623507" y="315468"/>
                </a:lnTo>
                <a:lnTo>
                  <a:pt x="921829" y="17145"/>
                </a:lnTo>
                <a:lnTo>
                  <a:pt x="1362456" y="17145"/>
                </a:lnTo>
              </a:path>
            </a:pathLst>
          </a:custGeom>
          <a:noFill/>
          <a:ln w="19050" cap="flat">
            <a:solidFill>
              <a:schemeClr val="tx2"/>
            </a:solidFill>
            <a:prstDash val="solid"/>
            <a:miter/>
          </a:ln>
        </p:spPr>
        <p:txBody>
          <a:bodyPr rtlCol="0" anchor="ctr"/>
          <a:p>
            <a:pPr>
              <a:lnSpc>
                <a:spcPct val="120000"/>
              </a:lnSpc>
            </a:pPr>
            <a:endParaRPr lang="zh-CN" altLang="en-US"/>
          </a:p>
        </p:txBody>
      </p:sp>
      <p:sp>
        <p:nvSpPr>
          <p:cNvPr id="35" name="任意形状 9"/>
          <p:cNvSpPr/>
          <p:nvPr>
            <p:custDataLst>
              <p:tags r:id="rId10"/>
            </p:custDataLst>
          </p:nvPr>
        </p:nvSpPr>
        <p:spPr>
          <a:xfrm>
            <a:off x="7034530" y="2276475"/>
            <a:ext cx="135890" cy="135890"/>
          </a:xfrm>
          <a:custGeom>
            <a:avLst/>
            <a:gdLst>
              <a:gd name="connsiteX0" fmla="*/ 152019 w 165735"/>
              <a:gd name="connsiteY0" fmla="*/ 84582 h 165735"/>
              <a:gd name="connsiteX1" fmla="*/ 84582 w 165735"/>
              <a:gd name="connsiteY1" fmla="*/ 152019 h 165735"/>
              <a:gd name="connsiteX2" fmla="*/ 17145 w 165735"/>
              <a:gd name="connsiteY2" fmla="*/ 84582 h 165735"/>
              <a:gd name="connsiteX3" fmla="*/ 84582 w 165735"/>
              <a:gd name="connsiteY3" fmla="*/ 17145 h 165735"/>
              <a:gd name="connsiteX4" fmla="*/ 152019 w 165735"/>
              <a:gd name="connsiteY4" fmla="*/ 84582 h 165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 h="165735">
                <a:moveTo>
                  <a:pt x="152019" y="84582"/>
                </a:moveTo>
                <a:cubicBezTo>
                  <a:pt x="152019" y="121826"/>
                  <a:pt x="121826" y="152019"/>
                  <a:pt x="84582" y="152019"/>
                </a:cubicBezTo>
                <a:cubicBezTo>
                  <a:pt x="47338" y="152019"/>
                  <a:pt x="17145" y="121826"/>
                  <a:pt x="17145" y="84582"/>
                </a:cubicBezTo>
                <a:cubicBezTo>
                  <a:pt x="17145" y="47337"/>
                  <a:pt x="47338" y="17145"/>
                  <a:pt x="84582" y="17145"/>
                </a:cubicBezTo>
                <a:cubicBezTo>
                  <a:pt x="121826" y="17145"/>
                  <a:pt x="152019" y="47338"/>
                  <a:pt x="152019" y="84582"/>
                </a:cubicBezTo>
                <a:close/>
              </a:path>
            </a:pathLst>
          </a:custGeom>
          <a:noFill/>
          <a:ln w="19050" cap="flat">
            <a:solidFill>
              <a:schemeClr val="tx2"/>
            </a:solidFill>
            <a:prstDash val="solid"/>
            <a:miter/>
          </a:ln>
        </p:spPr>
        <p:txBody>
          <a:bodyPr rtlCol="0" anchor="ctr"/>
          <a:p>
            <a:pPr>
              <a:lnSpc>
                <a:spcPct val="120000"/>
              </a:lnSpc>
            </a:pPr>
            <a:endParaRPr lang="zh-CN" altLang="en-US"/>
          </a:p>
        </p:txBody>
      </p:sp>
      <p:sp>
        <p:nvSpPr>
          <p:cNvPr id="36" name="任意形状 10"/>
          <p:cNvSpPr/>
          <p:nvPr>
            <p:custDataLst>
              <p:tags r:id="rId11"/>
            </p:custDataLst>
          </p:nvPr>
        </p:nvSpPr>
        <p:spPr>
          <a:xfrm>
            <a:off x="7074535" y="2316480"/>
            <a:ext cx="56515" cy="56515"/>
          </a:xfrm>
          <a:custGeom>
            <a:avLst/>
            <a:gdLst>
              <a:gd name="connsiteX0" fmla="*/ 64865 w 68580"/>
              <a:gd name="connsiteY0" fmla="*/ 34576 h 68580"/>
              <a:gd name="connsiteX1" fmla="*/ 34576 w 68580"/>
              <a:gd name="connsiteY1" fmla="*/ 64865 h 68580"/>
              <a:gd name="connsiteX2" fmla="*/ 4286 w 68580"/>
              <a:gd name="connsiteY2" fmla="*/ 34576 h 68580"/>
              <a:gd name="connsiteX3" fmla="*/ 34576 w 68580"/>
              <a:gd name="connsiteY3" fmla="*/ 4286 h 68580"/>
              <a:gd name="connsiteX4" fmla="*/ 64865 w 68580"/>
              <a:gd name="connsiteY4" fmla="*/ 34576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68580">
                <a:moveTo>
                  <a:pt x="64865" y="34576"/>
                </a:moveTo>
                <a:cubicBezTo>
                  <a:pt x="64865" y="51304"/>
                  <a:pt x="51304" y="64865"/>
                  <a:pt x="34576" y="64865"/>
                </a:cubicBezTo>
                <a:cubicBezTo>
                  <a:pt x="17847" y="64865"/>
                  <a:pt x="4286" y="51304"/>
                  <a:pt x="4286" y="34576"/>
                </a:cubicBezTo>
                <a:cubicBezTo>
                  <a:pt x="4286" y="17847"/>
                  <a:pt x="17847" y="4286"/>
                  <a:pt x="34576" y="4286"/>
                </a:cubicBezTo>
                <a:cubicBezTo>
                  <a:pt x="51304" y="4286"/>
                  <a:pt x="64865" y="17847"/>
                  <a:pt x="64865" y="34576"/>
                </a:cubicBezTo>
                <a:close/>
              </a:path>
            </a:pathLst>
          </a:custGeom>
          <a:solidFill>
            <a:schemeClr val="tx2"/>
          </a:solidFill>
          <a:ln w="9525" cap="flat">
            <a:noFill/>
            <a:prstDash val="solid"/>
            <a:miter/>
          </a:ln>
        </p:spPr>
        <p:txBody>
          <a:bodyPr rtlCol="0" anchor="ctr"/>
          <a:p>
            <a:pPr>
              <a:lnSpc>
                <a:spcPct val="120000"/>
              </a:lnSpc>
            </a:pPr>
            <a:endParaRPr lang="zh-CN" altLang="en-US"/>
          </a:p>
        </p:txBody>
      </p:sp>
      <p:sp>
        <p:nvSpPr>
          <p:cNvPr id="37" name="任意形状 19"/>
          <p:cNvSpPr/>
          <p:nvPr>
            <p:custDataLst>
              <p:tags r:id="rId12"/>
            </p:custDataLst>
          </p:nvPr>
        </p:nvSpPr>
        <p:spPr>
          <a:xfrm>
            <a:off x="8176260" y="1758950"/>
            <a:ext cx="3812540" cy="711835"/>
          </a:xfrm>
          <a:custGeom>
            <a:avLst/>
            <a:gdLst>
              <a:gd name="connsiteX0" fmla="*/ 7361778 w 7795260"/>
              <a:gd name="connsiteY0" fmla="*/ 4286 h 868680"/>
              <a:gd name="connsiteX1" fmla="*/ 7361778 w 7795260"/>
              <a:gd name="connsiteY1" fmla="*/ 4286 h 868680"/>
              <a:gd name="connsiteX2" fmla="*/ 7361778 w 7795260"/>
              <a:gd name="connsiteY2" fmla="*/ 4286 h 868680"/>
              <a:gd name="connsiteX3" fmla="*/ 435197 w 7795260"/>
              <a:gd name="connsiteY3" fmla="*/ 4286 h 868680"/>
              <a:gd name="connsiteX4" fmla="*/ 4286 w 7795260"/>
              <a:gd name="connsiteY4" fmla="*/ 435197 h 868680"/>
              <a:gd name="connsiteX5" fmla="*/ 435197 w 7795260"/>
              <a:gd name="connsiteY5" fmla="*/ 866108 h 868680"/>
              <a:gd name="connsiteX6" fmla="*/ 7361778 w 7795260"/>
              <a:gd name="connsiteY6" fmla="*/ 866108 h 868680"/>
              <a:gd name="connsiteX7" fmla="*/ 7361778 w 7795260"/>
              <a:gd name="connsiteY7" fmla="*/ 866108 h 868680"/>
              <a:gd name="connsiteX8" fmla="*/ 7361778 w 7795260"/>
              <a:gd name="connsiteY8" fmla="*/ 866108 h 868680"/>
              <a:gd name="connsiteX9" fmla="*/ 7792689 w 7795260"/>
              <a:gd name="connsiteY9" fmla="*/ 435197 h 868680"/>
              <a:gd name="connsiteX10" fmla="*/ 7361778 w 7795260"/>
              <a:gd name="connsiteY10" fmla="*/ 4286 h 86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95260" h="868680">
                <a:moveTo>
                  <a:pt x="7361778" y="4286"/>
                </a:moveTo>
                <a:lnTo>
                  <a:pt x="7361778" y="4286"/>
                </a:lnTo>
                <a:lnTo>
                  <a:pt x="7361778" y="4286"/>
                </a:lnTo>
                <a:lnTo>
                  <a:pt x="435197" y="4286"/>
                </a:lnTo>
                <a:cubicBezTo>
                  <a:pt x="197454" y="4286"/>
                  <a:pt x="4286" y="197453"/>
                  <a:pt x="4286" y="435197"/>
                </a:cubicBezTo>
                <a:cubicBezTo>
                  <a:pt x="4286" y="672941"/>
                  <a:pt x="197454" y="866108"/>
                  <a:pt x="435197" y="866108"/>
                </a:cubicBezTo>
                <a:lnTo>
                  <a:pt x="7361778" y="866108"/>
                </a:lnTo>
                <a:lnTo>
                  <a:pt x="7361778" y="866108"/>
                </a:lnTo>
                <a:lnTo>
                  <a:pt x="7361778" y="866108"/>
                </a:lnTo>
                <a:cubicBezTo>
                  <a:pt x="7599521" y="866108"/>
                  <a:pt x="7792689" y="672941"/>
                  <a:pt x="7792689" y="435197"/>
                </a:cubicBezTo>
                <a:cubicBezTo>
                  <a:pt x="7792689" y="197453"/>
                  <a:pt x="7599521" y="4286"/>
                  <a:pt x="7361778" y="4286"/>
                </a:cubicBezTo>
                <a:close/>
              </a:path>
            </a:pathLst>
          </a:custGeom>
          <a:solidFill>
            <a:schemeClr val="tx2"/>
          </a:solidFill>
          <a:ln w="8068" cap="flat">
            <a:noFill/>
            <a:prstDash val="solid"/>
            <a:miter/>
          </a:ln>
        </p:spPr>
        <p:txBody>
          <a:bodyPr rtlCol="0" anchor="ctr"/>
          <a:p>
            <a:pPr algn="r">
              <a:lnSpc>
                <a:spcPct val="120000"/>
              </a:lnSpc>
            </a:pPr>
            <a:endParaRPr lang="zh-CN" altLang="en-US"/>
          </a:p>
        </p:txBody>
      </p:sp>
      <p:sp>
        <p:nvSpPr>
          <p:cNvPr id="38" name="文本框 37"/>
          <p:cNvSpPr txBox="1"/>
          <p:nvPr>
            <p:custDataLst>
              <p:tags r:id="rId13"/>
            </p:custDataLst>
          </p:nvPr>
        </p:nvSpPr>
        <p:spPr>
          <a:xfrm>
            <a:off x="8362950" y="1802130"/>
            <a:ext cx="3515995" cy="625475"/>
          </a:xfrm>
          <a:prstGeom prst="rect">
            <a:avLst/>
          </a:prstGeom>
          <a:noFill/>
        </p:spPr>
        <p:txBody>
          <a:bodyPr wrap="square" rtlCol="0" anchor="ctr" anchorCtr="0">
            <a:normAutofit/>
          </a:bodyPr>
          <a:p>
            <a:pPr algn="r">
              <a:lnSpc>
                <a:spcPct val="120000"/>
              </a:lnSpc>
            </a:pPr>
            <a:r>
              <a:rPr lang="zh-CN" altLang="en-US" sz="1400" spc="150">
                <a:solidFill>
                  <a:sysClr val="window" lastClr="FFFFFF"/>
                </a:solidFill>
                <a:latin typeface="汉仪晓波花月圆W" panose="00020600040101010101" charset="-122"/>
                <a:ea typeface="汉仪晓波花月圆W" panose="00020600040101010101" charset="-122"/>
              </a:rPr>
              <a:t>数据是什么格式的？这些数据要怎么使用？</a:t>
            </a:r>
            <a:endParaRPr lang="zh-CN" altLang="en-US" sz="1400" spc="150">
              <a:solidFill>
                <a:sysClr val="window" lastClr="FFFFFF"/>
              </a:solidFill>
              <a:latin typeface="汉仪晓波花月圆W" panose="00020600040101010101" charset="-122"/>
              <a:ea typeface="汉仪晓波花月圆W" panose="00020600040101010101" charset="-122"/>
            </a:endParaRPr>
          </a:p>
        </p:txBody>
      </p:sp>
      <p:sp>
        <p:nvSpPr>
          <p:cNvPr id="54" name="任意形状 12"/>
          <p:cNvSpPr/>
          <p:nvPr>
            <p:custDataLst>
              <p:tags r:id="rId14"/>
            </p:custDataLst>
          </p:nvPr>
        </p:nvSpPr>
        <p:spPr>
          <a:xfrm>
            <a:off x="7067550" y="4410710"/>
            <a:ext cx="135890" cy="135890"/>
          </a:xfrm>
          <a:custGeom>
            <a:avLst/>
            <a:gdLst>
              <a:gd name="connsiteX0" fmla="*/ 152019 w 165735"/>
              <a:gd name="connsiteY0" fmla="*/ 84582 h 165735"/>
              <a:gd name="connsiteX1" fmla="*/ 84582 w 165735"/>
              <a:gd name="connsiteY1" fmla="*/ 152019 h 165735"/>
              <a:gd name="connsiteX2" fmla="*/ 17145 w 165735"/>
              <a:gd name="connsiteY2" fmla="*/ 84582 h 165735"/>
              <a:gd name="connsiteX3" fmla="*/ 84582 w 165735"/>
              <a:gd name="connsiteY3" fmla="*/ 17145 h 165735"/>
              <a:gd name="connsiteX4" fmla="*/ 152019 w 165735"/>
              <a:gd name="connsiteY4" fmla="*/ 84582 h 165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 h="165735">
                <a:moveTo>
                  <a:pt x="152019" y="84582"/>
                </a:moveTo>
                <a:cubicBezTo>
                  <a:pt x="152019" y="121826"/>
                  <a:pt x="121826" y="152019"/>
                  <a:pt x="84582" y="152019"/>
                </a:cubicBezTo>
                <a:cubicBezTo>
                  <a:pt x="47338" y="152019"/>
                  <a:pt x="17145" y="121826"/>
                  <a:pt x="17145" y="84582"/>
                </a:cubicBezTo>
                <a:cubicBezTo>
                  <a:pt x="17145" y="47337"/>
                  <a:pt x="47338" y="17145"/>
                  <a:pt x="84582" y="17145"/>
                </a:cubicBezTo>
                <a:cubicBezTo>
                  <a:pt x="121826" y="17145"/>
                  <a:pt x="152019" y="47337"/>
                  <a:pt x="152019" y="84582"/>
                </a:cubicBezTo>
                <a:close/>
              </a:path>
            </a:pathLst>
          </a:custGeom>
          <a:noFill/>
          <a:ln w="19050" cap="flat">
            <a:solidFill>
              <a:schemeClr val="tx2">
                <a:lumMod val="60000"/>
                <a:lumOff val="40000"/>
              </a:schemeClr>
            </a:solidFill>
            <a:prstDash val="solid"/>
            <a:miter/>
          </a:ln>
        </p:spPr>
        <p:txBody>
          <a:bodyPr rtlCol="0" anchor="ctr"/>
          <a:p>
            <a:pPr>
              <a:lnSpc>
                <a:spcPct val="120000"/>
              </a:lnSpc>
            </a:pPr>
            <a:endParaRPr lang="zh-CN" altLang="en-US"/>
          </a:p>
        </p:txBody>
      </p:sp>
      <p:sp>
        <p:nvSpPr>
          <p:cNvPr id="53" name="任意形状 11"/>
          <p:cNvSpPr/>
          <p:nvPr>
            <p:custDataLst>
              <p:tags r:id="rId15"/>
            </p:custDataLst>
          </p:nvPr>
        </p:nvSpPr>
        <p:spPr>
          <a:xfrm>
            <a:off x="7185025" y="4472305"/>
            <a:ext cx="991235" cy="271780"/>
          </a:xfrm>
          <a:custGeom>
            <a:avLst/>
            <a:gdLst>
              <a:gd name="connsiteX0" fmla="*/ 17145 w 1377315"/>
              <a:gd name="connsiteY0" fmla="*/ 17145 h 331470"/>
              <a:gd name="connsiteX1" fmla="*/ 623507 w 1377315"/>
              <a:gd name="connsiteY1" fmla="*/ 17145 h 331470"/>
              <a:gd name="connsiteX2" fmla="*/ 921829 w 1377315"/>
              <a:gd name="connsiteY2" fmla="*/ 315468 h 331470"/>
              <a:gd name="connsiteX3" fmla="*/ 1362456 w 1377315"/>
              <a:gd name="connsiteY3" fmla="*/ 315468 h 331470"/>
            </a:gdLst>
            <a:ahLst/>
            <a:cxnLst>
              <a:cxn ang="0">
                <a:pos x="connsiteX0" y="connsiteY0"/>
              </a:cxn>
              <a:cxn ang="0">
                <a:pos x="connsiteX1" y="connsiteY1"/>
              </a:cxn>
              <a:cxn ang="0">
                <a:pos x="connsiteX2" y="connsiteY2"/>
              </a:cxn>
              <a:cxn ang="0">
                <a:pos x="connsiteX3" y="connsiteY3"/>
              </a:cxn>
            </a:cxnLst>
            <a:rect l="l" t="t" r="r" b="b"/>
            <a:pathLst>
              <a:path w="1377315" h="331470">
                <a:moveTo>
                  <a:pt x="17145" y="17145"/>
                </a:moveTo>
                <a:lnTo>
                  <a:pt x="623507" y="17145"/>
                </a:lnTo>
                <a:lnTo>
                  <a:pt x="921829" y="315468"/>
                </a:lnTo>
                <a:lnTo>
                  <a:pt x="1362456" y="315468"/>
                </a:lnTo>
              </a:path>
            </a:pathLst>
          </a:custGeom>
          <a:noFill/>
          <a:ln w="19050" cap="flat">
            <a:solidFill>
              <a:schemeClr val="tx2">
                <a:lumMod val="60000"/>
                <a:lumOff val="40000"/>
              </a:schemeClr>
            </a:solidFill>
            <a:prstDash val="solid"/>
            <a:miter/>
          </a:ln>
        </p:spPr>
        <p:txBody>
          <a:bodyPr rtlCol="0" anchor="ctr"/>
          <a:p>
            <a:pPr>
              <a:lnSpc>
                <a:spcPct val="120000"/>
              </a:lnSpc>
            </a:pPr>
            <a:endParaRPr lang="zh-CN" altLang="en-US"/>
          </a:p>
        </p:txBody>
      </p:sp>
      <p:sp>
        <p:nvSpPr>
          <p:cNvPr id="55" name="任意形状 13"/>
          <p:cNvSpPr/>
          <p:nvPr>
            <p:custDataLst>
              <p:tags r:id="rId16"/>
            </p:custDataLst>
          </p:nvPr>
        </p:nvSpPr>
        <p:spPr>
          <a:xfrm>
            <a:off x="7106920" y="4450080"/>
            <a:ext cx="56515" cy="56515"/>
          </a:xfrm>
          <a:custGeom>
            <a:avLst/>
            <a:gdLst>
              <a:gd name="connsiteX0" fmla="*/ 64865 w 68580"/>
              <a:gd name="connsiteY0" fmla="*/ 34576 h 68580"/>
              <a:gd name="connsiteX1" fmla="*/ 34576 w 68580"/>
              <a:gd name="connsiteY1" fmla="*/ 64865 h 68580"/>
              <a:gd name="connsiteX2" fmla="*/ 4286 w 68580"/>
              <a:gd name="connsiteY2" fmla="*/ 34576 h 68580"/>
              <a:gd name="connsiteX3" fmla="*/ 34576 w 68580"/>
              <a:gd name="connsiteY3" fmla="*/ 4286 h 68580"/>
              <a:gd name="connsiteX4" fmla="*/ 64865 w 68580"/>
              <a:gd name="connsiteY4" fmla="*/ 34576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68580">
                <a:moveTo>
                  <a:pt x="64865" y="34576"/>
                </a:moveTo>
                <a:cubicBezTo>
                  <a:pt x="64865" y="51304"/>
                  <a:pt x="51304" y="64865"/>
                  <a:pt x="34576" y="64865"/>
                </a:cubicBezTo>
                <a:cubicBezTo>
                  <a:pt x="17847" y="64865"/>
                  <a:pt x="4286" y="51304"/>
                  <a:pt x="4286" y="34576"/>
                </a:cubicBezTo>
                <a:cubicBezTo>
                  <a:pt x="4286" y="17847"/>
                  <a:pt x="17847" y="4286"/>
                  <a:pt x="34576" y="4286"/>
                </a:cubicBezTo>
                <a:cubicBezTo>
                  <a:pt x="51304" y="4286"/>
                  <a:pt x="64865" y="17847"/>
                  <a:pt x="64865" y="34576"/>
                </a:cubicBezTo>
                <a:close/>
              </a:path>
            </a:pathLst>
          </a:custGeom>
          <a:solidFill>
            <a:schemeClr val="tx2">
              <a:lumMod val="60000"/>
              <a:lumOff val="40000"/>
            </a:schemeClr>
          </a:solidFill>
          <a:ln w="9525" cap="flat">
            <a:noFill/>
            <a:prstDash val="solid"/>
            <a:miter/>
          </a:ln>
        </p:spPr>
        <p:txBody>
          <a:bodyPr rtlCol="0" anchor="ctr"/>
          <a:p>
            <a:pPr>
              <a:lnSpc>
                <a:spcPct val="120000"/>
              </a:lnSpc>
            </a:pPr>
            <a:endParaRPr lang="zh-CN" altLang="en-US"/>
          </a:p>
        </p:txBody>
      </p:sp>
      <p:sp>
        <p:nvSpPr>
          <p:cNvPr id="61" name="任意形状 19"/>
          <p:cNvSpPr/>
          <p:nvPr>
            <p:custDataLst>
              <p:tags r:id="rId17"/>
            </p:custDataLst>
          </p:nvPr>
        </p:nvSpPr>
        <p:spPr>
          <a:xfrm>
            <a:off x="8176260" y="4388485"/>
            <a:ext cx="3812540" cy="711835"/>
          </a:xfrm>
          <a:custGeom>
            <a:avLst/>
            <a:gdLst>
              <a:gd name="connsiteX0" fmla="*/ 7361778 w 7795260"/>
              <a:gd name="connsiteY0" fmla="*/ 4286 h 868680"/>
              <a:gd name="connsiteX1" fmla="*/ 7361778 w 7795260"/>
              <a:gd name="connsiteY1" fmla="*/ 4286 h 868680"/>
              <a:gd name="connsiteX2" fmla="*/ 7361778 w 7795260"/>
              <a:gd name="connsiteY2" fmla="*/ 4286 h 868680"/>
              <a:gd name="connsiteX3" fmla="*/ 435197 w 7795260"/>
              <a:gd name="connsiteY3" fmla="*/ 4286 h 868680"/>
              <a:gd name="connsiteX4" fmla="*/ 4286 w 7795260"/>
              <a:gd name="connsiteY4" fmla="*/ 435197 h 868680"/>
              <a:gd name="connsiteX5" fmla="*/ 435197 w 7795260"/>
              <a:gd name="connsiteY5" fmla="*/ 866108 h 868680"/>
              <a:gd name="connsiteX6" fmla="*/ 7361778 w 7795260"/>
              <a:gd name="connsiteY6" fmla="*/ 866108 h 868680"/>
              <a:gd name="connsiteX7" fmla="*/ 7361778 w 7795260"/>
              <a:gd name="connsiteY7" fmla="*/ 866108 h 868680"/>
              <a:gd name="connsiteX8" fmla="*/ 7361778 w 7795260"/>
              <a:gd name="connsiteY8" fmla="*/ 866108 h 868680"/>
              <a:gd name="connsiteX9" fmla="*/ 7792689 w 7795260"/>
              <a:gd name="connsiteY9" fmla="*/ 435197 h 868680"/>
              <a:gd name="connsiteX10" fmla="*/ 7361778 w 7795260"/>
              <a:gd name="connsiteY10" fmla="*/ 4286 h 86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95260" h="868680">
                <a:moveTo>
                  <a:pt x="7361778" y="4286"/>
                </a:moveTo>
                <a:lnTo>
                  <a:pt x="7361778" y="4286"/>
                </a:lnTo>
                <a:lnTo>
                  <a:pt x="7361778" y="4286"/>
                </a:lnTo>
                <a:lnTo>
                  <a:pt x="435197" y="4286"/>
                </a:lnTo>
                <a:cubicBezTo>
                  <a:pt x="197454" y="4286"/>
                  <a:pt x="4286" y="197453"/>
                  <a:pt x="4286" y="435197"/>
                </a:cubicBezTo>
                <a:cubicBezTo>
                  <a:pt x="4286" y="672941"/>
                  <a:pt x="197454" y="866108"/>
                  <a:pt x="435197" y="866108"/>
                </a:cubicBezTo>
                <a:lnTo>
                  <a:pt x="7361778" y="866108"/>
                </a:lnTo>
                <a:lnTo>
                  <a:pt x="7361778" y="866108"/>
                </a:lnTo>
                <a:lnTo>
                  <a:pt x="7361778" y="866108"/>
                </a:lnTo>
                <a:cubicBezTo>
                  <a:pt x="7599521" y="866108"/>
                  <a:pt x="7792689" y="672941"/>
                  <a:pt x="7792689" y="435197"/>
                </a:cubicBezTo>
                <a:cubicBezTo>
                  <a:pt x="7792689" y="197453"/>
                  <a:pt x="7599521" y="4286"/>
                  <a:pt x="7361778" y="4286"/>
                </a:cubicBezTo>
                <a:close/>
              </a:path>
            </a:pathLst>
          </a:custGeom>
          <a:solidFill>
            <a:schemeClr val="tx2">
              <a:lumMod val="60000"/>
              <a:lumOff val="40000"/>
            </a:schemeClr>
          </a:solidFill>
          <a:ln w="8068" cap="flat">
            <a:noFill/>
            <a:prstDash val="solid"/>
            <a:miter/>
          </a:ln>
        </p:spPr>
        <p:txBody>
          <a:bodyPr rtlCol="0" anchor="ctr"/>
          <a:p>
            <a:pPr algn="r">
              <a:lnSpc>
                <a:spcPct val="120000"/>
              </a:lnSpc>
            </a:pPr>
            <a:endParaRPr lang="zh-CN" altLang="en-US"/>
          </a:p>
        </p:txBody>
      </p:sp>
      <p:sp>
        <p:nvSpPr>
          <p:cNvPr id="62" name="文本框 61"/>
          <p:cNvSpPr txBox="1"/>
          <p:nvPr>
            <p:custDataLst>
              <p:tags r:id="rId18"/>
            </p:custDataLst>
          </p:nvPr>
        </p:nvSpPr>
        <p:spPr>
          <a:xfrm>
            <a:off x="8362950" y="4431665"/>
            <a:ext cx="3515995" cy="625475"/>
          </a:xfrm>
          <a:prstGeom prst="rect">
            <a:avLst/>
          </a:prstGeom>
          <a:noFill/>
        </p:spPr>
        <p:txBody>
          <a:bodyPr wrap="square" rtlCol="0" anchor="ctr" anchorCtr="0">
            <a:normAutofit/>
          </a:bodyPr>
          <a:p>
            <a:pPr algn="r">
              <a:lnSpc>
                <a:spcPct val="120000"/>
              </a:lnSpc>
            </a:pPr>
            <a:r>
              <a:rPr lang="zh-CN" altLang="en-US" sz="1400" spc="150">
                <a:solidFill>
                  <a:sysClr val="window" lastClr="FFFFFF"/>
                </a:solidFill>
                <a:latin typeface="汉仪晓波花月圆W" panose="00020600040101010101" charset="-122"/>
                <a:ea typeface="汉仪晓波花月圆W" panose="00020600040101010101" charset="-122"/>
              </a:rPr>
              <a:t>不同数据模型有什么区别？如何筛选出符合我们要求的数据？</a:t>
            </a:r>
            <a:endParaRPr lang="zh-CN" altLang="en-US" sz="1400" spc="150">
              <a:solidFill>
                <a:sysClr val="window" lastClr="FFFFFF"/>
              </a:solidFill>
              <a:latin typeface="汉仪晓波花月圆W" panose="00020600040101010101" charset="-122"/>
              <a:ea typeface="汉仪晓波花月圆W" panose="00020600040101010101" charset="-122"/>
            </a:endParaRPr>
          </a:p>
        </p:txBody>
      </p:sp>
      <p:sp>
        <p:nvSpPr>
          <p:cNvPr id="66" name="任意形状 19"/>
          <p:cNvSpPr/>
          <p:nvPr>
            <p:custDataLst>
              <p:tags r:id="rId19"/>
            </p:custDataLst>
          </p:nvPr>
        </p:nvSpPr>
        <p:spPr>
          <a:xfrm>
            <a:off x="203200" y="1758950"/>
            <a:ext cx="3812540" cy="711835"/>
          </a:xfrm>
          <a:custGeom>
            <a:avLst/>
            <a:gdLst>
              <a:gd name="connsiteX0" fmla="*/ 7361778 w 7795260"/>
              <a:gd name="connsiteY0" fmla="*/ 4286 h 868680"/>
              <a:gd name="connsiteX1" fmla="*/ 7361778 w 7795260"/>
              <a:gd name="connsiteY1" fmla="*/ 4286 h 868680"/>
              <a:gd name="connsiteX2" fmla="*/ 7361778 w 7795260"/>
              <a:gd name="connsiteY2" fmla="*/ 4286 h 868680"/>
              <a:gd name="connsiteX3" fmla="*/ 435197 w 7795260"/>
              <a:gd name="connsiteY3" fmla="*/ 4286 h 868680"/>
              <a:gd name="connsiteX4" fmla="*/ 4286 w 7795260"/>
              <a:gd name="connsiteY4" fmla="*/ 435197 h 868680"/>
              <a:gd name="connsiteX5" fmla="*/ 435197 w 7795260"/>
              <a:gd name="connsiteY5" fmla="*/ 866108 h 868680"/>
              <a:gd name="connsiteX6" fmla="*/ 7361778 w 7795260"/>
              <a:gd name="connsiteY6" fmla="*/ 866108 h 868680"/>
              <a:gd name="connsiteX7" fmla="*/ 7361778 w 7795260"/>
              <a:gd name="connsiteY7" fmla="*/ 866108 h 868680"/>
              <a:gd name="connsiteX8" fmla="*/ 7361778 w 7795260"/>
              <a:gd name="connsiteY8" fmla="*/ 866108 h 868680"/>
              <a:gd name="connsiteX9" fmla="*/ 7792689 w 7795260"/>
              <a:gd name="connsiteY9" fmla="*/ 435197 h 868680"/>
              <a:gd name="connsiteX10" fmla="*/ 7361778 w 7795260"/>
              <a:gd name="connsiteY10" fmla="*/ 4286 h 86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95260" h="868680">
                <a:moveTo>
                  <a:pt x="7361778" y="4286"/>
                </a:moveTo>
                <a:lnTo>
                  <a:pt x="7361778" y="4286"/>
                </a:lnTo>
                <a:lnTo>
                  <a:pt x="7361778" y="4286"/>
                </a:lnTo>
                <a:lnTo>
                  <a:pt x="435197" y="4286"/>
                </a:lnTo>
                <a:cubicBezTo>
                  <a:pt x="197454" y="4286"/>
                  <a:pt x="4286" y="197453"/>
                  <a:pt x="4286" y="435197"/>
                </a:cubicBezTo>
                <a:cubicBezTo>
                  <a:pt x="4286" y="672941"/>
                  <a:pt x="197454" y="866108"/>
                  <a:pt x="435197" y="866108"/>
                </a:cubicBezTo>
                <a:lnTo>
                  <a:pt x="7361778" y="866108"/>
                </a:lnTo>
                <a:lnTo>
                  <a:pt x="7361778" y="866108"/>
                </a:lnTo>
                <a:lnTo>
                  <a:pt x="7361778" y="866108"/>
                </a:lnTo>
                <a:cubicBezTo>
                  <a:pt x="7599521" y="866108"/>
                  <a:pt x="7792689" y="672941"/>
                  <a:pt x="7792689" y="435197"/>
                </a:cubicBezTo>
                <a:cubicBezTo>
                  <a:pt x="7792689" y="197453"/>
                  <a:pt x="7599521" y="4286"/>
                  <a:pt x="7361778" y="4286"/>
                </a:cubicBezTo>
                <a:close/>
              </a:path>
            </a:pathLst>
          </a:custGeom>
          <a:solidFill>
            <a:schemeClr val="tx2">
              <a:lumMod val="60000"/>
              <a:lumOff val="40000"/>
            </a:schemeClr>
          </a:solidFill>
          <a:ln w="8068" cap="flat">
            <a:noFill/>
            <a:prstDash val="solid"/>
            <a:miter/>
          </a:ln>
        </p:spPr>
        <p:txBody>
          <a:bodyPr rtlCol="0" anchor="ctr"/>
          <a:p>
            <a:pPr>
              <a:lnSpc>
                <a:spcPct val="120000"/>
              </a:lnSpc>
            </a:pPr>
            <a:endParaRPr lang="zh-CN" altLang="en-US"/>
          </a:p>
        </p:txBody>
      </p:sp>
      <p:sp>
        <p:nvSpPr>
          <p:cNvPr id="67" name="文本框 66"/>
          <p:cNvSpPr txBox="1"/>
          <p:nvPr>
            <p:custDataLst>
              <p:tags r:id="rId20"/>
            </p:custDataLst>
          </p:nvPr>
        </p:nvSpPr>
        <p:spPr>
          <a:xfrm>
            <a:off x="389890" y="1802130"/>
            <a:ext cx="3515995" cy="625475"/>
          </a:xfrm>
          <a:prstGeom prst="rect">
            <a:avLst/>
          </a:prstGeom>
          <a:noFill/>
        </p:spPr>
        <p:txBody>
          <a:bodyPr wrap="square" rtlCol="0" anchor="ctr" anchorCtr="0">
            <a:normAutofit/>
          </a:bodyPr>
          <a:p>
            <a:pPr>
              <a:lnSpc>
                <a:spcPct val="120000"/>
              </a:lnSpc>
            </a:pPr>
            <a:r>
              <a:rPr lang="zh-CN" altLang="en-US" sz="1400" spc="150">
                <a:solidFill>
                  <a:sysClr val="window" lastClr="FFFFFF"/>
                </a:solidFill>
                <a:latin typeface="汉仪晓波花月圆W" panose="00020600040101010101" charset="-122"/>
                <a:ea typeface="汉仪晓波花月圆W" panose="00020600040101010101" charset="-122"/>
              </a:rPr>
              <a:t>什么是气象、海洋水文数据？</a:t>
            </a:r>
            <a:endParaRPr lang="zh-CN" altLang="en-US" sz="1400" spc="150">
              <a:solidFill>
                <a:sysClr val="window" lastClr="FFFFFF"/>
              </a:solidFill>
              <a:latin typeface="汉仪晓波花月圆W" panose="00020600040101010101" charset="-122"/>
              <a:ea typeface="汉仪晓波花月圆W" panose="00020600040101010101" charset="-122"/>
            </a:endParaRPr>
          </a:p>
        </p:txBody>
      </p:sp>
      <p:sp>
        <p:nvSpPr>
          <p:cNvPr id="76" name="任意形状 8"/>
          <p:cNvSpPr/>
          <p:nvPr>
            <p:custDataLst>
              <p:tags r:id="rId21"/>
            </p:custDataLst>
          </p:nvPr>
        </p:nvSpPr>
        <p:spPr>
          <a:xfrm flipH="1">
            <a:off x="4015105" y="2087245"/>
            <a:ext cx="991235" cy="271780"/>
          </a:xfrm>
          <a:custGeom>
            <a:avLst/>
            <a:gdLst>
              <a:gd name="connsiteX0" fmla="*/ 17145 w 1377315"/>
              <a:gd name="connsiteY0" fmla="*/ 315468 h 331470"/>
              <a:gd name="connsiteX1" fmla="*/ 623507 w 1377315"/>
              <a:gd name="connsiteY1" fmla="*/ 315468 h 331470"/>
              <a:gd name="connsiteX2" fmla="*/ 921829 w 1377315"/>
              <a:gd name="connsiteY2" fmla="*/ 17145 h 331470"/>
              <a:gd name="connsiteX3" fmla="*/ 1362456 w 1377315"/>
              <a:gd name="connsiteY3" fmla="*/ 17145 h 331470"/>
            </a:gdLst>
            <a:ahLst/>
            <a:cxnLst>
              <a:cxn ang="0">
                <a:pos x="connsiteX0" y="connsiteY0"/>
              </a:cxn>
              <a:cxn ang="0">
                <a:pos x="connsiteX1" y="connsiteY1"/>
              </a:cxn>
              <a:cxn ang="0">
                <a:pos x="connsiteX2" y="connsiteY2"/>
              </a:cxn>
              <a:cxn ang="0">
                <a:pos x="connsiteX3" y="connsiteY3"/>
              </a:cxn>
            </a:cxnLst>
            <a:rect l="l" t="t" r="r" b="b"/>
            <a:pathLst>
              <a:path w="1377315" h="331470">
                <a:moveTo>
                  <a:pt x="17145" y="315468"/>
                </a:moveTo>
                <a:lnTo>
                  <a:pt x="623507" y="315468"/>
                </a:lnTo>
                <a:lnTo>
                  <a:pt x="921829" y="17145"/>
                </a:lnTo>
                <a:lnTo>
                  <a:pt x="1362456" y="17145"/>
                </a:lnTo>
              </a:path>
            </a:pathLst>
          </a:custGeom>
          <a:noFill/>
          <a:ln w="19050" cap="flat">
            <a:solidFill>
              <a:schemeClr val="tx2">
                <a:lumMod val="60000"/>
                <a:lumOff val="40000"/>
              </a:schemeClr>
            </a:solidFill>
            <a:prstDash val="solid"/>
            <a:miter/>
          </a:ln>
        </p:spPr>
        <p:txBody>
          <a:bodyPr rtlCol="0" anchor="ctr"/>
          <a:p>
            <a:pPr>
              <a:lnSpc>
                <a:spcPct val="120000"/>
              </a:lnSpc>
            </a:pPr>
            <a:endParaRPr lang="zh-CN" altLang="en-US"/>
          </a:p>
        </p:txBody>
      </p:sp>
      <p:sp>
        <p:nvSpPr>
          <p:cNvPr id="77" name="任意形状 9"/>
          <p:cNvSpPr/>
          <p:nvPr>
            <p:custDataLst>
              <p:tags r:id="rId22"/>
            </p:custDataLst>
          </p:nvPr>
        </p:nvSpPr>
        <p:spPr>
          <a:xfrm flipH="1">
            <a:off x="4981575" y="2276475"/>
            <a:ext cx="135890" cy="135890"/>
          </a:xfrm>
          <a:custGeom>
            <a:avLst/>
            <a:gdLst>
              <a:gd name="connsiteX0" fmla="*/ 152019 w 165735"/>
              <a:gd name="connsiteY0" fmla="*/ 84582 h 165735"/>
              <a:gd name="connsiteX1" fmla="*/ 84582 w 165735"/>
              <a:gd name="connsiteY1" fmla="*/ 152019 h 165735"/>
              <a:gd name="connsiteX2" fmla="*/ 17145 w 165735"/>
              <a:gd name="connsiteY2" fmla="*/ 84582 h 165735"/>
              <a:gd name="connsiteX3" fmla="*/ 84582 w 165735"/>
              <a:gd name="connsiteY3" fmla="*/ 17145 h 165735"/>
              <a:gd name="connsiteX4" fmla="*/ 152019 w 165735"/>
              <a:gd name="connsiteY4" fmla="*/ 84582 h 165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 h="165735">
                <a:moveTo>
                  <a:pt x="152019" y="84582"/>
                </a:moveTo>
                <a:cubicBezTo>
                  <a:pt x="152019" y="121826"/>
                  <a:pt x="121826" y="152019"/>
                  <a:pt x="84582" y="152019"/>
                </a:cubicBezTo>
                <a:cubicBezTo>
                  <a:pt x="47338" y="152019"/>
                  <a:pt x="17145" y="121826"/>
                  <a:pt x="17145" y="84582"/>
                </a:cubicBezTo>
                <a:cubicBezTo>
                  <a:pt x="17145" y="47337"/>
                  <a:pt x="47338" y="17145"/>
                  <a:pt x="84582" y="17145"/>
                </a:cubicBezTo>
                <a:cubicBezTo>
                  <a:pt x="121826" y="17145"/>
                  <a:pt x="152019" y="47338"/>
                  <a:pt x="152019" y="84582"/>
                </a:cubicBezTo>
                <a:close/>
              </a:path>
            </a:pathLst>
          </a:custGeom>
          <a:noFill/>
          <a:ln w="19050" cap="flat">
            <a:solidFill>
              <a:schemeClr val="tx2">
                <a:lumMod val="60000"/>
                <a:lumOff val="40000"/>
              </a:schemeClr>
            </a:solidFill>
            <a:prstDash val="solid"/>
            <a:miter/>
          </a:ln>
        </p:spPr>
        <p:txBody>
          <a:bodyPr rtlCol="0" anchor="ctr"/>
          <a:p>
            <a:pPr>
              <a:lnSpc>
                <a:spcPct val="120000"/>
              </a:lnSpc>
            </a:pPr>
            <a:endParaRPr lang="zh-CN" altLang="en-US"/>
          </a:p>
        </p:txBody>
      </p:sp>
      <p:sp>
        <p:nvSpPr>
          <p:cNvPr id="78" name="任意形状 10"/>
          <p:cNvSpPr/>
          <p:nvPr>
            <p:custDataLst>
              <p:tags r:id="rId23"/>
            </p:custDataLst>
          </p:nvPr>
        </p:nvSpPr>
        <p:spPr>
          <a:xfrm flipH="1">
            <a:off x="5021580" y="2316480"/>
            <a:ext cx="56515" cy="56515"/>
          </a:xfrm>
          <a:custGeom>
            <a:avLst/>
            <a:gdLst>
              <a:gd name="connsiteX0" fmla="*/ 64865 w 68580"/>
              <a:gd name="connsiteY0" fmla="*/ 34576 h 68580"/>
              <a:gd name="connsiteX1" fmla="*/ 34576 w 68580"/>
              <a:gd name="connsiteY1" fmla="*/ 64865 h 68580"/>
              <a:gd name="connsiteX2" fmla="*/ 4286 w 68580"/>
              <a:gd name="connsiteY2" fmla="*/ 34576 h 68580"/>
              <a:gd name="connsiteX3" fmla="*/ 34576 w 68580"/>
              <a:gd name="connsiteY3" fmla="*/ 4286 h 68580"/>
              <a:gd name="connsiteX4" fmla="*/ 64865 w 68580"/>
              <a:gd name="connsiteY4" fmla="*/ 34576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68580">
                <a:moveTo>
                  <a:pt x="64865" y="34576"/>
                </a:moveTo>
                <a:cubicBezTo>
                  <a:pt x="64865" y="51304"/>
                  <a:pt x="51304" y="64865"/>
                  <a:pt x="34576" y="64865"/>
                </a:cubicBezTo>
                <a:cubicBezTo>
                  <a:pt x="17847" y="64865"/>
                  <a:pt x="4286" y="51304"/>
                  <a:pt x="4286" y="34576"/>
                </a:cubicBezTo>
                <a:cubicBezTo>
                  <a:pt x="4286" y="17847"/>
                  <a:pt x="17847" y="4286"/>
                  <a:pt x="34576" y="4286"/>
                </a:cubicBezTo>
                <a:cubicBezTo>
                  <a:pt x="51304" y="4286"/>
                  <a:pt x="64865" y="17847"/>
                  <a:pt x="64865" y="34576"/>
                </a:cubicBezTo>
                <a:close/>
              </a:path>
            </a:pathLst>
          </a:custGeom>
          <a:solidFill>
            <a:schemeClr val="tx2">
              <a:lumMod val="60000"/>
              <a:lumOff val="40000"/>
            </a:schemeClr>
          </a:solidFill>
          <a:ln w="9525" cap="flat">
            <a:noFill/>
            <a:prstDash val="solid"/>
            <a:miter/>
          </a:ln>
        </p:spPr>
        <p:txBody>
          <a:bodyPr rtlCol="0" anchor="ctr"/>
          <a:p>
            <a:pPr>
              <a:lnSpc>
                <a:spcPct val="120000"/>
              </a:lnSpc>
            </a:pPr>
            <a:endParaRPr lang="zh-CN" altLang="en-US"/>
          </a:p>
        </p:txBody>
      </p:sp>
      <p:sp>
        <p:nvSpPr>
          <p:cNvPr id="70" name="任意形状 19"/>
          <p:cNvSpPr/>
          <p:nvPr>
            <p:custDataLst>
              <p:tags r:id="rId24"/>
            </p:custDataLst>
          </p:nvPr>
        </p:nvSpPr>
        <p:spPr>
          <a:xfrm>
            <a:off x="203200" y="4388485"/>
            <a:ext cx="3812540" cy="711835"/>
          </a:xfrm>
          <a:custGeom>
            <a:avLst/>
            <a:gdLst>
              <a:gd name="connsiteX0" fmla="*/ 7361778 w 7795260"/>
              <a:gd name="connsiteY0" fmla="*/ 4286 h 868680"/>
              <a:gd name="connsiteX1" fmla="*/ 7361778 w 7795260"/>
              <a:gd name="connsiteY1" fmla="*/ 4286 h 868680"/>
              <a:gd name="connsiteX2" fmla="*/ 7361778 w 7795260"/>
              <a:gd name="connsiteY2" fmla="*/ 4286 h 868680"/>
              <a:gd name="connsiteX3" fmla="*/ 435197 w 7795260"/>
              <a:gd name="connsiteY3" fmla="*/ 4286 h 868680"/>
              <a:gd name="connsiteX4" fmla="*/ 4286 w 7795260"/>
              <a:gd name="connsiteY4" fmla="*/ 435197 h 868680"/>
              <a:gd name="connsiteX5" fmla="*/ 435197 w 7795260"/>
              <a:gd name="connsiteY5" fmla="*/ 866108 h 868680"/>
              <a:gd name="connsiteX6" fmla="*/ 7361778 w 7795260"/>
              <a:gd name="connsiteY6" fmla="*/ 866108 h 868680"/>
              <a:gd name="connsiteX7" fmla="*/ 7361778 w 7795260"/>
              <a:gd name="connsiteY7" fmla="*/ 866108 h 868680"/>
              <a:gd name="connsiteX8" fmla="*/ 7361778 w 7795260"/>
              <a:gd name="connsiteY8" fmla="*/ 866108 h 868680"/>
              <a:gd name="connsiteX9" fmla="*/ 7792689 w 7795260"/>
              <a:gd name="connsiteY9" fmla="*/ 435197 h 868680"/>
              <a:gd name="connsiteX10" fmla="*/ 7361778 w 7795260"/>
              <a:gd name="connsiteY10" fmla="*/ 4286 h 86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95260" h="868680">
                <a:moveTo>
                  <a:pt x="7361778" y="4286"/>
                </a:moveTo>
                <a:lnTo>
                  <a:pt x="7361778" y="4286"/>
                </a:lnTo>
                <a:lnTo>
                  <a:pt x="7361778" y="4286"/>
                </a:lnTo>
                <a:lnTo>
                  <a:pt x="435197" y="4286"/>
                </a:lnTo>
                <a:cubicBezTo>
                  <a:pt x="197454" y="4286"/>
                  <a:pt x="4286" y="197453"/>
                  <a:pt x="4286" y="435197"/>
                </a:cubicBezTo>
                <a:cubicBezTo>
                  <a:pt x="4286" y="672941"/>
                  <a:pt x="197454" y="866108"/>
                  <a:pt x="435197" y="866108"/>
                </a:cubicBezTo>
                <a:lnTo>
                  <a:pt x="7361778" y="866108"/>
                </a:lnTo>
                <a:lnTo>
                  <a:pt x="7361778" y="866108"/>
                </a:lnTo>
                <a:lnTo>
                  <a:pt x="7361778" y="866108"/>
                </a:lnTo>
                <a:cubicBezTo>
                  <a:pt x="7599521" y="866108"/>
                  <a:pt x="7792689" y="672941"/>
                  <a:pt x="7792689" y="435197"/>
                </a:cubicBezTo>
                <a:cubicBezTo>
                  <a:pt x="7792689" y="197453"/>
                  <a:pt x="7599521" y="4286"/>
                  <a:pt x="7361778" y="4286"/>
                </a:cubicBezTo>
                <a:close/>
              </a:path>
            </a:pathLst>
          </a:custGeom>
          <a:solidFill>
            <a:schemeClr val="tx2"/>
          </a:solidFill>
          <a:ln w="8068" cap="flat">
            <a:noFill/>
            <a:prstDash val="solid"/>
            <a:miter/>
          </a:ln>
        </p:spPr>
        <p:txBody>
          <a:bodyPr rtlCol="0" anchor="ctr"/>
          <a:p>
            <a:pPr>
              <a:lnSpc>
                <a:spcPct val="120000"/>
              </a:lnSpc>
            </a:pPr>
            <a:endParaRPr lang="zh-CN" altLang="en-US"/>
          </a:p>
        </p:txBody>
      </p:sp>
      <p:sp>
        <p:nvSpPr>
          <p:cNvPr id="71" name="文本框 70"/>
          <p:cNvSpPr txBox="1"/>
          <p:nvPr>
            <p:custDataLst>
              <p:tags r:id="rId25"/>
            </p:custDataLst>
          </p:nvPr>
        </p:nvSpPr>
        <p:spPr>
          <a:xfrm>
            <a:off x="389890" y="4431665"/>
            <a:ext cx="3515995" cy="625475"/>
          </a:xfrm>
          <a:prstGeom prst="rect">
            <a:avLst/>
          </a:prstGeom>
          <a:noFill/>
        </p:spPr>
        <p:txBody>
          <a:bodyPr wrap="square" rtlCol="0" anchor="ctr" anchorCtr="0">
            <a:normAutofit/>
          </a:bodyPr>
          <a:p>
            <a:pPr>
              <a:lnSpc>
                <a:spcPct val="120000"/>
              </a:lnSpc>
            </a:pPr>
            <a:r>
              <a:rPr lang="zh-CN" altLang="en-US" sz="1400" spc="150">
                <a:solidFill>
                  <a:sysClr val="window" lastClr="FFFFFF"/>
                </a:solidFill>
                <a:latin typeface="汉仪晓波花月圆W" panose="00020600040101010101" charset="-122"/>
                <a:ea typeface="汉仪晓波花月圆W" panose="00020600040101010101" charset="-122"/>
              </a:rPr>
              <a:t>到哪里找这些数据？</a:t>
            </a:r>
            <a:endParaRPr lang="zh-CN" altLang="en-US" sz="1400" spc="150">
              <a:solidFill>
                <a:sysClr val="window" lastClr="FFFFFF"/>
              </a:solidFill>
              <a:latin typeface="汉仪晓波花月圆W" panose="00020600040101010101" charset="-122"/>
              <a:ea typeface="汉仪晓波花月圆W" panose="00020600040101010101" charset="-122"/>
            </a:endParaRPr>
          </a:p>
        </p:txBody>
      </p:sp>
      <p:sp>
        <p:nvSpPr>
          <p:cNvPr id="84" name="任意形状 11"/>
          <p:cNvSpPr/>
          <p:nvPr>
            <p:custDataLst>
              <p:tags r:id="rId26"/>
            </p:custDataLst>
          </p:nvPr>
        </p:nvSpPr>
        <p:spPr>
          <a:xfrm flipH="1">
            <a:off x="4055110" y="4472305"/>
            <a:ext cx="991235" cy="271780"/>
          </a:xfrm>
          <a:custGeom>
            <a:avLst/>
            <a:gdLst>
              <a:gd name="connsiteX0" fmla="*/ 17145 w 1377315"/>
              <a:gd name="connsiteY0" fmla="*/ 17145 h 331470"/>
              <a:gd name="connsiteX1" fmla="*/ 623507 w 1377315"/>
              <a:gd name="connsiteY1" fmla="*/ 17145 h 331470"/>
              <a:gd name="connsiteX2" fmla="*/ 921829 w 1377315"/>
              <a:gd name="connsiteY2" fmla="*/ 315468 h 331470"/>
              <a:gd name="connsiteX3" fmla="*/ 1362456 w 1377315"/>
              <a:gd name="connsiteY3" fmla="*/ 315468 h 331470"/>
            </a:gdLst>
            <a:ahLst/>
            <a:cxnLst>
              <a:cxn ang="0">
                <a:pos x="connsiteX0" y="connsiteY0"/>
              </a:cxn>
              <a:cxn ang="0">
                <a:pos x="connsiteX1" y="connsiteY1"/>
              </a:cxn>
              <a:cxn ang="0">
                <a:pos x="connsiteX2" y="connsiteY2"/>
              </a:cxn>
              <a:cxn ang="0">
                <a:pos x="connsiteX3" y="connsiteY3"/>
              </a:cxn>
            </a:cxnLst>
            <a:rect l="l" t="t" r="r" b="b"/>
            <a:pathLst>
              <a:path w="1377315" h="331470">
                <a:moveTo>
                  <a:pt x="17145" y="17145"/>
                </a:moveTo>
                <a:lnTo>
                  <a:pt x="623507" y="17145"/>
                </a:lnTo>
                <a:lnTo>
                  <a:pt x="921829" y="315468"/>
                </a:lnTo>
                <a:lnTo>
                  <a:pt x="1362456" y="315468"/>
                </a:lnTo>
              </a:path>
            </a:pathLst>
          </a:custGeom>
          <a:noFill/>
          <a:ln w="19050" cap="flat">
            <a:solidFill>
              <a:schemeClr val="tx2"/>
            </a:solidFill>
            <a:prstDash val="solid"/>
            <a:miter/>
          </a:ln>
        </p:spPr>
        <p:txBody>
          <a:bodyPr rtlCol="0" anchor="ctr"/>
          <a:p>
            <a:pPr>
              <a:lnSpc>
                <a:spcPct val="120000"/>
              </a:lnSpc>
            </a:pPr>
            <a:endParaRPr lang="zh-CN" altLang="en-US"/>
          </a:p>
        </p:txBody>
      </p:sp>
      <p:sp>
        <p:nvSpPr>
          <p:cNvPr id="85" name="任意形状 12"/>
          <p:cNvSpPr/>
          <p:nvPr>
            <p:custDataLst>
              <p:tags r:id="rId27"/>
            </p:custDataLst>
          </p:nvPr>
        </p:nvSpPr>
        <p:spPr>
          <a:xfrm flipH="1">
            <a:off x="5021580" y="4417060"/>
            <a:ext cx="135890" cy="135890"/>
          </a:xfrm>
          <a:custGeom>
            <a:avLst/>
            <a:gdLst>
              <a:gd name="connsiteX0" fmla="*/ 152019 w 165735"/>
              <a:gd name="connsiteY0" fmla="*/ 84582 h 165735"/>
              <a:gd name="connsiteX1" fmla="*/ 84582 w 165735"/>
              <a:gd name="connsiteY1" fmla="*/ 152019 h 165735"/>
              <a:gd name="connsiteX2" fmla="*/ 17145 w 165735"/>
              <a:gd name="connsiteY2" fmla="*/ 84582 h 165735"/>
              <a:gd name="connsiteX3" fmla="*/ 84582 w 165735"/>
              <a:gd name="connsiteY3" fmla="*/ 17145 h 165735"/>
              <a:gd name="connsiteX4" fmla="*/ 152019 w 165735"/>
              <a:gd name="connsiteY4" fmla="*/ 84582 h 165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 h="165735">
                <a:moveTo>
                  <a:pt x="152019" y="84582"/>
                </a:moveTo>
                <a:cubicBezTo>
                  <a:pt x="152019" y="121826"/>
                  <a:pt x="121826" y="152019"/>
                  <a:pt x="84582" y="152019"/>
                </a:cubicBezTo>
                <a:cubicBezTo>
                  <a:pt x="47338" y="152019"/>
                  <a:pt x="17145" y="121826"/>
                  <a:pt x="17145" y="84582"/>
                </a:cubicBezTo>
                <a:cubicBezTo>
                  <a:pt x="17145" y="47337"/>
                  <a:pt x="47338" y="17145"/>
                  <a:pt x="84582" y="17145"/>
                </a:cubicBezTo>
                <a:cubicBezTo>
                  <a:pt x="121826" y="17145"/>
                  <a:pt x="152019" y="47337"/>
                  <a:pt x="152019" y="84582"/>
                </a:cubicBezTo>
                <a:close/>
              </a:path>
            </a:pathLst>
          </a:custGeom>
          <a:noFill/>
          <a:ln w="19050" cap="flat">
            <a:solidFill>
              <a:schemeClr val="tx2"/>
            </a:solidFill>
            <a:prstDash val="solid"/>
            <a:miter/>
          </a:ln>
        </p:spPr>
        <p:txBody>
          <a:bodyPr rtlCol="0" anchor="ctr"/>
          <a:p>
            <a:pPr>
              <a:lnSpc>
                <a:spcPct val="120000"/>
              </a:lnSpc>
            </a:pPr>
            <a:endParaRPr lang="zh-CN" altLang="en-US"/>
          </a:p>
        </p:txBody>
      </p:sp>
      <p:sp>
        <p:nvSpPr>
          <p:cNvPr id="86" name="任意形状 13"/>
          <p:cNvSpPr/>
          <p:nvPr>
            <p:custDataLst>
              <p:tags r:id="rId28"/>
            </p:custDataLst>
          </p:nvPr>
        </p:nvSpPr>
        <p:spPr>
          <a:xfrm flipH="1">
            <a:off x="5060950" y="4457065"/>
            <a:ext cx="56515" cy="56515"/>
          </a:xfrm>
          <a:custGeom>
            <a:avLst/>
            <a:gdLst>
              <a:gd name="connsiteX0" fmla="*/ 64865 w 68580"/>
              <a:gd name="connsiteY0" fmla="*/ 34576 h 68580"/>
              <a:gd name="connsiteX1" fmla="*/ 34576 w 68580"/>
              <a:gd name="connsiteY1" fmla="*/ 64865 h 68580"/>
              <a:gd name="connsiteX2" fmla="*/ 4286 w 68580"/>
              <a:gd name="connsiteY2" fmla="*/ 34576 h 68580"/>
              <a:gd name="connsiteX3" fmla="*/ 34576 w 68580"/>
              <a:gd name="connsiteY3" fmla="*/ 4286 h 68580"/>
              <a:gd name="connsiteX4" fmla="*/ 64865 w 68580"/>
              <a:gd name="connsiteY4" fmla="*/ 34576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68580">
                <a:moveTo>
                  <a:pt x="64865" y="34576"/>
                </a:moveTo>
                <a:cubicBezTo>
                  <a:pt x="64865" y="51304"/>
                  <a:pt x="51304" y="64865"/>
                  <a:pt x="34576" y="64865"/>
                </a:cubicBezTo>
                <a:cubicBezTo>
                  <a:pt x="17847" y="64865"/>
                  <a:pt x="4286" y="51304"/>
                  <a:pt x="4286" y="34576"/>
                </a:cubicBezTo>
                <a:cubicBezTo>
                  <a:pt x="4286" y="17847"/>
                  <a:pt x="17847" y="4286"/>
                  <a:pt x="34576" y="4286"/>
                </a:cubicBezTo>
                <a:cubicBezTo>
                  <a:pt x="51304" y="4286"/>
                  <a:pt x="64865" y="17847"/>
                  <a:pt x="64865" y="34576"/>
                </a:cubicBezTo>
                <a:close/>
              </a:path>
            </a:pathLst>
          </a:custGeom>
          <a:solidFill>
            <a:schemeClr val="tx2"/>
          </a:solidFill>
          <a:ln w="9525" cap="flat">
            <a:noFill/>
            <a:prstDash val="solid"/>
            <a:miter/>
          </a:ln>
        </p:spPr>
        <p:txBody>
          <a:bodyPr rtlCol="0" anchor="ctr"/>
          <a:p>
            <a:pPr>
              <a:lnSpc>
                <a:spcPct val="120000"/>
              </a:lnSpc>
            </a:pPr>
            <a:endParaRPr lang="zh-CN" altLang="en-US"/>
          </a:p>
        </p:txBody>
      </p:sp>
    </p:spTree>
    <p:custDataLst>
      <p:tags r:id="rId2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5" name="等腰三角形 4"/>
          <p:cNvSpPr/>
          <p:nvPr/>
        </p:nvSpPr>
        <p:spPr>
          <a:xfrm flipV="1">
            <a:off x="5699125" y="4419600"/>
            <a:ext cx="795020" cy="4965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690110" y="2184083"/>
            <a:ext cx="2811780" cy="953135"/>
          </a:xfrm>
          <a:prstGeom prst="rect">
            <a:avLst/>
          </a:prstGeom>
          <a:noFill/>
        </p:spPr>
        <p:txBody>
          <a:bodyPr wrap="square" rtlCol="0" anchor="t">
            <a:spAutoFit/>
          </a:bodyPr>
          <a:p>
            <a:pPr algn="dist">
              <a:lnSpc>
                <a:spcPct val="100000"/>
              </a:lnSpc>
            </a:pPr>
            <a:r>
              <a:rPr lang="zh-CN" altLang="en-US" sz="36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数据类型 </a:t>
            </a:r>
            <a:endParaRPr lang="zh-CN" altLang="en-US" sz="36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a:p>
            <a:pPr algn="dist">
              <a:lnSpc>
                <a:spcPct val="100000"/>
              </a:lnSpc>
            </a:pPr>
            <a:endParaRPr lang="zh-CN" altLang="en-US" sz="20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pic>
        <p:nvPicPr>
          <p:cNvPr id="2" name="图片 1" descr="IMG_1105"/>
          <p:cNvPicPr>
            <a:picLocks noChangeAspect="1"/>
          </p:cNvPicPr>
          <p:nvPr/>
        </p:nvPicPr>
        <p:blipFill>
          <a:blip r:embed="rId1"/>
          <a:stretch>
            <a:fillRect/>
          </a:stretch>
        </p:blipFill>
        <p:spPr>
          <a:xfrm>
            <a:off x="4994275" y="2534285"/>
            <a:ext cx="2202815" cy="22028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5229860" y="739775"/>
            <a:ext cx="7200900" cy="5486400"/>
          </a:xfrm>
          <a:prstGeom prst="rect">
            <a:avLst/>
          </a:prstGeom>
        </p:spPr>
      </p:pic>
      <p:sp>
        <p:nvSpPr>
          <p:cNvPr id="41" name="等腰三角形 40"/>
          <p:cNvSpPr/>
          <p:nvPr/>
        </p:nvSpPr>
        <p:spPr>
          <a:xfrm rot="16200000" flipV="1">
            <a:off x="175260" y="478790"/>
            <a:ext cx="496570" cy="30734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16200000" flipV="1">
            <a:off x="-135890" y="412115"/>
            <a:ext cx="712470" cy="44069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27380" y="371475"/>
            <a:ext cx="2696210" cy="583565"/>
          </a:xfrm>
          <a:prstGeom prst="rect">
            <a:avLst/>
          </a:prstGeom>
          <a:noFill/>
        </p:spPr>
        <p:txBody>
          <a:bodyPr wrap="none" rtlCol="0" anchor="t">
            <a:spAutoFit/>
          </a:bodyPr>
          <a:p>
            <a:pPr algn="l">
              <a:lnSpc>
                <a:spcPct val="100000"/>
              </a:lnSpc>
              <a:spcBef>
                <a:spcPts val="0"/>
              </a:spcBef>
              <a:spcAft>
                <a:spcPts val="0"/>
              </a:spcAft>
            </a:pPr>
            <a:r>
              <a:rPr lang="en-US" altLang="zh-CN" sz="3200" b="1">
                <a:latin typeface="汉仪晓波花月圆W" panose="00020600040101010101" charset="-122"/>
                <a:ea typeface="汉仪晓波花月圆W" panose="00020600040101010101" charset="-122"/>
                <a:cs typeface="幼圆" panose="02010509060101010101" charset="-122"/>
                <a:sym typeface="+mn-ea"/>
              </a:rPr>
              <a:t>NetCDF</a:t>
            </a:r>
            <a:r>
              <a:rPr lang="zh-CN" altLang="en-US" sz="3200" b="1">
                <a:latin typeface="幼圆" panose="02010509060101010101" charset="-122"/>
                <a:ea typeface="幼圆" panose="02010509060101010101" charset="-122"/>
                <a:cs typeface="幼圆" panose="02010509060101010101" charset="-122"/>
                <a:sym typeface="+mn-ea"/>
              </a:rPr>
              <a:t>概述</a:t>
            </a:r>
            <a:endParaRPr lang="zh-CN" altLang="en-US" sz="3200" b="1">
              <a:solidFill>
                <a:schemeClr val="tx1"/>
              </a:solidFill>
              <a:latin typeface="幼圆" panose="02010509060101010101" charset="-122"/>
              <a:ea typeface="幼圆" panose="02010509060101010101" charset="-122"/>
              <a:cs typeface="幼圆" panose="02010509060101010101" charset="-122"/>
              <a:sym typeface="+mn-ea"/>
            </a:endParaRPr>
          </a:p>
        </p:txBody>
      </p:sp>
      <p:sp>
        <p:nvSpPr>
          <p:cNvPr id="15" name="文本框 14"/>
          <p:cNvSpPr txBox="1"/>
          <p:nvPr/>
        </p:nvSpPr>
        <p:spPr>
          <a:xfrm>
            <a:off x="627380" y="1405890"/>
            <a:ext cx="614680" cy="460375"/>
          </a:xfrm>
          <a:prstGeom prst="rect">
            <a:avLst/>
          </a:prstGeom>
          <a:noFill/>
        </p:spPr>
        <p:txBody>
          <a:bodyPr wrap="square" rtlCol="0" anchor="t">
            <a:spAutoFit/>
          </a:bodyPr>
          <a:p>
            <a:pPr algn="ctr"/>
            <a:r>
              <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01</a:t>
            </a:r>
            <a:endPar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20" name="文本框 19"/>
          <p:cNvSpPr txBox="1"/>
          <p:nvPr/>
        </p:nvSpPr>
        <p:spPr>
          <a:xfrm>
            <a:off x="627380" y="1183640"/>
            <a:ext cx="4751070" cy="3830955"/>
          </a:xfrm>
          <a:prstGeom prst="rect">
            <a:avLst/>
          </a:prstGeom>
          <a:noFill/>
        </p:spPr>
        <p:txBody>
          <a:bodyPr wrap="square" rtlCol="0" anchor="t">
            <a:spAutoFit/>
          </a:bodyPr>
          <a:p>
            <a:pPr algn="just">
              <a:lnSpc>
                <a:spcPct val="150000"/>
              </a:lnSpc>
              <a:spcBef>
                <a:spcPts val="0"/>
              </a:spcBef>
              <a:spcAft>
                <a:spcPts val="0"/>
              </a:spcAft>
            </a:pPr>
            <a:r>
              <a:rPr lang="zh-CN" altLang="en-US">
                <a:solidFill>
                  <a:schemeClr val="tx1"/>
                </a:solidFill>
                <a:latin typeface="汉仪晓波花月圆W" panose="00020600040101010101" charset="-122"/>
                <a:ea typeface="汉仪晓波花月圆W" panose="00020600040101010101" charset="-122"/>
                <a:cs typeface="幼圆" panose="02010509060101010101" charset="-122"/>
                <a:sym typeface="+mn-ea"/>
              </a:rPr>
              <a:t>NetCDF</a:t>
            </a:r>
            <a:r>
              <a:rPr lang="zh-CN" altLang="en-US">
                <a:solidFill>
                  <a:schemeClr val="tx1"/>
                </a:solidFill>
                <a:latin typeface="幼圆" panose="02010509060101010101" charset="-122"/>
                <a:ea typeface="幼圆" panose="02010509060101010101" charset="-122"/>
                <a:cs typeface="幼圆" panose="02010509060101010101" charset="-122"/>
                <a:sym typeface="+mn-ea"/>
              </a:rPr>
              <a:t>全称为</a:t>
            </a:r>
            <a:r>
              <a:rPr lang="zh-CN" altLang="en-US">
                <a:solidFill>
                  <a:schemeClr val="tx1"/>
                </a:solidFill>
                <a:latin typeface="汉仪晓波花月圆W" panose="00020600040101010101" charset="-122"/>
                <a:ea typeface="汉仪晓波花月圆W" panose="00020600040101010101" charset="-122"/>
                <a:cs typeface="幼圆" panose="02010509060101010101" charset="-122"/>
                <a:sym typeface="+mn-ea"/>
              </a:rPr>
              <a:t>network Common Data Format</a:t>
            </a:r>
            <a:r>
              <a:rPr lang="zh-CN" altLang="en-US">
                <a:solidFill>
                  <a:schemeClr val="tx1"/>
                </a:solidFill>
                <a:latin typeface="幼圆" panose="02010509060101010101" charset="-122"/>
                <a:ea typeface="幼圆" panose="02010509060101010101" charset="-122"/>
                <a:cs typeface="幼圆" panose="02010509060101010101" charset="-122"/>
                <a:sym typeface="+mn-ea"/>
              </a:rPr>
              <a:t>，中文译法为“网络通用数据格式”，简称</a:t>
            </a:r>
            <a:r>
              <a:rPr lang="en-US" altLang="zh-CN">
                <a:solidFill>
                  <a:schemeClr val="tx1"/>
                </a:solidFill>
                <a:latin typeface="幼圆" panose="02010509060101010101" charset="-122"/>
                <a:ea typeface="幼圆" panose="02010509060101010101" charset="-122"/>
                <a:cs typeface="幼圆" panose="02010509060101010101" charset="-122"/>
                <a:sym typeface="+mn-ea"/>
              </a:rPr>
              <a:t>nc</a:t>
            </a:r>
            <a:r>
              <a:rPr lang="zh-CN" altLang="en-US">
                <a:solidFill>
                  <a:schemeClr val="tx1"/>
                </a:solidFill>
                <a:latin typeface="幼圆" panose="02010509060101010101" charset="-122"/>
                <a:ea typeface="幼圆" panose="02010509060101010101" charset="-122"/>
                <a:cs typeface="幼圆" panose="02010509060101010101" charset="-122"/>
                <a:sym typeface="+mn-ea"/>
              </a:rPr>
              <a:t>。</a:t>
            </a:r>
            <a:endParaRPr lang="zh-CN" altLang="en-US">
              <a:solidFill>
                <a:schemeClr val="tx1"/>
              </a:solidFill>
              <a:latin typeface="幼圆" panose="02010509060101010101" charset="-122"/>
              <a:ea typeface="幼圆" panose="02010509060101010101" charset="-122"/>
              <a:cs typeface="幼圆" panose="02010509060101010101" charset="-122"/>
              <a:sym typeface="+mn-ea"/>
            </a:endParaRPr>
          </a:p>
          <a:p>
            <a:pPr algn="just">
              <a:lnSpc>
                <a:spcPct val="150000"/>
              </a:lnSpc>
              <a:spcBef>
                <a:spcPts val="0"/>
              </a:spcBef>
              <a:spcAft>
                <a:spcPts val="0"/>
              </a:spcAft>
            </a:pPr>
            <a:r>
              <a:rPr lang="zh-CN" altLang="en-US">
                <a:solidFill>
                  <a:schemeClr val="tx1"/>
                </a:solidFill>
                <a:latin typeface="幼圆" panose="02010509060101010101" charset="-122"/>
                <a:ea typeface="幼圆" panose="02010509060101010101" charset="-122"/>
                <a:cs typeface="幼圆" panose="02010509060101010101" charset="-122"/>
                <a:sym typeface="+mn-ea"/>
              </a:rPr>
              <a:t>从数学上来说，</a:t>
            </a:r>
            <a:r>
              <a:rPr lang="en-US" altLang="zh-CN">
                <a:solidFill>
                  <a:schemeClr val="tx1"/>
                </a:solidFill>
                <a:latin typeface="幼圆" panose="02010509060101010101" charset="-122"/>
                <a:ea typeface="幼圆" panose="02010509060101010101" charset="-122"/>
                <a:cs typeface="幼圆" panose="02010509060101010101" charset="-122"/>
                <a:sym typeface="+mn-ea"/>
              </a:rPr>
              <a:t>N</a:t>
            </a:r>
            <a:r>
              <a:rPr lang="zh-CN" altLang="en-US">
                <a:solidFill>
                  <a:schemeClr val="tx1"/>
                </a:solidFill>
                <a:latin typeface="幼圆" panose="02010509060101010101" charset="-122"/>
                <a:ea typeface="幼圆" panose="02010509060101010101" charset="-122"/>
                <a:cs typeface="幼圆" panose="02010509060101010101" charset="-122"/>
                <a:sym typeface="+mn-ea"/>
              </a:rPr>
              <a:t>et</a:t>
            </a:r>
            <a:r>
              <a:rPr lang="en-US" altLang="zh-CN">
                <a:solidFill>
                  <a:schemeClr val="tx1"/>
                </a:solidFill>
                <a:latin typeface="幼圆" panose="02010509060101010101" charset="-122"/>
                <a:ea typeface="幼圆" panose="02010509060101010101" charset="-122"/>
                <a:cs typeface="幼圆" panose="02010509060101010101" charset="-122"/>
                <a:sym typeface="+mn-ea"/>
              </a:rPr>
              <a:t>CDF</a:t>
            </a:r>
            <a:r>
              <a:rPr lang="zh-CN" altLang="en-US">
                <a:solidFill>
                  <a:schemeClr val="tx1"/>
                </a:solidFill>
                <a:latin typeface="幼圆" panose="02010509060101010101" charset="-122"/>
                <a:ea typeface="幼圆" panose="02010509060101010101" charset="-122"/>
                <a:cs typeface="幼圆" panose="02010509060101010101" charset="-122"/>
                <a:sym typeface="+mn-ea"/>
              </a:rPr>
              <a:t>存储的数据就是一个多自变量的单值函数。</a:t>
            </a:r>
            <a:endParaRPr lang="zh-CN" altLang="en-US">
              <a:solidFill>
                <a:schemeClr val="tx1"/>
              </a:solidFill>
              <a:latin typeface="幼圆" panose="02010509060101010101" charset="-122"/>
              <a:ea typeface="幼圆" panose="02010509060101010101" charset="-122"/>
              <a:cs typeface="幼圆" panose="02010509060101010101" charset="-122"/>
              <a:sym typeface="+mn-ea"/>
            </a:endParaRPr>
          </a:p>
          <a:p>
            <a:pPr marL="285750" indent="-285750" algn="just">
              <a:lnSpc>
                <a:spcPct val="150000"/>
              </a:lnSpc>
              <a:spcBef>
                <a:spcPts val="0"/>
              </a:spcBef>
              <a:spcAft>
                <a:spcPts val="0"/>
              </a:spcAft>
              <a:buFont typeface="Arial" panose="020B0604020202020204" pitchFamily="34" charset="0"/>
              <a:buChar char="•"/>
            </a:pPr>
            <a:r>
              <a:rPr lang="zh-CN" altLang="en-US" b="1">
                <a:solidFill>
                  <a:schemeClr val="tx1"/>
                </a:solidFill>
                <a:latin typeface="幼圆" panose="02010509060101010101" charset="-122"/>
                <a:ea typeface="幼圆" panose="02010509060101010101" charset="-122"/>
                <a:cs typeface="幼圆" panose="02010509060101010101" charset="-122"/>
                <a:sym typeface="+mn-ea"/>
              </a:rPr>
              <a:t>维(dimension)</a:t>
            </a:r>
            <a:endParaRPr lang="zh-CN" altLang="en-US" b="1">
              <a:solidFill>
                <a:schemeClr val="tx1"/>
              </a:solidFill>
              <a:latin typeface="幼圆" panose="02010509060101010101" charset="-122"/>
              <a:ea typeface="幼圆" panose="02010509060101010101" charset="-122"/>
              <a:cs typeface="幼圆" panose="02010509060101010101" charset="-122"/>
              <a:sym typeface="+mn-ea"/>
            </a:endParaRPr>
          </a:p>
          <a:p>
            <a:pPr marL="285750" indent="-285750" algn="just">
              <a:lnSpc>
                <a:spcPct val="150000"/>
              </a:lnSpc>
              <a:spcBef>
                <a:spcPts val="0"/>
              </a:spcBef>
              <a:spcAft>
                <a:spcPts val="0"/>
              </a:spcAft>
              <a:buFont typeface="Arial" panose="020B0604020202020204" pitchFamily="34" charset="0"/>
              <a:buChar char="•"/>
            </a:pPr>
            <a:r>
              <a:rPr lang="zh-CN" altLang="en-US" b="1">
                <a:solidFill>
                  <a:schemeClr val="tx1"/>
                </a:solidFill>
                <a:latin typeface="幼圆" panose="02010509060101010101" charset="-122"/>
                <a:ea typeface="幼圆" panose="02010509060101010101" charset="-122"/>
                <a:cs typeface="幼圆" panose="02010509060101010101" charset="-122"/>
                <a:sym typeface="+mn-ea"/>
              </a:rPr>
              <a:t>变量(Variables)</a:t>
            </a:r>
            <a:endParaRPr lang="zh-CN" altLang="en-US" b="1">
              <a:solidFill>
                <a:schemeClr val="tx1"/>
              </a:solidFill>
              <a:latin typeface="幼圆" panose="02010509060101010101" charset="-122"/>
              <a:ea typeface="幼圆" panose="02010509060101010101" charset="-122"/>
              <a:cs typeface="幼圆" panose="02010509060101010101" charset="-122"/>
              <a:sym typeface="+mn-ea"/>
            </a:endParaRPr>
          </a:p>
          <a:p>
            <a:pPr marL="285750" indent="-285750" algn="just">
              <a:lnSpc>
                <a:spcPct val="150000"/>
              </a:lnSpc>
              <a:spcBef>
                <a:spcPts val="0"/>
              </a:spcBef>
              <a:spcAft>
                <a:spcPts val="0"/>
              </a:spcAft>
              <a:buFont typeface="Arial" panose="020B0604020202020204" pitchFamily="34" charset="0"/>
              <a:buChar char="•"/>
            </a:pPr>
            <a:r>
              <a:rPr lang="zh-CN" altLang="en-US" b="1">
                <a:solidFill>
                  <a:schemeClr val="tx1"/>
                </a:solidFill>
                <a:latin typeface="幼圆" panose="02010509060101010101" charset="-122"/>
                <a:ea typeface="幼圆" panose="02010509060101010101" charset="-122"/>
                <a:cs typeface="幼圆" panose="02010509060101010101" charset="-122"/>
                <a:sym typeface="+mn-ea"/>
              </a:rPr>
              <a:t>坐标变量（Coordinate Variables）</a:t>
            </a:r>
            <a:endParaRPr lang="zh-CN" altLang="en-US" b="1">
              <a:solidFill>
                <a:schemeClr val="tx1"/>
              </a:solidFill>
              <a:latin typeface="幼圆" panose="02010509060101010101" charset="-122"/>
              <a:ea typeface="幼圆" panose="02010509060101010101" charset="-122"/>
              <a:cs typeface="幼圆" panose="02010509060101010101" charset="-122"/>
              <a:sym typeface="+mn-ea"/>
            </a:endParaRPr>
          </a:p>
          <a:p>
            <a:pPr marL="285750" indent="-285750" algn="just">
              <a:lnSpc>
                <a:spcPct val="150000"/>
              </a:lnSpc>
              <a:spcBef>
                <a:spcPts val="0"/>
              </a:spcBef>
              <a:spcAft>
                <a:spcPts val="0"/>
              </a:spcAft>
              <a:buFont typeface="Arial" panose="020B0604020202020204" pitchFamily="34" charset="0"/>
              <a:buChar char="•"/>
            </a:pPr>
            <a:r>
              <a:rPr lang="zh-CN" altLang="en-US" b="1">
                <a:solidFill>
                  <a:schemeClr val="tx1"/>
                </a:solidFill>
                <a:latin typeface="幼圆" panose="02010509060101010101" charset="-122"/>
                <a:ea typeface="幼圆" panose="02010509060101010101" charset="-122"/>
                <a:cs typeface="幼圆" panose="02010509060101010101" charset="-122"/>
                <a:sym typeface="+mn-ea"/>
              </a:rPr>
              <a:t>属性(Attributes)</a:t>
            </a:r>
            <a:endParaRPr lang="zh-CN" altLang="en-US" b="1">
              <a:solidFill>
                <a:schemeClr val="tx1"/>
              </a:solidFill>
              <a:latin typeface="幼圆" panose="02010509060101010101" charset="-122"/>
              <a:ea typeface="幼圆" panose="02010509060101010101" charset="-122"/>
              <a:cs typeface="幼圆" panose="0201050906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 name="等腰三角形 40"/>
          <p:cNvSpPr/>
          <p:nvPr/>
        </p:nvSpPr>
        <p:spPr>
          <a:xfrm rot="16200000" flipV="1">
            <a:off x="175260" y="478790"/>
            <a:ext cx="496570" cy="30734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16200000" flipV="1">
            <a:off x="-135890" y="412115"/>
            <a:ext cx="712470" cy="44069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27380" y="371475"/>
            <a:ext cx="1642745" cy="583565"/>
          </a:xfrm>
          <a:prstGeom prst="rect">
            <a:avLst/>
          </a:prstGeom>
          <a:noFill/>
        </p:spPr>
        <p:txBody>
          <a:bodyPr wrap="none" rtlCol="0" anchor="t">
            <a:spAutoFit/>
          </a:bodyPr>
          <a:p>
            <a:pPr algn="l">
              <a:lnSpc>
                <a:spcPct val="100000"/>
              </a:lnSpc>
              <a:spcBef>
                <a:spcPts val="0"/>
              </a:spcBef>
              <a:spcAft>
                <a:spcPts val="0"/>
              </a:spcAft>
            </a:pPr>
            <a:r>
              <a:rPr sz="3200" b="1">
                <a:cs typeface="幼圆" panose="02010509060101010101" charset="-122"/>
                <a:sym typeface="+mn-ea"/>
              </a:rPr>
              <a:t>CDL结构</a:t>
            </a:r>
            <a:endParaRPr sz="3200" b="1">
              <a:cs typeface="幼圆" panose="02010509060101010101" charset="-122"/>
              <a:sym typeface="+mn-ea"/>
            </a:endParaRPr>
          </a:p>
        </p:txBody>
      </p:sp>
      <p:sp>
        <p:nvSpPr>
          <p:cNvPr id="15" name="文本框 14"/>
          <p:cNvSpPr txBox="1"/>
          <p:nvPr/>
        </p:nvSpPr>
        <p:spPr>
          <a:xfrm>
            <a:off x="627380" y="1405890"/>
            <a:ext cx="614680" cy="460375"/>
          </a:xfrm>
          <a:prstGeom prst="rect">
            <a:avLst/>
          </a:prstGeom>
          <a:noFill/>
        </p:spPr>
        <p:txBody>
          <a:bodyPr wrap="square" rtlCol="0" anchor="t">
            <a:spAutoFit/>
          </a:bodyPr>
          <a:p>
            <a:pPr algn="ctr"/>
            <a:r>
              <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01</a:t>
            </a:r>
            <a:endPar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20" name="文本框 19"/>
          <p:cNvSpPr txBox="1"/>
          <p:nvPr/>
        </p:nvSpPr>
        <p:spPr>
          <a:xfrm>
            <a:off x="627380" y="991870"/>
            <a:ext cx="10333990" cy="922020"/>
          </a:xfrm>
          <a:prstGeom prst="rect">
            <a:avLst/>
          </a:prstGeom>
          <a:noFill/>
        </p:spPr>
        <p:txBody>
          <a:bodyPr wrap="square" rtlCol="0" anchor="t">
            <a:spAutoFit/>
          </a:bodyPr>
          <a:p>
            <a:pPr algn="just">
              <a:lnSpc>
                <a:spcPct val="150000"/>
              </a:lnSpc>
              <a:spcBef>
                <a:spcPts val="0"/>
              </a:spcBef>
              <a:spcAft>
                <a:spcPts val="0"/>
              </a:spcAft>
            </a:pPr>
            <a:r>
              <a:rPr lang="en-US" altLang="zh-CN">
                <a:solidFill>
                  <a:schemeClr val="tx1"/>
                </a:solidFill>
                <a:latin typeface="幼圆" panose="02010509060101010101" charset="-122"/>
                <a:ea typeface="幼圆" panose="02010509060101010101" charset="-122"/>
                <a:cs typeface="幼圆" panose="02010509060101010101" charset="-122"/>
                <a:sym typeface="+mn-ea"/>
              </a:rPr>
              <a:t>        </a:t>
            </a:r>
            <a:r>
              <a:rPr lang="zh-CN" altLang="en-US">
                <a:solidFill>
                  <a:schemeClr val="tx1"/>
                </a:solidFill>
                <a:latin typeface="幼圆" panose="02010509060101010101" charset="-122"/>
                <a:ea typeface="幼圆" panose="02010509060101010101" charset="-122"/>
                <a:cs typeface="幼圆" panose="02010509060101010101" charset="-122"/>
                <a:sym typeface="+mn-ea"/>
              </a:rPr>
              <a:t>CDL全称为network Common data form Description Language，它是用来描述netcdf文件的结构的一种语法格式。它包括前面所说的三种netcdf对象(变量、维、属性)的具体定义。</a:t>
            </a:r>
            <a:endParaRPr lang="zh-CN" altLang="en-US">
              <a:solidFill>
                <a:schemeClr val="tx1"/>
              </a:solidFill>
              <a:latin typeface="幼圆" panose="02010509060101010101" charset="-122"/>
              <a:ea typeface="幼圆" panose="02010509060101010101" charset="-122"/>
              <a:cs typeface="幼圆" panose="02010509060101010101" charset="-122"/>
              <a:sym typeface="+mn-ea"/>
            </a:endParaRPr>
          </a:p>
        </p:txBody>
      </p:sp>
      <p:pic>
        <p:nvPicPr>
          <p:cNvPr id="2" name="图片 1" descr="截屏2021-04-21 下午9.39.45"/>
          <p:cNvPicPr>
            <a:picLocks noChangeAspect="1"/>
          </p:cNvPicPr>
          <p:nvPr/>
        </p:nvPicPr>
        <p:blipFill>
          <a:blip r:embed="rId1"/>
          <a:stretch>
            <a:fillRect/>
          </a:stretch>
        </p:blipFill>
        <p:spPr>
          <a:xfrm>
            <a:off x="627380" y="2102485"/>
            <a:ext cx="3307715" cy="4222750"/>
          </a:xfrm>
          <a:prstGeom prst="rect">
            <a:avLst/>
          </a:prstGeom>
        </p:spPr>
      </p:pic>
      <p:sp>
        <p:nvSpPr>
          <p:cNvPr id="3" name="文本框 2"/>
          <p:cNvSpPr txBox="1"/>
          <p:nvPr/>
        </p:nvSpPr>
        <p:spPr>
          <a:xfrm>
            <a:off x="6216650" y="2102485"/>
            <a:ext cx="5140325" cy="4846320"/>
          </a:xfrm>
          <a:prstGeom prst="rect">
            <a:avLst/>
          </a:prstGeom>
          <a:noFill/>
        </p:spPr>
        <p:txBody>
          <a:bodyPr wrap="square" rtlCol="0" anchor="t">
            <a:spAutoFit/>
          </a:bodyPr>
          <a:p>
            <a:pPr algn="just">
              <a:lnSpc>
                <a:spcPct val="150000"/>
              </a:lnSpc>
              <a:spcBef>
                <a:spcPts val="0"/>
              </a:spcBef>
              <a:spcAft>
                <a:spcPts val="0"/>
              </a:spcAft>
            </a:pPr>
            <a:r>
              <a:rPr b="1">
                <a:solidFill>
                  <a:schemeClr val="tx1"/>
                </a:solidFill>
                <a:latin typeface="幼圆" panose="02010509060101010101" charset="-122"/>
                <a:ea typeface="幼圆" panose="02010509060101010101" charset="-122"/>
                <a:cs typeface="幼圆" panose="02010509060101010101" charset="-122"/>
                <a:sym typeface="+mn-ea"/>
              </a:rPr>
              <a:t>这个结构包括三个部分</a:t>
            </a:r>
            <a:r>
              <a:rPr lang="zh-CN" b="1">
                <a:solidFill>
                  <a:schemeClr val="tx1"/>
                </a:solidFill>
                <a:latin typeface="幼圆" panose="02010509060101010101" charset="-122"/>
                <a:ea typeface="幼圆" panose="02010509060101010101" charset="-122"/>
                <a:cs typeface="幼圆" panose="02010509060101010101" charset="-122"/>
                <a:sym typeface="+mn-ea"/>
              </a:rPr>
              <a:t>：</a:t>
            </a:r>
            <a:endParaRPr>
              <a:solidFill>
                <a:schemeClr val="tx1"/>
              </a:solidFill>
              <a:latin typeface="幼圆" panose="02010509060101010101" charset="-122"/>
              <a:ea typeface="幼圆" panose="02010509060101010101" charset="-122"/>
              <a:cs typeface="幼圆" panose="02010509060101010101" charset="-122"/>
              <a:sym typeface="+mn-ea"/>
            </a:endParaRPr>
          </a:p>
          <a:p>
            <a:pPr marL="285750" indent="-285750" algn="just">
              <a:lnSpc>
                <a:spcPct val="150000"/>
              </a:lnSpc>
              <a:spcBef>
                <a:spcPts val="0"/>
              </a:spcBef>
              <a:spcAft>
                <a:spcPts val="0"/>
              </a:spcAft>
              <a:buFont typeface="Wingdings" panose="05000000000000000000" charset="0"/>
              <a:buChar char=""/>
            </a:pPr>
            <a:r>
              <a:rPr b="1">
                <a:solidFill>
                  <a:schemeClr val="tx1"/>
                </a:solidFill>
                <a:latin typeface="幼圆" panose="02010509060101010101" charset="-122"/>
                <a:ea typeface="幼圆" panose="02010509060101010101" charset="-122"/>
                <a:cs typeface="幼圆" panose="02010509060101010101" charset="-122"/>
                <a:sym typeface="+mn-ea"/>
              </a:rPr>
              <a:t>维的定义</a:t>
            </a:r>
            <a:r>
              <a:rPr lang="zh-CN" b="1">
                <a:solidFill>
                  <a:schemeClr val="tx1"/>
                </a:solidFill>
                <a:latin typeface="幼圆" panose="02010509060101010101" charset="-122"/>
                <a:ea typeface="幼圆" panose="02010509060101010101" charset="-122"/>
                <a:cs typeface="幼圆" panose="02010509060101010101" charset="-122"/>
                <a:sym typeface="+mn-ea"/>
              </a:rPr>
              <a:t>：</a:t>
            </a:r>
            <a:r>
              <a:rPr>
                <a:solidFill>
                  <a:schemeClr val="tx1"/>
                </a:solidFill>
                <a:latin typeface="幼圆" panose="02010509060101010101" charset="-122"/>
                <a:ea typeface="幼圆" panose="02010509060101010101" charset="-122"/>
                <a:cs typeface="幼圆" panose="02010509060101010101" charset="-122"/>
                <a:sym typeface="+mn-ea"/>
              </a:rPr>
              <a:t>以dimensions:关键字开头 </a:t>
            </a:r>
            <a:endParaRPr>
              <a:solidFill>
                <a:schemeClr val="tx1"/>
              </a:solidFill>
              <a:latin typeface="幼圆" panose="02010509060101010101" charset="-122"/>
              <a:ea typeface="幼圆" panose="02010509060101010101" charset="-122"/>
              <a:cs typeface="幼圆" panose="02010509060101010101" charset="-122"/>
              <a:sym typeface="+mn-ea"/>
            </a:endParaRPr>
          </a:p>
          <a:p>
            <a:pPr algn="just">
              <a:lnSpc>
                <a:spcPct val="150000"/>
              </a:lnSpc>
              <a:spcBef>
                <a:spcPts val="0"/>
              </a:spcBef>
              <a:spcAft>
                <a:spcPts val="0"/>
              </a:spcAft>
            </a:pPr>
            <a:r>
              <a:rPr>
                <a:solidFill>
                  <a:schemeClr val="tx1"/>
                </a:solidFill>
                <a:latin typeface="幼圆" panose="02010509060101010101" charset="-122"/>
                <a:ea typeface="幼圆" panose="02010509060101010101" charset="-122"/>
                <a:cs typeface="幼圆" panose="02010509060101010101" charset="-122"/>
                <a:sym typeface="+mn-ea"/>
              </a:rPr>
              <a:t>定义了两个轴（或者说两维），名字分别为x和y</a:t>
            </a:r>
            <a:r>
              <a:rPr lang="zh-CN">
                <a:solidFill>
                  <a:schemeClr val="tx1"/>
                </a:solidFill>
                <a:latin typeface="幼圆" panose="02010509060101010101" charset="-122"/>
                <a:ea typeface="幼圆" panose="02010509060101010101" charset="-122"/>
                <a:cs typeface="幼圆" panose="02010509060101010101" charset="-122"/>
                <a:sym typeface="+mn-ea"/>
              </a:rPr>
              <a:t>，</a:t>
            </a:r>
            <a:r>
              <a:rPr>
                <a:solidFill>
                  <a:schemeClr val="tx1"/>
                </a:solidFill>
                <a:latin typeface="幼圆" panose="02010509060101010101" charset="-122"/>
                <a:ea typeface="幼圆" panose="02010509060101010101" charset="-122"/>
                <a:cs typeface="幼圆" panose="02010509060101010101" charset="-122"/>
                <a:sym typeface="+mn-ea"/>
              </a:rPr>
              <a:t>x轴的坐标点个数为6， y轴为12。</a:t>
            </a:r>
            <a:endParaRPr>
              <a:solidFill>
                <a:schemeClr val="tx1"/>
              </a:solidFill>
              <a:latin typeface="幼圆" panose="02010509060101010101" charset="-122"/>
              <a:ea typeface="幼圆" panose="02010509060101010101" charset="-122"/>
              <a:cs typeface="幼圆" panose="02010509060101010101" charset="-122"/>
              <a:sym typeface="+mn-ea"/>
            </a:endParaRPr>
          </a:p>
          <a:p>
            <a:pPr marL="285750" indent="-285750" algn="just">
              <a:lnSpc>
                <a:spcPct val="150000"/>
              </a:lnSpc>
              <a:spcBef>
                <a:spcPts val="0"/>
              </a:spcBef>
              <a:spcAft>
                <a:spcPts val="0"/>
              </a:spcAft>
              <a:buFont typeface="Wingdings" panose="05000000000000000000" charset="0"/>
              <a:buChar char=""/>
            </a:pPr>
            <a:r>
              <a:rPr b="1">
                <a:solidFill>
                  <a:schemeClr val="tx1"/>
                </a:solidFill>
                <a:latin typeface="幼圆" panose="02010509060101010101" charset="-122"/>
                <a:ea typeface="幼圆" panose="02010509060101010101" charset="-122"/>
                <a:cs typeface="幼圆" panose="02010509060101010101" charset="-122"/>
                <a:sym typeface="+mn-ea"/>
              </a:rPr>
              <a:t>变量的定义</a:t>
            </a:r>
            <a:r>
              <a:rPr lang="zh-CN" b="1">
                <a:solidFill>
                  <a:schemeClr val="tx1"/>
                </a:solidFill>
                <a:latin typeface="幼圆" panose="02010509060101010101" charset="-122"/>
                <a:ea typeface="幼圆" panose="02010509060101010101" charset="-122"/>
                <a:cs typeface="幼圆" panose="02010509060101010101" charset="-122"/>
                <a:sym typeface="+mn-ea"/>
              </a:rPr>
              <a:t>：</a:t>
            </a:r>
            <a:r>
              <a:rPr>
                <a:solidFill>
                  <a:schemeClr val="tx1"/>
                </a:solidFill>
                <a:latin typeface="幼圆" panose="02010509060101010101" charset="-122"/>
                <a:ea typeface="幼圆" panose="02010509060101010101" charset="-122"/>
                <a:cs typeface="幼圆" panose="02010509060101010101" charset="-122"/>
                <a:sym typeface="+mn-ea"/>
              </a:rPr>
              <a:t>以variables:开头</a:t>
            </a:r>
            <a:endParaRPr>
              <a:solidFill>
                <a:schemeClr val="tx1"/>
              </a:solidFill>
              <a:latin typeface="幼圆" panose="02010509060101010101" charset="-122"/>
              <a:ea typeface="幼圆" panose="02010509060101010101" charset="-122"/>
              <a:cs typeface="幼圆" panose="02010509060101010101" charset="-122"/>
              <a:sym typeface="+mn-ea"/>
            </a:endParaRPr>
          </a:p>
          <a:p>
            <a:pPr algn="just">
              <a:lnSpc>
                <a:spcPct val="150000"/>
              </a:lnSpc>
              <a:spcBef>
                <a:spcPts val="0"/>
              </a:spcBef>
              <a:spcAft>
                <a:spcPts val="0"/>
              </a:spcAft>
            </a:pPr>
            <a:r>
              <a:rPr>
                <a:solidFill>
                  <a:schemeClr val="tx1"/>
                </a:solidFill>
                <a:latin typeface="幼圆" panose="02010509060101010101" charset="-122"/>
                <a:ea typeface="幼圆" panose="02010509060101010101" charset="-122"/>
                <a:cs typeface="幼圆" panose="02010509060101010101" charset="-122"/>
                <a:sym typeface="+mn-ea"/>
              </a:rPr>
              <a:t>定义了一个以x轴和y轴为自变量的函数data，数学公式就是f(x,y)=data;</a:t>
            </a:r>
            <a:endParaRPr>
              <a:solidFill>
                <a:schemeClr val="tx1"/>
              </a:solidFill>
              <a:latin typeface="幼圆" panose="02010509060101010101" charset="-122"/>
              <a:ea typeface="幼圆" panose="02010509060101010101" charset="-122"/>
              <a:cs typeface="幼圆" panose="02010509060101010101" charset="-122"/>
              <a:sym typeface="+mn-ea"/>
            </a:endParaRPr>
          </a:p>
          <a:p>
            <a:pPr algn="just">
              <a:lnSpc>
                <a:spcPct val="150000"/>
              </a:lnSpc>
              <a:spcBef>
                <a:spcPts val="0"/>
              </a:spcBef>
              <a:spcAft>
                <a:spcPts val="0"/>
              </a:spcAft>
            </a:pPr>
            <a:r>
              <a:rPr sz="1400">
                <a:solidFill>
                  <a:srgbClr val="FF0000"/>
                </a:solidFill>
                <a:latin typeface="幼圆" panose="02010509060101010101" charset="-122"/>
                <a:ea typeface="幼圆" panose="02010509060101010101" charset="-122"/>
                <a:cs typeface="幼圆" panose="02010509060101010101" charset="-122"/>
                <a:sym typeface="+mn-ea"/>
              </a:rPr>
              <a:t>注意维出现的顺序是有序的，它决定data段中的具体赋值结果</a:t>
            </a:r>
            <a:endParaRPr>
              <a:solidFill>
                <a:schemeClr val="tx1"/>
              </a:solidFill>
              <a:latin typeface="幼圆" panose="02010509060101010101" charset="-122"/>
              <a:ea typeface="幼圆" panose="02010509060101010101" charset="-122"/>
              <a:cs typeface="幼圆" panose="02010509060101010101" charset="-122"/>
              <a:sym typeface="+mn-ea"/>
            </a:endParaRPr>
          </a:p>
          <a:p>
            <a:pPr marL="285750" indent="-285750" algn="just">
              <a:lnSpc>
                <a:spcPct val="150000"/>
              </a:lnSpc>
              <a:spcBef>
                <a:spcPts val="0"/>
              </a:spcBef>
              <a:spcAft>
                <a:spcPts val="0"/>
              </a:spcAft>
              <a:buFont typeface="Wingdings" panose="05000000000000000000" charset="0"/>
              <a:buChar char=""/>
            </a:pPr>
            <a:r>
              <a:rPr b="1">
                <a:solidFill>
                  <a:schemeClr val="tx1"/>
                </a:solidFill>
                <a:latin typeface="幼圆" panose="02010509060101010101" charset="-122"/>
                <a:ea typeface="幼圆" panose="02010509060101010101" charset="-122"/>
                <a:cs typeface="幼圆" panose="02010509060101010101" charset="-122"/>
                <a:sym typeface="+mn-ea"/>
              </a:rPr>
              <a:t>数据的定义</a:t>
            </a:r>
            <a:r>
              <a:rPr lang="zh-CN" b="1">
                <a:solidFill>
                  <a:schemeClr val="tx1"/>
                </a:solidFill>
                <a:latin typeface="幼圆" panose="02010509060101010101" charset="-122"/>
                <a:ea typeface="幼圆" panose="02010509060101010101" charset="-122"/>
                <a:cs typeface="幼圆" panose="02010509060101010101" charset="-122"/>
                <a:sym typeface="+mn-ea"/>
              </a:rPr>
              <a:t>：</a:t>
            </a:r>
            <a:r>
              <a:rPr>
                <a:solidFill>
                  <a:schemeClr val="tx1"/>
                </a:solidFill>
                <a:latin typeface="幼圆" panose="02010509060101010101" charset="-122"/>
                <a:ea typeface="幼圆" panose="02010509060101010101" charset="-122"/>
                <a:cs typeface="幼圆" panose="02010509060101010101" charset="-122"/>
                <a:sym typeface="+mn-ea"/>
              </a:rPr>
              <a:t>以data:开头</a:t>
            </a:r>
            <a:endParaRPr>
              <a:solidFill>
                <a:schemeClr val="tx1"/>
              </a:solidFill>
              <a:latin typeface="幼圆" panose="02010509060101010101" charset="-122"/>
              <a:ea typeface="幼圆" panose="02010509060101010101" charset="-122"/>
              <a:cs typeface="幼圆" panose="02010509060101010101" charset="-122"/>
              <a:sym typeface="+mn-ea"/>
            </a:endParaRPr>
          </a:p>
          <a:p>
            <a:pPr indent="0" algn="just">
              <a:lnSpc>
                <a:spcPct val="150000"/>
              </a:lnSpc>
              <a:spcBef>
                <a:spcPts val="0"/>
              </a:spcBef>
              <a:spcAft>
                <a:spcPts val="0"/>
              </a:spcAft>
              <a:buFont typeface="Wingdings" panose="05000000000000000000" charset="0"/>
              <a:buNone/>
            </a:pPr>
            <a:r>
              <a:rPr sz="1600">
                <a:solidFill>
                  <a:schemeClr val="bg1">
                    <a:lumMod val="50000"/>
                  </a:schemeClr>
                </a:solidFill>
                <a:latin typeface="幼圆" panose="02010509060101010101" charset="-122"/>
                <a:ea typeface="幼圆" panose="02010509060101010101" charset="-122"/>
                <a:cs typeface="幼圆" panose="02010509060101010101" charset="-122"/>
                <a:sym typeface="+mn-ea"/>
              </a:rPr>
              <a:t>x=0,y=0时，data = 0;</a:t>
            </a:r>
            <a:endParaRPr sz="1600">
              <a:solidFill>
                <a:schemeClr val="bg1">
                  <a:lumMod val="50000"/>
                </a:schemeClr>
              </a:solidFill>
              <a:latin typeface="幼圆" panose="02010509060101010101" charset="-122"/>
              <a:ea typeface="幼圆" panose="02010509060101010101" charset="-122"/>
              <a:cs typeface="幼圆" panose="02010509060101010101" charset="-122"/>
              <a:sym typeface="+mn-ea"/>
            </a:endParaRPr>
          </a:p>
          <a:p>
            <a:pPr indent="0" algn="just">
              <a:lnSpc>
                <a:spcPct val="150000"/>
              </a:lnSpc>
              <a:spcBef>
                <a:spcPts val="0"/>
              </a:spcBef>
              <a:spcAft>
                <a:spcPts val="0"/>
              </a:spcAft>
              <a:buFont typeface="Wingdings" panose="05000000000000000000" charset="0"/>
              <a:buNone/>
            </a:pPr>
            <a:r>
              <a:rPr sz="1600">
                <a:solidFill>
                  <a:schemeClr val="bg1">
                    <a:lumMod val="50000"/>
                  </a:schemeClr>
                </a:solidFill>
                <a:latin typeface="幼圆" panose="02010509060101010101" charset="-122"/>
                <a:ea typeface="幼圆" panose="02010509060101010101" charset="-122"/>
                <a:cs typeface="幼圆" panose="02010509060101010101" charset="-122"/>
                <a:sym typeface="+mn-ea"/>
              </a:rPr>
              <a:t>x=0,y=1时，data = 1;</a:t>
            </a:r>
            <a:endParaRPr sz="1600">
              <a:solidFill>
                <a:schemeClr val="bg1">
                  <a:lumMod val="50000"/>
                </a:schemeClr>
              </a:solidFill>
              <a:latin typeface="幼圆" panose="02010509060101010101" charset="-122"/>
              <a:ea typeface="幼圆" panose="02010509060101010101" charset="-122"/>
              <a:cs typeface="幼圆" panose="02010509060101010101" charset="-122"/>
              <a:sym typeface="+mn-ea"/>
            </a:endParaRPr>
          </a:p>
          <a:p>
            <a:pPr indent="0" algn="just">
              <a:lnSpc>
                <a:spcPct val="150000"/>
              </a:lnSpc>
              <a:spcBef>
                <a:spcPts val="0"/>
              </a:spcBef>
              <a:spcAft>
                <a:spcPts val="0"/>
              </a:spcAft>
              <a:buFont typeface="Wingdings" panose="05000000000000000000" charset="0"/>
              <a:buNone/>
            </a:pPr>
            <a:r>
              <a:rPr sz="1600">
                <a:solidFill>
                  <a:schemeClr val="bg1">
                    <a:lumMod val="50000"/>
                  </a:schemeClr>
                </a:solidFill>
                <a:latin typeface="幼圆" panose="02010509060101010101" charset="-122"/>
                <a:ea typeface="幼圆" panose="02010509060101010101" charset="-122"/>
                <a:cs typeface="幼圆" panose="02010509060101010101" charset="-122"/>
                <a:sym typeface="+mn-ea"/>
              </a:rPr>
              <a:t>x=5,y=11是，data=71;</a:t>
            </a:r>
            <a:endParaRPr sz="1600">
              <a:solidFill>
                <a:schemeClr val="bg1">
                  <a:lumMod val="50000"/>
                </a:schemeClr>
              </a:solidFill>
              <a:latin typeface="幼圆" panose="02010509060101010101" charset="-122"/>
              <a:ea typeface="幼圆" panose="02010509060101010101" charset="-122"/>
              <a:cs typeface="幼圆" panose="020105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等腰三角形 40"/>
          <p:cNvSpPr/>
          <p:nvPr/>
        </p:nvSpPr>
        <p:spPr>
          <a:xfrm rot="16200000" flipV="1">
            <a:off x="175260" y="478790"/>
            <a:ext cx="496570" cy="30734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16200000" flipV="1">
            <a:off x="-135890" y="412115"/>
            <a:ext cx="712470" cy="44069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27380" y="371475"/>
            <a:ext cx="1819910" cy="583565"/>
          </a:xfrm>
          <a:prstGeom prst="rect">
            <a:avLst/>
          </a:prstGeom>
          <a:noFill/>
        </p:spPr>
        <p:txBody>
          <a:bodyPr wrap="none" rtlCol="0" anchor="t">
            <a:spAutoFit/>
          </a:bodyPr>
          <a:p>
            <a:pPr algn="l">
              <a:lnSpc>
                <a:spcPct val="100000"/>
              </a:lnSpc>
              <a:spcBef>
                <a:spcPts val="0"/>
              </a:spcBef>
              <a:spcAft>
                <a:spcPts val="0"/>
              </a:spcAft>
            </a:pPr>
            <a:r>
              <a:rPr lang="en-US" altLang="zh-CN" sz="3200" b="1">
                <a:latin typeface="幼圆" panose="02010509060101010101" charset="-122"/>
                <a:ea typeface="幼圆" panose="02010509060101010101" charset="-122"/>
                <a:cs typeface="幼圆" panose="02010509060101010101" charset="-122"/>
                <a:sym typeface="+mn-ea"/>
              </a:rPr>
              <a:t>Grib</a:t>
            </a:r>
            <a:r>
              <a:rPr lang="zh-CN" altLang="en-US" sz="3200" b="1">
                <a:latin typeface="幼圆" panose="02010509060101010101" charset="-122"/>
                <a:ea typeface="幼圆" panose="02010509060101010101" charset="-122"/>
                <a:cs typeface="幼圆" panose="02010509060101010101" charset="-122"/>
                <a:sym typeface="+mn-ea"/>
              </a:rPr>
              <a:t>概述</a:t>
            </a:r>
            <a:endParaRPr lang="zh-CN" altLang="en-US" sz="3200" b="1">
              <a:solidFill>
                <a:schemeClr val="tx1"/>
              </a:solidFill>
              <a:latin typeface="幼圆" panose="02010509060101010101" charset="-122"/>
              <a:ea typeface="幼圆" panose="02010509060101010101" charset="-122"/>
              <a:cs typeface="幼圆" panose="02010509060101010101" charset="-122"/>
              <a:sym typeface="+mn-ea"/>
            </a:endParaRPr>
          </a:p>
        </p:txBody>
      </p:sp>
      <p:sp>
        <p:nvSpPr>
          <p:cNvPr id="15" name="文本框 14"/>
          <p:cNvSpPr txBox="1"/>
          <p:nvPr/>
        </p:nvSpPr>
        <p:spPr>
          <a:xfrm>
            <a:off x="627380" y="1405890"/>
            <a:ext cx="614680" cy="460375"/>
          </a:xfrm>
          <a:prstGeom prst="rect">
            <a:avLst/>
          </a:prstGeom>
          <a:noFill/>
        </p:spPr>
        <p:txBody>
          <a:bodyPr wrap="square" rtlCol="0" anchor="t">
            <a:spAutoFit/>
          </a:bodyPr>
          <a:p>
            <a:pPr algn="ctr"/>
            <a:r>
              <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01</a:t>
            </a:r>
            <a:endPar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16" name="文本框 15"/>
          <p:cNvSpPr txBox="1"/>
          <p:nvPr/>
        </p:nvSpPr>
        <p:spPr>
          <a:xfrm>
            <a:off x="4341495" y="3414395"/>
            <a:ext cx="614680" cy="460375"/>
          </a:xfrm>
          <a:prstGeom prst="rect">
            <a:avLst/>
          </a:prstGeom>
          <a:noFill/>
        </p:spPr>
        <p:txBody>
          <a:bodyPr wrap="square" rtlCol="0" anchor="t">
            <a:spAutoFit/>
          </a:bodyPr>
          <a:p>
            <a:pPr algn="ctr"/>
            <a:r>
              <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02</a:t>
            </a:r>
            <a:endPar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20" name="文本框 19"/>
          <p:cNvSpPr txBox="1"/>
          <p:nvPr/>
        </p:nvSpPr>
        <p:spPr>
          <a:xfrm>
            <a:off x="1351280" y="2136775"/>
            <a:ext cx="9489440" cy="2861310"/>
          </a:xfrm>
          <a:prstGeom prst="rect">
            <a:avLst/>
          </a:prstGeom>
          <a:noFill/>
        </p:spPr>
        <p:txBody>
          <a:bodyPr wrap="square" rtlCol="0" anchor="t">
            <a:spAutoFit/>
          </a:bodyPr>
          <a:p>
            <a:pPr indent="508000" algn="just" fontAlgn="auto">
              <a:lnSpc>
                <a:spcPct val="150000"/>
              </a:lnSpc>
              <a:spcBef>
                <a:spcPts val="0"/>
              </a:spcBef>
              <a:spcAft>
                <a:spcPts val="0"/>
              </a:spcAft>
              <a:extLst>
                <a:ext uri="{35155182-B16C-46BC-9424-99874614C6A1}">
                  <wpsdc:indentchars xmlns:wpsdc="http://www.wps.cn/officeDocument/2017/drawingmlCustomData" val="200" checksum="282533468"/>
                </a:ext>
              </a:extLst>
            </a:pPr>
            <a:r>
              <a:rPr sz="2000">
                <a:solidFill>
                  <a:schemeClr val="tx1"/>
                </a:solidFill>
                <a:latin typeface="幼圆" panose="02010509060101010101" charset="-122"/>
                <a:ea typeface="幼圆" panose="02010509060101010101" charset="-122"/>
                <a:cs typeface="幼圆" panose="02010509060101010101" charset="-122"/>
                <a:sym typeface="+mn-ea"/>
              </a:rPr>
              <a:t>GRIB码是</a:t>
            </a:r>
            <a:r>
              <a:rPr sz="2000" b="1">
                <a:solidFill>
                  <a:srgbClr val="FF0000"/>
                </a:solidFill>
                <a:latin typeface="幼圆" panose="02010509060101010101" charset="-122"/>
                <a:ea typeface="幼圆" panose="02010509060101010101" charset="-122"/>
                <a:cs typeface="幼圆" panose="02010509060101010101" charset="-122"/>
                <a:sym typeface="+mn-ea"/>
              </a:rPr>
              <a:t>世界气象组织(WMO)</a:t>
            </a:r>
            <a:r>
              <a:rPr sz="2000">
                <a:solidFill>
                  <a:schemeClr val="tx1"/>
                </a:solidFill>
                <a:latin typeface="幼圆" panose="02010509060101010101" charset="-122"/>
                <a:ea typeface="幼圆" panose="02010509060101010101" charset="-122"/>
                <a:cs typeface="幼圆" panose="02010509060101010101" charset="-122"/>
                <a:sym typeface="+mn-ea"/>
              </a:rPr>
              <a:t>建议并通过的一种</a:t>
            </a:r>
            <a:r>
              <a:rPr sz="2000" b="1">
                <a:solidFill>
                  <a:srgbClr val="FF0000"/>
                </a:solidFill>
                <a:latin typeface="幼圆" panose="02010509060101010101" charset="-122"/>
                <a:ea typeface="幼圆" panose="02010509060101010101" charset="-122"/>
                <a:cs typeface="幼圆" panose="02010509060101010101" charset="-122"/>
                <a:sym typeface="+mn-ea"/>
              </a:rPr>
              <a:t>二进制比特流代码</a:t>
            </a:r>
            <a:r>
              <a:rPr sz="2000">
                <a:solidFill>
                  <a:schemeClr val="tx1"/>
                </a:solidFill>
                <a:latin typeface="幼圆" panose="02010509060101010101" charset="-122"/>
                <a:ea typeface="幼圆" panose="02010509060101010101" charset="-122"/>
                <a:cs typeface="幼圆" panose="02010509060101010101" charset="-122"/>
                <a:sym typeface="+mn-ea"/>
              </a:rPr>
              <a:t>,它适用于表示</a:t>
            </a:r>
            <a:r>
              <a:rPr sz="2000" b="1">
                <a:solidFill>
                  <a:srgbClr val="FF0000"/>
                </a:solidFill>
                <a:latin typeface="幼圆" panose="02010509060101010101" charset="-122"/>
                <a:ea typeface="幼圆" panose="02010509060101010101" charset="-122"/>
                <a:cs typeface="幼圆" panose="02010509060101010101" charset="-122"/>
                <a:sym typeface="+mn-ea"/>
              </a:rPr>
              <a:t>数值天气分析</a:t>
            </a:r>
            <a:r>
              <a:rPr sz="2000">
                <a:solidFill>
                  <a:schemeClr val="tx1"/>
                </a:solidFill>
                <a:latin typeface="幼圆" panose="02010509060101010101" charset="-122"/>
                <a:ea typeface="幼圆" panose="02010509060101010101" charset="-122"/>
                <a:cs typeface="幼圆" panose="02010509060101010101" charset="-122"/>
                <a:sym typeface="+mn-ea"/>
              </a:rPr>
              <a:t>和</a:t>
            </a:r>
            <a:r>
              <a:rPr sz="2000" b="1">
                <a:solidFill>
                  <a:srgbClr val="FF0000"/>
                </a:solidFill>
                <a:latin typeface="幼圆" panose="02010509060101010101" charset="-122"/>
                <a:ea typeface="幼圆" panose="02010509060101010101" charset="-122"/>
                <a:cs typeface="幼圆" panose="02010509060101010101" charset="-122"/>
                <a:sym typeface="+mn-ea"/>
              </a:rPr>
              <a:t>预报的格点场产品</a:t>
            </a:r>
            <a:r>
              <a:rPr sz="2000">
                <a:solidFill>
                  <a:schemeClr val="tx1"/>
                </a:solidFill>
                <a:latin typeface="幼圆" panose="02010509060101010101" charset="-122"/>
                <a:ea typeface="幼圆" panose="02010509060101010101" charset="-122"/>
                <a:cs typeface="幼圆" panose="02010509060101010101" charset="-122"/>
                <a:sym typeface="+mn-ea"/>
              </a:rPr>
              <a:t>。GRIB码具有与计算机无关的特点,采用压缩数据表示形式，压缩率一般在50%以上，因而利用GRIB码能加快数据传输速度，减少存储空间，因为GRIB码是压缩的二进制代码。现行的GRIB 码版本有GRIB1 和GRIB2 两种格式，GRIB2较之GRIB1具有加大优点而被广泛使用。如：表示多维数据、模块性结构、支持多种压缩方式、IEEE标准浮点表示法等。</a:t>
            </a:r>
            <a:endParaRPr sz="2000">
              <a:solidFill>
                <a:schemeClr val="tx1"/>
              </a:solidFill>
              <a:latin typeface="幼圆" panose="02010509060101010101" charset="-122"/>
              <a:ea typeface="幼圆" panose="02010509060101010101" charset="-122"/>
              <a:cs typeface="幼圆" panose="0201050906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等腰三角形 40"/>
          <p:cNvSpPr/>
          <p:nvPr/>
        </p:nvSpPr>
        <p:spPr>
          <a:xfrm rot="16200000" flipV="1">
            <a:off x="175260" y="478790"/>
            <a:ext cx="496570" cy="30734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16200000" flipV="1">
            <a:off x="-135890" y="412115"/>
            <a:ext cx="712470" cy="44069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627380" y="371475"/>
            <a:ext cx="2841625" cy="583565"/>
          </a:xfrm>
          <a:prstGeom prst="rect">
            <a:avLst/>
          </a:prstGeom>
          <a:noFill/>
        </p:spPr>
        <p:txBody>
          <a:bodyPr wrap="none" rtlCol="0" anchor="t">
            <a:spAutoFit/>
          </a:bodyPr>
          <a:p>
            <a:pPr algn="l">
              <a:lnSpc>
                <a:spcPct val="100000"/>
              </a:lnSpc>
              <a:spcBef>
                <a:spcPts val="0"/>
              </a:spcBef>
              <a:spcAft>
                <a:spcPts val="0"/>
              </a:spcAft>
            </a:pPr>
            <a:r>
              <a:rPr lang="zh-CN" altLang="en-US" sz="3200" b="1">
                <a:latin typeface="幼圆" panose="02010509060101010101" charset="-122"/>
                <a:ea typeface="幼圆" panose="02010509060101010101" charset="-122"/>
                <a:cs typeface="幼圆" panose="02010509060101010101" charset="-122"/>
                <a:sym typeface="+mn-ea"/>
              </a:rPr>
              <a:t>GRIB2编码格式</a:t>
            </a:r>
            <a:endParaRPr lang="zh-CN" altLang="en-US" sz="3200" b="1">
              <a:latin typeface="幼圆" panose="02010509060101010101" charset="-122"/>
              <a:ea typeface="幼圆" panose="02010509060101010101" charset="-122"/>
              <a:cs typeface="幼圆" panose="02010509060101010101" charset="-122"/>
              <a:sym typeface="+mn-ea"/>
            </a:endParaRPr>
          </a:p>
        </p:txBody>
      </p:sp>
      <p:sp>
        <p:nvSpPr>
          <p:cNvPr id="15" name="文本框 14"/>
          <p:cNvSpPr txBox="1"/>
          <p:nvPr/>
        </p:nvSpPr>
        <p:spPr>
          <a:xfrm>
            <a:off x="627380" y="1405890"/>
            <a:ext cx="614680" cy="460375"/>
          </a:xfrm>
          <a:prstGeom prst="rect">
            <a:avLst/>
          </a:prstGeom>
          <a:noFill/>
        </p:spPr>
        <p:txBody>
          <a:bodyPr wrap="square" rtlCol="0" anchor="t">
            <a:spAutoFit/>
          </a:bodyPr>
          <a:p>
            <a:pPr algn="ctr"/>
            <a:r>
              <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01</a:t>
            </a:r>
            <a:endPar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sp>
        <p:nvSpPr>
          <p:cNvPr id="16" name="文本框 15"/>
          <p:cNvSpPr txBox="1"/>
          <p:nvPr/>
        </p:nvSpPr>
        <p:spPr>
          <a:xfrm>
            <a:off x="4341495" y="3414395"/>
            <a:ext cx="614680" cy="460375"/>
          </a:xfrm>
          <a:prstGeom prst="rect">
            <a:avLst/>
          </a:prstGeom>
          <a:noFill/>
        </p:spPr>
        <p:txBody>
          <a:bodyPr wrap="square" rtlCol="0" anchor="t">
            <a:spAutoFit/>
          </a:bodyPr>
          <a:p>
            <a:pPr algn="ctr"/>
            <a:r>
              <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rPr>
              <a:t>02</a:t>
            </a:r>
            <a:endParaRPr lang="en-US" altLang="zh-CN" sz="2400">
              <a:solidFill>
                <a:schemeClr val="bg1"/>
              </a:solidFill>
              <a:latin typeface="汉仪晓波花月圆W" panose="00020600040101010101" charset="-122"/>
              <a:ea typeface="汉仪晓波花月圆W" panose="00020600040101010101" charset="-122"/>
              <a:cs typeface="汉仪晓波花月圆W" panose="00020600040101010101" charset="-122"/>
              <a:sym typeface="+mn-ea"/>
            </a:endParaRPr>
          </a:p>
        </p:txBody>
      </p:sp>
      <p:graphicFrame>
        <p:nvGraphicFramePr>
          <p:cNvPr id="2" name="表格 1"/>
          <p:cNvGraphicFramePr/>
          <p:nvPr>
            <p:custDataLst>
              <p:tags r:id="rId1"/>
            </p:custDataLst>
          </p:nvPr>
        </p:nvGraphicFramePr>
        <p:xfrm>
          <a:off x="581025" y="1047750"/>
          <a:ext cx="11231880" cy="5556250"/>
        </p:xfrm>
        <a:graphic>
          <a:graphicData uri="http://schemas.openxmlformats.org/drawingml/2006/table">
            <a:tbl>
              <a:tblPr firstRow="1" bandRow="1">
                <a:tableStyleId>{5C22544A-7EE6-4342-B048-85BDC9FD1C3A}</a:tableStyleId>
              </a:tblPr>
              <a:tblGrid>
                <a:gridCol w="1647825"/>
                <a:gridCol w="1496695"/>
                <a:gridCol w="8087360"/>
              </a:tblGrid>
              <a:tr h="555625">
                <a:tc>
                  <a:txBody>
                    <a:bodyPr/>
                    <a:p>
                      <a:pPr algn="ctr">
                        <a:buNone/>
                      </a:pPr>
                      <a:r>
                        <a:rPr lang="en-US" altLang="zh-CN">
                          <a:latin typeface="幼圆" panose="02010509060101010101" charset="-122"/>
                          <a:ea typeface="幼圆" panose="02010509060101010101" charset="-122"/>
                          <a:cs typeface="幼圆" panose="02010509060101010101" charset="-122"/>
                        </a:rPr>
                        <a:t>Section</a:t>
                      </a:r>
                      <a:r>
                        <a:rPr lang="zh-CN" altLang="en-US">
                          <a:latin typeface="幼圆" panose="02010509060101010101" charset="-122"/>
                          <a:ea typeface="幼圆" panose="02010509060101010101" charset="-122"/>
                          <a:cs typeface="幼圆" panose="02010509060101010101" charset="-122"/>
                        </a:rPr>
                        <a:t>段号</a:t>
                      </a:r>
                      <a:endParaRPr lang="zh-CN" altLang="en-US">
                        <a:latin typeface="幼圆" panose="02010509060101010101" charset="-122"/>
                        <a:ea typeface="幼圆" panose="02010509060101010101" charset="-122"/>
                        <a:cs typeface="幼圆" panose="02010509060101010101" charset="-122"/>
                      </a:endParaRPr>
                    </a:p>
                  </a:txBody>
                  <a:tcPr anchor="ctr" anchorCtr="0"/>
                </a:tc>
                <a:tc>
                  <a:txBody>
                    <a:bodyPr/>
                    <a:p>
                      <a:pPr algn="ctr">
                        <a:buNone/>
                      </a:pPr>
                      <a:r>
                        <a:rPr lang="en-US" altLang="zh-CN">
                          <a:latin typeface="幼圆" panose="02010509060101010101" charset="-122"/>
                          <a:ea typeface="幼圆" panose="02010509060101010101" charset="-122"/>
                          <a:cs typeface="幼圆" panose="02010509060101010101" charset="-122"/>
                        </a:rPr>
                        <a:t>Section</a:t>
                      </a:r>
                      <a:r>
                        <a:rPr lang="zh-CN" altLang="en-US">
                          <a:latin typeface="幼圆" panose="02010509060101010101" charset="-122"/>
                          <a:ea typeface="幼圆" panose="02010509060101010101" charset="-122"/>
                          <a:cs typeface="幼圆" panose="02010509060101010101" charset="-122"/>
                        </a:rPr>
                        <a:t>名称</a:t>
                      </a:r>
                      <a:endParaRPr lang="zh-CN" altLang="en-US">
                        <a:latin typeface="幼圆" panose="02010509060101010101" charset="-122"/>
                        <a:ea typeface="幼圆" panose="02010509060101010101" charset="-122"/>
                        <a:cs typeface="幼圆" panose="02010509060101010101" charset="-122"/>
                      </a:endParaRPr>
                    </a:p>
                  </a:txBody>
                  <a:tcPr anchor="ctr" anchorCtr="0"/>
                </a:tc>
                <a:tc>
                  <a:txBody>
                    <a:bodyPr/>
                    <a:p>
                      <a:pPr algn="ctr">
                        <a:buNone/>
                      </a:pPr>
                      <a:r>
                        <a:rPr lang="en-US" altLang="zh-CN">
                          <a:latin typeface="幼圆" panose="02010509060101010101" charset="-122"/>
                          <a:ea typeface="幼圆" panose="02010509060101010101" charset="-122"/>
                          <a:cs typeface="幼圆" panose="02010509060101010101" charset="-122"/>
                        </a:rPr>
                        <a:t>Section</a:t>
                      </a:r>
                      <a:r>
                        <a:rPr lang="zh-CN" altLang="en-US">
                          <a:latin typeface="幼圆" panose="02010509060101010101" charset="-122"/>
                          <a:ea typeface="幼圆" panose="02010509060101010101" charset="-122"/>
                          <a:cs typeface="幼圆" panose="02010509060101010101" charset="-122"/>
                        </a:rPr>
                        <a:t>内容</a:t>
                      </a:r>
                      <a:endParaRPr lang="zh-CN" altLang="en-US">
                        <a:latin typeface="幼圆" panose="02010509060101010101" charset="-122"/>
                        <a:ea typeface="幼圆" panose="02010509060101010101" charset="-122"/>
                        <a:cs typeface="幼圆" panose="02010509060101010101" charset="-122"/>
                      </a:endParaRPr>
                    </a:p>
                  </a:txBody>
                  <a:tcPr anchor="ctr" anchorCtr="0"/>
                </a:tc>
              </a:tr>
              <a:tr h="555625">
                <a:tc>
                  <a:txBody>
                    <a:bodyPr/>
                    <a:p>
                      <a:pPr algn="ctr">
                        <a:buNone/>
                      </a:pPr>
                      <a:r>
                        <a:rPr lang="en-US" altLang="zh-CN">
                          <a:latin typeface="幼圆" panose="02010509060101010101" charset="-122"/>
                          <a:ea typeface="幼圆" panose="02010509060101010101" charset="-122"/>
                        </a:rPr>
                        <a:t>Section0</a:t>
                      </a:r>
                      <a:endParaRPr lang="en-US" altLang="zh-CN">
                        <a:latin typeface="幼圆" panose="02010509060101010101" charset="-122"/>
                        <a:ea typeface="幼圆" panose="02010509060101010101" charset="-122"/>
                      </a:endParaRPr>
                    </a:p>
                  </a:txBody>
                  <a:tcPr anchor="ctr" anchorCtr="0"/>
                </a:tc>
                <a:tc>
                  <a:txBody>
                    <a:bodyPr/>
                    <a:p>
                      <a:pPr algn="ctr">
                        <a:buNone/>
                      </a:pPr>
                      <a:r>
                        <a:rPr lang="zh-CN" altLang="en-US">
                          <a:latin typeface="幼圆" panose="02010509060101010101" charset="-122"/>
                          <a:ea typeface="幼圆" panose="02010509060101010101" charset="-122"/>
                        </a:rPr>
                        <a:t>指示段</a:t>
                      </a:r>
                      <a:endParaRPr lang="zh-CN" altLang="en-US">
                        <a:latin typeface="幼圆" panose="02010509060101010101" charset="-122"/>
                        <a:ea typeface="幼圆" panose="02010509060101010101" charset="-122"/>
                      </a:endParaRPr>
                    </a:p>
                  </a:txBody>
                  <a:tcPr anchor="ctr" anchorCtr="0"/>
                </a:tc>
                <a:tc>
                  <a:txBody>
                    <a:bodyPr/>
                    <a:p>
                      <a:pPr>
                        <a:buNone/>
                      </a:pPr>
                      <a:r>
                        <a:rPr sz="1800">
                          <a:solidFill>
                            <a:schemeClr val="tx1"/>
                          </a:solidFill>
                          <a:latin typeface="幼圆" panose="02010509060101010101" charset="-122"/>
                          <a:ea typeface="幼圆" panose="02010509060101010101" charset="-122"/>
                          <a:cs typeface="幼圆" panose="02010509060101010101" charset="-122"/>
                          <a:sym typeface="+mn-ea"/>
                        </a:rPr>
                        <a:t>包含GRIB、学科、GRIB 码版本号、资料长度</a:t>
                      </a:r>
                      <a:endParaRPr lang="zh-CN" altLang="en-US" sz="1800">
                        <a:solidFill>
                          <a:schemeClr val="tx1"/>
                        </a:solidFill>
                        <a:latin typeface="幼圆" panose="02010509060101010101" charset="-122"/>
                        <a:ea typeface="幼圆" panose="02010509060101010101" charset="-122"/>
                        <a:cs typeface="幼圆" panose="02010509060101010101" charset="-122"/>
                        <a:sym typeface="+mn-ea"/>
                      </a:endParaRPr>
                    </a:p>
                  </a:txBody>
                  <a:tcPr anchor="ctr" anchorCtr="0"/>
                </a:tc>
              </a:tr>
              <a:tr h="555625">
                <a:tc>
                  <a:txBody>
                    <a:bodyPr/>
                    <a:p>
                      <a:pPr algn="ctr">
                        <a:buNone/>
                      </a:pPr>
                      <a:r>
                        <a:rPr lang="en-US" altLang="zh-CN">
                          <a:latin typeface="幼圆" panose="02010509060101010101" charset="-122"/>
                          <a:ea typeface="幼圆" panose="02010509060101010101" charset="-122"/>
                        </a:rPr>
                        <a:t>Section1</a:t>
                      </a:r>
                      <a:endParaRPr lang="en-US" altLang="zh-CN">
                        <a:latin typeface="幼圆" panose="02010509060101010101" charset="-122"/>
                        <a:ea typeface="幼圆" panose="02010509060101010101" charset="-122"/>
                      </a:endParaRPr>
                    </a:p>
                  </a:txBody>
                  <a:tcPr anchor="ctr" anchorCtr="0"/>
                </a:tc>
                <a:tc>
                  <a:txBody>
                    <a:bodyPr/>
                    <a:p>
                      <a:pPr algn="ctr">
                        <a:buNone/>
                      </a:pPr>
                      <a:r>
                        <a:rPr lang="zh-CN" altLang="en-US">
                          <a:latin typeface="幼圆" panose="02010509060101010101" charset="-122"/>
                          <a:ea typeface="幼圆" panose="02010509060101010101" charset="-122"/>
                        </a:rPr>
                        <a:t>标识段</a:t>
                      </a:r>
                      <a:endParaRPr lang="zh-CN" altLang="en-US">
                        <a:latin typeface="幼圆" panose="02010509060101010101" charset="-122"/>
                        <a:ea typeface="幼圆" panose="02010509060101010101" charset="-122"/>
                      </a:endParaRPr>
                    </a:p>
                  </a:txBody>
                  <a:tcPr anchor="ctr" anchorCtr="0"/>
                </a:tc>
                <a:tc>
                  <a:txBody>
                    <a:bodyPr/>
                    <a:p>
                      <a:pPr>
                        <a:buNone/>
                      </a:pPr>
                      <a:r>
                        <a:rPr sz="1800">
                          <a:solidFill>
                            <a:schemeClr val="tx1"/>
                          </a:solidFill>
                          <a:latin typeface="幼圆" panose="02010509060101010101" charset="-122"/>
                          <a:ea typeface="幼圆" panose="02010509060101010101" charset="-122"/>
                          <a:cs typeface="幼圆" panose="02010509060101010101" charset="-122"/>
                          <a:sym typeface="+mn-ea"/>
                        </a:rPr>
                        <a:t>包含段长、段号,应用于GRIB 资料中全部加工数据的特征</a:t>
                      </a:r>
                      <a:endParaRPr lang="zh-CN" altLang="en-US" sz="1800">
                        <a:solidFill>
                          <a:schemeClr val="tx1"/>
                        </a:solidFill>
                        <a:latin typeface="幼圆" panose="02010509060101010101" charset="-122"/>
                        <a:ea typeface="幼圆" panose="02010509060101010101" charset="-122"/>
                        <a:cs typeface="幼圆" panose="02010509060101010101" charset="-122"/>
                        <a:sym typeface="+mn-ea"/>
                      </a:endParaRPr>
                    </a:p>
                  </a:txBody>
                  <a:tcPr anchor="ctr" anchorCtr="0"/>
                </a:tc>
              </a:tr>
              <a:tr h="555625">
                <a:tc>
                  <a:txBody>
                    <a:bodyPr/>
                    <a:p>
                      <a:pPr algn="ctr">
                        <a:buNone/>
                      </a:pPr>
                      <a:r>
                        <a:rPr lang="en-US" altLang="zh-CN">
                          <a:latin typeface="幼圆" panose="02010509060101010101" charset="-122"/>
                          <a:ea typeface="幼圆" panose="02010509060101010101" charset="-122"/>
                        </a:rPr>
                        <a:t>Section2</a:t>
                      </a:r>
                      <a:endParaRPr lang="en-US" altLang="zh-CN">
                        <a:latin typeface="幼圆" panose="02010509060101010101" charset="-122"/>
                        <a:ea typeface="幼圆" panose="02010509060101010101" charset="-122"/>
                      </a:endParaRPr>
                    </a:p>
                  </a:txBody>
                  <a:tcPr anchor="ctr" anchorCtr="0"/>
                </a:tc>
                <a:tc>
                  <a:txBody>
                    <a:bodyPr/>
                    <a:p>
                      <a:pPr algn="ctr">
                        <a:buNone/>
                      </a:pPr>
                      <a:r>
                        <a:rPr lang="zh-CN" altLang="en-US">
                          <a:latin typeface="幼圆" panose="02010509060101010101" charset="-122"/>
                          <a:ea typeface="幼圆" panose="02010509060101010101" charset="-122"/>
                        </a:rPr>
                        <a:t>本地使用段</a:t>
                      </a:r>
                      <a:endParaRPr lang="zh-CN" altLang="en-US">
                        <a:latin typeface="幼圆" panose="02010509060101010101" charset="-122"/>
                        <a:ea typeface="幼圆" panose="02010509060101010101" charset="-122"/>
                      </a:endParaRPr>
                    </a:p>
                  </a:txBody>
                  <a:tcPr anchor="ctr" anchorCtr="0"/>
                </a:tc>
                <a:tc>
                  <a:txBody>
                    <a:bodyPr/>
                    <a:p>
                      <a:pPr>
                        <a:buNone/>
                      </a:pPr>
                      <a:r>
                        <a:rPr sz="1800">
                          <a:solidFill>
                            <a:schemeClr val="tx1"/>
                          </a:solidFill>
                          <a:latin typeface="幼圆" panose="02010509060101010101" charset="-122"/>
                          <a:ea typeface="幼圆" panose="02010509060101010101" charset="-122"/>
                          <a:cs typeface="幼圆" panose="02010509060101010101" charset="-122"/>
                          <a:sym typeface="+mn-ea"/>
                        </a:rPr>
                        <a:t>包含段长、段号,由编报中心附加的本地使用的信息</a:t>
                      </a:r>
                      <a:endParaRPr lang="zh-CN" altLang="en-US" sz="1800">
                        <a:solidFill>
                          <a:schemeClr val="tx1"/>
                        </a:solidFill>
                        <a:latin typeface="幼圆" panose="02010509060101010101" charset="-122"/>
                        <a:ea typeface="幼圆" panose="02010509060101010101" charset="-122"/>
                        <a:cs typeface="幼圆" panose="02010509060101010101" charset="-122"/>
                        <a:sym typeface="+mn-ea"/>
                      </a:endParaRPr>
                    </a:p>
                  </a:txBody>
                  <a:tcPr anchor="ctr" anchorCtr="0"/>
                </a:tc>
              </a:tr>
              <a:tr h="555625">
                <a:tc>
                  <a:txBody>
                    <a:bodyPr/>
                    <a:p>
                      <a:pPr algn="ctr">
                        <a:buNone/>
                      </a:pPr>
                      <a:r>
                        <a:rPr lang="en-US" altLang="zh-CN">
                          <a:latin typeface="幼圆" panose="02010509060101010101" charset="-122"/>
                          <a:ea typeface="幼圆" panose="02010509060101010101" charset="-122"/>
                        </a:rPr>
                        <a:t>Section3</a:t>
                      </a:r>
                      <a:endParaRPr lang="en-US" altLang="zh-CN">
                        <a:latin typeface="幼圆" panose="02010509060101010101" charset="-122"/>
                        <a:ea typeface="幼圆" panose="02010509060101010101" charset="-122"/>
                      </a:endParaRPr>
                    </a:p>
                  </a:txBody>
                  <a:tcPr anchor="ctr" anchorCtr="0"/>
                </a:tc>
                <a:tc>
                  <a:txBody>
                    <a:bodyPr/>
                    <a:p>
                      <a:pPr algn="ctr">
                        <a:buNone/>
                      </a:pPr>
                      <a:r>
                        <a:rPr lang="zh-CN" altLang="en-US">
                          <a:latin typeface="幼圆" panose="02010509060101010101" charset="-122"/>
                          <a:ea typeface="幼圆" panose="02010509060101010101" charset="-122"/>
                        </a:rPr>
                        <a:t>网络定义段</a:t>
                      </a:r>
                      <a:endParaRPr lang="zh-CN" altLang="en-US">
                        <a:latin typeface="幼圆" panose="02010509060101010101" charset="-122"/>
                        <a:ea typeface="幼圆" panose="02010509060101010101" charset="-122"/>
                      </a:endParaRPr>
                    </a:p>
                  </a:txBody>
                  <a:tcPr anchor="ctr" anchorCtr="0"/>
                </a:tc>
                <a:tc>
                  <a:txBody>
                    <a:bodyPr/>
                    <a:p>
                      <a:pPr>
                        <a:buNone/>
                      </a:pPr>
                      <a:r>
                        <a:rPr lang="zh-CN" altLang="en-US">
                          <a:latin typeface="幼圆" panose="02010509060101010101" charset="-122"/>
                          <a:ea typeface="幼圆" panose="02010509060101010101" charset="-122"/>
                        </a:rPr>
                        <a:t>包含</a:t>
                      </a:r>
                      <a:r>
                        <a:rPr sz="1800">
                          <a:solidFill>
                            <a:schemeClr val="tx1"/>
                          </a:solidFill>
                          <a:latin typeface="幼圆" panose="02010509060101010101" charset="-122"/>
                          <a:ea typeface="幼圆" panose="02010509060101010101" charset="-122"/>
                          <a:cs typeface="幼圆" panose="02010509060101010101" charset="-122"/>
                          <a:sym typeface="+mn-ea"/>
                        </a:rPr>
                        <a:t>段长、段号、网格面和面内数据的几何形状定义</a:t>
                      </a:r>
                      <a:endParaRPr lang="zh-CN" altLang="en-US">
                        <a:latin typeface="幼圆" panose="02010509060101010101" charset="-122"/>
                        <a:ea typeface="幼圆" panose="02010509060101010101" charset="-122"/>
                      </a:endParaRPr>
                    </a:p>
                  </a:txBody>
                  <a:tcPr anchor="ctr" anchorCtr="0"/>
                </a:tc>
              </a:tr>
              <a:tr h="555625">
                <a:tc>
                  <a:txBody>
                    <a:bodyPr/>
                    <a:p>
                      <a:pPr algn="ctr">
                        <a:buNone/>
                      </a:pPr>
                      <a:r>
                        <a:rPr lang="en-US" altLang="zh-CN">
                          <a:latin typeface="幼圆" panose="02010509060101010101" charset="-122"/>
                          <a:ea typeface="幼圆" panose="02010509060101010101" charset="-122"/>
                        </a:rPr>
                        <a:t>Section4</a:t>
                      </a:r>
                      <a:endParaRPr lang="en-US" altLang="zh-CN">
                        <a:latin typeface="幼圆" panose="02010509060101010101" charset="-122"/>
                        <a:ea typeface="幼圆" panose="02010509060101010101" charset="-122"/>
                      </a:endParaRPr>
                    </a:p>
                  </a:txBody>
                  <a:tcPr anchor="ctr" anchorCtr="0"/>
                </a:tc>
                <a:tc>
                  <a:txBody>
                    <a:bodyPr/>
                    <a:p>
                      <a:pPr algn="ctr">
                        <a:buNone/>
                      </a:pPr>
                      <a:r>
                        <a:rPr lang="zh-CN" altLang="en-US">
                          <a:latin typeface="幼圆" panose="02010509060101010101" charset="-122"/>
                          <a:ea typeface="幼圆" panose="02010509060101010101" charset="-122"/>
                        </a:rPr>
                        <a:t>产品定义段</a:t>
                      </a:r>
                      <a:endParaRPr lang="zh-CN" altLang="en-US">
                        <a:latin typeface="幼圆" panose="02010509060101010101" charset="-122"/>
                        <a:ea typeface="幼圆" panose="02010509060101010101" charset="-122"/>
                      </a:endParaRPr>
                    </a:p>
                  </a:txBody>
                  <a:tcPr anchor="ctr" anchorCtr="0"/>
                </a:tc>
                <a:tc>
                  <a:txBody>
                    <a:bodyPr/>
                    <a:p>
                      <a:pPr>
                        <a:buNone/>
                      </a:pPr>
                      <a:r>
                        <a:rPr sz="1800">
                          <a:solidFill>
                            <a:schemeClr val="tx1"/>
                          </a:solidFill>
                          <a:latin typeface="幼圆" panose="02010509060101010101" charset="-122"/>
                          <a:ea typeface="幼圆" panose="02010509060101010101" charset="-122"/>
                          <a:cs typeface="幼圆" panose="02010509060101010101" charset="-122"/>
                          <a:sym typeface="+mn-ea"/>
                        </a:rPr>
                        <a:t>包括段长、段号、数据的性质描述</a:t>
                      </a:r>
                      <a:endParaRPr lang="zh-CN" altLang="en-US" sz="1800">
                        <a:solidFill>
                          <a:schemeClr val="tx1"/>
                        </a:solidFill>
                        <a:latin typeface="幼圆" panose="02010509060101010101" charset="-122"/>
                        <a:ea typeface="幼圆" panose="02010509060101010101" charset="-122"/>
                        <a:cs typeface="幼圆" panose="02010509060101010101" charset="-122"/>
                        <a:sym typeface="+mn-ea"/>
                      </a:endParaRPr>
                    </a:p>
                  </a:txBody>
                  <a:tcPr anchor="ctr" anchorCtr="0"/>
                </a:tc>
              </a:tr>
              <a:tr h="555625">
                <a:tc>
                  <a:txBody>
                    <a:bodyPr/>
                    <a:p>
                      <a:pPr algn="ctr">
                        <a:buNone/>
                      </a:pPr>
                      <a:r>
                        <a:rPr lang="en-US" altLang="zh-CN">
                          <a:latin typeface="幼圆" panose="02010509060101010101" charset="-122"/>
                          <a:ea typeface="幼圆" panose="02010509060101010101" charset="-122"/>
                        </a:rPr>
                        <a:t>Section5</a:t>
                      </a:r>
                      <a:endParaRPr lang="en-US" altLang="zh-CN">
                        <a:latin typeface="幼圆" panose="02010509060101010101" charset="-122"/>
                        <a:ea typeface="幼圆" panose="02010509060101010101" charset="-122"/>
                      </a:endParaRPr>
                    </a:p>
                  </a:txBody>
                  <a:tcPr anchor="ctr" anchorCtr="0"/>
                </a:tc>
                <a:tc>
                  <a:txBody>
                    <a:bodyPr/>
                    <a:p>
                      <a:pPr algn="ctr">
                        <a:buNone/>
                      </a:pPr>
                      <a:r>
                        <a:rPr lang="zh-CN" altLang="en-US">
                          <a:latin typeface="幼圆" panose="02010509060101010101" charset="-122"/>
                          <a:ea typeface="幼圆" panose="02010509060101010101" charset="-122"/>
                        </a:rPr>
                        <a:t>数据表示段</a:t>
                      </a:r>
                      <a:endParaRPr lang="zh-CN" altLang="en-US">
                        <a:latin typeface="幼圆" panose="02010509060101010101" charset="-122"/>
                        <a:ea typeface="幼圆" panose="02010509060101010101" charset="-122"/>
                      </a:endParaRPr>
                    </a:p>
                  </a:txBody>
                  <a:tcPr anchor="ctr" anchorCtr="0"/>
                </a:tc>
                <a:tc>
                  <a:txBody>
                    <a:bodyPr/>
                    <a:p>
                      <a:pPr>
                        <a:buNone/>
                      </a:pPr>
                      <a:r>
                        <a:rPr lang="zh-CN" sz="1800">
                          <a:solidFill>
                            <a:schemeClr val="tx1"/>
                          </a:solidFill>
                          <a:latin typeface="幼圆" panose="02010509060101010101" charset="-122"/>
                          <a:ea typeface="幼圆" panose="02010509060101010101" charset="-122"/>
                          <a:cs typeface="幼圆" panose="02010509060101010101" charset="-122"/>
                          <a:sym typeface="+mn-ea"/>
                        </a:rPr>
                        <a:t>包括</a:t>
                      </a:r>
                      <a:r>
                        <a:rPr sz="1800">
                          <a:solidFill>
                            <a:schemeClr val="tx1"/>
                          </a:solidFill>
                          <a:latin typeface="幼圆" panose="02010509060101010101" charset="-122"/>
                          <a:ea typeface="幼圆" panose="02010509060101010101" charset="-122"/>
                          <a:cs typeface="幼圆" panose="02010509060101010101" charset="-122"/>
                          <a:sym typeface="+mn-ea"/>
                        </a:rPr>
                        <a:t>段长、段号、数据值表示法描述</a:t>
                      </a:r>
                      <a:endParaRPr lang="zh-CN" altLang="en-US"/>
                    </a:p>
                  </a:txBody>
                  <a:tcPr anchor="ctr" anchorCtr="0"/>
                </a:tc>
              </a:tr>
              <a:tr h="555625">
                <a:tc>
                  <a:txBody>
                    <a:bodyPr/>
                    <a:p>
                      <a:pPr algn="ctr">
                        <a:buNone/>
                      </a:pPr>
                      <a:r>
                        <a:rPr lang="en-US" altLang="zh-CN">
                          <a:latin typeface="幼圆" panose="02010509060101010101" charset="-122"/>
                          <a:ea typeface="幼圆" panose="02010509060101010101" charset="-122"/>
                        </a:rPr>
                        <a:t>Section6</a:t>
                      </a:r>
                      <a:endParaRPr lang="en-US" altLang="zh-CN">
                        <a:latin typeface="幼圆" panose="02010509060101010101" charset="-122"/>
                        <a:ea typeface="幼圆" panose="02010509060101010101" charset="-122"/>
                      </a:endParaRPr>
                    </a:p>
                  </a:txBody>
                  <a:tcPr anchor="ctr" anchorCtr="0"/>
                </a:tc>
                <a:tc>
                  <a:txBody>
                    <a:bodyPr/>
                    <a:p>
                      <a:pPr algn="ctr">
                        <a:buNone/>
                      </a:pPr>
                      <a:r>
                        <a:rPr lang="zh-CN" altLang="en-US">
                          <a:latin typeface="幼圆" panose="02010509060101010101" charset="-122"/>
                          <a:ea typeface="幼圆" panose="02010509060101010101" charset="-122"/>
                        </a:rPr>
                        <a:t>位图段</a:t>
                      </a:r>
                      <a:endParaRPr lang="zh-CN" altLang="en-US">
                        <a:latin typeface="幼圆" panose="02010509060101010101" charset="-122"/>
                        <a:ea typeface="幼圆" panose="02010509060101010101" charset="-122"/>
                      </a:endParaRPr>
                    </a:p>
                  </a:txBody>
                  <a:tcPr anchor="ctr" anchorCtr="0"/>
                </a:tc>
                <a:tc>
                  <a:txBody>
                    <a:bodyPr/>
                    <a:p>
                      <a:pPr>
                        <a:buNone/>
                      </a:pPr>
                      <a:r>
                        <a:rPr lang="zh-CN" sz="1800">
                          <a:solidFill>
                            <a:schemeClr val="tx1"/>
                          </a:solidFill>
                          <a:latin typeface="幼圆" panose="02010509060101010101" charset="-122"/>
                          <a:ea typeface="幼圆" panose="02010509060101010101" charset="-122"/>
                          <a:cs typeface="幼圆" panose="02010509060101010101" charset="-122"/>
                          <a:sym typeface="+mn-ea"/>
                        </a:rPr>
                        <a:t>包括</a:t>
                      </a:r>
                      <a:r>
                        <a:rPr sz="1800">
                          <a:solidFill>
                            <a:schemeClr val="tx1"/>
                          </a:solidFill>
                          <a:latin typeface="幼圆" panose="02010509060101010101" charset="-122"/>
                          <a:ea typeface="幼圆" panose="02010509060101010101" charset="-122"/>
                          <a:cs typeface="幼圆" panose="02010509060101010101" charset="-122"/>
                          <a:sym typeface="+mn-ea"/>
                        </a:rPr>
                        <a:t>段长、段号,以及指示每个格点上的数据是否存在</a:t>
                      </a:r>
                      <a:endParaRPr lang="zh-CN" altLang="en-US"/>
                    </a:p>
                  </a:txBody>
                  <a:tcPr anchor="ctr" anchorCtr="0"/>
                </a:tc>
              </a:tr>
              <a:tr h="555625">
                <a:tc>
                  <a:txBody>
                    <a:bodyPr/>
                    <a:p>
                      <a:pPr algn="ctr">
                        <a:buNone/>
                      </a:pPr>
                      <a:r>
                        <a:rPr lang="en-US" altLang="zh-CN">
                          <a:latin typeface="幼圆" panose="02010509060101010101" charset="-122"/>
                          <a:ea typeface="幼圆" panose="02010509060101010101" charset="-122"/>
                        </a:rPr>
                        <a:t>Section7</a:t>
                      </a:r>
                      <a:endParaRPr lang="en-US" altLang="zh-CN">
                        <a:latin typeface="幼圆" panose="02010509060101010101" charset="-122"/>
                        <a:ea typeface="幼圆" panose="02010509060101010101" charset="-122"/>
                      </a:endParaRPr>
                    </a:p>
                  </a:txBody>
                  <a:tcPr anchor="ctr" anchorCtr="0"/>
                </a:tc>
                <a:tc>
                  <a:txBody>
                    <a:bodyPr/>
                    <a:p>
                      <a:pPr algn="ctr">
                        <a:buNone/>
                      </a:pPr>
                      <a:r>
                        <a:rPr lang="zh-CN" altLang="en-US">
                          <a:latin typeface="幼圆" panose="02010509060101010101" charset="-122"/>
                          <a:ea typeface="幼圆" panose="02010509060101010101" charset="-122"/>
                        </a:rPr>
                        <a:t>数据段</a:t>
                      </a:r>
                      <a:endParaRPr lang="zh-CN" altLang="en-US">
                        <a:latin typeface="幼圆" panose="02010509060101010101" charset="-122"/>
                        <a:ea typeface="幼圆" panose="02010509060101010101" charset="-122"/>
                      </a:endParaRPr>
                    </a:p>
                  </a:txBody>
                  <a:tcPr anchor="ctr" anchorCtr="0"/>
                </a:tc>
                <a:tc>
                  <a:txBody>
                    <a:bodyPr/>
                    <a:p>
                      <a:pPr>
                        <a:buNone/>
                      </a:pPr>
                      <a:r>
                        <a:rPr lang="zh-CN" sz="1800">
                          <a:solidFill>
                            <a:schemeClr val="tx1"/>
                          </a:solidFill>
                          <a:latin typeface="幼圆" panose="02010509060101010101" charset="-122"/>
                          <a:ea typeface="幼圆" panose="02010509060101010101" charset="-122"/>
                          <a:cs typeface="幼圆" panose="02010509060101010101" charset="-122"/>
                          <a:sym typeface="+mn-ea"/>
                        </a:rPr>
                        <a:t>包括</a:t>
                      </a:r>
                      <a:r>
                        <a:rPr sz="1800">
                          <a:solidFill>
                            <a:schemeClr val="tx1"/>
                          </a:solidFill>
                          <a:latin typeface="幼圆" panose="02010509060101010101" charset="-122"/>
                          <a:ea typeface="幼圆" panose="02010509060101010101" charset="-122"/>
                          <a:cs typeface="幼圆" panose="02010509060101010101" charset="-122"/>
                          <a:sym typeface="+mn-ea"/>
                        </a:rPr>
                        <a:t>段长、段号、数据值</a:t>
                      </a:r>
                      <a:endParaRPr lang="zh-CN" altLang="en-US"/>
                    </a:p>
                  </a:txBody>
                  <a:tcPr anchor="ctr" anchorCtr="0"/>
                </a:tc>
              </a:tr>
              <a:tr h="555625">
                <a:tc>
                  <a:txBody>
                    <a:bodyPr/>
                    <a:p>
                      <a:pPr algn="ctr">
                        <a:buNone/>
                      </a:pPr>
                      <a:r>
                        <a:rPr lang="en-US" altLang="zh-CN">
                          <a:latin typeface="幼圆" panose="02010509060101010101" charset="-122"/>
                          <a:ea typeface="幼圆" panose="02010509060101010101" charset="-122"/>
                        </a:rPr>
                        <a:t>Section8</a:t>
                      </a:r>
                      <a:endParaRPr lang="en-US" altLang="zh-CN">
                        <a:latin typeface="幼圆" panose="02010509060101010101" charset="-122"/>
                        <a:ea typeface="幼圆" panose="02010509060101010101" charset="-122"/>
                      </a:endParaRPr>
                    </a:p>
                  </a:txBody>
                  <a:tcPr anchor="ctr" anchorCtr="0"/>
                </a:tc>
                <a:tc>
                  <a:txBody>
                    <a:bodyPr/>
                    <a:p>
                      <a:pPr algn="ctr">
                        <a:buNone/>
                      </a:pPr>
                      <a:r>
                        <a:rPr lang="zh-CN" altLang="en-US">
                          <a:latin typeface="幼圆" panose="02010509060101010101" charset="-122"/>
                          <a:ea typeface="幼圆" panose="02010509060101010101" charset="-122"/>
                        </a:rPr>
                        <a:t>结束段</a:t>
                      </a:r>
                      <a:endParaRPr lang="zh-CN" altLang="en-US">
                        <a:latin typeface="幼圆" panose="02010509060101010101" charset="-122"/>
                        <a:ea typeface="幼圆" panose="02010509060101010101" charset="-122"/>
                      </a:endParaRPr>
                    </a:p>
                  </a:txBody>
                  <a:tcPr anchor="ctr" anchorCtr="0"/>
                </a:tc>
                <a:tc>
                  <a:txBody>
                    <a:bodyPr/>
                    <a:p>
                      <a:pPr>
                        <a:buNone/>
                      </a:pPr>
                      <a:r>
                        <a:rPr sz="1800">
                          <a:solidFill>
                            <a:schemeClr val="tx1"/>
                          </a:solidFill>
                          <a:latin typeface="幼圆" panose="02010509060101010101" charset="-122"/>
                          <a:ea typeface="幼圆" panose="02010509060101010101" charset="-122"/>
                          <a:cs typeface="幼圆" panose="02010509060101010101" charset="-122"/>
                          <a:sym typeface="+mn-ea"/>
                        </a:rPr>
                        <a:t>只含有“7777”4 个字符</a:t>
                      </a:r>
                      <a:endParaRPr lang="zh-CN" altLang="en-US" sz="1800">
                        <a:solidFill>
                          <a:schemeClr val="tx1"/>
                        </a:solidFill>
                        <a:latin typeface="幼圆" panose="02010509060101010101" charset="-122"/>
                        <a:ea typeface="幼圆" panose="02010509060101010101" charset="-122"/>
                        <a:cs typeface="幼圆" panose="02010509060101010101" charset="-122"/>
                        <a:sym typeface="+mn-ea"/>
                      </a:endParaRPr>
                    </a:p>
                  </a:txBody>
                  <a:tcPr anchor="ctr" anchorCtr="0"/>
                </a:tc>
              </a:tr>
            </a:tbl>
          </a:graphicData>
        </a:graphic>
      </p:graphicFrame>
    </p:spTree>
  </p:cSld>
  <p:clrMapOvr>
    <a:masterClrMapping/>
  </p:clrMapOvr>
</p:sld>
</file>

<file path=ppt/tags/tag1.xml><?xml version="1.0" encoding="utf-8"?>
<p:tagLst xmlns:p="http://schemas.openxmlformats.org/presentationml/2006/main">
  <p:tag name="KSO_WM_UNIT_PLACING_PICTURE_USER_VIEWPORT" val="{&quot;height&quot;:315,&quot;width&quot;:2160}"/>
</p:tagLst>
</file>

<file path=ppt/tags/tag10.xml><?xml version="1.0" encoding="utf-8"?>
<p:tagLst xmlns:p="http://schemas.openxmlformats.org/presentationml/2006/main">
  <p:tag name="KSO_WM_UNIT_VALUE" val="190*190"/>
  <p:tag name="KSO_WM_UNIT_HIGHLIGHT" val="0"/>
  <p:tag name="KSO_WM_UNIT_COMPATIBLE" val="0"/>
  <p:tag name="KSO_WM_UNIT_DIAGRAM_ISNUMVISUAL" val="0"/>
  <p:tag name="KSO_WM_UNIT_DIAGRAM_ISREFERUNIT" val="0"/>
  <p:tag name="KSO_WM_DIAGRAM_GROUP_CODE" val="l1-1"/>
  <p:tag name="KSO_WM_UNIT_TYPE" val="l_x"/>
  <p:tag name="KSO_WM_UNIT_INDEX" val="1_1"/>
  <p:tag name="KSO_WM_UNIT_ID" val="diagram20201329_3*l_x*1_1"/>
  <p:tag name="KSO_WM_TEMPLATE_CATEGORY" val="diagram"/>
  <p:tag name="KSO_WM_TEMPLATE_INDEX" val="20201329"/>
  <p:tag name="KSO_WM_UNIT_LAYERLEVEL" val="1_1"/>
  <p:tag name="KSO_WM_TAG_VERSION" val="1.0"/>
  <p:tag name="KSO_WM_BEAUTIFY_FLAG" val="#wm#"/>
  <p:tag name="KSO_WM_UNIT_FILL_FORE_SCHEMECOLOR_INDEX" val="15"/>
  <p:tag name="KSO_WM_UNIT_FILL_TYPE" val="1"/>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1329_3*l_h_i*1_2_2"/>
  <p:tag name="KSO_WM_TEMPLATE_CATEGORY" val="diagram"/>
  <p:tag name="KSO_WM_TEMPLATE_INDEX" val="20201329"/>
  <p:tag name="KSO_WM_UNIT_LAYERLEVEL" val="1_1_1"/>
  <p:tag name="KSO_WM_TAG_VERSION" val="1.0"/>
  <p:tag name="KSO_WM_BEAUTIFY_FLAG" val="#wm#"/>
  <p:tag name="KSO_WM_UNIT_LINE_FORE_SCHEMECOLOR_INDEX" val="6"/>
  <p:tag name="KSO_WM_UNIT_LINE_FILL_TYPE" val="2"/>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1329_3*l_h_i*1_2_3"/>
  <p:tag name="KSO_WM_TEMPLATE_CATEGORY" val="diagram"/>
  <p:tag name="KSO_WM_TEMPLATE_INDEX" val="20201329"/>
  <p:tag name="KSO_WM_UNIT_LAYERLEVEL" val="1_1_1"/>
  <p:tag name="KSO_WM_TAG_VERSION" val="1.0"/>
  <p:tag name="KSO_WM_BEAUTIFY_FLAG" val="#wm#"/>
  <p:tag name="KSO_WM_UNIT_LINE_FORE_SCHEMECOLOR_INDEX" val="6"/>
  <p:tag name="KSO_WM_UNIT_LINE_FILL_TYPE" val="2"/>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1329_3*l_h_i*1_2_4"/>
  <p:tag name="KSO_WM_TEMPLATE_CATEGORY" val="diagram"/>
  <p:tag name="KSO_WM_TEMPLATE_INDEX" val="20201329"/>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1329_3*l_h_i*1_2_1"/>
  <p:tag name="KSO_WM_TEMPLATE_CATEGORY" val="diagram"/>
  <p:tag name="KSO_WM_TEMPLATE_INDEX" val="20201329"/>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SUBTYPE" val="a"/>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1329_3*l_h_f*1_2_1"/>
  <p:tag name="KSO_WM_TEMPLATE_CATEGORY" val="diagram"/>
  <p:tag name="KSO_WM_TEMPLATE_INDEX" val="20201329"/>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01329_3*l_h_i*1_4_3"/>
  <p:tag name="KSO_WM_TEMPLATE_CATEGORY" val="diagram"/>
  <p:tag name="KSO_WM_TEMPLATE_INDEX" val="20201329"/>
  <p:tag name="KSO_WM_UNIT_LAYERLEVEL" val="1_1_1"/>
  <p:tag name="KSO_WM_TAG_VERSION" val="1.0"/>
  <p:tag name="KSO_WM_BEAUTIFY_FLAG" val="#wm#"/>
  <p:tag name="KSO_WM_UNIT_LINE_FORE_SCHEMECOLOR_INDEX" val="10"/>
  <p:tag name="KSO_WM_UNIT_LINE_FILL_TYPE" val="2"/>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01329_3*l_h_i*1_4_2"/>
  <p:tag name="KSO_WM_TEMPLATE_CATEGORY" val="diagram"/>
  <p:tag name="KSO_WM_TEMPLATE_INDEX" val="20201329"/>
  <p:tag name="KSO_WM_UNIT_LAYERLEVEL" val="1_1_1"/>
  <p:tag name="KSO_WM_TAG_VERSION" val="1.0"/>
  <p:tag name="KSO_WM_BEAUTIFY_FLAG" val="#wm#"/>
  <p:tag name="KSO_WM_UNIT_LINE_FORE_SCHEMECOLOR_INDEX" val="10"/>
  <p:tag name="KSO_WM_UNIT_LINE_FILL_TYPE" val="2"/>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01329_3*l_h_i*1_4_4"/>
  <p:tag name="KSO_WM_TEMPLATE_CATEGORY" val="diagram"/>
  <p:tag name="KSO_WM_TEMPLATE_INDEX" val="20201329"/>
  <p:tag name="KSO_WM_UNIT_LAYERLEVEL" val="1_1_1"/>
  <p:tag name="KSO_WM_TAG_VERSION" val="1.0"/>
  <p:tag name="KSO_WM_BEAUTIFY_FLAG" val="#wm#"/>
  <p:tag name="KSO_WM_UNIT_FILL_FORE_SCHEMECOLOR_INDEX" val="10"/>
  <p:tag name="KSO_WM_UNIT_FILL_TYPE" val="1"/>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1329_3*l_h_i*1_4_1"/>
  <p:tag name="KSO_WM_TEMPLATE_CATEGORY" val="diagram"/>
  <p:tag name="KSO_WM_TEMPLATE_INDEX" val="20201329"/>
  <p:tag name="KSO_WM_UNIT_LAYERLEVEL" val="1_1_1"/>
  <p:tag name="KSO_WM_TAG_VERSION" val="1.0"/>
  <p:tag name="KSO_WM_BEAUTIFY_FLAG" val="#wm#"/>
  <p:tag name="KSO_WM_UNIT_FILL_FORE_SCHEMECOLOR_INDEX" val="10"/>
  <p:tag name="KSO_WM_UNIT_FILL_TYPE" val="1"/>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REFSHAPE" val="1383818996"/>
</p:tagLst>
</file>

<file path=ppt/tags/tag2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1329_3*l_h_f*1_4_1"/>
  <p:tag name="KSO_WM_TEMPLATE_CATEGORY" val="diagram"/>
  <p:tag name="KSO_WM_TEMPLATE_INDEX" val="20201329"/>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1329_3*l_h_i*1_1_1"/>
  <p:tag name="KSO_WM_TEMPLATE_CATEGORY" val="diagram"/>
  <p:tag name="KSO_WM_TEMPLATE_INDEX" val="2020132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1329_3*l_h_f*1_1_1"/>
  <p:tag name="KSO_WM_TEMPLATE_CATEGORY" val="diagram"/>
  <p:tag name="KSO_WM_TEMPLATE_INDEX" val="20201329"/>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1329_3*l_h_i*1_1_2"/>
  <p:tag name="KSO_WM_TEMPLATE_CATEGORY" val="diagram"/>
  <p:tag name="KSO_WM_TEMPLATE_INDEX" val="20201329"/>
  <p:tag name="KSO_WM_UNIT_LAYERLEVEL" val="1_1_1"/>
  <p:tag name="KSO_WM_TAG_VERSION" val="1.0"/>
  <p:tag name="KSO_WM_BEAUTIFY_FLAG" val="#wm#"/>
  <p:tag name="KSO_WM_UNIT_LINE_FORE_SCHEMECOLOR_INDEX" val="5"/>
  <p:tag name="KSO_WM_UNIT_LINE_FILL_TYPE" val="2"/>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1329_3*l_h_i*1_1_3"/>
  <p:tag name="KSO_WM_TEMPLATE_CATEGORY" val="diagram"/>
  <p:tag name="KSO_WM_TEMPLATE_INDEX" val="20201329"/>
  <p:tag name="KSO_WM_UNIT_LAYERLEVEL" val="1_1_1"/>
  <p:tag name="KSO_WM_TAG_VERSION" val="1.0"/>
  <p:tag name="KSO_WM_BEAUTIFY_FLAG" val="#wm#"/>
  <p:tag name="KSO_WM_UNIT_LINE_FORE_SCHEMECOLOR_INDEX" val="5"/>
  <p:tag name="KSO_WM_UNIT_LINE_FILL_TYPE" val="2"/>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1329_3*l_h_i*1_1_4"/>
  <p:tag name="KSO_WM_TEMPLATE_CATEGORY" val="diagram"/>
  <p:tag name="KSO_WM_TEMPLATE_INDEX" val="2020132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1329_3*l_h_i*1_3_1"/>
  <p:tag name="KSO_WM_TEMPLATE_CATEGORY" val="diagram"/>
  <p:tag name="KSO_WM_TEMPLATE_INDEX" val="20201329"/>
  <p:tag name="KSO_WM_UNIT_LAYERLEVEL" val="1_1_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1329_3*l_h_f*1_3_1"/>
  <p:tag name="KSO_WM_TEMPLATE_CATEGORY" val="diagram"/>
  <p:tag name="KSO_WM_TEMPLATE_INDEX" val="20201329"/>
  <p:tag name="KSO_WM_UNIT_LAYERLEVEL" val="1_1_1"/>
  <p:tag name="KSO_WM_TAG_VERSION" val="1.0"/>
  <p:tag name="KSO_WM_BEAUTIFY_FLAG" val="#wm#"/>
  <p:tag name="KSO_WM_UNIT_PRESET_TEXT" val="单击此处添加文本具体内容，简明扼要的阐述您的观点。"/>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01329_3*l_h_i*1_3_2"/>
  <p:tag name="KSO_WM_TEMPLATE_CATEGORY" val="diagram"/>
  <p:tag name="KSO_WM_TEMPLATE_INDEX" val="20201329"/>
  <p:tag name="KSO_WM_UNIT_LAYERLEVEL" val="1_1_1"/>
  <p:tag name="KSO_WM_TAG_VERSION" val="1.0"/>
  <p:tag name="KSO_WM_BEAUTIFY_FLAG" val="#wm#"/>
  <p:tag name="KSO_WM_UNIT_LINE_FORE_SCHEMECOLOR_INDEX" val="9"/>
  <p:tag name="KSO_WM_UNIT_LINE_FILL_TYPE" val="2"/>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01329_3*l_h_i*1_3_3"/>
  <p:tag name="KSO_WM_TEMPLATE_CATEGORY" val="diagram"/>
  <p:tag name="KSO_WM_TEMPLATE_INDEX" val="20201329"/>
  <p:tag name="KSO_WM_UNIT_LAYERLEVEL" val="1_1_1"/>
  <p:tag name="KSO_WM_TAG_VERSION" val="1.0"/>
  <p:tag name="KSO_WM_BEAUTIFY_FLAG" val="#wm#"/>
  <p:tag name="KSO_WM_UNIT_LINE_FORE_SCHEMECOLOR_INDEX" val="9"/>
  <p:tag name="KSO_WM_UNIT_LINE_FILL_TYPE" val="2"/>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01329_3*l_i*1_3"/>
  <p:tag name="KSO_WM_TEMPLATE_CATEGORY" val="diagram"/>
  <p:tag name="KSO_WM_TEMPLATE_INDEX" val="20201329"/>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01329_3*l_h_i*1_3_4"/>
  <p:tag name="KSO_WM_TEMPLATE_CATEGORY" val="diagram"/>
  <p:tag name="KSO_WM_TEMPLATE_INDEX" val="20201329"/>
  <p:tag name="KSO_WM_UNIT_LAYERLEVEL" val="1_1_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SLIDE_ID" val="diagram20201329_3"/>
  <p:tag name="KSO_WM_TEMPLATE_SUBCATEGORY" val="22"/>
  <p:tag name="KSO_WM_TEMPLATE_MASTER_TYPE" val="0"/>
  <p:tag name="KSO_WM_TEMPLATE_COLOR_TYPE" val="1"/>
  <p:tag name="KSO_WM_SLIDE_TYPE" val="text"/>
  <p:tag name="KSO_WM_SLIDE_SUBTYPE" val="diag"/>
  <p:tag name="KSO_WM_SLIDE_ITEM_CNT" val="4"/>
  <p:tag name="KSO_WM_SLIDE_INDEX" val="3"/>
  <p:tag name="KSO_WM_SLIDE_SIZE" val="928*263.1"/>
  <p:tag name="KSO_WM_SLIDE_POSITION" val="16*138.5"/>
  <p:tag name="KSO_WM_DIAGRAM_GROUP_CODE" val="l1-1"/>
  <p:tag name="KSO_WM_SLIDE_DIAGTYPE" val="l"/>
  <p:tag name="KSO_WM_TAG_VERSION" val="1.0"/>
  <p:tag name="KSO_WM_BEAUTIFY_FLAG" val="#wm#"/>
  <p:tag name="KSO_WM_TEMPLATE_CATEGORY" val="diagram"/>
  <p:tag name="KSO_WM_TEMPLATE_INDEX" val="20201329"/>
  <p:tag name="KSO_WM_SLIDE_LAYOUT" val="l"/>
  <p:tag name="KSO_WM_SLIDE_LAYOUT_CNT" val="1"/>
</p:tagLst>
</file>

<file path=ppt/tags/tag32.xml><?xml version="1.0" encoding="utf-8"?>
<p:tagLst xmlns:p="http://schemas.openxmlformats.org/presentationml/2006/main">
  <p:tag name="KSO_WM_UNIT_PLACING_PICTURE_USER_VIEWPORT" val="{&quot;height&quot;:8640,&quot;width&quot;:11340}"/>
</p:tagLst>
</file>

<file path=ppt/tags/tag33.xml><?xml version="1.0" encoding="utf-8"?>
<p:tagLst xmlns:p="http://schemas.openxmlformats.org/presentationml/2006/main">
  <p:tag name="KSO_WM_UNIT_TABLE_BEAUTIFY" val="smartTable{7033e41b-8f07-4e30-bd8a-959391710303}"/>
  <p:tag name="TABLE_ENDDRAG_ORIGIN_RECT" val="884*306"/>
  <p:tag name="TABLE_ENDDRAG_RECT" val="45*82*884*306"/>
</p:tagLst>
</file>

<file path=ppt/tags/tag34.xml><?xml version="1.0" encoding="utf-8"?>
<p:tagLst xmlns:p="http://schemas.openxmlformats.org/presentationml/2006/main">
  <p:tag name="KSO_WM_UNIT_PLACING_PICTURE_USER_VIEWPORT" val="{&quot;height&quot;:3334,&quot;width&quot;:3334}"/>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1329_3*l_i*1_1"/>
  <p:tag name="KSO_WM_TEMPLATE_CATEGORY" val="diagram"/>
  <p:tag name="KSO_WM_TEMPLATE_INDEX" val="20201329"/>
  <p:tag name="KSO_WM_UNIT_LAYERLEVEL" val="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6"/>
  <p:tag name="KSO_WM_UNIT_ID" val="diagram20201329_3*l_i*1_6"/>
  <p:tag name="KSO_WM_TEMPLATE_CATEGORY" val="diagram"/>
  <p:tag name="KSO_WM_TEMPLATE_INDEX" val="20201329"/>
  <p:tag name="KSO_WM_UNIT_LAYERLEVEL" val="1_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01329_3*l_i*1_4"/>
  <p:tag name="KSO_WM_TEMPLATE_CATEGORY" val="diagram"/>
  <p:tag name="KSO_WM_TEMPLATE_INDEX" val="20201329"/>
  <p:tag name="KSO_WM_UNIT_LAYERLEVEL" val="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1329_3*l_i*1_2"/>
  <p:tag name="KSO_WM_TEMPLATE_CATEGORY" val="diagram"/>
  <p:tag name="KSO_WM_TEMPLATE_INDEX" val="20201329"/>
  <p:tag name="KSO_WM_UNIT_LAYERLEVEL" val="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7"/>
  <p:tag name="KSO_WM_UNIT_ID" val="diagram20201329_3*l_i*1_7"/>
  <p:tag name="KSO_WM_TEMPLATE_CATEGORY" val="diagram"/>
  <p:tag name="KSO_WM_TEMPLATE_INDEX" val="20201329"/>
  <p:tag name="KSO_WM_UNIT_LAYERLEVEL" val="1_1"/>
  <p:tag name="KSO_WM_TAG_VERSION" val="1.0"/>
  <p:tag name="KSO_WM_BEAUTIFY_FLAG" val="#wm#"/>
  <p:tag name="KSO_WM_UNIT_FILL_FORE_SCHEMECOLOR_INDEX" val="10"/>
  <p:tag name="KSO_WM_UNIT_FILL_TYPE" val="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diagram20201329_3*l_i*1_5"/>
  <p:tag name="KSO_WM_TEMPLATE_CATEGORY" val="diagram"/>
  <p:tag name="KSO_WM_TEMPLATE_INDEX" val="20201329"/>
  <p:tag name="KSO_WM_UNIT_LAYERLEVEL" val="1_1"/>
  <p:tag name="KSO_WM_TAG_VERSION" val="1.0"/>
  <p:tag name="KSO_WM_BEAUTIFY_FLAG" val="#wm#"/>
  <p:tag name="KSO_WM_UNIT_FILL_FORE_SCHEMECOLOR_INDEX" val="14"/>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3581</Words>
  <Application>WPS 演示</Application>
  <PresentationFormat>宽屏</PresentationFormat>
  <Paragraphs>275</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汉仪晓波花月圆W</vt:lpstr>
      <vt:lpstr>汉仪长美黑简</vt:lpstr>
      <vt:lpstr>幼圆</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王大可</dc:creator>
  <cp:lastModifiedBy>王大可</cp:lastModifiedBy>
  <cp:revision>82</cp:revision>
  <dcterms:created xsi:type="dcterms:W3CDTF">2021-04-21T14:10:00Z</dcterms:created>
  <dcterms:modified xsi:type="dcterms:W3CDTF">2021-04-23T08:24:31Z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TemplateUUID">
    <vt:lpwstr>v1.0_mb_2J7Xgafj2TTkNtW0iCjQhA==</vt:lpwstr>
  </property>
  <property fmtid="{D5CDD505-2E9C-101B-9397-08002B2CF9AE}" pid="4" name="ICV">
    <vt:lpwstr>6C1EA94CD3878F0633AF7F60F66167F8</vt:lpwstr>
  </property>
</Properties>
</file>