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9" r:id="rId5"/>
    <p:sldId id="264" r:id="rId6"/>
    <p:sldId id="267" r:id="rId7"/>
    <p:sldId id="266" r:id="rId8"/>
    <p:sldId id="268" r:id="rId9"/>
    <p:sldId id="270" r:id="rId10"/>
    <p:sldId id="261" r:id="rId11"/>
    <p:sldId id="259" r:id="rId12"/>
    <p:sldId id="260" r:id="rId13"/>
    <p:sldId id="262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liujiacheng/Downloads/UW/Advanced%20Algorithms/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liujiacheng/Downloads/UW/Advanced%20Algorithms/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Running Time per Graph</a:t>
            </a:r>
          </a:p>
          <a:p>
            <a:pPr>
              <a:defRPr/>
            </a:pPr>
            <a:r>
              <a:rPr lang="en-US"/>
              <a:t>(unit: 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Sheet1!$C$145</c:f>
              <c:strCache>
                <c:ptCount val="1"/>
                <c:pt idx="0">
                  <c:v>Density(0.3)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Sheet1!$B$146:$B$155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Sheet1!$C$146:$C$155</c:f>
              <c:numCache>
                <c:formatCode>General</c:formatCode>
                <c:ptCount val="10"/>
                <c:pt idx="0">
                  <c:v>0.09</c:v>
                </c:pt>
                <c:pt idx="1">
                  <c:v>0.07</c:v>
                </c:pt>
                <c:pt idx="2">
                  <c:v>0.1</c:v>
                </c:pt>
                <c:pt idx="3">
                  <c:v>0.16</c:v>
                </c:pt>
                <c:pt idx="4">
                  <c:v>0.2</c:v>
                </c:pt>
                <c:pt idx="5">
                  <c:v>0.26</c:v>
                </c:pt>
                <c:pt idx="6">
                  <c:v>0.41</c:v>
                </c:pt>
                <c:pt idx="7">
                  <c:v>0.38</c:v>
                </c:pt>
                <c:pt idx="8">
                  <c:v>0.44</c:v>
                </c:pt>
                <c:pt idx="9">
                  <c:v>0.25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Sheet1!$D$145</c:f>
              <c:strCache>
                <c:ptCount val="1"/>
                <c:pt idx="0">
                  <c:v>Density(0.5)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Sheet1!$B$146:$B$155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Sheet1!$D$146:$D$155</c:f>
              <c:numCache>
                <c:formatCode>General</c:formatCode>
                <c:ptCount val="10"/>
                <c:pt idx="0">
                  <c:v>0.14</c:v>
                </c:pt>
                <c:pt idx="1">
                  <c:v>0.09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0.28</c:v>
                </c:pt>
                <c:pt idx="6">
                  <c:v>0.37</c:v>
                </c:pt>
                <c:pt idx="7">
                  <c:v>0.37</c:v>
                </c:pt>
                <c:pt idx="8">
                  <c:v>0.46</c:v>
                </c:pt>
                <c:pt idx="9">
                  <c:v>0.38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Sheet1!$E$145</c:f>
              <c:strCache>
                <c:ptCount val="1"/>
                <c:pt idx="0">
                  <c:v>Density(0.65)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numRef>
              <c:f>Sheet1!$B$146:$B$155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Sheet1!$E$146:$E$155</c:f>
              <c:numCache>
                <c:formatCode>General</c:formatCode>
                <c:ptCount val="10"/>
                <c:pt idx="0">
                  <c:v>0.11</c:v>
                </c:pt>
                <c:pt idx="1">
                  <c:v>0.1</c:v>
                </c:pt>
                <c:pt idx="2">
                  <c:v>0.2</c:v>
                </c:pt>
                <c:pt idx="3">
                  <c:v>0.28</c:v>
                </c:pt>
                <c:pt idx="4">
                  <c:v>0.43</c:v>
                </c:pt>
                <c:pt idx="5">
                  <c:v>0.44</c:v>
                </c:pt>
                <c:pt idx="6">
                  <c:v>0.54</c:v>
                </c:pt>
                <c:pt idx="7">
                  <c:v>0.42</c:v>
                </c:pt>
                <c:pt idx="8">
                  <c:v>0.74</c:v>
                </c:pt>
                <c:pt idx="9">
                  <c:v>5.1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Sheet1!$F$145</c:f>
              <c:strCache>
                <c:ptCount val="1"/>
                <c:pt idx="0">
                  <c:v>Density(0.75)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11"/>
            <c:spPr>
              <a:noFill/>
              <a:ln>
                <a:solidFill>
                  <a:schemeClr val="accent4"/>
                </a:solidFill>
              </a:ln>
              <a:effectLst/>
            </c:spPr>
          </c:marker>
          <c:cat>
            <c:numRef>
              <c:f>Sheet1!$B$146:$B$155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Sheet1!$F$146:$F$155</c:f>
              <c:numCache>
                <c:formatCode>General</c:formatCode>
                <c:ptCount val="10"/>
                <c:pt idx="0">
                  <c:v>0.13</c:v>
                </c:pt>
                <c:pt idx="1">
                  <c:v>0.1</c:v>
                </c:pt>
                <c:pt idx="2">
                  <c:v>0.23</c:v>
                </c:pt>
                <c:pt idx="3">
                  <c:v>0.3</c:v>
                </c:pt>
                <c:pt idx="4">
                  <c:v>0.51</c:v>
                </c:pt>
                <c:pt idx="5">
                  <c:v>0.49</c:v>
                </c:pt>
                <c:pt idx="6">
                  <c:v>0.55</c:v>
                </c:pt>
                <c:pt idx="7">
                  <c:v>0.51</c:v>
                </c:pt>
                <c:pt idx="8">
                  <c:v>0.46</c:v>
                </c:pt>
                <c:pt idx="9">
                  <c:v>2.63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568368"/>
        <c:axId val="-2143565120"/>
      </c:lineChart>
      <c:catAx>
        <c:axId val="-214356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65120"/>
        <c:crosses val="autoZero"/>
        <c:auto val="1"/>
        <c:lblAlgn val="ctr"/>
        <c:lblOffset val="100"/>
        <c:noMultiLvlLbl val="0"/>
      </c:catAx>
      <c:valAx>
        <c:axId val="-21435651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68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Minimum</a:t>
            </a:r>
            <a:r>
              <a:rPr lang="en-US" sz="1600" baseline="0"/>
              <a:t>  Number of Colors Needed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Sheet1!$C$105</c:f>
              <c:strCache>
                <c:ptCount val="1"/>
                <c:pt idx="0">
                  <c:v>Density(0.3)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Sheet1!$B$106:$B$115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Sheet1!$C$106:$C$115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4.0</c:v>
                </c:pt>
                <c:pt idx="3">
                  <c:v>6.0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Sheet1!$D$105</c:f>
              <c:strCache>
                <c:ptCount val="1"/>
                <c:pt idx="0">
                  <c:v>Density(0.5)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Sheet1!$B$106:$B$115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Sheet1!$D$106:$D$115</c:f>
              <c:numCache>
                <c:formatCode>General</c:formatCode>
                <c:ptCount val="10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  <c:pt idx="3">
                  <c:v>8.0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17.0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Sheet1!$E$105</c:f>
              <c:strCache>
                <c:ptCount val="1"/>
                <c:pt idx="0">
                  <c:v>Density(0.65)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Sheet1!$B$106:$B$115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Sheet1!$E$106:$E$115</c:f>
              <c:numCache>
                <c:formatCode>General</c:formatCode>
                <c:ptCount val="10"/>
                <c:pt idx="0">
                  <c:v>4.0</c:v>
                </c:pt>
                <c:pt idx="1">
                  <c:v>6.0</c:v>
                </c:pt>
                <c:pt idx="2">
                  <c:v>9.0</c:v>
                </c:pt>
                <c:pt idx="3">
                  <c:v>11.0</c:v>
                </c:pt>
                <c:pt idx="4">
                  <c:v>12.0</c:v>
                </c:pt>
                <c:pt idx="5">
                  <c:v>15.0</c:v>
                </c:pt>
                <c:pt idx="6">
                  <c:v>16.0</c:v>
                </c:pt>
                <c:pt idx="7">
                  <c:v>18.0</c:v>
                </c:pt>
                <c:pt idx="8">
                  <c:v>21.0</c:v>
                </c:pt>
                <c:pt idx="9">
                  <c:v>23.0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Sheet1!$F$105</c:f>
              <c:strCache>
                <c:ptCount val="1"/>
                <c:pt idx="0">
                  <c:v>Density(0.75)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4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Sheet1!$B$106:$B$115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Sheet1!$F$106:$F$115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10.0</c:v>
                </c:pt>
                <c:pt idx="3">
                  <c:v>12.0</c:v>
                </c:pt>
                <c:pt idx="4">
                  <c:v>15.0</c:v>
                </c:pt>
                <c:pt idx="5">
                  <c:v>17.0</c:v>
                </c:pt>
                <c:pt idx="6">
                  <c:v>21.0</c:v>
                </c:pt>
                <c:pt idx="7">
                  <c:v>23.0</c:v>
                </c:pt>
                <c:pt idx="8">
                  <c:v>25.0</c:v>
                </c:pt>
                <c:pt idx="9">
                  <c:v>27.0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478256"/>
        <c:axId val="-2145472704"/>
      </c:scatterChart>
      <c:valAx>
        <c:axId val="-214547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|V|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472704"/>
        <c:crosses val="autoZero"/>
        <c:crossBetween val="midCat"/>
      </c:valAx>
      <c:valAx>
        <c:axId val="-21454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 sz="140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defRPr sz="1400"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1400" baseline="0">
                    <a:latin typeface="Arial" charset="0"/>
                    <a:ea typeface="Arial" charset="0"/>
                    <a:cs typeface="Arial" charset="0"/>
                  </a:rPr>
                  <a:t>Number of Colors</a:t>
                </a:r>
                <a:endParaRPr lang="en-US" sz="1400">
                  <a:latin typeface="Arial" charset="0"/>
                  <a:ea typeface="Arial" charset="0"/>
                  <a:cs typeface="Arial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47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BEAA8-1250-844F-A332-BB20427D08C1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4DB97-4356-D64E-9A63-88B25A26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DB97-4356-D64E-9A63-88B25A265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DB97-4356-D64E-9A63-88B25A265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9280-8E3C-8F42-A7AA-A6A0213F69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2832-C0BC-F245-A594-942B9A5F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DSatur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Jiacheng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March 5,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jdk1.8</a:t>
            </a:r>
          </a:p>
          <a:p>
            <a:r>
              <a:rPr lang="en-US" dirty="0" smtClean="0"/>
              <a:t>Density {0.3, 0.5, 0.65, 0.75 } * |V| {10, 20, 30, … 100}</a:t>
            </a:r>
          </a:p>
          <a:p>
            <a:r>
              <a:rPr lang="en-US" dirty="0" smtClean="0"/>
              <a:t>For each (density, |V|) combination , generate 100 graphs</a:t>
            </a:r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Minimum Number of colors needed - y</a:t>
            </a:r>
          </a:p>
          <a:p>
            <a:pPr lvl="1"/>
            <a:r>
              <a:rPr lang="en-US" dirty="0" smtClean="0"/>
              <a:t>Density - d</a:t>
            </a:r>
          </a:p>
          <a:p>
            <a:pPr lvl="1"/>
            <a:r>
              <a:rPr lang="en-US" dirty="0" smtClean="0"/>
              <a:t>Number of vertices - |V|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860593"/>
              </p:ext>
            </p:extLst>
          </p:nvPr>
        </p:nvGraphicFramePr>
        <p:xfrm>
          <a:off x="1554548" y="1528763"/>
          <a:ext cx="9084619" cy="482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3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Density, |V| and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009499"/>
              </p:ext>
            </p:extLst>
          </p:nvPr>
        </p:nvGraphicFramePr>
        <p:xfrm>
          <a:off x="1188822" y="1626717"/>
          <a:ext cx="9425631" cy="483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7" y="98855"/>
            <a:ext cx="10515600" cy="1325563"/>
          </a:xfrm>
        </p:spPr>
        <p:txBody>
          <a:bodyPr/>
          <a:lstStyle/>
          <a:p>
            <a:r>
              <a:rPr lang="en-US" dirty="0" smtClean="0"/>
              <a:t>Results: Density ~ Slope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29879"/>
              </p:ext>
            </p:extLst>
          </p:nvPr>
        </p:nvGraphicFramePr>
        <p:xfrm>
          <a:off x="5548179" y="1320141"/>
          <a:ext cx="2051222" cy="155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611"/>
                <a:gridCol w="1025611"/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Regression Statistics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Multiple 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0.999116432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 Square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0.998233645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 Square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0.994700934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Standard Error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0.005308416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59220"/>
              </p:ext>
            </p:extLst>
          </p:nvPr>
        </p:nvGraphicFramePr>
        <p:xfrm>
          <a:off x="838201" y="1690688"/>
          <a:ext cx="2982783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861"/>
                <a:gridCol w="933461"/>
                <a:gridCol w="933461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density square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density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0.2588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287795" y="2038865"/>
            <a:ext cx="976183" cy="494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4028"/>
              </p:ext>
            </p:extLst>
          </p:nvPr>
        </p:nvGraphicFramePr>
        <p:xfrm>
          <a:off x="5548179" y="3218472"/>
          <a:ext cx="4448436" cy="134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109"/>
                <a:gridCol w="1112109"/>
                <a:gridCol w="1112109"/>
                <a:gridCol w="1112109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Observation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Predicted 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Residuals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Standard Residuals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0.089171575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-0.000671575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-0.219124086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0.149279385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0.002820615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0.92032116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0.209529449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-0.004029449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-1.314744514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0.25691959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0.00188041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0.61354744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3160"/>
              </p:ext>
            </p:extLst>
          </p:nvPr>
        </p:nvGraphicFramePr>
        <p:xfrm>
          <a:off x="5548179" y="4903444"/>
          <a:ext cx="5634680" cy="90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936"/>
                <a:gridCol w="1126936"/>
                <a:gridCol w="1126936"/>
                <a:gridCol w="1126936"/>
                <a:gridCol w="1126936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Coefficients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Standard Error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 Stat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0.042350448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0.030681787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1.380312297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0.39913714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X Variable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0.28893726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0.12146247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2.378819244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0.253341627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X Variable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0.069389245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0.127444401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0.544466796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0.682590837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1" y="3153297"/>
            <a:ext cx="4291785" cy="32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009900"/>
            <a:ext cx="9994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Graphs : 2 problems</a:t>
            </a:r>
          </a:p>
          <a:p>
            <a:r>
              <a:rPr lang="en-US" dirty="0" smtClean="0"/>
              <a:t>Max heap and Data Structures</a:t>
            </a:r>
          </a:p>
          <a:p>
            <a:r>
              <a:rPr lang="en-US" dirty="0" err="1" smtClean="0"/>
              <a:t>Dsatur</a:t>
            </a:r>
            <a:endParaRPr lang="en-US" dirty="0" smtClean="0"/>
          </a:p>
          <a:p>
            <a:r>
              <a:rPr lang="en-US" dirty="0" smtClean="0"/>
              <a:t>Experiments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93436" y="346133"/>
            <a:ext cx="27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K4,4 has 4*(4-1)/3=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edges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93436" y="715465"/>
            <a:ext cx="60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set density=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, which means choosing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edges.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7487" y="630195"/>
            <a:ext cx="1320114" cy="1306663"/>
            <a:chOff x="917487" y="630195"/>
            <a:chExt cx="1320114" cy="1306663"/>
          </a:xfrm>
        </p:grpSpPr>
        <p:sp>
          <p:nvSpPr>
            <p:cNvPr id="4" name="Oval 3"/>
            <p:cNvSpPr/>
            <p:nvPr/>
          </p:nvSpPr>
          <p:spPr>
            <a:xfrm>
              <a:off x="917488" y="630195"/>
              <a:ext cx="306859" cy="360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917487" y="1576324"/>
              <a:ext cx="306859" cy="360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77194" y="638993"/>
              <a:ext cx="306859" cy="360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930742" y="1576324"/>
              <a:ext cx="306859" cy="360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4" idx="4"/>
              <a:endCxn id="5" idx="0"/>
            </p:cNvCxnSpPr>
            <p:nvPr/>
          </p:nvCxnSpPr>
          <p:spPr>
            <a:xfrm flipH="1">
              <a:off x="1070917" y="990729"/>
              <a:ext cx="1" cy="585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6"/>
              <a:endCxn id="7" idx="2"/>
            </p:cNvCxnSpPr>
            <p:nvPr/>
          </p:nvCxnSpPr>
          <p:spPr>
            <a:xfrm>
              <a:off x="1224346" y="1756591"/>
              <a:ext cx="706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6"/>
              <a:endCxn id="6" idx="2"/>
            </p:cNvCxnSpPr>
            <p:nvPr/>
          </p:nvCxnSpPr>
          <p:spPr>
            <a:xfrm>
              <a:off x="1224347" y="810462"/>
              <a:ext cx="652847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  <a:endCxn id="6" idx="4"/>
            </p:cNvCxnSpPr>
            <p:nvPr/>
          </p:nvCxnSpPr>
          <p:spPr>
            <a:xfrm flipH="1" flipV="1">
              <a:off x="2030624" y="999527"/>
              <a:ext cx="53548" cy="576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7" idx="1"/>
            </p:cNvCxnSpPr>
            <p:nvPr/>
          </p:nvCxnSpPr>
          <p:spPr>
            <a:xfrm>
              <a:off x="1179409" y="937930"/>
              <a:ext cx="796271" cy="69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6" idx="0"/>
              <a:endCxn id="5" idx="2"/>
            </p:cNvCxnSpPr>
            <p:nvPr/>
          </p:nvCxnSpPr>
          <p:spPr>
            <a:xfrm rot="16200000" flipH="1" flipV="1">
              <a:off x="915257" y="641223"/>
              <a:ext cx="1117598" cy="1113137"/>
            </a:xfrm>
            <a:prstGeom prst="curvedConnector4">
              <a:avLst>
                <a:gd name="adj1" fmla="val -20455"/>
                <a:gd name="adj2" fmla="val 1205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093436" y="1103197"/>
            <a:ext cx="624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C(6,3)=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 possibilities when choosing edges randomly.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326552" y="3282777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326551" y="4228906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286258" y="3291575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339806" y="4228906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4" idx="4"/>
            <a:endCxn id="45" idx="0"/>
          </p:cNvCxnSpPr>
          <p:nvPr/>
        </p:nvCxnSpPr>
        <p:spPr>
          <a:xfrm flipH="1">
            <a:off x="4479981" y="3643311"/>
            <a:ext cx="1" cy="58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6"/>
            <a:endCxn id="46" idx="2"/>
          </p:cNvCxnSpPr>
          <p:nvPr/>
        </p:nvCxnSpPr>
        <p:spPr>
          <a:xfrm>
            <a:off x="4633411" y="3463044"/>
            <a:ext cx="652847" cy="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5"/>
            <a:endCxn id="47" idx="1"/>
          </p:cNvCxnSpPr>
          <p:nvPr/>
        </p:nvCxnSpPr>
        <p:spPr>
          <a:xfrm>
            <a:off x="4588473" y="3590512"/>
            <a:ext cx="796271" cy="69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66400" y="3282779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66399" y="4228908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926106" y="3291577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979654" y="4228908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119829" y="3643313"/>
            <a:ext cx="1" cy="58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273258" y="4409175"/>
            <a:ext cx="70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273259" y="3463046"/>
            <a:ext cx="652847" cy="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288940" y="3197041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288939" y="4143170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8248646" y="3205839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8302194" y="4143170"/>
            <a:ext cx="306859" cy="36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7442369" y="3557575"/>
            <a:ext cx="1" cy="58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95798" y="4323437"/>
            <a:ext cx="70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50861" y="3504776"/>
            <a:ext cx="796271" cy="69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79409" y="2483708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326551" y="2474646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88939" y="2474646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093436" y="1485726"/>
            <a:ext cx="6329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number of colors actually related to the </a:t>
            </a:r>
            <a:r>
              <a:rPr lang="en-US" sz="2000" b="1" i="1" dirty="0" smtClean="0"/>
              <a:t>isomorphic graphs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74056" y="213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2403" y="20889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37019" y="2081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6209" y="20428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+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2761" y="20428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+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21124" y="19966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765165" y="2038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1180" y="4836172"/>
            <a:ext cx="2852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1.Choose two middle nodes:</a:t>
            </a:r>
          </a:p>
          <a:p>
            <a:r>
              <a:rPr lang="en-US" dirty="0" smtClean="0"/>
              <a:t>C(4,2)=6</a:t>
            </a:r>
          </a:p>
          <a:p>
            <a:r>
              <a:rPr lang="en-US" dirty="0" smtClean="0"/>
              <a:t>2. C(4,2)*2=12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22261" y="4781564"/>
            <a:ext cx="2503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one node to left:</a:t>
            </a:r>
          </a:p>
          <a:p>
            <a:r>
              <a:rPr lang="en-US" dirty="0" smtClean="0"/>
              <a:t>C(4,1)=4</a:t>
            </a:r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901292" y="4867300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one </a:t>
            </a:r>
            <a:r>
              <a:rPr lang="en-US" smtClean="0"/>
              <a:t>node in the middle:</a:t>
            </a:r>
            <a:endParaRPr lang="en-US" dirty="0" smtClean="0"/>
          </a:p>
          <a:p>
            <a:r>
              <a:rPr lang="en-US" dirty="0" smtClean="0"/>
              <a:t>C(4,1)=4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Random ? No, different weight!</a:t>
            </a:r>
          </a:p>
          <a:p>
            <a:pPr lvl="1"/>
            <a:r>
              <a:rPr lang="en-US" dirty="0" smtClean="0"/>
              <a:t>I can’t solve this problem.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I know it’s difficult </a:t>
            </a:r>
            <a:endParaRPr lang="en-US" dirty="0" smtClean="0"/>
          </a:p>
          <a:p>
            <a:pPr lvl="1"/>
            <a:r>
              <a:rPr lang="en-US" dirty="0" smtClean="0"/>
              <a:t>It is equivalent to the problem of “how many isomorphic trees/graphs are there, given n nodes.”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2" y="3083828"/>
            <a:ext cx="1993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2:  </a:t>
            </a:r>
          </a:p>
          <a:p>
            <a:pPr lvl="1"/>
            <a:r>
              <a:rPr lang="en-US" dirty="0" smtClean="0"/>
              <a:t>Not connected</a:t>
            </a:r>
          </a:p>
          <a:p>
            <a:pPr lvl="1"/>
            <a:r>
              <a:rPr lang="en-US" dirty="0" smtClean="0"/>
              <a:t>Generate a spanning tree (to be honest, this is also biased)</a:t>
            </a:r>
          </a:p>
          <a:p>
            <a:pPr lvl="1"/>
            <a:r>
              <a:rPr lang="en-US" dirty="0" smtClean="0"/>
              <a:t>Density d is modified to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52" y="3076488"/>
            <a:ext cx="1627863" cy="717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62" y="3928460"/>
            <a:ext cx="1839753" cy="6188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33535" y="3793523"/>
            <a:ext cx="160639" cy="20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41" y="977462"/>
            <a:ext cx="5852275" cy="3980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255"/>
            <a:ext cx="5263055" cy="342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17485"/>
            <a:ext cx="10058400" cy="13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9792"/>
            <a:ext cx="5215759" cy="5316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87" y="139700"/>
            <a:ext cx="5507771" cy="65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DSatur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15" y="1359612"/>
            <a:ext cx="5548569" cy="4827642"/>
          </a:xfrm>
        </p:spPr>
      </p:pic>
    </p:spTree>
    <p:extLst>
      <p:ext uri="{BB962C8B-B14F-4D97-AF65-F5344CB8AC3E}">
        <p14:creationId xmlns:p14="http://schemas.microsoft.com/office/powerpoint/2010/main" val="1985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DSatur</a:t>
            </a:r>
            <a:r>
              <a:rPr lang="en-US" dirty="0" smtClean="0"/>
              <a:t>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51" y="1690688"/>
            <a:ext cx="8743293" cy="4018382"/>
          </a:xfrm>
        </p:spPr>
      </p:pic>
      <p:sp>
        <p:nvSpPr>
          <p:cNvPr id="3" name="TextBox 2"/>
          <p:cNvSpPr txBox="1"/>
          <p:nvPr/>
        </p:nvSpPr>
        <p:spPr>
          <a:xfrm>
            <a:off x="1041694" y="1321356"/>
            <a:ext cx="46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obtain a better constant,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384</Words>
  <Application>Microsoft Macintosh PowerPoint</Application>
  <PresentationFormat>Widescreen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Implemente DSatur</vt:lpstr>
      <vt:lpstr>Outline</vt:lpstr>
      <vt:lpstr>PowerPoint Presentation</vt:lpstr>
      <vt:lpstr>Generate graphs</vt:lpstr>
      <vt:lpstr>Generate graphs</vt:lpstr>
      <vt:lpstr>Graph classes</vt:lpstr>
      <vt:lpstr>Max heap</vt:lpstr>
      <vt:lpstr>DSatur</vt:lpstr>
      <vt:lpstr>DSatur Update</vt:lpstr>
      <vt:lpstr>Experiments</vt:lpstr>
      <vt:lpstr>Results: Running Time</vt:lpstr>
      <vt:lpstr>Results: Density, |V| and y</vt:lpstr>
      <vt:lpstr>Results: Density ~ Slope</vt:lpstr>
      <vt:lpstr>Results: Conclusion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Dsatur</dc:title>
  <dc:creator>Microsoft Office User</dc:creator>
  <cp:lastModifiedBy>Microsoft Office User</cp:lastModifiedBy>
  <cp:revision>12</cp:revision>
  <dcterms:created xsi:type="dcterms:W3CDTF">2017-03-06T01:53:01Z</dcterms:created>
  <dcterms:modified xsi:type="dcterms:W3CDTF">2017-03-06T07:09:00Z</dcterms:modified>
</cp:coreProperties>
</file>