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2/library/xmlrpclib.html" TargetMode="External"/><Relationship Id="rId4" Type="http://schemas.openxmlformats.org/officeDocument/2006/relationships/hyperlink" Target="https://developers.google.com/maps/documentation/javascript/" TargetMode="External"/><Relationship Id="rId5" Type="http://schemas.openxmlformats.org/officeDocument/2006/relationships/hyperlink" Target="https://developers.google.com/maps/documentation/javascript/" TargetMode="External"/><Relationship Id="rId6" Type="http://schemas.openxmlformats.org/officeDocument/2006/relationships/hyperlink" Target="http://jsbin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TCSS 558A Final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A Distributed Geospatial Sensor Networks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Jiacheng, Liu</a:t>
            </a:r>
          </a:p>
          <a:p>
            <a:pPr indent="457200" lvl="0" marL="2743200" rtl="0" algn="l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Pinghan, Lei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zh-TW" sz="6000">
                <a:solidFill>
                  <a:schemeClr val="dk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Acknowledgement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Jiacheng Liu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Servers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Geospatial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Pinghan Lei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Servers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Clients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Visualization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482900" y="1152475"/>
            <a:ext cx="466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400"/>
              <a:t>Python XML RPC Library  </a:t>
            </a:r>
            <a:r>
              <a:rPr lang="zh-TW" sz="1400"/>
              <a:t>         		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https://docs.python.org/2/library/xmlrpclib.html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1400"/>
              <a:t>Google Map Javascript API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https://developers.google.com/maps/documentation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/javascript/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TW" sz="1400"/>
              <a:t>Demo Website: JS Bin </a:t>
            </a:r>
            <a:r>
              <a:rPr lang="zh-TW" sz="1400"/>
              <a:t>				</a:t>
            </a:r>
            <a:r>
              <a:rPr lang="zh-TW" sz="1400">
                <a:solidFill>
                  <a:srgbClr val="428BCA"/>
                </a:solidFill>
                <a:highlight>
                  <a:srgbClr val="FFFFFF"/>
                </a:highlight>
                <a:hlinkClick r:id="rId6"/>
              </a:rPr>
              <a:t>http://jsbin.com/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607350" y="445025"/>
            <a:ext cx="1451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Reference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Google Map Javascript API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8BCA"/>
                </a:solidFill>
              </a:rPr>
              <a:t>https://developers.google.com/maps/documentation/javascript/</a:t>
            </a: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BCA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Python XML RPC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8BCA"/>
                </a:solidFill>
              </a:rPr>
              <a:t>https://docs.python.org/2/library/xmlrpclib.html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BCA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highlight>
                  <a:srgbClr val="FFFFFF"/>
                </a:highlight>
              </a:rPr>
              <a:t>Python Cookbook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8BCA"/>
                </a:solidFill>
              </a:rPr>
              <a:t>	David Beazley, Brian K. Jones, 05.10.2013, O'Reilly Media, Inc.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BCA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Kuro’s Blog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8BCA"/>
                </a:solidFill>
              </a:rPr>
              <a:t>http://kuro.tw/posts/2015/04/29/a-brief-talk-on-google-map-heat-map-api/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28BC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Thanks for Listening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7 at 04.31.07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72" y="1017724"/>
            <a:ext cx="655013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Use Cases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7 at 03.44.11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372" y="476562"/>
            <a:ext cx="5664450" cy="41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88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Architecture</a:t>
            </a:r>
          </a:p>
        </p:txBody>
      </p:sp>
      <p:sp>
        <p:nvSpPr>
          <p:cNvPr id="75" name="Shape 75"/>
          <p:cNvSpPr/>
          <p:nvPr/>
        </p:nvSpPr>
        <p:spPr>
          <a:xfrm>
            <a:off x="904350" y="1175425"/>
            <a:ext cx="3516000" cy="3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Clients</a:t>
            </a:r>
          </a:p>
        </p:txBody>
      </p:sp>
      <p:sp>
        <p:nvSpPr>
          <p:cNvPr id="76" name="Shape 76"/>
          <p:cNvSpPr/>
          <p:nvPr/>
        </p:nvSpPr>
        <p:spPr>
          <a:xfrm>
            <a:off x="4928700" y="1198275"/>
            <a:ext cx="38436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Cluster (servers)</a:t>
            </a:r>
          </a:p>
        </p:txBody>
      </p:sp>
      <p:sp>
        <p:nvSpPr>
          <p:cNvPr id="77" name="Shape 77"/>
          <p:cNvSpPr/>
          <p:nvPr/>
        </p:nvSpPr>
        <p:spPr>
          <a:xfrm>
            <a:off x="1560150" y="1520375"/>
            <a:ext cx="1164300" cy="474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Sensors</a:t>
            </a:r>
          </a:p>
        </p:txBody>
      </p:sp>
      <p:sp>
        <p:nvSpPr>
          <p:cNvPr id="78" name="Shape 78"/>
          <p:cNvSpPr/>
          <p:nvPr/>
        </p:nvSpPr>
        <p:spPr>
          <a:xfrm>
            <a:off x="2724450" y="1656125"/>
            <a:ext cx="5199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244350" y="1560000"/>
            <a:ext cx="2475675" cy="395650"/>
          </a:xfrm>
          <a:prstGeom prst="flowChartMagneticDrum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RPC</a:t>
            </a:r>
          </a:p>
        </p:txBody>
      </p:sp>
      <p:sp>
        <p:nvSpPr>
          <p:cNvPr id="80" name="Shape 80"/>
          <p:cNvSpPr/>
          <p:nvPr/>
        </p:nvSpPr>
        <p:spPr>
          <a:xfrm>
            <a:off x="5720025" y="1656125"/>
            <a:ext cx="5199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334162" y="2662850"/>
            <a:ext cx="2475675" cy="395650"/>
          </a:xfrm>
          <a:prstGeom prst="flowChartMagneticDrum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RPC</a:t>
            </a:r>
          </a:p>
        </p:txBody>
      </p:sp>
      <p:sp>
        <p:nvSpPr>
          <p:cNvPr id="82" name="Shape 82"/>
          <p:cNvSpPr/>
          <p:nvPr/>
        </p:nvSpPr>
        <p:spPr>
          <a:xfrm>
            <a:off x="6296550" y="1582625"/>
            <a:ext cx="2317500" cy="2792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Database Synchronization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(N replicas, based on previous projects)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754425" y="2888225"/>
            <a:ext cx="1401750" cy="1017400"/>
          </a:xfrm>
          <a:prstGeom prst="flowChartMagneticDisk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Geodpatial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Database</a:t>
            </a:r>
          </a:p>
        </p:txBody>
      </p:sp>
      <p:sp>
        <p:nvSpPr>
          <p:cNvPr id="84" name="Shape 84"/>
          <p:cNvSpPr/>
          <p:nvPr/>
        </p:nvSpPr>
        <p:spPr>
          <a:xfrm rot="10800000">
            <a:off x="5809843" y="2758985"/>
            <a:ext cx="5199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2972518" y="3216760"/>
            <a:ext cx="5199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724450" y="2684825"/>
            <a:ext cx="5199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34175" y="314602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JSON</a:t>
            </a:r>
          </a:p>
        </p:txBody>
      </p:sp>
      <p:sp>
        <p:nvSpPr>
          <p:cNvPr id="88" name="Shape 88"/>
          <p:cNvSpPr/>
          <p:nvPr/>
        </p:nvSpPr>
        <p:spPr>
          <a:xfrm>
            <a:off x="1582625" y="2486975"/>
            <a:ext cx="1141800" cy="572700"/>
          </a:xfrm>
          <a:prstGeom prst="flowChartAlternateProcess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Requests</a:t>
            </a:r>
          </a:p>
        </p:txBody>
      </p:sp>
      <p:sp>
        <p:nvSpPr>
          <p:cNvPr id="89" name="Shape 89"/>
          <p:cNvSpPr/>
          <p:nvPr/>
        </p:nvSpPr>
        <p:spPr>
          <a:xfrm>
            <a:off x="1639125" y="3673925"/>
            <a:ext cx="2622600" cy="633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Geospatial Database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100% Designed and Implemented by ourselves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Divde map into grids i.e. 200*200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No R trees, Quad trees …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Hash coordinates! 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Key-value store!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Data Synthesis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Grids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Generate paths using landmarks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	</a:t>
            </a:r>
          </a:p>
        </p:txBody>
      </p:sp>
      <p:cxnSp>
        <p:nvCxnSpPr>
          <p:cNvPr id="102" name="Shape 102"/>
          <p:cNvCxnSpPr/>
          <p:nvPr/>
        </p:nvCxnSpPr>
        <p:spPr>
          <a:xfrm flipH="1" rot="10800000">
            <a:off x="1356525" y="1853925"/>
            <a:ext cx="59010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1446975" y="3515675"/>
            <a:ext cx="60252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2317400" y="1243475"/>
            <a:ext cx="226200" cy="30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5595675" y="1232175"/>
            <a:ext cx="474900" cy="3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3153925" y="22721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latin typeface="Comic Sans MS"/>
                <a:ea typeface="Comic Sans MS"/>
                <a:cs typeface="Comic Sans MS"/>
                <a:sym typeface="Comic Sans MS"/>
              </a:rPr>
              <a:t>Capitol Hill,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latin typeface="Comic Sans MS"/>
                <a:ea typeface="Comic Sans MS"/>
                <a:cs typeface="Comic Sans MS"/>
                <a:sym typeface="Comic Sans MS"/>
              </a:rPr>
              <a:t>Seattle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206100" y="1367825"/>
            <a:ext cx="2735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47.625556 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070575" y="3031775"/>
            <a:ext cx="2735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47.6183333 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51425" y="379137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122.3273611 W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493400" y="3706375"/>
            <a:ext cx="1769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122.312425 W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1367825" y="1130450"/>
            <a:ext cx="5188825" cy="3357300"/>
            <a:chOff x="1367825" y="1130450"/>
            <a:chExt cx="5188825" cy="3357300"/>
          </a:xfrm>
        </p:grpSpPr>
        <p:cxnSp>
          <p:nvCxnSpPr>
            <p:cNvPr id="112" name="Shape 112"/>
            <p:cNvCxnSpPr/>
            <p:nvPr/>
          </p:nvCxnSpPr>
          <p:spPr>
            <a:xfrm>
              <a:off x="2656525" y="1198275"/>
              <a:ext cx="294000" cy="326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2950450" y="1175650"/>
              <a:ext cx="361800" cy="326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3221750" y="1130450"/>
              <a:ext cx="418200" cy="33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flipH="1" rot="10800000">
              <a:off x="1401750" y="2159150"/>
              <a:ext cx="5154900" cy="3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379125" y="3255675"/>
              <a:ext cx="5087100" cy="4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1367825" y="3052175"/>
              <a:ext cx="504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Data Structure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/>
              <a:t>Client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[UserID, Longitude, Latitude]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TW"/>
              <a:t>Server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TW"/>
              <a:t>	</a:t>
            </a:r>
            <a:r>
              <a:rPr lang="zh-TW"/>
              <a:t>Json file contains all the location information along with the calculated weight of every 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UI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Visualization through Google Map Javascript API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Heat Map shows the density of users in certain area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Setting dissipating to ‘true’, making the range of heat would automatically adjust with zoom in or out on Google Map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 Settings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50 ‘clients’ , each 40+ steps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3 ‘servers’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Map: Capitol Hill, Seattle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Techniques involved: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python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python xmlrpc library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python socket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Javascript and Google Map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