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idea is to use internet as our knowledge base.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 focus on a specific type of homographs.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8"/>
            <a:ext cx="1081625" cy="1499896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4457271"/>
            <a:ext cx="1081625" cy="1499896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List_of_English_homographs" TargetMode="External"/><Relationship Id="rId4" Type="http://schemas.openxmlformats.org/officeDocument/2006/relationships/hyperlink" Target="https://developers.google.com/custom-search/json-api/v1/using_rest" TargetMode="External"/><Relationship Id="rId5" Type="http://schemas.openxmlformats.org/officeDocument/2006/relationships/hyperlink" Target="https://github.com/kanbei7/IR-Project" TargetMode="External"/><Relationship Id="rId6" Type="http://schemas.openxmlformats.org/officeDocument/2006/relationships/hyperlink" Target="https://nlp.stanford.edu/pubs/he2017collaborativ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556833"/>
            <a:ext cx="8222100" cy="211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Context Aware Chat-bot 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4065933"/>
            <a:ext cx="5783400" cy="260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Eric Liu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Kerwin Zhou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Qiaozhi Li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Brandon Olson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Bhavana Gudi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03025" y="1399625"/>
            <a:ext cx="2453400" cy="21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Solution -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High Level Flow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366898" y="6217633"/>
            <a:ext cx="6543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400" y="1399637"/>
            <a:ext cx="6516750" cy="45134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>
            <a:off x="2809025" y="1644200"/>
            <a:ext cx="726000" cy="16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51325" y="3068700"/>
            <a:ext cx="2401500" cy="28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Core components: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Context of the conversation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Search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Search API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Wikipedia database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 Ranking Model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Response Parser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Dataset &amp; Experiments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Currently the chatbot only uses the Wikipedia corpus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000"/>
              <a:t>Test Cases: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Proof of Concept Test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Accuracy test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List of Homographs , 50 words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Human judgers - results are correct?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356950" y="6150533"/>
            <a:ext cx="664200" cy="591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87900" y="610700"/>
            <a:ext cx="8368200" cy="666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 Analysis and Evaluation: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Proof of concept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323348" y="6076436"/>
            <a:ext cx="697800" cy="666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44737" l="-801" r="37674" t="-1779"/>
          <a:stretch/>
        </p:blipFill>
        <p:spPr>
          <a:xfrm>
            <a:off x="155150" y="1183825"/>
            <a:ext cx="3769825" cy="48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11175" l="-2507" r="25584" t="38663"/>
          <a:stretch/>
        </p:blipFill>
        <p:spPr>
          <a:xfrm>
            <a:off x="4321725" y="1347775"/>
            <a:ext cx="4699425" cy="46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873250" y="1347767"/>
            <a:ext cx="676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1 | 2</a:t>
            </a:r>
          </a:p>
        </p:txBody>
      </p:sp>
      <p:cxnSp>
        <p:nvCxnSpPr>
          <p:cNvPr id="156" name="Shape 156"/>
          <p:cNvCxnSpPr/>
          <p:nvPr/>
        </p:nvCxnSpPr>
        <p:spPr>
          <a:xfrm flipH="1">
            <a:off x="5517175" y="4377933"/>
            <a:ext cx="697800" cy="55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 flipH="1">
            <a:off x="2376575" y="1535900"/>
            <a:ext cx="697800" cy="5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 flipH="1">
            <a:off x="5444275" y="3181300"/>
            <a:ext cx="697800" cy="5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/>
          <p:nvPr/>
        </p:nvCxnSpPr>
        <p:spPr>
          <a:xfrm flipH="1">
            <a:off x="1151050" y="2610200"/>
            <a:ext cx="697800" cy="5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2" type="sldNum"/>
          </p:nvPr>
        </p:nvSpPr>
        <p:spPr>
          <a:xfrm>
            <a:off x="8356948" y="6091635"/>
            <a:ext cx="664200" cy="65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540300" y="8139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Results Analysis and Evaluation: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Experiments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87900" y="1986433"/>
            <a:ext cx="22263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Accuracy: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1096975" y="3409133"/>
            <a:ext cx="2827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7200">
                <a:solidFill>
                  <a:schemeClr val="accent5"/>
                </a:solidFill>
              </a:rPr>
              <a:t>93 %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460850" y="2690433"/>
            <a:ext cx="42252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Failures Analysis: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POS tagger failures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Really subtle meanings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	</a:t>
            </a:r>
            <a:r>
              <a:rPr b="1" lang="en" sz="2400">
                <a:solidFill>
                  <a:srgbClr val="FFFFFF"/>
                </a:solidFill>
              </a:rPr>
              <a:t>i.e. , </a:t>
            </a:r>
            <a:r>
              <a:rPr b="1" lang="en" sz="2400">
                <a:solidFill>
                  <a:srgbClr val="FFFFFF"/>
                </a:solidFill>
              </a:rPr>
              <a:t>Rock n.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     - an unintelligent person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7900" y="333033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Cons &amp; Pros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337048" y="6051036"/>
            <a:ext cx="684000" cy="691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7900" y="1596832"/>
            <a:ext cx="8368200" cy="41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400"/>
              <a:t>Advantages: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 response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to date knowledge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Easy to plug into existing applications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/>
              <a:t>Limitations: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Cold start problem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 queries/day - for free API we use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Rapid changes in context - Context Change Detection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Conclusions </a:t>
            </a:r>
            <a:r>
              <a:rPr lang="en"/>
              <a:t> &amp; Future Work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works.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Everyone learns a lot.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2400"/>
              <a:t>Future Work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Task-oriented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the results with Google Search Trend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Human Friendly Answers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Connect with voice recognition techs, Better UI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327098" y="6091636"/>
            <a:ext cx="694200" cy="65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87900" y="1686467"/>
            <a:ext cx="8368200" cy="44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List of Homographs - wiki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https://en.wikipedia.org/wiki/List_of_English_homographs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List of Homographs </a:t>
            </a:r>
            <a:r>
              <a:rPr lang="en" sz="1400" u="sng">
                <a:solidFill>
                  <a:schemeClr val="hlink"/>
                </a:solidFill>
              </a:rPr>
              <a:t>https://www.dailywritingtips.com/homograph-examples/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Simsim API </a:t>
            </a:r>
            <a:r>
              <a:rPr lang="en" sz="1400" u="sng">
                <a:solidFill>
                  <a:schemeClr val="hlink"/>
                </a:solidFill>
              </a:rPr>
              <a:t>http://developer.simsimi.com/api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Google Search API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400" u="sng">
                <a:solidFill>
                  <a:schemeClr val="hlink"/>
                </a:solidFill>
              </a:rPr>
              <a:t> 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https://developers.google.com/custom-search/json-api/v1/using_rest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Github link for our codes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https://github.com/kanbei7/IR-Project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6.	Learning Symmetric Collaborative Dialogue Agents with Dynamic Knowledge Graph Embeddings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https://nlp.stanford.edu/pubs/he2017collaborative.pdf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7.	BUILDING INTELLIGENT AGENTS THAT LEARN TO RETRIEVE AND EXTRACT INFORMATION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</a:rPr>
              <a:t>http://ftp.cs.wisc.edu/machine-learning/shavlik-group/eliassi-rad.thesis.pdf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237547" y="5964839"/>
            <a:ext cx="783600" cy="7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Problem </a:t>
            </a:r>
            <a:r>
              <a:rPr lang="en"/>
              <a:t>Description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986433"/>
            <a:ext cx="8368200" cy="437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000"/>
              <a:t>Problem:</a:t>
            </a:r>
            <a:r>
              <a:rPr lang="en"/>
              <a:t>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Inputs given to a chatbot can have multiple meanings.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do we resolve the true meaning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000"/>
              <a:t>Goal: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 system that enables a chatbot to respond </a:t>
            </a:r>
            <a:r>
              <a:rPr lang="en" sz="1800"/>
              <a:t>relevantly</a:t>
            </a:r>
            <a:r>
              <a:rPr lang="en" sz="1800"/>
              <a:t> to user given prompts that may contain semantic </a:t>
            </a:r>
            <a:r>
              <a:rPr lang="en" sz="1800"/>
              <a:t>ambiguity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000"/>
              <a:t>Example Prompts: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 does a watch look like? </a:t>
            </a:r>
          </a:p>
          <a:p>
            <a:pPr indent="-342900" lvl="1" marL="914400">
              <a:spcBef>
                <a:spcPts val="0"/>
              </a:spcBef>
              <a:buSzPts val="1800"/>
              <a:buChar char="○"/>
            </a:pPr>
            <a:r>
              <a:rPr lang="en" sz="1800"/>
              <a:t>In this case “watch” is a homograph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Homographs </a:t>
            </a:r>
            <a:r>
              <a:rPr lang="en"/>
              <a:t>Examples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/>
              <a:t>Statements</a:t>
            </a:r>
            <a:r>
              <a:rPr lang="en"/>
              <a:t> 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Park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986432"/>
            <a:ext cx="8368200" cy="64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Want to go the park.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875" y="2561875"/>
            <a:ext cx="3977225" cy="34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4178" l="0" r="0" t="4178"/>
          <a:stretch/>
        </p:blipFill>
        <p:spPr>
          <a:xfrm>
            <a:off x="492025" y="2561867"/>
            <a:ext cx="3792770" cy="3475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Python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986432"/>
            <a:ext cx="8368200" cy="64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Is python popular?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  <p:pic>
        <p:nvPicPr>
          <p:cNvPr descr="Python logo and wordmark.sv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300" y="3738283"/>
            <a:ext cx="46291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molurus тигровый питон.jpg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00" y="3202797"/>
            <a:ext cx="3131700" cy="25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986432"/>
            <a:ext cx="8368200" cy="64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How much for that bat?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850" y="2718567"/>
            <a:ext cx="19050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950" y="2698615"/>
            <a:ext cx="1905000" cy="306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Watch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1986432"/>
            <a:ext cx="8368200" cy="64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 built a watch over the summer.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00" y="2857567"/>
            <a:ext cx="2291000" cy="28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425" y="2919867"/>
            <a:ext cx="3700500" cy="27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Motive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986433"/>
            <a:ext cx="4174800" cy="41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Interacting with computers naturally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bots don’t always understand 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" sz="2000"/>
              <a:t>C</a:t>
            </a:r>
            <a:r>
              <a:rPr lang="en" sz="2000"/>
              <a:t>hatbots highlight this problem well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74" y="1090196"/>
            <a:ext cx="2631149" cy="46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Solution - Intuition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986433"/>
            <a:ext cx="4164900" cy="410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Some approaches to this problem: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😢"/>
            </a:pPr>
            <a:r>
              <a:rPr lang="en"/>
              <a:t>Part of speech (POS)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Does not always work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😢"/>
            </a:pPr>
            <a:r>
              <a:rPr lang="en"/>
              <a:t>Constrict the domain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general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😢"/>
            </a:pPr>
            <a:r>
              <a:rPr lang="en"/>
              <a:t>Interview the user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automated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😁"/>
            </a:pPr>
            <a:r>
              <a:rPr lang="en"/>
              <a:t>Resolve domain through context 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Requires multiple inputs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 sz="3000"/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4956225" y="2039075"/>
            <a:ext cx="37017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Moc User Input: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When were castles first used?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b="1" lang="en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What  does a watch look like?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