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56" r:id="rId2"/>
    <p:sldId id="305" r:id="rId3"/>
    <p:sldId id="279" r:id="rId4"/>
    <p:sldId id="264" r:id="rId5"/>
    <p:sldId id="268" r:id="rId6"/>
    <p:sldId id="299" r:id="rId7"/>
    <p:sldId id="300" r:id="rId8"/>
    <p:sldId id="308" r:id="rId9"/>
    <p:sldId id="273" r:id="rId10"/>
    <p:sldId id="257" r:id="rId11"/>
    <p:sldId id="301" r:id="rId12"/>
    <p:sldId id="296" r:id="rId13"/>
    <p:sldId id="302" r:id="rId14"/>
    <p:sldId id="303" r:id="rId15"/>
    <p:sldId id="304" r:id="rId16"/>
    <p:sldId id="309" r:id="rId17"/>
    <p:sldId id="307" r:id="rId18"/>
    <p:sldId id="281"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Lato" panose="020F0502020204030203" pitchFamily="34" charset="0"/>
      <p:regular r:id="rId25"/>
      <p:bold r:id="rId26"/>
      <p:italic r:id="rId27"/>
      <p:boldItalic r:id="rId28"/>
    </p:embeddedFont>
    <p:embeddedFont>
      <p:font typeface="Raleway"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DA6F5-1F2E-4C31-8DD1-E1DF81E2F5BB}" v="8" dt="2021-11-30T17:26:01.760"/>
    <p1510:client id="{52FCE6B1-51A5-4AD1-A1BA-B29932A6878B}" v="1" dt="2021-11-30T01:36:02.259"/>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65" autoAdjust="0"/>
    <p:restoredTop sz="94660"/>
  </p:normalViewPr>
  <p:slideViewPr>
    <p:cSldViewPr snapToGrid="0">
      <p:cViewPr>
        <p:scale>
          <a:sx n="92" d="100"/>
          <a:sy n="92" d="100"/>
        </p:scale>
        <p:origin x="5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chan Chowdhari" userId="0b4ab43a-1265-4db3-b1a5-3500e57b2f5e" providerId="ADAL" clId="{16ADA6F5-1F2E-4C31-8DD1-E1DF81E2F5BB}"/>
    <pc:docChg chg="custSel delSld modSld sldOrd">
      <pc:chgData name="Kanchan Chowdhari" userId="0b4ab43a-1265-4db3-b1a5-3500e57b2f5e" providerId="ADAL" clId="{16ADA6F5-1F2E-4C31-8DD1-E1DF81E2F5BB}" dt="2021-11-30T17:26:14.654" v="251" actId="1076"/>
      <pc:docMkLst>
        <pc:docMk/>
      </pc:docMkLst>
      <pc:sldChg chg="addSp delSp modSp mod">
        <pc:chgData name="Kanchan Chowdhari" userId="0b4ab43a-1265-4db3-b1a5-3500e57b2f5e" providerId="ADAL" clId="{16ADA6F5-1F2E-4C31-8DD1-E1DF81E2F5BB}" dt="2021-11-30T15:24:40.505" v="48" actId="1076"/>
        <pc:sldMkLst>
          <pc:docMk/>
          <pc:sldMk cId="3924779626" sldId="300"/>
        </pc:sldMkLst>
        <pc:picChg chg="del">
          <ac:chgData name="Kanchan Chowdhari" userId="0b4ab43a-1265-4db3-b1a5-3500e57b2f5e" providerId="ADAL" clId="{16ADA6F5-1F2E-4C31-8DD1-E1DF81E2F5BB}" dt="2021-11-30T15:12:36.688" v="19" actId="478"/>
          <ac:picMkLst>
            <pc:docMk/>
            <pc:sldMk cId="3924779626" sldId="300"/>
            <ac:picMk id="4" creationId="{13B743E2-0C76-42DD-AE2F-C41DE275B354}"/>
          </ac:picMkLst>
        </pc:picChg>
        <pc:picChg chg="add mod">
          <ac:chgData name="Kanchan Chowdhari" userId="0b4ab43a-1265-4db3-b1a5-3500e57b2f5e" providerId="ADAL" clId="{16ADA6F5-1F2E-4C31-8DD1-E1DF81E2F5BB}" dt="2021-11-30T15:24:39.474" v="47" actId="1076"/>
          <ac:picMkLst>
            <pc:docMk/>
            <pc:sldMk cId="3924779626" sldId="300"/>
            <ac:picMk id="5" creationId="{970655E7-9F85-4B20-B1D1-F31B2126CCD2}"/>
          </ac:picMkLst>
        </pc:picChg>
        <pc:picChg chg="del">
          <ac:chgData name="Kanchan Chowdhari" userId="0b4ab43a-1265-4db3-b1a5-3500e57b2f5e" providerId="ADAL" clId="{16ADA6F5-1F2E-4C31-8DD1-E1DF81E2F5BB}" dt="2021-11-30T15:13:18.908" v="27" actId="478"/>
          <ac:picMkLst>
            <pc:docMk/>
            <pc:sldMk cId="3924779626" sldId="300"/>
            <ac:picMk id="7" creationId="{BED18C20-6EAF-44F0-A35E-CDE64D87DBCB}"/>
          </ac:picMkLst>
        </pc:picChg>
        <pc:picChg chg="add mod">
          <ac:chgData name="Kanchan Chowdhari" userId="0b4ab43a-1265-4db3-b1a5-3500e57b2f5e" providerId="ADAL" clId="{16ADA6F5-1F2E-4C31-8DD1-E1DF81E2F5BB}" dt="2021-11-30T15:24:40.505" v="48" actId="1076"/>
          <ac:picMkLst>
            <pc:docMk/>
            <pc:sldMk cId="3924779626" sldId="300"/>
            <ac:picMk id="9" creationId="{BF493962-2964-4B56-8251-4D4A2E49E4CE}"/>
          </ac:picMkLst>
        </pc:picChg>
      </pc:sldChg>
      <pc:sldChg chg="modSp mod">
        <pc:chgData name="Kanchan Chowdhari" userId="0b4ab43a-1265-4db3-b1a5-3500e57b2f5e" providerId="ADAL" clId="{16ADA6F5-1F2E-4C31-8DD1-E1DF81E2F5BB}" dt="2021-11-30T15:22:37.303" v="44" actId="20577"/>
        <pc:sldMkLst>
          <pc:docMk/>
          <pc:sldMk cId="972043349" sldId="302"/>
        </pc:sldMkLst>
        <pc:spChg chg="mod">
          <ac:chgData name="Kanchan Chowdhari" userId="0b4ab43a-1265-4db3-b1a5-3500e57b2f5e" providerId="ADAL" clId="{16ADA6F5-1F2E-4C31-8DD1-E1DF81E2F5BB}" dt="2021-11-30T15:22:37.303" v="44" actId="20577"/>
          <ac:spMkLst>
            <pc:docMk/>
            <pc:sldMk cId="972043349" sldId="302"/>
            <ac:spMk id="96" creationId="{00000000-0000-0000-0000-000000000000}"/>
          </ac:spMkLst>
        </pc:spChg>
      </pc:sldChg>
      <pc:sldChg chg="addSp delSp modSp mod ord">
        <pc:chgData name="Kanchan Chowdhari" userId="0b4ab43a-1265-4db3-b1a5-3500e57b2f5e" providerId="ADAL" clId="{16ADA6F5-1F2E-4C31-8DD1-E1DF81E2F5BB}" dt="2021-11-30T17:26:14.654" v="251" actId="1076"/>
        <pc:sldMkLst>
          <pc:docMk/>
          <pc:sldMk cId="1326173883" sldId="303"/>
        </pc:sldMkLst>
        <pc:spChg chg="add del">
          <ac:chgData name="Kanchan Chowdhari" userId="0b4ab43a-1265-4db3-b1a5-3500e57b2f5e" providerId="ADAL" clId="{16ADA6F5-1F2E-4C31-8DD1-E1DF81E2F5BB}" dt="2021-11-30T17:23:28.402" v="213"/>
          <ac:spMkLst>
            <pc:docMk/>
            <pc:sldMk cId="1326173883" sldId="303"/>
            <ac:spMk id="2" creationId="{D8A8303C-609E-4172-A61B-6A26DAB90E28}"/>
          </ac:spMkLst>
        </pc:spChg>
        <pc:spChg chg="mod">
          <ac:chgData name="Kanchan Chowdhari" userId="0b4ab43a-1265-4db3-b1a5-3500e57b2f5e" providerId="ADAL" clId="{16ADA6F5-1F2E-4C31-8DD1-E1DF81E2F5BB}" dt="2021-11-30T17:25:29.455" v="248" actId="1076"/>
          <ac:spMkLst>
            <pc:docMk/>
            <pc:sldMk cId="1326173883" sldId="303"/>
            <ac:spMk id="3" creationId="{3022B028-FEB4-4336-AED3-71AC4A2D030B}"/>
          </ac:spMkLst>
        </pc:spChg>
        <pc:spChg chg="add del">
          <ac:chgData name="Kanchan Chowdhari" userId="0b4ab43a-1265-4db3-b1a5-3500e57b2f5e" providerId="ADAL" clId="{16ADA6F5-1F2E-4C31-8DD1-E1DF81E2F5BB}" dt="2021-11-30T17:23:33.230" v="215"/>
          <ac:spMkLst>
            <pc:docMk/>
            <pc:sldMk cId="1326173883" sldId="303"/>
            <ac:spMk id="4" creationId="{6792034A-22E9-4516-AB99-00B67EB5DB19}"/>
          </ac:spMkLst>
        </pc:spChg>
        <pc:spChg chg="mod">
          <ac:chgData name="Kanchan Chowdhari" userId="0b4ab43a-1265-4db3-b1a5-3500e57b2f5e" providerId="ADAL" clId="{16ADA6F5-1F2E-4C31-8DD1-E1DF81E2F5BB}" dt="2021-11-30T17:26:14.654" v="251" actId="1076"/>
          <ac:spMkLst>
            <pc:docMk/>
            <pc:sldMk cId="1326173883" sldId="303"/>
            <ac:spMk id="9" creationId="{A1F3A170-7087-4106-80B6-0DD76F267CAD}"/>
          </ac:spMkLst>
        </pc:spChg>
        <pc:spChg chg="mod">
          <ac:chgData name="Kanchan Chowdhari" userId="0b4ab43a-1265-4db3-b1a5-3500e57b2f5e" providerId="ADAL" clId="{16ADA6F5-1F2E-4C31-8DD1-E1DF81E2F5BB}" dt="2021-11-30T17:25:40.060" v="249" actId="1076"/>
          <ac:spMkLst>
            <pc:docMk/>
            <pc:sldMk cId="1326173883" sldId="303"/>
            <ac:spMk id="11" creationId="{A37C5985-2B8B-45A4-8454-1E9DC42C3DB8}"/>
          </ac:spMkLst>
        </pc:spChg>
        <pc:spChg chg="mod">
          <ac:chgData name="Kanchan Chowdhari" userId="0b4ab43a-1265-4db3-b1a5-3500e57b2f5e" providerId="ADAL" clId="{16ADA6F5-1F2E-4C31-8DD1-E1DF81E2F5BB}" dt="2021-11-30T17:24:50.828" v="243" actId="1076"/>
          <ac:spMkLst>
            <pc:docMk/>
            <pc:sldMk cId="1326173883" sldId="303"/>
            <ac:spMk id="93" creationId="{00000000-0000-0000-0000-000000000000}"/>
          </ac:spMkLst>
        </pc:spChg>
        <pc:spChg chg="mod">
          <ac:chgData name="Kanchan Chowdhari" userId="0b4ab43a-1265-4db3-b1a5-3500e57b2f5e" providerId="ADAL" clId="{16ADA6F5-1F2E-4C31-8DD1-E1DF81E2F5BB}" dt="2021-11-30T17:24:58.895" v="244" actId="1076"/>
          <ac:spMkLst>
            <pc:docMk/>
            <pc:sldMk cId="1326173883" sldId="303"/>
            <ac:spMk id="94" creationId="{00000000-0000-0000-0000-000000000000}"/>
          </ac:spMkLst>
        </pc:spChg>
      </pc:sldChg>
      <pc:sldChg chg="del">
        <pc:chgData name="Kanchan Chowdhari" userId="0b4ab43a-1265-4db3-b1a5-3500e57b2f5e" providerId="ADAL" clId="{16ADA6F5-1F2E-4C31-8DD1-E1DF81E2F5BB}" dt="2021-11-30T05:26:55.053" v="0" actId="2696"/>
        <pc:sldMkLst>
          <pc:docMk/>
          <pc:sldMk cId="83457290" sldId="306"/>
        </pc:sldMkLst>
      </pc:sldChg>
      <pc:sldChg chg="modSp mod">
        <pc:chgData name="Kanchan Chowdhari" userId="0b4ab43a-1265-4db3-b1a5-3500e57b2f5e" providerId="ADAL" clId="{16ADA6F5-1F2E-4C31-8DD1-E1DF81E2F5BB}" dt="2021-11-30T17:16:33.984" v="152" actId="20577"/>
        <pc:sldMkLst>
          <pc:docMk/>
          <pc:sldMk cId="1318175899" sldId="307"/>
        </pc:sldMkLst>
        <pc:spChg chg="mod">
          <ac:chgData name="Kanchan Chowdhari" userId="0b4ab43a-1265-4db3-b1a5-3500e57b2f5e" providerId="ADAL" clId="{16ADA6F5-1F2E-4C31-8DD1-E1DF81E2F5BB}" dt="2021-11-30T17:16:33.984" v="152" actId="20577"/>
          <ac:spMkLst>
            <pc:docMk/>
            <pc:sldMk cId="1318175899" sldId="307"/>
            <ac:spMk id="3" creationId="{BEC17F4A-C78C-4DC9-BEA9-95A634023224}"/>
          </ac:spMkLst>
        </pc:spChg>
      </pc:sldChg>
      <pc:sldChg chg="modSp mod">
        <pc:chgData name="Kanchan Chowdhari" userId="0b4ab43a-1265-4db3-b1a5-3500e57b2f5e" providerId="ADAL" clId="{16ADA6F5-1F2E-4C31-8DD1-E1DF81E2F5BB}" dt="2021-11-30T15:27:46.336" v="74" actId="20577"/>
        <pc:sldMkLst>
          <pc:docMk/>
          <pc:sldMk cId="2291798582" sldId="309"/>
        </pc:sldMkLst>
        <pc:spChg chg="mod">
          <ac:chgData name="Kanchan Chowdhari" userId="0b4ab43a-1265-4db3-b1a5-3500e57b2f5e" providerId="ADAL" clId="{16ADA6F5-1F2E-4C31-8DD1-E1DF81E2F5BB}" dt="2021-11-30T05:27:22.874" v="18" actId="20577"/>
          <ac:spMkLst>
            <pc:docMk/>
            <pc:sldMk cId="2291798582" sldId="309"/>
            <ac:spMk id="152" creationId="{00000000-0000-0000-0000-000000000000}"/>
          </ac:spMkLst>
        </pc:spChg>
        <pc:graphicFrameChg chg="modGraphic">
          <ac:chgData name="Kanchan Chowdhari" userId="0b4ab43a-1265-4db3-b1a5-3500e57b2f5e" providerId="ADAL" clId="{16ADA6F5-1F2E-4C31-8DD1-E1DF81E2F5BB}" dt="2021-11-30T15:27:46.336" v="74" actId="20577"/>
          <ac:graphicFrameMkLst>
            <pc:docMk/>
            <pc:sldMk cId="2291798582" sldId="309"/>
            <ac:graphicFrameMk id="5" creationId="{262AB9A8-D319-4537-8208-03963B6ECCE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245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1990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957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97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705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626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757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aaa6d39ba0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aaa6d39ba0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843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948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8761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fabiendaniel/predicting-flight-delays-tutorial/data?select=flights.csv"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1211153" y="2711913"/>
            <a:ext cx="6170572"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Predicting flight delays</a:t>
            </a:r>
          </a:p>
        </p:txBody>
      </p:sp>
      <p:pic>
        <p:nvPicPr>
          <p:cNvPr id="8" name="Picture 7">
            <a:extLst>
              <a:ext uri="{FF2B5EF4-FFF2-40B4-BE49-F238E27FC236}">
                <a16:creationId xmlns:a16="http://schemas.microsoft.com/office/drawing/2014/main" id="{B692FD5F-EA22-4A01-9804-D69D2FE4CA99}"/>
              </a:ext>
            </a:extLst>
          </p:cNvPr>
          <p:cNvPicPr>
            <a:picLocks noChangeAspect="1"/>
          </p:cNvPicPr>
          <p:nvPr/>
        </p:nvPicPr>
        <p:blipFill>
          <a:blip r:embed="rId3"/>
          <a:stretch>
            <a:fillRect/>
          </a:stretch>
        </p:blipFill>
        <p:spPr>
          <a:xfrm>
            <a:off x="3465872" y="214155"/>
            <a:ext cx="3915853" cy="2166620"/>
          </a:xfrm>
          <a:prstGeom prst="rect">
            <a:avLst/>
          </a:prstGeom>
        </p:spPr>
      </p:pic>
      <p:sp>
        <p:nvSpPr>
          <p:cNvPr id="10" name="Google Shape;88;p12">
            <a:extLst>
              <a:ext uri="{FF2B5EF4-FFF2-40B4-BE49-F238E27FC236}">
                <a16:creationId xmlns:a16="http://schemas.microsoft.com/office/drawing/2014/main" id="{5A9561E1-EB1A-4CE7-9B4C-308A30285B9E}"/>
              </a:ext>
            </a:extLst>
          </p:cNvPr>
          <p:cNvSpPr txBox="1">
            <a:spLocks/>
          </p:cNvSpPr>
          <p:nvPr/>
        </p:nvSpPr>
        <p:spPr>
          <a:xfrm>
            <a:off x="4630994" y="3606578"/>
            <a:ext cx="2804693" cy="115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400"/>
              <a:buFont typeface="Raleway"/>
              <a:buNone/>
              <a:defRPr sz="4400" b="0" i="0" u="none" strike="noStrike" cap="none">
                <a:solidFill>
                  <a:schemeClr val="dk2"/>
                </a:solidFill>
                <a:latin typeface="Raleway"/>
                <a:ea typeface="Raleway"/>
                <a:cs typeface="Raleway"/>
                <a:sym typeface="Raleway"/>
              </a:defRPr>
            </a:lvl9pPr>
          </a:lstStyle>
          <a:p>
            <a:pPr algn="r"/>
            <a:r>
              <a:rPr lang="en-US" sz="1600" dirty="0"/>
              <a:t>Ananya Shrivastava</a:t>
            </a:r>
          </a:p>
          <a:p>
            <a:pPr algn="r"/>
            <a:r>
              <a:rPr lang="en-US" sz="1600" dirty="0"/>
              <a:t>Kanchan </a:t>
            </a:r>
            <a:r>
              <a:rPr lang="en-US" sz="1600" dirty="0" err="1"/>
              <a:t>Chowdhari</a:t>
            </a:r>
            <a:endParaRPr lang="en-US" sz="1600" dirty="0"/>
          </a:p>
          <a:p>
            <a:pPr algn="r"/>
            <a:r>
              <a:rPr lang="en-US" sz="1600" dirty="0"/>
              <a:t>Sai </a:t>
            </a:r>
            <a:r>
              <a:rPr lang="en-US" sz="1600" dirty="0" err="1"/>
              <a:t>Srujan</a:t>
            </a:r>
            <a:r>
              <a:rPr lang="en-US" sz="1600" dirty="0"/>
              <a:t> Reddy </a:t>
            </a:r>
            <a:r>
              <a:rPr lang="en-US" sz="1600" dirty="0" err="1"/>
              <a:t>Vontary</a:t>
            </a:r>
            <a:endParaRPr lang="en-US" sz="1600" dirty="0"/>
          </a:p>
          <a:p>
            <a:pPr algn="r"/>
            <a:r>
              <a:rPr lang="en-US" sz="1600" dirty="0"/>
              <a:t>Sujhan Das</a:t>
            </a:r>
          </a:p>
          <a:p>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921320" y="388004"/>
            <a:ext cx="5667120" cy="857400"/>
          </a:xfrm>
          <a:prstGeom prst="rect">
            <a:avLst/>
          </a:prstGeom>
        </p:spPr>
        <p:txBody>
          <a:bodyPr spcFirstLastPara="1" wrap="square" lIns="91425" tIns="91425" rIns="91425" bIns="91425" anchor="b" anchorCtr="0">
            <a:noAutofit/>
          </a:bodyPr>
          <a:lstStyle/>
          <a:p>
            <a:pPr algn="l"/>
            <a:r>
              <a:rPr lang="en-US" b="1" i="0" dirty="0">
                <a:effectLst/>
                <a:latin typeface="Helvetica Neue"/>
              </a:rPr>
              <a:t>K Means Clustering Model</a:t>
            </a:r>
          </a:p>
        </p:txBody>
      </p:sp>
      <p:sp>
        <p:nvSpPr>
          <p:cNvPr id="94" name="Google Shape;94;p13"/>
          <p:cNvSpPr txBox="1"/>
          <p:nvPr/>
        </p:nvSpPr>
        <p:spPr>
          <a:xfrm>
            <a:off x="716280" y="1304392"/>
            <a:ext cx="7947660" cy="945479"/>
          </a:xfrm>
          <a:prstGeom prst="rect">
            <a:avLst/>
          </a:prstGeom>
          <a:noFill/>
          <a:ln>
            <a:noFill/>
          </a:ln>
        </p:spPr>
        <p:txBody>
          <a:bodyPr spcFirstLastPara="1" wrap="square" lIns="91425" tIns="91425" rIns="91425" bIns="91425" anchor="t" anchorCtr="0">
            <a:noAutofit/>
          </a:bodyPr>
          <a:lstStyle/>
          <a:p>
            <a:pPr>
              <a:spcBef>
                <a:spcPts val="600"/>
              </a:spcBef>
              <a:buClr>
                <a:schemeClr val="dk1"/>
              </a:buClr>
              <a:buSzPts val="1100"/>
            </a:pPr>
            <a:r>
              <a:rPr lang="en-US" dirty="0">
                <a:solidFill>
                  <a:schemeClr val="dk1"/>
                </a:solidFill>
                <a:latin typeface="Lato" panose="020F0502020204030203" pitchFamily="34" charset="0"/>
                <a:ea typeface="Lato" panose="020F0502020204030203" pitchFamily="34" charset="0"/>
                <a:cs typeface="Lato" panose="020F0502020204030203" pitchFamily="34" charset="0"/>
                <a:sym typeface="Lato"/>
              </a:rPr>
              <a:t>A cluster refers to a collection of data points aggregated together because of certain similarities. K-means algorithm identifies k number of centroids, and then allocates every data point to the nearest cluster, while keeping the centroids as small as possible. </a:t>
            </a:r>
          </a:p>
          <a:p>
            <a:pPr>
              <a:spcBef>
                <a:spcPts val="600"/>
              </a:spcBef>
              <a:buClr>
                <a:schemeClr val="dk1"/>
              </a:buClr>
              <a:buSzPts val="1100"/>
            </a:pPr>
            <a:endParaRPr lang="en-US"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pPr>
              <a:spcBef>
                <a:spcPts val="600"/>
              </a:spcBef>
              <a:buClr>
                <a:schemeClr val="dk1"/>
              </a:buClr>
              <a:buSzPts val="1100"/>
            </a:pPr>
            <a:endParaRPr lang="en-US"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l" rtl="0">
              <a:spcBef>
                <a:spcPts val="600"/>
              </a:spcBef>
              <a:spcAft>
                <a:spcPts val="0"/>
              </a:spcAft>
              <a:buClr>
                <a:schemeClr val="dk1"/>
              </a:buClr>
              <a:buSzPts val="1100"/>
              <a:buFont typeface="Arial"/>
              <a:buNone/>
            </a:pPr>
            <a:endParaRPr lang="en-US"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l" rtl="0">
              <a:spcBef>
                <a:spcPts val="600"/>
              </a:spcBef>
              <a:spcAft>
                <a:spcPts val="0"/>
              </a:spcAft>
              <a:buClr>
                <a:schemeClr val="dk1"/>
              </a:buClr>
              <a:buSzPts val="1100"/>
              <a:buFont typeface="Arial"/>
              <a:buNone/>
            </a:pPr>
            <a:endParaRPr lang="en-US"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3" name="TextBox 2">
            <a:extLst>
              <a:ext uri="{FF2B5EF4-FFF2-40B4-BE49-F238E27FC236}">
                <a16:creationId xmlns:a16="http://schemas.microsoft.com/office/drawing/2014/main" id="{3022B028-FEB4-4336-AED3-71AC4A2D030B}"/>
              </a:ext>
            </a:extLst>
          </p:cNvPr>
          <p:cNvSpPr txBox="1"/>
          <p:nvPr/>
        </p:nvSpPr>
        <p:spPr>
          <a:xfrm>
            <a:off x="716279" y="2308859"/>
            <a:ext cx="5173711" cy="2616101"/>
          </a:xfrm>
          <a:prstGeom prst="rect">
            <a:avLst/>
          </a:prstGeom>
          <a:noFill/>
        </p:spPr>
        <p:txBody>
          <a:bodyPr wrap="square" rtlCol="0">
            <a:spAutoFit/>
          </a:bodyPr>
          <a:lstStyle/>
          <a:p>
            <a:pPr>
              <a:spcBef>
                <a:spcPts val="600"/>
              </a:spcBef>
              <a:buClr>
                <a:schemeClr val="dk1"/>
              </a:buClr>
              <a:buSzPts val="1100"/>
            </a:pPr>
            <a:r>
              <a:rPr lang="en-US" sz="1200" b="1" u="sng" dirty="0">
                <a:solidFill>
                  <a:schemeClr val="dk1"/>
                </a:solidFill>
                <a:latin typeface="Lato" panose="020F0502020204030203" pitchFamily="34" charset="0"/>
                <a:ea typeface="Lato" panose="020F0502020204030203" pitchFamily="34" charset="0"/>
                <a:cs typeface="Lato" panose="020F0502020204030203" pitchFamily="34" charset="0"/>
                <a:sym typeface="Lato"/>
              </a:rPr>
              <a:t>Input columns</a:t>
            </a:r>
            <a:r>
              <a:rPr lang="en-US"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rPr>
              <a:t>: </a:t>
            </a:r>
          </a:p>
          <a:p>
            <a:pPr>
              <a:spcBef>
                <a:spcPts val="600"/>
              </a:spcBef>
              <a:buClr>
                <a:schemeClr val="dk1"/>
              </a:buClr>
              <a:buSzPts val="1100"/>
            </a:pPr>
            <a:r>
              <a:rPr lang="en-US"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rPr>
              <a:t>distance, </a:t>
            </a:r>
            <a:r>
              <a:rPr lang="en-US" sz="1200" b="1" dirty="0" err="1">
                <a:solidFill>
                  <a:schemeClr val="dk1"/>
                </a:solidFill>
                <a:latin typeface="Lato" panose="020F0502020204030203" pitchFamily="34" charset="0"/>
                <a:ea typeface="Lato" panose="020F0502020204030203" pitchFamily="34" charset="0"/>
                <a:cs typeface="Lato" panose="020F0502020204030203" pitchFamily="34" charset="0"/>
                <a:sym typeface="Lato"/>
              </a:rPr>
              <a:t>departure_delay</a:t>
            </a:r>
            <a:r>
              <a:rPr lang="en-US"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rPr>
              <a:t>, </a:t>
            </a:r>
            <a:r>
              <a:rPr lang="en-US" sz="1200" b="1" dirty="0" err="1">
                <a:solidFill>
                  <a:schemeClr val="dk1"/>
                </a:solidFill>
                <a:latin typeface="Lato" panose="020F0502020204030203" pitchFamily="34" charset="0"/>
                <a:ea typeface="Lato" panose="020F0502020204030203" pitchFamily="34" charset="0"/>
                <a:cs typeface="Lato" panose="020F0502020204030203" pitchFamily="34" charset="0"/>
                <a:sym typeface="Lato"/>
              </a:rPr>
              <a:t>arrival_delay</a:t>
            </a:r>
            <a:endParaRPr lang="en-US"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pPr>
              <a:spcBef>
                <a:spcPts val="600"/>
              </a:spcBef>
              <a:buClr>
                <a:schemeClr val="dk1"/>
              </a:buClr>
              <a:buSzPts val="1100"/>
            </a:pPr>
            <a:r>
              <a:rPr lang="en-US" sz="1200" u="sng" dirty="0">
                <a:solidFill>
                  <a:schemeClr val="dk1"/>
                </a:solidFill>
                <a:latin typeface="Lato" panose="020F0502020204030203" pitchFamily="34" charset="0"/>
                <a:ea typeface="Lato" panose="020F0502020204030203" pitchFamily="34" charset="0"/>
                <a:cs typeface="Lato" panose="020F0502020204030203" pitchFamily="34" charset="0"/>
                <a:sym typeface="Lato"/>
              </a:rPr>
              <a:t>Steps</a:t>
            </a:r>
            <a:r>
              <a:rPr lang="en-US" sz="1200" dirty="0">
                <a:solidFill>
                  <a:schemeClr val="dk1"/>
                </a:solidFill>
                <a:latin typeface="Lato" panose="020F0502020204030203" pitchFamily="34" charset="0"/>
                <a:ea typeface="Lato" panose="020F0502020204030203" pitchFamily="34" charset="0"/>
                <a:cs typeface="Lato" panose="020F0502020204030203" pitchFamily="34" charset="0"/>
                <a:sym typeface="Lato"/>
              </a:rPr>
              <a:t>: </a:t>
            </a:r>
          </a:p>
          <a:p>
            <a:pPr marL="171450" indent="-171450">
              <a:spcBef>
                <a:spcPts val="600"/>
              </a:spcBef>
              <a:buClr>
                <a:schemeClr val="dk1"/>
              </a:buClr>
              <a:buSzPts val="1100"/>
              <a:buFont typeface="Arial" panose="020B0604020202020204" pitchFamily="34" charset="0"/>
              <a:buChar char="•"/>
            </a:pPr>
            <a:r>
              <a:rPr lang="en-US" sz="1200" dirty="0">
                <a:solidFill>
                  <a:schemeClr val="dk1"/>
                </a:solidFill>
                <a:latin typeface="Lato" panose="020F0502020204030203" pitchFamily="34" charset="0"/>
                <a:ea typeface="Lato" panose="020F0502020204030203" pitchFamily="34" charset="0"/>
                <a:cs typeface="Lato" panose="020F0502020204030203" pitchFamily="34" charset="0"/>
                <a:sym typeface="Lato"/>
              </a:rPr>
              <a:t>A Vector assembler transforms the input columns into a single vector</a:t>
            </a:r>
          </a:p>
          <a:p>
            <a:pPr marL="171450" indent="-171450">
              <a:spcBef>
                <a:spcPts val="600"/>
              </a:spcBef>
              <a:buClr>
                <a:schemeClr val="dk1"/>
              </a:buClr>
              <a:buSzPts val="1100"/>
              <a:buFont typeface="Arial" panose="020B0604020202020204" pitchFamily="34" charset="0"/>
              <a:buChar char="•"/>
            </a:pPr>
            <a:r>
              <a:rPr lang="en-US" sz="1200" dirty="0">
                <a:solidFill>
                  <a:schemeClr val="dk1"/>
                </a:solidFill>
                <a:latin typeface="Lato" panose="020F0502020204030203" pitchFamily="34" charset="0"/>
                <a:ea typeface="Lato" panose="020F0502020204030203" pitchFamily="34" charset="0"/>
                <a:cs typeface="Lato" panose="020F0502020204030203" pitchFamily="34" charset="0"/>
                <a:sym typeface="Lato"/>
              </a:rPr>
              <a:t>A pipeline  is used to pass the data through indexer and assembler</a:t>
            </a:r>
          </a:p>
          <a:p>
            <a:pPr marL="171450" indent="-171450">
              <a:spcBef>
                <a:spcPts val="600"/>
              </a:spcBef>
              <a:buClr>
                <a:schemeClr val="dk1"/>
              </a:buClr>
              <a:buSzPts val="1100"/>
              <a:buFont typeface="Arial" panose="020B0604020202020204" pitchFamily="34" charset="0"/>
              <a:buChar char="•"/>
            </a:pPr>
            <a:r>
              <a:rPr lang="en-US" sz="1200" dirty="0">
                <a:solidFill>
                  <a:schemeClr val="dk1"/>
                </a:solidFill>
                <a:latin typeface="Lato" panose="020F0502020204030203" pitchFamily="34" charset="0"/>
                <a:ea typeface="Lato" panose="020F0502020204030203" pitchFamily="34" charset="0"/>
                <a:cs typeface="Lato" panose="020F0502020204030203" pitchFamily="34" charset="0"/>
                <a:sym typeface="Lato"/>
              </a:rPr>
              <a:t>Fit and transform the pipeline on the dataset</a:t>
            </a:r>
          </a:p>
          <a:p>
            <a:pPr marL="171450" indent="-171450">
              <a:spcBef>
                <a:spcPts val="600"/>
              </a:spcBef>
              <a:buClr>
                <a:schemeClr val="dk1"/>
              </a:buClr>
              <a:buSzPts val="1100"/>
              <a:buFont typeface="Arial" panose="020B0604020202020204" pitchFamily="34" charset="0"/>
              <a:buChar char="•"/>
            </a:pPr>
            <a:r>
              <a:rPr lang="en-US" sz="1200" dirty="0">
                <a:solidFill>
                  <a:schemeClr val="dk1"/>
                </a:solidFill>
                <a:latin typeface="Lato" panose="020F0502020204030203" pitchFamily="34" charset="0"/>
                <a:ea typeface="Lato" panose="020F0502020204030203" pitchFamily="34" charset="0"/>
                <a:cs typeface="Lato" panose="020F0502020204030203" pitchFamily="34" charset="0"/>
                <a:sym typeface="Lato"/>
              </a:rPr>
              <a:t>Define a K-means object with k = 6</a:t>
            </a:r>
          </a:p>
          <a:p>
            <a:pPr marL="171450" indent="-171450">
              <a:spcBef>
                <a:spcPts val="600"/>
              </a:spcBef>
              <a:buClr>
                <a:schemeClr val="dk1"/>
              </a:buClr>
              <a:buSzPts val="1100"/>
              <a:buFont typeface="Arial" panose="020B0604020202020204" pitchFamily="34" charset="0"/>
              <a:buChar char="•"/>
            </a:pPr>
            <a:r>
              <a:rPr lang="en-US" sz="1200" dirty="0">
                <a:solidFill>
                  <a:schemeClr val="dk1"/>
                </a:solidFill>
                <a:latin typeface="Lato" panose="020F0502020204030203" pitchFamily="34" charset="0"/>
                <a:ea typeface="Lato" panose="020F0502020204030203" pitchFamily="34" charset="0"/>
                <a:cs typeface="Lato" panose="020F0502020204030203" pitchFamily="34" charset="0"/>
                <a:sym typeface="Lato"/>
              </a:rPr>
              <a:t>Train the k-means model and evaluate the cluster centers</a:t>
            </a:r>
          </a:p>
          <a:p>
            <a:pPr>
              <a:spcBef>
                <a:spcPts val="600"/>
              </a:spcBef>
              <a:buClr>
                <a:schemeClr val="dk1"/>
              </a:buClr>
              <a:buSzPts val="1100"/>
            </a:pPr>
            <a:endParaRPr lang="en-US"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9" name="Google Shape;94;p13">
            <a:extLst>
              <a:ext uri="{FF2B5EF4-FFF2-40B4-BE49-F238E27FC236}">
                <a16:creationId xmlns:a16="http://schemas.microsoft.com/office/drawing/2014/main" id="{A1F3A170-7087-4106-80B6-0DD76F267CAD}"/>
              </a:ext>
            </a:extLst>
          </p:cNvPr>
          <p:cNvSpPr txBox="1"/>
          <p:nvPr/>
        </p:nvSpPr>
        <p:spPr>
          <a:xfrm>
            <a:off x="5889991" y="2164773"/>
            <a:ext cx="3589475" cy="945479"/>
          </a:xfrm>
          <a:prstGeom prst="rect">
            <a:avLst/>
          </a:prstGeom>
          <a:noFill/>
          <a:ln>
            <a:noFill/>
          </a:ln>
        </p:spPr>
        <p:txBody>
          <a:bodyPr spcFirstLastPara="1" wrap="square" lIns="91425" tIns="91425" rIns="91425" bIns="91425" anchor="t" anchorCtr="0">
            <a:noAutofit/>
          </a:bodyPr>
          <a:lstStyle/>
          <a:p>
            <a:pPr>
              <a:spcBef>
                <a:spcPts val="600"/>
              </a:spcBef>
              <a:buClr>
                <a:schemeClr val="dk1"/>
              </a:buClr>
              <a:buSzPts val="1100"/>
            </a:pPr>
            <a:r>
              <a:rPr lang="en-US" sz="1200" b="1" u="sng" dirty="0">
                <a:solidFill>
                  <a:schemeClr val="dk1"/>
                </a:solidFill>
                <a:latin typeface="Lato" panose="020F0502020204030203" pitchFamily="34" charset="0"/>
                <a:ea typeface="Lato" panose="020F0502020204030203" pitchFamily="34" charset="0"/>
                <a:cs typeface="Lato" panose="020F0502020204030203" pitchFamily="34" charset="0"/>
                <a:sym typeface="Lato"/>
              </a:rPr>
              <a:t>Results</a:t>
            </a:r>
            <a:r>
              <a:rPr lang="en-US" sz="1200" b="1" dirty="0">
                <a:solidFill>
                  <a:schemeClr val="dk1"/>
                </a:solidFill>
                <a:latin typeface="Lato" panose="020F0502020204030203" pitchFamily="34" charset="0"/>
                <a:ea typeface="Lato" panose="020F0502020204030203" pitchFamily="34" charset="0"/>
                <a:cs typeface="Lato" panose="020F0502020204030203" pitchFamily="34" charset="0"/>
                <a:sym typeface="Lato"/>
              </a:rPr>
              <a:t>: </a:t>
            </a:r>
          </a:p>
          <a:p>
            <a:pPr marL="285750" indent="-285750">
              <a:spcBef>
                <a:spcPts val="600"/>
              </a:spcBef>
              <a:buClr>
                <a:schemeClr val="dk1"/>
              </a:buClr>
              <a:buSzPts val="1100"/>
              <a:buFont typeface="Arial" panose="020B0604020202020204" pitchFamily="34" charset="0"/>
              <a:buChar char="•"/>
            </a:pPr>
            <a:r>
              <a:rPr lang="en-US" sz="1200" dirty="0">
                <a:solidFill>
                  <a:schemeClr val="dk1"/>
                </a:solidFill>
                <a:latin typeface="Lato" panose="020F0502020204030203" pitchFamily="34" charset="0"/>
                <a:ea typeface="Lato" panose="020F0502020204030203" pitchFamily="34" charset="0"/>
                <a:cs typeface="Lato" panose="020F0502020204030203" pitchFamily="34" charset="0"/>
                <a:sym typeface="Lato"/>
              </a:rPr>
              <a:t>The centroids are: </a:t>
            </a:r>
          </a:p>
          <a:p>
            <a:pPr>
              <a:spcBef>
                <a:spcPts val="600"/>
              </a:spcBef>
              <a:buClr>
                <a:schemeClr val="dk1"/>
              </a:buClr>
              <a:buSzPts val="1100"/>
            </a:pPr>
            <a:r>
              <a:rPr lang="en-US" sz="1200" dirty="0">
                <a:solidFill>
                  <a:schemeClr val="dk1"/>
                </a:solidFill>
                <a:latin typeface="Lato" panose="020F0502020204030203" pitchFamily="34" charset="0"/>
                <a:ea typeface="Lato" panose="020F0502020204030203" pitchFamily="34" charset="0"/>
                <a:cs typeface="Lato" panose="020F0502020204030203" pitchFamily="34" charset="0"/>
                <a:sym typeface="Lato"/>
              </a:rPr>
              <a:t>	Centroid 1: [831 52 57] </a:t>
            </a:r>
          </a:p>
          <a:p>
            <a:pPr>
              <a:spcBef>
                <a:spcPts val="600"/>
              </a:spcBef>
              <a:buClr>
                <a:schemeClr val="dk1"/>
              </a:buClr>
              <a:buSzPts val="1100"/>
            </a:pPr>
            <a:r>
              <a:rPr lang="en-US" sz="1200" dirty="0">
                <a:solidFill>
                  <a:schemeClr val="dk1"/>
                </a:solidFill>
                <a:latin typeface="Lato" panose="020F0502020204030203" pitchFamily="34" charset="0"/>
                <a:ea typeface="Lato" panose="020F0502020204030203" pitchFamily="34" charset="0"/>
                <a:cs typeface="Lato" panose="020F0502020204030203" pitchFamily="34" charset="0"/>
                <a:sym typeface="Lato"/>
              </a:rPr>
              <a:t>	Centroid 2: [2456 52 60] </a:t>
            </a:r>
          </a:p>
          <a:p>
            <a:pPr>
              <a:spcBef>
                <a:spcPts val="600"/>
              </a:spcBef>
              <a:buClr>
                <a:schemeClr val="dk1"/>
              </a:buClr>
              <a:buSzPts val="1100"/>
            </a:pPr>
            <a:r>
              <a:rPr lang="en-US" sz="1200" dirty="0">
                <a:solidFill>
                  <a:schemeClr val="dk1"/>
                </a:solidFill>
                <a:latin typeface="Lato" panose="020F0502020204030203" pitchFamily="34" charset="0"/>
                <a:ea typeface="Lato" panose="020F0502020204030203" pitchFamily="34" charset="0"/>
                <a:cs typeface="Lato" panose="020F0502020204030203" pitchFamily="34" charset="0"/>
                <a:sym typeface="Lato"/>
              </a:rPr>
              <a:t>	Centroid 3: [1626 53 58] </a:t>
            </a:r>
          </a:p>
          <a:p>
            <a:pPr>
              <a:spcBef>
                <a:spcPts val="600"/>
              </a:spcBef>
              <a:buClr>
                <a:schemeClr val="dk1"/>
              </a:buClr>
              <a:buSzPts val="1100"/>
            </a:pPr>
            <a:r>
              <a:rPr lang="en-US" sz="1200" dirty="0">
                <a:solidFill>
                  <a:schemeClr val="dk1"/>
                </a:solidFill>
                <a:latin typeface="Lato" panose="020F0502020204030203" pitchFamily="34" charset="0"/>
                <a:ea typeface="Lato" panose="020F0502020204030203" pitchFamily="34" charset="0"/>
                <a:cs typeface="Lato" panose="020F0502020204030203" pitchFamily="34" charset="0"/>
                <a:sym typeface="Lato"/>
              </a:rPr>
              <a:t>	Centroid 4: [531 52 59] </a:t>
            </a:r>
          </a:p>
          <a:p>
            <a:pPr>
              <a:spcBef>
                <a:spcPts val="600"/>
              </a:spcBef>
              <a:buClr>
                <a:schemeClr val="dk1"/>
              </a:buClr>
              <a:buSzPts val="1100"/>
            </a:pPr>
            <a:r>
              <a:rPr lang="en-US" sz="1200" dirty="0">
                <a:solidFill>
                  <a:schemeClr val="dk1"/>
                </a:solidFill>
                <a:latin typeface="Lato" panose="020F0502020204030203" pitchFamily="34" charset="0"/>
                <a:ea typeface="Lato" panose="020F0502020204030203" pitchFamily="34" charset="0"/>
                <a:cs typeface="Lato" panose="020F0502020204030203" pitchFamily="34" charset="0"/>
                <a:sym typeface="Lato"/>
              </a:rPr>
              <a:t>	Centroid 5: [1104 55 60] </a:t>
            </a:r>
          </a:p>
          <a:p>
            <a:pPr>
              <a:spcBef>
                <a:spcPts val="600"/>
              </a:spcBef>
              <a:buClr>
                <a:schemeClr val="dk1"/>
              </a:buClr>
              <a:buSzPts val="1100"/>
            </a:pPr>
            <a:r>
              <a:rPr lang="en-US" sz="1200" dirty="0">
                <a:solidFill>
                  <a:schemeClr val="dk1"/>
                </a:solidFill>
                <a:latin typeface="Lato" panose="020F0502020204030203" pitchFamily="34" charset="0"/>
                <a:ea typeface="Lato" panose="020F0502020204030203" pitchFamily="34" charset="0"/>
                <a:cs typeface="Lato" panose="020F0502020204030203" pitchFamily="34" charset="0"/>
                <a:sym typeface="Lato"/>
              </a:rPr>
              <a:t>	Centroid 6: [245 53 59]</a:t>
            </a:r>
          </a:p>
        </p:txBody>
      </p:sp>
      <p:sp>
        <p:nvSpPr>
          <p:cNvPr id="6" name="Google Shape;291;p29">
            <a:extLst>
              <a:ext uri="{FF2B5EF4-FFF2-40B4-BE49-F238E27FC236}">
                <a16:creationId xmlns:a16="http://schemas.microsoft.com/office/drawing/2014/main" id="{B4DE5A80-211B-4616-A3E9-A076E4124568}"/>
              </a:ext>
            </a:extLst>
          </p:cNvPr>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7" name="Google Shape;879;p47">
            <a:extLst>
              <a:ext uri="{FF2B5EF4-FFF2-40B4-BE49-F238E27FC236}">
                <a16:creationId xmlns:a16="http://schemas.microsoft.com/office/drawing/2014/main" id="{0C6AFDD7-540F-4459-A8C9-99B0DE1ACFAE}"/>
              </a:ext>
            </a:extLst>
          </p:cNvPr>
          <p:cNvSpPr/>
          <p:nvPr/>
        </p:nvSpPr>
        <p:spPr>
          <a:xfrm>
            <a:off x="8401673" y="46572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921320" y="388004"/>
            <a:ext cx="5667120" cy="857400"/>
          </a:xfrm>
          <a:prstGeom prst="rect">
            <a:avLst/>
          </a:prstGeom>
        </p:spPr>
        <p:txBody>
          <a:bodyPr spcFirstLastPara="1" wrap="square" lIns="91425" tIns="91425" rIns="91425" bIns="91425" anchor="b" anchorCtr="0">
            <a:noAutofit/>
          </a:bodyPr>
          <a:lstStyle/>
          <a:p>
            <a:pPr algn="l"/>
            <a:r>
              <a:rPr lang="en-US" b="1" i="0" dirty="0">
                <a:effectLst/>
                <a:latin typeface="Helvetica Neue"/>
              </a:rPr>
              <a:t>Logistic Regression Model</a:t>
            </a:r>
          </a:p>
        </p:txBody>
      </p:sp>
      <p:sp>
        <p:nvSpPr>
          <p:cNvPr id="94" name="Google Shape;94;p13"/>
          <p:cNvSpPr txBox="1"/>
          <p:nvPr/>
        </p:nvSpPr>
        <p:spPr>
          <a:xfrm>
            <a:off x="716280" y="1126505"/>
            <a:ext cx="7947660" cy="662230"/>
          </a:xfrm>
          <a:prstGeom prst="rect">
            <a:avLst/>
          </a:prstGeom>
          <a:noFill/>
          <a:ln>
            <a:noFill/>
          </a:ln>
        </p:spPr>
        <p:txBody>
          <a:bodyPr spcFirstLastPara="1" wrap="square" lIns="91425" tIns="91425" rIns="91425" bIns="91425" anchor="t" anchorCtr="0">
            <a:noAutofit/>
          </a:bodyPr>
          <a:lstStyle/>
          <a:p>
            <a:pPr>
              <a:spcBef>
                <a:spcPts val="600"/>
              </a:spcBef>
              <a:buClr>
                <a:schemeClr val="dk1"/>
              </a:buClr>
              <a:buSzPts val="1100"/>
            </a:pPr>
            <a:r>
              <a:rPr lang="en-US" dirty="0">
                <a:solidFill>
                  <a:schemeClr val="dk1"/>
                </a:solidFill>
                <a:latin typeface="Lato"/>
                <a:ea typeface="Lato"/>
                <a:cs typeface="Lato"/>
                <a:sym typeface="Lato"/>
              </a:rPr>
              <a:t>Logistic regression is a statistical model that in its basic form uses a logistic function to model a binary dependent variable.</a:t>
            </a:r>
          </a:p>
          <a:p>
            <a:pPr>
              <a:spcBef>
                <a:spcPts val="600"/>
              </a:spcBef>
              <a:buClr>
                <a:schemeClr val="dk1"/>
              </a:buClr>
              <a:buSzPts val="1100"/>
            </a:pPr>
            <a:endParaRPr lang="en-US" dirty="0">
              <a:solidFill>
                <a:schemeClr val="dk1"/>
              </a:solidFill>
              <a:latin typeface="Lato"/>
              <a:ea typeface="Lato"/>
              <a:cs typeface="Lato"/>
              <a:sym typeface="Lato"/>
            </a:endParaRPr>
          </a:p>
          <a:p>
            <a:pPr>
              <a:spcBef>
                <a:spcPts val="600"/>
              </a:spcBef>
              <a:buClr>
                <a:schemeClr val="dk1"/>
              </a:buClr>
              <a:buSzPts val="1100"/>
            </a:pPr>
            <a:endParaRPr lang="en-US"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en-US"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en-US" dirty="0">
              <a:solidFill>
                <a:schemeClr val="dk1"/>
              </a:solidFill>
              <a:latin typeface="Lato"/>
              <a:ea typeface="Lato"/>
              <a:cs typeface="Lato"/>
              <a:sym typeface="Lato"/>
            </a:endParaRPr>
          </a:p>
        </p:txBody>
      </p:sp>
      <p:sp>
        <p:nvSpPr>
          <p:cNvPr id="3" name="TextBox 2">
            <a:extLst>
              <a:ext uri="{FF2B5EF4-FFF2-40B4-BE49-F238E27FC236}">
                <a16:creationId xmlns:a16="http://schemas.microsoft.com/office/drawing/2014/main" id="{3022B028-FEB4-4336-AED3-71AC4A2D030B}"/>
              </a:ext>
            </a:extLst>
          </p:cNvPr>
          <p:cNvSpPr txBox="1"/>
          <p:nvPr/>
        </p:nvSpPr>
        <p:spPr>
          <a:xfrm>
            <a:off x="859886" y="3135658"/>
            <a:ext cx="4130040" cy="3462486"/>
          </a:xfrm>
          <a:prstGeom prst="rect">
            <a:avLst/>
          </a:prstGeom>
          <a:noFill/>
        </p:spPr>
        <p:txBody>
          <a:bodyPr wrap="square" rtlCol="0">
            <a:spAutoFit/>
          </a:bodyPr>
          <a:lstStyle/>
          <a:p>
            <a:pPr>
              <a:spcBef>
                <a:spcPts val="600"/>
              </a:spcBef>
              <a:buClr>
                <a:schemeClr val="dk1"/>
              </a:buClr>
              <a:buSzPts val="1100"/>
            </a:pPr>
            <a:endParaRPr lang="en-US" sz="1100" u="sng"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pPr>
              <a:spcBef>
                <a:spcPts val="600"/>
              </a:spcBef>
              <a:buClr>
                <a:schemeClr val="dk1"/>
              </a:buClr>
              <a:buSzPts val="1100"/>
            </a:pPr>
            <a:r>
              <a:rPr lang="en-US" sz="1100" b="1" u="sng" dirty="0">
                <a:solidFill>
                  <a:schemeClr val="dk1"/>
                </a:solidFill>
                <a:latin typeface="Lato" panose="020F0502020204030203" pitchFamily="34" charset="0"/>
                <a:ea typeface="Lato" panose="020F0502020204030203" pitchFamily="34" charset="0"/>
                <a:cs typeface="Lato" panose="020F0502020204030203" pitchFamily="34" charset="0"/>
                <a:sym typeface="Lato"/>
              </a:rPr>
              <a:t>Steps</a:t>
            </a:r>
            <a:r>
              <a:rPr lang="en-US" sz="1100" dirty="0">
                <a:solidFill>
                  <a:schemeClr val="dk1"/>
                </a:solidFill>
                <a:latin typeface="Lato" panose="020F0502020204030203" pitchFamily="34" charset="0"/>
                <a:ea typeface="Lato" panose="020F0502020204030203" pitchFamily="34" charset="0"/>
                <a:cs typeface="Lato" panose="020F0502020204030203" pitchFamily="34" charset="0"/>
                <a:sym typeface="Lato"/>
              </a:rPr>
              <a:t>: </a:t>
            </a:r>
          </a:p>
          <a:p>
            <a:pPr marL="171450" indent="-171450">
              <a:spcBef>
                <a:spcPts val="600"/>
              </a:spcBef>
              <a:buClr>
                <a:schemeClr val="dk1"/>
              </a:buClr>
              <a:buSzPts val="1100"/>
              <a:buFont typeface="Arial" panose="020B0604020202020204" pitchFamily="34" charset="0"/>
              <a:buChar char="•"/>
            </a:pPr>
            <a:r>
              <a:rPr kumimoji="0" lang="en-US" altLang="en-US" sz="11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Perform random split with training data having 70% and testing data having 30% of the total dataset. </a:t>
            </a:r>
          </a:p>
          <a:p>
            <a:pPr marL="171450" indent="-171450">
              <a:spcBef>
                <a:spcPts val="600"/>
              </a:spcBef>
              <a:buClr>
                <a:schemeClr val="dk1"/>
              </a:buClr>
              <a:buSzPts val="1100"/>
              <a:buFont typeface="Arial" panose="020B0604020202020204" pitchFamily="34" charset="0"/>
              <a:buChar char="•"/>
            </a:pPr>
            <a:r>
              <a:rPr lang="en-US" sz="1100" dirty="0">
                <a:solidFill>
                  <a:schemeClr val="tx1"/>
                </a:solidFill>
                <a:effectLst/>
                <a:latin typeface="Lato" panose="020F0502020204030203" pitchFamily="34" charset="0"/>
                <a:ea typeface="Lato" panose="020F0502020204030203" pitchFamily="34" charset="0"/>
                <a:cs typeface="Lato" panose="020F0502020204030203" pitchFamily="34" charset="0"/>
              </a:rPr>
              <a:t>Pipeline to pass the data through the assembler </a:t>
            </a:r>
          </a:p>
          <a:p>
            <a:pPr marL="171450" indent="-171450">
              <a:spcBef>
                <a:spcPts val="600"/>
              </a:spcBef>
              <a:buClr>
                <a:schemeClr val="dk1"/>
              </a:buClr>
              <a:buSzPts val="1100"/>
              <a:buFont typeface="Arial" panose="020B0604020202020204" pitchFamily="34" charset="0"/>
              <a:buChar char="•"/>
            </a:pPr>
            <a:r>
              <a:rPr lang="en-US" sz="1100" dirty="0">
                <a:solidFill>
                  <a:schemeClr val="tx1"/>
                </a:solidFill>
                <a:effectLst/>
                <a:latin typeface="Lato" panose="020F0502020204030203" pitchFamily="34" charset="0"/>
                <a:ea typeface="Lato" panose="020F0502020204030203" pitchFamily="34" charset="0"/>
                <a:cs typeface="Lato" panose="020F0502020204030203" pitchFamily="34" charset="0"/>
              </a:rPr>
              <a:t>Fit and transform the pipeline on the dataset.</a:t>
            </a:r>
          </a:p>
          <a:p>
            <a:pPr marL="171450" indent="-171450">
              <a:spcBef>
                <a:spcPts val="600"/>
              </a:spcBef>
              <a:buClr>
                <a:schemeClr val="dk1"/>
              </a:buClr>
              <a:buSzPts val="1100"/>
              <a:buFont typeface="Arial" panose="020B0604020202020204" pitchFamily="34" charset="0"/>
              <a:buChar char="•"/>
            </a:pPr>
            <a:r>
              <a:rPr lang="en-US" sz="1100" dirty="0">
                <a:solidFill>
                  <a:schemeClr val="tx1"/>
                </a:solidFill>
                <a:effectLst/>
                <a:latin typeface="Lato" panose="020F0502020204030203" pitchFamily="34" charset="0"/>
                <a:ea typeface="Lato" panose="020F0502020204030203" pitchFamily="34" charset="0"/>
                <a:cs typeface="Lato" panose="020F0502020204030203" pitchFamily="34" charset="0"/>
              </a:rPr>
              <a:t>Train and fit the model to compute predictions of  target variable. </a:t>
            </a:r>
          </a:p>
          <a:p>
            <a:pPr marL="171450" indent="-171450">
              <a:spcBef>
                <a:spcPts val="600"/>
              </a:spcBef>
              <a:buClr>
                <a:schemeClr val="dk1"/>
              </a:buClr>
              <a:buSzPts val="1100"/>
              <a:buFont typeface="Arial" panose="020B0604020202020204" pitchFamily="34" charset="0"/>
              <a:buChar char="•"/>
            </a:pPr>
            <a:endParaRPr kumimoji="0" lang="en-US" altLang="en-US" sz="8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71450" indent="-171450">
              <a:spcBef>
                <a:spcPts val="600"/>
              </a:spcBef>
              <a:buClr>
                <a:schemeClr val="dk1"/>
              </a:buClr>
              <a:buSzPts val="1100"/>
              <a:buFont typeface="Arial" panose="020B0604020202020204" pitchFamily="34" charset="0"/>
              <a:buChar char="•"/>
            </a:pPr>
            <a:endParaRPr kumimoji="0" lang="en-US" altLang="en-US" sz="24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71450" indent="-171450">
              <a:spcBef>
                <a:spcPts val="600"/>
              </a:spcBef>
              <a:buClr>
                <a:schemeClr val="dk1"/>
              </a:buClr>
              <a:buSzPts val="1100"/>
              <a:buFont typeface="Arial" panose="020B0604020202020204" pitchFamily="34" charset="0"/>
              <a:buChar char="•"/>
            </a:pPr>
            <a:endParaRPr lang="en-US" sz="110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pPr marL="171450" indent="-171450">
              <a:spcBef>
                <a:spcPts val="600"/>
              </a:spcBef>
              <a:buClr>
                <a:schemeClr val="dk1"/>
              </a:buClr>
              <a:buSzPts val="1100"/>
              <a:buFont typeface="Arial" panose="020B0604020202020204" pitchFamily="34" charset="0"/>
              <a:buChar char="•"/>
            </a:pPr>
            <a:endParaRPr lang="en-US" sz="100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pPr>
              <a:spcBef>
                <a:spcPts val="600"/>
              </a:spcBef>
              <a:buClr>
                <a:schemeClr val="dk1"/>
              </a:buClr>
              <a:buSzPts val="1100"/>
            </a:pPr>
            <a:endParaRPr lang="en-US"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endParaRPr lang="en-US" dirty="0">
              <a:latin typeface="Lato" panose="020F0502020204030203" pitchFamily="34" charset="0"/>
              <a:ea typeface="Lato" panose="020F0502020204030203" pitchFamily="34" charset="0"/>
              <a:cs typeface="Lato" panose="020F0502020204030203" pitchFamily="34" charset="0"/>
            </a:endParaRPr>
          </a:p>
        </p:txBody>
      </p:sp>
      <p:sp>
        <p:nvSpPr>
          <p:cNvPr id="9" name="Google Shape;94;p13">
            <a:extLst>
              <a:ext uri="{FF2B5EF4-FFF2-40B4-BE49-F238E27FC236}">
                <a16:creationId xmlns:a16="http://schemas.microsoft.com/office/drawing/2014/main" id="{A1F3A170-7087-4106-80B6-0DD76F267CAD}"/>
              </a:ext>
            </a:extLst>
          </p:cNvPr>
          <p:cNvSpPr txBox="1"/>
          <p:nvPr/>
        </p:nvSpPr>
        <p:spPr>
          <a:xfrm>
            <a:off x="5570711" y="3226233"/>
            <a:ext cx="2964863" cy="1917267"/>
          </a:xfrm>
          <a:prstGeom prst="rect">
            <a:avLst/>
          </a:prstGeom>
          <a:noFill/>
          <a:ln>
            <a:noFill/>
          </a:ln>
        </p:spPr>
        <p:txBody>
          <a:bodyPr spcFirstLastPara="1" wrap="square" lIns="91425" tIns="91425" rIns="91425" bIns="91425" anchor="t" anchorCtr="0">
            <a:noAutofit/>
          </a:bodyPr>
          <a:lstStyle/>
          <a:p>
            <a:pPr>
              <a:spcBef>
                <a:spcPts val="600"/>
              </a:spcBef>
              <a:buClr>
                <a:schemeClr val="dk1"/>
              </a:buClr>
              <a:buSzPts val="1100"/>
            </a:pPr>
            <a:r>
              <a:rPr lang="en-US" sz="1050" b="1" u="sng" dirty="0">
                <a:solidFill>
                  <a:schemeClr val="dk1"/>
                </a:solidFill>
                <a:latin typeface="Lato"/>
                <a:ea typeface="Lato"/>
                <a:cs typeface="Lato"/>
                <a:sym typeface="Lato"/>
              </a:rPr>
              <a:t>Results</a:t>
            </a:r>
            <a:r>
              <a:rPr lang="en-US" sz="1050" dirty="0">
                <a:solidFill>
                  <a:schemeClr val="dk1"/>
                </a:solidFill>
                <a:latin typeface="Lato"/>
                <a:ea typeface="Lato"/>
                <a:cs typeface="Lato"/>
                <a:sym typeface="Lato"/>
              </a:rPr>
              <a:t>: </a:t>
            </a:r>
          </a:p>
          <a:p>
            <a:pPr marL="171450" indent="-171450">
              <a:spcBef>
                <a:spcPts val="600"/>
              </a:spcBef>
              <a:buClr>
                <a:schemeClr val="dk1"/>
              </a:buClr>
              <a:buSzPts val="1100"/>
              <a:buFont typeface="Arial" panose="020B0604020202020204" pitchFamily="34" charset="0"/>
              <a:buChar char="•"/>
            </a:pPr>
            <a:r>
              <a:rPr lang="en-US" sz="1050" dirty="0">
                <a:solidFill>
                  <a:schemeClr val="dk1"/>
                </a:solidFill>
                <a:latin typeface="Lato"/>
                <a:ea typeface="Lato"/>
                <a:cs typeface="Lato"/>
                <a:sym typeface="Lato"/>
              </a:rPr>
              <a:t>The area under the curve is  </a:t>
            </a:r>
            <a:r>
              <a:rPr lang="en-US" sz="1100" dirty="0">
                <a:solidFill>
                  <a:schemeClr val="bg2"/>
                </a:solidFill>
                <a:latin typeface="Lato" panose="020F0502020204030203" pitchFamily="34" charset="0"/>
                <a:ea typeface="Lato"/>
                <a:cs typeface="Lato"/>
                <a:sym typeface="Lato"/>
              </a:rPr>
              <a:t>0.9523</a:t>
            </a:r>
            <a:endParaRPr lang="en-US" sz="1200" dirty="0">
              <a:solidFill>
                <a:schemeClr val="bg2"/>
              </a:solidFill>
              <a:latin typeface="Lato" panose="020F0502020204030203" pitchFamily="34" charset="0"/>
              <a:sym typeface="Lato"/>
            </a:endParaRPr>
          </a:p>
          <a:p>
            <a:pPr marL="171450" indent="-171450">
              <a:spcBef>
                <a:spcPts val="600"/>
              </a:spcBef>
              <a:buClr>
                <a:schemeClr val="dk1"/>
              </a:buClr>
              <a:buSzPts val="1100"/>
              <a:buFont typeface="Arial" panose="020B0604020202020204" pitchFamily="34" charset="0"/>
              <a:buChar char="•"/>
            </a:pPr>
            <a:r>
              <a:rPr lang="en-US" sz="1050" dirty="0">
                <a:solidFill>
                  <a:schemeClr val="dk1"/>
                </a:solidFill>
                <a:latin typeface="Lato"/>
                <a:ea typeface="Lato"/>
                <a:cs typeface="Lato"/>
                <a:sym typeface="Lato"/>
              </a:rPr>
              <a:t>The accuracy of the model is </a:t>
            </a:r>
            <a:r>
              <a:rPr lang="en-US" sz="1100" dirty="0">
                <a:solidFill>
                  <a:schemeClr val="bg2"/>
                </a:solidFill>
                <a:latin typeface="Lato" panose="020F0502020204030203" pitchFamily="34" charset="0"/>
                <a:ea typeface="Lato"/>
                <a:cs typeface="Lato"/>
                <a:sym typeface="Lato"/>
              </a:rPr>
              <a:t> 96 %</a:t>
            </a:r>
            <a:endParaRPr lang="en-US" sz="1200" dirty="0">
              <a:solidFill>
                <a:schemeClr val="bg2"/>
              </a:solidFill>
              <a:latin typeface="Lato" panose="020F0502020204030203" pitchFamily="34" charset="0"/>
              <a:sym typeface="Lato"/>
            </a:endParaRPr>
          </a:p>
          <a:p>
            <a:pPr marL="171450" indent="-171450">
              <a:spcBef>
                <a:spcPts val="600"/>
              </a:spcBef>
              <a:buClr>
                <a:schemeClr val="dk1"/>
              </a:buClr>
              <a:buSzPts val="1100"/>
              <a:buFont typeface="Arial" panose="020B0604020202020204" pitchFamily="34" charset="0"/>
              <a:buChar char="•"/>
            </a:pPr>
            <a:r>
              <a:rPr lang="en-US" sz="1050" dirty="0">
                <a:solidFill>
                  <a:schemeClr val="dk1"/>
                </a:solidFill>
                <a:latin typeface="Lato"/>
                <a:ea typeface="Lato"/>
                <a:cs typeface="Lato"/>
                <a:sym typeface="Lato"/>
              </a:rPr>
              <a:t>Below is the confusion matrix for logistic regression model is: </a:t>
            </a:r>
          </a:p>
          <a:p>
            <a:pPr>
              <a:spcBef>
                <a:spcPts val="600"/>
              </a:spcBef>
              <a:buClr>
                <a:schemeClr val="dk1"/>
              </a:buClr>
              <a:buSzPts val="1100"/>
            </a:pPr>
            <a:r>
              <a:rPr lang="en-US" sz="1050" dirty="0">
                <a:solidFill>
                  <a:schemeClr val="dk1"/>
                </a:solidFill>
                <a:latin typeface="Lato"/>
                <a:ea typeface="Lato"/>
                <a:cs typeface="Lato"/>
                <a:sym typeface="Lato"/>
              </a:rPr>
              <a:t>	</a:t>
            </a:r>
            <a:r>
              <a:rPr lang="en-US" sz="1200" dirty="0">
                <a:solidFill>
                  <a:schemeClr val="bg2"/>
                </a:solidFill>
                <a:latin typeface="Lato" panose="020F0502020204030203" pitchFamily="34" charset="0"/>
                <a:sym typeface="Lato"/>
              </a:rPr>
              <a:t>      </a:t>
            </a:r>
            <a:r>
              <a:rPr lang="en-US" sz="1100" dirty="0">
                <a:solidFill>
                  <a:schemeClr val="bg2"/>
                </a:solidFill>
                <a:latin typeface="Lato" panose="020F0502020204030203" pitchFamily="34" charset="0"/>
                <a:sym typeface="Lato"/>
              </a:rPr>
              <a:t>[[2229          54] </a:t>
            </a:r>
          </a:p>
          <a:p>
            <a:pPr>
              <a:spcBef>
                <a:spcPts val="600"/>
              </a:spcBef>
              <a:buClr>
                <a:schemeClr val="dk1"/>
              </a:buClr>
              <a:buSzPts val="1100"/>
            </a:pPr>
            <a:r>
              <a:rPr lang="en-US" sz="1100" dirty="0">
                <a:solidFill>
                  <a:schemeClr val="bg2"/>
                </a:solidFill>
                <a:latin typeface="Lato" panose="020F0502020204030203" pitchFamily="34" charset="0"/>
                <a:sym typeface="Lato"/>
              </a:rPr>
              <a:t>	       [ 79         1023]]</a:t>
            </a:r>
          </a:p>
          <a:p>
            <a:pPr marL="171450" indent="-171450">
              <a:spcBef>
                <a:spcPts val="600"/>
              </a:spcBef>
              <a:buClr>
                <a:schemeClr val="dk1"/>
              </a:buClr>
              <a:buSzPts val="1100"/>
              <a:buFont typeface="Arial" panose="020B0604020202020204" pitchFamily="34" charset="0"/>
              <a:buChar char="•"/>
            </a:pPr>
            <a:endParaRPr lang="en-US" sz="1200" dirty="0">
              <a:solidFill>
                <a:schemeClr val="dk1"/>
              </a:solidFill>
              <a:latin typeface="Lato"/>
              <a:ea typeface="Lato"/>
              <a:cs typeface="Lato"/>
              <a:sym typeface="Lato"/>
            </a:endParaRPr>
          </a:p>
        </p:txBody>
      </p:sp>
      <p:sp>
        <p:nvSpPr>
          <p:cNvPr id="7" name="Rectangle 5">
            <a:extLst>
              <a:ext uri="{FF2B5EF4-FFF2-40B4-BE49-F238E27FC236}">
                <a16:creationId xmlns:a16="http://schemas.microsoft.com/office/drawing/2014/main" id="{AC9BBDE7-5B07-4277-B259-278E880750F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A37C5985-2B8B-45A4-8454-1E9DC42C3DB8}"/>
              </a:ext>
            </a:extLst>
          </p:cNvPr>
          <p:cNvSpPr txBox="1"/>
          <p:nvPr/>
        </p:nvSpPr>
        <p:spPr>
          <a:xfrm>
            <a:off x="754487" y="1762022"/>
            <a:ext cx="6870332" cy="3185487"/>
          </a:xfrm>
          <a:prstGeom prst="rect">
            <a:avLst/>
          </a:prstGeom>
          <a:noFill/>
        </p:spPr>
        <p:txBody>
          <a:bodyPr wrap="square" rtlCol="0">
            <a:spAutoFit/>
          </a:bodyPr>
          <a:lstStyle/>
          <a:p>
            <a:pPr>
              <a:spcBef>
                <a:spcPts val="600"/>
              </a:spcBef>
              <a:buClr>
                <a:schemeClr val="dk1"/>
              </a:buClr>
              <a:buSzPts val="1100"/>
            </a:pPr>
            <a:r>
              <a:rPr lang="en-US" sz="1100" b="1" u="sng" dirty="0">
                <a:solidFill>
                  <a:schemeClr val="dk1"/>
                </a:solidFill>
                <a:latin typeface="Lato" panose="020F0502020204030203" pitchFamily="34" charset="0"/>
                <a:ea typeface="Lato" panose="020F0502020204030203" pitchFamily="34" charset="0"/>
                <a:cs typeface="Lato" panose="020F0502020204030203" pitchFamily="34" charset="0"/>
                <a:sym typeface="Lato"/>
              </a:rPr>
              <a:t>New Input columns created</a:t>
            </a:r>
            <a:r>
              <a:rPr lang="en-US" sz="1100" b="1" dirty="0">
                <a:solidFill>
                  <a:schemeClr val="dk1"/>
                </a:solidFill>
                <a:latin typeface="Lato" panose="020F0502020204030203" pitchFamily="34" charset="0"/>
                <a:ea typeface="Lato" panose="020F0502020204030203" pitchFamily="34" charset="0"/>
                <a:cs typeface="Lato" panose="020F0502020204030203" pitchFamily="34" charset="0"/>
                <a:sym typeface="Lato"/>
              </a:rPr>
              <a:t>: </a:t>
            </a:r>
          </a:p>
          <a:p>
            <a:pPr marL="171450" indent="-171450">
              <a:spcBef>
                <a:spcPts val="600"/>
              </a:spcBef>
              <a:buClr>
                <a:schemeClr val="dk1"/>
              </a:buClr>
              <a:buSzPts val="1100"/>
              <a:buFont typeface="Arial" panose="020B0604020202020204" pitchFamily="34" charset="0"/>
              <a:buChar char="•"/>
            </a:pPr>
            <a:r>
              <a:rPr kumimoji="0" lang="en-US" altLang="en-US" sz="11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Created new column </a:t>
            </a:r>
            <a:r>
              <a:rPr kumimoji="0" lang="en-US" altLang="en-US" sz="1100" b="0" i="0" u="none" strike="noStrike" cap="none" normalizeH="0" baseline="0" dirty="0" err="1">
                <a:ln>
                  <a:noFill/>
                </a:ln>
                <a:solidFill>
                  <a:schemeClr val="bg2"/>
                </a:solidFill>
                <a:effectLst/>
                <a:latin typeface="Lato" panose="020F0502020204030203" pitchFamily="34" charset="0"/>
                <a:ea typeface="Lato" panose="020F0502020204030203" pitchFamily="34" charset="0"/>
                <a:cs typeface="Lato" panose="020F0502020204030203" pitchFamily="34" charset="0"/>
              </a:rPr>
              <a:t>total_delay</a:t>
            </a:r>
            <a:r>
              <a:rPr kumimoji="0" lang="en-US" altLang="en-US" sz="1100" b="0" i="0" u="none" strike="noStrike" cap="none" normalizeH="0" baseline="0" dirty="0">
                <a:ln>
                  <a:noFill/>
                </a:ln>
                <a:solidFill>
                  <a:schemeClr val="bg2"/>
                </a:solidFill>
                <a:effectLst/>
                <a:latin typeface="Lato" panose="020F0502020204030203" pitchFamily="34" charset="0"/>
                <a:ea typeface="Lato" panose="020F0502020204030203" pitchFamily="34" charset="0"/>
                <a:cs typeface="Lato" panose="020F0502020204030203" pitchFamily="34" charset="0"/>
              </a:rPr>
              <a:t> </a:t>
            </a:r>
            <a:r>
              <a:rPr lang="en-US" altLang="en-US" sz="1100" dirty="0">
                <a:solidFill>
                  <a:schemeClr val="bg2"/>
                </a:solidFill>
                <a:latin typeface="Lato" panose="020F0502020204030203" pitchFamily="34" charset="0"/>
                <a:ea typeface="Lato" panose="020F0502020204030203" pitchFamily="34" charset="0"/>
                <a:cs typeface="Lato" panose="020F0502020204030203" pitchFamily="34" charset="0"/>
              </a:rPr>
              <a:t>=</a:t>
            </a:r>
            <a:r>
              <a:rPr kumimoji="0" lang="en-US" altLang="en-US" sz="11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  </a:t>
            </a:r>
            <a:r>
              <a:rPr kumimoji="0" lang="en-US" altLang="en-US" sz="1100" b="0" i="0" u="none" strike="noStrike" cap="none" normalizeH="0" baseline="0" dirty="0" err="1">
                <a:ln>
                  <a:noFill/>
                </a:ln>
                <a:solidFill>
                  <a:schemeClr val="tx1"/>
                </a:solidFill>
                <a:effectLst/>
                <a:latin typeface="Lato" panose="020F0502020204030203" pitchFamily="34" charset="0"/>
                <a:ea typeface="Lato" panose="020F0502020204030203" pitchFamily="34" charset="0"/>
                <a:cs typeface="Lato" panose="020F0502020204030203" pitchFamily="34" charset="0"/>
              </a:rPr>
              <a:t>arrival_delay</a:t>
            </a:r>
            <a:r>
              <a:rPr kumimoji="0" lang="en-US" altLang="en-US" sz="11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 </a:t>
            </a:r>
            <a:r>
              <a:rPr lang="en-US" altLang="en-US" sz="1100" dirty="0">
                <a:solidFill>
                  <a:schemeClr val="tx1"/>
                </a:solidFill>
                <a:latin typeface="Lato" panose="020F0502020204030203" pitchFamily="34" charset="0"/>
                <a:ea typeface="Lato" panose="020F0502020204030203" pitchFamily="34" charset="0"/>
                <a:cs typeface="Lato" panose="020F0502020204030203" pitchFamily="34" charset="0"/>
              </a:rPr>
              <a:t>+</a:t>
            </a:r>
            <a:r>
              <a:rPr kumimoji="0" lang="en-US" altLang="en-US" sz="11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 </a:t>
            </a:r>
            <a:r>
              <a:rPr kumimoji="0" lang="en-US" altLang="en-US" sz="1100" b="0" i="0" u="none" strike="noStrike" cap="none" normalizeH="0" baseline="0" dirty="0" err="1">
                <a:ln>
                  <a:noFill/>
                </a:ln>
                <a:solidFill>
                  <a:schemeClr val="tx1"/>
                </a:solidFill>
                <a:effectLst/>
                <a:latin typeface="Lato" panose="020F0502020204030203" pitchFamily="34" charset="0"/>
                <a:ea typeface="Lato" panose="020F0502020204030203" pitchFamily="34" charset="0"/>
                <a:cs typeface="Lato" panose="020F0502020204030203" pitchFamily="34" charset="0"/>
              </a:rPr>
              <a:t>departure_delay</a:t>
            </a:r>
            <a:endParaRPr kumimoji="0" lang="en-US" altLang="en-US" sz="11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71450" indent="-171450">
              <a:spcBef>
                <a:spcPts val="600"/>
              </a:spcBef>
              <a:buClr>
                <a:schemeClr val="dk1"/>
              </a:buClr>
              <a:buSzPts val="1100"/>
              <a:buFont typeface="Arial" panose="020B0604020202020204" pitchFamily="34" charset="0"/>
              <a:buChar char="•"/>
            </a:pPr>
            <a:r>
              <a:rPr lang="en-US" altLang="en-US" sz="1100" dirty="0">
                <a:solidFill>
                  <a:schemeClr val="tx1"/>
                </a:solidFill>
                <a:latin typeface="Lato" panose="020F0502020204030203" pitchFamily="34" charset="0"/>
                <a:ea typeface="Lato" panose="020F0502020204030203" pitchFamily="34" charset="0"/>
                <a:cs typeface="Lato" panose="020F0502020204030203" pitchFamily="34" charset="0"/>
              </a:rPr>
              <a:t>Created</a:t>
            </a:r>
            <a:r>
              <a:rPr kumimoji="0" lang="en-US" altLang="en-US" sz="11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 binary column </a:t>
            </a:r>
            <a:r>
              <a:rPr kumimoji="0" lang="en-US" altLang="en-US" sz="1100" b="0" i="0" u="none" strike="noStrike" cap="none" normalizeH="0" baseline="0" dirty="0" err="1">
                <a:ln>
                  <a:noFill/>
                </a:ln>
                <a:solidFill>
                  <a:schemeClr val="bg2"/>
                </a:solidFill>
                <a:effectLst/>
                <a:latin typeface="Lato" panose="020F0502020204030203" pitchFamily="34" charset="0"/>
                <a:ea typeface="Lato" panose="020F0502020204030203" pitchFamily="34" charset="0"/>
                <a:cs typeface="Lato" panose="020F0502020204030203" pitchFamily="34" charset="0"/>
              </a:rPr>
              <a:t>delay_status</a:t>
            </a:r>
            <a:r>
              <a:rPr kumimoji="0" lang="en-US" altLang="en-US" sz="1100" b="0" i="0" u="none" strike="noStrike" cap="none" normalizeH="0" baseline="0" dirty="0">
                <a:ln>
                  <a:noFill/>
                </a:ln>
                <a:solidFill>
                  <a:schemeClr val="bg2"/>
                </a:solidFill>
                <a:effectLst/>
                <a:latin typeface="Lato" panose="020F0502020204030203" pitchFamily="34" charset="0"/>
                <a:ea typeface="Lato" panose="020F0502020204030203" pitchFamily="34" charset="0"/>
                <a:cs typeface="Lato" panose="020F0502020204030203" pitchFamily="34" charset="0"/>
              </a:rPr>
              <a:t> -&gt;</a:t>
            </a:r>
            <a:r>
              <a:rPr kumimoji="0" lang="en-US" altLang="en-US" sz="11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0 if </a:t>
            </a:r>
            <a:r>
              <a:rPr kumimoji="0" lang="en-US" altLang="en-US" sz="1100" b="0" i="0" u="none" strike="noStrike" cap="none" normalizeH="0" baseline="0" dirty="0" err="1">
                <a:ln>
                  <a:noFill/>
                </a:ln>
                <a:solidFill>
                  <a:schemeClr val="bg2"/>
                </a:solidFill>
                <a:effectLst/>
                <a:latin typeface="Lato" panose="020F0502020204030203" pitchFamily="34" charset="0"/>
                <a:ea typeface="Lato" panose="020F0502020204030203" pitchFamily="34" charset="0"/>
                <a:cs typeface="Lato" panose="020F0502020204030203" pitchFamily="34" charset="0"/>
              </a:rPr>
              <a:t>total_delay</a:t>
            </a:r>
            <a:r>
              <a:rPr kumimoji="0" lang="en-US" altLang="en-US" sz="1100" b="0" i="0" u="none" strike="noStrike" cap="none" normalizeH="0" baseline="0" dirty="0">
                <a:ln>
                  <a:noFill/>
                </a:ln>
                <a:solidFill>
                  <a:schemeClr val="bg2"/>
                </a:solidFill>
                <a:effectLst/>
                <a:latin typeface="Lato" panose="020F0502020204030203" pitchFamily="34" charset="0"/>
                <a:ea typeface="Lato" panose="020F0502020204030203" pitchFamily="34" charset="0"/>
                <a:cs typeface="Lato" panose="020F0502020204030203" pitchFamily="34" charset="0"/>
              </a:rPr>
              <a:t> </a:t>
            </a:r>
            <a:r>
              <a:rPr lang="en-US" altLang="en-US" sz="1100" dirty="0">
                <a:solidFill>
                  <a:schemeClr val="tx1"/>
                </a:solidFill>
                <a:latin typeface="Lato" panose="020F0502020204030203" pitchFamily="34" charset="0"/>
                <a:ea typeface="Lato" panose="020F0502020204030203" pitchFamily="34" charset="0"/>
                <a:cs typeface="Lato" panose="020F0502020204030203" pitchFamily="34" charset="0"/>
              </a:rPr>
              <a:t>&lt; </a:t>
            </a:r>
            <a:r>
              <a:rPr kumimoji="0" lang="en-US" altLang="en-US" sz="11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110 min -&gt;”less delayed” </a:t>
            </a:r>
          </a:p>
          <a:p>
            <a:pPr lvl="2">
              <a:spcBef>
                <a:spcPts val="600"/>
              </a:spcBef>
              <a:buClr>
                <a:schemeClr val="dk1"/>
              </a:buClr>
              <a:buSzPts val="1100"/>
            </a:pPr>
            <a:r>
              <a:rPr lang="en-US" altLang="en-US" sz="1100" dirty="0">
                <a:solidFill>
                  <a:schemeClr val="tx1"/>
                </a:solidFill>
                <a:latin typeface="Lato" panose="020F0502020204030203" pitchFamily="34" charset="0"/>
                <a:ea typeface="Lato" panose="020F0502020204030203" pitchFamily="34" charset="0"/>
                <a:cs typeface="Lato" panose="020F0502020204030203" pitchFamily="34" charset="0"/>
              </a:rPr>
              <a:t>		                         </a:t>
            </a:r>
            <a:r>
              <a:rPr kumimoji="0" lang="en-US" altLang="en-US" sz="11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1 if </a:t>
            </a:r>
            <a:r>
              <a:rPr kumimoji="0" lang="en-US" altLang="en-US" sz="1100" b="0" i="0" u="none" strike="noStrike" cap="none" normalizeH="0" baseline="0" dirty="0" err="1">
                <a:ln>
                  <a:noFill/>
                </a:ln>
                <a:solidFill>
                  <a:schemeClr val="bg2"/>
                </a:solidFill>
                <a:effectLst/>
                <a:latin typeface="Lato" panose="020F0502020204030203" pitchFamily="34" charset="0"/>
                <a:ea typeface="Lato" panose="020F0502020204030203" pitchFamily="34" charset="0"/>
                <a:cs typeface="Lato" panose="020F0502020204030203" pitchFamily="34" charset="0"/>
              </a:rPr>
              <a:t>total_delay</a:t>
            </a:r>
            <a:r>
              <a:rPr kumimoji="0" lang="en-US" altLang="en-US" sz="1100" b="0" i="0" u="none" strike="noStrike" cap="none" normalizeH="0" baseline="0" dirty="0">
                <a:ln>
                  <a:noFill/>
                </a:ln>
                <a:solidFill>
                  <a:schemeClr val="bg2"/>
                </a:solidFill>
                <a:effectLst/>
                <a:latin typeface="Lato" panose="020F0502020204030203" pitchFamily="34" charset="0"/>
                <a:ea typeface="Lato" panose="020F0502020204030203" pitchFamily="34" charset="0"/>
                <a:cs typeface="Lato" panose="020F0502020204030203" pitchFamily="34" charset="0"/>
              </a:rPr>
              <a:t> </a:t>
            </a:r>
            <a:r>
              <a:rPr lang="en-US" altLang="en-US" sz="1100" dirty="0">
                <a:solidFill>
                  <a:schemeClr val="tx1"/>
                </a:solidFill>
                <a:latin typeface="Lato" panose="020F0502020204030203" pitchFamily="34" charset="0"/>
              </a:rPr>
              <a:t>&gt; 110 </a:t>
            </a:r>
            <a:r>
              <a:rPr kumimoji="0" lang="en-US" altLang="en-US" sz="11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min -&gt;”more delayed”</a:t>
            </a:r>
          </a:p>
          <a:p>
            <a:pPr lvl="2">
              <a:spcBef>
                <a:spcPts val="600"/>
              </a:spcBef>
              <a:buClr>
                <a:schemeClr val="dk1"/>
              </a:buClr>
              <a:buSzPts val="1100"/>
            </a:pPr>
            <a:r>
              <a:rPr lang="en-US" altLang="en-US" sz="1100" b="1" dirty="0">
                <a:solidFill>
                  <a:schemeClr val="tx1"/>
                </a:solidFill>
                <a:latin typeface="Lato" panose="020F0502020204030203" pitchFamily="34" charset="0"/>
                <a:ea typeface="Lato" panose="020F0502020204030203" pitchFamily="34" charset="0"/>
                <a:cs typeface="Lato" panose="020F0502020204030203" pitchFamily="34" charset="0"/>
              </a:rPr>
              <a:t>Input-</a:t>
            </a:r>
            <a:r>
              <a:rPr lang="en-US" altLang="en-US" sz="1100" dirty="0">
                <a:solidFill>
                  <a:schemeClr val="tx1"/>
                </a:solidFill>
                <a:latin typeface="Lato" panose="020F0502020204030203" pitchFamily="34" charset="0"/>
                <a:ea typeface="Lato" panose="020F0502020204030203" pitchFamily="34" charset="0"/>
                <a:cs typeface="Lato" panose="020F0502020204030203" pitchFamily="34" charset="0"/>
              </a:rPr>
              <a:t> distance,air_system_delay,security_delay,airline_delay,late_aircraft_delay,weather_delay</a:t>
            </a:r>
          </a:p>
          <a:p>
            <a:pPr lvl="2">
              <a:spcBef>
                <a:spcPts val="600"/>
              </a:spcBef>
              <a:buClr>
                <a:schemeClr val="dk1"/>
              </a:buClr>
              <a:buSzPts val="1100"/>
            </a:pPr>
            <a:r>
              <a:rPr lang="en-US" altLang="en-US" sz="1100" b="1" dirty="0">
                <a:solidFill>
                  <a:schemeClr val="tx1"/>
                </a:solidFill>
                <a:latin typeface="Lato" panose="020F0502020204030203" pitchFamily="34" charset="0"/>
                <a:ea typeface="Lato" panose="020F0502020204030203" pitchFamily="34" charset="0"/>
                <a:cs typeface="Lato" panose="020F0502020204030203" pitchFamily="34" charset="0"/>
              </a:rPr>
              <a:t>Output</a:t>
            </a:r>
            <a:r>
              <a:rPr lang="en-US" altLang="en-US" sz="1100" dirty="0">
                <a:solidFill>
                  <a:schemeClr val="tx1"/>
                </a:solidFill>
                <a:latin typeface="Lato" panose="020F0502020204030203" pitchFamily="34" charset="0"/>
                <a:ea typeface="Lato" panose="020F0502020204030203" pitchFamily="34" charset="0"/>
                <a:cs typeface="Lato" panose="020F0502020204030203" pitchFamily="34" charset="0"/>
              </a:rPr>
              <a:t>- </a:t>
            </a:r>
            <a:r>
              <a:rPr lang="en-US" altLang="en-US" sz="1100" dirty="0" err="1">
                <a:solidFill>
                  <a:schemeClr val="tx1"/>
                </a:solidFill>
                <a:latin typeface="Lato" panose="020F0502020204030203" pitchFamily="34" charset="0"/>
                <a:ea typeface="Lato" panose="020F0502020204030203" pitchFamily="34" charset="0"/>
                <a:cs typeface="Lato" panose="020F0502020204030203" pitchFamily="34" charset="0"/>
              </a:rPr>
              <a:t>delay_status</a:t>
            </a:r>
            <a:r>
              <a:rPr lang="en-US" altLang="en-US" sz="1100" dirty="0">
                <a:solidFill>
                  <a:schemeClr val="tx1"/>
                </a:solidFill>
                <a:latin typeface="Lato" panose="020F0502020204030203" pitchFamily="34" charset="0"/>
                <a:ea typeface="Lato" panose="020F0502020204030203" pitchFamily="34" charset="0"/>
                <a:cs typeface="Lato" panose="020F0502020204030203" pitchFamily="34" charset="0"/>
              </a:rPr>
              <a:t> </a:t>
            </a:r>
            <a:endParaRPr kumimoji="0" lang="en-US" altLang="en-US" sz="11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71450" indent="-171450">
              <a:spcBef>
                <a:spcPts val="600"/>
              </a:spcBef>
              <a:buClr>
                <a:schemeClr val="dk1"/>
              </a:buClr>
              <a:buSzPts val="1100"/>
              <a:buFont typeface="Arial" panose="020B0604020202020204" pitchFamily="34" charset="0"/>
              <a:buChar char="•"/>
            </a:pPr>
            <a:endParaRPr kumimoji="0" lang="en-US" altLang="en-US" sz="28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171450" indent="-171450">
              <a:spcBef>
                <a:spcPts val="600"/>
              </a:spcBef>
              <a:buClr>
                <a:schemeClr val="dk1"/>
              </a:buClr>
              <a:buSzPts val="1100"/>
              <a:buFont typeface="Arial" panose="020B0604020202020204" pitchFamily="34" charset="0"/>
              <a:buChar char="•"/>
            </a:pPr>
            <a:endParaRPr lang="en-US" sz="120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pPr marL="171450" indent="-171450">
              <a:spcBef>
                <a:spcPts val="600"/>
              </a:spcBef>
              <a:buClr>
                <a:schemeClr val="dk1"/>
              </a:buClr>
              <a:buSzPts val="1100"/>
              <a:buFont typeface="Arial" panose="020B0604020202020204" pitchFamily="34" charset="0"/>
              <a:buChar char="•"/>
            </a:pPr>
            <a:endParaRPr lang="en-US" sz="120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pPr>
              <a:spcBef>
                <a:spcPts val="600"/>
              </a:spcBef>
              <a:buClr>
                <a:schemeClr val="dk1"/>
              </a:buClr>
              <a:buSzPts val="1100"/>
            </a:pPr>
            <a:endParaRPr lang="en-US" sz="2000" dirty="0">
              <a:solidFill>
                <a:schemeClr val="dk1"/>
              </a:solidFill>
              <a:latin typeface="Lato" panose="020F0502020204030203" pitchFamily="34" charset="0"/>
              <a:ea typeface="Lato" panose="020F0502020204030203" pitchFamily="34" charset="0"/>
              <a:cs typeface="Lato" panose="020F0502020204030203" pitchFamily="34" charset="0"/>
              <a:sym typeface="Lato"/>
            </a:endParaRPr>
          </a:p>
          <a:p>
            <a:endParaRPr lang="en-US" sz="1800" dirty="0">
              <a:latin typeface="Lato" panose="020F0502020204030203" pitchFamily="34" charset="0"/>
              <a:ea typeface="Lato" panose="020F0502020204030203" pitchFamily="34" charset="0"/>
              <a:cs typeface="Lato" panose="020F0502020204030203" pitchFamily="34" charset="0"/>
            </a:endParaRPr>
          </a:p>
        </p:txBody>
      </p:sp>
      <p:sp>
        <p:nvSpPr>
          <p:cNvPr id="8" name="Google Shape;291;p29">
            <a:extLst>
              <a:ext uri="{FF2B5EF4-FFF2-40B4-BE49-F238E27FC236}">
                <a16:creationId xmlns:a16="http://schemas.microsoft.com/office/drawing/2014/main" id="{50D56816-8C64-48D6-8E8D-F3A2E7B935BE}"/>
              </a:ext>
            </a:extLst>
          </p:cNvPr>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10" name="Google Shape;879;p47">
            <a:extLst>
              <a:ext uri="{FF2B5EF4-FFF2-40B4-BE49-F238E27FC236}">
                <a16:creationId xmlns:a16="http://schemas.microsoft.com/office/drawing/2014/main" id="{58D58175-54F7-4730-A544-9EA3C40C1EB9}"/>
              </a:ext>
            </a:extLst>
          </p:cNvPr>
          <p:cNvSpPr/>
          <p:nvPr/>
        </p:nvSpPr>
        <p:spPr>
          <a:xfrm>
            <a:off x="8401673" y="46572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503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2104174" y="354307"/>
            <a:ext cx="7628100" cy="857400"/>
          </a:xfrm>
          <a:prstGeom prst="rect">
            <a:avLst/>
          </a:prstGeom>
        </p:spPr>
        <p:txBody>
          <a:bodyPr spcFirstLastPara="1" wrap="square" lIns="91425" tIns="91425" rIns="91425" bIns="91425" anchor="b" anchorCtr="0">
            <a:noAutofit/>
          </a:bodyPr>
          <a:lstStyle/>
          <a:p>
            <a:pPr algn="l"/>
            <a:r>
              <a:rPr lang="en-US" b="1" i="0" dirty="0">
                <a:effectLst/>
                <a:latin typeface="Helvetica Neue"/>
              </a:rPr>
              <a:t>GBT Classifier Model</a:t>
            </a:r>
          </a:p>
        </p:txBody>
      </p:sp>
      <p:sp>
        <p:nvSpPr>
          <p:cNvPr id="96" name="Google Shape;96;p13"/>
          <p:cNvSpPr txBox="1"/>
          <p:nvPr/>
        </p:nvSpPr>
        <p:spPr>
          <a:xfrm>
            <a:off x="828000" y="1287440"/>
            <a:ext cx="7735787" cy="1192524"/>
          </a:xfrm>
          <a:prstGeom prst="rect">
            <a:avLst/>
          </a:prstGeom>
          <a:noFill/>
          <a:ln>
            <a:noFill/>
          </a:ln>
        </p:spPr>
        <p:txBody>
          <a:bodyPr spcFirstLastPara="1" wrap="square" lIns="91425" tIns="91425" rIns="91425" bIns="91425" anchor="t" anchorCtr="0">
            <a:noAutofit/>
          </a:bodyPr>
          <a:lstStyle/>
          <a:p>
            <a:pPr marL="0" lvl="0" indent="0" algn="just" rtl="0">
              <a:spcBef>
                <a:spcPts val="1000"/>
              </a:spcBef>
              <a:spcAft>
                <a:spcPts val="0"/>
              </a:spcAft>
              <a:buNone/>
            </a:pPr>
            <a:r>
              <a:rPr lang="en-US" i="0" dirty="0">
                <a:solidFill>
                  <a:schemeClr val="tx1"/>
                </a:solidFill>
                <a:effectLst/>
                <a:latin typeface="Lato" panose="020F0502020204030203" pitchFamily="34" charset="0"/>
                <a:ea typeface="Lato" panose="020F0502020204030203" pitchFamily="34" charset="0"/>
                <a:cs typeface="Lato" panose="020F0502020204030203" pitchFamily="34" charset="0"/>
              </a:rPr>
              <a:t>Gradient boosting is a type of machine learning boosting. It relies on the intuition that the best possible next model, when combined with previous models, minimizes the overall prediction error. The key idea is to set the target outcomes for this next model in order to minimize the error.</a:t>
            </a:r>
          </a:p>
          <a:p>
            <a:pPr marL="0" lvl="0" indent="0" algn="just" rtl="0">
              <a:spcBef>
                <a:spcPts val="1000"/>
              </a:spcBef>
              <a:spcAft>
                <a:spcPts val="0"/>
              </a:spcAft>
              <a:buNone/>
            </a:pPr>
            <a:r>
              <a:rPr lang="en-US" dirty="0">
                <a:solidFill>
                  <a:schemeClr val="tx1"/>
                </a:solidFill>
                <a:latin typeface="Lato" panose="020F0502020204030203" pitchFamily="34" charset="0"/>
                <a:ea typeface="Lato" panose="020F0502020204030203" pitchFamily="34" charset="0"/>
                <a:cs typeface="Lato" panose="020F0502020204030203" pitchFamily="34" charset="0"/>
                <a:sym typeface="Lato"/>
              </a:rPr>
              <a:t>Input is the same as Logistic Regression Model</a:t>
            </a:r>
            <a:endParaRPr dirty="0">
              <a:solidFill>
                <a:schemeClr val="tx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TextBox 1">
            <a:extLst>
              <a:ext uri="{FF2B5EF4-FFF2-40B4-BE49-F238E27FC236}">
                <a16:creationId xmlns:a16="http://schemas.microsoft.com/office/drawing/2014/main" id="{71BDCF16-10FC-4122-B8B9-D6533E451A0B}"/>
              </a:ext>
            </a:extLst>
          </p:cNvPr>
          <p:cNvSpPr txBox="1"/>
          <p:nvPr/>
        </p:nvSpPr>
        <p:spPr>
          <a:xfrm>
            <a:off x="828000" y="2571750"/>
            <a:ext cx="3607200" cy="1903855"/>
          </a:xfrm>
          <a:prstGeom prst="rect">
            <a:avLst/>
          </a:prstGeom>
          <a:noFill/>
        </p:spPr>
        <p:txBody>
          <a:bodyPr wrap="square" rtlCol="0">
            <a:spAutoFit/>
          </a:bodyPr>
          <a:lstStyle/>
          <a:p>
            <a:pPr marL="0" marR="0">
              <a:lnSpc>
                <a:spcPct val="107000"/>
              </a:lnSpc>
              <a:spcBef>
                <a:spcPts val="0"/>
              </a:spcBef>
              <a:spcAft>
                <a:spcPts val="800"/>
              </a:spcAft>
            </a:pPr>
            <a:r>
              <a:rPr lang="en-US" sz="1200" u="sng" dirty="0">
                <a:solidFill>
                  <a:schemeClr val="tx1"/>
                </a:solidFill>
                <a:effectLst/>
                <a:latin typeface="Lato" panose="020F0502020204030203" pitchFamily="34" charset="0"/>
                <a:ea typeface="Lato" panose="020F0502020204030203" pitchFamily="34" charset="0"/>
                <a:cs typeface="Lato" panose="020F0502020204030203" pitchFamily="34" charset="0"/>
              </a:rPr>
              <a:t>Steps:</a:t>
            </a:r>
          </a:p>
          <a:p>
            <a:pPr marL="171450" marR="0" indent="-171450">
              <a:lnSpc>
                <a:spcPct val="107000"/>
              </a:lnSpc>
              <a:spcBef>
                <a:spcPts val="0"/>
              </a:spcBef>
              <a:spcAft>
                <a:spcPts val="800"/>
              </a:spcAft>
              <a:buFont typeface="Arial" panose="020B0604020202020204" pitchFamily="34" charset="0"/>
              <a:buChar char="•"/>
            </a:pPr>
            <a:r>
              <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rPr>
              <a:t>Use pipeline to pass the data through the assembler </a:t>
            </a:r>
          </a:p>
          <a:p>
            <a:pPr marL="171450" marR="0" indent="-171450">
              <a:lnSpc>
                <a:spcPct val="107000"/>
              </a:lnSpc>
              <a:spcBef>
                <a:spcPts val="0"/>
              </a:spcBef>
              <a:spcAft>
                <a:spcPts val="800"/>
              </a:spcAft>
              <a:buFont typeface="Arial" panose="020B0604020202020204" pitchFamily="34" charset="0"/>
              <a:buChar char="•"/>
            </a:pPr>
            <a:r>
              <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rPr>
              <a:t> Fit and transform the pipeline on the dataset.</a:t>
            </a:r>
          </a:p>
          <a:p>
            <a:pPr marL="171450" marR="0" indent="-171450">
              <a:lnSpc>
                <a:spcPct val="107000"/>
              </a:lnSpc>
              <a:spcBef>
                <a:spcPts val="0"/>
              </a:spcBef>
              <a:spcAft>
                <a:spcPts val="800"/>
              </a:spcAft>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T</a:t>
            </a:r>
            <a:r>
              <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rPr>
              <a:t>rain and fit the model to compute predictions of target variable. </a:t>
            </a:r>
          </a:p>
          <a:p>
            <a:endParaRPr lang="en-US"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185B0867-1421-4C4E-83ED-E69F14B1CC8F}"/>
              </a:ext>
            </a:extLst>
          </p:cNvPr>
          <p:cNvSpPr txBox="1"/>
          <p:nvPr/>
        </p:nvSpPr>
        <p:spPr>
          <a:xfrm>
            <a:off x="5023812" y="2578724"/>
            <a:ext cx="3607200" cy="2118209"/>
          </a:xfrm>
          <a:prstGeom prst="rect">
            <a:avLst/>
          </a:prstGeom>
          <a:noFill/>
        </p:spPr>
        <p:txBody>
          <a:bodyPr wrap="square" rtlCol="0">
            <a:spAutoFit/>
          </a:bodyPr>
          <a:lstStyle/>
          <a:p>
            <a:pPr marL="0" marR="0">
              <a:lnSpc>
                <a:spcPct val="107000"/>
              </a:lnSpc>
              <a:spcBef>
                <a:spcPts val="0"/>
              </a:spcBef>
              <a:spcAft>
                <a:spcPts val="800"/>
              </a:spcAft>
            </a:pPr>
            <a:r>
              <a:rPr lang="en-US" sz="1200" u="sng" dirty="0">
                <a:solidFill>
                  <a:schemeClr val="tx1"/>
                </a:solidFill>
                <a:effectLst/>
                <a:latin typeface="Lato" panose="020F0502020204030203" pitchFamily="34" charset="0"/>
                <a:ea typeface="Lato" panose="020F0502020204030203" pitchFamily="34" charset="0"/>
                <a:cs typeface="Lato" panose="020F0502020204030203" pitchFamily="34" charset="0"/>
              </a:rPr>
              <a:t>Results:</a:t>
            </a:r>
          </a:p>
          <a:p>
            <a:pPr marL="285750" indent="-2857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The area under the curve is </a:t>
            </a:r>
            <a:r>
              <a:rPr lang="en-US" sz="1200" dirty="0">
                <a:solidFill>
                  <a:schemeClr val="bg2"/>
                </a:solidFill>
                <a:latin typeface="Lato" panose="020F0502020204030203" pitchFamily="34" charset="0"/>
              </a:rPr>
              <a:t>0.</a:t>
            </a:r>
            <a:r>
              <a:rPr lang="en-US" sz="1200" dirty="0">
                <a:solidFill>
                  <a:schemeClr val="bg2"/>
                </a:solidFill>
                <a:latin typeface="Lato" panose="020F0502020204030203" pitchFamily="34" charset="0"/>
                <a:ea typeface="Lato" panose="020F0502020204030203" pitchFamily="34" charset="0"/>
                <a:cs typeface="Lato" panose="020F0502020204030203" pitchFamily="34" charset="0"/>
              </a:rPr>
              <a:t>9485</a:t>
            </a:r>
          </a:p>
          <a:p>
            <a:pPr marL="285750" indent="-285750">
              <a:buFont typeface="Arial" panose="020B0604020202020204" pitchFamily="34" charset="0"/>
              <a:buChar char="•"/>
            </a:pP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The accuracy of the model is </a:t>
            </a:r>
            <a:r>
              <a:rPr lang="en-US" sz="1200" dirty="0">
                <a:solidFill>
                  <a:schemeClr val="bg2"/>
                </a:solidFill>
                <a:latin typeface="Lato" panose="020F0502020204030203" pitchFamily="34" charset="0"/>
                <a:ea typeface="Lato" panose="020F0502020204030203" pitchFamily="34" charset="0"/>
                <a:cs typeface="Lato" panose="020F0502020204030203" pitchFamily="34" charset="0"/>
              </a:rPr>
              <a:t>95.74%</a:t>
            </a:r>
          </a:p>
          <a:p>
            <a:pPr marL="285750" indent="-285750">
              <a:buFont typeface="Arial" panose="020B0604020202020204" pitchFamily="34" charset="0"/>
              <a:buChar char="•"/>
            </a:pPr>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Below is the confusion matrix for Gradient Boosted Trees model is: </a:t>
            </a:r>
          </a:p>
          <a:p>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	</a:t>
            </a:r>
            <a:r>
              <a:rPr lang="en-US" sz="1200" dirty="0">
                <a:solidFill>
                  <a:schemeClr val="bg2"/>
                </a:solidFill>
                <a:latin typeface="Lato" panose="020F0502020204030203" pitchFamily="34" charset="0"/>
                <a:ea typeface="Lato" panose="020F0502020204030203" pitchFamily="34" charset="0"/>
                <a:cs typeface="Lato" panose="020F0502020204030203" pitchFamily="34" charset="0"/>
              </a:rPr>
              <a:t>[[2224     59] </a:t>
            </a:r>
          </a:p>
          <a:p>
            <a:r>
              <a:rPr lang="en-US" sz="1200" dirty="0">
                <a:solidFill>
                  <a:schemeClr val="bg2"/>
                </a:solidFill>
                <a:latin typeface="Lato" panose="020F0502020204030203" pitchFamily="34" charset="0"/>
                <a:ea typeface="Lato" panose="020F0502020204030203" pitchFamily="34" charset="0"/>
                <a:cs typeface="Lato" panose="020F0502020204030203" pitchFamily="34" charset="0"/>
              </a:rPr>
              <a:t>	[ 85    1017]]</a:t>
            </a:r>
          </a:p>
          <a:p>
            <a:pPr marL="285750" indent="-285750">
              <a:buFont typeface="Arial" panose="020B0604020202020204" pitchFamily="34" charset="0"/>
              <a:buChar char="•"/>
            </a:pPr>
            <a:endParaRPr lang="en-US"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7" name="Google Shape;291;p29">
            <a:extLst>
              <a:ext uri="{FF2B5EF4-FFF2-40B4-BE49-F238E27FC236}">
                <a16:creationId xmlns:a16="http://schemas.microsoft.com/office/drawing/2014/main" id="{B6B50E7E-9771-4EAD-BC0C-25F0D90A60C1}"/>
              </a:ext>
            </a:extLst>
          </p:cNvPr>
          <p:cNvSpPr txBox="1">
            <a:spLocks/>
          </p:cNvSpPr>
          <p:nvPr/>
        </p:nvSpPr>
        <p:spPr>
          <a:xfrm>
            <a:off x="8480575" y="4696933"/>
            <a:ext cx="548700" cy="31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mtClean="0"/>
              <a:pPr/>
              <a:t>12</a:t>
            </a:fld>
            <a:endParaRPr lang="en" dirty="0"/>
          </a:p>
        </p:txBody>
      </p:sp>
      <p:sp>
        <p:nvSpPr>
          <p:cNvPr id="9" name="Google Shape;879;p47">
            <a:extLst>
              <a:ext uri="{FF2B5EF4-FFF2-40B4-BE49-F238E27FC236}">
                <a16:creationId xmlns:a16="http://schemas.microsoft.com/office/drawing/2014/main" id="{1FF6F5D8-4FF7-40E8-9A0C-BA161CEB38DA}"/>
              </a:ext>
            </a:extLst>
          </p:cNvPr>
          <p:cNvSpPr/>
          <p:nvPr/>
        </p:nvSpPr>
        <p:spPr>
          <a:xfrm>
            <a:off x="8401673" y="46572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7443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2449774" y="233924"/>
            <a:ext cx="7628100" cy="857400"/>
          </a:xfrm>
          <a:prstGeom prst="rect">
            <a:avLst/>
          </a:prstGeom>
        </p:spPr>
        <p:txBody>
          <a:bodyPr spcFirstLastPara="1" wrap="square" lIns="91425" tIns="91425" rIns="91425" bIns="91425" anchor="b" anchorCtr="0">
            <a:noAutofit/>
          </a:bodyPr>
          <a:lstStyle/>
          <a:p>
            <a:pPr algn="l"/>
            <a:r>
              <a:rPr lang="en-US" b="1" i="0" dirty="0">
                <a:effectLst/>
                <a:latin typeface="Helvetica Neue"/>
              </a:rPr>
              <a:t>Naïve Bayes Model</a:t>
            </a:r>
          </a:p>
        </p:txBody>
      </p:sp>
      <p:sp>
        <p:nvSpPr>
          <p:cNvPr id="96" name="Google Shape;96;p13"/>
          <p:cNvSpPr txBox="1"/>
          <p:nvPr/>
        </p:nvSpPr>
        <p:spPr>
          <a:xfrm>
            <a:off x="848106" y="1091324"/>
            <a:ext cx="7735787" cy="977784"/>
          </a:xfrm>
          <a:prstGeom prst="rect">
            <a:avLst/>
          </a:prstGeom>
          <a:noFill/>
          <a:ln>
            <a:noFill/>
          </a:ln>
        </p:spPr>
        <p:txBody>
          <a:bodyPr spcFirstLastPara="1" wrap="square" lIns="91425" tIns="91425" rIns="91425" bIns="91425" anchor="t" anchorCtr="0">
            <a:noAutofit/>
          </a:bodyPr>
          <a:lstStyle/>
          <a:p>
            <a:pPr marL="0" lvl="0" indent="0" algn="just" rtl="0">
              <a:spcBef>
                <a:spcPts val="1000"/>
              </a:spcBef>
              <a:spcAft>
                <a:spcPts val="0"/>
              </a:spcAft>
              <a:buNone/>
            </a:pPr>
            <a:r>
              <a:rPr lang="en-US" i="0" dirty="0">
                <a:solidFill>
                  <a:schemeClr val="tx1"/>
                </a:solidFill>
                <a:effectLst/>
                <a:latin typeface="Lato" panose="020F0502020204030203" pitchFamily="34" charset="0"/>
                <a:ea typeface="Lato" panose="020F0502020204030203" pitchFamily="34" charset="0"/>
                <a:cs typeface="Lato" panose="020F0502020204030203" pitchFamily="34" charset="0"/>
              </a:rPr>
              <a:t>It is a classification technique based on Bayes' Theorem with an assumption of independence among predictors. In simple terms, a Naive Bayes classifier is used to predict the probability of different class based on various attributes.</a:t>
            </a:r>
          </a:p>
          <a:p>
            <a:pPr>
              <a:spcBef>
                <a:spcPts val="1000"/>
              </a:spcBef>
            </a:pPr>
            <a:r>
              <a:rPr lang="en-US" sz="1200" b="1" u="sng" dirty="0">
                <a:solidFill>
                  <a:schemeClr val="tx1"/>
                </a:solidFill>
                <a:effectLst/>
                <a:latin typeface="Lato" panose="020F0502020204030203" pitchFamily="34" charset="0"/>
                <a:ea typeface="Lato" panose="020F0502020204030203" pitchFamily="34" charset="0"/>
                <a:cs typeface="Lato" panose="020F0502020204030203" pitchFamily="34" charset="0"/>
              </a:rPr>
              <a:t>Input columns- </a:t>
            </a:r>
            <a:r>
              <a:rPr lang="en-US" sz="1200" dirty="0" err="1">
                <a:solidFill>
                  <a:schemeClr val="tx1"/>
                </a:solidFill>
                <a:effectLst/>
                <a:latin typeface="Lato" panose="020F0502020204030203" pitchFamily="34" charset="0"/>
                <a:ea typeface="Lato" panose="020F0502020204030203" pitchFamily="34" charset="0"/>
                <a:cs typeface="Lato" panose="020F0502020204030203" pitchFamily="34" charset="0"/>
              </a:rPr>
              <a:t>src_airport_index</a:t>
            </a:r>
            <a:r>
              <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rPr>
              <a:t>, </a:t>
            </a:r>
            <a:r>
              <a:rPr lang="en-US" sz="1200" dirty="0" err="1">
                <a:solidFill>
                  <a:schemeClr val="tx1"/>
                </a:solidFill>
                <a:effectLst/>
                <a:latin typeface="Lato" panose="020F0502020204030203" pitchFamily="34" charset="0"/>
                <a:ea typeface="Lato" panose="020F0502020204030203" pitchFamily="34" charset="0"/>
                <a:cs typeface="Lato" panose="020F0502020204030203" pitchFamily="34" charset="0"/>
              </a:rPr>
              <a:t>dst_airport_index</a:t>
            </a:r>
            <a:r>
              <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rPr>
              <a:t>, </a:t>
            </a:r>
            <a:r>
              <a:rPr lang="en-US" sz="1200" dirty="0" err="1">
                <a:solidFill>
                  <a:schemeClr val="tx1"/>
                </a:solidFill>
                <a:effectLst/>
                <a:latin typeface="Lato" panose="020F0502020204030203" pitchFamily="34" charset="0"/>
                <a:ea typeface="Lato" panose="020F0502020204030203" pitchFamily="34" charset="0"/>
                <a:cs typeface="Lato" panose="020F0502020204030203" pitchFamily="34" charset="0"/>
              </a:rPr>
              <a:t>elapsed_time</a:t>
            </a:r>
            <a:r>
              <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rPr>
              <a:t>, </a:t>
            </a:r>
            <a:r>
              <a:rPr lang="en-US" sz="1200" dirty="0" err="1">
                <a:solidFill>
                  <a:schemeClr val="tx1"/>
                </a:solidFill>
                <a:effectLst/>
                <a:latin typeface="Lato" panose="020F0502020204030203" pitchFamily="34" charset="0"/>
                <a:ea typeface="Lato" panose="020F0502020204030203" pitchFamily="34" charset="0"/>
                <a:cs typeface="Lato" panose="020F0502020204030203" pitchFamily="34" charset="0"/>
              </a:rPr>
              <a:t>air_system_delay</a:t>
            </a:r>
            <a:r>
              <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rPr>
              <a:t>, </a:t>
            </a:r>
            <a:r>
              <a:rPr lang="en-US" sz="1200" dirty="0" err="1">
                <a:solidFill>
                  <a:schemeClr val="tx1"/>
                </a:solidFill>
                <a:effectLst/>
                <a:latin typeface="Lato" panose="020F0502020204030203" pitchFamily="34" charset="0"/>
                <a:ea typeface="Lato" panose="020F0502020204030203" pitchFamily="34" charset="0"/>
                <a:cs typeface="Lato" panose="020F0502020204030203" pitchFamily="34" charset="0"/>
              </a:rPr>
              <a:t>security_delay</a:t>
            </a:r>
            <a:r>
              <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rPr>
              <a:t>, </a:t>
            </a:r>
            <a:r>
              <a:rPr lang="en-US" sz="1200" dirty="0" err="1">
                <a:solidFill>
                  <a:schemeClr val="tx1"/>
                </a:solidFill>
                <a:effectLst/>
                <a:latin typeface="Lato" panose="020F0502020204030203" pitchFamily="34" charset="0"/>
                <a:ea typeface="Lato" panose="020F0502020204030203" pitchFamily="34" charset="0"/>
                <a:cs typeface="Lato" panose="020F0502020204030203" pitchFamily="34" charset="0"/>
              </a:rPr>
              <a:t>airline_delay</a:t>
            </a:r>
            <a:r>
              <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rPr>
              <a:t>, </a:t>
            </a:r>
            <a:r>
              <a:rPr lang="en-US" sz="1200" dirty="0" err="1">
                <a:solidFill>
                  <a:schemeClr val="tx1"/>
                </a:solidFill>
                <a:effectLst/>
                <a:latin typeface="Lato" panose="020F0502020204030203" pitchFamily="34" charset="0"/>
                <a:ea typeface="Lato" panose="020F0502020204030203" pitchFamily="34" charset="0"/>
                <a:cs typeface="Lato" panose="020F0502020204030203" pitchFamily="34" charset="0"/>
              </a:rPr>
              <a:t>late_aircraft_delay</a:t>
            </a:r>
            <a:r>
              <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rPr>
              <a:t>, </a:t>
            </a:r>
            <a:r>
              <a:rPr lang="en-US" sz="1200" dirty="0" err="1">
                <a:solidFill>
                  <a:schemeClr val="tx1"/>
                </a:solidFill>
                <a:effectLst/>
                <a:latin typeface="Lato" panose="020F0502020204030203" pitchFamily="34" charset="0"/>
                <a:ea typeface="Lato" panose="020F0502020204030203" pitchFamily="34" charset="0"/>
                <a:cs typeface="Lato" panose="020F0502020204030203" pitchFamily="34" charset="0"/>
              </a:rPr>
              <a:t>weather_delay</a:t>
            </a:r>
            <a:endParaRPr lang="en-US"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0" lvl="0" indent="0" algn="just" rtl="0">
              <a:spcBef>
                <a:spcPts val="1000"/>
              </a:spcBef>
              <a:spcAft>
                <a:spcPts val="0"/>
              </a:spcAft>
              <a:buNone/>
            </a:pPr>
            <a:endParaRPr dirty="0">
              <a:solidFill>
                <a:schemeClr val="tx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TextBox 1">
            <a:extLst>
              <a:ext uri="{FF2B5EF4-FFF2-40B4-BE49-F238E27FC236}">
                <a16:creationId xmlns:a16="http://schemas.microsoft.com/office/drawing/2014/main" id="{71BDCF16-10FC-4122-B8B9-D6533E451A0B}"/>
              </a:ext>
            </a:extLst>
          </p:cNvPr>
          <p:cNvSpPr txBox="1"/>
          <p:nvPr/>
        </p:nvSpPr>
        <p:spPr>
          <a:xfrm>
            <a:off x="848105" y="2852550"/>
            <a:ext cx="4569022" cy="2535053"/>
          </a:xfrm>
          <a:prstGeom prst="rect">
            <a:avLst/>
          </a:prstGeom>
          <a:noFill/>
        </p:spPr>
        <p:txBody>
          <a:bodyPr wrap="square" rtlCol="0">
            <a:spAutoFit/>
          </a:bodyPr>
          <a:lstStyle/>
          <a:p>
            <a:pPr marL="0" marR="0">
              <a:lnSpc>
                <a:spcPct val="107000"/>
              </a:lnSpc>
              <a:spcBef>
                <a:spcPts val="0"/>
              </a:spcBef>
              <a:spcAft>
                <a:spcPts val="800"/>
              </a:spcAft>
            </a:pPr>
            <a:r>
              <a:rPr lang="en-US" sz="1200" b="1" u="sng" dirty="0">
                <a:solidFill>
                  <a:schemeClr val="tx1"/>
                </a:solidFill>
                <a:effectLst/>
                <a:latin typeface="Lato" panose="020F0502020204030203" pitchFamily="34" charset="0"/>
                <a:ea typeface="Lato" panose="020F0502020204030203" pitchFamily="34" charset="0"/>
                <a:cs typeface="Lato" panose="020F0502020204030203" pitchFamily="34" charset="0"/>
              </a:rPr>
              <a:t>Steps:</a:t>
            </a:r>
          </a:p>
          <a:p>
            <a:pPr marL="285750" marR="0" indent="-285750">
              <a:lnSpc>
                <a:spcPct val="107000"/>
              </a:lnSpc>
              <a:spcBef>
                <a:spcPts val="0"/>
              </a:spcBef>
              <a:spcAft>
                <a:spcPts val="800"/>
              </a:spcAft>
              <a:buFont typeface="Arial" panose="020B0604020202020204" pitchFamily="34" charset="0"/>
              <a:buChar char="•"/>
            </a:pPr>
            <a:r>
              <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rPr>
              <a:t>Use a string indexer for our string data type input columns. </a:t>
            </a:r>
          </a:p>
          <a:p>
            <a:pPr marL="285750" marR="0" indent="-285750">
              <a:lnSpc>
                <a:spcPct val="107000"/>
              </a:lnSpc>
              <a:spcBef>
                <a:spcPts val="0"/>
              </a:spcBef>
              <a:spcAft>
                <a:spcPts val="800"/>
              </a:spcAft>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Use a scaler and normalizer to improve accuracy and fit of the model</a:t>
            </a:r>
          </a:p>
          <a:p>
            <a:pPr marL="285750" marR="0" indent="-285750">
              <a:lnSpc>
                <a:spcPct val="107000"/>
              </a:lnSpc>
              <a:spcBef>
                <a:spcPts val="0"/>
              </a:spcBef>
              <a:spcAft>
                <a:spcPts val="800"/>
              </a:spcAft>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After scaling and normalizing, the data is passed through the assembler via the pipeline. </a:t>
            </a:r>
          </a:p>
          <a:p>
            <a:pPr marL="285750" marR="0" indent="-285750">
              <a:lnSpc>
                <a:spcPct val="107000"/>
              </a:lnSpc>
              <a:spcBef>
                <a:spcPts val="0"/>
              </a:spcBef>
              <a:spcAft>
                <a:spcPts val="800"/>
              </a:spcAft>
              <a:buFont typeface="Arial" panose="020B0604020202020204" pitchFamily="34" charset="0"/>
              <a:buChar char="•"/>
            </a:pPr>
            <a:r>
              <a:rPr lang="en-US" altLang="en-US" sz="1200" dirty="0">
                <a:solidFill>
                  <a:schemeClr val="tx1"/>
                </a:solidFill>
                <a:latin typeface="Lato" panose="020F0502020204030203" pitchFamily="34" charset="0"/>
                <a:ea typeface="Lato" panose="020F0502020204030203" pitchFamily="34" charset="0"/>
                <a:cs typeface="Lato" panose="020F0502020204030203" pitchFamily="34" charset="0"/>
              </a:rPr>
              <a:t>F</a:t>
            </a:r>
            <a:r>
              <a:rPr kumimoji="0" lang="en-US" altLang="en-US" sz="12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it the trained data and transform test data. </a:t>
            </a:r>
          </a:p>
          <a:p>
            <a:pPr marL="285750" marR="0" indent="-285750">
              <a:lnSpc>
                <a:spcPct val="107000"/>
              </a:lnSpc>
              <a:spcBef>
                <a:spcPts val="0"/>
              </a:spcBef>
              <a:spcAft>
                <a:spcPts val="800"/>
              </a:spcAft>
              <a:buFont typeface="Arial" panose="020B0604020202020204" pitchFamily="34" charset="0"/>
              <a:buChar char="•"/>
            </a:pPr>
            <a:endPar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endParaRPr lang="en-US" sz="16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185B0867-1421-4C4E-83ED-E69F14B1CC8F}"/>
              </a:ext>
            </a:extLst>
          </p:cNvPr>
          <p:cNvSpPr txBox="1"/>
          <p:nvPr/>
        </p:nvSpPr>
        <p:spPr>
          <a:xfrm>
            <a:off x="5147725" y="2852550"/>
            <a:ext cx="3607200" cy="2116092"/>
          </a:xfrm>
          <a:prstGeom prst="rect">
            <a:avLst/>
          </a:prstGeom>
          <a:noFill/>
        </p:spPr>
        <p:txBody>
          <a:bodyPr wrap="square" rtlCol="0">
            <a:spAutoFit/>
          </a:bodyPr>
          <a:lstStyle/>
          <a:p>
            <a:pPr marL="0" marR="0">
              <a:lnSpc>
                <a:spcPct val="107000"/>
              </a:lnSpc>
              <a:spcBef>
                <a:spcPts val="0"/>
              </a:spcBef>
              <a:spcAft>
                <a:spcPts val="800"/>
              </a:spcAft>
            </a:pPr>
            <a:r>
              <a:rPr lang="en-US" sz="1200" b="1" u="sng" dirty="0">
                <a:solidFill>
                  <a:schemeClr val="tx1"/>
                </a:solidFill>
                <a:effectLst/>
                <a:latin typeface="Lato" panose="020F0502020204030203" pitchFamily="34" charset="0"/>
                <a:ea typeface="Lato" panose="020F0502020204030203" pitchFamily="34" charset="0"/>
                <a:cs typeface="Lato" panose="020F0502020204030203" pitchFamily="34" charset="0"/>
              </a:rPr>
              <a:t>Results:</a:t>
            </a:r>
          </a:p>
          <a:p>
            <a:pPr marL="285750" indent="-2857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The area under the curve is </a:t>
            </a:r>
            <a:r>
              <a:rPr lang="en-US" sz="1200" dirty="0">
                <a:solidFill>
                  <a:schemeClr val="bg2"/>
                </a:solidFill>
                <a:latin typeface="Lato" panose="020F0502020204030203" pitchFamily="34" charset="0"/>
                <a:ea typeface="Lato" panose="020F0502020204030203" pitchFamily="34" charset="0"/>
                <a:cs typeface="Lato" panose="020F0502020204030203" pitchFamily="34" charset="0"/>
              </a:rPr>
              <a:t>0.8556</a:t>
            </a:r>
          </a:p>
          <a:p>
            <a:pPr marL="285750" indent="-285750">
              <a:buFont typeface="Arial" panose="020B0604020202020204" pitchFamily="34" charset="0"/>
              <a:buChar char="•"/>
            </a:pPr>
            <a:endParaRPr lang="en-US" sz="12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Naive Bayes Model Accuracy: </a:t>
            </a:r>
            <a:r>
              <a:rPr lang="en-US" sz="1200" dirty="0">
                <a:solidFill>
                  <a:schemeClr val="bg2"/>
                </a:solidFill>
                <a:latin typeface="Lato" panose="020F0502020204030203" pitchFamily="34" charset="0"/>
                <a:ea typeface="Lato" panose="020F0502020204030203" pitchFamily="34" charset="0"/>
                <a:cs typeface="Lato" panose="020F0502020204030203" pitchFamily="34" charset="0"/>
              </a:rPr>
              <a:t>87.14%</a:t>
            </a:r>
          </a:p>
          <a:p>
            <a:pPr marL="285750" indent="-285750">
              <a:buFont typeface="Arial" panose="020B0604020202020204" pitchFamily="34" charset="0"/>
              <a:buChar char="•"/>
            </a:pPr>
            <a:endParaRPr lang="en-US" sz="12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Below is the confusion matrix for Naive Bayes Model Accuracy model is: </a:t>
            </a:r>
          </a:p>
          <a:p>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	</a:t>
            </a:r>
            <a:r>
              <a:rPr lang="en-US" sz="1200" dirty="0">
                <a:solidFill>
                  <a:schemeClr val="bg2"/>
                </a:solidFill>
                <a:latin typeface="Lato" panose="020F0502020204030203" pitchFamily="34" charset="0"/>
                <a:ea typeface="Lato" panose="020F0502020204030203" pitchFamily="34" charset="0"/>
                <a:cs typeface="Lato" panose="020F0502020204030203" pitchFamily="34" charset="0"/>
              </a:rPr>
              <a:t>[[2057    226] </a:t>
            </a:r>
          </a:p>
          <a:p>
            <a:r>
              <a:rPr lang="en-US" sz="1200" dirty="0">
                <a:solidFill>
                  <a:schemeClr val="bg2"/>
                </a:solidFill>
                <a:latin typeface="Lato" panose="020F0502020204030203" pitchFamily="34" charset="0"/>
                <a:ea typeface="Lato" panose="020F0502020204030203" pitchFamily="34" charset="0"/>
                <a:cs typeface="Lato" panose="020F0502020204030203" pitchFamily="34" charset="0"/>
              </a:rPr>
              <a:t>	[ 209      893]]</a:t>
            </a:r>
          </a:p>
          <a:p>
            <a:pPr marL="285750" indent="-285750">
              <a:buFont typeface="Arial" panose="020B0604020202020204" pitchFamily="34" charset="0"/>
              <a:buChar char="•"/>
            </a:pPr>
            <a:endParaRPr lang="en-US" sz="16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7" name="Google Shape;291;p29">
            <a:extLst>
              <a:ext uri="{FF2B5EF4-FFF2-40B4-BE49-F238E27FC236}">
                <a16:creationId xmlns:a16="http://schemas.microsoft.com/office/drawing/2014/main" id="{384BF723-85EC-40B1-829D-3D9FC51A90AC}"/>
              </a:ext>
            </a:extLst>
          </p:cNvPr>
          <p:cNvSpPr txBox="1">
            <a:spLocks/>
          </p:cNvSpPr>
          <p:nvPr/>
        </p:nvSpPr>
        <p:spPr>
          <a:xfrm>
            <a:off x="8480575" y="4696933"/>
            <a:ext cx="548700" cy="31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mtClean="0"/>
              <a:pPr/>
              <a:t>13</a:t>
            </a:fld>
            <a:endParaRPr lang="en" dirty="0"/>
          </a:p>
        </p:txBody>
      </p:sp>
      <p:sp>
        <p:nvSpPr>
          <p:cNvPr id="9" name="Google Shape;879;p47">
            <a:extLst>
              <a:ext uri="{FF2B5EF4-FFF2-40B4-BE49-F238E27FC236}">
                <a16:creationId xmlns:a16="http://schemas.microsoft.com/office/drawing/2014/main" id="{C5BED812-0B51-4C78-BE66-ACC8C9B0EF32}"/>
              </a:ext>
            </a:extLst>
          </p:cNvPr>
          <p:cNvSpPr/>
          <p:nvPr/>
        </p:nvSpPr>
        <p:spPr>
          <a:xfrm>
            <a:off x="8401673" y="46572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2043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1764284" y="203399"/>
            <a:ext cx="5667120" cy="857400"/>
          </a:xfrm>
          <a:prstGeom prst="rect">
            <a:avLst/>
          </a:prstGeom>
        </p:spPr>
        <p:txBody>
          <a:bodyPr spcFirstLastPara="1" wrap="square" lIns="91425" tIns="91425" rIns="91425" bIns="91425" anchor="b" anchorCtr="0">
            <a:noAutofit/>
          </a:bodyPr>
          <a:lstStyle/>
          <a:p>
            <a:pPr algn="l"/>
            <a:r>
              <a:rPr lang="en-US" b="1" i="0" dirty="0">
                <a:effectLst/>
                <a:latin typeface="Helvetica Neue"/>
              </a:rPr>
              <a:t>Linear Regression Model</a:t>
            </a:r>
          </a:p>
        </p:txBody>
      </p:sp>
      <p:sp>
        <p:nvSpPr>
          <p:cNvPr id="94" name="Google Shape;94;p13"/>
          <p:cNvSpPr txBox="1"/>
          <p:nvPr/>
        </p:nvSpPr>
        <p:spPr>
          <a:xfrm>
            <a:off x="777212" y="942936"/>
            <a:ext cx="7947660" cy="945479"/>
          </a:xfrm>
          <a:prstGeom prst="rect">
            <a:avLst/>
          </a:prstGeom>
          <a:noFill/>
          <a:ln>
            <a:noFill/>
          </a:ln>
        </p:spPr>
        <p:txBody>
          <a:bodyPr spcFirstLastPara="1" wrap="square" lIns="91425" tIns="91425" rIns="91425" bIns="91425" anchor="t" anchorCtr="0">
            <a:noAutofit/>
          </a:bodyPr>
          <a:lstStyle/>
          <a:p>
            <a:pPr>
              <a:spcBef>
                <a:spcPts val="600"/>
              </a:spcBef>
              <a:buClr>
                <a:schemeClr val="dk1"/>
              </a:buClr>
              <a:buSzPts val="1100"/>
            </a:pPr>
            <a:r>
              <a:rPr lang="en-US" dirty="0">
                <a:solidFill>
                  <a:schemeClr val="tx1"/>
                </a:solidFill>
                <a:latin typeface="Lato" panose="020F0502020204030203" pitchFamily="34" charset="0"/>
                <a:ea typeface="Lato" panose="020F0502020204030203" pitchFamily="34" charset="0"/>
                <a:cs typeface="Lato" panose="020F0502020204030203" pitchFamily="34" charset="0"/>
                <a:sym typeface="Lato"/>
              </a:rPr>
              <a:t>Linear Regression is a machine learning algorithm based on supervised learning. It performs a regression task. Regression models a target prediction value based on independent variables.</a:t>
            </a:r>
          </a:p>
        </p:txBody>
      </p:sp>
      <p:sp>
        <p:nvSpPr>
          <p:cNvPr id="3" name="TextBox 2">
            <a:extLst>
              <a:ext uri="{FF2B5EF4-FFF2-40B4-BE49-F238E27FC236}">
                <a16:creationId xmlns:a16="http://schemas.microsoft.com/office/drawing/2014/main" id="{3022B028-FEB4-4336-AED3-71AC4A2D030B}"/>
              </a:ext>
            </a:extLst>
          </p:cNvPr>
          <p:cNvSpPr txBox="1"/>
          <p:nvPr/>
        </p:nvSpPr>
        <p:spPr>
          <a:xfrm>
            <a:off x="828929" y="2936430"/>
            <a:ext cx="4130040" cy="3000821"/>
          </a:xfrm>
          <a:prstGeom prst="rect">
            <a:avLst/>
          </a:prstGeom>
          <a:noFill/>
        </p:spPr>
        <p:txBody>
          <a:bodyPr wrap="square" rtlCol="0">
            <a:spAutoFit/>
          </a:bodyPr>
          <a:lstStyle/>
          <a:p>
            <a:pPr>
              <a:spcBef>
                <a:spcPts val="600"/>
              </a:spcBef>
              <a:buClr>
                <a:schemeClr val="dk1"/>
              </a:buClr>
              <a:buSzPts val="1100"/>
            </a:pPr>
            <a:r>
              <a:rPr lang="en-US" sz="1200" b="1" u="sng" dirty="0">
                <a:solidFill>
                  <a:schemeClr val="dk1"/>
                </a:solidFill>
                <a:latin typeface="Lato"/>
                <a:ea typeface="Lato"/>
                <a:cs typeface="Lato"/>
                <a:sym typeface="Lato"/>
              </a:rPr>
              <a:t>Steps</a:t>
            </a:r>
            <a:r>
              <a:rPr lang="en-US" sz="1200" b="1" dirty="0">
                <a:solidFill>
                  <a:schemeClr val="dk1"/>
                </a:solidFill>
                <a:latin typeface="Lato"/>
                <a:ea typeface="Lato"/>
                <a:cs typeface="Lato"/>
                <a:sym typeface="Lato"/>
              </a:rPr>
              <a:t>: </a:t>
            </a:r>
          </a:p>
          <a:p>
            <a:pPr marL="171450" indent="-171450">
              <a:spcBef>
                <a:spcPts val="600"/>
              </a:spcBef>
              <a:buClr>
                <a:schemeClr val="dk1"/>
              </a:buClr>
              <a:buSzPts val="1100"/>
              <a:buFont typeface="Arial" panose="020B0604020202020204" pitchFamily="34" charset="0"/>
              <a:buChar char="•"/>
            </a:pPr>
            <a:r>
              <a:rPr lang="en-US" altLang="en-US" sz="1200" dirty="0">
                <a:solidFill>
                  <a:schemeClr val="tx1"/>
                </a:solidFill>
                <a:latin typeface="Lato" panose="020F0502020204030203" pitchFamily="34" charset="0"/>
                <a:ea typeface="Lato" panose="020F0502020204030203" pitchFamily="34" charset="0"/>
                <a:cs typeface="Lato" panose="020F0502020204030203" pitchFamily="34" charset="0"/>
              </a:rPr>
              <a:t>P</a:t>
            </a:r>
            <a:r>
              <a:rPr kumimoji="0" lang="en-US" altLang="en-US" sz="12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erform random train-test split -&gt;70% - 30%</a:t>
            </a:r>
          </a:p>
          <a:p>
            <a:pPr marL="171450" indent="-171450">
              <a:spcBef>
                <a:spcPts val="600"/>
              </a:spcBef>
              <a:buClr>
                <a:schemeClr val="dk1"/>
              </a:buClr>
              <a:buSzPts val="1100"/>
              <a:buFont typeface="Arial" panose="020B0604020202020204" pitchFamily="34" charset="0"/>
              <a:buChar char="•"/>
            </a:pPr>
            <a:r>
              <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rPr>
              <a:t>Build a pipeline to pass the data through  assembler </a:t>
            </a:r>
          </a:p>
          <a:p>
            <a:pPr marL="171450" indent="-171450">
              <a:spcBef>
                <a:spcPts val="600"/>
              </a:spcBef>
              <a:buClr>
                <a:schemeClr val="dk1"/>
              </a:buClr>
              <a:buSzPts val="110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F</a:t>
            </a:r>
            <a:r>
              <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rPr>
              <a:t>it and transform the pipeline on the dataset.</a:t>
            </a:r>
          </a:p>
          <a:p>
            <a:pPr marL="171450" indent="-171450">
              <a:spcBef>
                <a:spcPts val="600"/>
              </a:spcBef>
              <a:buClr>
                <a:schemeClr val="dk1"/>
              </a:buClr>
              <a:buSzPts val="1100"/>
              <a:buFont typeface="Arial" panose="020B0604020202020204" pitchFamily="34" charset="0"/>
              <a:buChar char="•"/>
            </a:pPr>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T</a:t>
            </a:r>
            <a:r>
              <a:rPr lang="en-US" sz="1200" dirty="0">
                <a:solidFill>
                  <a:schemeClr val="tx1"/>
                </a:solidFill>
                <a:effectLst/>
                <a:latin typeface="Lato" panose="020F0502020204030203" pitchFamily="34" charset="0"/>
                <a:ea typeface="Lato" panose="020F0502020204030203" pitchFamily="34" charset="0"/>
                <a:cs typeface="Lato" panose="020F0502020204030203" pitchFamily="34" charset="0"/>
              </a:rPr>
              <a:t>rain and fit LR model to compute predictions of  target variable. </a:t>
            </a:r>
          </a:p>
          <a:p>
            <a:pPr marL="171450" indent="-171450">
              <a:spcBef>
                <a:spcPts val="600"/>
              </a:spcBef>
              <a:buClr>
                <a:schemeClr val="dk1"/>
              </a:buClr>
              <a:buSzPts val="1100"/>
              <a:buFont typeface="Arial" panose="020B0604020202020204" pitchFamily="34" charset="0"/>
              <a:buChar char="•"/>
            </a:pPr>
            <a:endParaRPr kumimoji="0" lang="en-US" altLang="en-US" sz="600" b="0" i="0" u="none" strike="noStrike" cap="none" normalizeH="0" baseline="0" dirty="0">
              <a:ln>
                <a:noFill/>
              </a:ln>
              <a:solidFill>
                <a:schemeClr val="tx1"/>
              </a:solidFill>
              <a:effectLst/>
            </a:endParaRPr>
          </a:p>
          <a:p>
            <a:pPr marL="171450" indent="-171450">
              <a:spcBef>
                <a:spcPts val="600"/>
              </a:spcBef>
              <a:buClr>
                <a:schemeClr val="dk1"/>
              </a:buClr>
              <a:buSzPts val="1100"/>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171450" indent="-171450">
              <a:spcBef>
                <a:spcPts val="600"/>
              </a:spcBef>
              <a:buClr>
                <a:schemeClr val="dk1"/>
              </a:buClr>
              <a:buSzPts val="1100"/>
              <a:buFont typeface="Arial" panose="020B0604020202020204" pitchFamily="34" charset="0"/>
              <a:buChar char="•"/>
            </a:pPr>
            <a:endParaRPr lang="en-US" sz="1000" dirty="0">
              <a:solidFill>
                <a:schemeClr val="dk1"/>
              </a:solidFill>
              <a:latin typeface="Lato"/>
              <a:ea typeface="Lato"/>
              <a:cs typeface="Lato"/>
              <a:sym typeface="Lato"/>
            </a:endParaRPr>
          </a:p>
          <a:p>
            <a:pPr marL="171450" indent="-171450">
              <a:spcBef>
                <a:spcPts val="600"/>
              </a:spcBef>
              <a:buClr>
                <a:schemeClr val="dk1"/>
              </a:buClr>
              <a:buSzPts val="1100"/>
              <a:buFont typeface="Arial" panose="020B0604020202020204" pitchFamily="34" charset="0"/>
              <a:buChar char="•"/>
            </a:pPr>
            <a:endParaRPr lang="en-US" sz="1000" dirty="0">
              <a:solidFill>
                <a:schemeClr val="dk1"/>
              </a:solidFill>
              <a:latin typeface="Lato"/>
              <a:ea typeface="Lato"/>
              <a:cs typeface="Lato"/>
              <a:sym typeface="Lato"/>
            </a:endParaRPr>
          </a:p>
          <a:p>
            <a:pPr>
              <a:spcBef>
                <a:spcPts val="600"/>
              </a:spcBef>
              <a:buClr>
                <a:schemeClr val="dk1"/>
              </a:buClr>
              <a:buSzPts val="1100"/>
            </a:pPr>
            <a:endParaRPr lang="en-US" dirty="0">
              <a:solidFill>
                <a:schemeClr val="dk1"/>
              </a:solidFill>
              <a:latin typeface="Lato"/>
              <a:ea typeface="Lato"/>
              <a:cs typeface="Lato"/>
              <a:sym typeface="Lato"/>
            </a:endParaRPr>
          </a:p>
          <a:p>
            <a:endParaRPr lang="en-US" dirty="0"/>
          </a:p>
        </p:txBody>
      </p:sp>
      <p:sp>
        <p:nvSpPr>
          <p:cNvPr id="9" name="Google Shape;94;p13">
            <a:extLst>
              <a:ext uri="{FF2B5EF4-FFF2-40B4-BE49-F238E27FC236}">
                <a16:creationId xmlns:a16="http://schemas.microsoft.com/office/drawing/2014/main" id="{A1F3A170-7087-4106-80B6-0DD76F267CAD}"/>
              </a:ext>
            </a:extLst>
          </p:cNvPr>
          <p:cNvSpPr txBox="1"/>
          <p:nvPr/>
        </p:nvSpPr>
        <p:spPr>
          <a:xfrm>
            <a:off x="5512733" y="2824972"/>
            <a:ext cx="3458086" cy="2185461"/>
          </a:xfrm>
          <a:prstGeom prst="rect">
            <a:avLst/>
          </a:prstGeom>
          <a:noFill/>
          <a:ln>
            <a:noFill/>
          </a:ln>
        </p:spPr>
        <p:txBody>
          <a:bodyPr spcFirstLastPara="1" wrap="square" lIns="91425" tIns="91425" rIns="91425" bIns="91425" anchor="t" anchorCtr="0">
            <a:noAutofit/>
          </a:bodyPr>
          <a:lstStyle/>
          <a:p>
            <a:pPr>
              <a:spcBef>
                <a:spcPts val="600"/>
              </a:spcBef>
              <a:buClr>
                <a:schemeClr val="dk1"/>
              </a:buClr>
              <a:buSzPts val="1100"/>
            </a:pPr>
            <a:r>
              <a:rPr lang="en-US" sz="1200" b="1" u="sng" dirty="0">
                <a:solidFill>
                  <a:schemeClr val="dk1"/>
                </a:solidFill>
                <a:latin typeface="Lato"/>
                <a:ea typeface="Lato"/>
                <a:cs typeface="Lato"/>
                <a:sym typeface="Lato"/>
              </a:rPr>
              <a:t>Results</a:t>
            </a:r>
            <a:r>
              <a:rPr lang="en-US" sz="1200" b="1" dirty="0">
                <a:solidFill>
                  <a:schemeClr val="dk1"/>
                </a:solidFill>
                <a:latin typeface="Lato"/>
                <a:ea typeface="Lato"/>
                <a:cs typeface="Lato"/>
                <a:sym typeface="Lato"/>
              </a:rPr>
              <a:t>:</a:t>
            </a:r>
          </a:p>
          <a:p>
            <a:pPr marL="171450" indent="-171450">
              <a:spcBef>
                <a:spcPts val="600"/>
              </a:spcBef>
              <a:buClr>
                <a:schemeClr val="dk1"/>
              </a:buClr>
              <a:buSzPts val="1100"/>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R squared value is </a:t>
            </a:r>
            <a:r>
              <a:rPr kumimoji="0" lang="en-US" altLang="en-US" sz="1200" b="0" i="0" u="none" strike="noStrike" cap="none" normalizeH="0" baseline="0" dirty="0">
                <a:ln>
                  <a:noFill/>
                </a:ln>
                <a:solidFill>
                  <a:schemeClr val="bg2"/>
                </a:solidFill>
                <a:effectLst/>
                <a:latin typeface="Lato" panose="020F0502020204030203" pitchFamily="34" charset="0"/>
                <a:ea typeface="Lato" panose="020F0502020204030203" pitchFamily="34" charset="0"/>
                <a:cs typeface="Lato" panose="020F0502020204030203" pitchFamily="34" charset="0"/>
              </a:rPr>
              <a:t>0.9574</a:t>
            </a:r>
          </a:p>
          <a:p>
            <a:pPr marL="171450" indent="-171450">
              <a:spcBef>
                <a:spcPts val="600"/>
              </a:spcBef>
              <a:buClr>
                <a:schemeClr val="dk1"/>
              </a:buClr>
              <a:buSzPts val="1100"/>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Root mean squared error value is </a:t>
            </a:r>
            <a:r>
              <a:rPr kumimoji="0" lang="en-US" altLang="en-US" sz="1200" b="0" i="0" u="none" strike="noStrike" cap="none" normalizeH="0" baseline="0" dirty="0">
                <a:ln>
                  <a:noFill/>
                </a:ln>
                <a:solidFill>
                  <a:schemeClr val="bg2"/>
                </a:solidFill>
                <a:effectLst/>
                <a:latin typeface="Lato" panose="020F0502020204030203" pitchFamily="34" charset="0"/>
                <a:ea typeface="Lato" panose="020F0502020204030203" pitchFamily="34" charset="0"/>
                <a:cs typeface="Lato" panose="020F0502020204030203" pitchFamily="34" charset="0"/>
              </a:rPr>
              <a:t>16.12</a:t>
            </a:r>
          </a:p>
          <a:p>
            <a:pPr marL="171450" indent="-171450">
              <a:spcBef>
                <a:spcPts val="600"/>
              </a:spcBef>
              <a:buClr>
                <a:schemeClr val="dk1"/>
              </a:buClr>
              <a:buSzPts val="1100"/>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Mean squared error value is </a:t>
            </a:r>
            <a:r>
              <a:rPr kumimoji="0" lang="en-US" altLang="en-US" sz="1200" b="0" i="0" u="none" strike="noStrike" cap="none" normalizeH="0" baseline="0" dirty="0">
                <a:ln>
                  <a:noFill/>
                </a:ln>
                <a:solidFill>
                  <a:schemeClr val="bg2"/>
                </a:solidFill>
                <a:effectLst/>
                <a:latin typeface="Lato" panose="020F0502020204030203" pitchFamily="34" charset="0"/>
                <a:ea typeface="Lato" panose="020F0502020204030203" pitchFamily="34" charset="0"/>
                <a:cs typeface="Lato" panose="020F0502020204030203" pitchFamily="34" charset="0"/>
              </a:rPr>
              <a:t>259.91</a:t>
            </a:r>
            <a:endParaRPr lang="en-US" sz="1200" dirty="0">
              <a:solidFill>
                <a:schemeClr val="bg2"/>
              </a:solidFill>
              <a:latin typeface="Lato"/>
              <a:ea typeface="Lato"/>
              <a:cs typeface="Lato"/>
              <a:sym typeface="Lato"/>
            </a:endParaRPr>
          </a:p>
          <a:p>
            <a:pPr marL="171450" indent="-171450">
              <a:spcBef>
                <a:spcPts val="600"/>
              </a:spcBef>
              <a:buClr>
                <a:schemeClr val="dk1"/>
              </a:buClr>
              <a:buSzPts val="1100"/>
              <a:buFont typeface="Arial" panose="020B0604020202020204" pitchFamily="34" charset="0"/>
              <a:buChar char="•"/>
            </a:pPr>
            <a:endParaRPr lang="en-US" sz="1800" dirty="0">
              <a:solidFill>
                <a:schemeClr val="dk1"/>
              </a:solidFill>
              <a:latin typeface="Lato"/>
              <a:ea typeface="Lato"/>
              <a:cs typeface="Lato"/>
              <a:sym typeface="Lato"/>
            </a:endParaRPr>
          </a:p>
        </p:txBody>
      </p:sp>
      <p:sp>
        <p:nvSpPr>
          <p:cNvPr id="7" name="Rectangle 5">
            <a:extLst>
              <a:ext uri="{FF2B5EF4-FFF2-40B4-BE49-F238E27FC236}">
                <a16:creationId xmlns:a16="http://schemas.microsoft.com/office/drawing/2014/main" id="{AC9BBDE7-5B07-4277-B259-278E880750F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A37C5985-2B8B-45A4-8454-1E9DC42C3DB8}"/>
              </a:ext>
            </a:extLst>
          </p:cNvPr>
          <p:cNvSpPr txBox="1"/>
          <p:nvPr/>
        </p:nvSpPr>
        <p:spPr>
          <a:xfrm>
            <a:off x="777212" y="1591517"/>
            <a:ext cx="7523976" cy="1231106"/>
          </a:xfrm>
          <a:prstGeom prst="rect">
            <a:avLst/>
          </a:prstGeom>
          <a:noFill/>
        </p:spPr>
        <p:txBody>
          <a:bodyPr wrap="square" rtlCol="0">
            <a:spAutoFit/>
          </a:bodyPr>
          <a:lstStyle/>
          <a:p>
            <a:pPr>
              <a:spcBef>
                <a:spcPts val="600"/>
              </a:spcBef>
              <a:buClr>
                <a:schemeClr val="dk1"/>
              </a:buClr>
              <a:buSzPts val="1100"/>
            </a:pPr>
            <a:r>
              <a:rPr lang="en-US" dirty="0">
                <a:solidFill>
                  <a:schemeClr val="dk1"/>
                </a:solidFill>
                <a:latin typeface="Lato"/>
                <a:ea typeface="Lato"/>
                <a:cs typeface="Lato"/>
                <a:sym typeface="Lato"/>
              </a:rPr>
              <a:t>For this model, instead of predicting the delay status, we predict the factors affecting the </a:t>
            </a:r>
            <a:r>
              <a:rPr lang="en-US" b="1" dirty="0">
                <a:solidFill>
                  <a:schemeClr val="dk1"/>
                </a:solidFill>
                <a:latin typeface="Lato"/>
                <a:ea typeface="Lato"/>
                <a:cs typeface="Lato"/>
                <a:sym typeface="Lato"/>
              </a:rPr>
              <a:t>elapsed time. </a:t>
            </a:r>
          </a:p>
          <a:p>
            <a:pPr>
              <a:spcBef>
                <a:spcPts val="600"/>
              </a:spcBef>
              <a:buClr>
                <a:schemeClr val="dk1"/>
              </a:buClr>
              <a:buSzPts val="1100"/>
            </a:pPr>
            <a:r>
              <a:rPr lang="en-US" sz="1200" b="1" u="sng" dirty="0">
                <a:solidFill>
                  <a:schemeClr val="dk1"/>
                </a:solidFill>
                <a:latin typeface="Lato"/>
                <a:ea typeface="Lato"/>
                <a:cs typeface="Lato"/>
                <a:sym typeface="Lato"/>
              </a:rPr>
              <a:t>Input columns</a:t>
            </a:r>
            <a:r>
              <a:rPr lang="en-US" sz="1200" b="1" dirty="0">
                <a:solidFill>
                  <a:schemeClr val="dk1"/>
                </a:solidFill>
                <a:latin typeface="Lato"/>
                <a:ea typeface="Lato"/>
                <a:cs typeface="Lato"/>
                <a:sym typeface="Lato"/>
              </a:rPr>
              <a:t>:  </a:t>
            </a:r>
            <a:r>
              <a:rPr lang="en-US" sz="1200" dirty="0" err="1">
                <a:solidFill>
                  <a:schemeClr val="dk1"/>
                </a:solidFill>
                <a:latin typeface="Lato"/>
                <a:ea typeface="Lato"/>
                <a:cs typeface="Lato"/>
                <a:sym typeface="Lato"/>
              </a:rPr>
              <a:t>departure_delay</a:t>
            </a:r>
            <a:r>
              <a:rPr lang="en-US" sz="1200" dirty="0">
                <a:solidFill>
                  <a:schemeClr val="dk1"/>
                </a:solidFill>
                <a:latin typeface="Lato"/>
                <a:ea typeface="Lato"/>
                <a:cs typeface="Lato"/>
                <a:sym typeface="Lato"/>
              </a:rPr>
              <a:t>,  distance,  </a:t>
            </a:r>
            <a:r>
              <a:rPr lang="en-US" sz="1200" dirty="0" err="1">
                <a:solidFill>
                  <a:schemeClr val="dk1"/>
                </a:solidFill>
                <a:latin typeface="Lato"/>
                <a:ea typeface="Lato"/>
                <a:cs typeface="Lato"/>
                <a:sym typeface="Lato"/>
              </a:rPr>
              <a:t>arrival_delay</a:t>
            </a:r>
            <a:endParaRPr lang="en-US" sz="1200" dirty="0">
              <a:solidFill>
                <a:schemeClr val="dk1"/>
              </a:solidFill>
              <a:latin typeface="Lato"/>
              <a:ea typeface="Lato"/>
              <a:cs typeface="Lato"/>
              <a:sym typeface="Lato"/>
            </a:endParaRPr>
          </a:p>
          <a:p>
            <a:pPr>
              <a:spcBef>
                <a:spcPts val="600"/>
              </a:spcBef>
              <a:buClr>
                <a:schemeClr val="dk1"/>
              </a:buClr>
              <a:buSzPts val="1100"/>
            </a:pPr>
            <a:r>
              <a:rPr lang="en-US" sz="1200" b="1" u="sng" dirty="0" err="1">
                <a:solidFill>
                  <a:schemeClr val="dk1"/>
                </a:solidFill>
                <a:latin typeface="Lato"/>
                <a:ea typeface="Lato"/>
                <a:cs typeface="Lato"/>
                <a:sym typeface="Lato"/>
              </a:rPr>
              <a:t>Ouptut</a:t>
            </a:r>
            <a:r>
              <a:rPr lang="en-US" sz="1200" b="1" u="sng" dirty="0">
                <a:solidFill>
                  <a:schemeClr val="dk1"/>
                </a:solidFill>
                <a:latin typeface="Lato"/>
                <a:ea typeface="Lato"/>
                <a:cs typeface="Lato"/>
                <a:sym typeface="Lato"/>
              </a:rPr>
              <a:t> column</a:t>
            </a:r>
            <a:r>
              <a:rPr lang="en-US" sz="1200" dirty="0">
                <a:solidFill>
                  <a:schemeClr val="dk1"/>
                </a:solidFill>
                <a:latin typeface="Lato"/>
                <a:ea typeface="Lato"/>
                <a:cs typeface="Lato"/>
                <a:sym typeface="Lato"/>
              </a:rPr>
              <a:t>: Elapsed time =  elapsed between departure from the origin airport gate to the arrival at the destination airport gate.</a:t>
            </a:r>
          </a:p>
        </p:txBody>
      </p:sp>
      <p:sp>
        <p:nvSpPr>
          <p:cNvPr id="5" name="Rectangle 2">
            <a:extLst>
              <a:ext uri="{FF2B5EF4-FFF2-40B4-BE49-F238E27FC236}">
                <a16:creationId xmlns:a16="http://schemas.microsoft.com/office/drawing/2014/main" id="{C37153DB-5C63-4752-9B6D-116F5DB2353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Google Shape;291;p29">
            <a:extLst>
              <a:ext uri="{FF2B5EF4-FFF2-40B4-BE49-F238E27FC236}">
                <a16:creationId xmlns:a16="http://schemas.microsoft.com/office/drawing/2014/main" id="{052DA972-138A-42C6-B266-ACA4119BF38A}"/>
              </a:ext>
            </a:extLst>
          </p:cNvPr>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12" name="Google Shape;879;p47">
            <a:extLst>
              <a:ext uri="{FF2B5EF4-FFF2-40B4-BE49-F238E27FC236}">
                <a16:creationId xmlns:a16="http://schemas.microsoft.com/office/drawing/2014/main" id="{B8236590-54AC-48FA-8466-7769A58769A3}"/>
              </a:ext>
            </a:extLst>
          </p:cNvPr>
          <p:cNvSpPr/>
          <p:nvPr/>
        </p:nvSpPr>
        <p:spPr>
          <a:xfrm>
            <a:off x="8401673" y="46572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6173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861943" y="0"/>
            <a:ext cx="8007282" cy="1510812"/>
          </a:xfrm>
          <a:prstGeom prst="rect">
            <a:avLst/>
          </a:prstGeom>
        </p:spPr>
        <p:txBody>
          <a:bodyPr spcFirstLastPara="1" wrap="square" lIns="91425" tIns="91425" rIns="91425" bIns="91425" anchor="b" anchorCtr="0">
            <a:noAutofit/>
          </a:bodyPr>
          <a:lstStyle/>
          <a:p>
            <a:br>
              <a:rPr lang="en-US" b="1" i="0" dirty="0">
                <a:effectLst/>
                <a:latin typeface="Helvetica Neue"/>
              </a:rPr>
            </a:br>
            <a:br>
              <a:rPr lang="en-US" b="1" i="0" dirty="0">
                <a:effectLst/>
                <a:latin typeface="Helvetica Neue"/>
              </a:rPr>
            </a:br>
            <a:r>
              <a:rPr lang="en-US" sz="2800" b="1" i="0" dirty="0">
                <a:effectLst/>
                <a:latin typeface="Helvetica Neue"/>
              </a:rPr>
              <a:t>Model Comparison for Classification models</a:t>
            </a:r>
            <a:br>
              <a:rPr lang="en-US" b="1" i="0" dirty="0">
                <a:effectLst/>
                <a:latin typeface="Helvetica Neue"/>
              </a:rPr>
            </a:br>
            <a:endParaRPr dirty="0"/>
          </a:p>
        </p:txBody>
      </p:sp>
      <p:sp>
        <p:nvSpPr>
          <p:cNvPr id="156" name="Google Shape;156;p2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Text Placeholder 2">
            <a:extLst>
              <a:ext uri="{FF2B5EF4-FFF2-40B4-BE49-F238E27FC236}">
                <a16:creationId xmlns:a16="http://schemas.microsoft.com/office/drawing/2014/main" id="{BEC17F4A-C78C-4DC9-BEA9-95A634023224}"/>
              </a:ext>
            </a:extLst>
          </p:cNvPr>
          <p:cNvSpPr>
            <a:spLocks noGrp="1"/>
          </p:cNvSpPr>
          <p:nvPr>
            <p:ph type="body" idx="1"/>
          </p:nvPr>
        </p:nvSpPr>
        <p:spPr>
          <a:xfrm>
            <a:off x="549306" y="3632689"/>
            <a:ext cx="8319919" cy="470916"/>
          </a:xfrm>
        </p:spPr>
        <p:txBody>
          <a:bodyPr/>
          <a:lstStyle/>
          <a:p>
            <a:r>
              <a:rPr lang="en-US" b="1" i="0" dirty="0">
                <a:effectLst/>
                <a:latin typeface="Helvetica Neue"/>
              </a:rPr>
              <a:t>Gradient Boosted Classifier model performs the best when it comes to categorical value prediction.</a:t>
            </a:r>
          </a:p>
          <a:p>
            <a:r>
              <a:rPr lang="en-US" b="1" i="0" dirty="0">
                <a:effectLst/>
                <a:latin typeface="Helvetica Neue"/>
              </a:rPr>
              <a:t>Linear Regression performs well when it comes to continuous value prediction.</a:t>
            </a:r>
            <a:endParaRPr lang="en-US" dirty="0"/>
          </a:p>
        </p:txBody>
      </p:sp>
      <p:pic>
        <p:nvPicPr>
          <p:cNvPr id="4" name="Picture 3">
            <a:extLst>
              <a:ext uri="{FF2B5EF4-FFF2-40B4-BE49-F238E27FC236}">
                <a16:creationId xmlns:a16="http://schemas.microsoft.com/office/drawing/2014/main" id="{F362B1C8-7528-4038-9070-1ABA969DC4CA}"/>
              </a:ext>
            </a:extLst>
          </p:cNvPr>
          <p:cNvPicPr>
            <a:picLocks noChangeAspect="1"/>
          </p:cNvPicPr>
          <p:nvPr/>
        </p:nvPicPr>
        <p:blipFill>
          <a:blip r:embed="rId3"/>
          <a:stretch>
            <a:fillRect/>
          </a:stretch>
        </p:blipFill>
        <p:spPr>
          <a:xfrm>
            <a:off x="2858263" y="931943"/>
            <a:ext cx="3584740" cy="2885154"/>
          </a:xfrm>
          <a:prstGeom prst="rect">
            <a:avLst/>
          </a:prstGeom>
        </p:spPr>
      </p:pic>
      <p:sp>
        <p:nvSpPr>
          <p:cNvPr id="6" name="Google Shape;291;p29">
            <a:extLst>
              <a:ext uri="{FF2B5EF4-FFF2-40B4-BE49-F238E27FC236}">
                <a16:creationId xmlns:a16="http://schemas.microsoft.com/office/drawing/2014/main" id="{907E93E8-A2AA-469E-B61F-45DDDFEDCE40}"/>
              </a:ext>
            </a:extLst>
          </p:cNvPr>
          <p:cNvSpPr txBox="1">
            <a:spLocks/>
          </p:cNvSpPr>
          <p:nvPr/>
        </p:nvSpPr>
        <p:spPr>
          <a:xfrm>
            <a:off x="8480575" y="4696933"/>
            <a:ext cx="548700" cy="31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mtClean="0"/>
              <a:pPr/>
              <a:t>15</a:t>
            </a:fld>
            <a:endParaRPr lang="en" dirty="0"/>
          </a:p>
        </p:txBody>
      </p:sp>
      <p:sp>
        <p:nvSpPr>
          <p:cNvPr id="7" name="Google Shape;879;p47">
            <a:extLst>
              <a:ext uri="{FF2B5EF4-FFF2-40B4-BE49-F238E27FC236}">
                <a16:creationId xmlns:a16="http://schemas.microsoft.com/office/drawing/2014/main" id="{EDA6A11A-AE2C-43E5-91EC-5FD240CAAF2F}"/>
              </a:ext>
            </a:extLst>
          </p:cNvPr>
          <p:cNvSpPr/>
          <p:nvPr/>
        </p:nvSpPr>
        <p:spPr>
          <a:xfrm>
            <a:off x="8401673" y="46572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0906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49306" y="-375514"/>
            <a:ext cx="8007282" cy="1510812"/>
          </a:xfrm>
          <a:prstGeom prst="rect">
            <a:avLst/>
          </a:prstGeom>
        </p:spPr>
        <p:txBody>
          <a:bodyPr spcFirstLastPara="1" wrap="square" lIns="91425" tIns="91425" rIns="91425" bIns="91425" anchor="b" anchorCtr="0">
            <a:noAutofit/>
          </a:bodyPr>
          <a:lstStyle/>
          <a:p>
            <a:pPr algn="ctr"/>
            <a:r>
              <a:rPr lang="en-US" b="1"/>
              <a:t>Challenges Faced and Solutions</a:t>
            </a:r>
            <a:r>
              <a:rPr lang="en-US" b="1" dirty="0"/>
              <a:t>..</a:t>
            </a:r>
            <a:endParaRPr b="1" dirty="0"/>
          </a:p>
        </p:txBody>
      </p:sp>
      <p:sp>
        <p:nvSpPr>
          <p:cNvPr id="156" name="Google Shape;156;p2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6" name="Google Shape;291;p29">
            <a:extLst>
              <a:ext uri="{FF2B5EF4-FFF2-40B4-BE49-F238E27FC236}">
                <a16:creationId xmlns:a16="http://schemas.microsoft.com/office/drawing/2014/main" id="{907E93E8-A2AA-469E-B61F-45DDDFEDCE40}"/>
              </a:ext>
            </a:extLst>
          </p:cNvPr>
          <p:cNvSpPr txBox="1">
            <a:spLocks/>
          </p:cNvSpPr>
          <p:nvPr/>
        </p:nvSpPr>
        <p:spPr>
          <a:xfrm>
            <a:off x="8480575" y="4696933"/>
            <a:ext cx="548700" cy="31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mtClean="0"/>
              <a:pPr/>
              <a:t>16</a:t>
            </a:fld>
            <a:endParaRPr lang="en" dirty="0"/>
          </a:p>
        </p:txBody>
      </p:sp>
      <p:sp>
        <p:nvSpPr>
          <p:cNvPr id="7" name="Google Shape;879;p47">
            <a:extLst>
              <a:ext uri="{FF2B5EF4-FFF2-40B4-BE49-F238E27FC236}">
                <a16:creationId xmlns:a16="http://schemas.microsoft.com/office/drawing/2014/main" id="{EDA6A11A-AE2C-43E5-91EC-5FD240CAAF2F}"/>
              </a:ext>
            </a:extLst>
          </p:cNvPr>
          <p:cNvSpPr/>
          <p:nvPr/>
        </p:nvSpPr>
        <p:spPr>
          <a:xfrm>
            <a:off x="8401673" y="46572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aphicFrame>
        <p:nvGraphicFramePr>
          <p:cNvPr id="5" name="Table 7">
            <a:extLst>
              <a:ext uri="{FF2B5EF4-FFF2-40B4-BE49-F238E27FC236}">
                <a16:creationId xmlns:a16="http://schemas.microsoft.com/office/drawing/2014/main" id="{262AB9A8-D319-4537-8208-03963B6ECCE5}"/>
              </a:ext>
            </a:extLst>
          </p:cNvPr>
          <p:cNvGraphicFramePr>
            <a:graphicFrameLocks noGrp="1"/>
          </p:cNvGraphicFramePr>
          <p:nvPr>
            <p:extLst>
              <p:ext uri="{D42A27DB-BD31-4B8C-83A1-F6EECF244321}">
                <p14:modId xmlns:p14="http://schemas.microsoft.com/office/powerpoint/2010/main" val="2628923590"/>
              </p:ext>
            </p:extLst>
          </p:nvPr>
        </p:nvGraphicFramePr>
        <p:xfrm>
          <a:off x="831273" y="1544782"/>
          <a:ext cx="7725317" cy="2807088"/>
        </p:xfrm>
        <a:graphic>
          <a:graphicData uri="http://schemas.openxmlformats.org/drawingml/2006/table">
            <a:tbl>
              <a:tblPr firstRow="1" bandRow="1">
                <a:tableStyleId>{C98665B7-6574-423E-A4B5-A6C020D860FF}</a:tableStyleId>
              </a:tblPr>
              <a:tblGrid>
                <a:gridCol w="641675">
                  <a:extLst>
                    <a:ext uri="{9D8B030D-6E8A-4147-A177-3AD203B41FA5}">
                      <a16:colId xmlns:a16="http://schemas.microsoft.com/office/drawing/2014/main" val="3549376986"/>
                    </a:ext>
                  </a:extLst>
                </a:gridCol>
                <a:gridCol w="3399825">
                  <a:extLst>
                    <a:ext uri="{9D8B030D-6E8A-4147-A177-3AD203B41FA5}">
                      <a16:colId xmlns:a16="http://schemas.microsoft.com/office/drawing/2014/main" val="2531411926"/>
                    </a:ext>
                  </a:extLst>
                </a:gridCol>
                <a:gridCol w="3683817">
                  <a:extLst>
                    <a:ext uri="{9D8B030D-6E8A-4147-A177-3AD203B41FA5}">
                      <a16:colId xmlns:a16="http://schemas.microsoft.com/office/drawing/2014/main" val="4279876711"/>
                    </a:ext>
                  </a:extLst>
                </a:gridCol>
              </a:tblGrid>
              <a:tr h="701772">
                <a:tc>
                  <a:txBody>
                    <a:bodyPr/>
                    <a:lstStyle/>
                    <a:p>
                      <a:pPr marL="139700" marR="0" indent="0" algn="l" rtl="0">
                        <a:lnSpc>
                          <a:spcPct val="100000"/>
                        </a:lnSpc>
                        <a:spcBef>
                          <a:spcPts val="600"/>
                        </a:spcBef>
                        <a:spcAft>
                          <a:spcPts val="0"/>
                        </a:spcAft>
                        <a:buClr>
                          <a:schemeClr val="accent6"/>
                        </a:buClr>
                        <a:buSzPts val="1400"/>
                        <a:buFont typeface="Lato"/>
                        <a:buNone/>
                      </a:pPr>
                      <a:r>
                        <a:rPr lang="en-US" sz="1400" b="1" i="0" u="none" strike="noStrike" cap="none" dirty="0">
                          <a:solidFill>
                            <a:schemeClr val="dk1"/>
                          </a:solidFill>
                          <a:latin typeface="Lato"/>
                          <a:sym typeface="Lato"/>
                        </a:rPr>
                        <a:t>No</a:t>
                      </a:r>
                    </a:p>
                  </a:txBody>
                  <a:tcPr/>
                </a:tc>
                <a:tc>
                  <a:txBody>
                    <a:bodyPr/>
                    <a:lstStyle/>
                    <a:p>
                      <a:pPr marL="139700" marR="0" indent="0" algn="l" rtl="0">
                        <a:lnSpc>
                          <a:spcPct val="100000"/>
                        </a:lnSpc>
                        <a:spcBef>
                          <a:spcPts val="600"/>
                        </a:spcBef>
                        <a:spcAft>
                          <a:spcPts val="0"/>
                        </a:spcAft>
                        <a:buClr>
                          <a:schemeClr val="accent6"/>
                        </a:buClr>
                        <a:buSzPts val="1400"/>
                        <a:buFont typeface="Lato"/>
                        <a:buNone/>
                      </a:pPr>
                      <a:r>
                        <a:rPr lang="en-US" sz="1400" b="1" i="0" u="none" strike="noStrike" cap="none" dirty="0">
                          <a:solidFill>
                            <a:schemeClr val="dk1"/>
                          </a:solidFill>
                          <a:latin typeface="Lato"/>
                          <a:sym typeface="Lato"/>
                        </a:rPr>
                        <a:t>                    Challenges</a:t>
                      </a:r>
                    </a:p>
                  </a:txBody>
                  <a:tcPr/>
                </a:tc>
                <a:tc>
                  <a:txBody>
                    <a:bodyPr/>
                    <a:lstStyle/>
                    <a:p>
                      <a:pPr marL="139700" marR="0" indent="0" algn="l" rtl="0">
                        <a:lnSpc>
                          <a:spcPct val="100000"/>
                        </a:lnSpc>
                        <a:spcBef>
                          <a:spcPts val="600"/>
                        </a:spcBef>
                        <a:spcAft>
                          <a:spcPts val="0"/>
                        </a:spcAft>
                        <a:buClr>
                          <a:schemeClr val="accent6"/>
                        </a:buClr>
                        <a:buSzPts val="1400"/>
                        <a:buFont typeface="Lato"/>
                        <a:buNone/>
                      </a:pPr>
                      <a:r>
                        <a:rPr lang="en-US" sz="1400" b="1" i="0" u="none" strike="noStrike" cap="none" dirty="0">
                          <a:solidFill>
                            <a:schemeClr val="dk1"/>
                          </a:solidFill>
                          <a:latin typeface="Lato"/>
                          <a:sym typeface="Lato"/>
                        </a:rPr>
                        <a:t>                          Solutions</a:t>
                      </a:r>
                    </a:p>
                  </a:txBody>
                  <a:tcPr/>
                </a:tc>
                <a:extLst>
                  <a:ext uri="{0D108BD9-81ED-4DB2-BD59-A6C34878D82A}">
                    <a16:rowId xmlns:a16="http://schemas.microsoft.com/office/drawing/2014/main" val="1358934809"/>
                  </a:ext>
                </a:extLst>
              </a:tr>
              <a:tr h="701772">
                <a:tc>
                  <a:txBody>
                    <a:bodyPr/>
                    <a:lstStyle/>
                    <a:p>
                      <a:pPr marL="139700" marR="0" indent="0" algn="l" rtl="0">
                        <a:lnSpc>
                          <a:spcPct val="100000"/>
                        </a:lnSpc>
                        <a:spcBef>
                          <a:spcPts val="600"/>
                        </a:spcBef>
                        <a:spcAft>
                          <a:spcPts val="0"/>
                        </a:spcAft>
                        <a:buClr>
                          <a:schemeClr val="accent6"/>
                        </a:buClr>
                        <a:buSzPts val="1400"/>
                        <a:buFont typeface="Lato"/>
                        <a:buNone/>
                      </a:pPr>
                      <a:r>
                        <a:rPr lang="en-US" sz="1400" b="1" i="0" u="none" strike="noStrike" cap="none" dirty="0">
                          <a:solidFill>
                            <a:schemeClr val="dk1"/>
                          </a:solidFill>
                          <a:latin typeface="Lato"/>
                          <a:sym typeface="Lato"/>
                        </a:rPr>
                        <a:t>1.</a:t>
                      </a:r>
                    </a:p>
                  </a:txBody>
                  <a:tcPr/>
                </a:tc>
                <a:tc>
                  <a:txBody>
                    <a:bodyPr/>
                    <a:lstStyle/>
                    <a:p>
                      <a:pPr marL="139700" marR="0" indent="0" algn="l" rtl="0">
                        <a:lnSpc>
                          <a:spcPct val="100000"/>
                        </a:lnSpc>
                        <a:spcBef>
                          <a:spcPts val="600"/>
                        </a:spcBef>
                        <a:spcAft>
                          <a:spcPts val="0"/>
                        </a:spcAft>
                        <a:buClr>
                          <a:schemeClr val="accent6"/>
                        </a:buClr>
                        <a:buSzPts val="1400"/>
                        <a:buFont typeface="Lato"/>
                        <a:buNone/>
                      </a:pPr>
                      <a:r>
                        <a:rPr lang="en-US" sz="1400" b="0" i="0" u="none" strike="noStrike" cap="none" dirty="0">
                          <a:solidFill>
                            <a:schemeClr val="dk1"/>
                          </a:solidFill>
                          <a:latin typeface="Lato"/>
                          <a:sym typeface="Lato"/>
                        </a:rPr>
                        <a:t>Presence of null values and negative values</a:t>
                      </a:r>
                    </a:p>
                  </a:txBody>
                  <a:tcPr/>
                </a:tc>
                <a:tc>
                  <a:txBody>
                    <a:bodyPr/>
                    <a:lstStyle/>
                    <a:p>
                      <a:pPr marL="139700" marR="0" indent="0" algn="l" rtl="0">
                        <a:lnSpc>
                          <a:spcPct val="100000"/>
                        </a:lnSpc>
                        <a:spcBef>
                          <a:spcPts val="600"/>
                        </a:spcBef>
                        <a:spcAft>
                          <a:spcPts val="0"/>
                        </a:spcAft>
                        <a:buClr>
                          <a:schemeClr val="accent6"/>
                        </a:buClr>
                        <a:buSzPts val="1400"/>
                        <a:buFont typeface="Lato"/>
                        <a:buNone/>
                      </a:pPr>
                      <a:r>
                        <a:rPr lang="en-US" sz="1400" b="0" i="0" u="none" strike="noStrike" cap="none" dirty="0">
                          <a:solidFill>
                            <a:schemeClr val="dk1"/>
                          </a:solidFill>
                          <a:latin typeface="Lato"/>
                          <a:sym typeface="Lato"/>
                        </a:rPr>
                        <a:t>Performed Data Cleaning process</a:t>
                      </a:r>
                    </a:p>
                  </a:txBody>
                  <a:tcPr/>
                </a:tc>
                <a:extLst>
                  <a:ext uri="{0D108BD9-81ED-4DB2-BD59-A6C34878D82A}">
                    <a16:rowId xmlns:a16="http://schemas.microsoft.com/office/drawing/2014/main" val="159049811"/>
                  </a:ext>
                </a:extLst>
              </a:tr>
              <a:tr h="701772">
                <a:tc>
                  <a:txBody>
                    <a:bodyPr/>
                    <a:lstStyle/>
                    <a:p>
                      <a:pPr marL="139700" marR="0" indent="0" algn="l" rtl="0">
                        <a:lnSpc>
                          <a:spcPct val="100000"/>
                        </a:lnSpc>
                        <a:spcBef>
                          <a:spcPts val="600"/>
                        </a:spcBef>
                        <a:spcAft>
                          <a:spcPts val="0"/>
                        </a:spcAft>
                        <a:buClr>
                          <a:schemeClr val="accent6"/>
                        </a:buClr>
                        <a:buSzPts val="1400"/>
                        <a:buFont typeface="Lato"/>
                        <a:buNone/>
                      </a:pPr>
                      <a:r>
                        <a:rPr lang="en-US" sz="1400" b="1" i="0" u="none" strike="noStrike" cap="none" dirty="0">
                          <a:solidFill>
                            <a:schemeClr val="dk1"/>
                          </a:solidFill>
                          <a:latin typeface="Lato"/>
                          <a:sym typeface="Lato"/>
                        </a:rPr>
                        <a:t>2.</a:t>
                      </a:r>
                    </a:p>
                  </a:txBody>
                  <a:tcPr/>
                </a:tc>
                <a:tc>
                  <a:txBody>
                    <a:bodyPr/>
                    <a:lstStyle/>
                    <a:p>
                      <a:pPr marL="139700" marR="0" indent="0" algn="l" rtl="0">
                        <a:lnSpc>
                          <a:spcPct val="100000"/>
                        </a:lnSpc>
                        <a:spcBef>
                          <a:spcPts val="600"/>
                        </a:spcBef>
                        <a:spcAft>
                          <a:spcPts val="0"/>
                        </a:spcAft>
                        <a:buClr>
                          <a:schemeClr val="accent6"/>
                        </a:buClr>
                        <a:buSzPts val="1400"/>
                        <a:buFont typeface="Lato"/>
                        <a:buNone/>
                      </a:pPr>
                      <a:r>
                        <a:rPr lang="en-US" sz="1400" b="0" i="0" u="none" strike="noStrike" cap="none" dirty="0">
                          <a:solidFill>
                            <a:schemeClr val="dk1"/>
                          </a:solidFill>
                          <a:latin typeface="Lato"/>
                          <a:sym typeface="Lato"/>
                        </a:rPr>
                        <a:t>Difficulty in finding right set of inputs</a:t>
                      </a:r>
                    </a:p>
                  </a:txBody>
                  <a:tcPr/>
                </a:tc>
                <a:tc>
                  <a:txBody>
                    <a:bodyPr/>
                    <a:lstStyle/>
                    <a:p>
                      <a:pPr marL="139700" marR="0" indent="0" algn="l" rtl="0">
                        <a:lnSpc>
                          <a:spcPct val="100000"/>
                        </a:lnSpc>
                        <a:spcBef>
                          <a:spcPts val="600"/>
                        </a:spcBef>
                        <a:spcAft>
                          <a:spcPts val="0"/>
                        </a:spcAft>
                        <a:buClr>
                          <a:schemeClr val="accent6"/>
                        </a:buClr>
                        <a:buSzPts val="1400"/>
                        <a:buFont typeface="Lato"/>
                        <a:buNone/>
                      </a:pPr>
                      <a:r>
                        <a:rPr lang="en-US" sz="1400" b="0" i="0" u="none" strike="noStrike" cap="none" dirty="0">
                          <a:solidFill>
                            <a:schemeClr val="dk1"/>
                          </a:solidFill>
                          <a:latin typeface="Lato"/>
                          <a:sym typeface="Lato"/>
                        </a:rPr>
                        <a:t>Performed sanity testing on different combinations of input values</a:t>
                      </a:r>
                    </a:p>
                  </a:txBody>
                  <a:tcPr/>
                </a:tc>
                <a:extLst>
                  <a:ext uri="{0D108BD9-81ED-4DB2-BD59-A6C34878D82A}">
                    <a16:rowId xmlns:a16="http://schemas.microsoft.com/office/drawing/2014/main" val="995966525"/>
                  </a:ext>
                </a:extLst>
              </a:tr>
              <a:tr h="701772">
                <a:tc>
                  <a:txBody>
                    <a:bodyPr/>
                    <a:lstStyle/>
                    <a:p>
                      <a:pPr marL="139700" marR="0" indent="0" algn="l" rtl="0">
                        <a:lnSpc>
                          <a:spcPct val="100000"/>
                        </a:lnSpc>
                        <a:spcBef>
                          <a:spcPts val="600"/>
                        </a:spcBef>
                        <a:spcAft>
                          <a:spcPts val="0"/>
                        </a:spcAft>
                        <a:buClr>
                          <a:schemeClr val="accent6"/>
                        </a:buClr>
                        <a:buSzPts val="1400"/>
                        <a:buFont typeface="Lato"/>
                        <a:buNone/>
                      </a:pPr>
                      <a:r>
                        <a:rPr lang="en-US" sz="1400" b="1" i="0" u="none" strike="noStrike" cap="none" dirty="0">
                          <a:solidFill>
                            <a:schemeClr val="dk1"/>
                          </a:solidFill>
                          <a:latin typeface="Lato"/>
                          <a:sym typeface="Lato"/>
                        </a:rPr>
                        <a:t>3.</a:t>
                      </a:r>
                    </a:p>
                  </a:txBody>
                  <a:tcPr/>
                </a:tc>
                <a:tc>
                  <a:txBody>
                    <a:bodyPr/>
                    <a:lstStyle/>
                    <a:p>
                      <a:pPr marL="139700" marR="0" indent="0" algn="l" rtl="0">
                        <a:lnSpc>
                          <a:spcPct val="100000"/>
                        </a:lnSpc>
                        <a:spcBef>
                          <a:spcPts val="600"/>
                        </a:spcBef>
                        <a:spcAft>
                          <a:spcPts val="0"/>
                        </a:spcAft>
                        <a:buClr>
                          <a:schemeClr val="accent6"/>
                        </a:buClr>
                        <a:buSzPts val="1400"/>
                        <a:buFont typeface="Lato"/>
                        <a:buNone/>
                      </a:pPr>
                      <a:r>
                        <a:rPr lang="en-US" sz="1400" b="0" i="0" u="none" strike="noStrike" cap="none" dirty="0">
                          <a:solidFill>
                            <a:schemeClr val="dk1"/>
                          </a:solidFill>
                          <a:latin typeface="Lato"/>
                          <a:sym typeface="Lato"/>
                        </a:rPr>
                        <a:t>Accuracy of Naïve Bayes model didn’t improve for binary classification</a:t>
                      </a:r>
                    </a:p>
                  </a:txBody>
                  <a:tcPr/>
                </a:tc>
                <a:tc>
                  <a:txBody>
                    <a:bodyPr/>
                    <a:lstStyle/>
                    <a:p>
                      <a:pPr marL="139700" marR="0" indent="0" algn="l" rtl="0">
                        <a:lnSpc>
                          <a:spcPct val="100000"/>
                        </a:lnSpc>
                        <a:spcBef>
                          <a:spcPts val="600"/>
                        </a:spcBef>
                        <a:spcAft>
                          <a:spcPts val="0"/>
                        </a:spcAft>
                        <a:buClr>
                          <a:schemeClr val="accent6"/>
                        </a:buClr>
                        <a:buSzPts val="1400"/>
                        <a:buFont typeface="Lato"/>
                        <a:buNone/>
                      </a:pPr>
                      <a:r>
                        <a:rPr lang="en-US" sz="1400" b="0" i="0" u="none" strike="noStrike" cap="none" dirty="0">
                          <a:solidFill>
                            <a:schemeClr val="dk1"/>
                          </a:solidFill>
                          <a:latin typeface="Lato"/>
                          <a:sym typeface="Lato"/>
                        </a:rPr>
                        <a:t>Used standard scaler and normalizer</a:t>
                      </a:r>
                    </a:p>
                  </a:txBody>
                  <a:tcPr/>
                </a:tc>
                <a:extLst>
                  <a:ext uri="{0D108BD9-81ED-4DB2-BD59-A6C34878D82A}">
                    <a16:rowId xmlns:a16="http://schemas.microsoft.com/office/drawing/2014/main" val="2171044577"/>
                  </a:ext>
                </a:extLst>
              </a:tr>
            </a:tbl>
          </a:graphicData>
        </a:graphic>
      </p:graphicFrame>
    </p:spTree>
    <p:extLst>
      <p:ext uri="{BB962C8B-B14F-4D97-AF65-F5344CB8AC3E}">
        <p14:creationId xmlns:p14="http://schemas.microsoft.com/office/powerpoint/2010/main" val="2291798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71017" y="133067"/>
            <a:ext cx="8007282" cy="1510812"/>
          </a:xfrm>
          <a:prstGeom prst="rect">
            <a:avLst/>
          </a:prstGeom>
        </p:spPr>
        <p:txBody>
          <a:bodyPr spcFirstLastPara="1" wrap="square" lIns="91425" tIns="91425" rIns="91425" bIns="91425" anchor="b" anchorCtr="0">
            <a:noAutofit/>
          </a:bodyPr>
          <a:lstStyle/>
          <a:p>
            <a:pPr algn="ctr"/>
            <a:br>
              <a:rPr lang="en-US" b="1" i="0" dirty="0">
                <a:effectLst/>
                <a:latin typeface="Helvetica Neue"/>
              </a:rPr>
            </a:br>
            <a:r>
              <a:rPr lang="en-US" b="1" i="0" dirty="0">
                <a:effectLst/>
                <a:latin typeface="Helvetica Neue"/>
              </a:rPr>
              <a:t>Business </a:t>
            </a:r>
            <a:r>
              <a:rPr lang="en-US" b="1" dirty="0">
                <a:latin typeface="Helvetica Neue"/>
              </a:rPr>
              <a:t>Conclusion </a:t>
            </a:r>
            <a:br>
              <a:rPr lang="en-US" b="1" i="0" dirty="0">
                <a:effectLst/>
                <a:latin typeface="Helvetica Neue"/>
              </a:rPr>
            </a:br>
            <a:endParaRPr dirty="0"/>
          </a:p>
        </p:txBody>
      </p:sp>
      <p:sp>
        <p:nvSpPr>
          <p:cNvPr id="156" name="Google Shape;156;p2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Text Placeholder 2">
            <a:extLst>
              <a:ext uri="{FF2B5EF4-FFF2-40B4-BE49-F238E27FC236}">
                <a16:creationId xmlns:a16="http://schemas.microsoft.com/office/drawing/2014/main" id="{BEC17F4A-C78C-4DC9-BEA9-95A634023224}"/>
              </a:ext>
            </a:extLst>
          </p:cNvPr>
          <p:cNvSpPr>
            <a:spLocks noGrp="1"/>
          </p:cNvSpPr>
          <p:nvPr>
            <p:ph type="body" idx="1"/>
          </p:nvPr>
        </p:nvSpPr>
        <p:spPr>
          <a:xfrm>
            <a:off x="565701" y="1176264"/>
            <a:ext cx="8319919" cy="2790971"/>
          </a:xfrm>
        </p:spPr>
        <p:txBody>
          <a:bodyPr/>
          <a:lstStyle/>
          <a:p>
            <a:r>
              <a:rPr lang="en-US" sz="1400" i="0" dirty="0">
                <a:solidFill>
                  <a:schemeClr val="tx1"/>
                </a:solidFill>
                <a:effectLst/>
                <a:latin typeface="Roboto" panose="02000000000000000000" pitchFamily="2" charset="0"/>
              </a:rPr>
              <a:t> One of the initial steps to estimate flight delays thereby </a:t>
            </a:r>
            <a:r>
              <a:rPr lang="en-US" sz="1400" b="1" i="0" dirty="0">
                <a:solidFill>
                  <a:schemeClr val="tx1"/>
                </a:solidFill>
                <a:effectLst/>
                <a:latin typeface="Roboto" panose="02000000000000000000" pitchFamily="2" charset="0"/>
              </a:rPr>
              <a:t>increase customer satisfaction</a:t>
            </a:r>
            <a:r>
              <a:rPr lang="en-US" sz="1400" i="0" dirty="0">
                <a:solidFill>
                  <a:schemeClr val="tx1"/>
                </a:solidFill>
                <a:effectLst/>
                <a:latin typeface="Roboto" panose="02000000000000000000" pitchFamily="2" charset="0"/>
              </a:rPr>
              <a:t> and </a:t>
            </a:r>
            <a:r>
              <a:rPr lang="en-US" sz="1400" b="1" i="0" dirty="0">
                <a:solidFill>
                  <a:schemeClr val="tx1"/>
                </a:solidFill>
                <a:effectLst/>
                <a:latin typeface="Roboto" panose="02000000000000000000" pitchFamily="2" charset="0"/>
              </a:rPr>
              <a:t>incomes of airline agencies</a:t>
            </a:r>
          </a:p>
          <a:p>
            <a:endParaRPr lang="en-US" dirty="0">
              <a:solidFill>
                <a:schemeClr val="tx1"/>
              </a:solidFill>
              <a:latin typeface="Roboto" panose="02000000000000000000" pitchFamily="2" charset="0"/>
            </a:endParaRPr>
          </a:p>
          <a:p>
            <a:endParaRPr lang="en-US" sz="1400" i="0" dirty="0">
              <a:solidFill>
                <a:schemeClr val="tx1"/>
              </a:solidFill>
              <a:effectLst/>
              <a:latin typeface="Roboto" panose="02000000000000000000" pitchFamily="2" charset="0"/>
            </a:endParaRPr>
          </a:p>
          <a:p>
            <a:r>
              <a:rPr lang="en-US" dirty="0"/>
              <a:t>Predicting delays will decrease the </a:t>
            </a:r>
            <a:r>
              <a:rPr lang="en-US" b="1" dirty="0"/>
              <a:t>risk of losing valuable customers</a:t>
            </a:r>
            <a:r>
              <a:rPr lang="en-US" dirty="0"/>
              <a:t>, improve </a:t>
            </a:r>
            <a:r>
              <a:rPr lang="en-US" b="1" dirty="0"/>
              <a:t>airlines' revenues</a:t>
            </a:r>
            <a:r>
              <a:rPr lang="en-US" dirty="0"/>
              <a:t> and </a:t>
            </a:r>
            <a:r>
              <a:rPr lang="en-US" b="1" dirty="0"/>
              <a:t>costs </a:t>
            </a:r>
            <a:r>
              <a:rPr lang="en-US" dirty="0"/>
              <a:t>through reduced</a:t>
            </a:r>
            <a:r>
              <a:rPr lang="en-US" b="1" dirty="0"/>
              <a:t> fuel and potential rebooking costs</a:t>
            </a:r>
            <a:r>
              <a:rPr lang="en-US" dirty="0"/>
              <a:t> </a:t>
            </a:r>
          </a:p>
          <a:p>
            <a:endParaRPr lang="en-US" dirty="0"/>
          </a:p>
          <a:p>
            <a:endParaRPr lang="en-US" dirty="0"/>
          </a:p>
          <a:p>
            <a:r>
              <a:rPr lang="en-US" dirty="0"/>
              <a:t>There are uncountable flights operating everyday. Hence, this is a significant business problem to analyze and provide solutions for which we have implemented through this Big Data project. </a:t>
            </a:r>
          </a:p>
        </p:txBody>
      </p:sp>
      <p:sp>
        <p:nvSpPr>
          <p:cNvPr id="6" name="Google Shape;291;p29">
            <a:extLst>
              <a:ext uri="{FF2B5EF4-FFF2-40B4-BE49-F238E27FC236}">
                <a16:creationId xmlns:a16="http://schemas.microsoft.com/office/drawing/2014/main" id="{907E93E8-A2AA-469E-B61F-45DDDFEDCE40}"/>
              </a:ext>
            </a:extLst>
          </p:cNvPr>
          <p:cNvSpPr txBox="1">
            <a:spLocks/>
          </p:cNvSpPr>
          <p:nvPr/>
        </p:nvSpPr>
        <p:spPr>
          <a:xfrm>
            <a:off x="8480575" y="4696933"/>
            <a:ext cx="548700" cy="31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chemeClr val="accent6"/>
                </a:solidFill>
                <a:latin typeface="Lato"/>
                <a:ea typeface="Lato"/>
                <a:cs typeface="Lato"/>
                <a:sym typeface="Lato"/>
              </a:defRPr>
            </a:lvl9pPr>
          </a:lstStyle>
          <a:p>
            <a:fld id="{00000000-1234-1234-1234-123412341234}" type="slidenum">
              <a:rPr lang="en" smtClean="0"/>
              <a:pPr/>
              <a:t>17</a:t>
            </a:fld>
            <a:endParaRPr lang="en" dirty="0"/>
          </a:p>
        </p:txBody>
      </p:sp>
      <p:sp>
        <p:nvSpPr>
          <p:cNvPr id="7" name="Google Shape;879;p47">
            <a:extLst>
              <a:ext uri="{FF2B5EF4-FFF2-40B4-BE49-F238E27FC236}">
                <a16:creationId xmlns:a16="http://schemas.microsoft.com/office/drawing/2014/main" id="{EDA6A11A-AE2C-43E5-91EC-5FD240CAAF2F}"/>
              </a:ext>
            </a:extLst>
          </p:cNvPr>
          <p:cNvSpPr/>
          <p:nvPr/>
        </p:nvSpPr>
        <p:spPr>
          <a:xfrm>
            <a:off x="8401673" y="46572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8175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7"/>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Thank You!</a:t>
            </a:r>
            <a:endParaRPr dirty="0"/>
          </a:p>
        </p:txBody>
      </p:sp>
      <p:sp>
        <p:nvSpPr>
          <p:cNvPr id="3" name="Google Shape;291;p29">
            <a:extLst>
              <a:ext uri="{FF2B5EF4-FFF2-40B4-BE49-F238E27FC236}">
                <a16:creationId xmlns:a16="http://schemas.microsoft.com/office/drawing/2014/main" id="{FCC3A7BA-6D1B-45D6-BD40-EF071A686B98}"/>
              </a:ext>
            </a:extLst>
          </p:cNvPr>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4" name="Google Shape;879;p47">
            <a:extLst>
              <a:ext uri="{FF2B5EF4-FFF2-40B4-BE49-F238E27FC236}">
                <a16:creationId xmlns:a16="http://schemas.microsoft.com/office/drawing/2014/main" id="{A05B7DF6-95A0-4580-B14B-AA2794D17B80}"/>
              </a:ext>
            </a:extLst>
          </p:cNvPr>
          <p:cNvSpPr/>
          <p:nvPr/>
        </p:nvSpPr>
        <p:spPr>
          <a:xfrm>
            <a:off x="4307974" y="1406726"/>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434588"/>
            <a:ext cx="76281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t>Introduction</a:t>
            </a:r>
            <a:endParaRPr b="1" dirty="0"/>
          </a:p>
        </p:txBody>
      </p:sp>
      <p:sp>
        <p:nvSpPr>
          <p:cNvPr id="96" name="Google Shape;96;p13"/>
          <p:cNvSpPr txBox="1"/>
          <p:nvPr/>
        </p:nvSpPr>
        <p:spPr>
          <a:xfrm>
            <a:off x="893700" y="1291988"/>
            <a:ext cx="7628100" cy="3031134"/>
          </a:xfrm>
          <a:prstGeom prst="rect">
            <a:avLst/>
          </a:prstGeom>
          <a:noFill/>
          <a:ln>
            <a:noFill/>
          </a:ln>
        </p:spPr>
        <p:txBody>
          <a:bodyPr spcFirstLastPara="1" wrap="square" lIns="91425" tIns="91425" rIns="91425" bIns="91425" anchor="t" anchorCtr="0">
            <a:noAutofit/>
          </a:bodyPr>
          <a:lstStyle/>
          <a:p>
            <a:pPr marL="0" lvl="0" indent="0" algn="just" rtl="0">
              <a:buNone/>
            </a:pPr>
            <a:endParaRPr lang="en-US" i="0" dirty="0">
              <a:solidFill>
                <a:schemeClr val="tx1"/>
              </a:solidFill>
              <a:effectLst/>
              <a:latin typeface="Roboto" panose="02000000000000000000" pitchFamily="2" charset="0"/>
            </a:endParaRPr>
          </a:p>
          <a:p>
            <a:pPr marL="0" lvl="0" indent="0" algn="just" rtl="0">
              <a:buNone/>
            </a:pPr>
            <a:r>
              <a:rPr lang="en-US" i="0" dirty="0">
                <a:solidFill>
                  <a:schemeClr val="tx1"/>
                </a:solidFill>
                <a:effectLst/>
                <a:latin typeface="Roboto" panose="02000000000000000000" pitchFamily="2" charset="0"/>
              </a:rPr>
              <a:t>Flight delay is inevitable, and it plays an important role in both profits and loss of the airlines. </a:t>
            </a:r>
          </a:p>
          <a:p>
            <a:pPr marL="0" lvl="0" indent="0" algn="just" rtl="0">
              <a:buNone/>
            </a:pPr>
            <a:endParaRPr lang="en-US" dirty="0">
              <a:solidFill>
                <a:schemeClr val="tx1"/>
              </a:solidFill>
              <a:latin typeface="Roboto" panose="02000000000000000000" pitchFamily="2" charset="0"/>
            </a:endParaRPr>
          </a:p>
          <a:p>
            <a:pPr marL="0" lvl="0" indent="0" algn="just" rtl="0">
              <a:buNone/>
            </a:pPr>
            <a:r>
              <a:rPr lang="en-US" i="0" dirty="0">
                <a:solidFill>
                  <a:schemeClr val="tx1"/>
                </a:solidFill>
                <a:effectLst/>
                <a:latin typeface="Roboto" panose="02000000000000000000" pitchFamily="2" charset="0"/>
              </a:rPr>
              <a:t>Delays and cancellations affect both passengers and air carriers. By resulting in increased travel time and increased expenses on food and lodging, they cause stress among passengers. Further, they disrupt the purpose of air travel — rapid, affordable and safe — and make the passengers distrust airlines.</a:t>
            </a:r>
          </a:p>
          <a:p>
            <a:pPr marL="0" lvl="0" indent="0" algn="just" rtl="0">
              <a:buNone/>
            </a:pPr>
            <a:endParaRPr lang="en-US" i="0" dirty="0">
              <a:solidFill>
                <a:schemeClr val="tx1"/>
              </a:solidFill>
              <a:effectLst/>
              <a:latin typeface="Roboto" panose="02000000000000000000" pitchFamily="2" charset="0"/>
            </a:endParaRPr>
          </a:p>
          <a:p>
            <a:pPr marL="0" lvl="0" indent="0" algn="just" rtl="0">
              <a:buNone/>
            </a:pPr>
            <a:endParaRPr lang="en-US" i="0" dirty="0">
              <a:solidFill>
                <a:schemeClr val="tx1"/>
              </a:solidFill>
              <a:effectLst/>
              <a:latin typeface="Roboto" panose="02000000000000000000" pitchFamily="2" charset="0"/>
            </a:endParaRPr>
          </a:p>
          <a:p>
            <a:pPr marL="0" lvl="0" indent="0" algn="just" rtl="0">
              <a:buNone/>
            </a:pPr>
            <a:r>
              <a:rPr lang="en-US" dirty="0">
                <a:solidFill>
                  <a:schemeClr val="tx1"/>
                </a:solidFill>
                <a:latin typeface="Roboto" panose="02000000000000000000" pitchFamily="2" charset="0"/>
                <a:ea typeface="Lato"/>
                <a:cs typeface="Lato"/>
                <a:sym typeface="Lato"/>
              </a:rPr>
              <a:t>Through this project, we shall be: </a:t>
            </a:r>
          </a:p>
          <a:p>
            <a:pPr marL="285750" lvl="0" indent="-285750" algn="just" rtl="0">
              <a:buClr>
                <a:schemeClr val="tx1"/>
              </a:buClr>
              <a:buFont typeface="Arial" panose="020B0604020202020204" pitchFamily="34" charset="0"/>
              <a:buChar char="•"/>
            </a:pPr>
            <a:r>
              <a:rPr lang="en-US" dirty="0">
                <a:solidFill>
                  <a:schemeClr val="tx1"/>
                </a:solidFill>
                <a:latin typeface="Roboto" panose="02000000000000000000" pitchFamily="2" charset="0"/>
                <a:ea typeface="Lato"/>
                <a:cs typeface="Lato"/>
                <a:sym typeface="Lato"/>
              </a:rPr>
              <a:t>Visualizing various kinds of delays with respect to time and airports</a:t>
            </a:r>
          </a:p>
          <a:p>
            <a:pPr marL="285750" lvl="0" indent="-285750" algn="just" rtl="0">
              <a:buClr>
                <a:schemeClr val="tx1"/>
              </a:buClr>
              <a:buFont typeface="Arial" panose="020B0604020202020204" pitchFamily="34" charset="0"/>
              <a:buChar char="•"/>
            </a:pPr>
            <a:r>
              <a:rPr lang="en-US" dirty="0">
                <a:solidFill>
                  <a:schemeClr val="tx1"/>
                </a:solidFill>
                <a:latin typeface="Roboto" panose="02000000000000000000" pitchFamily="2" charset="0"/>
                <a:ea typeface="Lato"/>
                <a:cs typeface="Lato"/>
                <a:sym typeface="Lato"/>
              </a:rPr>
              <a:t>Determining similar clusters of delays and distance </a:t>
            </a:r>
          </a:p>
          <a:p>
            <a:pPr marL="285750" lvl="0" indent="-285750" algn="just" rtl="0">
              <a:buClr>
                <a:schemeClr val="tx1"/>
              </a:buClr>
              <a:buFont typeface="Arial" panose="020B0604020202020204" pitchFamily="34" charset="0"/>
              <a:buChar char="•"/>
            </a:pPr>
            <a:r>
              <a:rPr lang="en-US" dirty="0">
                <a:solidFill>
                  <a:schemeClr val="tx1"/>
                </a:solidFill>
                <a:latin typeface="Roboto" panose="02000000000000000000" pitchFamily="2" charset="0"/>
                <a:ea typeface="Lato"/>
                <a:cs typeface="Lato"/>
                <a:sym typeface="Lato"/>
              </a:rPr>
              <a:t>Predicting delays less than or more than the average delay time </a:t>
            </a:r>
          </a:p>
          <a:p>
            <a:pPr marL="285750" lvl="0" indent="-285750" algn="just" rtl="0">
              <a:buClr>
                <a:schemeClr val="tx1"/>
              </a:buClr>
              <a:buFont typeface="Arial" panose="020B0604020202020204" pitchFamily="34" charset="0"/>
              <a:buChar char="•"/>
            </a:pPr>
            <a:r>
              <a:rPr lang="en-US" dirty="0">
                <a:solidFill>
                  <a:schemeClr val="tx1"/>
                </a:solidFill>
                <a:latin typeface="Roboto" panose="02000000000000000000" pitchFamily="2" charset="0"/>
                <a:ea typeface="Lato"/>
                <a:cs typeface="Lato"/>
                <a:sym typeface="Lato"/>
              </a:rPr>
              <a:t>Predicting elapsed time of flights due to delays </a:t>
            </a:r>
          </a:p>
          <a:p>
            <a:pPr marL="0" lvl="0" indent="0" algn="just" rtl="0">
              <a:spcBef>
                <a:spcPts val="1000"/>
              </a:spcBef>
              <a:spcAft>
                <a:spcPts val="1000"/>
              </a:spcAft>
              <a:buNone/>
            </a:pPr>
            <a:endParaRPr lang="en-US" dirty="0">
              <a:solidFill>
                <a:schemeClr val="tx1"/>
              </a:solidFill>
              <a:latin typeface="Roboto" panose="02000000000000000000" pitchFamily="2" charset="0"/>
              <a:ea typeface="Lato"/>
              <a:cs typeface="Lato"/>
              <a:sym typeface="Lato"/>
            </a:endParaRPr>
          </a:p>
          <a:p>
            <a:pPr marL="0" lvl="0" indent="0" algn="just" rtl="0">
              <a:spcBef>
                <a:spcPts val="1000"/>
              </a:spcBef>
              <a:spcAft>
                <a:spcPts val="1000"/>
              </a:spcAft>
              <a:buNone/>
            </a:pPr>
            <a:endParaRPr dirty="0">
              <a:solidFill>
                <a:schemeClr val="tx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7" name="Google Shape;879;p47">
            <a:extLst>
              <a:ext uri="{FF2B5EF4-FFF2-40B4-BE49-F238E27FC236}">
                <a16:creationId xmlns:a16="http://schemas.microsoft.com/office/drawing/2014/main" id="{65895727-EFE9-4FE0-A337-065D9E781437}"/>
              </a:ext>
            </a:extLst>
          </p:cNvPr>
          <p:cNvSpPr/>
          <p:nvPr/>
        </p:nvSpPr>
        <p:spPr>
          <a:xfrm>
            <a:off x="8401673" y="46572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5"/>
          <p:cNvSpPr txBox="1">
            <a:spLocks noGrp="1"/>
          </p:cNvSpPr>
          <p:nvPr>
            <p:ph type="title"/>
          </p:nvPr>
        </p:nvSpPr>
        <p:spPr>
          <a:xfrm>
            <a:off x="893699" y="431643"/>
            <a:ext cx="7933778"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Dataset Description </a:t>
            </a:r>
            <a:endParaRPr b="1" dirty="0"/>
          </a:p>
        </p:txBody>
      </p:sp>
      <p:sp>
        <p:nvSpPr>
          <p:cNvPr id="365" name="Google Shape;365;p35"/>
          <p:cNvSpPr txBox="1">
            <a:spLocks noGrp="1"/>
          </p:cNvSpPr>
          <p:nvPr>
            <p:ph type="body" idx="1"/>
          </p:nvPr>
        </p:nvSpPr>
        <p:spPr>
          <a:xfrm>
            <a:off x="893700" y="1373588"/>
            <a:ext cx="7687592"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a:latin typeface="Roboto" panose="02000000000000000000" pitchFamily="2" charset="0"/>
                <a:ea typeface="Roboto" panose="02000000000000000000" pitchFamily="2" charset="0"/>
              </a:rPr>
              <a:t>Source: </a:t>
            </a:r>
            <a:r>
              <a:rPr lang="en-US" sz="1000" dirty="0">
                <a:latin typeface="Roboto" panose="02000000000000000000" pitchFamily="2" charset="0"/>
                <a:ea typeface="Roboto" panose="02000000000000000000" pitchFamily="2" charset="0"/>
                <a:hlinkClick r:id="rId3"/>
              </a:rPr>
              <a:t>https://www.kaggle.com/fabiendaniel/predicting-flight-delays-tutorial/data?select=flights.csv</a:t>
            </a:r>
            <a:endParaRPr lang="en-US" sz="1000" dirty="0">
              <a:latin typeface="Roboto" panose="02000000000000000000" pitchFamily="2" charset="0"/>
              <a:ea typeface="Roboto" panose="02000000000000000000" pitchFamily="2" charset="0"/>
            </a:endParaRPr>
          </a:p>
          <a:p>
            <a:pPr marL="0" lvl="0" indent="0" algn="l" rtl="0">
              <a:spcBef>
                <a:spcPts val="600"/>
              </a:spcBef>
              <a:spcAft>
                <a:spcPts val="0"/>
              </a:spcAft>
              <a:buNone/>
            </a:pPr>
            <a:endParaRPr lang="en-US" sz="1000" dirty="0">
              <a:latin typeface="Roboto" panose="02000000000000000000" pitchFamily="2" charset="0"/>
              <a:ea typeface="Roboto" panose="02000000000000000000" pitchFamily="2" charset="0"/>
            </a:endParaRPr>
          </a:p>
          <a:p>
            <a:pPr marL="0" lvl="0" indent="0" algn="l" rtl="0">
              <a:spcBef>
                <a:spcPts val="600"/>
              </a:spcBef>
              <a:spcAft>
                <a:spcPts val="0"/>
              </a:spcAft>
              <a:buNone/>
            </a:pPr>
            <a:r>
              <a:rPr lang="en-US" sz="1400" dirty="0">
                <a:latin typeface="Roboto" panose="02000000000000000000" pitchFamily="2" charset="0"/>
                <a:ea typeface="Roboto" panose="02000000000000000000" pitchFamily="2" charset="0"/>
              </a:rPr>
              <a:t>Features of the Metadata:</a:t>
            </a:r>
          </a:p>
          <a:p>
            <a:pPr marL="0" lvl="0" indent="0" algn="l" rtl="0">
              <a:spcBef>
                <a:spcPts val="600"/>
              </a:spcBef>
              <a:spcAft>
                <a:spcPts val="0"/>
              </a:spcAft>
              <a:buNone/>
            </a:pPr>
            <a:r>
              <a:rPr lang="en-US" sz="1200" dirty="0">
                <a:latin typeface="Roboto" panose="02000000000000000000" pitchFamily="2" charset="0"/>
                <a:ea typeface="Roboto" panose="02000000000000000000" pitchFamily="2" charset="0"/>
              </a:rPr>
              <a:t>Each entry of our dataset corresponds to a flight and we see that more than 5,800,000 flights have been recorded in 2015. These flights are described according to 31 variables. </a:t>
            </a:r>
          </a:p>
          <a:p>
            <a:pPr marL="0" lvl="0" indent="0" algn="l" rtl="0">
              <a:spcBef>
                <a:spcPts val="600"/>
              </a:spcBef>
              <a:spcAft>
                <a:spcPts val="0"/>
              </a:spcAft>
              <a:buNone/>
            </a:pPr>
            <a:endParaRPr lang="en-US" sz="1000" dirty="0">
              <a:latin typeface="Roboto" panose="02000000000000000000" pitchFamily="2" charset="0"/>
              <a:ea typeface="Roboto" panose="02000000000000000000" pitchFamily="2" charset="0"/>
            </a:endParaRPr>
          </a:p>
          <a:p>
            <a:pPr marL="0" lvl="0" indent="0" algn="l" rtl="0">
              <a:spcBef>
                <a:spcPts val="600"/>
              </a:spcBef>
              <a:spcAft>
                <a:spcPts val="0"/>
              </a:spcAft>
              <a:buNone/>
            </a:pPr>
            <a:r>
              <a:rPr lang="en-US" sz="1200" b="1" dirty="0">
                <a:latin typeface="Roboto" panose="02000000000000000000" pitchFamily="2" charset="0"/>
                <a:ea typeface="Roboto" panose="02000000000000000000" pitchFamily="2" charset="0"/>
              </a:rPr>
              <a:t>YEAR, MONTH, DAY, DAY_OF_WEEK: </a:t>
            </a:r>
            <a:r>
              <a:rPr lang="en-US" sz="1200" dirty="0">
                <a:latin typeface="Roboto" panose="02000000000000000000" pitchFamily="2" charset="0"/>
                <a:ea typeface="Roboto" panose="02000000000000000000" pitchFamily="2" charset="0"/>
              </a:rPr>
              <a:t>dates of the flight</a:t>
            </a:r>
          </a:p>
          <a:p>
            <a:pPr marL="0" lvl="0" indent="0" algn="l" rtl="0">
              <a:spcBef>
                <a:spcPts val="600"/>
              </a:spcBef>
              <a:spcAft>
                <a:spcPts val="0"/>
              </a:spcAft>
              <a:buNone/>
            </a:pPr>
            <a:r>
              <a:rPr lang="en-US" sz="1200" b="1" dirty="0">
                <a:latin typeface="Roboto" panose="02000000000000000000" pitchFamily="2" charset="0"/>
                <a:ea typeface="Roboto" panose="02000000000000000000" pitchFamily="2" charset="0"/>
              </a:rPr>
              <a:t>AIRLINE</a:t>
            </a:r>
            <a:r>
              <a:rPr lang="en-US" sz="1200" dirty="0">
                <a:latin typeface="Roboto" panose="02000000000000000000" pitchFamily="2" charset="0"/>
                <a:ea typeface="Roboto" panose="02000000000000000000" pitchFamily="2" charset="0"/>
              </a:rPr>
              <a:t>: An identification number assigned by US DOT to identify a unique airline</a:t>
            </a:r>
          </a:p>
          <a:p>
            <a:pPr marL="0" lvl="0" indent="0" algn="l" rtl="0">
              <a:spcBef>
                <a:spcPts val="600"/>
              </a:spcBef>
              <a:spcAft>
                <a:spcPts val="0"/>
              </a:spcAft>
              <a:buNone/>
            </a:pPr>
            <a:r>
              <a:rPr lang="en-US" sz="1200" b="1" dirty="0">
                <a:latin typeface="Roboto" panose="02000000000000000000" pitchFamily="2" charset="0"/>
                <a:ea typeface="Roboto" panose="02000000000000000000" pitchFamily="2" charset="0"/>
              </a:rPr>
              <a:t>ORIGIN_AIRPORT</a:t>
            </a:r>
            <a:r>
              <a:rPr lang="en-US" sz="1200" dirty="0">
                <a:latin typeface="Roboto" panose="02000000000000000000" pitchFamily="2" charset="0"/>
                <a:ea typeface="Roboto" panose="02000000000000000000" pitchFamily="2" charset="0"/>
              </a:rPr>
              <a:t> and </a:t>
            </a:r>
            <a:r>
              <a:rPr lang="en-US" sz="1200" b="1" dirty="0">
                <a:latin typeface="Roboto" panose="02000000000000000000" pitchFamily="2" charset="0"/>
                <a:ea typeface="Roboto" panose="02000000000000000000" pitchFamily="2" charset="0"/>
              </a:rPr>
              <a:t>DESTINATION_AIRPORT</a:t>
            </a:r>
            <a:r>
              <a:rPr lang="en-US" sz="1200" dirty="0">
                <a:latin typeface="Roboto" panose="02000000000000000000" pitchFamily="2" charset="0"/>
                <a:ea typeface="Roboto" panose="02000000000000000000" pitchFamily="2" charset="0"/>
              </a:rPr>
              <a:t>: code attributed by IATA to identify the airports</a:t>
            </a:r>
          </a:p>
          <a:p>
            <a:pPr marL="0" lvl="0" indent="0" algn="l" rtl="0">
              <a:spcBef>
                <a:spcPts val="600"/>
              </a:spcBef>
              <a:spcAft>
                <a:spcPts val="0"/>
              </a:spcAft>
              <a:buNone/>
            </a:pPr>
            <a:r>
              <a:rPr lang="en-US" sz="1200" b="1" dirty="0">
                <a:latin typeface="Roboto" panose="02000000000000000000" pitchFamily="2" charset="0"/>
                <a:ea typeface="Roboto" panose="02000000000000000000" pitchFamily="2" charset="0"/>
              </a:rPr>
              <a:t>SCHEDULED_DEPARTURE</a:t>
            </a:r>
            <a:r>
              <a:rPr lang="en-US" sz="1200" dirty="0">
                <a:latin typeface="Roboto" panose="02000000000000000000" pitchFamily="2" charset="0"/>
                <a:ea typeface="Roboto" panose="02000000000000000000" pitchFamily="2" charset="0"/>
              </a:rPr>
              <a:t> and </a:t>
            </a:r>
            <a:r>
              <a:rPr lang="en-US" sz="1200" b="1" dirty="0">
                <a:latin typeface="Roboto" panose="02000000000000000000" pitchFamily="2" charset="0"/>
                <a:ea typeface="Roboto" panose="02000000000000000000" pitchFamily="2" charset="0"/>
              </a:rPr>
              <a:t>SCHEDULED_ARRIVAL </a:t>
            </a:r>
            <a:r>
              <a:rPr lang="en-US" sz="1200" dirty="0">
                <a:latin typeface="Roboto" panose="02000000000000000000" pitchFamily="2" charset="0"/>
                <a:ea typeface="Roboto" panose="02000000000000000000" pitchFamily="2" charset="0"/>
              </a:rPr>
              <a:t>: scheduled times of take-off and landing</a:t>
            </a:r>
          </a:p>
          <a:p>
            <a:pPr marL="0" lvl="0" indent="0" algn="l" rtl="0">
              <a:spcBef>
                <a:spcPts val="600"/>
              </a:spcBef>
              <a:spcAft>
                <a:spcPts val="0"/>
              </a:spcAft>
              <a:buNone/>
            </a:pPr>
            <a:r>
              <a:rPr lang="en-US" sz="1200" b="1" dirty="0">
                <a:latin typeface="Roboto" panose="02000000000000000000" pitchFamily="2" charset="0"/>
                <a:ea typeface="Roboto" panose="02000000000000000000" pitchFamily="2" charset="0"/>
              </a:rPr>
              <a:t>DEPARTURE_TIME </a:t>
            </a:r>
            <a:r>
              <a:rPr lang="en-US" sz="1200" dirty="0">
                <a:latin typeface="Roboto" panose="02000000000000000000" pitchFamily="2" charset="0"/>
                <a:ea typeface="Roboto" panose="02000000000000000000" pitchFamily="2" charset="0"/>
              </a:rPr>
              <a:t>and</a:t>
            </a:r>
            <a:r>
              <a:rPr lang="en-US" sz="1200" b="1" dirty="0">
                <a:latin typeface="Roboto" panose="02000000000000000000" pitchFamily="2" charset="0"/>
                <a:ea typeface="Roboto" panose="02000000000000000000" pitchFamily="2" charset="0"/>
              </a:rPr>
              <a:t> ARRIVAL_TIME</a:t>
            </a:r>
            <a:r>
              <a:rPr lang="en-US" sz="1200" dirty="0">
                <a:latin typeface="Roboto" panose="02000000000000000000" pitchFamily="2" charset="0"/>
                <a:ea typeface="Roboto" panose="02000000000000000000" pitchFamily="2" charset="0"/>
              </a:rPr>
              <a:t>: real times at which take-off and landing took place</a:t>
            </a:r>
          </a:p>
          <a:p>
            <a:pPr marL="0" lvl="0" indent="0" algn="l" rtl="0">
              <a:spcBef>
                <a:spcPts val="600"/>
              </a:spcBef>
              <a:spcAft>
                <a:spcPts val="0"/>
              </a:spcAft>
              <a:buNone/>
            </a:pPr>
            <a:r>
              <a:rPr lang="en-US" sz="1200" b="1" dirty="0">
                <a:latin typeface="Roboto" panose="02000000000000000000" pitchFamily="2" charset="0"/>
                <a:ea typeface="Roboto" panose="02000000000000000000" pitchFamily="2" charset="0"/>
              </a:rPr>
              <a:t>DEPARTURE_DELAY</a:t>
            </a:r>
            <a:r>
              <a:rPr lang="en-US" sz="1200" dirty="0">
                <a:latin typeface="Roboto" panose="02000000000000000000" pitchFamily="2" charset="0"/>
                <a:ea typeface="Roboto" panose="02000000000000000000" pitchFamily="2" charset="0"/>
              </a:rPr>
              <a:t> and </a:t>
            </a:r>
            <a:r>
              <a:rPr lang="en-US" sz="1200" b="1" dirty="0">
                <a:latin typeface="Roboto" panose="02000000000000000000" pitchFamily="2" charset="0"/>
                <a:ea typeface="Roboto" panose="02000000000000000000" pitchFamily="2" charset="0"/>
              </a:rPr>
              <a:t>ARRIVAL_DELAY</a:t>
            </a:r>
            <a:r>
              <a:rPr lang="en-US" sz="1200" dirty="0">
                <a:latin typeface="Roboto" panose="02000000000000000000" pitchFamily="2" charset="0"/>
                <a:ea typeface="Roboto" panose="02000000000000000000" pitchFamily="2" charset="0"/>
              </a:rPr>
              <a:t>: difference (in minutes) between planned and real times</a:t>
            </a:r>
          </a:p>
          <a:p>
            <a:pPr marL="0" lvl="0" indent="0" algn="l" rtl="0">
              <a:spcBef>
                <a:spcPts val="600"/>
              </a:spcBef>
              <a:spcAft>
                <a:spcPts val="0"/>
              </a:spcAft>
              <a:buNone/>
            </a:pPr>
            <a:r>
              <a:rPr lang="en-US" sz="1200" b="1" dirty="0">
                <a:latin typeface="Roboto" panose="02000000000000000000" pitchFamily="2" charset="0"/>
                <a:ea typeface="Roboto" panose="02000000000000000000" pitchFamily="2" charset="0"/>
              </a:rPr>
              <a:t>DISTANCE</a:t>
            </a:r>
            <a:r>
              <a:rPr lang="en-US" sz="1200" dirty="0">
                <a:latin typeface="Roboto" panose="02000000000000000000" pitchFamily="2" charset="0"/>
                <a:ea typeface="Roboto" panose="02000000000000000000" pitchFamily="2" charset="0"/>
              </a:rPr>
              <a:t>: distance (in miles)</a:t>
            </a:r>
          </a:p>
          <a:p>
            <a:pPr marL="0" lvl="0" indent="0" algn="l" rtl="0">
              <a:spcBef>
                <a:spcPts val="600"/>
              </a:spcBef>
              <a:spcAft>
                <a:spcPts val="0"/>
              </a:spcAft>
              <a:buNone/>
            </a:pPr>
            <a:endParaRPr lang="en-US" sz="1000" dirty="0"/>
          </a:p>
          <a:p>
            <a:pPr marL="0" lvl="0" indent="0" algn="l" rtl="0">
              <a:spcBef>
                <a:spcPts val="600"/>
              </a:spcBef>
              <a:spcAft>
                <a:spcPts val="0"/>
              </a:spcAft>
              <a:buNone/>
            </a:pPr>
            <a:endParaRPr sz="1000" dirty="0"/>
          </a:p>
        </p:txBody>
      </p:sp>
      <p:sp>
        <p:nvSpPr>
          <p:cNvPr id="366" name="Google Shape;366;p3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5" name="Google Shape;879;p47">
            <a:extLst>
              <a:ext uri="{FF2B5EF4-FFF2-40B4-BE49-F238E27FC236}">
                <a16:creationId xmlns:a16="http://schemas.microsoft.com/office/drawing/2014/main" id="{D21FC2C6-F79E-4EFC-8A2C-3737811BE482}"/>
              </a:ext>
            </a:extLst>
          </p:cNvPr>
          <p:cNvSpPr/>
          <p:nvPr/>
        </p:nvSpPr>
        <p:spPr>
          <a:xfrm>
            <a:off x="8401673" y="46572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704724" y="434588"/>
            <a:ext cx="7654416"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Data Cleansing </a:t>
            </a:r>
            <a:endParaRPr b="1" dirty="0"/>
          </a:p>
        </p:txBody>
      </p:sp>
      <p:sp>
        <p:nvSpPr>
          <p:cNvPr id="153" name="Google Shape;153;p20"/>
          <p:cNvSpPr txBox="1">
            <a:spLocks noGrp="1"/>
          </p:cNvSpPr>
          <p:nvPr>
            <p:ph type="body" idx="1"/>
          </p:nvPr>
        </p:nvSpPr>
        <p:spPr>
          <a:xfrm>
            <a:off x="658369" y="1344168"/>
            <a:ext cx="8370906" cy="2776728"/>
          </a:xfrm>
          <a:prstGeom prst="rect">
            <a:avLst/>
          </a:prstGeom>
        </p:spPr>
        <p:txBody>
          <a:bodyPr spcFirstLastPara="1" wrap="square" lIns="91425" tIns="91425" rIns="91425" bIns="91425" anchor="t" anchorCtr="0">
            <a:noAutofit/>
          </a:bodyPr>
          <a:lstStyle/>
          <a:p>
            <a:pPr marL="285750" indent="-285750"/>
            <a:r>
              <a:rPr lang="en-US" dirty="0">
                <a:latin typeface="Roboto" panose="02000000000000000000" pitchFamily="2" charset="0"/>
                <a:ea typeface="Roboto" panose="02000000000000000000" pitchFamily="2" charset="0"/>
              </a:rPr>
              <a:t>The following columns were dropped as they don’t have any significance in the analysis</a:t>
            </a:r>
          </a:p>
          <a:p>
            <a:pPr marL="0" indent="0">
              <a:buNone/>
            </a:pPr>
            <a:r>
              <a:rPr lang="en-US" dirty="0">
                <a:latin typeface="Roboto" panose="02000000000000000000" pitchFamily="2" charset="0"/>
                <a:ea typeface="Roboto" panose="02000000000000000000" pitchFamily="2" charset="0"/>
              </a:rPr>
              <a:t>       "TAIL_NUMBER", "TAXI_OUT","WHEELS_OFF", "WHEELS_ON", "TAXI_IN", "SCHEDULED_ARRIVAL"</a:t>
            </a:r>
          </a:p>
          <a:p>
            <a:pPr marL="285750" indent="-285750"/>
            <a:endParaRPr lang="en-US" dirty="0">
              <a:latin typeface="Roboto" panose="02000000000000000000" pitchFamily="2" charset="0"/>
              <a:ea typeface="Roboto" panose="02000000000000000000" pitchFamily="2" charset="0"/>
            </a:endParaRPr>
          </a:p>
          <a:p>
            <a:pPr marL="285750" indent="-285750"/>
            <a:r>
              <a:rPr lang="en-US" dirty="0">
                <a:latin typeface="Roboto" panose="02000000000000000000" pitchFamily="2" charset="0"/>
                <a:ea typeface="Roboto" panose="02000000000000000000" pitchFamily="2" charset="0"/>
              </a:rPr>
              <a:t>Only null values of the CANCELLATION_REASON were kept as the rest were out of scope.</a:t>
            </a:r>
          </a:p>
          <a:p>
            <a:pPr marL="285750" indent="-285750"/>
            <a:endParaRPr lang="en-US" dirty="0">
              <a:latin typeface="Roboto" panose="02000000000000000000" pitchFamily="2" charset="0"/>
              <a:ea typeface="Roboto" panose="02000000000000000000" pitchFamily="2" charset="0"/>
            </a:endParaRPr>
          </a:p>
          <a:p>
            <a:pPr marL="285750" indent="-285750"/>
            <a:r>
              <a:rPr lang="en-US" dirty="0">
                <a:latin typeface="Roboto" panose="02000000000000000000" pitchFamily="2" charset="0"/>
                <a:ea typeface="Roboto" panose="02000000000000000000" pitchFamily="2" charset="0"/>
              </a:rPr>
              <a:t>The AIR_SYSTEM_DELAY column  was further filtered based on not null values</a:t>
            </a:r>
          </a:p>
          <a:p>
            <a:pPr marL="285750" indent="-285750"/>
            <a:endParaRPr lang="en-US" dirty="0">
              <a:latin typeface="Roboto" panose="02000000000000000000" pitchFamily="2" charset="0"/>
              <a:ea typeface="Roboto" panose="02000000000000000000" pitchFamily="2" charset="0"/>
            </a:endParaRPr>
          </a:p>
          <a:p>
            <a:pPr marL="285750" indent="-285750"/>
            <a:r>
              <a:rPr lang="en-US" dirty="0">
                <a:solidFill>
                  <a:schemeClr val="tx1"/>
                </a:solidFill>
                <a:latin typeface="Roboto" panose="02000000000000000000" pitchFamily="2" charset="0"/>
                <a:ea typeface="Roboto" panose="02000000000000000000" pitchFamily="2" charset="0"/>
              </a:rPr>
              <a:t>A sample data on 5% on </a:t>
            </a:r>
            <a:r>
              <a:rPr lang="en-US" dirty="0">
                <a:solidFill>
                  <a:schemeClr val="tx1"/>
                </a:solidFill>
                <a:latin typeface="Roboto" panose="02000000000000000000" pitchFamily="2" charset="0"/>
                <a:ea typeface="Roboto" panose="02000000000000000000" pitchFamily="2" charset="0"/>
                <a:cs typeface="Lato" panose="020F0502020204030203" pitchFamily="34" charset="0"/>
              </a:rPr>
              <a:t>original dataset count with no replacement was created for our analysis. Our sample data set now consists of </a:t>
            </a:r>
            <a:r>
              <a:rPr lang="en-US" b="0" i="0" dirty="0">
                <a:solidFill>
                  <a:schemeClr val="tx1"/>
                </a:solidFill>
                <a:effectLst/>
                <a:latin typeface="Roboto" panose="02000000000000000000" pitchFamily="2" charset="0"/>
                <a:ea typeface="Roboto" panose="02000000000000000000" pitchFamily="2" charset="0"/>
                <a:cs typeface="Lato" panose="020F0502020204030203" pitchFamily="34" charset="0"/>
              </a:rPr>
              <a:t>53,107 rows. </a:t>
            </a:r>
            <a:endParaRPr lang="en-US" dirty="0">
              <a:solidFill>
                <a:schemeClr val="tx1"/>
              </a:solidFill>
              <a:latin typeface="Roboto" panose="02000000000000000000" pitchFamily="2" charset="0"/>
              <a:ea typeface="Roboto" panose="02000000000000000000" pitchFamily="2" charset="0"/>
              <a:cs typeface="Lato" panose="020F0502020204030203" pitchFamily="34" charset="0"/>
            </a:endParaRPr>
          </a:p>
          <a:p>
            <a:pPr marL="0" indent="0">
              <a:buNone/>
            </a:pPr>
            <a:r>
              <a:rPr lang="en-US" dirty="0">
                <a:latin typeface="Roboto" panose="02000000000000000000" pitchFamily="2" charset="0"/>
                <a:ea typeface="Roboto" panose="02000000000000000000" pitchFamily="2" charset="0"/>
              </a:rPr>
              <a:t> </a:t>
            </a:r>
            <a:endParaRPr dirty="0">
              <a:latin typeface="Roboto" panose="02000000000000000000" pitchFamily="2" charset="0"/>
              <a:ea typeface="Roboto" panose="02000000000000000000" pitchFamily="2" charset="0"/>
            </a:endParaRPr>
          </a:p>
        </p:txBody>
      </p:sp>
      <p:sp>
        <p:nvSpPr>
          <p:cNvPr id="156" name="Google Shape;156;p2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879;p47">
            <a:extLst>
              <a:ext uri="{FF2B5EF4-FFF2-40B4-BE49-F238E27FC236}">
                <a16:creationId xmlns:a16="http://schemas.microsoft.com/office/drawing/2014/main" id="{9C64A7C4-B1E7-4CC5-99BF-1481220CA108}"/>
              </a:ext>
            </a:extLst>
          </p:cNvPr>
          <p:cNvSpPr/>
          <p:nvPr/>
        </p:nvSpPr>
        <p:spPr>
          <a:xfrm>
            <a:off x="8401673" y="46572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3118740" y="31266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Sample Data </a:t>
            </a:r>
            <a:endParaRPr b="1" dirty="0"/>
          </a:p>
        </p:txBody>
      </p:sp>
      <p:graphicFrame>
        <p:nvGraphicFramePr>
          <p:cNvPr id="199" name="Google Shape;199;p24"/>
          <p:cNvGraphicFramePr/>
          <p:nvPr>
            <p:extLst>
              <p:ext uri="{D42A27DB-BD31-4B8C-83A1-F6EECF244321}">
                <p14:modId xmlns:p14="http://schemas.microsoft.com/office/powerpoint/2010/main" val="2485993943"/>
              </p:ext>
            </p:extLst>
          </p:nvPr>
        </p:nvGraphicFramePr>
        <p:xfrm>
          <a:off x="533400" y="1439752"/>
          <a:ext cx="3931920" cy="3093721"/>
        </p:xfrm>
        <a:graphic>
          <a:graphicData uri="http://schemas.openxmlformats.org/drawingml/2006/table">
            <a:tbl>
              <a:tblPr>
                <a:noFill/>
                <a:tableStyleId>{C98665B7-6574-423E-A4B5-A6C020D860FF}</a:tableStyleId>
              </a:tblPr>
              <a:tblGrid>
                <a:gridCol w="1310640">
                  <a:extLst>
                    <a:ext uri="{9D8B030D-6E8A-4147-A177-3AD203B41FA5}">
                      <a16:colId xmlns:a16="http://schemas.microsoft.com/office/drawing/2014/main" val="1558420686"/>
                    </a:ext>
                  </a:extLst>
                </a:gridCol>
                <a:gridCol w="1310640">
                  <a:extLst>
                    <a:ext uri="{9D8B030D-6E8A-4147-A177-3AD203B41FA5}">
                      <a16:colId xmlns:a16="http://schemas.microsoft.com/office/drawing/2014/main" val="20000"/>
                    </a:ext>
                  </a:extLst>
                </a:gridCol>
                <a:gridCol w="1310640">
                  <a:extLst>
                    <a:ext uri="{9D8B030D-6E8A-4147-A177-3AD203B41FA5}">
                      <a16:colId xmlns:a16="http://schemas.microsoft.com/office/drawing/2014/main" val="20001"/>
                    </a:ext>
                  </a:extLst>
                </a:gridCol>
              </a:tblGrid>
              <a:tr h="237345">
                <a:tc>
                  <a:txBody>
                    <a:bodyPr/>
                    <a:lstStyle/>
                    <a:p>
                      <a:pPr algn="l" fontAlgn="b"/>
                      <a:r>
                        <a:rPr lang="en-US" sz="1100" b="1" i="0" u="none" strike="noStrike" dirty="0">
                          <a:solidFill>
                            <a:srgbClr val="000000"/>
                          </a:solidFill>
                          <a:effectLst/>
                          <a:latin typeface="Calibri" panose="020F0502020204030204" pitchFamily="34" charset="0"/>
                        </a:rPr>
                        <a:t> </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solidFill>
                        <a:schemeClr val="accent2"/>
                      </a:solidFill>
                      <a:prstDash val="solid"/>
                      <a:round/>
                      <a:headEnd type="none" w="sm" len="sm"/>
                      <a:tailEnd type="none" w="sm" len="sm"/>
                    </a:lnB>
                  </a:tcPr>
                </a:tc>
                <a:tc>
                  <a:txBody>
                    <a:bodyPr/>
                    <a:lstStyle/>
                    <a:p>
                      <a:pPr algn="l" fontAlgn="b"/>
                      <a:r>
                        <a:rPr lang="en-US" sz="1100" b="1" i="0" u="none" strike="noStrike" dirty="0">
                          <a:solidFill>
                            <a:srgbClr val="000000"/>
                          </a:solidFill>
                          <a:effectLst/>
                          <a:latin typeface="Calibri" panose="020F0502020204030204" pitchFamily="34" charset="0"/>
                        </a:rPr>
                        <a:t>Column Name </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chemeClr val="accent2"/>
                      </a:solidFill>
                      <a:prstDash val="solid"/>
                      <a:round/>
                      <a:headEnd type="none" w="sm" len="sm"/>
                      <a:tailEnd type="none" w="sm" len="sm"/>
                    </a:lnB>
                  </a:tcPr>
                </a:tc>
                <a:tc>
                  <a:txBody>
                    <a:bodyPr/>
                    <a:lstStyle/>
                    <a:p>
                      <a:pPr algn="ctr" fontAlgn="b"/>
                      <a:r>
                        <a:rPr lang="en-US" sz="1100" b="1" i="0" u="none" strike="noStrike" dirty="0">
                          <a:solidFill>
                            <a:srgbClr val="000000"/>
                          </a:solidFill>
                          <a:effectLst/>
                          <a:latin typeface="Calibri" panose="020F0502020204030204" pitchFamily="34" charset="0"/>
                        </a:rPr>
                        <a:t>Data type </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237345">
                <a:tc>
                  <a:txBody>
                    <a:bodyPr/>
                    <a:lstStyle/>
                    <a:p>
                      <a:pPr algn="ctr" fontAlgn="b"/>
                      <a:r>
                        <a:rPr lang="en-US" sz="1100" b="0" i="0" u="none" strike="noStrike" dirty="0">
                          <a:solidFill>
                            <a:srgbClr val="000000"/>
                          </a:solidFill>
                          <a:effectLst/>
                          <a:latin typeface="Calibri" panose="020F0502020204030204" pitchFamily="34" charset="0"/>
                        </a:rPr>
                        <a:t>1</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dirty="0">
                          <a:solidFill>
                            <a:srgbClr val="000000"/>
                          </a:solidFill>
                          <a:effectLst/>
                          <a:latin typeface="Calibri" panose="020F0502020204030204" pitchFamily="34" charset="0"/>
                        </a:rPr>
                        <a:t>year</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ctr" fontAlgn="b"/>
                      <a:r>
                        <a:rPr lang="en-US" sz="1100" b="0" i="0" u="none" strike="noStrike">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621568574"/>
                  </a:ext>
                </a:extLst>
              </a:tr>
              <a:tr h="237345">
                <a:tc>
                  <a:txBody>
                    <a:bodyPr/>
                    <a:lstStyle/>
                    <a:p>
                      <a:pPr algn="ctr" fontAlgn="b"/>
                      <a:r>
                        <a:rPr lang="en-US" sz="1100" b="0" i="0" u="none" strike="noStrike" dirty="0">
                          <a:solidFill>
                            <a:srgbClr val="000000"/>
                          </a:solidFill>
                          <a:effectLst/>
                          <a:latin typeface="Calibri" panose="020F0502020204030204" pitchFamily="34" charset="0"/>
                        </a:rPr>
                        <a:t>2</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dirty="0">
                          <a:solidFill>
                            <a:srgbClr val="000000"/>
                          </a:solidFill>
                          <a:effectLst/>
                          <a:latin typeface="Calibri" panose="020F0502020204030204" pitchFamily="34" charset="0"/>
                        </a:rPr>
                        <a:t>month</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ctr" fontAlgn="b"/>
                      <a:r>
                        <a:rPr lang="en-US" sz="1100" b="0" i="0" u="none" strike="noStrike">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591433844"/>
                  </a:ext>
                </a:extLst>
              </a:tr>
              <a:tr h="237345">
                <a:tc>
                  <a:txBody>
                    <a:bodyPr/>
                    <a:lstStyle/>
                    <a:p>
                      <a:pPr algn="ctr" fontAlgn="b"/>
                      <a:r>
                        <a:rPr lang="en-US" sz="1100" b="0" i="0" u="none" strike="noStrike" dirty="0">
                          <a:solidFill>
                            <a:srgbClr val="000000"/>
                          </a:solidFill>
                          <a:effectLst/>
                          <a:latin typeface="Calibri" panose="020F0502020204030204" pitchFamily="34" charset="0"/>
                        </a:rPr>
                        <a:t>3</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day</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ctr" fontAlgn="b"/>
                      <a:r>
                        <a:rPr lang="en-US" sz="1100" b="0" i="0" u="none" strike="noStrike" dirty="0">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305016921"/>
                  </a:ext>
                </a:extLst>
              </a:tr>
              <a:tr h="237345">
                <a:tc>
                  <a:txBody>
                    <a:bodyPr/>
                    <a:lstStyle/>
                    <a:p>
                      <a:pPr algn="ctr" fontAlgn="b"/>
                      <a:r>
                        <a:rPr lang="en-US" sz="1100" b="0" i="0" u="none" strike="noStrike" dirty="0">
                          <a:solidFill>
                            <a:srgbClr val="000000"/>
                          </a:solidFill>
                          <a:effectLst/>
                          <a:latin typeface="Calibri" panose="020F0502020204030204" pitchFamily="34" charset="0"/>
                        </a:rPr>
                        <a:t>4</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day_of_week</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ctr" fontAlgn="b"/>
                      <a:r>
                        <a:rPr lang="en-US" sz="1100" b="0" i="0" u="none" strike="noStrike" dirty="0">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2806862706"/>
                  </a:ext>
                </a:extLst>
              </a:tr>
              <a:tr h="237345">
                <a:tc>
                  <a:txBody>
                    <a:bodyPr/>
                    <a:lstStyle/>
                    <a:p>
                      <a:pPr algn="ctr" fontAlgn="b"/>
                      <a:r>
                        <a:rPr lang="en-US" sz="1100" b="0" i="0" u="none" strike="noStrike" dirty="0">
                          <a:solidFill>
                            <a:srgbClr val="000000"/>
                          </a:solidFill>
                          <a:effectLst/>
                          <a:latin typeface="Calibri" panose="020F0502020204030204" pitchFamily="34" charset="0"/>
                        </a:rPr>
                        <a:t>5</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airline</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ctr" fontAlgn="b"/>
                      <a:r>
                        <a:rPr lang="en-US" sz="1100" b="0" i="0" u="none" strike="noStrike">
                          <a:solidFill>
                            <a:srgbClr val="000000"/>
                          </a:solidFill>
                          <a:effectLst/>
                          <a:latin typeface="Calibri" panose="020F0502020204030204" pitchFamily="34" charset="0"/>
                        </a:rPr>
                        <a:t>string</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611828410"/>
                  </a:ext>
                </a:extLst>
              </a:tr>
              <a:tr h="237345">
                <a:tc>
                  <a:txBody>
                    <a:bodyPr/>
                    <a:lstStyle/>
                    <a:p>
                      <a:pPr algn="ctr" fontAlgn="b"/>
                      <a:r>
                        <a:rPr lang="en-US" sz="1100" b="0" i="0" u="none" strike="noStrike" dirty="0">
                          <a:solidFill>
                            <a:srgbClr val="000000"/>
                          </a:solidFill>
                          <a:effectLst/>
                          <a:latin typeface="Calibri" panose="020F0502020204030204" pitchFamily="34" charset="0"/>
                        </a:rPr>
                        <a:t>6</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flight_number</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ctr" fontAlgn="b"/>
                      <a:r>
                        <a:rPr lang="en-US" sz="1100" b="0" i="0" u="none" strike="noStrike">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357473427"/>
                  </a:ext>
                </a:extLst>
              </a:tr>
              <a:tr h="237345">
                <a:tc>
                  <a:txBody>
                    <a:bodyPr/>
                    <a:lstStyle/>
                    <a:p>
                      <a:pPr algn="ctr" fontAlgn="b"/>
                      <a:r>
                        <a:rPr lang="en-US" sz="1100" b="0" i="0" u="none" strike="noStrike" dirty="0">
                          <a:solidFill>
                            <a:srgbClr val="000000"/>
                          </a:solidFill>
                          <a:effectLst/>
                          <a:latin typeface="Calibri" panose="020F0502020204030204" pitchFamily="34" charset="0"/>
                        </a:rPr>
                        <a:t>7</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origin_airport</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ctr" fontAlgn="b"/>
                      <a:r>
                        <a:rPr lang="en-US" sz="1100" b="0" i="0" u="none" strike="noStrike">
                          <a:solidFill>
                            <a:srgbClr val="000000"/>
                          </a:solidFill>
                          <a:effectLst/>
                          <a:latin typeface="Calibri" panose="020F0502020204030204" pitchFamily="34" charset="0"/>
                        </a:rPr>
                        <a:t>string</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3656118257"/>
                  </a:ext>
                </a:extLst>
              </a:tr>
              <a:tr h="249225">
                <a:tc>
                  <a:txBody>
                    <a:bodyPr/>
                    <a:lstStyle/>
                    <a:p>
                      <a:pPr algn="ctr" fontAlgn="b"/>
                      <a:r>
                        <a:rPr lang="en-US" sz="1100" b="0" i="0" u="none" strike="noStrike" dirty="0">
                          <a:solidFill>
                            <a:srgbClr val="000000"/>
                          </a:solidFill>
                          <a:effectLst/>
                          <a:latin typeface="Calibri" panose="020F0502020204030204" pitchFamily="34" charset="0"/>
                        </a:rPr>
                        <a:t>8</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dirty="0" err="1">
                          <a:solidFill>
                            <a:srgbClr val="000000"/>
                          </a:solidFill>
                          <a:effectLst/>
                          <a:latin typeface="Calibri" panose="020F0502020204030204" pitchFamily="34" charset="0"/>
                        </a:rPr>
                        <a:t>destination_airport</a:t>
                      </a:r>
                      <a:endParaRPr lang="en-US" sz="1100" b="0" i="0" u="none" strike="noStrike" dirty="0">
                        <a:solidFill>
                          <a:srgbClr val="000000"/>
                        </a:solidFill>
                        <a:effectLst/>
                        <a:latin typeface="Calibri" panose="020F0502020204030204" pitchFamily="34" charset="0"/>
                      </a:endParaRP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ctr" fontAlgn="b"/>
                      <a:r>
                        <a:rPr lang="en-US" sz="1100" b="0" i="0" u="none" strike="noStrike">
                          <a:solidFill>
                            <a:srgbClr val="000000"/>
                          </a:solidFill>
                          <a:effectLst/>
                          <a:latin typeface="Calibri" panose="020F0502020204030204" pitchFamily="34" charset="0"/>
                        </a:rPr>
                        <a:t>string</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242490952"/>
                  </a:ext>
                </a:extLst>
              </a:tr>
              <a:tr h="233252">
                <a:tc>
                  <a:txBody>
                    <a:bodyPr/>
                    <a:lstStyle/>
                    <a:p>
                      <a:pPr algn="ctr" fontAlgn="b"/>
                      <a:r>
                        <a:rPr lang="en-US" sz="1100" b="0" i="0" u="none" strike="noStrike" dirty="0">
                          <a:solidFill>
                            <a:srgbClr val="000000"/>
                          </a:solidFill>
                          <a:effectLst/>
                          <a:latin typeface="Calibri" panose="020F0502020204030204" pitchFamily="34" charset="0"/>
                        </a:rPr>
                        <a:t>9</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dirty="0" err="1">
                          <a:solidFill>
                            <a:srgbClr val="000000"/>
                          </a:solidFill>
                          <a:effectLst/>
                          <a:latin typeface="Calibri" panose="020F0502020204030204" pitchFamily="34" charset="0"/>
                        </a:rPr>
                        <a:t>scheduled_departure</a:t>
                      </a:r>
                      <a:endParaRPr lang="en-US" sz="1100" b="0" i="0" u="none" strike="noStrike" dirty="0">
                        <a:solidFill>
                          <a:srgbClr val="000000"/>
                        </a:solidFill>
                        <a:effectLst/>
                        <a:latin typeface="Calibri" panose="020F0502020204030204" pitchFamily="34" charset="0"/>
                      </a:endParaRP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ctr" fontAlgn="b"/>
                      <a:r>
                        <a:rPr lang="en-US" sz="1100" b="0" i="0" u="none" strike="noStrike" dirty="0">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3795388609"/>
                  </a:ext>
                </a:extLst>
              </a:tr>
              <a:tr h="237345">
                <a:tc>
                  <a:txBody>
                    <a:bodyPr/>
                    <a:lstStyle/>
                    <a:p>
                      <a:pPr algn="ctr" fontAlgn="b"/>
                      <a:r>
                        <a:rPr lang="en-US" sz="1100" b="0" i="0" u="none" strike="noStrike" dirty="0">
                          <a:solidFill>
                            <a:srgbClr val="000000"/>
                          </a:solidFill>
                          <a:effectLst/>
                          <a:latin typeface="Calibri" panose="020F0502020204030204" pitchFamily="34" charset="0"/>
                        </a:rPr>
                        <a:t>10</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dirty="0" err="1">
                          <a:solidFill>
                            <a:srgbClr val="000000"/>
                          </a:solidFill>
                          <a:effectLst/>
                          <a:latin typeface="Calibri" panose="020F0502020204030204" pitchFamily="34" charset="0"/>
                        </a:rPr>
                        <a:t>departure_time</a:t>
                      </a:r>
                      <a:endParaRPr lang="en-US" sz="1100" b="0" i="0" u="none" strike="noStrike" dirty="0">
                        <a:solidFill>
                          <a:srgbClr val="000000"/>
                        </a:solidFill>
                        <a:effectLst/>
                        <a:latin typeface="Calibri" panose="020F0502020204030204" pitchFamily="34" charset="0"/>
                      </a:endParaRP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ctr" fontAlgn="b"/>
                      <a:r>
                        <a:rPr lang="en-US" sz="1100" b="0" i="0" u="none" strike="noStrike">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47991130"/>
                  </a:ext>
                </a:extLst>
              </a:tr>
              <a:tr h="237345">
                <a:tc>
                  <a:txBody>
                    <a:bodyPr/>
                    <a:lstStyle/>
                    <a:p>
                      <a:pPr algn="ctr" fontAlgn="b"/>
                      <a:r>
                        <a:rPr lang="en-US" sz="1100" b="0" i="0" u="none" strike="noStrike" dirty="0">
                          <a:solidFill>
                            <a:srgbClr val="000000"/>
                          </a:solidFill>
                          <a:effectLst/>
                          <a:latin typeface="Calibri" panose="020F0502020204030204" pitchFamily="34" charset="0"/>
                        </a:rPr>
                        <a:t>11</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departure_delay</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ctr" fontAlgn="b"/>
                      <a:r>
                        <a:rPr lang="en-US" sz="1100" b="0" i="0" u="none" strike="noStrike" dirty="0">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90254866"/>
                  </a:ext>
                </a:extLst>
              </a:tr>
              <a:tr h="237794">
                <a:tc>
                  <a:txBody>
                    <a:bodyPr/>
                    <a:lstStyle/>
                    <a:p>
                      <a:pPr algn="ctr" fontAlgn="b"/>
                      <a:r>
                        <a:rPr lang="en-US" sz="1100" b="0" i="0" u="none" strike="noStrike" dirty="0">
                          <a:solidFill>
                            <a:srgbClr val="000000"/>
                          </a:solidFill>
                          <a:effectLst/>
                          <a:latin typeface="Calibri" panose="020F0502020204030204" pitchFamily="34" charset="0"/>
                        </a:rPr>
                        <a:t>12</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err="1">
                          <a:solidFill>
                            <a:srgbClr val="000000"/>
                          </a:solidFill>
                          <a:effectLst/>
                          <a:latin typeface="Calibri" panose="020F0502020204030204" pitchFamily="34" charset="0"/>
                        </a:rPr>
                        <a:t>scheduled_time</a:t>
                      </a:r>
                      <a:endParaRPr lang="en-US" sz="1100" b="0" i="0" u="none" strike="noStrike" dirty="0">
                        <a:solidFill>
                          <a:srgbClr val="000000"/>
                        </a:solidFill>
                        <a:effectLst/>
                        <a:latin typeface="Calibri" panose="020F0502020204030204" pitchFamily="34" charset="0"/>
                      </a:endParaRP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5357197"/>
                  </a:ext>
                </a:extLst>
              </a:tr>
            </a:tbl>
          </a:graphicData>
        </a:graphic>
      </p:graphicFrame>
      <p:sp>
        <p:nvSpPr>
          <p:cNvPr id="200" name="Google Shape;200;p2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7" name="Google Shape;199;p24">
            <a:extLst>
              <a:ext uri="{FF2B5EF4-FFF2-40B4-BE49-F238E27FC236}">
                <a16:creationId xmlns:a16="http://schemas.microsoft.com/office/drawing/2014/main" id="{B35522D4-6343-4C9E-AE05-36E3F4687A4A}"/>
              </a:ext>
            </a:extLst>
          </p:cNvPr>
          <p:cNvGraphicFramePr/>
          <p:nvPr>
            <p:extLst>
              <p:ext uri="{D42A27DB-BD31-4B8C-83A1-F6EECF244321}">
                <p14:modId xmlns:p14="http://schemas.microsoft.com/office/powerpoint/2010/main" val="3848407188"/>
              </p:ext>
            </p:extLst>
          </p:nvPr>
        </p:nvGraphicFramePr>
        <p:xfrm>
          <a:off x="4572000" y="1439752"/>
          <a:ext cx="3726180" cy="3093720"/>
        </p:xfrm>
        <a:graphic>
          <a:graphicData uri="http://schemas.openxmlformats.org/drawingml/2006/table">
            <a:tbl>
              <a:tblPr>
                <a:noFill/>
                <a:tableStyleId>{C98665B7-6574-423E-A4B5-A6C020D860FF}</a:tableStyleId>
              </a:tblPr>
              <a:tblGrid>
                <a:gridCol w="1242060">
                  <a:extLst>
                    <a:ext uri="{9D8B030D-6E8A-4147-A177-3AD203B41FA5}">
                      <a16:colId xmlns:a16="http://schemas.microsoft.com/office/drawing/2014/main" val="1657727751"/>
                    </a:ext>
                  </a:extLst>
                </a:gridCol>
                <a:gridCol w="1242060">
                  <a:extLst>
                    <a:ext uri="{9D8B030D-6E8A-4147-A177-3AD203B41FA5}">
                      <a16:colId xmlns:a16="http://schemas.microsoft.com/office/drawing/2014/main" val="20000"/>
                    </a:ext>
                  </a:extLst>
                </a:gridCol>
                <a:gridCol w="1242060">
                  <a:extLst>
                    <a:ext uri="{9D8B030D-6E8A-4147-A177-3AD203B41FA5}">
                      <a16:colId xmlns:a16="http://schemas.microsoft.com/office/drawing/2014/main" val="20001"/>
                    </a:ext>
                  </a:extLst>
                </a:gridCol>
              </a:tblGrid>
              <a:tr h="217170">
                <a:tc>
                  <a:txBody>
                    <a:bodyPr/>
                    <a:lstStyle/>
                    <a:p>
                      <a:pPr algn="l" fontAlgn="b"/>
                      <a:endParaRPr lang="en-US" sz="1100" b="1" i="0" u="none" strike="noStrike" dirty="0">
                        <a:solidFill>
                          <a:srgbClr val="000000"/>
                        </a:solidFill>
                        <a:effectLst/>
                        <a:latin typeface="Calibri" panose="020F0502020204030204" pitchFamily="34" charset="0"/>
                      </a:endParaRP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solidFill>
                        <a:schemeClr val="accent2"/>
                      </a:solidFill>
                      <a:prstDash val="solid"/>
                      <a:round/>
                      <a:headEnd type="none" w="sm" len="sm"/>
                      <a:tailEnd type="none" w="sm" len="sm"/>
                    </a:lnB>
                  </a:tcPr>
                </a:tc>
                <a:tc>
                  <a:txBody>
                    <a:bodyPr/>
                    <a:lstStyle/>
                    <a:p>
                      <a:pPr algn="l" fontAlgn="b"/>
                      <a:r>
                        <a:rPr lang="en-US" sz="1100" b="1" i="0" u="none" strike="noStrike" dirty="0">
                          <a:solidFill>
                            <a:srgbClr val="000000"/>
                          </a:solidFill>
                          <a:effectLst/>
                          <a:latin typeface="Calibri" panose="020F0502020204030204" pitchFamily="34" charset="0"/>
                        </a:rPr>
                        <a:t>Column Name </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chemeClr val="accent2"/>
                      </a:solidFill>
                      <a:prstDash val="solid"/>
                      <a:round/>
                      <a:headEnd type="none" w="sm" len="sm"/>
                      <a:tailEnd type="none" w="sm" len="sm"/>
                    </a:lnB>
                  </a:tcPr>
                </a:tc>
                <a:tc>
                  <a:txBody>
                    <a:bodyPr/>
                    <a:lstStyle/>
                    <a:p>
                      <a:pPr algn="l" fontAlgn="b"/>
                      <a:r>
                        <a:rPr lang="en-US" sz="1100" b="1" i="0" u="none" strike="noStrike" dirty="0">
                          <a:solidFill>
                            <a:srgbClr val="000000"/>
                          </a:solidFill>
                          <a:effectLst/>
                          <a:latin typeface="Calibri" panose="020F0502020204030204" pitchFamily="34" charset="0"/>
                        </a:rPr>
                        <a:t>Data type </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217170">
                <a:tc>
                  <a:txBody>
                    <a:bodyPr/>
                    <a:lstStyle/>
                    <a:p>
                      <a:pPr algn="ctr" fontAlgn="b"/>
                      <a:r>
                        <a:rPr lang="en-US" sz="1100" b="0" i="0" u="none" strike="noStrike" dirty="0">
                          <a:solidFill>
                            <a:srgbClr val="000000"/>
                          </a:solidFill>
                          <a:effectLst/>
                          <a:latin typeface="Calibri" panose="020F0502020204030204" pitchFamily="34" charset="0"/>
                        </a:rPr>
                        <a:t>13</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dirty="0" err="1">
                          <a:solidFill>
                            <a:srgbClr val="000000"/>
                          </a:solidFill>
                          <a:effectLst/>
                          <a:latin typeface="Calibri" panose="020F0502020204030204" pitchFamily="34" charset="0"/>
                        </a:rPr>
                        <a:t>elapsed_time</a:t>
                      </a:r>
                      <a:endParaRPr lang="en-US" sz="1100" b="0" i="0" u="none" strike="noStrike" dirty="0">
                        <a:solidFill>
                          <a:srgbClr val="000000"/>
                        </a:solidFill>
                        <a:effectLst/>
                        <a:latin typeface="Calibri" panose="020F0502020204030204" pitchFamily="34" charset="0"/>
                      </a:endParaRP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l" fontAlgn="b"/>
                      <a:r>
                        <a:rPr lang="en-US" sz="1100" b="0" i="0" u="none" strike="noStrike" dirty="0">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212965391"/>
                  </a:ext>
                </a:extLst>
              </a:tr>
              <a:tr h="217170">
                <a:tc>
                  <a:txBody>
                    <a:bodyPr/>
                    <a:lstStyle/>
                    <a:p>
                      <a:pPr algn="ctr" fontAlgn="b"/>
                      <a:r>
                        <a:rPr lang="en-US" sz="1100" b="0" i="0" u="none" strike="noStrike" dirty="0">
                          <a:solidFill>
                            <a:srgbClr val="000000"/>
                          </a:solidFill>
                          <a:effectLst/>
                          <a:latin typeface="Calibri" panose="020F0502020204030204" pitchFamily="34" charset="0"/>
                        </a:rPr>
                        <a:t>14</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distance</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217024032"/>
                  </a:ext>
                </a:extLst>
              </a:tr>
              <a:tr h="217170">
                <a:tc>
                  <a:txBody>
                    <a:bodyPr/>
                    <a:lstStyle/>
                    <a:p>
                      <a:pPr algn="ctr" fontAlgn="b"/>
                      <a:r>
                        <a:rPr lang="en-US" sz="1100" b="0" i="0" u="none" strike="noStrike" dirty="0">
                          <a:solidFill>
                            <a:srgbClr val="000000"/>
                          </a:solidFill>
                          <a:effectLst/>
                          <a:latin typeface="Calibri" panose="020F0502020204030204" pitchFamily="34" charset="0"/>
                        </a:rPr>
                        <a:t>15</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dirty="0" err="1">
                          <a:solidFill>
                            <a:srgbClr val="000000"/>
                          </a:solidFill>
                          <a:effectLst/>
                          <a:latin typeface="Calibri" panose="020F0502020204030204" pitchFamily="34" charset="0"/>
                        </a:rPr>
                        <a:t>scheduled_arrival</a:t>
                      </a:r>
                      <a:endParaRPr lang="en-US" sz="1100" b="0" i="0" u="none" strike="noStrike" dirty="0">
                        <a:solidFill>
                          <a:srgbClr val="000000"/>
                        </a:solidFill>
                        <a:effectLst/>
                        <a:latin typeface="Calibri" panose="020F0502020204030204" pitchFamily="34" charset="0"/>
                      </a:endParaRP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156065822"/>
                  </a:ext>
                </a:extLst>
              </a:tr>
              <a:tr h="217170">
                <a:tc>
                  <a:txBody>
                    <a:bodyPr/>
                    <a:lstStyle/>
                    <a:p>
                      <a:pPr algn="ctr" fontAlgn="b"/>
                      <a:r>
                        <a:rPr lang="en-US" sz="1100" b="0" i="0" u="none" strike="noStrike" dirty="0">
                          <a:solidFill>
                            <a:srgbClr val="000000"/>
                          </a:solidFill>
                          <a:effectLst/>
                          <a:latin typeface="Calibri" panose="020F0502020204030204" pitchFamily="34" charset="0"/>
                        </a:rPr>
                        <a:t>16</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arrival_time</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3020700975"/>
                  </a:ext>
                </a:extLst>
              </a:tr>
              <a:tr h="217170">
                <a:tc>
                  <a:txBody>
                    <a:bodyPr/>
                    <a:lstStyle/>
                    <a:p>
                      <a:pPr algn="ctr" fontAlgn="b"/>
                      <a:r>
                        <a:rPr lang="en-US" sz="1100" b="0" i="0" u="none" strike="noStrike" dirty="0">
                          <a:solidFill>
                            <a:srgbClr val="000000"/>
                          </a:solidFill>
                          <a:effectLst/>
                          <a:latin typeface="Calibri" panose="020F0502020204030204" pitchFamily="34" charset="0"/>
                        </a:rPr>
                        <a:t>17</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arrival_delay</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107671797"/>
                  </a:ext>
                </a:extLst>
              </a:tr>
              <a:tr h="217170">
                <a:tc>
                  <a:txBody>
                    <a:bodyPr/>
                    <a:lstStyle/>
                    <a:p>
                      <a:pPr algn="ctr" fontAlgn="b"/>
                      <a:r>
                        <a:rPr lang="en-US" sz="1100" b="0" i="0" u="none" strike="noStrike" dirty="0">
                          <a:solidFill>
                            <a:srgbClr val="000000"/>
                          </a:solidFill>
                          <a:effectLst/>
                          <a:latin typeface="Calibri" panose="020F0502020204030204" pitchFamily="34" charset="0"/>
                        </a:rPr>
                        <a:t>18</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dirty="0">
                          <a:solidFill>
                            <a:srgbClr val="000000"/>
                          </a:solidFill>
                          <a:effectLst/>
                          <a:latin typeface="Calibri" panose="020F0502020204030204" pitchFamily="34" charset="0"/>
                        </a:rPr>
                        <a:t>diverted</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3959999408"/>
                  </a:ext>
                </a:extLst>
              </a:tr>
              <a:tr h="217170">
                <a:tc>
                  <a:txBody>
                    <a:bodyPr/>
                    <a:lstStyle/>
                    <a:p>
                      <a:pPr algn="ctr" fontAlgn="b"/>
                      <a:r>
                        <a:rPr lang="en-US" sz="1100" b="0" i="0" u="none" strike="noStrike" dirty="0">
                          <a:solidFill>
                            <a:srgbClr val="000000"/>
                          </a:solidFill>
                          <a:effectLst/>
                          <a:latin typeface="Calibri" panose="020F0502020204030204" pitchFamily="34" charset="0"/>
                        </a:rPr>
                        <a:t>19</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cancelled</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l" fontAlgn="b"/>
                      <a:r>
                        <a:rPr lang="en-US" sz="1100" b="0" i="0" u="none" strike="noStrike" dirty="0">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3719948931"/>
                  </a:ext>
                </a:extLst>
              </a:tr>
              <a:tr h="217170">
                <a:tc>
                  <a:txBody>
                    <a:bodyPr/>
                    <a:lstStyle/>
                    <a:p>
                      <a:pPr algn="ctr" fontAlgn="b"/>
                      <a:r>
                        <a:rPr lang="en-US" sz="1100" b="0" i="0" u="none" strike="noStrike" dirty="0">
                          <a:solidFill>
                            <a:srgbClr val="000000"/>
                          </a:solidFill>
                          <a:effectLst/>
                          <a:latin typeface="Calibri" panose="020F0502020204030204" pitchFamily="34" charset="0"/>
                        </a:rPr>
                        <a:t>20</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dirty="0" err="1">
                          <a:solidFill>
                            <a:srgbClr val="000000"/>
                          </a:solidFill>
                          <a:effectLst/>
                          <a:latin typeface="Calibri" panose="020F0502020204030204" pitchFamily="34" charset="0"/>
                        </a:rPr>
                        <a:t>cancellation_reason</a:t>
                      </a:r>
                      <a:endParaRPr lang="en-US" sz="1100" b="0" i="0" u="none" strike="noStrike" dirty="0">
                        <a:solidFill>
                          <a:srgbClr val="000000"/>
                        </a:solidFill>
                        <a:effectLst/>
                        <a:latin typeface="Calibri" panose="020F0502020204030204" pitchFamily="34" charset="0"/>
                      </a:endParaRP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l" fontAlgn="b"/>
                      <a:r>
                        <a:rPr lang="en-US" sz="1100" b="0" i="0" u="none" strike="noStrike" dirty="0">
                          <a:solidFill>
                            <a:srgbClr val="000000"/>
                          </a:solidFill>
                          <a:effectLst/>
                          <a:latin typeface="Calibri" panose="020F0502020204030204" pitchFamily="34" charset="0"/>
                        </a:rPr>
                        <a:t>string</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464566931"/>
                  </a:ext>
                </a:extLst>
              </a:tr>
              <a:tr h="217170">
                <a:tc>
                  <a:txBody>
                    <a:bodyPr/>
                    <a:lstStyle/>
                    <a:p>
                      <a:pPr algn="ctr" fontAlgn="b"/>
                      <a:r>
                        <a:rPr lang="en-US" sz="1100" b="0" i="0" u="none" strike="noStrike" dirty="0">
                          <a:solidFill>
                            <a:srgbClr val="000000"/>
                          </a:solidFill>
                          <a:effectLst/>
                          <a:latin typeface="Calibri" panose="020F0502020204030204" pitchFamily="34" charset="0"/>
                        </a:rPr>
                        <a:t>21</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air_system_delay</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3698982770"/>
                  </a:ext>
                </a:extLst>
              </a:tr>
              <a:tr h="217170">
                <a:tc>
                  <a:txBody>
                    <a:bodyPr/>
                    <a:lstStyle/>
                    <a:p>
                      <a:pPr algn="ctr" fontAlgn="b"/>
                      <a:r>
                        <a:rPr lang="en-US" sz="1100" b="0" i="0" u="none" strike="noStrike" dirty="0">
                          <a:solidFill>
                            <a:srgbClr val="000000"/>
                          </a:solidFill>
                          <a:effectLst/>
                          <a:latin typeface="Calibri" panose="020F0502020204030204" pitchFamily="34" charset="0"/>
                        </a:rPr>
                        <a:t>22</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security_delay</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l" fontAlgn="b"/>
                      <a:r>
                        <a:rPr lang="en-US" sz="1100" b="0" i="0" u="none" strike="noStrike" dirty="0">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722305434"/>
                  </a:ext>
                </a:extLst>
              </a:tr>
              <a:tr h="217170">
                <a:tc>
                  <a:txBody>
                    <a:bodyPr/>
                    <a:lstStyle/>
                    <a:p>
                      <a:pPr algn="ctr" fontAlgn="b"/>
                      <a:r>
                        <a:rPr lang="en-US" sz="1100" b="0" i="0" u="none" strike="noStrike" dirty="0">
                          <a:solidFill>
                            <a:srgbClr val="000000"/>
                          </a:solidFill>
                          <a:effectLst/>
                          <a:latin typeface="Calibri" panose="020F0502020204030204" pitchFamily="34" charset="0"/>
                        </a:rPr>
                        <a:t>23</a:t>
                      </a:r>
                    </a:p>
                  </a:txBody>
                  <a:tcPr marL="7620" marR="7620" marT="7620" anchor="b">
                    <a:lnL w="12700" cap="flat" cmpd="sng" algn="ctr">
                      <a:solidFill>
                        <a:schemeClr val="tx1"/>
                      </a:solidFill>
                      <a:prstDash val="solid"/>
                      <a:round/>
                      <a:headEnd type="none" w="med" len="med"/>
                      <a:tailEnd type="none" w="med" len="med"/>
                    </a:lnL>
                    <a:lnR w="9525"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airline_delay</a:t>
                      </a:r>
                    </a:p>
                  </a:txBody>
                  <a:tcPr marL="7620" marR="7620" marT="7620" anchor="b">
                    <a:lnL w="9525" cap="flat" cmpd="sng" algn="ctr">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int</a:t>
                      </a:r>
                    </a:p>
                  </a:txBody>
                  <a:tcPr marL="7620" marR="7620" marT="7620" anchor="b">
                    <a:lnL w="9525" cap="flat" cmpd="sng">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217170">
                <a:tc>
                  <a:txBody>
                    <a:bodyPr/>
                    <a:lstStyle/>
                    <a:p>
                      <a:pPr algn="ctr" fontAlgn="b"/>
                      <a:r>
                        <a:rPr lang="en-US" sz="1100" b="0" i="0" u="none" strike="noStrike" dirty="0">
                          <a:solidFill>
                            <a:srgbClr val="000000"/>
                          </a:solidFill>
                          <a:effectLst/>
                          <a:latin typeface="Calibri" panose="020F0502020204030204" pitchFamily="34" charset="0"/>
                        </a:rPr>
                        <a:t>24</a:t>
                      </a:r>
                    </a:p>
                  </a:txBody>
                  <a:tcPr marL="7620" marR="7620" marT="7620" anchor="b">
                    <a:lnL w="12700" cap="flat" cmpd="sng" algn="ctr">
                      <a:solidFill>
                        <a:schemeClr val="tx1"/>
                      </a:solidFill>
                      <a:prstDash val="solid"/>
                      <a:round/>
                      <a:headEnd type="none" w="med" len="med"/>
                      <a:tailEnd type="none" w="med" len="med"/>
                    </a:lnL>
                    <a:lnR w="9525"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dirty="0" err="1">
                          <a:solidFill>
                            <a:srgbClr val="000000"/>
                          </a:solidFill>
                          <a:effectLst/>
                          <a:latin typeface="Calibri" panose="020F0502020204030204" pitchFamily="34" charset="0"/>
                        </a:rPr>
                        <a:t>late_aircraft_delay</a:t>
                      </a:r>
                      <a:endParaRPr lang="en-US" sz="1100" b="0" i="0" u="none" strike="noStrike" dirty="0">
                        <a:solidFill>
                          <a:srgbClr val="000000"/>
                        </a:solidFill>
                        <a:effectLst/>
                        <a:latin typeface="Calibri" panose="020F0502020204030204" pitchFamily="34" charset="0"/>
                      </a:endParaRPr>
                    </a:p>
                  </a:txBody>
                  <a:tcPr marL="7620" marR="7620" marT="7620" anchor="b">
                    <a:lnL w="9525" cap="flat" cmpd="sng" algn="ctr">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algn="l" fontAlgn="b"/>
                      <a:r>
                        <a:rPr lang="en-US" sz="1100" b="0" i="0" u="none" strike="noStrike">
                          <a:solidFill>
                            <a:srgbClr val="000000"/>
                          </a:solidFill>
                          <a:effectLst/>
                          <a:latin typeface="Calibri" panose="020F0502020204030204" pitchFamily="34" charset="0"/>
                        </a:rPr>
                        <a:t>int</a:t>
                      </a:r>
                    </a:p>
                  </a:txBody>
                  <a:tcPr marL="7620" marR="7620" marT="7620" anchor="b">
                    <a:lnL w="9525" cap="flat" cmpd="sng">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217170">
                <a:tc>
                  <a:txBody>
                    <a:bodyPr/>
                    <a:lstStyle/>
                    <a:p>
                      <a:pPr algn="ctr" fontAlgn="b"/>
                      <a:r>
                        <a:rPr lang="en-US" sz="1100" b="0" i="0" u="none" strike="noStrike" dirty="0">
                          <a:solidFill>
                            <a:srgbClr val="000000"/>
                          </a:solidFill>
                          <a:effectLst/>
                          <a:latin typeface="Calibri" panose="020F0502020204030204" pitchFamily="34" charset="0"/>
                        </a:rPr>
                        <a:t>25</a:t>
                      </a:r>
                    </a:p>
                  </a:txBody>
                  <a:tcPr marL="7620" marR="7620" marT="7620" anchor="b">
                    <a:lnL w="12700" cap="flat" cmpd="sng" algn="ctr">
                      <a:solidFill>
                        <a:schemeClr val="tx1"/>
                      </a:solidFill>
                      <a:prstDash val="solid"/>
                      <a:round/>
                      <a:headEnd type="none" w="med" len="med"/>
                      <a:tailEnd type="none" w="med" len="med"/>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weather_delay</a:t>
                      </a:r>
                    </a:p>
                  </a:txBody>
                  <a:tcPr marL="7620" marR="7620" marT="7620" anchor="b">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int</a:t>
                      </a:r>
                    </a:p>
                  </a:txBody>
                  <a:tcPr marL="7620" marR="7620" marT="7620" anchor="b">
                    <a:lnL w="9525" cap="flat" cmpd="sng" algn="ctr">
                      <a:solidFill>
                        <a:srgbClr val="2185C5">
                          <a:alpha val="0"/>
                        </a:srgb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accent2"/>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7761490"/>
                  </a:ext>
                </a:extLst>
              </a:tr>
            </a:tbl>
          </a:graphicData>
        </a:graphic>
      </p:graphicFrame>
      <p:sp>
        <p:nvSpPr>
          <p:cNvPr id="6" name="Google Shape;879;p47">
            <a:extLst>
              <a:ext uri="{FF2B5EF4-FFF2-40B4-BE49-F238E27FC236}">
                <a16:creationId xmlns:a16="http://schemas.microsoft.com/office/drawing/2014/main" id="{377B2D4C-894E-4709-BEBA-4F832AF169A6}"/>
              </a:ext>
            </a:extLst>
          </p:cNvPr>
          <p:cNvSpPr/>
          <p:nvPr/>
        </p:nvSpPr>
        <p:spPr>
          <a:xfrm>
            <a:off x="8401673" y="46572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1116013" y="339090"/>
            <a:ext cx="6911974" cy="1206500"/>
          </a:xfrm>
          <a:prstGeom prst="rect">
            <a:avLst/>
          </a:prstGeom>
        </p:spPr>
        <p:txBody>
          <a:bodyPr spcFirstLastPara="1" wrap="square" lIns="91425" tIns="91425" rIns="91425" bIns="91425" anchor="b" anchorCtr="0">
            <a:noAutofit/>
          </a:bodyPr>
          <a:lstStyle/>
          <a:p>
            <a:br>
              <a:rPr lang="en-US" b="1" i="0" dirty="0">
                <a:effectLst/>
                <a:latin typeface="Helvetica Neue"/>
              </a:rPr>
            </a:br>
            <a:br>
              <a:rPr lang="en-US" b="1" i="0" dirty="0">
                <a:effectLst/>
                <a:latin typeface="Helvetica Neue"/>
              </a:rPr>
            </a:br>
            <a:r>
              <a:rPr lang="en-US" b="1" i="0" dirty="0">
                <a:effectLst/>
                <a:latin typeface="Helvetica Neue"/>
              </a:rPr>
              <a:t>Visualization of Data Distribution</a:t>
            </a:r>
            <a:br>
              <a:rPr lang="en-US" b="1" i="0" dirty="0">
                <a:effectLst/>
                <a:latin typeface="Helvetica Neue"/>
              </a:rPr>
            </a:br>
            <a:endParaRPr dirty="0"/>
          </a:p>
        </p:txBody>
      </p:sp>
      <p:sp>
        <p:nvSpPr>
          <p:cNvPr id="156" name="Google Shape;156;p2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3" name="Text Placeholder 2">
            <a:extLst>
              <a:ext uri="{FF2B5EF4-FFF2-40B4-BE49-F238E27FC236}">
                <a16:creationId xmlns:a16="http://schemas.microsoft.com/office/drawing/2014/main" id="{BEC17F4A-C78C-4DC9-BEA9-95A634023224}"/>
              </a:ext>
            </a:extLst>
          </p:cNvPr>
          <p:cNvSpPr>
            <a:spLocks noGrp="1"/>
          </p:cNvSpPr>
          <p:nvPr>
            <p:ph type="body" idx="1"/>
          </p:nvPr>
        </p:nvSpPr>
        <p:spPr>
          <a:xfrm>
            <a:off x="160656" y="1152144"/>
            <a:ext cx="4091304" cy="470916"/>
          </a:xfrm>
        </p:spPr>
        <p:txBody>
          <a:bodyPr/>
          <a:lstStyle/>
          <a:p>
            <a:r>
              <a:rPr lang="en-US" b="1" i="0" dirty="0">
                <a:effectLst/>
                <a:latin typeface="Helvetica Neue"/>
              </a:rPr>
              <a:t>Airlines VS Departure and Arrival delay</a:t>
            </a:r>
          </a:p>
          <a:p>
            <a:endParaRPr lang="en-US" dirty="0"/>
          </a:p>
        </p:txBody>
      </p:sp>
      <p:pic>
        <p:nvPicPr>
          <p:cNvPr id="6" name="Picture 5">
            <a:extLst>
              <a:ext uri="{FF2B5EF4-FFF2-40B4-BE49-F238E27FC236}">
                <a16:creationId xmlns:a16="http://schemas.microsoft.com/office/drawing/2014/main" id="{238F3E30-E2B8-4403-AE73-71553712CA8F}"/>
              </a:ext>
            </a:extLst>
          </p:cNvPr>
          <p:cNvPicPr>
            <a:picLocks noChangeAspect="1"/>
          </p:cNvPicPr>
          <p:nvPr/>
        </p:nvPicPr>
        <p:blipFill>
          <a:blip r:embed="rId3"/>
          <a:stretch>
            <a:fillRect/>
          </a:stretch>
        </p:blipFill>
        <p:spPr>
          <a:xfrm>
            <a:off x="548823" y="1713683"/>
            <a:ext cx="3861597" cy="2744017"/>
          </a:xfrm>
          <a:prstGeom prst="rect">
            <a:avLst/>
          </a:prstGeom>
        </p:spPr>
      </p:pic>
      <p:sp>
        <p:nvSpPr>
          <p:cNvPr id="10" name="Text Placeholder 2">
            <a:extLst>
              <a:ext uri="{FF2B5EF4-FFF2-40B4-BE49-F238E27FC236}">
                <a16:creationId xmlns:a16="http://schemas.microsoft.com/office/drawing/2014/main" id="{E36437DD-D939-4551-B752-CB6B1DFEC957}"/>
              </a:ext>
            </a:extLst>
          </p:cNvPr>
          <p:cNvSpPr txBox="1">
            <a:spLocks/>
          </p:cNvSpPr>
          <p:nvPr/>
        </p:nvSpPr>
        <p:spPr>
          <a:xfrm>
            <a:off x="4777921" y="1152144"/>
            <a:ext cx="4091304" cy="470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6"/>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r>
              <a:rPr lang="en-US" b="1" dirty="0"/>
              <a:t>Day of Week VS Average Arrival Delay </a:t>
            </a:r>
          </a:p>
        </p:txBody>
      </p:sp>
      <p:pic>
        <p:nvPicPr>
          <p:cNvPr id="11" name="Picture 10">
            <a:extLst>
              <a:ext uri="{FF2B5EF4-FFF2-40B4-BE49-F238E27FC236}">
                <a16:creationId xmlns:a16="http://schemas.microsoft.com/office/drawing/2014/main" id="{50B08941-8B1C-4F92-813F-6A736B222286}"/>
              </a:ext>
            </a:extLst>
          </p:cNvPr>
          <p:cNvPicPr>
            <a:picLocks noChangeAspect="1"/>
          </p:cNvPicPr>
          <p:nvPr/>
        </p:nvPicPr>
        <p:blipFill>
          <a:blip r:embed="rId4"/>
          <a:stretch>
            <a:fillRect/>
          </a:stretch>
        </p:blipFill>
        <p:spPr>
          <a:xfrm>
            <a:off x="5309272" y="1780947"/>
            <a:ext cx="3028602" cy="2609487"/>
          </a:xfrm>
          <a:prstGeom prst="rect">
            <a:avLst/>
          </a:prstGeom>
        </p:spPr>
      </p:pic>
      <p:sp>
        <p:nvSpPr>
          <p:cNvPr id="8" name="Google Shape;879;p47">
            <a:extLst>
              <a:ext uri="{FF2B5EF4-FFF2-40B4-BE49-F238E27FC236}">
                <a16:creationId xmlns:a16="http://schemas.microsoft.com/office/drawing/2014/main" id="{3688E0CE-271D-47E2-AA67-F4AF2257E4F8}"/>
              </a:ext>
            </a:extLst>
          </p:cNvPr>
          <p:cNvSpPr/>
          <p:nvPr/>
        </p:nvSpPr>
        <p:spPr>
          <a:xfrm>
            <a:off x="8401673" y="46572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888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1116013" y="339090"/>
            <a:ext cx="6911974" cy="1206500"/>
          </a:xfrm>
          <a:prstGeom prst="rect">
            <a:avLst/>
          </a:prstGeom>
        </p:spPr>
        <p:txBody>
          <a:bodyPr spcFirstLastPara="1" wrap="square" lIns="91425" tIns="91425" rIns="91425" bIns="91425" anchor="b" anchorCtr="0">
            <a:noAutofit/>
          </a:bodyPr>
          <a:lstStyle/>
          <a:p>
            <a:br>
              <a:rPr lang="en-US" b="1" i="0" dirty="0">
                <a:effectLst/>
                <a:latin typeface="Helvetica Neue"/>
              </a:rPr>
            </a:br>
            <a:br>
              <a:rPr lang="en-US" b="1" i="0" dirty="0">
                <a:effectLst/>
                <a:latin typeface="Helvetica Neue"/>
              </a:rPr>
            </a:br>
            <a:r>
              <a:rPr lang="en-US" b="1" i="0" dirty="0">
                <a:effectLst/>
                <a:latin typeface="Helvetica Neue"/>
              </a:rPr>
              <a:t>Visualization of Data Distribution</a:t>
            </a:r>
            <a:br>
              <a:rPr lang="en-US" b="1" i="0" dirty="0">
                <a:effectLst/>
                <a:latin typeface="Helvetica Neue"/>
              </a:rPr>
            </a:br>
            <a:endParaRPr dirty="0"/>
          </a:p>
        </p:txBody>
      </p:sp>
      <p:sp>
        <p:nvSpPr>
          <p:cNvPr id="156" name="Google Shape;156;p2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 name="Text Placeholder 2">
            <a:extLst>
              <a:ext uri="{FF2B5EF4-FFF2-40B4-BE49-F238E27FC236}">
                <a16:creationId xmlns:a16="http://schemas.microsoft.com/office/drawing/2014/main" id="{BEC17F4A-C78C-4DC9-BEA9-95A634023224}"/>
              </a:ext>
            </a:extLst>
          </p:cNvPr>
          <p:cNvSpPr>
            <a:spLocks noGrp="1"/>
          </p:cNvSpPr>
          <p:nvPr>
            <p:ph type="body" idx="1"/>
          </p:nvPr>
        </p:nvSpPr>
        <p:spPr>
          <a:xfrm>
            <a:off x="160656" y="1152144"/>
            <a:ext cx="4319904" cy="470916"/>
          </a:xfrm>
        </p:spPr>
        <p:txBody>
          <a:bodyPr/>
          <a:lstStyle/>
          <a:p>
            <a:pPr algn="l"/>
            <a:r>
              <a:rPr lang="en-US" sz="1200" b="1" i="0" dirty="0">
                <a:effectLst/>
                <a:latin typeface="Helvetica Neue"/>
              </a:rPr>
              <a:t>Origin airport VS Average departure delay</a:t>
            </a:r>
          </a:p>
          <a:p>
            <a:endParaRPr lang="en-US" sz="1200" dirty="0"/>
          </a:p>
        </p:txBody>
      </p:sp>
      <p:sp>
        <p:nvSpPr>
          <p:cNvPr id="10" name="Text Placeholder 2">
            <a:extLst>
              <a:ext uri="{FF2B5EF4-FFF2-40B4-BE49-F238E27FC236}">
                <a16:creationId xmlns:a16="http://schemas.microsoft.com/office/drawing/2014/main" id="{E36437DD-D939-4551-B752-CB6B1DFEC957}"/>
              </a:ext>
            </a:extLst>
          </p:cNvPr>
          <p:cNvSpPr txBox="1">
            <a:spLocks/>
          </p:cNvSpPr>
          <p:nvPr/>
        </p:nvSpPr>
        <p:spPr>
          <a:xfrm>
            <a:off x="4777921" y="1152144"/>
            <a:ext cx="4091304" cy="4709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6"/>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algn="l"/>
            <a:r>
              <a:rPr lang="en-US" sz="1200" b="1" i="0" dirty="0">
                <a:effectLst/>
                <a:latin typeface="Helvetica Neue"/>
              </a:rPr>
              <a:t>Destination airport VS Average arrival delay</a:t>
            </a:r>
          </a:p>
        </p:txBody>
      </p:sp>
      <p:sp>
        <p:nvSpPr>
          <p:cNvPr id="8" name="Google Shape;879;p47">
            <a:extLst>
              <a:ext uri="{FF2B5EF4-FFF2-40B4-BE49-F238E27FC236}">
                <a16:creationId xmlns:a16="http://schemas.microsoft.com/office/drawing/2014/main" id="{46555582-63A0-4623-891D-BF3C82707867}"/>
              </a:ext>
            </a:extLst>
          </p:cNvPr>
          <p:cNvSpPr/>
          <p:nvPr/>
        </p:nvSpPr>
        <p:spPr>
          <a:xfrm>
            <a:off x="8401673" y="46572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Picture 4" descr="Chart, line chart&#10;&#10;Description automatically generated">
            <a:extLst>
              <a:ext uri="{FF2B5EF4-FFF2-40B4-BE49-F238E27FC236}">
                <a16:creationId xmlns:a16="http://schemas.microsoft.com/office/drawing/2014/main" id="{970655E7-9F85-4B20-B1D1-F31B2126CCD2}"/>
              </a:ext>
            </a:extLst>
          </p:cNvPr>
          <p:cNvPicPr>
            <a:picLocks noChangeAspect="1"/>
          </p:cNvPicPr>
          <p:nvPr/>
        </p:nvPicPr>
        <p:blipFill>
          <a:blip r:embed="rId3"/>
          <a:stretch>
            <a:fillRect/>
          </a:stretch>
        </p:blipFill>
        <p:spPr>
          <a:xfrm>
            <a:off x="22081" y="1683328"/>
            <a:ext cx="4236267" cy="2490400"/>
          </a:xfrm>
          <a:prstGeom prst="rect">
            <a:avLst/>
          </a:prstGeom>
        </p:spPr>
      </p:pic>
      <p:pic>
        <p:nvPicPr>
          <p:cNvPr id="9" name="Picture 8" descr="Chart, line chart&#10;&#10;Description automatically generated">
            <a:extLst>
              <a:ext uri="{FF2B5EF4-FFF2-40B4-BE49-F238E27FC236}">
                <a16:creationId xmlns:a16="http://schemas.microsoft.com/office/drawing/2014/main" id="{BF493962-2964-4B56-8251-4D4A2E49E4CE}"/>
              </a:ext>
            </a:extLst>
          </p:cNvPr>
          <p:cNvPicPr>
            <a:picLocks noChangeAspect="1"/>
          </p:cNvPicPr>
          <p:nvPr/>
        </p:nvPicPr>
        <p:blipFill>
          <a:blip r:embed="rId4"/>
          <a:stretch>
            <a:fillRect/>
          </a:stretch>
        </p:blipFill>
        <p:spPr>
          <a:xfrm>
            <a:off x="4494414" y="1764034"/>
            <a:ext cx="4423836" cy="2409694"/>
          </a:xfrm>
          <a:prstGeom prst="rect">
            <a:avLst/>
          </a:prstGeom>
        </p:spPr>
      </p:pic>
    </p:spTree>
    <p:extLst>
      <p:ext uri="{BB962C8B-B14F-4D97-AF65-F5344CB8AC3E}">
        <p14:creationId xmlns:p14="http://schemas.microsoft.com/office/powerpoint/2010/main" val="3924779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232093" y="-300006"/>
            <a:ext cx="8522832" cy="1206500"/>
          </a:xfrm>
          <a:prstGeom prst="rect">
            <a:avLst/>
          </a:prstGeom>
        </p:spPr>
        <p:txBody>
          <a:bodyPr spcFirstLastPara="1" wrap="square" lIns="91425" tIns="91425" rIns="91425" bIns="91425" anchor="b" anchorCtr="0">
            <a:noAutofit/>
          </a:bodyPr>
          <a:lstStyle/>
          <a:p>
            <a:pPr algn="ctr"/>
            <a:r>
              <a:rPr lang="en-US" b="1" dirty="0"/>
              <a:t>Model Flowchart</a:t>
            </a:r>
            <a:endParaRPr b="1" dirty="0"/>
          </a:p>
        </p:txBody>
      </p:sp>
      <p:sp>
        <p:nvSpPr>
          <p:cNvPr id="156" name="Google Shape;156;p2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8" name="Google Shape;879;p47">
            <a:extLst>
              <a:ext uri="{FF2B5EF4-FFF2-40B4-BE49-F238E27FC236}">
                <a16:creationId xmlns:a16="http://schemas.microsoft.com/office/drawing/2014/main" id="{46555582-63A0-4623-891D-BF3C82707867}"/>
              </a:ext>
            </a:extLst>
          </p:cNvPr>
          <p:cNvSpPr/>
          <p:nvPr/>
        </p:nvSpPr>
        <p:spPr>
          <a:xfrm>
            <a:off x="8401673" y="46572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Picture 10">
            <a:extLst>
              <a:ext uri="{FF2B5EF4-FFF2-40B4-BE49-F238E27FC236}">
                <a16:creationId xmlns:a16="http://schemas.microsoft.com/office/drawing/2014/main" id="{95C822AC-1D0C-46AC-9BBB-6CD2C4EC8A20}"/>
              </a:ext>
            </a:extLst>
          </p:cNvPr>
          <p:cNvPicPr>
            <a:picLocks noChangeAspect="1"/>
          </p:cNvPicPr>
          <p:nvPr/>
        </p:nvPicPr>
        <p:blipFill>
          <a:blip r:embed="rId3"/>
          <a:stretch>
            <a:fillRect/>
          </a:stretch>
        </p:blipFill>
        <p:spPr>
          <a:xfrm>
            <a:off x="1790441" y="906494"/>
            <a:ext cx="5856546" cy="3947189"/>
          </a:xfrm>
          <a:prstGeom prst="rect">
            <a:avLst/>
          </a:prstGeom>
        </p:spPr>
      </p:pic>
    </p:spTree>
    <p:extLst>
      <p:ext uri="{BB962C8B-B14F-4D97-AF65-F5344CB8AC3E}">
        <p14:creationId xmlns:p14="http://schemas.microsoft.com/office/powerpoint/2010/main" val="359304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txBox="1">
            <a:spLocks noGrp="1"/>
          </p:cNvSpPr>
          <p:nvPr>
            <p:ph type="title"/>
          </p:nvPr>
        </p:nvSpPr>
        <p:spPr>
          <a:xfrm>
            <a:off x="893699" y="180900"/>
            <a:ext cx="7586875"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Lato" panose="020F0502020204030203" pitchFamily="34" charset="0"/>
                <a:ea typeface="Lato" panose="020F0502020204030203" pitchFamily="34" charset="0"/>
                <a:cs typeface="Lato" panose="020F0502020204030203" pitchFamily="34" charset="0"/>
              </a:rPr>
              <a:t>Machine Learning Models</a:t>
            </a:r>
            <a:endParaRPr b="1" dirty="0">
              <a:latin typeface="Lato" panose="020F0502020204030203" pitchFamily="34" charset="0"/>
              <a:ea typeface="Lato" panose="020F0502020204030203" pitchFamily="34" charset="0"/>
              <a:cs typeface="Lato" panose="020F0502020204030203" pitchFamily="34" charset="0"/>
            </a:endParaRPr>
          </a:p>
        </p:txBody>
      </p:sp>
      <p:sp>
        <p:nvSpPr>
          <p:cNvPr id="258" name="Google Shape;258;p29"/>
          <p:cNvSpPr txBox="1">
            <a:spLocks noGrp="1"/>
          </p:cNvSpPr>
          <p:nvPr>
            <p:ph type="body" idx="1"/>
          </p:nvPr>
        </p:nvSpPr>
        <p:spPr>
          <a:xfrm>
            <a:off x="2058638" y="1950354"/>
            <a:ext cx="3283607" cy="525936"/>
          </a:xfrm>
          <a:prstGeom prst="rect">
            <a:avLst/>
          </a:prstGeom>
        </p:spPr>
        <p:txBody>
          <a:bodyPr spcFirstLastPara="1" wrap="square" lIns="91425" tIns="91425" rIns="91425" bIns="91425" anchor="t" anchorCtr="0">
            <a:noAutofit/>
          </a:bodyPr>
          <a:lstStyle/>
          <a:p>
            <a:pPr algn="l"/>
            <a:r>
              <a:rPr lang="en-US" b="1" i="0" dirty="0">
                <a:effectLst/>
                <a:latin typeface="Helvetica Neue"/>
              </a:rPr>
              <a:t>Logistic Regression Model</a:t>
            </a:r>
          </a:p>
        </p:txBody>
      </p:sp>
      <p:sp>
        <p:nvSpPr>
          <p:cNvPr id="259" name="Google Shape;259;p29"/>
          <p:cNvSpPr txBox="1">
            <a:spLocks noGrp="1"/>
          </p:cNvSpPr>
          <p:nvPr>
            <p:ph type="body" idx="2"/>
          </p:nvPr>
        </p:nvSpPr>
        <p:spPr>
          <a:xfrm>
            <a:off x="2080800" y="2570282"/>
            <a:ext cx="2491200" cy="519300"/>
          </a:xfrm>
          <a:prstGeom prst="rect">
            <a:avLst/>
          </a:prstGeom>
        </p:spPr>
        <p:txBody>
          <a:bodyPr spcFirstLastPara="1" wrap="square" lIns="91425" tIns="91425" rIns="91425" bIns="91425" anchor="t" anchorCtr="0">
            <a:noAutofit/>
          </a:bodyPr>
          <a:lstStyle/>
          <a:p>
            <a:pPr algn="l"/>
            <a:r>
              <a:rPr lang="en-US" b="1" i="0" dirty="0">
                <a:effectLst/>
                <a:latin typeface="Helvetica Neue"/>
              </a:rPr>
              <a:t>GBT Classifier Model</a:t>
            </a:r>
          </a:p>
        </p:txBody>
      </p:sp>
      <p:sp>
        <p:nvSpPr>
          <p:cNvPr id="260" name="Google Shape;260;p29"/>
          <p:cNvSpPr txBox="1">
            <a:spLocks noGrp="1"/>
          </p:cNvSpPr>
          <p:nvPr>
            <p:ph type="body" idx="3"/>
          </p:nvPr>
        </p:nvSpPr>
        <p:spPr>
          <a:xfrm>
            <a:off x="2065673" y="1408797"/>
            <a:ext cx="2956741" cy="519300"/>
          </a:xfrm>
          <a:prstGeom prst="rect">
            <a:avLst/>
          </a:prstGeom>
        </p:spPr>
        <p:txBody>
          <a:bodyPr spcFirstLastPara="1" wrap="square" lIns="91425" tIns="91425" rIns="91425" bIns="91425" anchor="t" anchorCtr="0">
            <a:noAutofit/>
          </a:bodyPr>
          <a:lstStyle/>
          <a:p>
            <a:pPr algn="l"/>
            <a:r>
              <a:rPr lang="en-US" b="1" i="0" dirty="0">
                <a:effectLst/>
                <a:latin typeface="Helvetica Neue"/>
              </a:rPr>
              <a:t>K Means Clustering Model</a:t>
            </a:r>
          </a:p>
        </p:txBody>
      </p:sp>
      <p:sp>
        <p:nvSpPr>
          <p:cNvPr id="261" name="Google Shape;261;p29"/>
          <p:cNvSpPr txBox="1">
            <a:spLocks noGrp="1"/>
          </p:cNvSpPr>
          <p:nvPr>
            <p:ph type="body" idx="1"/>
          </p:nvPr>
        </p:nvSpPr>
        <p:spPr>
          <a:xfrm>
            <a:off x="2080800" y="3204396"/>
            <a:ext cx="2491200" cy="464820"/>
          </a:xfrm>
          <a:prstGeom prst="rect">
            <a:avLst/>
          </a:prstGeom>
        </p:spPr>
        <p:txBody>
          <a:bodyPr spcFirstLastPara="1" wrap="square" lIns="91425" tIns="91425" rIns="91425" bIns="91425" anchor="t" anchorCtr="0">
            <a:noAutofit/>
          </a:bodyPr>
          <a:lstStyle/>
          <a:p>
            <a:pPr algn="l"/>
            <a:r>
              <a:rPr lang="en-US" b="1" i="0" dirty="0">
                <a:effectLst/>
                <a:latin typeface="Helvetica Neue"/>
              </a:rPr>
              <a:t>Naïve Bayes Model</a:t>
            </a:r>
          </a:p>
        </p:txBody>
      </p:sp>
      <p:sp>
        <p:nvSpPr>
          <p:cNvPr id="262" name="Google Shape;262;p29"/>
          <p:cNvSpPr txBox="1">
            <a:spLocks noGrp="1"/>
          </p:cNvSpPr>
          <p:nvPr>
            <p:ph type="body" idx="2"/>
          </p:nvPr>
        </p:nvSpPr>
        <p:spPr>
          <a:xfrm>
            <a:off x="2070634" y="3798410"/>
            <a:ext cx="2782732" cy="519300"/>
          </a:xfrm>
          <a:prstGeom prst="rect">
            <a:avLst/>
          </a:prstGeom>
        </p:spPr>
        <p:txBody>
          <a:bodyPr spcFirstLastPara="1" wrap="square" lIns="91425" tIns="91425" rIns="91425" bIns="91425" anchor="t" anchorCtr="0">
            <a:noAutofit/>
          </a:bodyPr>
          <a:lstStyle/>
          <a:p>
            <a:pPr algn="l"/>
            <a:r>
              <a:rPr lang="en-US" b="1" i="0" dirty="0">
                <a:effectLst/>
                <a:latin typeface="Helvetica Neue"/>
              </a:rPr>
              <a:t>Linear Regression Model</a:t>
            </a:r>
          </a:p>
        </p:txBody>
      </p:sp>
      <p:grpSp>
        <p:nvGrpSpPr>
          <p:cNvPr id="6" name="Group 5">
            <a:extLst>
              <a:ext uri="{FF2B5EF4-FFF2-40B4-BE49-F238E27FC236}">
                <a16:creationId xmlns:a16="http://schemas.microsoft.com/office/drawing/2014/main" id="{E6B4D101-93C0-4F5C-99E2-4C90C269989D}"/>
              </a:ext>
            </a:extLst>
          </p:cNvPr>
          <p:cNvGrpSpPr/>
          <p:nvPr/>
        </p:nvGrpSpPr>
        <p:grpSpPr>
          <a:xfrm>
            <a:off x="1442276" y="2624438"/>
            <a:ext cx="568200" cy="519300"/>
            <a:chOff x="977625" y="2367947"/>
            <a:chExt cx="568200" cy="519300"/>
          </a:xfrm>
        </p:grpSpPr>
        <p:sp>
          <p:nvSpPr>
            <p:cNvPr id="265" name="Google Shape;265;p29"/>
            <p:cNvSpPr/>
            <p:nvPr/>
          </p:nvSpPr>
          <p:spPr>
            <a:xfrm>
              <a:off x="977625" y="2367947"/>
              <a:ext cx="568200" cy="519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9"/>
            <p:cNvGrpSpPr/>
            <p:nvPr/>
          </p:nvGrpSpPr>
          <p:grpSpPr>
            <a:xfrm>
              <a:off x="1109606" y="2482296"/>
              <a:ext cx="304237" cy="277965"/>
              <a:chOff x="570875" y="4322250"/>
              <a:chExt cx="443300" cy="443325"/>
            </a:xfrm>
          </p:grpSpPr>
          <p:sp>
            <p:nvSpPr>
              <p:cNvPr id="284" name="Google Shape;284;p2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1" name="Google Shape;291;p2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grpSp>
        <p:nvGrpSpPr>
          <p:cNvPr id="4" name="Group 3">
            <a:extLst>
              <a:ext uri="{FF2B5EF4-FFF2-40B4-BE49-F238E27FC236}">
                <a16:creationId xmlns:a16="http://schemas.microsoft.com/office/drawing/2014/main" id="{5B249E58-C284-4FF1-8882-003EF1F47FF1}"/>
              </a:ext>
            </a:extLst>
          </p:cNvPr>
          <p:cNvGrpSpPr/>
          <p:nvPr/>
        </p:nvGrpSpPr>
        <p:grpSpPr>
          <a:xfrm>
            <a:off x="1442277" y="1380427"/>
            <a:ext cx="568200" cy="519300"/>
            <a:chOff x="3485559" y="3190950"/>
            <a:chExt cx="568200" cy="519300"/>
          </a:xfrm>
        </p:grpSpPr>
        <p:sp>
          <p:nvSpPr>
            <p:cNvPr id="268" name="Google Shape;268;p29"/>
            <p:cNvSpPr/>
            <p:nvPr/>
          </p:nvSpPr>
          <p:spPr>
            <a:xfrm>
              <a:off x="3485559" y="3190950"/>
              <a:ext cx="568200" cy="519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1139;p48">
              <a:extLst>
                <a:ext uri="{FF2B5EF4-FFF2-40B4-BE49-F238E27FC236}">
                  <a16:creationId xmlns:a16="http://schemas.microsoft.com/office/drawing/2014/main" id="{780C2079-9B39-454B-AC7B-89A42233E9D5}"/>
                </a:ext>
              </a:extLst>
            </p:cNvPr>
            <p:cNvGrpSpPr/>
            <p:nvPr/>
          </p:nvGrpSpPr>
          <p:grpSpPr>
            <a:xfrm>
              <a:off x="3546884" y="3239806"/>
              <a:ext cx="445549" cy="403935"/>
              <a:chOff x="4852681" y="4457861"/>
              <a:chExt cx="719788" cy="652561"/>
            </a:xfrm>
          </p:grpSpPr>
          <p:sp>
            <p:nvSpPr>
              <p:cNvPr id="40" name="Google Shape;1140;p48">
                <a:extLst>
                  <a:ext uri="{FF2B5EF4-FFF2-40B4-BE49-F238E27FC236}">
                    <a16:creationId xmlns:a16="http://schemas.microsoft.com/office/drawing/2014/main" id="{DA29C3DA-91B5-48D6-B416-3D0C6AA88530}"/>
                  </a:ext>
                </a:extLst>
              </p:cNvPr>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1" name="Google Shape;1141;p48">
                <a:extLst>
                  <a:ext uri="{FF2B5EF4-FFF2-40B4-BE49-F238E27FC236}">
                    <a16:creationId xmlns:a16="http://schemas.microsoft.com/office/drawing/2014/main" id="{463D09FA-7A6E-4F10-9BE2-3B74A046985C}"/>
                  </a:ext>
                </a:extLst>
              </p:cNvPr>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2" name="Google Shape;1142;p48">
                <a:extLst>
                  <a:ext uri="{FF2B5EF4-FFF2-40B4-BE49-F238E27FC236}">
                    <a16:creationId xmlns:a16="http://schemas.microsoft.com/office/drawing/2014/main" id="{14751A14-AE65-4DE3-BF03-2B7F1308A776}"/>
                  </a:ext>
                </a:extLst>
              </p:cNvPr>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grpSp>
        <p:nvGrpSpPr>
          <p:cNvPr id="8" name="Group 7">
            <a:extLst>
              <a:ext uri="{FF2B5EF4-FFF2-40B4-BE49-F238E27FC236}">
                <a16:creationId xmlns:a16="http://schemas.microsoft.com/office/drawing/2014/main" id="{B0A3C578-FBC8-426D-9757-C55D0BF7C8B5}"/>
              </a:ext>
            </a:extLst>
          </p:cNvPr>
          <p:cNvGrpSpPr/>
          <p:nvPr/>
        </p:nvGrpSpPr>
        <p:grpSpPr>
          <a:xfrm>
            <a:off x="1440064" y="3811170"/>
            <a:ext cx="568200" cy="519300"/>
            <a:chOff x="4021256" y="4069048"/>
            <a:chExt cx="568200" cy="519300"/>
          </a:xfrm>
        </p:grpSpPr>
        <p:sp>
          <p:nvSpPr>
            <p:cNvPr id="266" name="Google Shape;266;p29"/>
            <p:cNvSpPr/>
            <p:nvPr/>
          </p:nvSpPr>
          <p:spPr>
            <a:xfrm>
              <a:off x="4021256" y="4069048"/>
              <a:ext cx="568200" cy="519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845;p47">
              <a:extLst>
                <a:ext uri="{FF2B5EF4-FFF2-40B4-BE49-F238E27FC236}">
                  <a16:creationId xmlns:a16="http://schemas.microsoft.com/office/drawing/2014/main" id="{7598ADD1-F3BE-49E7-9DC6-D655CE3C5F7E}"/>
                </a:ext>
              </a:extLst>
            </p:cNvPr>
            <p:cNvGrpSpPr/>
            <p:nvPr/>
          </p:nvGrpSpPr>
          <p:grpSpPr>
            <a:xfrm>
              <a:off x="4115981" y="4189849"/>
              <a:ext cx="378750" cy="277698"/>
              <a:chOff x="4610450" y="3703750"/>
              <a:chExt cx="453050" cy="332175"/>
            </a:xfrm>
          </p:grpSpPr>
          <p:sp>
            <p:nvSpPr>
              <p:cNvPr id="44" name="Google Shape;846;p47">
                <a:extLst>
                  <a:ext uri="{FF2B5EF4-FFF2-40B4-BE49-F238E27FC236}">
                    <a16:creationId xmlns:a16="http://schemas.microsoft.com/office/drawing/2014/main" id="{EEB74B4F-BCBF-49D3-BA0E-D93F761106C0}"/>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7;p47">
                <a:extLst>
                  <a:ext uri="{FF2B5EF4-FFF2-40B4-BE49-F238E27FC236}">
                    <a16:creationId xmlns:a16="http://schemas.microsoft.com/office/drawing/2014/main" id="{5EA560A2-D61C-499C-A145-546F6E6DA978}"/>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roup 6">
            <a:extLst>
              <a:ext uri="{FF2B5EF4-FFF2-40B4-BE49-F238E27FC236}">
                <a16:creationId xmlns:a16="http://schemas.microsoft.com/office/drawing/2014/main" id="{2D5C9C66-0818-4055-A439-20B6CC95BC76}"/>
              </a:ext>
            </a:extLst>
          </p:cNvPr>
          <p:cNvGrpSpPr/>
          <p:nvPr/>
        </p:nvGrpSpPr>
        <p:grpSpPr>
          <a:xfrm>
            <a:off x="1170923" y="3211586"/>
            <a:ext cx="842358" cy="658016"/>
            <a:chOff x="1294266" y="2931103"/>
            <a:chExt cx="842358" cy="658016"/>
          </a:xfrm>
        </p:grpSpPr>
        <p:sp>
          <p:nvSpPr>
            <p:cNvPr id="267" name="Google Shape;267;p29"/>
            <p:cNvSpPr/>
            <p:nvPr/>
          </p:nvSpPr>
          <p:spPr>
            <a:xfrm>
              <a:off x="1568424" y="2931103"/>
              <a:ext cx="568200" cy="51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811;p47">
              <a:extLst>
                <a:ext uri="{FF2B5EF4-FFF2-40B4-BE49-F238E27FC236}">
                  <a16:creationId xmlns:a16="http://schemas.microsoft.com/office/drawing/2014/main" id="{59245422-A427-4889-8A74-27902B30EEA1}"/>
                </a:ext>
              </a:extLst>
            </p:cNvPr>
            <p:cNvGrpSpPr/>
            <p:nvPr/>
          </p:nvGrpSpPr>
          <p:grpSpPr>
            <a:xfrm>
              <a:off x="1294266" y="3036973"/>
              <a:ext cx="696431" cy="552146"/>
              <a:chOff x="5567825" y="2724589"/>
              <a:chExt cx="833052" cy="660461"/>
            </a:xfrm>
          </p:grpSpPr>
          <p:sp>
            <p:nvSpPr>
              <p:cNvPr id="47" name="Google Shape;812;p47">
                <a:extLst>
                  <a:ext uri="{FF2B5EF4-FFF2-40B4-BE49-F238E27FC236}">
                    <a16:creationId xmlns:a16="http://schemas.microsoft.com/office/drawing/2014/main" id="{BC036182-85A7-4167-BF71-2963FD97B848}"/>
                  </a:ext>
                </a:extLst>
              </p:cNvPr>
              <p:cNvSpPr/>
              <p:nvPr/>
            </p:nvSpPr>
            <p:spPr>
              <a:xfrm>
                <a:off x="6050977" y="2724589"/>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813;p47">
                <a:extLst>
                  <a:ext uri="{FF2B5EF4-FFF2-40B4-BE49-F238E27FC236}">
                    <a16:creationId xmlns:a16="http://schemas.microsoft.com/office/drawing/2014/main" id="{D9870162-2406-459E-B29B-4B72EB7A51B5}"/>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Group 4">
            <a:extLst>
              <a:ext uri="{FF2B5EF4-FFF2-40B4-BE49-F238E27FC236}">
                <a16:creationId xmlns:a16="http://schemas.microsoft.com/office/drawing/2014/main" id="{813F325E-6731-4A8D-B756-FBEAD529AA7D}"/>
              </a:ext>
            </a:extLst>
          </p:cNvPr>
          <p:cNvGrpSpPr/>
          <p:nvPr/>
        </p:nvGrpSpPr>
        <p:grpSpPr>
          <a:xfrm>
            <a:off x="1435366" y="2014076"/>
            <a:ext cx="568200" cy="519300"/>
            <a:chOff x="977625" y="1399575"/>
            <a:chExt cx="568200" cy="519300"/>
          </a:xfrm>
        </p:grpSpPr>
        <p:sp>
          <p:nvSpPr>
            <p:cNvPr id="264" name="Google Shape;264;p29"/>
            <p:cNvSpPr/>
            <p:nvPr/>
          </p:nvSpPr>
          <p:spPr>
            <a:xfrm>
              <a:off x="977625" y="1399575"/>
              <a:ext cx="568200" cy="51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839;p47">
              <a:extLst>
                <a:ext uri="{FF2B5EF4-FFF2-40B4-BE49-F238E27FC236}">
                  <a16:creationId xmlns:a16="http://schemas.microsoft.com/office/drawing/2014/main" id="{DA438DAF-68A2-4AD1-A872-8BF032B40AFD}"/>
                </a:ext>
              </a:extLst>
            </p:cNvPr>
            <p:cNvGrpSpPr/>
            <p:nvPr/>
          </p:nvGrpSpPr>
          <p:grpSpPr>
            <a:xfrm>
              <a:off x="1085355" y="1520509"/>
              <a:ext cx="378750" cy="277698"/>
              <a:chOff x="3936375" y="3703750"/>
              <a:chExt cx="453050" cy="332175"/>
            </a:xfrm>
          </p:grpSpPr>
          <p:sp>
            <p:nvSpPr>
              <p:cNvPr id="50" name="Google Shape;840;p47">
                <a:extLst>
                  <a:ext uri="{FF2B5EF4-FFF2-40B4-BE49-F238E27FC236}">
                    <a16:creationId xmlns:a16="http://schemas.microsoft.com/office/drawing/2014/main" id="{6926BDF7-AF26-4E57-9AF0-2B01556CB82E}"/>
                  </a:ext>
                </a:extLst>
              </p:cNvPr>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41;p47">
                <a:extLst>
                  <a:ext uri="{FF2B5EF4-FFF2-40B4-BE49-F238E27FC236}">
                    <a16:creationId xmlns:a16="http://schemas.microsoft.com/office/drawing/2014/main" id="{72D44EDC-D4E1-4068-8D4C-07DF9E20A462}"/>
                  </a:ext>
                </a:extLst>
              </p:cNvPr>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42;p47">
                <a:extLst>
                  <a:ext uri="{FF2B5EF4-FFF2-40B4-BE49-F238E27FC236}">
                    <a16:creationId xmlns:a16="http://schemas.microsoft.com/office/drawing/2014/main" id="{7292D511-D91C-454F-AE47-5EDE1497E113}"/>
                  </a:ext>
                </a:extLst>
              </p:cNvPr>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43;p47">
                <a:extLst>
                  <a:ext uri="{FF2B5EF4-FFF2-40B4-BE49-F238E27FC236}">
                    <a16:creationId xmlns:a16="http://schemas.microsoft.com/office/drawing/2014/main" id="{35268AEA-E16B-4416-9469-D18754CA1140}"/>
                  </a:ext>
                </a:extLst>
              </p:cNvPr>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44;p47">
                <a:extLst>
                  <a:ext uri="{FF2B5EF4-FFF2-40B4-BE49-F238E27FC236}">
                    <a16:creationId xmlns:a16="http://schemas.microsoft.com/office/drawing/2014/main" id="{039FA929-DF6A-4743-95DE-59D91FD01E22}"/>
                  </a:ext>
                </a:extLst>
              </p:cNvPr>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146" name="Picture 2" descr="PySpark debugging — 6 common issues | by Maria Karanasou | Towards Data  Science">
            <a:extLst>
              <a:ext uri="{FF2B5EF4-FFF2-40B4-BE49-F238E27FC236}">
                <a16:creationId xmlns:a16="http://schemas.microsoft.com/office/drawing/2014/main" id="{F68BA541-988F-4E8B-B943-75E002523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4004" y="2273453"/>
            <a:ext cx="1163227" cy="6361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E8A2E10-D3AF-465A-B1C6-EEF7D60E336D}"/>
              </a:ext>
            </a:extLst>
          </p:cNvPr>
          <p:cNvSpPr txBox="1"/>
          <p:nvPr/>
        </p:nvSpPr>
        <p:spPr>
          <a:xfrm>
            <a:off x="6535790" y="2014076"/>
            <a:ext cx="1628972" cy="307777"/>
          </a:xfrm>
          <a:prstGeom prst="rect">
            <a:avLst/>
          </a:prstGeom>
          <a:noFill/>
        </p:spPr>
        <p:txBody>
          <a:bodyPr wrap="none" rtlCol="0">
            <a:spAutoFit/>
          </a:bodyPr>
          <a:lstStyle/>
          <a:p>
            <a:r>
              <a:rPr lang="en-US" i="1" dirty="0">
                <a:solidFill>
                  <a:schemeClr val="tx1"/>
                </a:solidFill>
                <a:latin typeface="Lato" panose="020F0502020204030203" pitchFamily="34" charset="0"/>
                <a:ea typeface="Lato" panose="020F0502020204030203" pitchFamily="34" charset="0"/>
                <a:cs typeface="Lato" panose="020F0502020204030203" pitchFamily="34" charset="0"/>
              </a:rPr>
              <a:t>Technologies used: </a:t>
            </a:r>
          </a:p>
        </p:txBody>
      </p:sp>
      <p:pic>
        <p:nvPicPr>
          <p:cNvPr id="6148" name="Picture 4" descr="Databricks - Wikipedia">
            <a:extLst>
              <a:ext uri="{FF2B5EF4-FFF2-40B4-BE49-F238E27FC236}">
                <a16:creationId xmlns:a16="http://schemas.microsoft.com/office/drawing/2014/main" id="{E62BFF26-4197-45BE-9A8A-8B67AF9402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9540" y="2909593"/>
            <a:ext cx="1452154" cy="762381"/>
          </a:xfrm>
          <a:prstGeom prst="rect">
            <a:avLst/>
          </a:prstGeom>
          <a:noFill/>
          <a:extLst>
            <a:ext uri="{909E8E84-426E-40DD-AFC4-6F175D3DCCD1}">
              <a14:hiddenFill xmlns:a14="http://schemas.microsoft.com/office/drawing/2010/main">
                <a:solidFill>
                  <a:srgbClr val="FFFFFF"/>
                </a:solidFill>
              </a14:hiddenFill>
            </a:ext>
          </a:extLst>
        </p:spPr>
      </p:pic>
      <p:sp>
        <p:nvSpPr>
          <p:cNvPr id="55" name="Google Shape;879;p47">
            <a:extLst>
              <a:ext uri="{FF2B5EF4-FFF2-40B4-BE49-F238E27FC236}">
                <a16:creationId xmlns:a16="http://schemas.microsoft.com/office/drawing/2014/main" id="{2B5F5662-2CE0-45B6-95E3-B27E7C86B0E4}"/>
              </a:ext>
            </a:extLst>
          </p:cNvPr>
          <p:cNvSpPr/>
          <p:nvPr/>
        </p:nvSpPr>
        <p:spPr>
          <a:xfrm>
            <a:off x="8401673" y="46572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1133</TotalTime>
  <Words>1620</Words>
  <Application>Microsoft Office PowerPoint</Application>
  <PresentationFormat>On-screen Show (16:9)</PresentationFormat>
  <Paragraphs>280</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Helvetica Neue</vt:lpstr>
      <vt:lpstr>Raleway</vt:lpstr>
      <vt:lpstr>Lato</vt:lpstr>
      <vt:lpstr>Arial</vt:lpstr>
      <vt:lpstr>Roboto</vt:lpstr>
      <vt:lpstr>Calibri</vt:lpstr>
      <vt:lpstr>Antonio template</vt:lpstr>
      <vt:lpstr>Predicting flight delays</vt:lpstr>
      <vt:lpstr>Introduction</vt:lpstr>
      <vt:lpstr>Dataset Description </vt:lpstr>
      <vt:lpstr>Data Cleansing </vt:lpstr>
      <vt:lpstr>Sample Data </vt:lpstr>
      <vt:lpstr>  Visualization of Data Distribution </vt:lpstr>
      <vt:lpstr>  Visualization of Data Distribution </vt:lpstr>
      <vt:lpstr>Model Flowchart</vt:lpstr>
      <vt:lpstr>Machine Learning Models</vt:lpstr>
      <vt:lpstr>K Means Clustering Model</vt:lpstr>
      <vt:lpstr>Logistic Regression Model</vt:lpstr>
      <vt:lpstr>GBT Classifier Model</vt:lpstr>
      <vt:lpstr>Naïve Bayes Model</vt:lpstr>
      <vt:lpstr>Linear Regression Model</vt:lpstr>
      <vt:lpstr>  Model Comparison for Classification models </vt:lpstr>
      <vt:lpstr>Challenges Faced and Solutions..</vt:lpstr>
      <vt:lpstr> Business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flight delays</dc:title>
  <dc:creator>Sujhan Das</dc:creator>
  <cp:lastModifiedBy>Kanchan Chowdhari</cp:lastModifiedBy>
  <cp:revision>14</cp:revision>
  <dcterms:modified xsi:type="dcterms:W3CDTF">2021-11-30T17:26:21Z</dcterms:modified>
</cp:coreProperties>
</file>