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88"/>
  </p:normalViewPr>
  <p:slideViewPr>
    <p:cSldViewPr snapToGrid="0">
      <p:cViewPr>
        <p:scale>
          <a:sx n="94" d="100"/>
          <a:sy n="94" d="100"/>
        </p:scale>
        <p:origin x="14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5D3B9-BAC0-438F-931A-7393D9DD6C2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26FB7F-932A-4250-A8A7-279A3B9CCFCB}">
      <dgm:prSet/>
      <dgm:spPr/>
      <dgm:t>
        <a:bodyPr/>
        <a:lstStyle/>
        <a:p>
          <a:r>
            <a:rPr lang="en-US" dirty="0"/>
            <a:t>In the realm of mental health, solving problems is crucial. Therapists deal with lots of patient data, taking notes on each person they see. To assist them, employing data technologies can significantly decrease their workload while boosting efficiency.</a:t>
          </a:r>
        </a:p>
      </dgm:t>
    </dgm:pt>
    <dgm:pt modelId="{69765517-2CF1-48D4-BBF5-F6C0B70DFD8F}" type="parTrans" cxnId="{9E5A3943-AD69-4295-994F-4C06008FC2BD}">
      <dgm:prSet/>
      <dgm:spPr/>
      <dgm:t>
        <a:bodyPr/>
        <a:lstStyle/>
        <a:p>
          <a:endParaRPr lang="en-US"/>
        </a:p>
      </dgm:t>
    </dgm:pt>
    <dgm:pt modelId="{4CA7121F-1FCB-40F3-A8DB-93863F312184}" type="sibTrans" cxnId="{9E5A3943-AD69-4295-994F-4C06008FC2BD}">
      <dgm:prSet/>
      <dgm:spPr/>
      <dgm:t>
        <a:bodyPr/>
        <a:lstStyle/>
        <a:p>
          <a:endParaRPr lang="en-US"/>
        </a:p>
      </dgm:t>
    </dgm:pt>
    <dgm:pt modelId="{65CB2379-9DAE-49E3-8420-4FF8B1F554AD}">
      <dgm:prSet/>
      <dgm:spPr/>
      <dgm:t>
        <a:bodyPr/>
        <a:lstStyle/>
        <a:p>
          <a:r>
            <a:rPr lang="en-US"/>
            <a:t>In our project, implementing chatbot-driven analysis within therapist dashboards can simplify and expedite their tasks. This enables them to devote more time to assisting patients. While seemingly straightforward, this approach holds immense potential to revolutionize mental health care.</a:t>
          </a:r>
        </a:p>
      </dgm:t>
    </dgm:pt>
    <dgm:pt modelId="{78BA9438-B8CE-44C7-842A-F129A985E346}" type="parTrans" cxnId="{F8B7D342-D985-4D93-B18C-922436EB7661}">
      <dgm:prSet/>
      <dgm:spPr/>
      <dgm:t>
        <a:bodyPr/>
        <a:lstStyle/>
        <a:p>
          <a:endParaRPr lang="en-US"/>
        </a:p>
      </dgm:t>
    </dgm:pt>
    <dgm:pt modelId="{C3F39327-9DCC-4423-B1E5-03D5B6CC705C}" type="sibTrans" cxnId="{F8B7D342-D985-4D93-B18C-922436EB7661}">
      <dgm:prSet/>
      <dgm:spPr/>
      <dgm:t>
        <a:bodyPr/>
        <a:lstStyle/>
        <a:p>
          <a:endParaRPr lang="en-US"/>
        </a:p>
      </dgm:t>
    </dgm:pt>
    <dgm:pt modelId="{812FC0FB-EE01-4B90-AEF7-FD767DE32977}" type="pres">
      <dgm:prSet presAssocID="{2735D3B9-BAC0-438F-931A-7393D9DD6C2C}" presName="root" presStyleCnt="0">
        <dgm:presLayoutVars>
          <dgm:dir/>
          <dgm:resizeHandles val="exact"/>
        </dgm:presLayoutVars>
      </dgm:prSet>
      <dgm:spPr/>
    </dgm:pt>
    <dgm:pt modelId="{D87209B4-90B3-463B-BC14-7D7D9DDB9376}" type="pres">
      <dgm:prSet presAssocID="{D026FB7F-932A-4250-A8A7-279A3B9CCFCB}" presName="compNode" presStyleCnt="0"/>
      <dgm:spPr/>
    </dgm:pt>
    <dgm:pt modelId="{DD254123-0959-44B6-B40B-CE41D5FA414D}" type="pres">
      <dgm:prSet presAssocID="{D026FB7F-932A-4250-A8A7-279A3B9CCF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34616A05-38B0-4551-AEDD-C67C1B719EC1}" type="pres">
      <dgm:prSet presAssocID="{D026FB7F-932A-4250-A8A7-279A3B9CCFCB}" presName="spaceRect" presStyleCnt="0"/>
      <dgm:spPr/>
    </dgm:pt>
    <dgm:pt modelId="{81D7D382-7854-4F1C-A7C8-29479F7C610B}" type="pres">
      <dgm:prSet presAssocID="{D026FB7F-932A-4250-A8A7-279A3B9CCFCB}" presName="textRect" presStyleLbl="revTx" presStyleIdx="0" presStyleCnt="2">
        <dgm:presLayoutVars>
          <dgm:chMax val="1"/>
          <dgm:chPref val="1"/>
        </dgm:presLayoutVars>
      </dgm:prSet>
      <dgm:spPr/>
    </dgm:pt>
    <dgm:pt modelId="{80EB91FD-C5AC-40BC-913C-6A70BAC4D475}" type="pres">
      <dgm:prSet presAssocID="{4CA7121F-1FCB-40F3-A8DB-93863F312184}" presName="sibTrans" presStyleCnt="0"/>
      <dgm:spPr/>
    </dgm:pt>
    <dgm:pt modelId="{A6897EAB-34BA-4DE5-8CE7-B8D63EF5A8BB}" type="pres">
      <dgm:prSet presAssocID="{65CB2379-9DAE-49E3-8420-4FF8B1F554AD}" presName="compNode" presStyleCnt="0"/>
      <dgm:spPr/>
    </dgm:pt>
    <dgm:pt modelId="{4CD1E0F3-62EF-4A9B-9089-1D0E33B32919}" type="pres">
      <dgm:prSet presAssocID="{65CB2379-9DAE-49E3-8420-4FF8B1F554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79B2E08-3F29-4E5B-B009-E96AFDFA106A}" type="pres">
      <dgm:prSet presAssocID="{65CB2379-9DAE-49E3-8420-4FF8B1F554AD}" presName="spaceRect" presStyleCnt="0"/>
      <dgm:spPr/>
    </dgm:pt>
    <dgm:pt modelId="{1D7430F4-8CE0-44FD-99BF-56899A3B74A0}" type="pres">
      <dgm:prSet presAssocID="{65CB2379-9DAE-49E3-8420-4FF8B1F554AD}" presName="textRect" presStyleLbl="revTx" presStyleIdx="1" presStyleCnt="2">
        <dgm:presLayoutVars>
          <dgm:chMax val="1"/>
          <dgm:chPref val="1"/>
        </dgm:presLayoutVars>
      </dgm:prSet>
      <dgm:spPr/>
    </dgm:pt>
  </dgm:ptLst>
  <dgm:cxnLst>
    <dgm:cxn modelId="{F8B7D342-D985-4D93-B18C-922436EB7661}" srcId="{2735D3B9-BAC0-438F-931A-7393D9DD6C2C}" destId="{65CB2379-9DAE-49E3-8420-4FF8B1F554AD}" srcOrd="1" destOrd="0" parTransId="{78BA9438-B8CE-44C7-842A-F129A985E346}" sibTransId="{C3F39327-9DCC-4423-B1E5-03D5B6CC705C}"/>
    <dgm:cxn modelId="{9E5A3943-AD69-4295-994F-4C06008FC2BD}" srcId="{2735D3B9-BAC0-438F-931A-7393D9DD6C2C}" destId="{D026FB7F-932A-4250-A8A7-279A3B9CCFCB}" srcOrd="0" destOrd="0" parTransId="{69765517-2CF1-48D4-BBF5-F6C0B70DFD8F}" sibTransId="{4CA7121F-1FCB-40F3-A8DB-93863F312184}"/>
    <dgm:cxn modelId="{51BB9749-92D0-4C68-BC32-9C393C7F8A5D}" type="presOf" srcId="{2735D3B9-BAC0-438F-931A-7393D9DD6C2C}" destId="{812FC0FB-EE01-4B90-AEF7-FD767DE32977}" srcOrd="0" destOrd="0" presId="urn:microsoft.com/office/officeart/2018/2/layout/IconLabelList"/>
    <dgm:cxn modelId="{5B1A66B0-8303-4073-AC32-8511C532E4C7}" type="presOf" srcId="{65CB2379-9DAE-49E3-8420-4FF8B1F554AD}" destId="{1D7430F4-8CE0-44FD-99BF-56899A3B74A0}" srcOrd="0" destOrd="0" presId="urn:microsoft.com/office/officeart/2018/2/layout/IconLabelList"/>
    <dgm:cxn modelId="{3A9506BF-F130-48D5-87E4-D23F007777FE}" type="presOf" srcId="{D026FB7F-932A-4250-A8A7-279A3B9CCFCB}" destId="{81D7D382-7854-4F1C-A7C8-29479F7C610B}" srcOrd="0" destOrd="0" presId="urn:microsoft.com/office/officeart/2018/2/layout/IconLabelList"/>
    <dgm:cxn modelId="{3A2FC00E-E288-4777-BEB9-136FE483FB9D}" type="presParOf" srcId="{812FC0FB-EE01-4B90-AEF7-FD767DE32977}" destId="{D87209B4-90B3-463B-BC14-7D7D9DDB9376}" srcOrd="0" destOrd="0" presId="urn:microsoft.com/office/officeart/2018/2/layout/IconLabelList"/>
    <dgm:cxn modelId="{58BFEBCB-42BF-4799-82C7-558E6EF83707}" type="presParOf" srcId="{D87209B4-90B3-463B-BC14-7D7D9DDB9376}" destId="{DD254123-0959-44B6-B40B-CE41D5FA414D}" srcOrd="0" destOrd="0" presId="urn:microsoft.com/office/officeart/2018/2/layout/IconLabelList"/>
    <dgm:cxn modelId="{DFE7636E-CE83-4F98-9A17-7D928A30B827}" type="presParOf" srcId="{D87209B4-90B3-463B-BC14-7D7D9DDB9376}" destId="{34616A05-38B0-4551-AEDD-C67C1B719EC1}" srcOrd="1" destOrd="0" presId="urn:microsoft.com/office/officeart/2018/2/layout/IconLabelList"/>
    <dgm:cxn modelId="{368B6624-9BED-48B0-BEDA-7CD2F4EA8181}" type="presParOf" srcId="{D87209B4-90B3-463B-BC14-7D7D9DDB9376}" destId="{81D7D382-7854-4F1C-A7C8-29479F7C610B}" srcOrd="2" destOrd="0" presId="urn:microsoft.com/office/officeart/2018/2/layout/IconLabelList"/>
    <dgm:cxn modelId="{93405FF1-6D5C-429A-B637-AC1C4C1397A6}" type="presParOf" srcId="{812FC0FB-EE01-4B90-AEF7-FD767DE32977}" destId="{80EB91FD-C5AC-40BC-913C-6A70BAC4D475}" srcOrd="1" destOrd="0" presId="urn:microsoft.com/office/officeart/2018/2/layout/IconLabelList"/>
    <dgm:cxn modelId="{F00EC8A5-7CC2-47DF-B060-05F2713DCC84}" type="presParOf" srcId="{812FC0FB-EE01-4B90-AEF7-FD767DE32977}" destId="{A6897EAB-34BA-4DE5-8CE7-B8D63EF5A8BB}" srcOrd="2" destOrd="0" presId="urn:microsoft.com/office/officeart/2018/2/layout/IconLabelList"/>
    <dgm:cxn modelId="{7CA9C40B-4C53-40D6-B81F-05EC6AE4C147}" type="presParOf" srcId="{A6897EAB-34BA-4DE5-8CE7-B8D63EF5A8BB}" destId="{4CD1E0F3-62EF-4A9B-9089-1D0E33B32919}" srcOrd="0" destOrd="0" presId="urn:microsoft.com/office/officeart/2018/2/layout/IconLabelList"/>
    <dgm:cxn modelId="{0C291773-A80A-4B9A-956A-3DDD97FDD548}" type="presParOf" srcId="{A6897EAB-34BA-4DE5-8CE7-B8D63EF5A8BB}" destId="{179B2E08-3F29-4E5B-B009-E96AFDFA106A}" srcOrd="1" destOrd="0" presId="urn:microsoft.com/office/officeart/2018/2/layout/IconLabelList"/>
    <dgm:cxn modelId="{12F18B24-74A1-4698-A972-1623F724EF01}" type="presParOf" srcId="{A6897EAB-34BA-4DE5-8CE7-B8D63EF5A8BB}" destId="{1D7430F4-8CE0-44FD-99BF-56899A3B74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54123-0959-44B6-B40B-CE41D5FA414D}">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D7D382-7854-4F1C-A7C8-29479F7C610B}">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In the realm of mental health, solving problems is crucial. Therapists deal with lots of patient data, taking notes on each person they see. To assist them, employing data technologies can significantly decrease their workload while boosting efficiency.</a:t>
          </a:r>
        </a:p>
      </dsp:txBody>
      <dsp:txXfrm>
        <a:off x="559800" y="3022743"/>
        <a:ext cx="4320000" cy="720000"/>
      </dsp:txXfrm>
    </dsp:sp>
    <dsp:sp modelId="{4CD1E0F3-62EF-4A9B-9089-1D0E33B3291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430F4-8CE0-44FD-99BF-56899A3B74A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 our project, implementing chatbot-driven analysis within therapist dashboards can simplify and expedite their tasks. This enables them to devote more time to assisting patients. While seemingly straightforward, this approach holds immense potential to revolutionize mental health care.</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E0FB-92D7-22A1-AD2D-FEAE4233D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AB9051-39DC-97B8-91A7-9A3070557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3D8C9-061A-DF0A-0044-9CD91DCB608D}"/>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5" name="Footer Placeholder 4">
            <a:extLst>
              <a:ext uri="{FF2B5EF4-FFF2-40B4-BE49-F238E27FC236}">
                <a16:creationId xmlns:a16="http://schemas.microsoft.com/office/drawing/2014/main" id="{4F83D2B0-62C2-93B8-0C6A-5FCDE978D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5DA77-22C7-3595-3CA8-37B017BEA997}"/>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241710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E3D8-4B67-3212-9011-6599E9CD6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A93D3-B711-F682-39DA-2665F01BDE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69E12-D424-6453-BA45-9225B7DB338F}"/>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5" name="Footer Placeholder 4">
            <a:extLst>
              <a:ext uri="{FF2B5EF4-FFF2-40B4-BE49-F238E27FC236}">
                <a16:creationId xmlns:a16="http://schemas.microsoft.com/office/drawing/2014/main" id="{9B8452FD-1DA1-846E-9EEF-27BDC54D1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3CC77-E06A-FD13-0997-1D16E63E4B29}"/>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239271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AF1276-FBA2-1B42-F4BA-DB228FA9E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16F2A-E568-6D58-A1CA-9FA5B8D61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FA2AF-700D-A4FD-5447-41150ABA9A30}"/>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5" name="Footer Placeholder 4">
            <a:extLst>
              <a:ext uri="{FF2B5EF4-FFF2-40B4-BE49-F238E27FC236}">
                <a16:creationId xmlns:a16="http://schemas.microsoft.com/office/drawing/2014/main" id="{98EA2983-2B4B-9284-A937-65FEC4F1A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0AD04-656B-98B9-9396-EFA19826857C}"/>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12079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A2DB-5FB3-9479-A360-52D011AB6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0534FC-5791-4715-52C5-1AA63B178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42F2B-B9CF-5EEB-80A2-38CBFB5FD892}"/>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5" name="Footer Placeholder 4">
            <a:extLst>
              <a:ext uri="{FF2B5EF4-FFF2-40B4-BE49-F238E27FC236}">
                <a16:creationId xmlns:a16="http://schemas.microsoft.com/office/drawing/2014/main" id="{E69E4E83-EDCC-F09A-2627-90883AC71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9E2D7-C099-3B76-942C-438F9FB4DBEF}"/>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140784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59BC-6C1B-BA09-670D-50A71BD8F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1BF50-F186-FB1B-B3CF-A17A688A6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A6AF3-1D97-62E1-FD3A-30D49BCAFE7A}"/>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5" name="Footer Placeholder 4">
            <a:extLst>
              <a:ext uri="{FF2B5EF4-FFF2-40B4-BE49-F238E27FC236}">
                <a16:creationId xmlns:a16="http://schemas.microsoft.com/office/drawing/2014/main" id="{1BDF3D93-BF22-1331-2ACD-9E6B0D4E2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31634-EB87-6736-3833-E479AA4B7742}"/>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38025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9A85-8017-0AA6-ABF0-3BB49E792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72BEC-EA03-23C7-A4E5-A87757994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5B537-0847-BBF7-DB63-240810B0D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82445-30BB-6E67-A9F9-45C0A8D6CEBC}"/>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6" name="Footer Placeholder 5">
            <a:extLst>
              <a:ext uri="{FF2B5EF4-FFF2-40B4-BE49-F238E27FC236}">
                <a16:creationId xmlns:a16="http://schemas.microsoft.com/office/drawing/2014/main" id="{E3F97CB9-7459-A19D-086C-E1A6C564E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D16D0-4351-8D22-ACFC-BE6A2266061D}"/>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78909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EE30-6569-7799-F8BD-6379930D34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94333D-B173-A238-A6CC-990255E4A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488CA-3A5A-6F81-3A1F-39CCE37D3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875F32-D617-9DBD-91C0-9BE0C28F3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972EE-6E06-B95F-E0F6-EFCE286577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415F5-2C64-1B76-A200-B49D0BF44D11}"/>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8" name="Footer Placeholder 7">
            <a:extLst>
              <a:ext uri="{FF2B5EF4-FFF2-40B4-BE49-F238E27FC236}">
                <a16:creationId xmlns:a16="http://schemas.microsoft.com/office/drawing/2014/main" id="{3D993DFC-ACD2-9989-B797-FBA5D67BAA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5BD18-65B7-9FAE-51F7-0C06C2ECEE79}"/>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360491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0D15-65C2-C360-6E6A-1F8B4A687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3C4D70-83F1-4FB4-5C1D-9828A5B36727}"/>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4" name="Footer Placeholder 3">
            <a:extLst>
              <a:ext uri="{FF2B5EF4-FFF2-40B4-BE49-F238E27FC236}">
                <a16:creationId xmlns:a16="http://schemas.microsoft.com/office/drawing/2014/main" id="{DCB6BB38-5727-02C7-2DDA-996CFB552C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D191A7-F7CB-B731-55D9-AD33474D749C}"/>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121663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9735EB-FC4E-D946-A52F-C3F169BCE367}"/>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3" name="Footer Placeholder 2">
            <a:extLst>
              <a:ext uri="{FF2B5EF4-FFF2-40B4-BE49-F238E27FC236}">
                <a16:creationId xmlns:a16="http://schemas.microsoft.com/office/drawing/2014/main" id="{731D276F-1CFB-2DF1-F53B-F3F11F2A41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B5A041-CF77-4926-0920-8163309CEE2C}"/>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156731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BA06-D994-BE25-0A01-D9C7722FB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F624EC-CED1-20CA-6148-94687969F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3CE3B7-1E4B-3EA1-FFAC-1647D5E16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2C3C0-8017-2D67-94A7-28F4992A18DB}"/>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6" name="Footer Placeholder 5">
            <a:extLst>
              <a:ext uri="{FF2B5EF4-FFF2-40B4-BE49-F238E27FC236}">
                <a16:creationId xmlns:a16="http://schemas.microsoft.com/office/drawing/2014/main" id="{41D078CE-664A-EEC4-4CE3-BBE54BBE5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7B850-468C-77F9-0ACC-3A8229352DE0}"/>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219666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9B74-0355-B2D5-24AD-9D8D73406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1A338-8606-4951-034D-B7947516B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ECE876-2DD6-1024-F22C-88E8911B5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44769-62BD-5B4B-3798-9C4738007E2A}"/>
              </a:ext>
            </a:extLst>
          </p:cNvPr>
          <p:cNvSpPr>
            <a:spLocks noGrp="1"/>
          </p:cNvSpPr>
          <p:nvPr>
            <p:ph type="dt" sz="half" idx="10"/>
          </p:nvPr>
        </p:nvSpPr>
        <p:spPr/>
        <p:txBody>
          <a:bodyPr/>
          <a:lstStyle/>
          <a:p>
            <a:fld id="{7B18AAA1-AE0B-3749-8BE0-0C5280CA5660}" type="datetimeFigureOut">
              <a:rPr lang="en-US" smtClean="0"/>
              <a:t>2/28/24</a:t>
            </a:fld>
            <a:endParaRPr lang="en-US"/>
          </a:p>
        </p:txBody>
      </p:sp>
      <p:sp>
        <p:nvSpPr>
          <p:cNvPr id="6" name="Footer Placeholder 5">
            <a:extLst>
              <a:ext uri="{FF2B5EF4-FFF2-40B4-BE49-F238E27FC236}">
                <a16:creationId xmlns:a16="http://schemas.microsoft.com/office/drawing/2014/main" id="{52E0D9E8-A2AE-7446-D608-AA6AAD1C3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D052B-611E-ECD0-29CC-1A0B77C9C109}"/>
              </a:ext>
            </a:extLst>
          </p:cNvPr>
          <p:cNvSpPr>
            <a:spLocks noGrp="1"/>
          </p:cNvSpPr>
          <p:nvPr>
            <p:ph type="sldNum" sz="quarter" idx="12"/>
          </p:nvPr>
        </p:nvSpPr>
        <p:spPr/>
        <p:txBody>
          <a:bodyPr/>
          <a:lstStyle/>
          <a:p>
            <a:fld id="{906DFF39-A04C-9C4E-8AD5-A64AB63B95C5}" type="slidenum">
              <a:rPr lang="en-US" smtClean="0"/>
              <a:t>‹#›</a:t>
            </a:fld>
            <a:endParaRPr lang="en-US"/>
          </a:p>
        </p:txBody>
      </p:sp>
    </p:spTree>
    <p:extLst>
      <p:ext uri="{BB962C8B-B14F-4D97-AF65-F5344CB8AC3E}">
        <p14:creationId xmlns:p14="http://schemas.microsoft.com/office/powerpoint/2010/main" val="11622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FF029-0B0F-B84D-1E4A-9A171D8FF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9F0D6-991D-DC8F-CDA3-43F3DBE26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8B4B2-238B-12BE-A657-8D9949D12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8AAA1-AE0B-3749-8BE0-0C5280CA5660}" type="datetimeFigureOut">
              <a:rPr lang="en-US" smtClean="0"/>
              <a:t>2/28/24</a:t>
            </a:fld>
            <a:endParaRPr lang="en-US"/>
          </a:p>
        </p:txBody>
      </p:sp>
      <p:sp>
        <p:nvSpPr>
          <p:cNvPr id="5" name="Footer Placeholder 4">
            <a:extLst>
              <a:ext uri="{FF2B5EF4-FFF2-40B4-BE49-F238E27FC236}">
                <a16:creationId xmlns:a16="http://schemas.microsoft.com/office/drawing/2014/main" id="{19DCCA36-4243-94AA-E353-005E538A4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61481C-D526-9F38-0B5A-59C88D889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DFF39-A04C-9C4E-8AD5-A64AB63B95C5}" type="slidenum">
              <a:rPr lang="en-US" smtClean="0"/>
              <a:t>‹#›</a:t>
            </a:fld>
            <a:endParaRPr lang="en-US"/>
          </a:p>
        </p:txBody>
      </p:sp>
    </p:spTree>
    <p:extLst>
      <p:ext uri="{BB962C8B-B14F-4D97-AF65-F5344CB8AC3E}">
        <p14:creationId xmlns:p14="http://schemas.microsoft.com/office/powerpoint/2010/main" val="1490560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D6452-9CBD-D8FC-3549-E20CE2ABF76A}"/>
              </a:ext>
            </a:extLst>
          </p:cNvPr>
          <p:cNvSpPr>
            <a:spLocks noGrp="1"/>
          </p:cNvSpPr>
          <p:nvPr>
            <p:ph type="ctrTitle"/>
          </p:nvPr>
        </p:nvSpPr>
        <p:spPr>
          <a:xfrm>
            <a:off x="643468" y="643467"/>
            <a:ext cx="4620584" cy="4567137"/>
          </a:xfrm>
        </p:spPr>
        <p:txBody>
          <a:bodyPr>
            <a:normAutofit/>
          </a:bodyPr>
          <a:lstStyle/>
          <a:p>
            <a:pPr marL="0" marR="0" algn="l">
              <a:spcBef>
                <a:spcPts val="0"/>
              </a:spcBef>
              <a:spcAft>
                <a:spcPts val="0"/>
              </a:spcAft>
            </a:pPr>
            <a:r>
              <a:rPr lang="en-US" sz="3700" b="1" kern="100">
                <a:effectLst/>
                <a:latin typeface="Times New Roman" panose="02020603050405020304" pitchFamily="18" charset="0"/>
                <a:ea typeface="Calibri" panose="020F0502020204030204" pitchFamily="34" charset="0"/>
                <a:cs typeface="Times New Roman" panose="02020603050405020304" pitchFamily="18" charset="0"/>
              </a:rPr>
              <a:t>Mental Health Insights:</a:t>
            </a:r>
            <a:br>
              <a:rPr lang="en-US" sz="3700" kern="100">
                <a:effectLst/>
                <a:latin typeface="Calibri" panose="020F0502020204030204" pitchFamily="34" charset="0"/>
                <a:ea typeface="Calibri" panose="020F0502020204030204" pitchFamily="34" charset="0"/>
                <a:cs typeface="Times New Roman" panose="02020603050405020304" pitchFamily="18" charset="0"/>
              </a:rPr>
            </a:br>
            <a:r>
              <a:rPr lang="en-US" sz="3700" b="1" kern="100">
                <a:effectLst/>
                <a:latin typeface="Times New Roman" panose="02020603050405020304" pitchFamily="18" charset="0"/>
                <a:ea typeface="Calibri" panose="020F0502020204030204" pitchFamily="34" charset="0"/>
                <a:cs typeface="Times New Roman" panose="02020603050405020304" pitchFamily="18" charset="0"/>
              </a:rPr>
              <a:t>Leveraging Chatbot-Driven Analysis for Therapist Dashboard Automation</a:t>
            </a:r>
            <a:br>
              <a:rPr lang="en-US" sz="3700" kern="100">
                <a:effectLst/>
                <a:latin typeface="Calibri" panose="020F0502020204030204" pitchFamily="34" charset="0"/>
                <a:ea typeface="Calibri" panose="020F0502020204030204" pitchFamily="34" charset="0"/>
                <a:cs typeface="Times New Roman" panose="02020603050405020304" pitchFamily="18" charset="0"/>
              </a:rPr>
            </a:br>
            <a:r>
              <a:rPr lang="en-US" sz="3700" b="1" kern="100">
                <a:effectLst/>
                <a:latin typeface="Times New Roman" panose="02020603050405020304" pitchFamily="18" charset="0"/>
                <a:ea typeface="Calibri" panose="020F0502020204030204" pitchFamily="34" charset="0"/>
                <a:cs typeface="Times New Roman" panose="02020603050405020304" pitchFamily="18" charset="0"/>
              </a:rPr>
              <a:t> </a:t>
            </a:r>
            <a:br>
              <a:rPr lang="en-US" sz="3700" kern="100">
                <a:effectLst/>
                <a:latin typeface="Calibri" panose="020F0502020204030204" pitchFamily="34" charset="0"/>
                <a:ea typeface="Calibri" panose="020F0502020204030204" pitchFamily="34" charset="0"/>
                <a:cs typeface="Times New Roman" panose="02020603050405020304" pitchFamily="18" charset="0"/>
              </a:rPr>
            </a:br>
            <a:endParaRPr lang="en-US" sz="3700"/>
          </a:p>
        </p:txBody>
      </p:sp>
      <p:sp>
        <p:nvSpPr>
          <p:cNvPr id="3" name="Subtitle 2">
            <a:extLst>
              <a:ext uri="{FF2B5EF4-FFF2-40B4-BE49-F238E27FC236}">
                <a16:creationId xmlns:a16="http://schemas.microsoft.com/office/drawing/2014/main" id="{93467F74-D976-F2CB-C06C-66056DD39084}"/>
              </a:ext>
            </a:extLst>
          </p:cNvPr>
          <p:cNvSpPr>
            <a:spLocks noGrp="1"/>
          </p:cNvSpPr>
          <p:nvPr>
            <p:ph type="subTitle" idx="1"/>
          </p:nvPr>
        </p:nvSpPr>
        <p:spPr>
          <a:xfrm>
            <a:off x="643468" y="4615075"/>
            <a:ext cx="4620584" cy="775494"/>
          </a:xfrm>
        </p:spPr>
        <p:txBody>
          <a:bodyPr>
            <a:noAutofit/>
          </a:bodyPr>
          <a:lstStyle/>
          <a:p>
            <a:pPr algn="l"/>
            <a:r>
              <a:rPr lang="en-US" sz="1100" dirty="0"/>
              <a:t>Team members:</a:t>
            </a:r>
          </a:p>
          <a:p>
            <a:pPr algn="l"/>
            <a:r>
              <a:rPr lang="en-US" sz="1100" dirty="0" err="1"/>
              <a:t>Jaswanth</a:t>
            </a:r>
            <a:r>
              <a:rPr lang="en-US" sz="1100" dirty="0"/>
              <a:t> Reddy </a:t>
            </a:r>
            <a:r>
              <a:rPr lang="en-US" sz="1100" dirty="0" err="1"/>
              <a:t>Kancham</a:t>
            </a:r>
            <a:r>
              <a:rPr lang="en-US" sz="1100" dirty="0"/>
              <a:t> </a:t>
            </a:r>
          </a:p>
          <a:p>
            <a:pPr algn="l"/>
            <a:r>
              <a:rPr lang="en-US" sz="1100" dirty="0" err="1"/>
              <a:t>Likitha</a:t>
            </a:r>
            <a:r>
              <a:rPr lang="en-US" sz="1100" dirty="0"/>
              <a:t> </a:t>
            </a:r>
            <a:r>
              <a:rPr lang="en-US" sz="1100" dirty="0" err="1"/>
              <a:t>Kukunarapu</a:t>
            </a:r>
            <a:r>
              <a:rPr lang="en-US" sz="1100" dirty="0"/>
              <a:t> </a:t>
            </a:r>
          </a:p>
          <a:p>
            <a:pPr algn="l"/>
            <a:r>
              <a:rPr lang="en-US" sz="1100" dirty="0"/>
              <a:t>Venkata </a:t>
            </a:r>
            <a:r>
              <a:rPr lang="en-US" sz="1100" dirty="0" err="1"/>
              <a:t>Anantha</a:t>
            </a:r>
            <a:r>
              <a:rPr lang="en-US" sz="1100" dirty="0"/>
              <a:t> Reddy </a:t>
            </a:r>
            <a:r>
              <a:rPr lang="en-US" sz="1100" dirty="0" err="1"/>
              <a:t>Arikatla</a:t>
            </a:r>
            <a:r>
              <a:rPr lang="en-US" sz="1100" dirty="0"/>
              <a:t> </a:t>
            </a:r>
          </a:p>
          <a:p>
            <a:pPr algn="l"/>
            <a:r>
              <a:rPr lang="en-US" sz="1100" dirty="0" err="1"/>
              <a:t>Abhiram</a:t>
            </a:r>
            <a:r>
              <a:rPr lang="en-US" sz="1100" dirty="0"/>
              <a:t> Varanasi</a:t>
            </a:r>
          </a:p>
        </p:txBody>
      </p:sp>
      <p:pic>
        <p:nvPicPr>
          <p:cNvPr id="5" name="Picture 4" descr="A robot using a laptop sitting on a blue chair">
            <a:extLst>
              <a:ext uri="{FF2B5EF4-FFF2-40B4-BE49-F238E27FC236}">
                <a16:creationId xmlns:a16="http://schemas.microsoft.com/office/drawing/2014/main" id="{64A0F9C9-F0FB-3089-183D-3A527189ED08}"/>
              </a:ext>
            </a:extLst>
          </p:cNvPr>
          <p:cNvPicPr>
            <a:picLocks noChangeAspect="1"/>
          </p:cNvPicPr>
          <p:nvPr/>
        </p:nvPicPr>
        <p:blipFill rotWithShape="1">
          <a:blip r:embed="rId2"/>
          <a:srcRect l="5109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29943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08774C6-D7F2-9C18-D68F-E6E934D47B4C}"/>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412B959-A6E3-56D2-27EC-35FC940CD319}"/>
              </a:ext>
            </a:extLst>
          </p:cNvPr>
          <p:cNvSpPr>
            <a:spLocks noGrp="1"/>
          </p:cNvSpPr>
          <p:nvPr>
            <p:ph type="title"/>
          </p:nvPr>
        </p:nvSpPr>
        <p:spPr>
          <a:xfrm>
            <a:off x="838200" y="365125"/>
            <a:ext cx="10515600" cy="1325563"/>
          </a:xfrm>
        </p:spPr>
        <p:txBody>
          <a:bodyPr>
            <a:normAutofit/>
          </a:bodyPr>
          <a:lstStyle/>
          <a:p>
            <a:r>
              <a:rPr lang="en-US" b="1"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5049FF1E-F64A-34BF-B2B7-53733D1FFCE3}"/>
              </a:ext>
            </a:extLst>
          </p:cNvPr>
          <p:cNvGraphicFramePr>
            <a:graphicFrameLocks noGrp="1"/>
          </p:cNvGraphicFramePr>
          <p:nvPr>
            <p:ph idx="1"/>
            <p:extLst>
              <p:ext uri="{D42A27DB-BD31-4B8C-83A1-F6EECF244321}">
                <p14:modId xmlns:p14="http://schemas.microsoft.com/office/powerpoint/2010/main" val="734384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08729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43BA3-902B-EC07-4C39-141C6E57B3AD}"/>
              </a:ext>
            </a:extLst>
          </p:cNvPr>
          <p:cNvSpPr>
            <a:spLocks noGrp="1"/>
          </p:cNvSpPr>
          <p:nvPr>
            <p:ph type="title"/>
          </p:nvPr>
        </p:nvSpPr>
        <p:spPr>
          <a:xfrm>
            <a:off x="838201" y="365125"/>
            <a:ext cx="5251316" cy="1807305"/>
          </a:xfrm>
        </p:spPr>
        <p:txBody>
          <a:bodyPr>
            <a:normAutofit/>
          </a:bodyPr>
          <a:lstStyle/>
          <a:p>
            <a:r>
              <a:rPr lang="en-US" b="1" kern="100">
                <a:effectLst/>
                <a:latin typeface="Times New Roman" panose="02020603050405020304" pitchFamily="18" charset="0"/>
                <a:ea typeface="Calibri" panose="020F0502020204030204" pitchFamily="34" charset="0"/>
                <a:cs typeface="Times New Roman" panose="02020603050405020304" pitchFamily="18" charset="0"/>
              </a:rPr>
              <a:t>Project Description:</a:t>
            </a:r>
            <a:br>
              <a:rPr lang="en-US" kern="1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47D30FB5-93B1-94AC-4533-8FC98BDE154D}"/>
              </a:ext>
            </a:extLst>
          </p:cNvPr>
          <p:cNvSpPr>
            <a:spLocks noGrp="1"/>
          </p:cNvSpPr>
          <p:nvPr>
            <p:ph idx="1"/>
          </p:nvPr>
        </p:nvSpPr>
        <p:spPr>
          <a:xfrm>
            <a:off x="838200" y="2333297"/>
            <a:ext cx="4619621" cy="3843666"/>
          </a:xfrm>
        </p:spPr>
        <p:txBody>
          <a:bodyPr>
            <a:normAutofit fontScale="77500" lnSpcReduction="20000"/>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We propose to develop a chatbot that collects comprehensive data related to mental health from clients, including mood fluctuations, stress levels, </a:t>
            </a:r>
            <a:r>
              <a:rPr lang="en-US" sz="1400" dirty="0" err="1">
                <a:effectLst/>
                <a:latin typeface="Times New Roman" panose="02020603050405020304" pitchFamily="18" charset="0"/>
                <a:ea typeface="Times New Roman" panose="02020603050405020304" pitchFamily="18" charset="0"/>
              </a:rPr>
              <a:t>behavioural</a:t>
            </a:r>
            <a:r>
              <a:rPr lang="en-US" sz="1400" dirty="0">
                <a:effectLst/>
                <a:latin typeface="Times New Roman" panose="02020603050405020304" pitchFamily="18" charset="0"/>
                <a:ea typeface="Times New Roman" panose="02020603050405020304" pitchFamily="18" charset="0"/>
              </a:rPr>
              <a:t> patterns, and treatment adherence. This chatbot will serve as a convenient and non-intrusive tool for clients to record their experiences and provide real-time updates to therapists.</a:t>
            </a:r>
          </a:p>
          <a:p>
            <a:pPr marL="0" marR="0">
              <a:spcBef>
                <a:spcPts val="1500"/>
              </a:spcBef>
              <a:spcAft>
                <a:spcPts val="1500"/>
              </a:spcAft>
            </a:pPr>
            <a:r>
              <a:rPr lang="en-US" sz="1400" dirty="0">
                <a:effectLst/>
                <a:latin typeface="Times New Roman" panose="02020603050405020304" pitchFamily="18" charset="0"/>
                <a:ea typeface="Times New Roman" panose="02020603050405020304" pitchFamily="18" charset="0"/>
              </a:rPr>
              <a:t>Behind the scenes, we will employ advanced machine learning models, developed using Python, to analyze the collected data and identify patterns indicative of depression and other mental health conditions. These models will leverage natural language processing (NLP) techniques to extract meaningful insights from free-text responses and structured data inputs. Upon analysis, the models will generate a Tableau Data Extract (TDE) file containing aggregated insights and trends.</a:t>
            </a:r>
          </a:p>
          <a:p>
            <a:pPr marL="0" marR="0">
              <a:spcBef>
                <a:spcPts val="1500"/>
              </a:spcBef>
              <a:spcAft>
                <a:spcPts val="1500"/>
              </a:spcAft>
            </a:pPr>
            <a:r>
              <a:rPr lang="en-US" sz="1400" dirty="0">
                <a:effectLst/>
                <a:latin typeface="Times New Roman" panose="02020603050405020304" pitchFamily="18" charset="0"/>
                <a:ea typeface="Times New Roman" panose="02020603050405020304" pitchFamily="18" charset="0"/>
              </a:rPr>
              <a:t>The generated TDE file will automatically feed into a Tableau dashboard, providing therapists with dynamic visualizations and summaries of client data. These visualizations will include trend analyses, correlation matrices, sentiment analyses, and predictive models highlighting potential risk factors or areas for intervention. Therapists will be able to customize the dashboard to suit their preferences and focus areas, enabling personalized insights tailored to each client's unique needs.</a:t>
            </a:r>
          </a:p>
          <a:p>
            <a:pPr marL="0" marR="0">
              <a:spcBef>
                <a:spcPts val="1500"/>
              </a:spcBef>
              <a:spcAft>
                <a:spcPts val="0"/>
              </a:spcAft>
            </a:pPr>
            <a:r>
              <a:rPr lang="en-US" sz="1400" dirty="0">
                <a:effectLst/>
                <a:latin typeface="Times New Roman" panose="02020603050405020304" pitchFamily="18" charset="0"/>
                <a:ea typeface="Times New Roman" panose="02020603050405020304" pitchFamily="18" charset="0"/>
              </a:rPr>
              <a:t>By integrating chatbot-driven data collection, machine learning analysis, and Tableau visualization, our project seeks to empower therapists with timely, actionable insights to enhance their decision-making and improve client outcomes in the field of mental health care.</a:t>
            </a:r>
          </a:p>
          <a:p>
            <a:endParaRPr lang="en-US" sz="800" dirty="0"/>
          </a:p>
        </p:txBody>
      </p:sp>
      <p:pic>
        <p:nvPicPr>
          <p:cNvPr id="5" name="Picture 4" descr="Flat lay top view of robot deviating from group">
            <a:extLst>
              <a:ext uri="{FF2B5EF4-FFF2-40B4-BE49-F238E27FC236}">
                <a16:creationId xmlns:a16="http://schemas.microsoft.com/office/drawing/2014/main" id="{46FFD50A-3E8E-A771-8118-5EAB2E6544C6}"/>
              </a:ext>
            </a:extLst>
          </p:cNvPr>
          <p:cNvPicPr>
            <a:picLocks noChangeAspect="1"/>
          </p:cNvPicPr>
          <p:nvPr/>
        </p:nvPicPr>
        <p:blipFill rotWithShape="1">
          <a:blip r:embed="rId2"/>
          <a:srcRect l="6848" r="620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6158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 name="Rectangle 2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E7244-A1B8-BF70-EE84-CC11DA6D6B71}"/>
              </a:ext>
            </a:extLst>
          </p:cNvPr>
          <p:cNvSpPr>
            <a:spLocks noGrp="1"/>
          </p:cNvSpPr>
          <p:nvPr>
            <p:ph type="title"/>
          </p:nvPr>
        </p:nvSpPr>
        <p:spPr>
          <a:xfrm>
            <a:off x="761803" y="350196"/>
            <a:ext cx="4646904" cy="1624520"/>
          </a:xfrm>
        </p:spPr>
        <p:txBody>
          <a:bodyPr anchor="ctr">
            <a:normAutofit/>
          </a:bodyPr>
          <a:lstStyle/>
          <a:p>
            <a:r>
              <a:rPr lang="en-US" sz="4000" b="1" kern="100">
                <a:effectLst/>
                <a:latin typeface="Times New Roman" panose="02020603050405020304" pitchFamily="18" charset="0"/>
                <a:ea typeface="Calibri" panose="020F0502020204030204" pitchFamily="34" charset="0"/>
                <a:cs typeface="Times New Roman" panose="02020603050405020304" pitchFamily="18" charset="0"/>
              </a:rPr>
              <a:t>Process:</a:t>
            </a:r>
            <a:br>
              <a:rPr lang="en-US" sz="4000" kern="100">
                <a:effectLst/>
                <a:latin typeface="Calibri" panose="020F0502020204030204" pitchFamily="34" charset="0"/>
                <a:ea typeface="Calibri" panose="020F0502020204030204" pitchFamily="34" charset="0"/>
                <a:cs typeface="Times New Roman" panose="02020603050405020304" pitchFamily="18" charset="0"/>
              </a:rPr>
            </a:br>
            <a:endParaRPr lang="en-US" sz="4000"/>
          </a:p>
        </p:txBody>
      </p:sp>
      <p:sp>
        <p:nvSpPr>
          <p:cNvPr id="3" name="Content Placeholder 2">
            <a:extLst>
              <a:ext uri="{FF2B5EF4-FFF2-40B4-BE49-F238E27FC236}">
                <a16:creationId xmlns:a16="http://schemas.microsoft.com/office/drawing/2014/main" id="{1A2C14A5-A166-1AD9-2D1F-6961B1B565AF}"/>
              </a:ext>
            </a:extLst>
          </p:cNvPr>
          <p:cNvSpPr>
            <a:spLocks noGrp="1"/>
          </p:cNvSpPr>
          <p:nvPr>
            <p:ph idx="1"/>
          </p:nvPr>
        </p:nvSpPr>
        <p:spPr>
          <a:xfrm>
            <a:off x="761802" y="2743200"/>
            <a:ext cx="4646905" cy="3613149"/>
          </a:xfrm>
        </p:spPr>
        <p:txBody>
          <a:bodyPr anchor="ctr">
            <a:normAutofit/>
          </a:bodyPr>
          <a:lstStyle/>
          <a:p>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Creating a ChatBot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5" name="Picture 4" descr="A screenshot of a chatbot&#10;&#10;Description automatically generated">
            <a:extLst>
              <a:ext uri="{FF2B5EF4-FFF2-40B4-BE49-F238E27FC236}">
                <a16:creationId xmlns:a16="http://schemas.microsoft.com/office/drawing/2014/main" id="{7A2B48B4-72D4-F83B-C2D8-5BFEF5616A7E}"/>
              </a:ext>
            </a:extLst>
          </p:cNvPr>
          <p:cNvPicPr>
            <a:picLocks noChangeAspect="1"/>
          </p:cNvPicPr>
          <p:nvPr/>
        </p:nvPicPr>
        <p:blipFill rotWithShape="1">
          <a:blip r:embed="rId2"/>
          <a:srcRect l="23932" r="24454" b="-1"/>
          <a:stretch/>
        </p:blipFill>
        <p:spPr>
          <a:xfrm>
            <a:off x="6096000" y="1"/>
            <a:ext cx="6102825" cy="6858000"/>
          </a:xfrm>
          <a:prstGeom prst="rect">
            <a:avLst/>
          </a:prstGeom>
        </p:spPr>
      </p:pic>
    </p:spTree>
    <p:extLst>
      <p:ext uri="{BB962C8B-B14F-4D97-AF65-F5344CB8AC3E}">
        <p14:creationId xmlns:p14="http://schemas.microsoft.com/office/powerpoint/2010/main" val="256847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537F7-23B5-018C-DD90-0ECABD81CB64}"/>
              </a:ext>
            </a:extLst>
          </p:cNvPr>
          <p:cNvSpPr>
            <a:spLocks noGrp="1"/>
          </p:cNvSpPr>
          <p:nvPr>
            <p:ph type="title"/>
          </p:nvPr>
        </p:nvSpPr>
        <p:spPr>
          <a:xfrm>
            <a:off x="761803" y="350196"/>
            <a:ext cx="4646904" cy="1624520"/>
          </a:xfrm>
        </p:spPr>
        <p:txBody>
          <a:bodyPr anchor="ctr">
            <a:normAutofit/>
          </a:bodyPr>
          <a:lstStyle/>
          <a:p>
            <a:r>
              <a:rPr lang="en-US" sz="3700" b="1" kern="100">
                <a:effectLst/>
                <a:latin typeface="Times New Roman" panose="02020603050405020304" pitchFamily="18" charset="0"/>
                <a:ea typeface="Calibri" panose="020F0502020204030204" pitchFamily="34" charset="0"/>
                <a:cs typeface="Times New Roman" panose="02020603050405020304" pitchFamily="18" charset="0"/>
              </a:rPr>
              <a:t>Sentimental Analysis </a:t>
            </a:r>
            <a:br>
              <a:rPr lang="en-US" sz="3700" kern="100">
                <a:effectLst/>
                <a:latin typeface="Calibri" panose="020F0502020204030204" pitchFamily="34" charset="0"/>
                <a:ea typeface="Calibri" panose="020F0502020204030204" pitchFamily="34" charset="0"/>
                <a:cs typeface="Times New Roman" panose="02020603050405020304" pitchFamily="18" charset="0"/>
              </a:rPr>
            </a:br>
            <a:endParaRPr lang="en-US" sz="3700"/>
          </a:p>
        </p:txBody>
      </p:sp>
      <p:sp>
        <p:nvSpPr>
          <p:cNvPr id="3" name="Content Placeholder 2">
            <a:extLst>
              <a:ext uri="{FF2B5EF4-FFF2-40B4-BE49-F238E27FC236}">
                <a16:creationId xmlns:a16="http://schemas.microsoft.com/office/drawing/2014/main" id="{04EA96AC-AD5D-C439-2EB0-F47942CD6BCD}"/>
              </a:ext>
            </a:extLst>
          </p:cNvPr>
          <p:cNvSpPr>
            <a:spLocks noGrp="1"/>
          </p:cNvSpPr>
          <p:nvPr>
            <p:ph idx="1"/>
          </p:nvPr>
        </p:nvSpPr>
        <p:spPr>
          <a:xfrm>
            <a:off x="761802" y="2743200"/>
            <a:ext cx="4646905" cy="3613149"/>
          </a:xfrm>
        </p:spPr>
        <p:txBody>
          <a:bodyPr anchor="ctr">
            <a:normAutofit/>
          </a:bodyPr>
          <a:lstStyle/>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1. Message Retrieval</a:t>
            </a:r>
            <a:r>
              <a:rPr lang="en-US" sz="11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Upon receiving the user's message, Flask captures it from the frontend interface and forwards it to the sentiment analysis script for further examination.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2. Preprocessing: The text undergoes preprocessing steps like tokenization, removal of stop words, and stemming or lemmatization to ensure its readiness for sentiment analysis.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3. Sentiment Analysis: Utilizing NLP libraries the sentiment analysis script deciphers the emotional tone of the user's message. These libraries offer pre-trained models or lexicons for assessing sentiment, enabling the assignment of sentiment scores to words or phrases in the message.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4. Score Calculation: After assigning sentiment scores to different parts of the text, the sentiment analysis script computes an overall sentiment score, typically ranging from negative to positive, with neutral in between.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5. Output Generation: The sentiment analysis script generates an output containing the sentiment score for the user's message. This output is then relayed back to the frontend for display or further processing.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p>
        </p:txBody>
      </p:sp>
      <p:pic>
        <p:nvPicPr>
          <p:cNvPr id="5" name="Picture 4" descr="Computer script on a screen">
            <a:extLst>
              <a:ext uri="{FF2B5EF4-FFF2-40B4-BE49-F238E27FC236}">
                <a16:creationId xmlns:a16="http://schemas.microsoft.com/office/drawing/2014/main" id="{8F21279C-1882-F479-D489-B3B7DDC96DE0}"/>
              </a:ext>
            </a:extLst>
          </p:cNvPr>
          <p:cNvPicPr>
            <a:picLocks noChangeAspect="1"/>
          </p:cNvPicPr>
          <p:nvPr/>
        </p:nvPicPr>
        <p:blipFill rotWithShape="1">
          <a:blip r:embed="rId2"/>
          <a:srcRect l="414" r="40186" b="-2"/>
          <a:stretch/>
        </p:blipFill>
        <p:spPr>
          <a:xfrm>
            <a:off x="6096000" y="1"/>
            <a:ext cx="6102825" cy="6858000"/>
          </a:xfrm>
          <a:prstGeom prst="rect">
            <a:avLst/>
          </a:prstGeom>
        </p:spPr>
      </p:pic>
    </p:spTree>
    <p:extLst>
      <p:ext uri="{BB962C8B-B14F-4D97-AF65-F5344CB8AC3E}">
        <p14:creationId xmlns:p14="http://schemas.microsoft.com/office/powerpoint/2010/main" val="193511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Slide Background">
            <a:extLst>
              <a:ext uri="{FF2B5EF4-FFF2-40B4-BE49-F238E27FC236}">
                <a16:creationId xmlns:a16="http://schemas.microsoft.com/office/drawing/2014/main" id="{5F637E18-EF26-4327-9077-7FFC67B98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3EED6667-6BE8-A2AB-422A-5A1D89727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2FA48-325E-67D6-2808-8155BD0BF93C}"/>
              </a:ext>
            </a:extLst>
          </p:cNvPr>
          <p:cNvSpPr>
            <a:spLocks noGrp="1"/>
          </p:cNvSpPr>
          <p:nvPr>
            <p:ph type="title"/>
          </p:nvPr>
        </p:nvSpPr>
        <p:spPr>
          <a:xfrm>
            <a:off x="589558" y="244742"/>
            <a:ext cx="7015498" cy="1235225"/>
          </a:xfrm>
        </p:spPr>
        <p:txBody>
          <a:bodyPr vert="horz" lIns="91440" tIns="45720" rIns="91440" bIns="45720" rtlCol="0" anchor="ctr">
            <a:normAutofit/>
          </a:bodyPr>
          <a:lstStyle/>
          <a:p>
            <a:r>
              <a:rPr lang="en-US" sz="3600" b="1" kern="1200">
                <a:solidFill>
                  <a:schemeClr val="tx1"/>
                </a:solidFill>
                <a:effectLst/>
                <a:latin typeface="+mj-lt"/>
                <a:ea typeface="+mj-ea"/>
                <a:cs typeface="+mj-cs"/>
              </a:rPr>
              <a:t>Integration with Tableau Dashboard</a:t>
            </a:r>
            <a:br>
              <a:rPr lang="en-US" sz="360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pic>
        <p:nvPicPr>
          <p:cNvPr id="5" name="Content Placeholder 4" descr="A close-up of a graph&#10;&#10;Description automatically generated">
            <a:extLst>
              <a:ext uri="{FF2B5EF4-FFF2-40B4-BE49-F238E27FC236}">
                <a16:creationId xmlns:a16="http://schemas.microsoft.com/office/drawing/2014/main" id="{53BF7256-FFC8-0A51-EC5D-5FAB9E046D20}"/>
              </a:ext>
            </a:extLst>
          </p:cNvPr>
          <p:cNvPicPr>
            <a:picLocks noGrp="1" noChangeAspect="1"/>
          </p:cNvPicPr>
          <p:nvPr>
            <p:ph idx="1"/>
          </p:nvPr>
        </p:nvPicPr>
        <p:blipFill>
          <a:blip r:embed="rId2"/>
          <a:stretch>
            <a:fillRect/>
          </a:stretch>
        </p:blipFill>
        <p:spPr>
          <a:xfrm>
            <a:off x="2502704" y="2375210"/>
            <a:ext cx="7186196" cy="3844615"/>
          </a:xfrm>
          <a:prstGeom prst="rect">
            <a:avLst/>
          </a:prstGeom>
          <a:effectLst/>
        </p:spPr>
      </p:pic>
    </p:spTree>
    <p:extLst>
      <p:ext uri="{BB962C8B-B14F-4D97-AF65-F5344CB8AC3E}">
        <p14:creationId xmlns:p14="http://schemas.microsoft.com/office/powerpoint/2010/main" val="209427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8FF3E-36F5-75E2-82FA-0ED62B5C57AD}"/>
              </a:ext>
            </a:extLst>
          </p:cNvPr>
          <p:cNvSpPr>
            <a:spLocks noGrp="1"/>
          </p:cNvSpPr>
          <p:nvPr>
            <p:ph type="title"/>
          </p:nvPr>
        </p:nvSpPr>
        <p:spPr>
          <a:xfrm>
            <a:off x="838201" y="643467"/>
            <a:ext cx="3888526" cy="1800526"/>
          </a:xfrm>
        </p:spPr>
        <p:txBody>
          <a:bodyPr>
            <a:normAutofit/>
          </a:bodyPr>
          <a:lstStyle/>
          <a:p>
            <a:r>
              <a:rPr lang="en-US" b="1">
                <a:latin typeface="Times New Roman" panose="02020603050405020304" pitchFamily="18" charset="0"/>
                <a:cs typeface="Times New Roman" panose="02020603050405020304" pitchFamily="18" charset="0"/>
              </a:rPr>
              <a:t>Potential Impact </a:t>
            </a:r>
          </a:p>
        </p:txBody>
      </p:sp>
      <p:sp>
        <p:nvSpPr>
          <p:cNvPr id="3" name="Content Placeholder 2">
            <a:extLst>
              <a:ext uri="{FF2B5EF4-FFF2-40B4-BE49-F238E27FC236}">
                <a16:creationId xmlns:a16="http://schemas.microsoft.com/office/drawing/2014/main" id="{6D5F71F0-5C31-DEB4-52ED-428CBC1508EE}"/>
              </a:ext>
            </a:extLst>
          </p:cNvPr>
          <p:cNvSpPr>
            <a:spLocks noGrp="1"/>
          </p:cNvSpPr>
          <p:nvPr>
            <p:ph idx="1"/>
          </p:nvPr>
        </p:nvSpPr>
        <p:spPr>
          <a:xfrm>
            <a:off x="838201" y="2623381"/>
            <a:ext cx="3888528" cy="3553581"/>
          </a:xfrm>
        </p:spPr>
        <p:txBody>
          <a:bodyPr>
            <a:normAutofit/>
          </a:bodyPr>
          <a:lstStyle/>
          <a:p>
            <a:r>
              <a:rPr lang="en-US" sz="2000" dirty="0"/>
              <a:t>It has potential to further to analyze by adding transcript of online meeting with the client, adding notes of therapist into the chatbot </a:t>
            </a:r>
          </a:p>
          <a:p>
            <a:r>
              <a:rPr lang="en-US" sz="2000" dirty="0"/>
              <a:t>Visualizing overall patient data and each individual filters</a:t>
            </a:r>
          </a:p>
          <a:p>
            <a:r>
              <a:rPr lang="en-US" sz="2000" dirty="0"/>
              <a:t>We successfully implemented the functionalities of </a:t>
            </a:r>
            <a:r>
              <a:rPr lang="en-US" sz="2000"/>
              <a:t>the workflow</a:t>
            </a:r>
            <a:endParaRPr lang="en-US" sz="2000" dirty="0"/>
          </a:p>
          <a:p>
            <a:endParaRPr lang="en-US" sz="2000" dirty="0"/>
          </a:p>
        </p:txBody>
      </p:sp>
      <p:pic>
        <p:nvPicPr>
          <p:cNvPr id="7" name="Graphic 6" descr="Business Growth">
            <a:extLst>
              <a:ext uri="{FF2B5EF4-FFF2-40B4-BE49-F238E27FC236}">
                <a16:creationId xmlns:a16="http://schemas.microsoft.com/office/drawing/2014/main" id="{38AF7609-2652-6A5F-E219-C0403BA1CD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217251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644296C2-408D-1DD8-8A34-845AB815B968}"/>
              </a:ext>
            </a:extLst>
          </p:cNvPr>
          <p:cNvPicPr>
            <a:picLocks noChangeAspect="1"/>
          </p:cNvPicPr>
          <p:nvPr/>
        </p:nvPicPr>
        <p:blipFill rotWithShape="1">
          <a:blip r:embed="rId2"/>
          <a:srcRect t="7734" b="17266"/>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A4B23-BD64-A3D7-6AAE-F299EA2F0DD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 YOU!</a:t>
            </a:r>
          </a:p>
        </p:txBody>
      </p:sp>
      <p:sp>
        <p:nvSpPr>
          <p:cNvPr id="3" name="Content Placeholder 2">
            <a:extLst>
              <a:ext uri="{FF2B5EF4-FFF2-40B4-BE49-F238E27FC236}">
                <a16:creationId xmlns:a16="http://schemas.microsoft.com/office/drawing/2014/main" id="{770D9528-58F5-7F58-020D-8C1CC8A0D5DC}"/>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a:solidFill>
                  <a:srgbClr val="FFFFFF"/>
                </a:solidFill>
              </a:rPr>
              <a:t>DEMO!!</a:t>
            </a:r>
          </a:p>
        </p:txBody>
      </p:sp>
    </p:spTree>
    <p:extLst>
      <p:ext uri="{BB962C8B-B14F-4D97-AF65-F5344CB8AC3E}">
        <p14:creationId xmlns:p14="http://schemas.microsoft.com/office/powerpoint/2010/main" val="359603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611</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Mental Health Insights: Leveraging Chatbot-Driven Analysis for Therapist Dashboard Automation   </vt:lpstr>
      <vt:lpstr>Introduction: </vt:lpstr>
      <vt:lpstr>Project Description: </vt:lpstr>
      <vt:lpstr>Process: </vt:lpstr>
      <vt:lpstr>Sentimental Analysis  </vt:lpstr>
      <vt:lpstr>Integration with Tableau Dashboard </vt:lpstr>
      <vt:lpstr>Potential Impact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Insights: Leveraging Chatbot-Driven Analysis for Therapist Dashboard Automation   </dc:title>
  <dc:creator>Likitha Kukunarapu</dc:creator>
  <cp:lastModifiedBy>Likitha Kukunarapu</cp:lastModifiedBy>
  <cp:revision>5</cp:revision>
  <dcterms:created xsi:type="dcterms:W3CDTF">2024-02-28T14:50:04Z</dcterms:created>
  <dcterms:modified xsi:type="dcterms:W3CDTF">2024-02-28T16:12:55Z</dcterms:modified>
</cp:coreProperties>
</file>