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83" r:id="rId6"/>
    <p:sldId id="261" r:id="rId7"/>
    <p:sldId id="263" r:id="rId8"/>
    <p:sldId id="284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 Slab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D389CF-975F-4749-992C-ED04F9F1CEAD}">
  <a:tblStyle styleId="{1FD389CF-975F-4749-992C-ED04F9F1CE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33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03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733647" y="1201479"/>
            <a:ext cx="6772053" cy="1950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Ensuring quality in Agile teams</a:t>
            </a:r>
            <a:endParaRPr dirty="0"/>
          </a:p>
        </p:txBody>
      </p:sp>
      <p:sp>
        <p:nvSpPr>
          <p:cNvPr id="3" name="Google Shape;141;p11">
            <a:extLst>
              <a:ext uri="{FF2B5EF4-FFF2-40B4-BE49-F238E27FC236}">
                <a16:creationId xmlns:a16="http://schemas.microsoft.com/office/drawing/2014/main" id="{DBDBEC24-FACA-46E9-BB0C-A2111F64BA67}"/>
              </a:ext>
            </a:extLst>
          </p:cNvPr>
          <p:cNvSpPr txBox="1">
            <a:spLocks/>
          </p:cNvSpPr>
          <p:nvPr/>
        </p:nvSpPr>
        <p:spPr>
          <a:xfrm>
            <a:off x="276446" y="2953193"/>
            <a:ext cx="4181253" cy="142472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dirty="0"/>
              <a:t>Prepared by : Kanchan Jahagirdar</a:t>
            </a:r>
          </a:p>
          <a:p>
            <a:r>
              <a:rPr lang="en-US" sz="1400" dirty="0"/>
              <a:t>Date: 06 Sept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37684" y="517865"/>
            <a:ext cx="6530534" cy="525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 dirty="0"/>
              <a:t>High</a:t>
            </a:r>
            <a:r>
              <a:rPr lang="nl-NL" dirty="0"/>
              <a:t> </a:t>
            </a:r>
            <a:r>
              <a:rPr lang="nl-NL" sz="2400" dirty="0"/>
              <a:t>Performance QA </a:t>
            </a:r>
            <a:r>
              <a:rPr lang="nl-NL" sz="2400" dirty="0" err="1"/>
              <a:t>Vision</a:t>
            </a:r>
            <a:endParaRPr sz="2400" dirty="0"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2"/>
          </p:nvPr>
        </p:nvSpPr>
        <p:spPr>
          <a:xfrm>
            <a:off x="4506825" y="1131481"/>
            <a:ext cx="3522900" cy="3432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400" b="1" dirty="0" err="1"/>
              <a:t>Vision</a:t>
            </a:r>
            <a:endParaRPr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NL" sz="1400" dirty="0" err="1"/>
              <a:t>Automated</a:t>
            </a:r>
            <a:r>
              <a:rPr lang="nl-NL" sz="1400" dirty="0"/>
              <a:t> </a:t>
            </a:r>
            <a:r>
              <a:rPr lang="nl-NL" sz="1400" dirty="0" err="1"/>
              <a:t>Testing</a:t>
            </a:r>
            <a:endParaRPr lang="nl-NL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NL" sz="1400" dirty="0" err="1"/>
              <a:t>Continuous</a:t>
            </a:r>
            <a:r>
              <a:rPr lang="nl-NL" sz="1400" dirty="0"/>
              <a:t> </a:t>
            </a:r>
            <a:r>
              <a:rPr lang="nl-NL" sz="1400" dirty="0" err="1"/>
              <a:t>integration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delivery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NL" sz="1400" dirty="0" err="1"/>
              <a:t>Reducing</a:t>
            </a:r>
            <a:r>
              <a:rPr lang="nl-NL" sz="1400" dirty="0"/>
              <a:t> </a:t>
            </a:r>
            <a:r>
              <a:rPr lang="nl-NL" sz="1400" dirty="0" err="1"/>
              <a:t>escpared</a:t>
            </a:r>
            <a:r>
              <a:rPr lang="nl-NL" sz="1400" dirty="0"/>
              <a:t> defects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NL" sz="1400" dirty="0" err="1"/>
              <a:t>Coding</a:t>
            </a:r>
            <a:r>
              <a:rPr lang="nl-NL" sz="1400" dirty="0"/>
              <a:t> </a:t>
            </a:r>
            <a:r>
              <a:rPr lang="nl-NL" sz="1400" dirty="0" err="1"/>
              <a:t>standards</a:t>
            </a:r>
            <a:r>
              <a:rPr lang="nl-NL" sz="1400" dirty="0"/>
              <a:t>, </a:t>
            </a:r>
            <a:r>
              <a:rPr lang="nl-NL" sz="1400" dirty="0" err="1"/>
              <a:t>guidelines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reviews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NL" sz="1400" dirty="0"/>
              <a:t>Compliance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NL" sz="1400" dirty="0"/>
              <a:t>Defect Reporting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visibility</a:t>
            </a:r>
            <a:endParaRPr lang="nl-NL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NL" sz="1400" dirty="0"/>
              <a:t>Delivery </a:t>
            </a:r>
            <a:r>
              <a:rPr lang="nl-NL" sz="1400" dirty="0" err="1"/>
              <a:t>aligned</a:t>
            </a:r>
            <a:r>
              <a:rPr lang="nl-NL" sz="1400" dirty="0"/>
              <a:t> </a:t>
            </a:r>
            <a:r>
              <a:rPr lang="nl-NL" sz="1400" dirty="0" err="1"/>
              <a:t>with</a:t>
            </a:r>
            <a:r>
              <a:rPr lang="nl-NL" sz="1400" dirty="0"/>
              <a:t> business </a:t>
            </a:r>
            <a:r>
              <a:rPr lang="nl-NL" sz="1400" dirty="0" err="1"/>
              <a:t>demand</a:t>
            </a:r>
            <a:endParaRPr lang="nl-NL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NL" sz="1400" dirty="0" err="1"/>
              <a:t>Reduce</a:t>
            </a:r>
            <a:r>
              <a:rPr lang="nl-NL" sz="1400" dirty="0"/>
              <a:t> </a:t>
            </a:r>
            <a:r>
              <a:rPr lang="nl-NL" sz="1400" dirty="0" err="1"/>
              <a:t>uncertainity</a:t>
            </a:r>
            <a:endParaRPr lang="nl-NL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NL" sz="1400" dirty="0"/>
              <a:t>Environment up time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NL" sz="1400" dirty="0"/>
              <a:t>Shared </a:t>
            </a:r>
            <a:r>
              <a:rPr lang="nl-NL" sz="1400" dirty="0" err="1"/>
              <a:t>responsibility</a:t>
            </a:r>
            <a:r>
              <a:rPr lang="nl-NL" sz="1400" dirty="0"/>
              <a:t> of fixing defects</a:t>
            </a:r>
            <a:endParaRPr sz="1400"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719691" y="1193061"/>
            <a:ext cx="3522900" cy="343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400" b="1" dirty="0"/>
              <a:t>Customer Impact: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400" dirty="0" err="1"/>
              <a:t>Fast</a:t>
            </a:r>
            <a:r>
              <a:rPr lang="nl-NL" sz="1400" dirty="0"/>
              <a:t> </a:t>
            </a:r>
            <a:r>
              <a:rPr lang="nl-NL" sz="1400" dirty="0" err="1"/>
              <a:t>featured</a:t>
            </a:r>
            <a:r>
              <a:rPr lang="nl-NL" sz="1400" dirty="0"/>
              <a:t> </a:t>
            </a:r>
            <a:r>
              <a:rPr lang="nl-NL" sz="1400" dirty="0" err="1"/>
              <a:t>deliveries</a:t>
            </a:r>
            <a:endParaRPr lang="nl-NL"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400" dirty="0" err="1"/>
              <a:t>Improved</a:t>
            </a:r>
            <a:r>
              <a:rPr lang="nl-NL" sz="1400" dirty="0"/>
              <a:t> </a:t>
            </a:r>
            <a:r>
              <a:rPr lang="nl-NL" sz="1400" dirty="0" err="1"/>
              <a:t>experience</a:t>
            </a:r>
            <a:r>
              <a:rPr lang="nl-NL" sz="1400" dirty="0"/>
              <a:t> </a:t>
            </a:r>
            <a:r>
              <a:rPr lang="nl-NL" sz="1400" dirty="0" err="1"/>
              <a:t>with</a:t>
            </a:r>
            <a:r>
              <a:rPr lang="nl-NL" sz="1400" dirty="0"/>
              <a:t> </a:t>
            </a:r>
            <a:r>
              <a:rPr lang="nl-NL" sz="1400" dirty="0" err="1"/>
              <a:t>less</a:t>
            </a:r>
            <a:r>
              <a:rPr lang="nl-NL" sz="1400" dirty="0"/>
              <a:t> defects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400" dirty="0" err="1"/>
              <a:t>Flexibilty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react</a:t>
            </a:r>
            <a:r>
              <a:rPr lang="nl-NL" sz="1400" dirty="0"/>
              <a:t> </a:t>
            </a:r>
            <a:r>
              <a:rPr lang="nl-NL" sz="1400" dirty="0" err="1"/>
              <a:t>competitors</a:t>
            </a:r>
            <a:endParaRPr lang="nl-NL"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400" b="1" dirty="0"/>
              <a:t>Product Impact: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400" dirty="0" err="1"/>
              <a:t>Less</a:t>
            </a:r>
            <a:r>
              <a:rPr lang="nl-NL" sz="1400" dirty="0"/>
              <a:t> time fixing defects </a:t>
            </a:r>
            <a:r>
              <a:rPr lang="nl-NL" sz="1400" dirty="0" err="1"/>
              <a:t>and</a:t>
            </a:r>
            <a:r>
              <a:rPr lang="nl-NL" sz="1400" dirty="0"/>
              <a:t> more time </a:t>
            </a:r>
            <a:r>
              <a:rPr lang="nl-NL" sz="1400" dirty="0" err="1"/>
              <a:t>delivering</a:t>
            </a:r>
            <a:r>
              <a:rPr lang="nl-NL" sz="1400" dirty="0"/>
              <a:t> feature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sz="1400" dirty="0"/>
              <a:t>Small feature </a:t>
            </a:r>
            <a:r>
              <a:rPr lang="nl-NL" sz="1400" dirty="0" err="1"/>
              <a:t>deliveries</a:t>
            </a:r>
            <a:r>
              <a:rPr lang="nl-NL" sz="1400" dirty="0"/>
              <a:t> </a:t>
            </a:r>
            <a:r>
              <a:rPr lang="nl-NL" sz="1400" dirty="0" err="1"/>
              <a:t>with</a:t>
            </a:r>
            <a:r>
              <a:rPr lang="nl-NL" sz="1400" dirty="0"/>
              <a:t> </a:t>
            </a:r>
            <a:r>
              <a:rPr lang="nl-NL" sz="1400" dirty="0" err="1"/>
              <a:t>less</a:t>
            </a:r>
            <a:r>
              <a:rPr lang="nl-NL" sz="1400" dirty="0"/>
              <a:t> risk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NL" sz="1400" b="1" dirty="0"/>
              <a:t>Financial: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NL" sz="1400" dirty="0" err="1"/>
              <a:t>Reduced</a:t>
            </a:r>
            <a:r>
              <a:rPr lang="nl-NL" sz="1400" dirty="0"/>
              <a:t> </a:t>
            </a:r>
            <a:r>
              <a:rPr lang="nl-NL" sz="1400" dirty="0" err="1"/>
              <a:t>cost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time per defect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nl-NL" sz="1400" dirty="0" err="1"/>
              <a:t>Less</a:t>
            </a:r>
            <a:r>
              <a:rPr lang="nl-NL" sz="1400" dirty="0"/>
              <a:t> </a:t>
            </a:r>
            <a:r>
              <a:rPr lang="nl-NL" sz="1400" dirty="0" err="1"/>
              <a:t>weekly</a:t>
            </a:r>
            <a:r>
              <a:rPr lang="nl-NL" sz="1400" dirty="0"/>
              <a:t> defect </a:t>
            </a:r>
            <a:r>
              <a:rPr lang="nl-NL" sz="1400" dirty="0" err="1"/>
              <a:t>rate</a:t>
            </a:r>
            <a:endParaRPr lang="nl-NL"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l-NL"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988071" y="277124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 dirty="0"/>
              <a:t>Agile </a:t>
            </a:r>
            <a:r>
              <a:rPr lang="nl-NL" sz="2800" dirty="0" err="1"/>
              <a:t>cycle</a:t>
            </a:r>
            <a:r>
              <a:rPr lang="nl-NL" sz="2800" dirty="0"/>
              <a:t> </a:t>
            </a:r>
            <a:r>
              <a:rPr lang="nl-NL" sz="2800" dirty="0" err="1"/>
              <a:t>should</a:t>
            </a:r>
            <a:r>
              <a:rPr lang="nl-NL" sz="2800" dirty="0"/>
              <a:t> look like</a:t>
            </a:r>
            <a:r>
              <a:rPr lang="en" sz="2800" dirty="0"/>
              <a:t>!</a:t>
            </a:r>
            <a:endParaRPr sz="2800" dirty="0"/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3E24A4-08B3-4292-A3B5-B7ADAE4AB8F0}"/>
              </a:ext>
            </a:extLst>
          </p:cNvPr>
          <p:cNvSpPr/>
          <p:nvPr/>
        </p:nvSpPr>
        <p:spPr>
          <a:xfrm>
            <a:off x="3755062" y="980324"/>
            <a:ext cx="1506281" cy="48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Requirement</a:t>
            </a:r>
            <a:r>
              <a:rPr lang="nl-NL" dirty="0"/>
              <a:t> Management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A883FC4-54DA-4C78-ADC7-17306824380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14755" y="1740545"/>
            <a:ext cx="1695893" cy="42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6200" indent="0" algn="ctr">
              <a:spcBef>
                <a:spcPts val="0"/>
              </a:spcBef>
              <a:buClr>
                <a:srgbClr val="000000"/>
              </a:buClr>
              <a:buNone/>
            </a:pPr>
            <a:r>
              <a:rPr lang="nl-NL" sz="1400" dirty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rPr>
              <a:t>Defect management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25FA6538-8046-492A-AE1A-66237024BB6B}"/>
              </a:ext>
            </a:extLst>
          </p:cNvPr>
          <p:cNvSpPr txBox="1">
            <a:spLocks/>
          </p:cNvSpPr>
          <p:nvPr/>
        </p:nvSpPr>
        <p:spPr>
          <a:xfrm>
            <a:off x="5794743" y="2530635"/>
            <a:ext cx="1695893" cy="42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rgbClr val="000000"/>
              </a:buClr>
              <a:buFont typeface="Abel"/>
              <a:buNone/>
            </a:pPr>
            <a:r>
              <a:rPr lang="nl-NL" sz="1400" dirty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rPr>
              <a:t>Change management</a:t>
            </a:r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5E6AF816-6ECB-4E32-9938-2C474EA18EFC}"/>
              </a:ext>
            </a:extLst>
          </p:cNvPr>
          <p:cNvSpPr txBox="1">
            <a:spLocks/>
          </p:cNvSpPr>
          <p:nvPr/>
        </p:nvSpPr>
        <p:spPr>
          <a:xfrm>
            <a:off x="5577663" y="3416240"/>
            <a:ext cx="1570076" cy="42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rgbClr val="000000"/>
              </a:buClr>
              <a:buFont typeface="Abel"/>
              <a:buNone/>
            </a:pPr>
            <a:r>
              <a:rPr lang="nl-NL" sz="1400" dirty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rPr>
              <a:t>Integration management</a:t>
            </a:r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C60D3DB0-57B1-496C-81A0-FD55EFBAB9E9}"/>
              </a:ext>
            </a:extLst>
          </p:cNvPr>
          <p:cNvSpPr txBox="1">
            <a:spLocks/>
          </p:cNvSpPr>
          <p:nvPr/>
        </p:nvSpPr>
        <p:spPr>
          <a:xfrm>
            <a:off x="3660255" y="4149885"/>
            <a:ext cx="1695893" cy="42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rgbClr val="000000"/>
              </a:buClr>
              <a:buFont typeface="Abel"/>
              <a:buNone/>
            </a:pPr>
            <a:r>
              <a:rPr lang="nl-NL" sz="1400" dirty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rPr>
              <a:t>Test management</a:t>
            </a:r>
          </a:p>
        </p:txBody>
      </p:sp>
      <p:sp>
        <p:nvSpPr>
          <p:cNvPr id="12" name="Subtitle 7">
            <a:extLst>
              <a:ext uri="{FF2B5EF4-FFF2-40B4-BE49-F238E27FC236}">
                <a16:creationId xmlns:a16="http://schemas.microsoft.com/office/drawing/2014/main" id="{089FFEA5-11E3-4C9B-9BFA-D2D42F415091}"/>
              </a:ext>
            </a:extLst>
          </p:cNvPr>
          <p:cNvSpPr txBox="1">
            <a:spLocks/>
          </p:cNvSpPr>
          <p:nvPr/>
        </p:nvSpPr>
        <p:spPr>
          <a:xfrm>
            <a:off x="1903228" y="3416240"/>
            <a:ext cx="1695893" cy="42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rgbClr val="000000"/>
              </a:buClr>
              <a:buFont typeface="Abel"/>
              <a:buNone/>
            </a:pPr>
            <a:r>
              <a:rPr lang="nl-NL" sz="1400" dirty="0" err="1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rPr>
              <a:t>Configuration</a:t>
            </a:r>
            <a:r>
              <a:rPr lang="nl-NL" sz="1400" dirty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rPr>
              <a:t> management</a:t>
            </a: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49A3BE20-18A7-4FA8-AC35-F1FA5B142113}"/>
              </a:ext>
            </a:extLst>
          </p:cNvPr>
          <p:cNvSpPr txBox="1">
            <a:spLocks/>
          </p:cNvSpPr>
          <p:nvPr/>
        </p:nvSpPr>
        <p:spPr>
          <a:xfrm>
            <a:off x="1621464" y="2527385"/>
            <a:ext cx="1695893" cy="42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rgbClr val="000000"/>
              </a:buClr>
              <a:buFont typeface="Abel"/>
              <a:buNone/>
            </a:pPr>
            <a:r>
              <a:rPr lang="nl-NL" sz="1400" dirty="0" err="1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rPr>
              <a:t>Build</a:t>
            </a:r>
            <a:r>
              <a:rPr lang="nl-NL" sz="1400" dirty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rPr>
              <a:t> management</a:t>
            </a:r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2E1B5E71-B083-4C91-8D8F-AD5233A009F7}"/>
              </a:ext>
            </a:extLst>
          </p:cNvPr>
          <p:cNvSpPr txBox="1">
            <a:spLocks/>
          </p:cNvSpPr>
          <p:nvPr/>
        </p:nvSpPr>
        <p:spPr>
          <a:xfrm>
            <a:off x="1933352" y="1740546"/>
            <a:ext cx="1695893" cy="42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76200" indent="0" algn="ctr">
              <a:spcBef>
                <a:spcPts val="0"/>
              </a:spcBef>
              <a:buClr>
                <a:srgbClr val="000000"/>
              </a:buClr>
              <a:buFont typeface="Abel"/>
              <a:buNone/>
            </a:pPr>
            <a:r>
              <a:rPr lang="nl-NL" sz="1400" dirty="0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rPr>
              <a:t>Release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73274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with development team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956931" y="1312644"/>
            <a:ext cx="6836734" cy="3344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QA </a:t>
            </a:r>
            <a:r>
              <a:rPr lang="nl-NL" sz="1600" dirty="0" err="1"/>
              <a:t>integrated</a:t>
            </a:r>
            <a:r>
              <a:rPr lang="nl-NL" sz="1600" dirty="0"/>
              <a:t> </a:t>
            </a:r>
            <a:r>
              <a:rPr lang="nl-NL" sz="1600" dirty="0" err="1"/>
              <a:t>work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development team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Peer reviews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 err="1"/>
              <a:t>Validation</a:t>
            </a:r>
            <a:r>
              <a:rPr lang="nl-NL" sz="1600" dirty="0"/>
              <a:t> of defects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Defect review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Automation of test cases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Test </a:t>
            </a:r>
            <a:r>
              <a:rPr lang="nl-NL" sz="1600" dirty="0" err="1"/>
              <a:t>Driven</a:t>
            </a:r>
            <a:r>
              <a:rPr lang="nl-NL" sz="1600" dirty="0"/>
              <a:t> development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 err="1"/>
              <a:t>Refactoring</a:t>
            </a:r>
            <a:r>
              <a:rPr lang="nl-NL" sz="1600" dirty="0"/>
              <a:t> test suites as team go 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Ensuring defect raised have sufficient information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Identify priority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/>
              <a:t>Minimise</a:t>
            </a:r>
            <a:r>
              <a:rPr lang="en-US" sz="1600" dirty="0"/>
              <a:t> escalations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Introducing quality gates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Ensuring definition of done is met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Regression and progression testing execution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732745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Continuous</a:t>
            </a:r>
            <a:r>
              <a:rPr lang="nl-NL" dirty="0"/>
              <a:t> Integration </a:t>
            </a:r>
            <a:r>
              <a:rPr lang="nl-NL" dirty="0" err="1"/>
              <a:t>from</a:t>
            </a:r>
            <a:r>
              <a:rPr lang="nl-NL" dirty="0"/>
              <a:t> QA point of view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956931" y="1312644"/>
            <a:ext cx="6836734" cy="3344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Automation of </a:t>
            </a:r>
            <a:r>
              <a:rPr lang="nl-NL" sz="1600" dirty="0" err="1"/>
              <a:t>unit,integration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acceptance</a:t>
            </a:r>
            <a:r>
              <a:rPr lang="nl-NL" sz="1600" dirty="0"/>
              <a:t> </a:t>
            </a:r>
            <a:r>
              <a:rPr lang="nl-NL" sz="1600" dirty="0" err="1"/>
              <a:t>testing</a:t>
            </a:r>
            <a:endParaRPr lang="nl-NL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 err="1"/>
              <a:t>Coordinating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Stable</a:t>
            </a:r>
            <a:r>
              <a:rPr lang="nl-NL" sz="1600" dirty="0"/>
              <a:t> setup of environments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 err="1"/>
              <a:t>Execution</a:t>
            </a:r>
            <a:r>
              <a:rPr lang="nl-NL" sz="1600" dirty="0"/>
              <a:t> of GUI </a:t>
            </a:r>
            <a:r>
              <a:rPr lang="nl-NL" sz="1600" dirty="0" err="1"/>
              <a:t>testing</a:t>
            </a:r>
            <a:endParaRPr lang="nl-NL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Performance </a:t>
            </a:r>
            <a:r>
              <a:rPr lang="nl-NL" sz="1600" dirty="0" err="1"/>
              <a:t>and</a:t>
            </a:r>
            <a:r>
              <a:rPr lang="nl-NL" sz="1600" dirty="0"/>
              <a:t> security tests must </a:t>
            </a:r>
            <a:r>
              <a:rPr lang="nl-NL" sz="1600" dirty="0" err="1"/>
              <a:t>be</a:t>
            </a:r>
            <a:r>
              <a:rPr lang="nl-NL" sz="1600" dirty="0"/>
              <a:t> </a:t>
            </a:r>
            <a:r>
              <a:rPr lang="nl-NL" sz="1600" dirty="0" err="1"/>
              <a:t>done</a:t>
            </a:r>
            <a:r>
              <a:rPr lang="nl-NL" sz="1600" dirty="0"/>
              <a:t> post CI </a:t>
            </a:r>
            <a:r>
              <a:rPr lang="nl-NL" sz="1600" dirty="0" err="1"/>
              <a:t>build</a:t>
            </a:r>
            <a:endParaRPr lang="nl-NL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Making </a:t>
            </a:r>
            <a:r>
              <a:rPr lang="nl-NL" sz="1600" dirty="0" err="1"/>
              <a:t>sure</a:t>
            </a:r>
            <a:r>
              <a:rPr lang="nl-NL" sz="1600" dirty="0"/>
              <a:t> test stages are </a:t>
            </a:r>
            <a:r>
              <a:rPr lang="nl-NL" sz="1600" dirty="0" err="1"/>
              <a:t>involved</a:t>
            </a:r>
            <a:r>
              <a:rPr lang="nl-NL" sz="1600" dirty="0"/>
              <a:t> in CICD </a:t>
            </a:r>
            <a:r>
              <a:rPr lang="nl-NL" sz="1600" dirty="0" err="1"/>
              <a:t>process</a:t>
            </a:r>
            <a:endParaRPr lang="nl-NL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 err="1"/>
              <a:t>Regression</a:t>
            </a:r>
            <a:r>
              <a:rPr lang="nl-NL" sz="1600" dirty="0"/>
              <a:t> test case </a:t>
            </a:r>
            <a:r>
              <a:rPr lang="nl-NL" sz="1600" dirty="0" err="1"/>
              <a:t>preparation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maintenance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Source control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600" dirty="0" err="1"/>
              <a:t>Automated</a:t>
            </a:r>
            <a:r>
              <a:rPr lang="nl-NL" sz="1600" dirty="0"/>
              <a:t> stage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production</a:t>
            </a:r>
            <a:r>
              <a:rPr lang="nl-NL" sz="1600" dirty="0"/>
              <a:t> </a:t>
            </a:r>
            <a:r>
              <a:rPr lang="nl-NL" sz="1600" dirty="0" err="1"/>
              <a:t>deployments</a:t>
            </a:r>
            <a:endParaRPr lang="nl-NL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l-NL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71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600" dirty="0"/>
              <a:t>Goals</a:t>
            </a:r>
            <a:endParaRPr sz="36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818265" y="1249953"/>
            <a:ext cx="2606970" cy="3181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dirty="0"/>
              <a:t>Short term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400" dirty="0"/>
              <a:t>CI </a:t>
            </a:r>
            <a:r>
              <a:rPr lang="nl-NL" sz="1400" dirty="0" err="1"/>
              <a:t>improvment</a:t>
            </a:r>
            <a:endParaRPr lang="nl-NL"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400" dirty="0" err="1"/>
              <a:t>Shape</a:t>
            </a:r>
            <a:r>
              <a:rPr lang="nl-NL" sz="1400" dirty="0"/>
              <a:t> teams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be</a:t>
            </a:r>
            <a:r>
              <a:rPr lang="nl-NL" sz="1400" dirty="0"/>
              <a:t> QA </a:t>
            </a:r>
            <a:r>
              <a:rPr lang="nl-NL" sz="1400" dirty="0" err="1"/>
              <a:t>focused</a:t>
            </a:r>
            <a:endParaRPr lang="nl-NL"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400" dirty="0" err="1"/>
              <a:t>Reducing</a:t>
            </a:r>
            <a:r>
              <a:rPr lang="nl-NL" sz="1400" dirty="0"/>
              <a:t> defects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utilization</a:t>
            </a:r>
            <a:r>
              <a:rPr lang="nl-NL" sz="1400" dirty="0"/>
              <a:t> on </a:t>
            </a:r>
            <a:r>
              <a:rPr lang="nl-NL" sz="1400" dirty="0" err="1"/>
              <a:t>enhancements</a:t>
            </a:r>
            <a:endParaRPr lang="nl-NL"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400" dirty="0" err="1"/>
              <a:t>Automated</a:t>
            </a:r>
            <a:r>
              <a:rPr lang="nl-NL" sz="1400" dirty="0"/>
              <a:t> defect </a:t>
            </a:r>
            <a:r>
              <a:rPr lang="nl-NL" sz="1400" dirty="0" err="1"/>
              <a:t>reporting</a:t>
            </a:r>
            <a:r>
              <a:rPr lang="nl-NL" sz="1400" dirty="0"/>
              <a:t>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400" dirty="0" err="1"/>
              <a:t>Define</a:t>
            </a:r>
            <a:r>
              <a:rPr lang="nl-NL" sz="1400" dirty="0"/>
              <a:t> CICD </a:t>
            </a:r>
            <a:r>
              <a:rPr lang="nl-NL" sz="1400" dirty="0" err="1"/>
              <a:t>strategy</a:t>
            </a:r>
            <a:endParaRPr lang="nl-NL"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400" dirty="0" err="1"/>
              <a:t>Work</a:t>
            </a:r>
            <a:r>
              <a:rPr lang="nl-NL" sz="1400" dirty="0"/>
              <a:t> </a:t>
            </a:r>
            <a:r>
              <a:rPr lang="nl-NL" sz="1400" dirty="0" err="1"/>
              <a:t>with</a:t>
            </a:r>
            <a:r>
              <a:rPr lang="nl-NL" sz="1400" dirty="0"/>
              <a:t> Product </a:t>
            </a:r>
            <a:r>
              <a:rPr lang="nl-NL" sz="1400" dirty="0" err="1"/>
              <a:t>owner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ensure</a:t>
            </a:r>
            <a:r>
              <a:rPr lang="nl-NL" sz="1400" dirty="0"/>
              <a:t> story </a:t>
            </a:r>
            <a:r>
              <a:rPr lang="nl-NL" sz="1400" dirty="0" err="1"/>
              <a:t>quality</a:t>
            </a:r>
            <a:endParaRPr lang="nl-NL"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400" dirty="0"/>
              <a:t>Defect </a:t>
            </a:r>
            <a:r>
              <a:rPr lang="nl-NL" sz="1400" dirty="0" err="1"/>
              <a:t>quality</a:t>
            </a:r>
            <a:r>
              <a:rPr lang="nl-NL" sz="1400" dirty="0"/>
              <a:t> </a:t>
            </a:r>
            <a:r>
              <a:rPr lang="nl-NL" sz="1400" dirty="0" err="1"/>
              <a:t>ensurity</a:t>
            </a:r>
            <a:endParaRPr lang="nl-NL"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400" dirty="0" err="1"/>
              <a:t>Work</a:t>
            </a:r>
            <a:r>
              <a:rPr lang="nl-NL" sz="1400" dirty="0"/>
              <a:t> </a:t>
            </a:r>
            <a:r>
              <a:rPr lang="nl-NL" sz="1400" dirty="0" err="1"/>
              <a:t>with</a:t>
            </a:r>
            <a:r>
              <a:rPr lang="nl-NL" sz="1400" dirty="0"/>
              <a:t> teams on development </a:t>
            </a:r>
            <a:r>
              <a:rPr lang="nl-NL" sz="1400" dirty="0" err="1"/>
              <a:t>practises</a:t>
            </a:r>
            <a:endParaRPr sz="1400"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76;p16">
            <a:extLst>
              <a:ext uri="{FF2B5EF4-FFF2-40B4-BE49-F238E27FC236}">
                <a16:creationId xmlns:a16="http://schemas.microsoft.com/office/drawing/2014/main" id="{66C5C10A-DE74-44DB-964D-664206733CA2}"/>
              </a:ext>
            </a:extLst>
          </p:cNvPr>
          <p:cNvSpPr txBox="1">
            <a:spLocks/>
          </p:cNvSpPr>
          <p:nvPr/>
        </p:nvSpPr>
        <p:spPr>
          <a:xfrm>
            <a:off x="3425235" y="1249953"/>
            <a:ext cx="2606970" cy="3181477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r>
              <a:rPr lang="nl-NL" dirty="0"/>
              <a:t>Medium term</a:t>
            </a:r>
          </a:p>
          <a:p>
            <a:pPr marL="0" indent="0">
              <a:buFont typeface="Abel"/>
              <a:buNone/>
            </a:pPr>
            <a:r>
              <a:rPr lang="nl-NL" sz="1400" dirty="0" err="1"/>
              <a:t>Quality</a:t>
            </a:r>
            <a:r>
              <a:rPr lang="nl-NL" sz="1400" dirty="0"/>
              <a:t> gates setup</a:t>
            </a:r>
          </a:p>
          <a:p>
            <a:pPr marL="0" indent="0">
              <a:buFont typeface="Abel"/>
              <a:buNone/>
            </a:pPr>
            <a:r>
              <a:rPr lang="nl-NL" sz="1400" dirty="0" err="1"/>
              <a:t>Implement</a:t>
            </a:r>
            <a:r>
              <a:rPr lang="nl-NL" sz="1400" dirty="0"/>
              <a:t> </a:t>
            </a:r>
            <a:r>
              <a:rPr lang="nl-NL" sz="1400" dirty="0" err="1"/>
              <a:t>Continuous</a:t>
            </a:r>
            <a:r>
              <a:rPr lang="nl-NL" sz="1400" dirty="0"/>
              <a:t> delivery </a:t>
            </a:r>
            <a:r>
              <a:rPr lang="nl-NL" sz="1400" dirty="0" err="1"/>
              <a:t>using</a:t>
            </a:r>
            <a:r>
              <a:rPr lang="nl-NL" sz="1400" dirty="0"/>
              <a:t> </a:t>
            </a:r>
            <a:r>
              <a:rPr lang="nl-NL" sz="1400" dirty="0" err="1"/>
              <a:t>all</a:t>
            </a:r>
            <a:r>
              <a:rPr lang="nl-NL" sz="1400" dirty="0"/>
              <a:t> tests</a:t>
            </a:r>
          </a:p>
          <a:p>
            <a:pPr marL="0" indent="0">
              <a:buFont typeface="Abel"/>
              <a:buNone/>
            </a:pPr>
            <a:r>
              <a:rPr lang="nl-NL" sz="1400" dirty="0" err="1"/>
              <a:t>Introducing</a:t>
            </a:r>
            <a:r>
              <a:rPr lang="nl-NL" sz="1400" dirty="0"/>
              <a:t> </a:t>
            </a:r>
            <a:r>
              <a:rPr lang="nl-NL" sz="1400" dirty="0" err="1"/>
              <a:t>quality</a:t>
            </a:r>
            <a:r>
              <a:rPr lang="nl-NL" sz="1400" dirty="0"/>
              <a:t> </a:t>
            </a:r>
            <a:r>
              <a:rPr lang="nl-NL" sz="1400" dirty="0" err="1"/>
              <a:t>controls</a:t>
            </a:r>
            <a:endParaRPr lang="nl-NL" sz="1400" dirty="0"/>
          </a:p>
          <a:p>
            <a:pPr marL="0" indent="0">
              <a:buFont typeface="Abel"/>
              <a:buNone/>
            </a:pPr>
            <a:r>
              <a:rPr lang="nl-NL" sz="1400" dirty="0"/>
              <a:t>40% </a:t>
            </a:r>
            <a:r>
              <a:rPr lang="nl-NL" sz="1400" dirty="0" err="1"/>
              <a:t>reduction</a:t>
            </a:r>
            <a:r>
              <a:rPr lang="nl-NL" sz="1400" dirty="0"/>
              <a:t> in defects</a:t>
            </a:r>
          </a:p>
          <a:p>
            <a:pPr marL="0" indent="0">
              <a:buFont typeface="Abel"/>
              <a:buNone/>
            </a:pPr>
            <a:r>
              <a:rPr lang="nl-NL" sz="1400" dirty="0"/>
              <a:t>Delivering </a:t>
            </a:r>
            <a:r>
              <a:rPr lang="nl-NL" sz="1400" dirty="0" err="1"/>
              <a:t>meaningful</a:t>
            </a:r>
            <a:r>
              <a:rPr lang="nl-NL" sz="1400" dirty="0"/>
              <a:t> releases</a:t>
            </a:r>
          </a:p>
          <a:p>
            <a:pPr marL="0" indent="0">
              <a:buFont typeface="Abel"/>
              <a:buNone/>
            </a:pPr>
            <a:endParaRPr lang="nl-NL" sz="1400" dirty="0"/>
          </a:p>
        </p:txBody>
      </p:sp>
      <p:sp>
        <p:nvSpPr>
          <p:cNvPr id="6" name="Google Shape;176;p16">
            <a:extLst>
              <a:ext uri="{FF2B5EF4-FFF2-40B4-BE49-F238E27FC236}">
                <a16:creationId xmlns:a16="http://schemas.microsoft.com/office/drawing/2014/main" id="{4F8210BF-A4FC-415C-AD1C-7FA356A5B5CF}"/>
              </a:ext>
            </a:extLst>
          </p:cNvPr>
          <p:cNvSpPr txBox="1">
            <a:spLocks/>
          </p:cNvSpPr>
          <p:nvPr/>
        </p:nvSpPr>
        <p:spPr>
          <a:xfrm>
            <a:off x="6106633" y="1249953"/>
            <a:ext cx="2606970" cy="3181477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r>
              <a:rPr lang="nl-NL" dirty="0"/>
              <a:t>Long term</a:t>
            </a:r>
          </a:p>
          <a:p>
            <a:pPr marL="0" indent="0">
              <a:buFont typeface="Abel"/>
              <a:buNone/>
            </a:pPr>
            <a:r>
              <a:rPr lang="nl-NL" sz="1400" dirty="0"/>
              <a:t>100% test </a:t>
            </a:r>
            <a:r>
              <a:rPr lang="nl-NL" sz="1400" dirty="0" err="1"/>
              <a:t>automation</a:t>
            </a:r>
            <a:r>
              <a:rPr lang="nl-NL" sz="1400" dirty="0"/>
              <a:t> </a:t>
            </a:r>
            <a:r>
              <a:rPr lang="nl-NL" sz="1400" dirty="0" err="1"/>
              <a:t>coverage</a:t>
            </a:r>
            <a:endParaRPr lang="nl-NL" sz="1400" dirty="0"/>
          </a:p>
          <a:p>
            <a:pPr marL="0" indent="0">
              <a:buFont typeface="Abel"/>
              <a:buNone/>
            </a:pPr>
            <a:r>
              <a:rPr lang="nl-NL" sz="1400" dirty="0"/>
              <a:t>99% defect </a:t>
            </a:r>
            <a:r>
              <a:rPr lang="nl-NL" sz="1400" dirty="0" err="1"/>
              <a:t>reduction</a:t>
            </a:r>
            <a:endParaRPr lang="nl-NL" sz="1400" dirty="0"/>
          </a:p>
          <a:p>
            <a:pPr marL="0" indent="0">
              <a:buFont typeface="Abel"/>
              <a:buNone/>
            </a:pPr>
            <a:r>
              <a:rPr lang="nl-NL" sz="1400" dirty="0" err="1"/>
              <a:t>Improve</a:t>
            </a:r>
            <a:r>
              <a:rPr lang="nl-NL" sz="1400" dirty="0"/>
              <a:t> </a:t>
            </a:r>
            <a:r>
              <a:rPr lang="nl-NL" sz="1400" dirty="0" err="1"/>
              <a:t>enhancement</a:t>
            </a:r>
            <a:r>
              <a:rPr lang="nl-NL" sz="1400" dirty="0"/>
              <a:t> </a:t>
            </a:r>
            <a:r>
              <a:rPr lang="nl-NL" sz="1400" dirty="0" err="1"/>
              <a:t>utilization</a:t>
            </a:r>
            <a:endParaRPr lang="nl-NL" sz="1400" dirty="0"/>
          </a:p>
          <a:p>
            <a:pPr marL="0" indent="0">
              <a:buFont typeface="Abel"/>
              <a:buNone/>
            </a:pPr>
            <a:endParaRPr lang="nl-NL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918487" y="871870"/>
            <a:ext cx="7111088" cy="3877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nl-NL" sz="1400" dirty="0" err="1"/>
              <a:t>Reshaping</a:t>
            </a:r>
            <a:r>
              <a:rPr lang="nl-NL" sz="1400" dirty="0"/>
              <a:t> teams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be</a:t>
            </a:r>
            <a:r>
              <a:rPr lang="nl-NL" sz="1400" dirty="0"/>
              <a:t> test </a:t>
            </a:r>
            <a:r>
              <a:rPr lang="nl-NL" sz="1400" dirty="0" err="1"/>
              <a:t>driven</a:t>
            </a:r>
            <a:endParaRPr lang="nl-NL" sz="1400" dirty="0"/>
          </a:p>
          <a:p>
            <a:pPr marL="285750" indent="-285750"/>
            <a:r>
              <a:rPr lang="nl-NL" sz="1400" dirty="0" err="1"/>
              <a:t>Ensuring</a:t>
            </a:r>
            <a:r>
              <a:rPr lang="nl-NL" sz="1400" dirty="0"/>
              <a:t> feature delivery health</a:t>
            </a:r>
          </a:p>
          <a:p>
            <a:pPr marL="285750" indent="-285750"/>
            <a:r>
              <a:rPr lang="nl-NL" sz="1400" dirty="0" err="1"/>
              <a:t>Sharing</a:t>
            </a:r>
            <a:r>
              <a:rPr lang="nl-NL" sz="1400" dirty="0"/>
              <a:t> </a:t>
            </a:r>
            <a:r>
              <a:rPr lang="nl-NL" sz="1400" dirty="0" err="1"/>
              <a:t>prioritised</a:t>
            </a:r>
            <a:r>
              <a:rPr lang="nl-NL" sz="1400" dirty="0"/>
              <a:t> defect list </a:t>
            </a:r>
          </a:p>
          <a:p>
            <a:pPr marL="285750" indent="-285750"/>
            <a:r>
              <a:rPr lang="nl-NL" sz="1400" dirty="0"/>
              <a:t>Managing defect </a:t>
            </a:r>
            <a:r>
              <a:rPr lang="nl-NL" sz="1400" dirty="0" err="1"/>
              <a:t>backlog</a:t>
            </a:r>
            <a:endParaRPr lang="nl-NL" sz="1400" dirty="0"/>
          </a:p>
          <a:p>
            <a:pPr marL="285750" indent="-285750"/>
            <a:r>
              <a:rPr lang="nl-NL" sz="1400" dirty="0" err="1"/>
              <a:t>Measuring</a:t>
            </a:r>
            <a:r>
              <a:rPr lang="nl-NL" sz="1400" dirty="0"/>
              <a:t> </a:t>
            </a:r>
            <a:r>
              <a:rPr lang="nl-NL" sz="1400" dirty="0" err="1"/>
              <a:t>escaped</a:t>
            </a:r>
            <a:r>
              <a:rPr lang="nl-NL" sz="1400" dirty="0"/>
              <a:t> defects</a:t>
            </a:r>
          </a:p>
          <a:p>
            <a:pPr marL="285750" indent="-285750"/>
            <a:r>
              <a:rPr lang="nl-NL" sz="1400" dirty="0"/>
              <a:t>Environment </a:t>
            </a:r>
            <a:r>
              <a:rPr lang="nl-NL" sz="1400" dirty="0" err="1"/>
              <a:t>stability</a:t>
            </a:r>
            <a:r>
              <a:rPr lang="nl-NL" sz="1400" dirty="0"/>
              <a:t> </a:t>
            </a:r>
            <a:r>
              <a:rPr lang="nl-NL" sz="1400" dirty="0" err="1"/>
              <a:t>aligned</a:t>
            </a:r>
            <a:endParaRPr lang="nl-NL" sz="1400" dirty="0"/>
          </a:p>
          <a:p>
            <a:pPr marL="285750" indent="-285750"/>
            <a:r>
              <a:rPr lang="nl-NL" sz="1400" dirty="0"/>
              <a:t>Managing </a:t>
            </a:r>
            <a:r>
              <a:rPr lang="nl-NL" sz="1400" dirty="0" err="1"/>
              <a:t>SLAs</a:t>
            </a:r>
            <a:endParaRPr lang="nl-NL" sz="1400" dirty="0"/>
          </a:p>
          <a:p>
            <a:pPr marL="285750" indent="-285750"/>
            <a:r>
              <a:rPr lang="nl-NL" sz="1400" dirty="0" err="1"/>
              <a:t>Define</a:t>
            </a:r>
            <a:r>
              <a:rPr lang="nl-NL" sz="1400" dirty="0"/>
              <a:t>, manage </a:t>
            </a:r>
            <a:r>
              <a:rPr lang="nl-NL" sz="1400" dirty="0" err="1"/>
              <a:t>rollback</a:t>
            </a:r>
            <a:r>
              <a:rPr lang="nl-NL" sz="1400" dirty="0"/>
              <a:t> </a:t>
            </a:r>
            <a:r>
              <a:rPr lang="nl-NL" sz="1400" dirty="0" err="1"/>
              <a:t>plans</a:t>
            </a:r>
            <a:endParaRPr lang="nl-NL" sz="1400" dirty="0"/>
          </a:p>
          <a:p>
            <a:pPr marL="285750" indent="-285750"/>
            <a:r>
              <a:rPr lang="nl-NL" sz="1400" dirty="0" err="1"/>
              <a:t>Aligning</a:t>
            </a:r>
            <a:r>
              <a:rPr lang="nl-NL" sz="1400" dirty="0"/>
              <a:t> </a:t>
            </a:r>
            <a:r>
              <a:rPr lang="nl-NL" sz="1400" dirty="0" err="1"/>
              <a:t>dependencies</a:t>
            </a:r>
            <a:endParaRPr lang="nl-NL" sz="1400" dirty="0"/>
          </a:p>
          <a:p>
            <a:pPr marL="285750" indent="-285750"/>
            <a:r>
              <a:rPr lang="nl-NL" sz="1400" dirty="0" err="1"/>
              <a:t>Ensuring</a:t>
            </a:r>
            <a:r>
              <a:rPr lang="nl-NL" sz="1400" dirty="0"/>
              <a:t> Definition of </a:t>
            </a:r>
            <a:r>
              <a:rPr lang="nl-NL" sz="1400" dirty="0" err="1"/>
              <a:t>done</a:t>
            </a:r>
            <a:r>
              <a:rPr lang="nl-NL" sz="1400" dirty="0"/>
              <a:t> is met</a:t>
            </a:r>
          </a:p>
          <a:p>
            <a:pPr marL="285750" indent="-285750"/>
            <a:r>
              <a:rPr lang="nl-NL" sz="1400" dirty="0"/>
              <a:t>Agile </a:t>
            </a:r>
            <a:r>
              <a:rPr lang="nl-NL" sz="1400" dirty="0" err="1"/>
              <a:t>assesment</a:t>
            </a:r>
            <a:r>
              <a:rPr lang="nl-NL" sz="1400" dirty="0"/>
              <a:t> </a:t>
            </a:r>
            <a:r>
              <a:rPr lang="nl-NL" sz="1400" dirty="0" err="1"/>
              <a:t>with</a:t>
            </a:r>
            <a:r>
              <a:rPr lang="nl-NL" sz="1400" dirty="0"/>
              <a:t> </a:t>
            </a:r>
            <a:r>
              <a:rPr lang="nl-NL" sz="1400" dirty="0" err="1"/>
              <a:t>Qas</a:t>
            </a:r>
            <a:endParaRPr lang="nl-NL" sz="1400" dirty="0"/>
          </a:p>
          <a:p>
            <a:pPr marL="285750" indent="-285750"/>
            <a:r>
              <a:rPr lang="nl-NL" sz="1400" dirty="0" err="1"/>
              <a:t>Reducing</a:t>
            </a:r>
            <a:r>
              <a:rPr lang="nl-NL" sz="1400" dirty="0"/>
              <a:t> </a:t>
            </a:r>
            <a:r>
              <a:rPr lang="nl-NL" sz="1400" dirty="0" err="1"/>
              <a:t>cost</a:t>
            </a:r>
            <a:r>
              <a:rPr lang="nl-NL" sz="1400" dirty="0"/>
              <a:t> of QA </a:t>
            </a:r>
            <a:r>
              <a:rPr lang="nl-NL" sz="1400" dirty="0" err="1"/>
              <a:t>through</a:t>
            </a:r>
            <a:r>
              <a:rPr lang="nl-NL" sz="1400" dirty="0"/>
              <a:t> </a:t>
            </a:r>
            <a:r>
              <a:rPr lang="nl-NL" sz="1400" dirty="0" err="1"/>
              <a:t>improved</a:t>
            </a:r>
            <a:r>
              <a:rPr lang="nl-NL" sz="1400" dirty="0"/>
              <a:t> </a:t>
            </a:r>
            <a:r>
              <a:rPr lang="nl-NL" sz="1400" dirty="0" err="1"/>
              <a:t>process</a:t>
            </a:r>
            <a:endParaRPr sz="1400" dirty="0"/>
          </a:p>
        </p:txBody>
      </p:sp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731653" y="244548"/>
            <a:ext cx="6915300" cy="551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My </a:t>
            </a:r>
            <a:r>
              <a:rPr lang="nl-NL" dirty="0" err="1"/>
              <a:t>Role</a:t>
            </a:r>
            <a:endParaRPr dirty="0"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731653" y="244548"/>
            <a:ext cx="6915300" cy="551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Scrum Ceremonies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attend</a:t>
            </a:r>
            <a:endParaRPr dirty="0"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820AE-51F7-4223-B015-8D9144820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03723"/>
              </p:ext>
            </p:extLst>
          </p:nvPr>
        </p:nvGraphicFramePr>
        <p:xfrm>
          <a:off x="1552353" y="871296"/>
          <a:ext cx="5705446" cy="3613860"/>
        </p:xfrm>
        <a:graphic>
          <a:graphicData uri="http://schemas.openxmlformats.org/drawingml/2006/table">
            <a:tbl>
              <a:tblPr firstRow="1" firstCol="1" bandRow="1">
                <a:tableStyleId>{1FD389CF-975F-4749-992C-ED04F9F1CEAD}</a:tableStyleId>
              </a:tblPr>
              <a:tblGrid>
                <a:gridCol w="1135760">
                  <a:extLst>
                    <a:ext uri="{9D8B030D-6E8A-4147-A177-3AD203B41FA5}">
                      <a16:colId xmlns:a16="http://schemas.microsoft.com/office/drawing/2014/main" val="1481116220"/>
                    </a:ext>
                  </a:extLst>
                </a:gridCol>
                <a:gridCol w="1142106">
                  <a:extLst>
                    <a:ext uri="{9D8B030D-6E8A-4147-A177-3AD203B41FA5}">
                      <a16:colId xmlns:a16="http://schemas.microsoft.com/office/drawing/2014/main" val="4212042127"/>
                    </a:ext>
                  </a:extLst>
                </a:gridCol>
                <a:gridCol w="1142106">
                  <a:extLst>
                    <a:ext uri="{9D8B030D-6E8A-4147-A177-3AD203B41FA5}">
                      <a16:colId xmlns:a16="http://schemas.microsoft.com/office/drawing/2014/main" val="603849432"/>
                    </a:ext>
                  </a:extLst>
                </a:gridCol>
                <a:gridCol w="1142737">
                  <a:extLst>
                    <a:ext uri="{9D8B030D-6E8A-4147-A177-3AD203B41FA5}">
                      <a16:colId xmlns:a16="http://schemas.microsoft.com/office/drawing/2014/main" val="4085608934"/>
                    </a:ext>
                  </a:extLst>
                </a:gridCol>
                <a:gridCol w="1142737">
                  <a:extLst>
                    <a:ext uri="{9D8B030D-6E8A-4147-A177-3AD203B41FA5}">
                      <a16:colId xmlns:a16="http://schemas.microsoft.com/office/drawing/2014/main" val="2820297291"/>
                    </a:ext>
                  </a:extLst>
                </a:gridCol>
              </a:tblGrid>
              <a:tr h="319644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Week 1/2/3/4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41686"/>
                  </a:ext>
                </a:extLst>
              </a:tr>
              <a:tr h="319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Day1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Day2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Day3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Day4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Day5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616602"/>
                  </a:ext>
                </a:extLst>
              </a:tr>
              <a:tr h="319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Daily Standup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Standup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Standup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Standup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Standup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0641"/>
                  </a:ext>
                </a:extLst>
              </a:tr>
              <a:tr h="992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Sprint Planning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Cross team meetings/Sprint Retrospectives(</a:t>
                      </a:r>
                      <a:r>
                        <a:rPr lang="en-US" sz="1100" dirty="0" err="1">
                          <a:effectLst/>
                        </a:rPr>
                        <a:t>Prev</a:t>
                      </a:r>
                      <a:r>
                        <a:rPr lang="en-US" sz="1100" dirty="0">
                          <a:effectLst/>
                        </a:rPr>
                        <a:t> sprints)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Inform SM of any blockers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Inform SM of acceptance blockers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Backlog grooming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8054804"/>
                  </a:ext>
                </a:extLst>
              </a:tr>
              <a:tr h="656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Plan Prep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Plan Creation/Exec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Plan Creation/Exec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Plan Creation/Exec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Inform SM of Test blockers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810214"/>
                  </a:ext>
                </a:extLst>
              </a:tr>
              <a:tr h="656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Cross team meetings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Defect Triage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Backlog grooming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Defect Triage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Cross team meetings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316707"/>
                  </a:ext>
                </a:extLst>
              </a:tr>
              <a:tr h="319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Defect Triage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Release Go no </a:t>
                      </a:r>
                      <a:r>
                        <a:rPr lang="en-US" sz="1100" dirty="0" err="1">
                          <a:effectLst/>
                        </a:rPr>
                        <a:t>gos</a:t>
                      </a:r>
                      <a:r>
                        <a:rPr lang="en-US" sz="1100" dirty="0">
                          <a:effectLst/>
                        </a:rPr>
                        <a:t> (past sprint)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Defect Triage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Defect disposition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Plan Exec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Roboto Slab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0239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11278"/>
      </p:ext>
    </p:extLst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On-screen Show (16:9)</PresentationFormat>
  <Paragraphs>130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 Slab</vt:lpstr>
      <vt:lpstr>Calibri</vt:lpstr>
      <vt:lpstr>Times New Roman</vt:lpstr>
      <vt:lpstr>Abel</vt:lpstr>
      <vt:lpstr>Arial</vt:lpstr>
      <vt:lpstr>York template</vt:lpstr>
      <vt:lpstr>Ensuring quality in Agile teams</vt:lpstr>
      <vt:lpstr>High Performance QA Vision</vt:lpstr>
      <vt:lpstr>Agile cycle should look like!</vt:lpstr>
      <vt:lpstr>Role with development team </vt:lpstr>
      <vt:lpstr>Continuous Integration from QA point of view </vt:lpstr>
      <vt:lpstr>Goals</vt:lpstr>
      <vt:lpstr>My Role</vt:lpstr>
      <vt:lpstr>Scrum Ceremonies to attend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Ensuring quality in Agile teams</dc:title>
  <cp:lastModifiedBy>Sanket Jahagirdar</cp:lastModifiedBy>
  <cp:revision>61</cp:revision>
  <dcterms:modified xsi:type="dcterms:W3CDTF">2018-09-06T14:30:24Z</dcterms:modified>
</cp:coreProperties>
</file>