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993" y="88772"/>
            <a:ext cx="8986012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3793235"/>
            <a:ext cx="592835" cy="10805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56987"/>
            <a:ext cx="9144000" cy="2865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983" y="0"/>
            <a:ext cx="594360" cy="10805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3483" y="2107692"/>
            <a:ext cx="1080516" cy="5943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3793235"/>
            <a:ext cx="592835" cy="10805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56987"/>
            <a:ext cx="9144000" cy="2865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983" y="0"/>
            <a:ext cx="594360" cy="10805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3483" y="2107692"/>
            <a:ext cx="1080516" cy="5943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3793235"/>
            <a:ext cx="592835" cy="10805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56987"/>
            <a:ext cx="9144000" cy="2865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983" y="0"/>
            <a:ext cx="594360" cy="10805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3483" y="2107692"/>
            <a:ext cx="1080516" cy="5943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983" y="3793235"/>
            <a:ext cx="592835" cy="10805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856987"/>
            <a:ext cx="9144000" cy="2865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983" y="0"/>
            <a:ext cx="594360" cy="10805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63483" y="2107692"/>
            <a:ext cx="1080516" cy="594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" y="88772"/>
            <a:ext cx="8986012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4744" y="2356866"/>
            <a:ext cx="5435600" cy="11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hyperlink" Target="http://www.thecloudtrain.com/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hyperlink" Target="http://www.thecloudtrain.com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45.png"/><Relationship Id="rId7" Type="http://schemas.openxmlformats.org/officeDocument/2006/relationships/image" Target="../media/image48.png"/><Relationship Id="rId8" Type="http://schemas.openxmlformats.org/officeDocument/2006/relationships/image" Target="../media/image50.png"/><Relationship Id="rId9" Type="http://schemas.openxmlformats.org/officeDocument/2006/relationships/image" Target="../media/image52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30" Type="http://schemas.openxmlformats.org/officeDocument/2006/relationships/image" Target="../media/image75.png"/><Relationship Id="rId31" Type="http://schemas.openxmlformats.org/officeDocument/2006/relationships/hyperlink" Target="http://www.thecloudtrain.com/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5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hyperlink" Target="http://www.thecloudtrain.com/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5.png"/><Relationship Id="rId4" Type="http://schemas.openxmlformats.org/officeDocument/2006/relationships/image" Target="../media/image77.png"/><Relationship Id="rId5" Type="http://schemas.openxmlformats.org/officeDocument/2006/relationships/image" Target="../media/image90.png"/><Relationship Id="rId6" Type="http://schemas.openxmlformats.org/officeDocument/2006/relationships/image" Target="../media/image79.png"/><Relationship Id="rId7" Type="http://schemas.openxmlformats.org/officeDocument/2006/relationships/image" Target="../media/image91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hyperlink" Target="http://www.thecloudtrain.com/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5.png"/><Relationship Id="rId4" Type="http://schemas.openxmlformats.org/officeDocument/2006/relationships/image" Target="../media/image77.png"/><Relationship Id="rId5" Type="http://schemas.openxmlformats.org/officeDocument/2006/relationships/image" Target="../media/image93.png"/><Relationship Id="rId6" Type="http://schemas.openxmlformats.org/officeDocument/2006/relationships/image" Target="../media/image79.png"/><Relationship Id="rId7" Type="http://schemas.openxmlformats.org/officeDocument/2006/relationships/image" Target="../media/image94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hyperlink" Target="http://www.thecloudtrain.com/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5.png"/><Relationship Id="rId4" Type="http://schemas.openxmlformats.org/officeDocument/2006/relationships/image" Target="../media/image77.png"/><Relationship Id="rId5" Type="http://schemas.openxmlformats.org/officeDocument/2006/relationships/image" Target="../media/image96.png"/><Relationship Id="rId6" Type="http://schemas.openxmlformats.org/officeDocument/2006/relationships/image" Target="../media/image79.png"/><Relationship Id="rId7" Type="http://schemas.openxmlformats.org/officeDocument/2006/relationships/image" Target="../media/image97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98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hyperlink" Target="http://www.thecloudtrain.com/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5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54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hyperlink" Target="http://www.thecloudtrain.com/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5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54.png"/><Relationship Id="rId9" Type="http://schemas.openxmlformats.org/officeDocument/2006/relationships/image" Target="../media/image103.png"/><Relationship Id="rId10" Type="http://schemas.openxmlformats.org/officeDocument/2006/relationships/image" Target="../media/image107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hyperlink" Target="http://www.thecloudtrain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hyperlink" Target="http://www.thecloudtrain.com/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hyperlink" Target="http://www.thecloudtrain.com/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5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hyperlink" Target="http://www.thecloudtrain.com/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5.png"/><Relationship Id="rId5" Type="http://schemas.openxmlformats.org/officeDocument/2006/relationships/image" Target="../media/image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hyperlink" Target="http://www.thecloudtrain.com/" TargetMode="Externa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5.png"/><Relationship Id="rId7" Type="http://schemas.openxmlformats.org/officeDocument/2006/relationships/image" Target="../media/image116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Relationship Id="rId23" Type="http://schemas.openxmlformats.org/officeDocument/2006/relationships/image" Target="../media/image145.png"/><Relationship Id="rId24" Type="http://schemas.openxmlformats.org/officeDocument/2006/relationships/image" Target="../media/image146.png"/><Relationship Id="rId25" Type="http://schemas.openxmlformats.org/officeDocument/2006/relationships/image" Target="../media/image147.png"/><Relationship Id="rId26" Type="http://schemas.openxmlformats.org/officeDocument/2006/relationships/image" Target="../media/image148.png"/><Relationship Id="rId27" Type="http://schemas.openxmlformats.org/officeDocument/2006/relationships/image" Target="../media/image149.png"/><Relationship Id="rId28" Type="http://schemas.openxmlformats.org/officeDocument/2006/relationships/image" Target="../media/image150.png"/><Relationship Id="rId29" Type="http://schemas.openxmlformats.org/officeDocument/2006/relationships/image" Target="../media/image151.png"/><Relationship Id="rId30" Type="http://schemas.openxmlformats.org/officeDocument/2006/relationships/image" Target="../media/image152.png"/><Relationship Id="rId31" Type="http://schemas.openxmlformats.org/officeDocument/2006/relationships/hyperlink" Target="http://www.thecloudtrain.com/" TargetMode="Externa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54.png"/><Relationship Id="rId9" Type="http://schemas.openxmlformats.org/officeDocument/2006/relationships/hyperlink" Target="http://www.thecloudtrain.com/" TargetMode="Externa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5.png"/><Relationship Id="rId4" Type="http://schemas.openxmlformats.org/officeDocument/2006/relationships/hyperlink" Target="http://www.thecloudtrain.com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hyperlink" Target="http://www.thecloudtrain.com/" TargetMode="Externa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56.png"/><Relationship Id="rId4" Type="http://schemas.openxmlformats.org/officeDocument/2006/relationships/image" Target="../media/image158.png"/><Relationship Id="rId5" Type="http://schemas.openxmlformats.org/officeDocument/2006/relationships/hyperlink" Target="http://www.thecloudtrain.com/" TargetMode="Externa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5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Relationship Id="rId12" Type="http://schemas.openxmlformats.org/officeDocument/2006/relationships/image" Target="../media/image168.png"/><Relationship Id="rId13" Type="http://schemas.openxmlformats.org/officeDocument/2006/relationships/image" Target="../media/image169.png"/><Relationship Id="rId14" Type="http://schemas.openxmlformats.org/officeDocument/2006/relationships/hyperlink" Target="http://www.thecloudtrain.com/" TargetMode="Externa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hyperlink" Target="http://www.thecloudtrain.com/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png"/><Relationship Id="rId3" Type="http://schemas.openxmlformats.org/officeDocument/2006/relationships/image" Target="../media/image5.png"/><Relationship Id="rId4" Type="http://schemas.openxmlformats.org/officeDocument/2006/relationships/image" Target="../media/image183.png"/><Relationship Id="rId5" Type="http://schemas.openxmlformats.org/officeDocument/2006/relationships/hyperlink" Target="http://www.thecloudtrain.com/" TargetMode="Externa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jpg"/><Relationship Id="rId3" Type="http://schemas.openxmlformats.org/officeDocument/2006/relationships/image" Target="../media/image5.png"/><Relationship Id="rId4" Type="http://schemas.openxmlformats.org/officeDocument/2006/relationships/image" Target="../media/image185.png"/><Relationship Id="rId5" Type="http://schemas.openxmlformats.org/officeDocument/2006/relationships/hyperlink" Target="http://www.thecloudtrain.com/" TargetMode="Externa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8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Relationship Id="rId14" Type="http://schemas.openxmlformats.org/officeDocument/2006/relationships/image" Target="../media/image193.pn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Relationship Id="rId17" Type="http://schemas.openxmlformats.org/officeDocument/2006/relationships/hyperlink" Target="http://www.thecloudtrain.com/" TargetMode="Externa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5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Relationship Id="rId19" Type="http://schemas.openxmlformats.org/officeDocument/2006/relationships/image" Target="../media/image137.png"/><Relationship Id="rId20" Type="http://schemas.openxmlformats.org/officeDocument/2006/relationships/image" Target="../media/image138.png"/><Relationship Id="rId21" Type="http://schemas.openxmlformats.org/officeDocument/2006/relationships/image" Target="../media/image139.png"/><Relationship Id="rId22" Type="http://schemas.openxmlformats.org/officeDocument/2006/relationships/image" Target="../media/image204.png"/><Relationship Id="rId23" Type="http://schemas.openxmlformats.org/officeDocument/2006/relationships/image" Target="../media/image205.png"/><Relationship Id="rId24" Type="http://schemas.openxmlformats.org/officeDocument/2006/relationships/image" Target="../media/image142.png"/><Relationship Id="rId25" Type="http://schemas.openxmlformats.org/officeDocument/2006/relationships/image" Target="../media/image143.png"/><Relationship Id="rId26" Type="http://schemas.openxmlformats.org/officeDocument/2006/relationships/image" Target="../media/image144.png"/><Relationship Id="rId27" Type="http://schemas.openxmlformats.org/officeDocument/2006/relationships/image" Target="../media/image145.png"/><Relationship Id="rId28" Type="http://schemas.openxmlformats.org/officeDocument/2006/relationships/image" Target="../media/image146.png"/><Relationship Id="rId29" Type="http://schemas.openxmlformats.org/officeDocument/2006/relationships/image" Target="../media/image206.png"/><Relationship Id="rId30" Type="http://schemas.openxmlformats.org/officeDocument/2006/relationships/image" Target="../media/image207.png"/><Relationship Id="rId31" Type="http://schemas.openxmlformats.org/officeDocument/2006/relationships/image" Target="../media/image208.png"/><Relationship Id="rId32" Type="http://schemas.openxmlformats.org/officeDocument/2006/relationships/image" Target="../media/image209.png"/><Relationship Id="rId33" Type="http://schemas.openxmlformats.org/officeDocument/2006/relationships/hyperlink" Target="http://www.thecloudtrain.com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hyperlink" Target="http://www.thecloudtrain.com/" TargetMode="Externa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Relationship Id="rId3" Type="http://schemas.openxmlformats.org/officeDocument/2006/relationships/image" Target="../media/image5.png"/><Relationship Id="rId4" Type="http://schemas.openxmlformats.org/officeDocument/2006/relationships/image" Target="../media/image211.png"/><Relationship Id="rId5" Type="http://schemas.openxmlformats.org/officeDocument/2006/relationships/hyperlink" Target="https://github.com/kubernetes/ingress-nginx/blob/master/docs/deploy/index.md" TargetMode="External"/><Relationship Id="rId6" Type="http://schemas.openxmlformats.org/officeDocument/2006/relationships/hyperlink" Target="http://www.thecloudtrain.com/" TargetMode="Externa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2.png"/><Relationship Id="rId3" Type="http://schemas.openxmlformats.org/officeDocument/2006/relationships/image" Target="../media/image5.png"/><Relationship Id="rId4" Type="http://schemas.openxmlformats.org/officeDocument/2006/relationships/image" Target="../media/image213.png"/><Relationship Id="rId5" Type="http://schemas.openxmlformats.org/officeDocument/2006/relationships/hyperlink" Target="http://www.thecloudtrain.com/" TargetMode="Externa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jpg"/><Relationship Id="rId7" Type="http://schemas.openxmlformats.org/officeDocument/2006/relationships/image" Target="../media/image218.png"/><Relationship Id="rId8" Type="http://schemas.openxmlformats.org/officeDocument/2006/relationships/hyperlink" Target="http://www.thecloudtrain.com/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9.png"/><Relationship Id="rId7" Type="http://schemas.openxmlformats.org/officeDocument/2006/relationships/hyperlink" Target="http://www.thecloudtrain.com/" TargetMode="Externa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20.png"/><Relationship Id="rId8" Type="http://schemas.openxmlformats.org/officeDocument/2006/relationships/hyperlink" Target="http://www.thecloudtrain.com/" TargetMode="Externa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1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Relationship Id="rId5" Type="http://schemas.openxmlformats.org/officeDocument/2006/relationships/image" Target="../media/image5.png"/><Relationship Id="rId6" Type="http://schemas.openxmlformats.org/officeDocument/2006/relationships/image" Target="../media/image224.png"/><Relationship Id="rId7" Type="http://schemas.openxmlformats.org/officeDocument/2006/relationships/hyperlink" Target="http://www.thecloudtrain.com/" TargetMode="Externa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hyperlink" Target="http://www.thecloudtrain.com/" TargetMode="Externa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5.png"/><Relationship Id="rId4" Type="http://schemas.openxmlformats.org/officeDocument/2006/relationships/hyperlink" Target="http://www.thecloudtrain.com/" TargetMode="Externa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hecloudtrain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Relationship Id="rId7" Type="http://schemas.openxmlformats.org/officeDocument/2006/relationships/hyperlink" Target="http://www.thecloudtrain.com/" TargetMode="Externa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abhimanyutanwar.com/" TargetMode="External"/><Relationship Id="rId3" Type="http://schemas.openxmlformats.org/officeDocument/2006/relationships/hyperlink" Target="https://www.thecloudtrain.com/" TargetMode="External"/><Relationship Id="rId4" Type="http://schemas.openxmlformats.org/officeDocument/2006/relationships/hyperlink" Target="mailto:join@thecloudtrain.com" TargetMode="External"/><Relationship Id="rId5" Type="http://schemas.openxmlformats.org/officeDocument/2006/relationships/image" Target="../media/image231.png"/><Relationship Id="rId6" Type="http://schemas.openxmlformats.org/officeDocument/2006/relationships/hyperlink" Target="http://www.thecloudtrain.com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7.png"/><Relationship Id="rId7" Type="http://schemas.openxmlformats.org/officeDocument/2006/relationships/image" Target="../media/image28.jp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5.png"/><Relationship Id="rId12" Type="http://schemas.openxmlformats.org/officeDocument/2006/relationships/hyperlink" Target="http://www.thecloudtrain.com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2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hyperlink" Target="http://www.thecloudtrain.com/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thecloudtrain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08048" y="929639"/>
              <a:ext cx="5436235" cy="538480"/>
            </a:xfrm>
            <a:custGeom>
              <a:avLst/>
              <a:gdLst/>
              <a:ahLst/>
              <a:cxnLst/>
              <a:rect l="l" t="t" r="r" b="b"/>
              <a:pathLst>
                <a:path w="5436234" h="538480">
                  <a:moveTo>
                    <a:pt x="0" y="89662"/>
                  </a:moveTo>
                  <a:lnTo>
                    <a:pt x="7044" y="54756"/>
                  </a:lnTo>
                  <a:lnTo>
                    <a:pt x="26257" y="26257"/>
                  </a:lnTo>
                  <a:lnTo>
                    <a:pt x="54756" y="7044"/>
                  </a:lnTo>
                  <a:lnTo>
                    <a:pt x="89662" y="0"/>
                  </a:lnTo>
                  <a:lnTo>
                    <a:pt x="5346446" y="0"/>
                  </a:lnTo>
                  <a:lnTo>
                    <a:pt x="5381351" y="7044"/>
                  </a:lnTo>
                  <a:lnTo>
                    <a:pt x="5409850" y="26257"/>
                  </a:lnTo>
                  <a:lnTo>
                    <a:pt x="5429063" y="54756"/>
                  </a:lnTo>
                  <a:lnTo>
                    <a:pt x="5436108" y="89662"/>
                  </a:lnTo>
                  <a:lnTo>
                    <a:pt x="5436108" y="448310"/>
                  </a:lnTo>
                  <a:lnTo>
                    <a:pt x="5429063" y="483215"/>
                  </a:lnTo>
                  <a:lnTo>
                    <a:pt x="5409850" y="511714"/>
                  </a:lnTo>
                  <a:lnTo>
                    <a:pt x="5381351" y="530927"/>
                  </a:lnTo>
                  <a:lnTo>
                    <a:pt x="5346446" y="537972"/>
                  </a:lnTo>
                  <a:lnTo>
                    <a:pt x="89662" y="537972"/>
                  </a:lnTo>
                  <a:lnTo>
                    <a:pt x="54756" y="530927"/>
                  </a:lnTo>
                  <a:lnTo>
                    <a:pt x="26257" y="511714"/>
                  </a:lnTo>
                  <a:lnTo>
                    <a:pt x="7044" y="483215"/>
                  </a:lnTo>
                  <a:lnTo>
                    <a:pt x="0" y="448310"/>
                  </a:lnTo>
                  <a:lnTo>
                    <a:pt x="0" y="89662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83" y="4062983"/>
              <a:ext cx="592835" cy="10805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83" y="0"/>
              <a:ext cx="594360" cy="1080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3483" y="2107692"/>
              <a:ext cx="1080516" cy="5943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20968" y="281939"/>
              <a:ext cx="581025" cy="257810"/>
            </a:xfrm>
            <a:custGeom>
              <a:avLst/>
              <a:gdLst/>
              <a:ahLst/>
              <a:cxnLst/>
              <a:rect l="l" t="t" r="r" b="b"/>
              <a:pathLst>
                <a:path w="581025" h="257809">
                  <a:moveTo>
                    <a:pt x="580644" y="0"/>
                  </a:moveTo>
                  <a:lnTo>
                    <a:pt x="292608" y="0"/>
                  </a:lnTo>
                  <a:lnTo>
                    <a:pt x="291084" y="0"/>
                  </a:lnTo>
                  <a:lnTo>
                    <a:pt x="284988" y="0"/>
                  </a:lnTo>
                  <a:lnTo>
                    <a:pt x="284480" y="0"/>
                  </a:lnTo>
                  <a:lnTo>
                    <a:pt x="0" y="257556"/>
                  </a:lnTo>
                  <a:lnTo>
                    <a:pt x="284988" y="257556"/>
                  </a:lnTo>
                  <a:lnTo>
                    <a:pt x="291084" y="257556"/>
                  </a:lnTo>
                  <a:lnTo>
                    <a:pt x="292608" y="257556"/>
                  </a:lnTo>
                  <a:lnTo>
                    <a:pt x="296151" y="257556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445D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41364" y="484631"/>
              <a:ext cx="579120" cy="257810"/>
            </a:xfrm>
            <a:custGeom>
              <a:avLst/>
              <a:gdLst/>
              <a:ahLst/>
              <a:cxnLst/>
              <a:rect l="l" t="t" r="r" b="b"/>
              <a:pathLst>
                <a:path w="579120" h="257809">
                  <a:moveTo>
                    <a:pt x="579120" y="0"/>
                  </a:moveTo>
                  <a:lnTo>
                    <a:pt x="291084" y="0"/>
                  </a:lnTo>
                  <a:lnTo>
                    <a:pt x="289560" y="0"/>
                  </a:lnTo>
                  <a:lnTo>
                    <a:pt x="284988" y="0"/>
                  </a:lnTo>
                  <a:lnTo>
                    <a:pt x="284480" y="0"/>
                  </a:lnTo>
                  <a:lnTo>
                    <a:pt x="0" y="257556"/>
                  </a:lnTo>
                  <a:lnTo>
                    <a:pt x="284988" y="257556"/>
                  </a:lnTo>
                  <a:lnTo>
                    <a:pt x="289560" y="257556"/>
                  </a:lnTo>
                  <a:lnTo>
                    <a:pt x="291084" y="257556"/>
                  </a:lnTo>
                  <a:lnTo>
                    <a:pt x="294640" y="257556"/>
                  </a:lnTo>
                  <a:lnTo>
                    <a:pt x="579120" y="0"/>
                  </a:lnTo>
                  <a:close/>
                </a:path>
              </a:pathLst>
            </a:custGeom>
            <a:solidFill>
              <a:srgbClr val="0A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010527" y="284353"/>
            <a:ext cx="1862455" cy="4730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100" spc="-5" b="1">
                <a:latin typeface="Arial"/>
                <a:cs typeface="Arial"/>
              </a:rPr>
              <a:t>CLOUD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spc="-5" b="1">
                <a:latin typeface="Arial"/>
                <a:cs typeface="Arial"/>
              </a:rPr>
              <a:t>TRAIN</a:t>
            </a:r>
            <a:endParaRPr sz="21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  <a:spcBef>
                <a:spcPts val="70"/>
              </a:spcBef>
            </a:pPr>
            <a:r>
              <a:rPr dirty="0" sz="650" spc="5">
                <a:latin typeface="Arial MT"/>
                <a:cs typeface="Arial MT"/>
              </a:rPr>
              <a:t>ACCELERATE</a:t>
            </a:r>
            <a:r>
              <a:rPr dirty="0" sz="650" spc="25">
                <a:latin typeface="Arial MT"/>
                <a:cs typeface="Arial MT"/>
              </a:rPr>
              <a:t> </a:t>
            </a:r>
            <a:r>
              <a:rPr dirty="0" sz="650" spc="10">
                <a:latin typeface="Arial MT"/>
                <a:cs typeface="Arial MT"/>
              </a:rPr>
              <a:t>YOUR</a:t>
            </a:r>
            <a:r>
              <a:rPr dirty="0" sz="650" spc="-5">
                <a:latin typeface="Arial MT"/>
                <a:cs typeface="Arial MT"/>
              </a:rPr>
              <a:t> </a:t>
            </a:r>
            <a:r>
              <a:rPr dirty="0" sz="650" spc="20">
                <a:latin typeface="Arial MT"/>
                <a:cs typeface="Arial MT"/>
              </a:rPr>
              <a:t>GROWTH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2267" y="1764792"/>
            <a:ext cx="6212585" cy="310057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25385" y="4787290"/>
            <a:ext cx="17545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 b="1">
                <a:solidFill>
                  <a:srgbClr val="666666"/>
                </a:solidFill>
                <a:latin typeface="Calibri"/>
                <a:cs typeface="Calibri"/>
                <a:hlinkClick r:id="rId7"/>
              </a:rPr>
              <a:t>www.thecloudtrain.com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7547" y="968121"/>
            <a:ext cx="4930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dirty="0" sz="2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Orchestration</a:t>
            </a:r>
            <a:r>
              <a:rPr dirty="0" sz="2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Kubernetes</a:t>
            </a:r>
            <a:r>
              <a:rPr dirty="0" sz="2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1168871"/>
            <a:ext cx="7678420" cy="3632200"/>
            <a:chOff x="533400" y="1168871"/>
            <a:chExt cx="7678420" cy="3632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255" y="1168871"/>
              <a:ext cx="2913888" cy="1260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30067" y="1184148"/>
              <a:ext cx="2823845" cy="1172210"/>
            </a:xfrm>
            <a:custGeom>
              <a:avLst/>
              <a:gdLst/>
              <a:ahLst/>
              <a:cxnLst/>
              <a:rect l="l" t="t" r="r" b="b"/>
              <a:pathLst>
                <a:path w="2823845" h="1172210">
                  <a:moveTo>
                    <a:pt x="2627884" y="0"/>
                  </a:moveTo>
                  <a:lnTo>
                    <a:pt x="0" y="0"/>
                  </a:lnTo>
                  <a:lnTo>
                    <a:pt x="0" y="976629"/>
                  </a:lnTo>
                  <a:lnTo>
                    <a:pt x="195580" y="1171956"/>
                  </a:lnTo>
                  <a:lnTo>
                    <a:pt x="2823591" y="1171956"/>
                  </a:lnTo>
                  <a:lnTo>
                    <a:pt x="2823591" y="195452"/>
                  </a:lnTo>
                  <a:lnTo>
                    <a:pt x="26278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30067" y="1184148"/>
              <a:ext cx="2823845" cy="1172210"/>
            </a:xfrm>
            <a:custGeom>
              <a:avLst/>
              <a:gdLst/>
              <a:ahLst/>
              <a:cxnLst/>
              <a:rect l="l" t="t" r="r" b="b"/>
              <a:pathLst>
                <a:path w="2823845" h="1172210">
                  <a:moveTo>
                    <a:pt x="0" y="0"/>
                  </a:moveTo>
                  <a:lnTo>
                    <a:pt x="2627884" y="0"/>
                  </a:lnTo>
                  <a:lnTo>
                    <a:pt x="2823591" y="195452"/>
                  </a:lnTo>
                  <a:lnTo>
                    <a:pt x="2823591" y="1171956"/>
                  </a:lnTo>
                  <a:lnTo>
                    <a:pt x="195580" y="1171956"/>
                  </a:lnTo>
                  <a:lnTo>
                    <a:pt x="0" y="9766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9744" y="1543812"/>
              <a:ext cx="790955" cy="771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0891" y="1580388"/>
              <a:ext cx="659891" cy="6400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400" y="3534156"/>
              <a:ext cx="2429256" cy="12664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4735" y="3552444"/>
              <a:ext cx="2331720" cy="1173480"/>
            </a:xfrm>
            <a:custGeom>
              <a:avLst/>
              <a:gdLst/>
              <a:ahLst/>
              <a:cxnLst/>
              <a:rect l="l" t="t" r="r" b="b"/>
              <a:pathLst>
                <a:path w="2331720" h="1173479">
                  <a:moveTo>
                    <a:pt x="2136140" y="0"/>
                  </a:moveTo>
                  <a:lnTo>
                    <a:pt x="0" y="0"/>
                  </a:lnTo>
                  <a:lnTo>
                    <a:pt x="0" y="977823"/>
                  </a:lnTo>
                  <a:lnTo>
                    <a:pt x="195364" y="1173403"/>
                  </a:lnTo>
                  <a:lnTo>
                    <a:pt x="2331593" y="1173403"/>
                  </a:lnTo>
                  <a:lnTo>
                    <a:pt x="2331593" y="195579"/>
                  </a:lnTo>
                  <a:lnTo>
                    <a:pt x="2136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4735" y="3552444"/>
              <a:ext cx="2331720" cy="1173480"/>
            </a:xfrm>
            <a:custGeom>
              <a:avLst/>
              <a:gdLst/>
              <a:ahLst/>
              <a:cxnLst/>
              <a:rect l="l" t="t" r="r" b="b"/>
              <a:pathLst>
                <a:path w="2331720" h="1173479">
                  <a:moveTo>
                    <a:pt x="0" y="0"/>
                  </a:moveTo>
                  <a:lnTo>
                    <a:pt x="2136140" y="0"/>
                  </a:lnTo>
                  <a:lnTo>
                    <a:pt x="2331593" y="195579"/>
                  </a:lnTo>
                  <a:lnTo>
                    <a:pt x="2331593" y="1173403"/>
                  </a:lnTo>
                  <a:lnTo>
                    <a:pt x="195364" y="1173403"/>
                  </a:lnTo>
                  <a:lnTo>
                    <a:pt x="0" y="9778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8255" y="3906012"/>
              <a:ext cx="790956" cy="7802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4832" y="3948684"/>
              <a:ext cx="661416" cy="6416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2300" y="3540215"/>
              <a:ext cx="2420112" cy="12603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79064" y="3552444"/>
              <a:ext cx="2331720" cy="1173480"/>
            </a:xfrm>
            <a:custGeom>
              <a:avLst/>
              <a:gdLst/>
              <a:ahLst/>
              <a:cxnLst/>
              <a:rect l="l" t="t" r="r" b="b"/>
              <a:pathLst>
                <a:path w="2331720" h="1173479">
                  <a:moveTo>
                    <a:pt x="2136266" y="0"/>
                  </a:moveTo>
                  <a:lnTo>
                    <a:pt x="0" y="0"/>
                  </a:lnTo>
                  <a:lnTo>
                    <a:pt x="0" y="977823"/>
                  </a:lnTo>
                  <a:lnTo>
                    <a:pt x="195325" y="1173403"/>
                  </a:lnTo>
                  <a:lnTo>
                    <a:pt x="2331593" y="1173403"/>
                  </a:lnTo>
                  <a:lnTo>
                    <a:pt x="2331593" y="195579"/>
                  </a:lnTo>
                  <a:lnTo>
                    <a:pt x="2136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79064" y="3552444"/>
              <a:ext cx="2331720" cy="1173480"/>
            </a:xfrm>
            <a:custGeom>
              <a:avLst/>
              <a:gdLst/>
              <a:ahLst/>
              <a:cxnLst/>
              <a:rect l="l" t="t" r="r" b="b"/>
              <a:pathLst>
                <a:path w="2331720" h="1173479">
                  <a:moveTo>
                    <a:pt x="0" y="0"/>
                  </a:moveTo>
                  <a:lnTo>
                    <a:pt x="2136266" y="0"/>
                  </a:lnTo>
                  <a:lnTo>
                    <a:pt x="2331593" y="195579"/>
                  </a:lnTo>
                  <a:lnTo>
                    <a:pt x="2331593" y="1173403"/>
                  </a:lnTo>
                  <a:lnTo>
                    <a:pt x="195325" y="1173403"/>
                  </a:lnTo>
                  <a:lnTo>
                    <a:pt x="0" y="9778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9055" y="3906012"/>
              <a:ext cx="790955" cy="7802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4108" y="3948684"/>
              <a:ext cx="659891" cy="6416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2055" y="3540215"/>
              <a:ext cx="2429255" cy="126038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03391" y="3552444"/>
              <a:ext cx="2332990" cy="1173480"/>
            </a:xfrm>
            <a:custGeom>
              <a:avLst/>
              <a:gdLst/>
              <a:ahLst/>
              <a:cxnLst/>
              <a:rect l="l" t="t" r="r" b="b"/>
              <a:pathLst>
                <a:path w="2332990" h="1173479">
                  <a:moveTo>
                    <a:pt x="2137537" y="0"/>
                  </a:moveTo>
                  <a:lnTo>
                    <a:pt x="0" y="0"/>
                  </a:lnTo>
                  <a:lnTo>
                    <a:pt x="0" y="977823"/>
                  </a:lnTo>
                  <a:lnTo>
                    <a:pt x="195453" y="1173403"/>
                  </a:lnTo>
                  <a:lnTo>
                    <a:pt x="2332990" y="1173403"/>
                  </a:lnTo>
                  <a:lnTo>
                    <a:pt x="2332990" y="195579"/>
                  </a:lnTo>
                  <a:lnTo>
                    <a:pt x="2137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03391" y="3552444"/>
              <a:ext cx="2332990" cy="1173480"/>
            </a:xfrm>
            <a:custGeom>
              <a:avLst/>
              <a:gdLst/>
              <a:ahLst/>
              <a:cxnLst/>
              <a:rect l="l" t="t" r="r" b="b"/>
              <a:pathLst>
                <a:path w="2332990" h="1173479">
                  <a:moveTo>
                    <a:pt x="0" y="0"/>
                  </a:moveTo>
                  <a:lnTo>
                    <a:pt x="2137537" y="0"/>
                  </a:lnTo>
                  <a:lnTo>
                    <a:pt x="2332990" y="195579"/>
                  </a:lnTo>
                  <a:lnTo>
                    <a:pt x="2332990" y="1173403"/>
                  </a:lnTo>
                  <a:lnTo>
                    <a:pt x="195453" y="1173403"/>
                  </a:lnTo>
                  <a:lnTo>
                    <a:pt x="0" y="9778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06056" y="3906012"/>
              <a:ext cx="790955" cy="7802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2631" y="3948684"/>
              <a:ext cx="659892" cy="64160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266571" y="150317"/>
            <a:ext cx="390207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Kubernetes</a:t>
            </a:r>
            <a:r>
              <a:rPr dirty="0" sz="3000" spc="-50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Architecture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1545" y="1294257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Calibri"/>
                <a:cs typeface="Calibri"/>
              </a:rPr>
              <a:t>Ma</a:t>
            </a:r>
            <a:r>
              <a:rPr dirty="0" sz="1350" spc="-25" b="1">
                <a:latin typeface="Calibri"/>
                <a:cs typeface="Calibri"/>
              </a:rPr>
              <a:t>s</a:t>
            </a:r>
            <a:r>
              <a:rPr dirty="0" sz="1350" spc="-30" b="1">
                <a:latin typeface="Calibri"/>
                <a:cs typeface="Calibri"/>
              </a:rPr>
              <a:t>t</a:t>
            </a:r>
            <a:r>
              <a:rPr dirty="0" sz="1350" spc="-15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r</a:t>
            </a:r>
            <a:r>
              <a:rPr dirty="0" sz="1350" spc="-15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120" y="3651630"/>
            <a:ext cx="8102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l</a:t>
            </a:r>
            <a:r>
              <a:rPr dirty="0" sz="1350" spc="-20" b="1">
                <a:latin typeface="Calibri"/>
                <a:cs typeface="Calibri"/>
              </a:rPr>
              <a:t>av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5340" y="3651630"/>
            <a:ext cx="8102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l</a:t>
            </a:r>
            <a:r>
              <a:rPr dirty="0" sz="1350" spc="-20" b="1">
                <a:latin typeface="Calibri"/>
                <a:cs typeface="Calibri"/>
              </a:rPr>
              <a:t>av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89065" y="3653738"/>
            <a:ext cx="810260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l</a:t>
            </a:r>
            <a:r>
              <a:rPr dirty="0" sz="1350" spc="-25" b="1">
                <a:latin typeface="Calibri"/>
                <a:cs typeface="Calibri"/>
              </a:rPr>
              <a:t>a</a:t>
            </a:r>
            <a:r>
              <a:rPr dirty="0" sz="1350" spc="-20" b="1">
                <a:latin typeface="Calibri"/>
                <a:cs typeface="Calibri"/>
              </a:rPr>
              <a:t>v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63192" y="3466465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4">
                <a:moveTo>
                  <a:pt x="28447" y="0"/>
                </a:moveTo>
                <a:lnTo>
                  <a:pt x="0" y="0"/>
                </a:lnTo>
                <a:lnTo>
                  <a:pt x="0" y="14224"/>
                </a:lnTo>
                <a:lnTo>
                  <a:pt x="21335" y="14224"/>
                </a:lnTo>
                <a:lnTo>
                  <a:pt x="28447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56532" y="34571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955" y="0"/>
                </a:moveTo>
                <a:lnTo>
                  <a:pt x="0" y="0"/>
                </a:lnTo>
                <a:lnTo>
                  <a:pt x="0" y="14350"/>
                </a:lnTo>
                <a:lnTo>
                  <a:pt x="21716" y="14350"/>
                </a:lnTo>
                <a:lnTo>
                  <a:pt x="2895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634744" y="2356866"/>
          <a:ext cx="5435600" cy="1138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340"/>
                <a:gridCol w="2799715"/>
              </a:tblGrid>
              <a:tr h="505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EF7E09"/>
                      </a:solidFill>
                      <a:prstDash val="solid"/>
                    </a:lnR>
                    <a:lnB w="28575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F7E09"/>
                      </a:solidFill>
                      <a:prstDash val="solid"/>
                    </a:lnL>
                    <a:lnB w="28575">
                      <a:solidFill>
                        <a:srgbClr val="EF7E09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28575">
                      <a:solidFill>
                        <a:srgbClr val="EF7E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28575">
                      <a:solidFill>
                        <a:srgbClr val="EF7E0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1524000" y="2314955"/>
            <a:ext cx="5697220" cy="1419225"/>
            <a:chOff x="1524000" y="2314955"/>
            <a:chExt cx="5697220" cy="141922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4000" y="2314955"/>
              <a:ext cx="5696711" cy="14188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606296" y="3457193"/>
              <a:ext cx="5478145" cy="95250"/>
            </a:xfrm>
            <a:custGeom>
              <a:avLst/>
              <a:gdLst/>
              <a:ahLst/>
              <a:cxnLst/>
              <a:rect l="l" t="t" r="r" b="b"/>
              <a:pathLst>
                <a:path w="5478145" h="95250">
                  <a:moveTo>
                    <a:pt x="78232" y="23495"/>
                  </a:moveTo>
                  <a:lnTo>
                    <a:pt x="28448" y="23495"/>
                  </a:lnTo>
                  <a:lnTo>
                    <a:pt x="28448" y="9271"/>
                  </a:lnTo>
                  <a:lnTo>
                    <a:pt x="0" y="9271"/>
                  </a:lnTo>
                  <a:lnTo>
                    <a:pt x="42799" y="94996"/>
                  </a:lnTo>
                  <a:lnTo>
                    <a:pt x="78232" y="23495"/>
                  </a:lnTo>
                  <a:close/>
                </a:path>
                <a:path w="5478145" h="95250">
                  <a:moveTo>
                    <a:pt x="2671953" y="14351"/>
                  </a:moveTo>
                  <a:lnTo>
                    <a:pt x="2621280" y="14351"/>
                  </a:lnTo>
                  <a:lnTo>
                    <a:pt x="2621280" y="0"/>
                  </a:lnTo>
                  <a:lnTo>
                    <a:pt x="2592324" y="0"/>
                  </a:lnTo>
                  <a:lnTo>
                    <a:pt x="2635631" y="85725"/>
                  </a:lnTo>
                  <a:lnTo>
                    <a:pt x="2671953" y="14351"/>
                  </a:lnTo>
                  <a:close/>
                </a:path>
                <a:path w="5478145" h="95250">
                  <a:moveTo>
                    <a:pt x="5478145" y="9271"/>
                  </a:moveTo>
                  <a:lnTo>
                    <a:pt x="5449443" y="9271"/>
                  </a:lnTo>
                  <a:lnTo>
                    <a:pt x="5449443" y="23495"/>
                  </a:lnTo>
                  <a:lnTo>
                    <a:pt x="5420614" y="23495"/>
                  </a:lnTo>
                  <a:lnTo>
                    <a:pt x="5420614" y="9271"/>
                  </a:lnTo>
                  <a:lnTo>
                    <a:pt x="5391912" y="9271"/>
                  </a:lnTo>
                  <a:lnTo>
                    <a:pt x="5435092" y="94996"/>
                  </a:lnTo>
                  <a:lnTo>
                    <a:pt x="5471033" y="23495"/>
                  </a:lnTo>
                  <a:lnTo>
                    <a:pt x="5478145" y="9271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4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4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1168871"/>
            <a:ext cx="7678420" cy="3632200"/>
            <a:chOff x="533400" y="1168871"/>
            <a:chExt cx="7678420" cy="3632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255" y="1168871"/>
              <a:ext cx="2913888" cy="1260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30067" y="1184148"/>
              <a:ext cx="2823845" cy="1172210"/>
            </a:xfrm>
            <a:custGeom>
              <a:avLst/>
              <a:gdLst/>
              <a:ahLst/>
              <a:cxnLst/>
              <a:rect l="l" t="t" r="r" b="b"/>
              <a:pathLst>
                <a:path w="2823845" h="1172210">
                  <a:moveTo>
                    <a:pt x="2627884" y="0"/>
                  </a:moveTo>
                  <a:lnTo>
                    <a:pt x="0" y="0"/>
                  </a:lnTo>
                  <a:lnTo>
                    <a:pt x="0" y="976629"/>
                  </a:lnTo>
                  <a:lnTo>
                    <a:pt x="195580" y="1171956"/>
                  </a:lnTo>
                  <a:lnTo>
                    <a:pt x="2823591" y="1171956"/>
                  </a:lnTo>
                  <a:lnTo>
                    <a:pt x="2823591" y="195452"/>
                  </a:lnTo>
                  <a:lnTo>
                    <a:pt x="26278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30067" y="1184148"/>
              <a:ext cx="2823845" cy="1172210"/>
            </a:xfrm>
            <a:custGeom>
              <a:avLst/>
              <a:gdLst/>
              <a:ahLst/>
              <a:cxnLst/>
              <a:rect l="l" t="t" r="r" b="b"/>
              <a:pathLst>
                <a:path w="2823845" h="1172210">
                  <a:moveTo>
                    <a:pt x="0" y="0"/>
                  </a:moveTo>
                  <a:lnTo>
                    <a:pt x="2627884" y="0"/>
                  </a:lnTo>
                  <a:lnTo>
                    <a:pt x="2823591" y="195452"/>
                  </a:lnTo>
                  <a:lnTo>
                    <a:pt x="2823591" y="1171956"/>
                  </a:lnTo>
                  <a:lnTo>
                    <a:pt x="195580" y="1171956"/>
                  </a:lnTo>
                  <a:lnTo>
                    <a:pt x="0" y="9766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5900" y="1990344"/>
              <a:ext cx="419100" cy="4099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0" y="2034540"/>
              <a:ext cx="283463" cy="2758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400" y="3534156"/>
              <a:ext cx="2429256" cy="12664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4735" y="3552444"/>
              <a:ext cx="2331720" cy="1173480"/>
            </a:xfrm>
            <a:custGeom>
              <a:avLst/>
              <a:gdLst/>
              <a:ahLst/>
              <a:cxnLst/>
              <a:rect l="l" t="t" r="r" b="b"/>
              <a:pathLst>
                <a:path w="2331720" h="1173479">
                  <a:moveTo>
                    <a:pt x="2136140" y="0"/>
                  </a:moveTo>
                  <a:lnTo>
                    <a:pt x="0" y="0"/>
                  </a:lnTo>
                  <a:lnTo>
                    <a:pt x="0" y="977823"/>
                  </a:lnTo>
                  <a:lnTo>
                    <a:pt x="195364" y="1173403"/>
                  </a:lnTo>
                  <a:lnTo>
                    <a:pt x="2331593" y="1173403"/>
                  </a:lnTo>
                  <a:lnTo>
                    <a:pt x="2331593" y="195579"/>
                  </a:lnTo>
                  <a:lnTo>
                    <a:pt x="2136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4735" y="3552444"/>
              <a:ext cx="2331720" cy="1173480"/>
            </a:xfrm>
            <a:custGeom>
              <a:avLst/>
              <a:gdLst/>
              <a:ahLst/>
              <a:cxnLst/>
              <a:rect l="l" t="t" r="r" b="b"/>
              <a:pathLst>
                <a:path w="2331720" h="1173479">
                  <a:moveTo>
                    <a:pt x="0" y="0"/>
                  </a:moveTo>
                  <a:lnTo>
                    <a:pt x="2136140" y="0"/>
                  </a:lnTo>
                  <a:lnTo>
                    <a:pt x="2331593" y="195579"/>
                  </a:lnTo>
                  <a:lnTo>
                    <a:pt x="2331593" y="1173403"/>
                  </a:lnTo>
                  <a:lnTo>
                    <a:pt x="195364" y="1173403"/>
                  </a:lnTo>
                  <a:lnTo>
                    <a:pt x="0" y="9778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2300" y="3540215"/>
              <a:ext cx="2420112" cy="12603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79064" y="3552444"/>
              <a:ext cx="2331720" cy="1173480"/>
            </a:xfrm>
            <a:custGeom>
              <a:avLst/>
              <a:gdLst/>
              <a:ahLst/>
              <a:cxnLst/>
              <a:rect l="l" t="t" r="r" b="b"/>
              <a:pathLst>
                <a:path w="2331720" h="1173479">
                  <a:moveTo>
                    <a:pt x="2136266" y="0"/>
                  </a:moveTo>
                  <a:lnTo>
                    <a:pt x="0" y="0"/>
                  </a:lnTo>
                  <a:lnTo>
                    <a:pt x="0" y="977823"/>
                  </a:lnTo>
                  <a:lnTo>
                    <a:pt x="195325" y="1173403"/>
                  </a:lnTo>
                  <a:lnTo>
                    <a:pt x="2331593" y="1173403"/>
                  </a:lnTo>
                  <a:lnTo>
                    <a:pt x="2331593" y="195579"/>
                  </a:lnTo>
                  <a:lnTo>
                    <a:pt x="2136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79064" y="3552444"/>
              <a:ext cx="2331720" cy="1173480"/>
            </a:xfrm>
            <a:custGeom>
              <a:avLst/>
              <a:gdLst/>
              <a:ahLst/>
              <a:cxnLst/>
              <a:rect l="l" t="t" r="r" b="b"/>
              <a:pathLst>
                <a:path w="2331720" h="1173479">
                  <a:moveTo>
                    <a:pt x="0" y="0"/>
                  </a:moveTo>
                  <a:lnTo>
                    <a:pt x="2136266" y="0"/>
                  </a:lnTo>
                  <a:lnTo>
                    <a:pt x="2331593" y="195579"/>
                  </a:lnTo>
                  <a:lnTo>
                    <a:pt x="2331593" y="1173403"/>
                  </a:lnTo>
                  <a:lnTo>
                    <a:pt x="195325" y="1173403"/>
                  </a:lnTo>
                  <a:lnTo>
                    <a:pt x="0" y="9778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2055" y="3540215"/>
              <a:ext cx="2429255" cy="12603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803391" y="3552444"/>
              <a:ext cx="2332990" cy="1173480"/>
            </a:xfrm>
            <a:custGeom>
              <a:avLst/>
              <a:gdLst/>
              <a:ahLst/>
              <a:cxnLst/>
              <a:rect l="l" t="t" r="r" b="b"/>
              <a:pathLst>
                <a:path w="2332990" h="1173479">
                  <a:moveTo>
                    <a:pt x="2137537" y="0"/>
                  </a:moveTo>
                  <a:lnTo>
                    <a:pt x="0" y="0"/>
                  </a:lnTo>
                  <a:lnTo>
                    <a:pt x="0" y="977823"/>
                  </a:lnTo>
                  <a:lnTo>
                    <a:pt x="195453" y="1173403"/>
                  </a:lnTo>
                  <a:lnTo>
                    <a:pt x="2332990" y="1173403"/>
                  </a:lnTo>
                  <a:lnTo>
                    <a:pt x="2332990" y="195579"/>
                  </a:lnTo>
                  <a:lnTo>
                    <a:pt x="2137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803391" y="3552444"/>
              <a:ext cx="2332990" cy="1173480"/>
            </a:xfrm>
            <a:custGeom>
              <a:avLst/>
              <a:gdLst/>
              <a:ahLst/>
              <a:cxnLst/>
              <a:rect l="l" t="t" r="r" b="b"/>
              <a:pathLst>
                <a:path w="2332990" h="1173479">
                  <a:moveTo>
                    <a:pt x="0" y="0"/>
                  </a:moveTo>
                  <a:lnTo>
                    <a:pt x="2137537" y="0"/>
                  </a:lnTo>
                  <a:lnTo>
                    <a:pt x="2332990" y="195579"/>
                  </a:lnTo>
                  <a:lnTo>
                    <a:pt x="2332990" y="1173403"/>
                  </a:lnTo>
                  <a:lnTo>
                    <a:pt x="195453" y="1173403"/>
                  </a:lnTo>
                  <a:lnTo>
                    <a:pt x="0" y="9778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39113" y="150317"/>
            <a:ext cx="388556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Kubernetes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spc="-20" b="1">
                <a:latin typeface="Calibri"/>
                <a:cs typeface="Calibri"/>
              </a:rPr>
              <a:t>Architecture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1545" y="1294257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Calibri"/>
                <a:cs typeface="Calibri"/>
              </a:rPr>
              <a:t>Ma</a:t>
            </a:r>
            <a:r>
              <a:rPr dirty="0" sz="1350" spc="-25" b="1">
                <a:latin typeface="Calibri"/>
                <a:cs typeface="Calibri"/>
              </a:rPr>
              <a:t>s</a:t>
            </a:r>
            <a:r>
              <a:rPr dirty="0" sz="1350" spc="-30" b="1">
                <a:latin typeface="Calibri"/>
                <a:cs typeface="Calibri"/>
              </a:rPr>
              <a:t>t</a:t>
            </a:r>
            <a:r>
              <a:rPr dirty="0" sz="1350" spc="-15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r</a:t>
            </a:r>
            <a:r>
              <a:rPr dirty="0" sz="1350" spc="-15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120" y="3651630"/>
            <a:ext cx="8102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l</a:t>
            </a:r>
            <a:r>
              <a:rPr dirty="0" sz="1350" spc="-20" b="1">
                <a:latin typeface="Calibri"/>
                <a:cs typeface="Calibri"/>
              </a:rPr>
              <a:t>av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5340" y="3651630"/>
            <a:ext cx="8102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l</a:t>
            </a:r>
            <a:r>
              <a:rPr dirty="0" sz="1350" spc="-20" b="1">
                <a:latin typeface="Calibri"/>
                <a:cs typeface="Calibri"/>
              </a:rPr>
              <a:t>av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89065" y="3653738"/>
            <a:ext cx="810260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l</a:t>
            </a:r>
            <a:r>
              <a:rPr dirty="0" sz="1350" spc="-25" b="1">
                <a:latin typeface="Calibri"/>
                <a:cs typeface="Calibri"/>
              </a:rPr>
              <a:t>a</a:t>
            </a:r>
            <a:r>
              <a:rPr dirty="0" sz="1350" spc="-20" b="1">
                <a:latin typeface="Calibri"/>
                <a:cs typeface="Calibri"/>
              </a:rPr>
              <a:t>v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63192" y="3466465"/>
            <a:ext cx="28575" cy="14604"/>
          </a:xfrm>
          <a:custGeom>
            <a:avLst/>
            <a:gdLst/>
            <a:ahLst/>
            <a:cxnLst/>
            <a:rect l="l" t="t" r="r" b="b"/>
            <a:pathLst>
              <a:path w="28575" h="14604">
                <a:moveTo>
                  <a:pt x="28447" y="0"/>
                </a:moveTo>
                <a:lnTo>
                  <a:pt x="0" y="0"/>
                </a:lnTo>
                <a:lnTo>
                  <a:pt x="0" y="14224"/>
                </a:lnTo>
                <a:lnTo>
                  <a:pt x="21335" y="14224"/>
                </a:lnTo>
                <a:lnTo>
                  <a:pt x="28447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56532" y="34571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955" y="0"/>
                </a:moveTo>
                <a:lnTo>
                  <a:pt x="0" y="0"/>
                </a:lnTo>
                <a:lnTo>
                  <a:pt x="0" y="14350"/>
                </a:lnTo>
                <a:lnTo>
                  <a:pt x="21716" y="14350"/>
                </a:lnTo>
                <a:lnTo>
                  <a:pt x="2895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34744" y="2356866"/>
          <a:ext cx="5435600" cy="1138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340"/>
                <a:gridCol w="2799715"/>
              </a:tblGrid>
              <a:tr h="505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EF7E09"/>
                      </a:solidFill>
                      <a:prstDash val="solid"/>
                    </a:lnR>
                    <a:lnB w="28575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F7E09"/>
                      </a:solidFill>
                      <a:prstDash val="solid"/>
                    </a:lnL>
                    <a:lnB w="28575">
                      <a:solidFill>
                        <a:srgbClr val="EF7E09"/>
                      </a:solidFill>
                      <a:prstDash val="solid"/>
                    </a:lnB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28575">
                      <a:solidFill>
                        <a:srgbClr val="EF7E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28575">
                      <a:solidFill>
                        <a:srgbClr val="EF7E0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1524000" y="2314955"/>
            <a:ext cx="6677025" cy="2438400"/>
            <a:chOff x="1524000" y="2314955"/>
            <a:chExt cx="6677025" cy="243840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4000" y="2314955"/>
              <a:ext cx="5696711" cy="14188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06296" y="3457193"/>
              <a:ext cx="5478145" cy="95250"/>
            </a:xfrm>
            <a:custGeom>
              <a:avLst/>
              <a:gdLst/>
              <a:ahLst/>
              <a:cxnLst/>
              <a:rect l="l" t="t" r="r" b="b"/>
              <a:pathLst>
                <a:path w="5478145" h="95250">
                  <a:moveTo>
                    <a:pt x="78232" y="23495"/>
                  </a:moveTo>
                  <a:lnTo>
                    <a:pt x="28448" y="23495"/>
                  </a:lnTo>
                  <a:lnTo>
                    <a:pt x="28448" y="9271"/>
                  </a:lnTo>
                  <a:lnTo>
                    <a:pt x="0" y="9271"/>
                  </a:lnTo>
                  <a:lnTo>
                    <a:pt x="42799" y="94996"/>
                  </a:lnTo>
                  <a:lnTo>
                    <a:pt x="78232" y="23495"/>
                  </a:lnTo>
                  <a:close/>
                </a:path>
                <a:path w="5478145" h="95250">
                  <a:moveTo>
                    <a:pt x="2671953" y="14351"/>
                  </a:moveTo>
                  <a:lnTo>
                    <a:pt x="2621280" y="14351"/>
                  </a:lnTo>
                  <a:lnTo>
                    <a:pt x="2621280" y="0"/>
                  </a:lnTo>
                  <a:lnTo>
                    <a:pt x="2592324" y="0"/>
                  </a:lnTo>
                  <a:lnTo>
                    <a:pt x="2635631" y="85725"/>
                  </a:lnTo>
                  <a:lnTo>
                    <a:pt x="2671953" y="14351"/>
                  </a:lnTo>
                  <a:close/>
                </a:path>
                <a:path w="5478145" h="95250">
                  <a:moveTo>
                    <a:pt x="5478145" y="9271"/>
                  </a:moveTo>
                  <a:lnTo>
                    <a:pt x="5449443" y="9271"/>
                  </a:lnTo>
                  <a:lnTo>
                    <a:pt x="5449443" y="23495"/>
                  </a:lnTo>
                  <a:lnTo>
                    <a:pt x="5420614" y="23495"/>
                  </a:lnTo>
                  <a:lnTo>
                    <a:pt x="5420614" y="9271"/>
                  </a:lnTo>
                  <a:lnTo>
                    <a:pt x="5391912" y="9271"/>
                  </a:lnTo>
                  <a:lnTo>
                    <a:pt x="5435092" y="94996"/>
                  </a:lnTo>
                  <a:lnTo>
                    <a:pt x="5471033" y="23495"/>
                  </a:lnTo>
                  <a:lnTo>
                    <a:pt x="5478145" y="9271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1544" y="4343400"/>
              <a:ext cx="419100" cy="4099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25740" y="4386072"/>
              <a:ext cx="283464" cy="2743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52644" y="4343400"/>
              <a:ext cx="419100" cy="4099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2267" y="4386072"/>
              <a:ext cx="283463" cy="2743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34411" y="4343400"/>
              <a:ext cx="419100" cy="4099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7083" y="4386072"/>
              <a:ext cx="283463" cy="2743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0200" y="4314444"/>
              <a:ext cx="934212" cy="40995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8112" y="4352544"/>
              <a:ext cx="847344" cy="36271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650492" y="4364735"/>
            <a:ext cx="788035" cy="2578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409"/>
              </a:spcBef>
            </a:pPr>
            <a:r>
              <a:rPr dirty="0" sz="900" spc="5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38244" y="4314444"/>
            <a:ext cx="934212" cy="40995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282440" y="4364735"/>
            <a:ext cx="788035" cy="2578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9"/>
              </a:spcBef>
            </a:pPr>
            <a:r>
              <a:rPr dirty="0" sz="900" spc="5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839711" y="4334255"/>
            <a:ext cx="932815" cy="410209"/>
            <a:chOff x="6839711" y="4334255"/>
            <a:chExt cx="932815" cy="410209"/>
          </a:xfrm>
        </p:grpSpPr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39711" y="4334255"/>
              <a:ext cx="932688" cy="4099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86955" y="4372355"/>
              <a:ext cx="847344" cy="36118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880859" y="4381500"/>
            <a:ext cx="788035" cy="259079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420"/>
              </a:spcBef>
            </a:pPr>
            <a:r>
              <a:rPr dirty="0" sz="900" spc="5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09900" y="1943100"/>
            <a:ext cx="2333625" cy="410209"/>
            <a:chOff x="3009900" y="1943100"/>
            <a:chExt cx="2333625" cy="410209"/>
          </a:xfrm>
        </p:grpSpPr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09900" y="1943100"/>
              <a:ext cx="2333244" cy="4099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72255" y="1981200"/>
              <a:ext cx="1237488" cy="362712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3057144" y="1993392"/>
            <a:ext cx="2188845" cy="259079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629285">
              <a:lnSpc>
                <a:spcPct val="100000"/>
              </a:lnSpc>
              <a:spcBef>
                <a:spcPts val="370"/>
              </a:spcBef>
            </a:pPr>
            <a:r>
              <a:rPr dirty="0" sz="900" spc="20">
                <a:latin typeface="Calibri"/>
                <a:cs typeface="Calibri"/>
              </a:rPr>
              <a:t>C</a:t>
            </a:r>
            <a:r>
              <a:rPr dirty="0" sz="900" spc="25">
                <a:latin typeface="Calibri"/>
                <a:cs typeface="Calibri"/>
              </a:rPr>
              <a:t>o</a:t>
            </a:r>
            <a:r>
              <a:rPr dirty="0" sz="900" spc="15">
                <a:latin typeface="Calibri"/>
                <a:cs typeface="Calibri"/>
              </a:rPr>
              <a:t>n</a:t>
            </a:r>
            <a:r>
              <a:rPr dirty="0" sz="900" spc="20">
                <a:latin typeface="Calibri"/>
                <a:cs typeface="Calibri"/>
              </a:rPr>
              <a:t>tr</a:t>
            </a:r>
            <a:r>
              <a:rPr dirty="0" sz="900" spc="25">
                <a:latin typeface="Calibri"/>
                <a:cs typeface="Calibri"/>
              </a:rPr>
              <a:t>o</a:t>
            </a:r>
            <a:r>
              <a:rPr dirty="0" sz="900" spc="20">
                <a:latin typeface="Calibri"/>
                <a:cs typeface="Calibri"/>
              </a:rPr>
              <a:t>ll</a:t>
            </a:r>
            <a:r>
              <a:rPr dirty="0" sz="900" spc="1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r</a:t>
            </a:r>
            <a:r>
              <a:rPr dirty="0" sz="900" spc="-80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M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n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ge</a:t>
            </a:r>
            <a:r>
              <a:rPr dirty="0" sz="900"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009900" y="1600200"/>
            <a:ext cx="829055" cy="409956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3057144" y="1648967"/>
            <a:ext cx="680085" cy="2578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900" spc="5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771900" y="1591055"/>
            <a:ext cx="1571625" cy="419100"/>
            <a:chOff x="3771900" y="1591055"/>
            <a:chExt cx="1571625" cy="419100"/>
          </a:xfrm>
        </p:grpSpPr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71900" y="1600199"/>
              <a:ext cx="819912" cy="40995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15612" y="1591055"/>
              <a:ext cx="827532" cy="4099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813048" y="1641284"/>
              <a:ext cx="1432560" cy="265430"/>
            </a:xfrm>
            <a:custGeom>
              <a:avLst/>
              <a:gdLst/>
              <a:ahLst/>
              <a:cxnLst/>
              <a:rect l="l" t="t" r="r" b="b"/>
              <a:pathLst>
                <a:path w="1432560" h="265430">
                  <a:moveTo>
                    <a:pt x="752855" y="258635"/>
                  </a:moveTo>
                  <a:lnTo>
                    <a:pt x="1432217" y="258635"/>
                  </a:lnTo>
                  <a:lnTo>
                    <a:pt x="1432217" y="0"/>
                  </a:lnTo>
                  <a:lnTo>
                    <a:pt x="752855" y="0"/>
                  </a:lnTo>
                  <a:lnTo>
                    <a:pt x="752855" y="258635"/>
                  </a:lnTo>
                  <a:close/>
                </a:path>
                <a:path w="1432560" h="265430">
                  <a:moveTo>
                    <a:pt x="0" y="265239"/>
                  </a:moveTo>
                  <a:lnTo>
                    <a:pt x="1426464" y="265239"/>
                  </a:lnTo>
                  <a:lnTo>
                    <a:pt x="1426464" y="7683"/>
                  </a:lnTo>
                  <a:lnTo>
                    <a:pt x="0" y="7683"/>
                  </a:lnTo>
                  <a:lnTo>
                    <a:pt x="0" y="265239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3813047" y="1648967"/>
            <a:ext cx="753110" cy="2578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75"/>
              </a:spcBef>
            </a:pPr>
            <a:r>
              <a:rPr dirty="0" sz="900" spc="-5">
                <a:latin typeface="Calibri"/>
                <a:cs typeface="Calibri"/>
              </a:rPr>
              <a:t>API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72253" y="1679575"/>
            <a:ext cx="661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latin typeface="Calibri"/>
                <a:cs typeface="Calibri"/>
              </a:rPr>
              <a:t>Scheduler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23900" y="4314444"/>
            <a:ext cx="934212" cy="409956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772668" y="4364735"/>
            <a:ext cx="789940" cy="2578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361944" y="4314444"/>
            <a:ext cx="934212" cy="409956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409188" y="4363211"/>
            <a:ext cx="788035" cy="2578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1" name="object 6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952744" y="4343400"/>
            <a:ext cx="934211" cy="400812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6001511" y="4387596"/>
            <a:ext cx="788035" cy="259079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415"/>
              </a:spcBef>
            </a:pPr>
            <a:r>
              <a:rPr dirty="0" sz="900" spc="25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81100" y="3962400"/>
            <a:ext cx="934212" cy="409956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223772" y="4009644"/>
            <a:ext cx="788035" cy="259079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819144" y="3962400"/>
            <a:ext cx="934212" cy="409956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3863340" y="4012691"/>
            <a:ext cx="788035" cy="259079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438900" y="3962400"/>
            <a:ext cx="934211" cy="409956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6487667" y="4009644"/>
            <a:ext cx="788035" cy="259079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524755" y="1286255"/>
            <a:ext cx="818388" cy="409956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4723257" y="1369821"/>
            <a:ext cx="3759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D</a:t>
            </a:r>
            <a:r>
              <a:rPr dirty="0" sz="900" spc="40">
                <a:latin typeface="Calibri"/>
                <a:cs typeface="Calibri"/>
              </a:rPr>
              <a:t>o</a:t>
            </a:r>
            <a:r>
              <a:rPr dirty="0" sz="900" spc="35">
                <a:latin typeface="Calibri"/>
                <a:cs typeface="Calibri"/>
              </a:rPr>
              <a:t>c</a:t>
            </a:r>
            <a:r>
              <a:rPr dirty="0" sz="900" spc="30">
                <a:latin typeface="Calibri"/>
                <a:cs typeface="Calibri"/>
              </a:rPr>
              <a:t>ke</a:t>
            </a:r>
            <a:r>
              <a:rPr dirty="0" sz="900"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31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31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5108" y="1712213"/>
            <a:ext cx="523875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4030" marR="5080" indent="-481965">
              <a:lnSpc>
                <a:spcPct val="100000"/>
              </a:lnSpc>
              <a:spcBef>
                <a:spcPts val="95"/>
              </a:spcBef>
            </a:pP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Kubernetes</a:t>
            </a:r>
            <a:r>
              <a:rPr dirty="0" sz="4000" spc="12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Architecture: </a:t>
            </a:r>
            <a:r>
              <a:rPr dirty="0" sz="4000" spc="-89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15" b="0" i="1">
                <a:solidFill>
                  <a:srgbClr val="375F92"/>
                </a:solidFill>
                <a:latin typeface="Calibri"/>
                <a:cs typeface="Calibri"/>
              </a:rPr>
              <a:t>Master</a:t>
            </a:r>
            <a:r>
              <a:rPr dirty="0" sz="4000" spc="105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Components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811" y="1086611"/>
            <a:ext cx="6076315" cy="1615440"/>
            <a:chOff x="3067811" y="1086611"/>
            <a:chExt cx="6076315" cy="1615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811" y="1086611"/>
              <a:ext cx="5829299" cy="11704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83051" y="1106423"/>
              <a:ext cx="5737860" cy="1078865"/>
            </a:xfrm>
            <a:custGeom>
              <a:avLst/>
              <a:gdLst/>
              <a:ahLst/>
              <a:cxnLst/>
              <a:rect l="l" t="t" r="r" b="b"/>
              <a:pathLst>
                <a:path w="5737859" h="1078864">
                  <a:moveTo>
                    <a:pt x="5557647" y="0"/>
                  </a:moveTo>
                  <a:lnTo>
                    <a:pt x="179705" y="0"/>
                  </a:lnTo>
                  <a:lnTo>
                    <a:pt x="131953" y="6476"/>
                  </a:lnTo>
                  <a:lnTo>
                    <a:pt x="89027" y="24511"/>
                  </a:lnTo>
                  <a:lnTo>
                    <a:pt x="52705" y="52704"/>
                  </a:lnTo>
                  <a:lnTo>
                    <a:pt x="24511" y="89026"/>
                  </a:lnTo>
                  <a:lnTo>
                    <a:pt x="6477" y="131952"/>
                  </a:lnTo>
                  <a:lnTo>
                    <a:pt x="0" y="179704"/>
                  </a:lnTo>
                  <a:lnTo>
                    <a:pt x="0" y="898778"/>
                  </a:lnTo>
                  <a:lnTo>
                    <a:pt x="6477" y="946531"/>
                  </a:lnTo>
                  <a:lnTo>
                    <a:pt x="24511" y="989457"/>
                  </a:lnTo>
                  <a:lnTo>
                    <a:pt x="52705" y="1025778"/>
                  </a:lnTo>
                  <a:lnTo>
                    <a:pt x="89027" y="1053973"/>
                  </a:lnTo>
                  <a:lnTo>
                    <a:pt x="131953" y="1072133"/>
                  </a:lnTo>
                  <a:lnTo>
                    <a:pt x="179705" y="1078483"/>
                  </a:lnTo>
                  <a:lnTo>
                    <a:pt x="5557647" y="1078483"/>
                  </a:lnTo>
                  <a:lnTo>
                    <a:pt x="5605399" y="1072133"/>
                  </a:lnTo>
                  <a:lnTo>
                    <a:pt x="5648325" y="1053973"/>
                  </a:lnTo>
                  <a:lnTo>
                    <a:pt x="5684774" y="1025778"/>
                  </a:lnTo>
                  <a:lnTo>
                    <a:pt x="5712968" y="989457"/>
                  </a:lnTo>
                  <a:lnTo>
                    <a:pt x="5731002" y="946531"/>
                  </a:lnTo>
                  <a:lnTo>
                    <a:pt x="5737479" y="898778"/>
                  </a:lnTo>
                  <a:lnTo>
                    <a:pt x="5737479" y="179704"/>
                  </a:lnTo>
                  <a:lnTo>
                    <a:pt x="5731002" y="131952"/>
                  </a:lnTo>
                  <a:lnTo>
                    <a:pt x="5712968" y="89026"/>
                  </a:lnTo>
                  <a:lnTo>
                    <a:pt x="5684774" y="52704"/>
                  </a:lnTo>
                  <a:lnTo>
                    <a:pt x="5648325" y="24511"/>
                  </a:lnTo>
                  <a:lnTo>
                    <a:pt x="5605399" y="6476"/>
                  </a:lnTo>
                  <a:lnTo>
                    <a:pt x="5557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83051" y="1106423"/>
              <a:ext cx="5737860" cy="1078865"/>
            </a:xfrm>
            <a:custGeom>
              <a:avLst/>
              <a:gdLst/>
              <a:ahLst/>
              <a:cxnLst/>
              <a:rect l="l" t="t" r="r" b="b"/>
              <a:pathLst>
                <a:path w="5737859" h="1078864">
                  <a:moveTo>
                    <a:pt x="0" y="179704"/>
                  </a:moveTo>
                  <a:lnTo>
                    <a:pt x="6477" y="131952"/>
                  </a:lnTo>
                  <a:lnTo>
                    <a:pt x="24511" y="89026"/>
                  </a:lnTo>
                  <a:lnTo>
                    <a:pt x="52705" y="52704"/>
                  </a:lnTo>
                  <a:lnTo>
                    <a:pt x="89027" y="24511"/>
                  </a:lnTo>
                  <a:lnTo>
                    <a:pt x="131953" y="6476"/>
                  </a:lnTo>
                  <a:lnTo>
                    <a:pt x="179705" y="0"/>
                  </a:lnTo>
                  <a:lnTo>
                    <a:pt x="5557647" y="0"/>
                  </a:lnTo>
                  <a:lnTo>
                    <a:pt x="5605399" y="6476"/>
                  </a:lnTo>
                  <a:lnTo>
                    <a:pt x="5648325" y="24511"/>
                  </a:lnTo>
                  <a:lnTo>
                    <a:pt x="5684774" y="52704"/>
                  </a:lnTo>
                  <a:lnTo>
                    <a:pt x="5712968" y="89026"/>
                  </a:lnTo>
                  <a:lnTo>
                    <a:pt x="5731002" y="131952"/>
                  </a:lnTo>
                  <a:lnTo>
                    <a:pt x="5737479" y="179704"/>
                  </a:lnTo>
                  <a:lnTo>
                    <a:pt x="5737479" y="898778"/>
                  </a:lnTo>
                  <a:lnTo>
                    <a:pt x="5731002" y="946531"/>
                  </a:lnTo>
                  <a:lnTo>
                    <a:pt x="5712968" y="989457"/>
                  </a:lnTo>
                  <a:lnTo>
                    <a:pt x="5684774" y="1025778"/>
                  </a:lnTo>
                  <a:lnTo>
                    <a:pt x="5648325" y="1053973"/>
                  </a:lnTo>
                  <a:lnTo>
                    <a:pt x="5605399" y="1072133"/>
                  </a:lnTo>
                  <a:lnTo>
                    <a:pt x="5557647" y="1078483"/>
                  </a:lnTo>
                  <a:lnTo>
                    <a:pt x="179705" y="1078483"/>
                  </a:lnTo>
                  <a:lnTo>
                    <a:pt x="131953" y="1072133"/>
                  </a:lnTo>
                  <a:lnTo>
                    <a:pt x="89027" y="1053973"/>
                  </a:lnTo>
                  <a:lnTo>
                    <a:pt x="52705" y="1025778"/>
                  </a:lnTo>
                  <a:lnTo>
                    <a:pt x="24511" y="989457"/>
                  </a:lnTo>
                  <a:lnTo>
                    <a:pt x="6477" y="946531"/>
                  </a:lnTo>
                  <a:lnTo>
                    <a:pt x="0" y="898778"/>
                  </a:lnTo>
                  <a:lnTo>
                    <a:pt x="0" y="179704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1999" y="17145"/>
            <a:ext cx="5216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libri"/>
                <a:cs typeface="Calibri"/>
              </a:rPr>
              <a:t>Kubernetes</a:t>
            </a:r>
            <a:r>
              <a:rPr dirty="0" sz="3000" spc="4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Architecture: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Master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9339" y="474040"/>
            <a:ext cx="205613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1">
                <a:latin typeface="Calibri"/>
                <a:cs typeface="Calibri"/>
              </a:rPr>
              <a:t>Components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3742944"/>
            <a:ext cx="2276856" cy="609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4611" y="3759708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</a:pPr>
            <a:r>
              <a:rPr dirty="0" sz="1250" spc="-10">
                <a:latin typeface="Calibri"/>
                <a:cs typeface="Calibri"/>
              </a:rPr>
              <a:t>Controller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1511517"/>
            <a:ext cx="2276856" cy="60379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18261" y="1514627"/>
            <a:ext cx="2193290" cy="53594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50" b="1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" y="2273494"/>
            <a:ext cx="2276856" cy="61296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4611" y="2289048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50">
                <a:latin typeface="Calibri"/>
                <a:cs typeface="Calibri"/>
              </a:rPr>
              <a:t>API</a:t>
            </a:r>
            <a:r>
              <a:rPr dirty="0" sz="1250" spc="-2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2997417"/>
            <a:ext cx="2276856" cy="6037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24611" y="3006851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</a:pPr>
            <a:r>
              <a:rPr dirty="0" sz="1250" spc="-5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3482" y="724662"/>
            <a:ext cx="0" cy="4058285"/>
          </a:xfrm>
          <a:custGeom>
            <a:avLst/>
            <a:gdLst/>
            <a:ahLst/>
            <a:cxnLst/>
            <a:rect l="l" t="t" r="r" b="b"/>
            <a:pathLst>
              <a:path w="0" h="4058285">
                <a:moveTo>
                  <a:pt x="0" y="0"/>
                </a:moveTo>
                <a:lnTo>
                  <a:pt x="0" y="4057929"/>
                </a:lnTo>
              </a:path>
            </a:pathLst>
          </a:custGeom>
          <a:ln w="28573">
            <a:solidFill>
              <a:srgbClr val="EF7E0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4105655" y="3150114"/>
            <a:ext cx="3848100" cy="1507490"/>
            <a:chOff x="4105655" y="3150114"/>
            <a:chExt cx="3848100" cy="150749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5655" y="3150114"/>
              <a:ext cx="3848100" cy="15072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22419" y="3162299"/>
              <a:ext cx="3756660" cy="1420495"/>
            </a:xfrm>
            <a:custGeom>
              <a:avLst/>
              <a:gdLst/>
              <a:ahLst/>
              <a:cxnLst/>
              <a:rect l="l" t="t" r="r" b="b"/>
              <a:pathLst>
                <a:path w="3756659" h="1420495">
                  <a:moveTo>
                    <a:pt x="3519931" y="0"/>
                  </a:moveTo>
                  <a:lnTo>
                    <a:pt x="0" y="0"/>
                  </a:lnTo>
                  <a:lnTo>
                    <a:pt x="0" y="1183538"/>
                  </a:lnTo>
                  <a:lnTo>
                    <a:pt x="236600" y="1420266"/>
                  </a:lnTo>
                  <a:lnTo>
                    <a:pt x="3756405" y="1420266"/>
                  </a:lnTo>
                  <a:lnTo>
                    <a:pt x="3756405" y="236727"/>
                  </a:lnTo>
                  <a:lnTo>
                    <a:pt x="3519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22419" y="3162299"/>
              <a:ext cx="3756660" cy="1420495"/>
            </a:xfrm>
            <a:custGeom>
              <a:avLst/>
              <a:gdLst/>
              <a:ahLst/>
              <a:cxnLst/>
              <a:rect l="l" t="t" r="r" b="b"/>
              <a:pathLst>
                <a:path w="3756659" h="1420495">
                  <a:moveTo>
                    <a:pt x="0" y="0"/>
                  </a:moveTo>
                  <a:lnTo>
                    <a:pt x="3519931" y="0"/>
                  </a:lnTo>
                  <a:lnTo>
                    <a:pt x="3756405" y="236727"/>
                  </a:lnTo>
                  <a:lnTo>
                    <a:pt x="3756405" y="1420266"/>
                  </a:lnTo>
                  <a:lnTo>
                    <a:pt x="236600" y="1420266"/>
                  </a:lnTo>
                  <a:lnTo>
                    <a:pt x="0" y="11835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0355" y="4152900"/>
              <a:ext cx="504444" cy="4663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5408" y="4192523"/>
              <a:ext cx="377951" cy="33375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284345" y="3298316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Calibri"/>
                <a:cs typeface="Calibri"/>
              </a:rPr>
              <a:t>Ma</a:t>
            </a:r>
            <a:r>
              <a:rPr dirty="0" sz="1350" spc="-25" b="1">
                <a:latin typeface="Calibri"/>
                <a:cs typeface="Calibri"/>
              </a:rPr>
              <a:t>s</a:t>
            </a:r>
            <a:r>
              <a:rPr dirty="0" sz="1350" spc="-30" b="1">
                <a:latin typeface="Calibri"/>
                <a:cs typeface="Calibri"/>
              </a:rPr>
              <a:t>t</a:t>
            </a:r>
            <a:r>
              <a:rPr dirty="0" sz="1350" spc="-15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r</a:t>
            </a:r>
            <a:r>
              <a:rPr dirty="0" sz="1350" spc="-150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1500" y="4096511"/>
            <a:ext cx="3057525" cy="457200"/>
            <a:chOff x="4381500" y="4096511"/>
            <a:chExt cx="3057525" cy="45720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1500" y="4096511"/>
              <a:ext cx="3057144" cy="457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22648" y="4142231"/>
              <a:ext cx="2914015" cy="312420"/>
            </a:xfrm>
            <a:custGeom>
              <a:avLst/>
              <a:gdLst/>
              <a:ahLst/>
              <a:cxnLst/>
              <a:rect l="l" t="t" r="r" b="b"/>
              <a:pathLst>
                <a:path w="2914015" h="312420">
                  <a:moveTo>
                    <a:pt x="0" y="312420"/>
                  </a:moveTo>
                  <a:lnTo>
                    <a:pt x="2913888" y="312420"/>
                  </a:lnTo>
                  <a:lnTo>
                    <a:pt x="2913888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406897" y="4209389"/>
            <a:ext cx="962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C</a:t>
            </a:r>
            <a:r>
              <a:rPr dirty="0" sz="900" spc="25">
                <a:latin typeface="Calibri"/>
                <a:cs typeface="Calibri"/>
              </a:rPr>
              <a:t>o</a:t>
            </a:r>
            <a:r>
              <a:rPr dirty="0" sz="900" spc="15">
                <a:latin typeface="Calibri"/>
                <a:cs typeface="Calibri"/>
              </a:rPr>
              <a:t>n</a:t>
            </a:r>
            <a:r>
              <a:rPr dirty="0" sz="900" spc="20">
                <a:latin typeface="Calibri"/>
                <a:cs typeface="Calibri"/>
              </a:rPr>
              <a:t>tr</a:t>
            </a:r>
            <a:r>
              <a:rPr dirty="0" sz="900" spc="25">
                <a:latin typeface="Calibri"/>
                <a:cs typeface="Calibri"/>
              </a:rPr>
              <a:t>o</a:t>
            </a:r>
            <a:r>
              <a:rPr dirty="0" sz="900" spc="20">
                <a:latin typeface="Calibri"/>
                <a:cs typeface="Calibri"/>
              </a:rPr>
              <a:t>ll</a:t>
            </a:r>
            <a:r>
              <a:rPr dirty="0" sz="900" spc="1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r</a:t>
            </a:r>
            <a:r>
              <a:rPr dirty="0" sz="900" spc="-6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M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n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ge</a:t>
            </a:r>
            <a:r>
              <a:rPr dirty="0" sz="900"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81500" y="3666744"/>
            <a:ext cx="3057525" cy="467995"/>
            <a:chOff x="4381500" y="3666744"/>
            <a:chExt cx="3057525" cy="46799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1500" y="3677412"/>
              <a:ext cx="1048512" cy="457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1244" y="3677412"/>
              <a:ext cx="1057655" cy="457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2511" y="3666744"/>
              <a:ext cx="1056132" cy="457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431279" y="3717036"/>
              <a:ext cx="905510" cy="312420"/>
            </a:xfrm>
            <a:custGeom>
              <a:avLst/>
              <a:gdLst/>
              <a:ahLst/>
              <a:cxnLst/>
              <a:rect l="l" t="t" r="r" b="b"/>
              <a:pathLst>
                <a:path w="905509" h="312420">
                  <a:moveTo>
                    <a:pt x="0" y="312178"/>
                  </a:moveTo>
                  <a:lnTo>
                    <a:pt x="905116" y="312178"/>
                  </a:lnTo>
                  <a:lnTo>
                    <a:pt x="905116" y="0"/>
                  </a:lnTo>
                  <a:lnTo>
                    <a:pt x="0" y="0"/>
                  </a:lnTo>
                  <a:lnTo>
                    <a:pt x="0" y="312178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416297" y="3718305"/>
            <a:ext cx="918210" cy="32512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86360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680"/>
              </a:spcBef>
            </a:pPr>
            <a:r>
              <a:rPr dirty="0" sz="900" spc="-5" b="1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30417" y="3792423"/>
            <a:ext cx="5181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API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15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3464" y="3787850"/>
            <a:ext cx="5041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latin typeface="Calibri"/>
                <a:cs typeface="Calibri"/>
              </a:rPr>
              <a:t>Scheduler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91655" y="3305555"/>
            <a:ext cx="1046988" cy="45720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6440423" y="3348228"/>
            <a:ext cx="896619" cy="31242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610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6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6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90365" y="1352550"/>
            <a:ext cx="453326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latin typeface="Calibri"/>
                <a:cs typeface="Calibri"/>
              </a:rPr>
              <a:t>It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highly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available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distributed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key–value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store,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which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store </a:t>
            </a:r>
            <a:r>
              <a:rPr dirty="0" sz="1350" spc="-15">
                <a:latin typeface="Calibri"/>
                <a:cs typeface="Calibri"/>
              </a:rPr>
              <a:t>cluster </a:t>
            </a:r>
            <a:r>
              <a:rPr dirty="0" sz="1350" spc="-10">
                <a:latin typeface="Calibri"/>
                <a:cs typeface="Calibri"/>
              </a:rPr>
              <a:t>wide secrets. </a:t>
            </a:r>
            <a:r>
              <a:rPr dirty="0" sz="1350">
                <a:latin typeface="Calibri"/>
                <a:cs typeface="Calibri"/>
              </a:rPr>
              <a:t>It </a:t>
            </a:r>
            <a:r>
              <a:rPr dirty="0" sz="1350" spc="-5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only accessible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30">
                <a:latin typeface="Calibri"/>
                <a:cs typeface="Calibri"/>
              </a:rPr>
              <a:t>Kubernetes 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AP</a:t>
            </a:r>
            <a:r>
              <a:rPr dirty="0" sz="1350">
                <a:latin typeface="Calibri"/>
                <a:cs typeface="Calibri"/>
              </a:rPr>
              <a:t>I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se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 spc="-50">
                <a:latin typeface="Calibri"/>
                <a:cs typeface="Calibri"/>
              </a:rPr>
              <a:t>v</a:t>
            </a:r>
            <a:r>
              <a:rPr dirty="0" sz="1350" spc="-40">
                <a:latin typeface="Calibri"/>
                <a:cs typeface="Calibri"/>
              </a:rPr>
              <a:t>e</a:t>
            </a:r>
            <a:r>
              <a:rPr dirty="0" sz="1350" spc="-16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</a:t>
            </a:r>
            <a:r>
              <a:rPr dirty="0" sz="1350" spc="-1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se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siti</a:t>
            </a:r>
            <a:r>
              <a:rPr dirty="0" sz="1350" spc="-25">
                <a:latin typeface="Calibri"/>
                <a:cs typeface="Calibri"/>
              </a:rPr>
              <a:t>v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 spc="-3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m</a:t>
            </a:r>
            <a:r>
              <a:rPr dirty="0" sz="1350" spc="-2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ti</a:t>
            </a:r>
            <a:r>
              <a:rPr dirty="0" sz="1350" spc="-10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811" y="1057655"/>
            <a:ext cx="6076315" cy="1644650"/>
            <a:chOff x="3067811" y="1057655"/>
            <a:chExt cx="6076315" cy="1644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811" y="1057655"/>
              <a:ext cx="5827776" cy="13045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83051" y="1075943"/>
              <a:ext cx="5737860" cy="1212850"/>
            </a:xfrm>
            <a:custGeom>
              <a:avLst/>
              <a:gdLst/>
              <a:ahLst/>
              <a:cxnLst/>
              <a:rect l="l" t="t" r="r" b="b"/>
              <a:pathLst>
                <a:path w="5737859" h="1212850">
                  <a:moveTo>
                    <a:pt x="5535168" y="0"/>
                  </a:moveTo>
                  <a:lnTo>
                    <a:pt x="202057" y="0"/>
                  </a:lnTo>
                  <a:lnTo>
                    <a:pt x="155702" y="5333"/>
                  </a:lnTo>
                  <a:lnTo>
                    <a:pt x="113156" y="20573"/>
                  </a:lnTo>
                  <a:lnTo>
                    <a:pt x="75692" y="44450"/>
                  </a:lnTo>
                  <a:lnTo>
                    <a:pt x="44323" y="75691"/>
                  </a:lnTo>
                  <a:lnTo>
                    <a:pt x="20574" y="113156"/>
                  </a:lnTo>
                  <a:lnTo>
                    <a:pt x="5334" y="155701"/>
                  </a:lnTo>
                  <a:lnTo>
                    <a:pt x="0" y="202056"/>
                  </a:lnTo>
                  <a:lnTo>
                    <a:pt x="0" y="1010538"/>
                  </a:lnTo>
                  <a:lnTo>
                    <a:pt x="5334" y="1056893"/>
                  </a:lnTo>
                  <a:lnTo>
                    <a:pt x="20574" y="1099438"/>
                  </a:lnTo>
                  <a:lnTo>
                    <a:pt x="44323" y="1136903"/>
                  </a:lnTo>
                  <a:lnTo>
                    <a:pt x="75692" y="1168145"/>
                  </a:lnTo>
                  <a:lnTo>
                    <a:pt x="113156" y="1192021"/>
                  </a:lnTo>
                  <a:lnTo>
                    <a:pt x="155702" y="1207261"/>
                  </a:lnTo>
                  <a:lnTo>
                    <a:pt x="202057" y="1212595"/>
                  </a:lnTo>
                  <a:lnTo>
                    <a:pt x="5535168" y="1212595"/>
                  </a:lnTo>
                  <a:lnTo>
                    <a:pt x="5581523" y="1207261"/>
                  </a:lnTo>
                  <a:lnTo>
                    <a:pt x="5624068" y="1192021"/>
                  </a:lnTo>
                  <a:lnTo>
                    <a:pt x="5661659" y="1168145"/>
                  </a:lnTo>
                  <a:lnTo>
                    <a:pt x="5692902" y="1136903"/>
                  </a:lnTo>
                  <a:lnTo>
                    <a:pt x="5716778" y="1099438"/>
                  </a:lnTo>
                  <a:lnTo>
                    <a:pt x="5732018" y="1056893"/>
                  </a:lnTo>
                  <a:lnTo>
                    <a:pt x="5737352" y="1010538"/>
                  </a:lnTo>
                  <a:lnTo>
                    <a:pt x="5737352" y="202056"/>
                  </a:lnTo>
                  <a:lnTo>
                    <a:pt x="5732018" y="155701"/>
                  </a:lnTo>
                  <a:lnTo>
                    <a:pt x="5716778" y="113156"/>
                  </a:lnTo>
                  <a:lnTo>
                    <a:pt x="5692902" y="75691"/>
                  </a:lnTo>
                  <a:lnTo>
                    <a:pt x="5661659" y="44450"/>
                  </a:lnTo>
                  <a:lnTo>
                    <a:pt x="5624068" y="20573"/>
                  </a:lnTo>
                  <a:lnTo>
                    <a:pt x="5581523" y="5333"/>
                  </a:lnTo>
                  <a:lnTo>
                    <a:pt x="5535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81527" y="1075943"/>
              <a:ext cx="5737860" cy="1212850"/>
            </a:xfrm>
            <a:custGeom>
              <a:avLst/>
              <a:gdLst/>
              <a:ahLst/>
              <a:cxnLst/>
              <a:rect l="l" t="t" r="r" b="b"/>
              <a:pathLst>
                <a:path w="5737859" h="1212850">
                  <a:moveTo>
                    <a:pt x="0" y="202056"/>
                  </a:moveTo>
                  <a:lnTo>
                    <a:pt x="5334" y="155701"/>
                  </a:lnTo>
                  <a:lnTo>
                    <a:pt x="20574" y="113156"/>
                  </a:lnTo>
                  <a:lnTo>
                    <a:pt x="44323" y="75691"/>
                  </a:lnTo>
                  <a:lnTo>
                    <a:pt x="75692" y="44450"/>
                  </a:lnTo>
                  <a:lnTo>
                    <a:pt x="113157" y="20573"/>
                  </a:lnTo>
                  <a:lnTo>
                    <a:pt x="155702" y="5333"/>
                  </a:lnTo>
                  <a:lnTo>
                    <a:pt x="202057" y="0"/>
                  </a:lnTo>
                  <a:lnTo>
                    <a:pt x="5535168" y="0"/>
                  </a:lnTo>
                  <a:lnTo>
                    <a:pt x="5581523" y="5333"/>
                  </a:lnTo>
                  <a:lnTo>
                    <a:pt x="5624068" y="20573"/>
                  </a:lnTo>
                  <a:lnTo>
                    <a:pt x="5661660" y="44450"/>
                  </a:lnTo>
                  <a:lnTo>
                    <a:pt x="5692902" y="75691"/>
                  </a:lnTo>
                  <a:lnTo>
                    <a:pt x="5716778" y="113156"/>
                  </a:lnTo>
                  <a:lnTo>
                    <a:pt x="5732018" y="155701"/>
                  </a:lnTo>
                  <a:lnTo>
                    <a:pt x="5737352" y="202056"/>
                  </a:lnTo>
                  <a:lnTo>
                    <a:pt x="5737352" y="1010538"/>
                  </a:lnTo>
                  <a:lnTo>
                    <a:pt x="5732018" y="1056893"/>
                  </a:lnTo>
                  <a:lnTo>
                    <a:pt x="5716778" y="1099438"/>
                  </a:lnTo>
                  <a:lnTo>
                    <a:pt x="5692902" y="1136903"/>
                  </a:lnTo>
                  <a:lnTo>
                    <a:pt x="5661660" y="1168145"/>
                  </a:lnTo>
                  <a:lnTo>
                    <a:pt x="5624068" y="1192021"/>
                  </a:lnTo>
                  <a:lnTo>
                    <a:pt x="5581523" y="1207261"/>
                  </a:lnTo>
                  <a:lnTo>
                    <a:pt x="5535168" y="1212595"/>
                  </a:lnTo>
                  <a:lnTo>
                    <a:pt x="202057" y="1212595"/>
                  </a:lnTo>
                  <a:lnTo>
                    <a:pt x="155702" y="1207261"/>
                  </a:lnTo>
                  <a:lnTo>
                    <a:pt x="113157" y="1192021"/>
                  </a:lnTo>
                  <a:lnTo>
                    <a:pt x="75692" y="1168145"/>
                  </a:lnTo>
                  <a:lnTo>
                    <a:pt x="44323" y="1136903"/>
                  </a:lnTo>
                  <a:lnTo>
                    <a:pt x="20574" y="1099438"/>
                  </a:lnTo>
                  <a:lnTo>
                    <a:pt x="5334" y="1056893"/>
                  </a:lnTo>
                  <a:lnTo>
                    <a:pt x="0" y="1010538"/>
                  </a:lnTo>
                  <a:lnTo>
                    <a:pt x="0" y="202056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4295" y="104647"/>
            <a:ext cx="52158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Kubernetes</a:t>
            </a:r>
            <a:r>
              <a:rPr dirty="0" sz="3000" spc="40" b="1">
                <a:latin typeface="Calibri"/>
                <a:cs typeface="Calibri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Architecture:</a:t>
            </a:r>
            <a:r>
              <a:rPr dirty="0" sz="3000" spc="-30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Master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3210" y="561847"/>
            <a:ext cx="20586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 b="1">
                <a:latin typeface="Calibri"/>
                <a:cs typeface="Calibri"/>
              </a:rPr>
              <a:t>C</a:t>
            </a:r>
            <a:r>
              <a:rPr dirty="0" sz="3000" spc="15" b="1">
                <a:latin typeface="Calibri"/>
                <a:cs typeface="Calibri"/>
              </a:rPr>
              <a:t>om</a:t>
            </a:r>
            <a:r>
              <a:rPr dirty="0" sz="3000" spc="20" b="1">
                <a:latin typeface="Calibri"/>
                <a:cs typeface="Calibri"/>
              </a:rPr>
              <a:t>p</a:t>
            </a:r>
            <a:r>
              <a:rPr dirty="0" sz="3000" spc="15" b="1">
                <a:latin typeface="Calibri"/>
                <a:cs typeface="Calibri"/>
              </a:rPr>
              <a:t>o</a:t>
            </a:r>
            <a:r>
              <a:rPr dirty="0" sz="3000" spc="20" b="1">
                <a:latin typeface="Calibri"/>
                <a:cs typeface="Calibri"/>
              </a:rPr>
              <a:t>n</a:t>
            </a:r>
            <a:r>
              <a:rPr dirty="0" sz="3000" spc="25" b="1">
                <a:latin typeface="Calibri"/>
                <a:cs typeface="Calibri"/>
              </a:rPr>
              <a:t>e</a:t>
            </a:r>
            <a:r>
              <a:rPr dirty="0" sz="3000" b="1">
                <a:latin typeface="Calibri"/>
                <a:cs typeface="Calibri"/>
              </a:rPr>
              <a:t>n</a:t>
            </a:r>
            <a:r>
              <a:rPr dirty="0" sz="3000" spc="25" b="1">
                <a:latin typeface="Calibri"/>
                <a:cs typeface="Calibri"/>
              </a:rPr>
              <a:t>t</a:t>
            </a:r>
            <a:r>
              <a:rPr dirty="0" sz="3000" b="1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3742944"/>
            <a:ext cx="2276856" cy="609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4611" y="3759708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</a:pPr>
            <a:r>
              <a:rPr dirty="0" sz="1250" spc="-10">
                <a:latin typeface="Calibri"/>
                <a:cs typeface="Calibri"/>
              </a:rPr>
              <a:t>Controller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1511517"/>
            <a:ext cx="2276856" cy="60379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4611" y="1520952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250" spc="-1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" y="2273494"/>
            <a:ext cx="2276856" cy="61296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18261" y="2282723"/>
            <a:ext cx="2193290" cy="53594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dirty="0" sz="125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b="1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2997417"/>
            <a:ext cx="2276856" cy="6037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24611" y="3006851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</a:pPr>
            <a:r>
              <a:rPr dirty="0" sz="1250" spc="-5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3427" y="1439367"/>
            <a:ext cx="4534535" cy="644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latin typeface="Calibri"/>
                <a:cs typeface="Calibri"/>
              </a:rPr>
              <a:t>It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exposes </a:t>
            </a:r>
            <a:r>
              <a:rPr dirty="0" sz="1350" spc="-30">
                <a:latin typeface="Calibri"/>
                <a:cs typeface="Calibri"/>
              </a:rPr>
              <a:t>Kubernetes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API. </a:t>
            </a:r>
            <a:r>
              <a:rPr dirty="0" sz="1350" spc="-30">
                <a:latin typeface="Calibri"/>
                <a:cs typeface="Calibri"/>
              </a:rPr>
              <a:t>Kubernetes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API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front-end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for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Kubernetes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Control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Plane</a:t>
            </a:r>
            <a:r>
              <a:rPr dirty="0" sz="1350" spc="-5">
                <a:latin typeface="Calibri"/>
                <a:cs typeface="Calibri"/>
              </a:rPr>
              <a:t> and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deploy</a:t>
            </a:r>
            <a:r>
              <a:rPr dirty="0" sz="1350" spc="-5">
                <a:latin typeface="Calibri"/>
                <a:cs typeface="Calibri"/>
              </a:rPr>
              <a:t> and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execute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5">
                <a:latin typeface="Calibri"/>
                <a:cs typeface="Calibri"/>
              </a:rPr>
              <a:t>p</a:t>
            </a:r>
            <a:r>
              <a:rPr dirty="0" sz="1350" spc="-10">
                <a:latin typeface="Calibri"/>
                <a:cs typeface="Calibri"/>
              </a:rPr>
              <a:t>e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ti</a:t>
            </a:r>
            <a:r>
              <a:rPr dirty="0" sz="1350" spc="-10">
                <a:latin typeface="Calibri"/>
                <a:cs typeface="Calibri"/>
              </a:rPr>
              <a:t>o</a:t>
            </a:r>
            <a:r>
              <a:rPr dirty="0" sz="1350" spc="-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35">
                <a:latin typeface="Calibri"/>
                <a:cs typeface="Calibri"/>
              </a:rPr>
              <a:t>K</a:t>
            </a:r>
            <a:r>
              <a:rPr dirty="0" sz="1350" spc="-20">
                <a:latin typeface="Calibri"/>
                <a:cs typeface="Calibri"/>
              </a:rPr>
              <a:t>ub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rn</a:t>
            </a:r>
            <a:r>
              <a:rPr dirty="0" sz="1350" spc="-30">
                <a:latin typeface="Calibri"/>
                <a:cs typeface="Calibri"/>
              </a:rPr>
              <a:t>e</a:t>
            </a:r>
            <a:r>
              <a:rPr dirty="0" sz="1350" spc="-25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es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05655" y="3150114"/>
            <a:ext cx="3848100" cy="1507490"/>
            <a:chOff x="4105655" y="3150114"/>
            <a:chExt cx="3848100" cy="150749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5655" y="3150114"/>
              <a:ext cx="3848100" cy="15072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22419" y="3162299"/>
              <a:ext cx="3756660" cy="1420495"/>
            </a:xfrm>
            <a:custGeom>
              <a:avLst/>
              <a:gdLst/>
              <a:ahLst/>
              <a:cxnLst/>
              <a:rect l="l" t="t" r="r" b="b"/>
              <a:pathLst>
                <a:path w="3756659" h="1420495">
                  <a:moveTo>
                    <a:pt x="3519931" y="0"/>
                  </a:moveTo>
                  <a:lnTo>
                    <a:pt x="0" y="0"/>
                  </a:lnTo>
                  <a:lnTo>
                    <a:pt x="0" y="1183538"/>
                  </a:lnTo>
                  <a:lnTo>
                    <a:pt x="236600" y="1420266"/>
                  </a:lnTo>
                  <a:lnTo>
                    <a:pt x="3756405" y="1420266"/>
                  </a:lnTo>
                  <a:lnTo>
                    <a:pt x="3756405" y="236727"/>
                  </a:lnTo>
                  <a:lnTo>
                    <a:pt x="3519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22419" y="3162299"/>
              <a:ext cx="3756660" cy="1420495"/>
            </a:xfrm>
            <a:custGeom>
              <a:avLst/>
              <a:gdLst/>
              <a:ahLst/>
              <a:cxnLst/>
              <a:rect l="l" t="t" r="r" b="b"/>
              <a:pathLst>
                <a:path w="3756659" h="1420495">
                  <a:moveTo>
                    <a:pt x="0" y="0"/>
                  </a:moveTo>
                  <a:lnTo>
                    <a:pt x="3519931" y="0"/>
                  </a:lnTo>
                  <a:lnTo>
                    <a:pt x="3756405" y="236727"/>
                  </a:lnTo>
                  <a:lnTo>
                    <a:pt x="3756405" y="1420266"/>
                  </a:lnTo>
                  <a:lnTo>
                    <a:pt x="236600" y="1420266"/>
                  </a:lnTo>
                  <a:lnTo>
                    <a:pt x="0" y="11835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0355" y="4152900"/>
              <a:ext cx="504444" cy="4663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5408" y="4192523"/>
              <a:ext cx="377951" cy="33375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284345" y="3298316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Calibri"/>
                <a:cs typeface="Calibri"/>
              </a:rPr>
              <a:t>Ma</a:t>
            </a:r>
            <a:r>
              <a:rPr dirty="0" sz="1350" spc="-25" b="1">
                <a:latin typeface="Calibri"/>
                <a:cs typeface="Calibri"/>
              </a:rPr>
              <a:t>s</a:t>
            </a:r>
            <a:r>
              <a:rPr dirty="0" sz="1350" spc="-30" b="1">
                <a:latin typeface="Calibri"/>
                <a:cs typeface="Calibri"/>
              </a:rPr>
              <a:t>t</a:t>
            </a:r>
            <a:r>
              <a:rPr dirty="0" sz="1350" spc="-15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r</a:t>
            </a:r>
            <a:r>
              <a:rPr dirty="0" sz="1350" spc="-150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1500" y="4096511"/>
            <a:ext cx="3057525" cy="457200"/>
            <a:chOff x="4381500" y="4096511"/>
            <a:chExt cx="3057525" cy="45720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1500" y="4096511"/>
              <a:ext cx="3057144" cy="457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22648" y="4142231"/>
              <a:ext cx="2914015" cy="312420"/>
            </a:xfrm>
            <a:custGeom>
              <a:avLst/>
              <a:gdLst/>
              <a:ahLst/>
              <a:cxnLst/>
              <a:rect l="l" t="t" r="r" b="b"/>
              <a:pathLst>
                <a:path w="2914015" h="312420">
                  <a:moveTo>
                    <a:pt x="0" y="312420"/>
                  </a:moveTo>
                  <a:lnTo>
                    <a:pt x="2913888" y="312420"/>
                  </a:lnTo>
                  <a:lnTo>
                    <a:pt x="2913888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406897" y="4209389"/>
            <a:ext cx="962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C</a:t>
            </a:r>
            <a:r>
              <a:rPr dirty="0" sz="900" spc="25">
                <a:latin typeface="Calibri"/>
                <a:cs typeface="Calibri"/>
              </a:rPr>
              <a:t>o</a:t>
            </a:r>
            <a:r>
              <a:rPr dirty="0" sz="900" spc="15">
                <a:latin typeface="Calibri"/>
                <a:cs typeface="Calibri"/>
              </a:rPr>
              <a:t>n</a:t>
            </a:r>
            <a:r>
              <a:rPr dirty="0" sz="900" spc="20">
                <a:latin typeface="Calibri"/>
                <a:cs typeface="Calibri"/>
              </a:rPr>
              <a:t>tr</a:t>
            </a:r>
            <a:r>
              <a:rPr dirty="0" sz="900" spc="25">
                <a:latin typeface="Calibri"/>
                <a:cs typeface="Calibri"/>
              </a:rPr>
              <a:t>o</a:t>
            </a:r>
            <a:r>
              <a:rPr dirty="0" sz="900" spc="20">
                <a:latin typeface="Calibri"/>
                <a:cs typeface="Calibri"/>
              </a:rPr>
              <a:t>ll</a:t>
            </a:r>
            <a:r>
              <a:rPr dirty="0" sz="900" spc="1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r</a:t>
            </a:r>
            <a:r>
              <a:rPr dirty="0" sz="900" spc="-6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M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n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ge</a:t>
            </a:r>
            <a:r>
              <a:rPr dirty="0" sz="900"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16297" y="3714496"/>
          <a:ext cx="2933065" cy="33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760"/>
                <a:gridCol w="917575"/>
                <a:gridCol w="89535"/>
                <a:gridCol w="713105"/>
                <a:gridCol w="191769"/>
              </a:tblGrid>
              <a:tr h="312419">
                <a:tc>
                  <a:txBody>
                    <a:bodyPr/>
                    <a:lstStyle/>
                    <a:p>
                      <a:pPr algn="ctr" marR="901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900" spc="10">
                          <a:latin typeface="Calibri"/>
                          <a:cs typeface="Calibri"/>
                        </a:rPr>
                        <a:t>etcd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1B567A"/>
                      </a:solidFill>
                      <a:prstDash val="solid"/>
                    </a:lnL>
                    <a:lnR w="12700">
                      <a:solidFill>
                        <a:srgbClr val="1B567A"/>
                      </a:solidFill>
                      <a:prstDash val="solid"/>
                    </a:lnR>
                    <a:lnT w="12700">
                      <a:solidFill>
                        <a:srgbClr val="1B567A"/>
                      </a:solidFill>
                      <a:prstDash val="solid"/>
                    </a:lnT>
                    <a:lnB w="12700">
                      <a:solidFill>
                        <a:srgbClr val="1B56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solidFill>
                      <a:srgbClr val="1B567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B567A"/>
                      </a:solidFill>
                      <a:prstDash val="solid"/>
                    </a:lnL>
                    <a:lnR w="12700">
                      <a:solidFill>
                        <a:srgbClr val="1B567A"/>
                      </a:solidFill>
                      <a:prstDash val="solid"/>
                    </a:lnR>
                    <a:lnT w="12700">
                      <a:solidFill>
                        <a:srgbClr val="1B567A"/>
                      </a:solidFill>
                      <a:prstDash val="solid"/>
                    </a:lnT>
                    <a:lnB w="12700">
                      <a:solidFill>
                        <a:srgbClr val="1B56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900" spc="10">
                          <a:latin typeface="Calibri"/>
                          <a:cs typeface="Calibri"/>
                        </a:rPr>
                        <a:t>Scheduler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1B567A"/>
                      </a:solidFill>
                      <a:prstDash val="solid"/>
                    </a:lnL>
                    <a:lnR w="12700">
                      <a:solidFill>
                        <a:srgbClr val="1B567A"/>
                      </a:solidFill>
                      <a:prstDash val="solid"/>
                    </a:lnR>
                    <a:lnT w="28575">
                      <a:solidFill>
                        <a:srgbClr val="1B567A"/>
                      </a:solidFill>
                      <a:prstDash val="solid"/>
                    </a:lnT>
                    <a:lnB w="28575">
                      <a:solidFill>
                        <a:srgbClr val="1B56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1B567A"/>
                      </a:solidFill>
                      <a:prstDash val="solid"/>
                    </a:lnL>
                    <a:lnR w="12700">
                      <a:solidFill>
                        <a:srgbClr val="1B567A"/>
                      </a:solidFill>
                      <a:prstDash val="solid"/>
                    </a:lnR>
                    <a:lnT w="12700">
                      <a:solidFill>
                        <a:srgbClr val="1B567A"/>
                      </a:solidFill>
                      <a:prstDash val="solid"/>
                    </a:lnT>
                    <a:lnB w="12700">
                      <a:solidFill>
                        <a:srgbClr val="1B567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4381500" y="3666744"/>
            <a:ext cx="3057525" cy="467995"/>
            <a:chOff x="4381500" y="3666744"/>
            <a:chExt cx="3057525" cy="467995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1500" y="3677412"/>
              <a:ext cx="1048512" cy="457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1244" y="3677412"/>
              <a:ext cx="1057655" cy="457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2511" y="3666744"/>
              <a:ext cx="1056132" cy="457200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91655" y="3305555"/>
            <a:ext cx="1046988" cy="45720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440423" y="3348228"/>
            <a:ext cx="896619" cy="31242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610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13482" y="724662"/>
            <a:ext cx="0" cy="4058285"/>
          </a:xfrm>
          <a:custGeom>
            <a:avLst/>
            <a:gdLst/>
            <a:ahLst/>
            <a:cxnLst/>
            <a:rect l="l" t="t" r="r" b="b"/>
            <a:pathLst>
              <a:path w="0" h="4058285">
                <a:moveTo>
                  <a:pt x="0" y="0"/>
                </a:moveTo>
                <a:lnTo>
                  <a:pt x="0" y="4057929"/>
                </a:lnTo>
              </a:path>
            </a:pathLst>
          </a:custGeom>
          <a:ln w="28573">
            <a:solidFill>
              <a:srgbClr val="EF7E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6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6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811" y="990600"/>
            <a:ext cx="6076315" cy="1711960"/>
            <a:chOff x="3067811" y="990600"/>
            <a:chExt cx="6076315" cy="1711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811" y="990600"/>
              <a:ext cx="5827776" cy="11247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83051" y="1013459"/>
              <a:ext cx="5737860" cy="1031875"/>
            </a:xfrm>
            <a:custGeom>
              <a:avLst/>
              <a:gdLst/>
              <a:ahLst/>
              <a:cxnLst/>
              <a:rect l="l" t="t" r="r" b="b"/>
              <a:pathLst>
                <a:path w="5737859" h="1031875">
                  <a:moveTo>
                    <a:pt x="5565521" y="0"/>
                  </a:moveTo>
                  <a:lnTo>
                    <a:pt x="171703" y="0"/>
                  </a:lnTo>
                  <a:lnTo>
                    <a:pt x="125984" y="6095"/>
                  </a:lnTo>
                  <a:lnTo>
                    <a:pt x="84962" y="23494"/>
                  </a:lnTo>
                  <a:lnTo>
                    <a:pt x="50292" y="50418"/>
                  </a:lnTo>
                  <a:lnTo>
                    <a:pt x="23495" y="85216"/>
                  </a:lnTo>
                  <a:lnTo>
                    <a:pt x="6096" y="126237"/>
                  </a:lnTo>
                  <a:lnTo>
                    <a:pt x="0" y="171957"/>
                  </a:lnTo>
                  <a:lnTo>
                    <a:pt x="0" y="859409"/>
                  </a:lnTo>
                  <a:lnTo>
                    <a:pt x="6096" y="905128"/>
                  </a:lnTo>
                  <a:lnTo>
                    <a:pt x="23495" y="946150"/>
                  </a:lnTo>
                  <a:lnTo>
                    <a:pt x="50292" y="980947"/>
                  </a:lnTo>
                  <a:lnTo>
                    <a:pt x="84962" y="1007871"/>
                  </a:lnTo>
                  <a:lnTo>
                    <a:pt x="125984" y="1025270"/>
                  </a:lnTo>
                  <a:lnTo>
                    <a:pt x="171703" y="1031366"/>
                  </a:lnTo>
                  <a:lnTo>
                    <a:pt x="5565521" y="1031366"/>
                  </a:lnTo>
                  <a:lnTo>
                    <a:pt x="5611241" y="1025270"/>
                  </a:lnTo>
                  <a:lnTo>
                    <a:pt x="5652262" y="1007871"/>
                  </a:lnTo>
                  <a:lnTo>
                    <a:pt x="5687059" y="980947"/>
                  </a:lnTo>
                  <a:lnTo>
                    <a:pt x="5713857" y="946150"/>
                  </a:lnTo>
                  <a:lnTo>
                    <a:pt x="5731256" y="905128"/>
                  </a:lnTo>
                  <a:lnTo>
                    <a:pt x="5737352" y="859409"/>
                  </a:lnTo>
                  <a:lnTo>
                    <a:pt x="5737352" y="171957"/>
                  </a:lnTo>
                  <a:lnTo>
                    <a:pt x="5731256" y="126237"/>
                  </a:lnTo>
                  <a:lnTo>
                    <a:pt x="5713857" y="85216"/>
                  </a:lnTo>
                  <a:lnTo>
                    <a:pt x="5687059" y="50418"/>
                  </a:lnTo>
                  <a:lnTo>
                    <a:pt x="5652262" y="23494"/>
                  </a:lnTo>
                  <a:lnTo>
                    <a:pt x="5611241" y="6095"/>
                  </a:lnTo>
                  <a:lnTo>
                    <a:pt x="5565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81527" y="1013459"/>
              <a:ext cx="5737860" cy="1031875"/>
            </a:xfrm>
            <a:custGeom>
              <a:avLst/>
              <a:gdLst/>
              <a:ahLst/>
              <a:cxnLst/>
              <a:rect l="l" t="t" r="r" b="b"/>
              <a:pathLst>
                <a:path w="5737859" h="1031875">
                  <a:moveTo>
                    <a:pt x="0" y="171957"/>
                  </a:moveTo>
                  <a:lnTo>
                    <a:pt x="6096" y="126237"/>
                  </a:lnTo>
                  <a:lnTo>
                    <a:pt x="23495" y="85216"/>
                  </a:lnTo>
                  <a:lnTo>
                    <a:pt x="50292" y="50418"/>
                  </a:lnTo>
                  <a:lnTo>
                    <a:pt x="84963" y="23494"/>
                  </a:lnTo>
                  <a:lnTo>
                    <a:pt x="125984" y="6095"/>
                  </a:lnTo>
                  <a:lnTo>
                    <a:pt x="171704" y="0"/>
                  </a:lnTo>
                  <a:lnTo>
                    <a:pt x="5565521" y="0"/>
                  </a:lnTo>
                  <a:lnTo>
                    <a:pt x="5611241" y="6095"/>
                  </a:lnTo>
                  <a:lnTo>
                    <a:pt x="5652262" y="23494"/>
                  </a:lnTo>
                  <a:lnTo>
                    <a:pt x="5687060" y="50418"/>
                  </a:lnTo>
                  <a:lnTo>
                    <a:pt x="5713857" y="85216"/>
                  </a:lnTo>
                  <a:lnTo>
                    <a:pt x="5731256" y="126237"/>
                  </a:lnTo>
                  <a:lnTo>
                    <a:pt x="5737352" y="171957"/>
                  </a:lnTo>
                  <a:lnTo>
                    <a:pt x="5737352" y="859409"/>
                  </a:lnTo>
                  <a:lnTo>
                    <a:pt x="5731256" y="905128"/>
                  </a:lnTo>
                  <a:lnTo>
                    <a:pt x="5713857" y="946150"/>
                  </a:lnTo>
                  <a:lnTo>
                    <a:pt x="5687060" y="980947"/>
                  </a:lnTo>
                  <a:lnTo>
                    <a:pt x="5652262" y="1007871"/>
                  </a:lnTo>
                  <a:lnTo>
                    <a:pt x="5611241" y="1025270"/>
                  </a:lnTo>
                  <a:lnTo>
                    <a:pt x="5565521" y="1031366"/>
                  </a:lnTo>
                  <a:lnTo>
                    <a:pt x="171704" y="1031366"/>
                  </a:lnTo>
                  <a:lnTo>
                    <a:pt x="125984" y="1025270"/>
                  </a:lnTo>
                  <a:lnTo>
                    <a:pt x="84963" y="1007871"/>
                  </a:lnTo>
                  <a:lnTo>
                    <a:pt x="50292" y="980947"/>
                  </a:lnTo>
                  <a:lnTo>
                    <a:pt x="23495" y="946150"/>
                  </a:lnTo>
                  <a:lnTo>
                    <a:pt x="6096" y="905128"/>
                  </a:lnTo>
                  <a:lnTo>
                    <a:pt x="0" y="859409"/>
                  </a:lnTo>
                  <a:lnTo>
                    <a:pt x="0" y="171957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7427" y="57353"/>
            <a:ext cx="521652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libri"/>
                <a:cs typeface="Calibri"/>
              </a:rPr>
              <a:t>Kubernetes</a:t>
            </a:r>
            <a:r>
              <a:rPr dirty="0" sz="3000" spc="3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Architecture: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Master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6545" y="515239"/>
            <a:ext cx="20554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1">
                <a:latin typeface="Calibri"/>
                <a:cs typeface="Calibri"/>
              </a:rPr>
              <a:t>Components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3742944"/>
            <a:ext cx="2276856" cy="609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4611" y="3759708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</a:pPr>
            <a:r>
              <a:rPr dirty="0" sz="1250" spc="-10">
                <a:latin typeface="Calibri"/>
                <a:cs typeface="Calibri"/>
              </a:rPr>
              <a:t>Controller</a:t>
            </a:r>
            <a:r>
              <a:rPr dirty="0" sz="1250" spc="125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1511517"/>
            <a:ext cx="2276856" cy="60379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4611" y="1520952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250" spc="-1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" y="2273494"/>
            <a:ext cx="2276856" cy="61296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4611" y="2289048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50">
                <a:latin typeface="Calibri"/>
                <a:cs typeface="Calibri"/>
              </a:rPr>
              <a:t>API</a:t>
            </a:r>
            <a:r>
              <a:rPr dirty="0" sz="1250" spc="-2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2997417"/>
            <a:ext cx="2276856" cy="6037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18261" y="3000527"/>
            <a:ext cx="2193290" cy="53594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250" spc="5" b="1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31260" y="1333880"/>
            <a:ext cx="5320030" cy="4349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210185">
              <a:lnSpc>
                <a:spcPts val="1600"/>
              </a:lnSpc>
              <a:spcBef>
                <a:spcPts val="17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15">
                <a:latin typeface="Calibri"/>
                <a:cs typeface="Calibri"/>
              </a:rPr>
              <a:t>scheduler </a:t>
            </a:r>
            <a:r>
              <a:rPr dirty="0" sz="1350" spc="-25">
                <a:latin typeface="Calibri"/>
                <a:cs typeface="Calibri"/>
              </a:rPr>
              <a:t>takes </a:t>
            </a:r>
            <a:r>
              <a:rPr dirty="0" sz="1350" spc="-5">
                <a:latin typeface="Calibri"/>
                <a:cs typeface="Calibri"/>
              </a:rPr>
              <a:t>care </a:t>
            </a:r>
            <a:r>
              <a:rPr dirty="0" sz="1350" spc="10">
                <a:latin typeface="Calibri"/>
                <a:cs typeface="Calibri"/>
              </a:rPr>
              <a:t>of </a:t>
            </a:r>
            <a:r>
              <a:rPr dirty="0" sz="1350" spc="-25">
                <a:latin typeface="Calibri"/>
                <a:cs typeface="Calibri"/>
              </a:rPr>
              <a:t>scheduling </a:t>
            </a:r>
            <a:r>
              <a:rPr dirty="0" sz="1350" spc="10">
                <a:latin typeface="Calibri"/>
                <a:cs typeface="Calibri"/>
              </a:rPr>
              <a:t>of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5">
                <a:latin typeface="Calibri"/>
                <a:cs typeface="Calibri"/>
              </a:rPr>
              <a:t>processes </a:t>
            </a:r>
            <a:r>
              <a:rPr dirty="0" sz="1350">
                <a:latin typeface="Calibri"/>
                <a:cs typeface="Calibri"/>
              </a:rPr>
              <a:t>and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25">
                <a:latin typeface="Calibri"/>
                <a:cs typeface="Calibri"/>
              </a:rPr>
              <a:t>dynamic 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resource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management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15">
                <a:latin typeface="Calibri"/>
                <a:cs typeface="Calibri"/>
              </a:rPr>
              <a:t> manages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present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future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events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on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5">
                <a:latin typeface="Calibri"/>
                <a:cs typeface="Calibri"/>
              </a:rPr>
              <a:t>cluster.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05655" y="3150114"/>
            <a:ext cx="3848100" cy="1507490"/>
            <a:chOff x="4105655" y="3150114"/>
            <a:chExt cx="3848100" cy="150749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5655" y="3150114"/>
              <a:ext cx="3848100" cy="15072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22419" y="3162299"/>
              <a:ext cx="3756660" cy="1420495"/>
            </a:xfrm>
            <a:custGeom>
              <a:avLst/>
              <a:gdLst/>
              <a:ahLst/>
              <a:cxnLst/>
              <a:rect l="l" t="t" r="r" b="b"/>
              <a:pathLst>
                <a:path w="3756659" h="1420495">
                  <a:moveTo>
                    <a:pt x="3519931" y="0"/>
                  </a:moveTo>
                  <a:lnTo>
                    <a:pt x="0" y="0"/>
                  </a:lnTo>
                  <a:lnTo>
                    <a:pt x="0" y="1183538"/>
                  </a:lnTo>
                  <a:lnTo>
                    <a:pt x="236600" y="1420266"/>
                  </a:lnTo>
                  <a:lnTo>
                    <a:pt x="3756405" y="1420266"/>
                  </a:lnTo>
                  <a:lnTo>
                    <a:pt x="3756405" y="236727"/>
                  </a:lnTo>
                  <a:lnTo>
                    <a:pt x="3519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22419" y="3162299"/>
              <a:ext cx="3756660" cy="1420495"/>
            </a:xfrm>
            <a:custGeom>
              <a:avLst/>
              <a:gdLst/>
              <a:ahLst/>
              <a:cxnLst/>
              <a:rect l="l" t="t" r="r" b="b"/>
              <a:pathLst>
                <a:path w="3756659" h="1420495">
                  <a:moveTo>
                    <a:pt x="0" y="0"/>
                  </a:moveTo>
                  <a:lnTo>
                    <a:pt x="3519931" y="0"/>
                  </a:lnTo>
                  <a:lnTo>
                    <a:pt x="3756405" y="236727"/>
                  </a:lnTo>
                  <a:lnTo>
                    <a:pt x="3756405" y="1420266"/>
                  </a:lnTo>
                  <a:lnTo>
                    <a:pt x="236600" y="1420266"/>
                  </a:lnTo>
                  <a:lnTo>
                    <a:pt x="0" y="11835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0355" y="4152900"/>
              <a:ext cx="504444" cy="4663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5408" y="4192523"/>
              <a:ext cx="377951" cy="33375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284345" y="3298316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Calibri"/>
                <a:cs typeface="Calibri"/>
              </a:rPr>
              <a:t>Ma</a:t>
            </a:r>
            <a:r>
              <a:rPr dirty="0" sz="1350" spc="-25" b="1">
                <a:latin typeface="Calibri"/>
                <a:cs typeface="Calibri"/>
              </a:rPr>
              <a:t>s</a:t>
            </a:r>
            <a:r>
              <a:rPr dirty="0" sz="1350" spc="-30" b="1">
                <a:latin typeface="Calibri"/>
                <a:cs typeface="Calibri"/>
              </a:rPr>
              <a:t>t</a:t>
            </a:r>
            <a:r>
              <a:rPr dirty="0" sz="1350" spc="-15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r</a:t>
            </a:r>
            <a:r>
              <a:rPr dirty="0" sz="1350" spc="-150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1500" y="4096511"/>
            <a:ext cx="3057525" cy="457200"/>
            <a:chOff x="4381500" y="4096511"/>
            <a:chExt cx="3057525" cy="45720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1500" y="4096511"/>
              <a:ext cx="3057144" cy="457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22648" y="4142231"/>
              <a:ext cx="2914015" cy="312420"/>
            </a:xfrm>
            <a:custGeom>
              <a:avLst/>
              <a:gdLst/>
              <a:ahLst/>
              <a:cxnLst/>
              <a:rect l="l" t="t" r="r" b="b"/>
              <a:pathLst>
                <a:path w="2914015" h="312420">
                  <a:moveTo>
                    <a:pt x="0" y="312420"/>
                  </a:moveTo>
                  <a:lnTo>
                    <a:pt x="2913888" y="312420"/>
                  </a:lnTo>
                  <a:lnTo>
                    <a:pt x="2913888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406897" y="4209389"/>
            <a:ext cx="962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C</a:t>
            </a:r>
            <a:r>
              <a:rPr dirty="0" sz="900" spc="25">
                <a:latin typeface="Calibri"/>
                <a:cs typeface="Calibri"/>
              </a:rPr>
              <a:t>o</a:t>
            </a:r>
            <a:r>
              <a:rPr dirty="0" sz="900" spc="15">
                <a:latin typeface="Calibri"/>
                <a:cs typeface="Calibri"/>
              </a:rPr>
              <a:t>n</a:t>
            </a:r>
            <a:r>
              <a:rPr dirty="0" sz="900" spc="20">
                <a:latin typeface="Calibri"/>
                <a:cs typeface="Calibri"/>
              </a:rPr>
              <a:t>tr</a:t>
            </a:r>
            <a:r>
              <a:rPr dirty="0" sz="900" spc="25">
                <a:latin typeface="Calibri"/>
                <a:cs typeface="Calibri"/>
              </a:rPr>
              <a:t>o</a:t>
            </a:r>
            <a:r>
              <a:rPr dirty="0" sz="900" spc="20">
                <a:latin typeface="Calibri"/>
                <a:cs typeface="Calibri"/>
              </a:rPr>
              <a:t>ll</a:t>
            </a:r>
            <a:r>
              <a:rPr dirty="0" sz="900" spc="1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r</a:t>
            </a:r>
            <a:r>
              <a:rPr dirty="0" sz="900" spc="-65">
                <a:latin typeface="Calibri"/>
                <a:cs typeface="Calibri"/>
              </a:rPr>
              <a:t> </a:t>
            </a:r>
            <a:r>
              <a:rPr dirty="0" sz="900" spc="5">
                <a:latin typeface="Calibri"/>
                <a:cs typeface="Calibri"/>
              </a:rPr>
              <a:t>M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n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ge</a:t>
            </a:r>
            <a:r>
              <a:rPr dirty="0" sz="900"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81500" y="3677411"/>
            <a:ext cx="1049020" cy="457200"/>
            <a:chOff x="4381500" y="3677411"/>
            <a:chExt cx="1049020" cy="45720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1500" y="3677411"/>
              <a:ext cx="1048512" cy="4572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22648" y="3724655"/>
              <a:ext cx="905510" cy="312420"/>
            </a:xfrm>
            <a:custGeom>
              <a:avLst/>
              <a:gdLst/>
              <a:ahLst/>
              <a:cxnLst/>
              <a:rect l="l" t="t" r="r" b="b"/>
              <a:pathLst>
                <a:path w="905510" h="312420">
                  <a:moveTo>
                    <a:pt x="0" y="312420"/>
                  </a:moveTo>
                  <a:lnTo>
                    <a:pt x="905255" y="312420"/>
                  </a:lnTo>
                  <a:lnTo>
                    <a:pt x="905255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758944" y="3791203"/>
            <a:ext cx="2330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Calibri"/>
                <a:cs typeface="Calibri"/>
              </a:rPr>
              <a:t>et</a:t>
            </a:r>
            <a:r>
              <a:rPr dirty="0" sz="900" spc="10">
                <a:latin typeface="Calibri"/>
                <a:cs typeface="Calibri"/>
              </a:rPr>
              <a:t>c</a:t>
            </a:r>
            <a:r>
              <a:rPr dirty="0" sz="900"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81244" y="3666744"/>
            <a:ext cx="2057400" cy="467995"/>
            <a:chOff x="5381244" y="3666744"/>
            <a:chExt cx="2057400" cy="467995"/>
          </a:xfrm>
        </p:grpSpPr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1244" y="3677412"/>
              <a:ext cx="1057655" cy="457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2511" y="3666744"/>
              <a:ext cx="1056132" cy="457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31280" y="3717036"/>
              <a:ext cx="905510" cy="312420"/>
            </a:xfrm>
            <a:custGeom>
              <a:avLst/>
              <a:gdLst/>
              <a:ahLst/>
              <a:cxnLst/>
              <a:rect l="l" t="t" r="r" b="b"/>
              <a:pathLst>
                <a:path w="905509" h="312420">
                  <a:moveTo>
                    <a:pt x="905116" y="0"/>
                  </a:moveTo>
                  <a:lnTo>
                    <a:pt x="0" y="0"/>
                  </a:lnTo>
                  <a:lnTo>
                    <a:pt x="0" y="312178"/>
                  </a:lnTo>
                  <a:lnTo>
                    <a:pt x="905116" y="312178"/>
                  </a:lnTo>
                  <a:lnTo>
                    <a:pt x="905116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30012" y="3717036"/>
              <a:ext cx="1906905" cy="320040"/>
            </a:xfrm>
            <a:custGeom>
              <a:avLst/>
              <a:gdLst/>
              <a:ahLst/>
              <a:cxnLst/>
              <a:rect l="l" t="t" r="r" b="b"/>
              <a:pathLst>
                <a:path w="1906904" h="320039">
                  <a:moveTo>
                    <a:pt x="1001267" y="312178"/>
                  </a:moveTo>
                  <a:lnTo>
                    <a:pt x="1906384" y="312178"/>
                  </a:lnTo>
                  <a:lnTo>
                    <a:pt x="1906384" y="0"/>
                  </a:lnTo>
                  <a:lnTo>
                    <a:pt x="1001267" y="0"/>
                  </a:lnTo>
                  <a:lnTo>
                    <a:pt x="1001267" y="312178"/>
                  </a:lnTo>
                  <a:close/>
                </a:path>
                <a:path w="1906904" h="320039">
                  <a:moveTo>
                    <a:pt x="0" y="320039"/>
                  </a:moveTo>
                  <a:lnTo>
                    <a:pt x="1706880" y="320039"/>
                  </a:lnTo>
                  <a:lnTo>
                    <a:pt x="1706880" y="7619"/>
                  </a:lnTo>
                  <a:lnTo>
                    <a:pt x="0" y="7619"/>
                  </a:lnTo>
                  <a:lnTo>
                    <a:pt x="0" y="320039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643371" y="3792728"/>
            <a:ext cx="5035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API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64706" y="3788155"/>
            <a:ext cx="467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9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dirty="0" sz="900" spc="-2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9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91655" y="3305555"/>
            <a:ext cx="1046988" cy="45720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440423" y="3348228"/>
            <a:ext cx="896619" cy="31242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610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13482" y="724662"/>
            <a:ext cx="0" cy="4058285"/>
          </a:xfrm>
          <a:custGeom>
            <a:avLst/>
            <a:gdLst/>
            <a:ahLst/>
            <a:cxnLst/>
            <a:rect l="l" t="t" r="r" b="b"/>
            <a:pathLst>
              <a:path w="0" h="4058285">
                <a:moveTo>
                  <a:pt x="0" y="0"/>
                </a:moveTo>
                <a:lnTo>
                  <a:pt x="0" y="4057929"/>
                </a:lnTo>
              </a:path>
            </a:pathLst>
          </a:custGeom>
          <a:ln w="28573">
            <a:solidFill>
              <a:srgbClr val="EF7E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6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6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20211" y="905255"/>
            <a:ext cx="5923915" cy="1797050"/>
            <a:chOff x="3220211" y="905255"/>
            <a:chExt cx="5923915" cy="1797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0211" y="905255"/>
              <a:ext cx="5829299" cy="1600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41547" y="928115"/>
              <a:ext cx="5737860" cy="1506855"/>
            </a:xfrm>
            <a:custGeom>
              <a:avLst/>
              <a:gdLst/>
              <a:ahLst/>
              <a:cxnLst/>
              <a:rect l="l" t="t" r="r" b="b"/>
              <a:pathLst>
                <a:path w="5737859" h="1506855">
                  <a:moveTo>
                    <a:pt x="5486019" y="0"/>
                  </a:moveTo>
                  <a:lnTo>
                    <a:pt x="251205" y="0"/>
                  </a:lnTo>
                  <a:lnTo>
                    <a:pt x="205993" y="4063"/>
                  </a:lnTo>
                  <a:lnTo>
                    <a:pt x="163575" y="15748"/>
                  </a:lnTo>
                  <a:lnTo>
                    <a:pt x="124332" y="34289"/>
                  </a:lnTo>
                  <a:lnTo>
                    <a:pt x="89280" y="59055"/>
                  </a:lnTo>
                  <a:lnTo>
                    <a:pt x="59054" y="89281"/>
                  </a:lnTo>
                  <a:lnTo>
                    <a:pt x="34289" y="124333"/>
                  </a:lnTo>
                  <a:lnTo>
                    <a:pt x="15748" y="163449"/>
                  </a:lnTo>
                  <a:lnTo>
                    <a:pt x="4063" y="205994"/>
                  </a:lnTo>
                  <a:lnTo>
                    <a:pt x="0" y="251079"/>
                  </a:lnTo>
                  <a:lnTo>
                    <a:pt x="0" y="1255522"/>
                  </a:lnTo>
                  <a:lnTo>
                    <a:pt x="4063" y="1300607"/>
                  </a:lnTo>
                  <a:lnTo>
                    <a:pt x="15748" y="1343152"/>
                  </a:lnTo>
                  <a:lnTo>
                    <a:pt x="34289" y="1382268"/>
                  </a:lnTo>
                  <a:lnTo>
                    <a:pt x="59054" y="1417320"/>
                  </a:lnTo>
                  <a:lnTo>
                    <a:pt x="89280" y="1447546"/>
                  </a:lnTo>
                  <a:lnTo>
                    <a:pt x="124332" y="1472311"/>
                  </a:lnTo>
                  <a:lnTo>
                    <a:pt x="163575" y="1490853"/>
                  </a:lnTo>
                  <a:lnTo>
                    <a:pt x="205993" y="1502537"/>
                  </a:lnTo>
                  <a:lnTo>
                    <a:pt x="251205" y="1506601"/>
                  </a:lnTo>
                  <a:lnTo>
                    <a:pt x="5486019" y="1506601"/>
                  </a:lnTo>
                  <a:lnTo>
                    <a:pt x="5531231" y="1502537"/>
                  </a:lnTo>
                  <a:lnTo>
                    <a:pt x="5573776" y="1490853"/>
                  </a:lnTo>
                  <a:lnTo>
                    <a:pt x="5612892" y="1472311"/>
                  </a:lnTo>
                  <a:lnTo>
                    <a:pt x="5647944" y="1447546"/>
                  </a:lnTo>
                  <a:lnTo>
                    <a:pt x="5678297" y="1417320"/>
                  </a:lnTo>
                  <a:lnTo>
                    <a:pt x="5703061" y="1382268"/>
                  </a:lnTo>
                  <a:lnTo>
                    <a:pt x="5721604" y="1343152"/>
                  </a:lnTo>
                  <a:lnTo>
                    <a:pt x="5733287" y="1300607"/>
                  </a:lnTo>
                  <a:lnTo>
                    <a:pt x="5737352" y="1255522"/>
                  </a:lnTo>
                  <a:lnTo>
                    <a:pt x="5737352" y="251079"/>
                  </a:lnTo>
                  <a:lnTo>
                    <a:pt x="5733287" y="205994"/>
                  </a:lnTo>
                  <a:lnTo>
                    <a:pt x="5721604" y="163449"/>
                  </a:lnTo>
                  <a:lnTo>
                    <a:pt x="5703061" y="124333"/>
                  </a:lnTo>
                  <a:lnTo>
                    <a:pt x="5678297" y="89281"/>
                  </a:lnTo>
                  <a:lnTo>
                    <a:pt x="5647944" y="59055"/>
                  </a:lnTo>
                  <a:lnTo>
                    <a:pt x="5612892" y="34289"/>
                  </a:lnTo>
                  <a:lnTo>
                    <a:pt x="5573776" y="15748"/>
                  </a:lnTo>
                  <a:lnTo>
                    <a:pt x="5531231" y="4063"/>
                  </a:lnTo>
                  <a:lnTo>
                    <a:pt x="5486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41547" y="928115"/>
              <a:ext cx="5737860" cy="1506855"/>
            </a:xfrm>
            <a:custGeom>
              <a:avLst/>
              <a:gdLst/>
              <a:ahLst/>
              <a:cxnLst/>
              <a:rect l="l" t="t" r="r" b="b"/>
              <a:pathLst>
                <a:path w="5737859" h="1506855">
                  <a:moveTo>
                    <a:pt x="0" y="251079"/>
                  </a:moveTo>
                  <a:lnTo>
                    <a:pt x="4063" y="205994"/>
                  </a:lnTo>
                  <a:lnTo>
                    <a:pt x="15748" y="163449"/>
                  </a:lnTo>
                  <a:lnTo>
                    <a:pt x="34289" y="124333"/>
                  </a:lnTo>
                  <a:lnTo>
                    <a:pt x="59054" y="89281"/>
                  </a:lnTo>
                  <a:lnTo>
                    <a:pt x="89280" y="59055"/>
                  </a:lnTo>
                  <a:lnTo>
                    <a:pt x="124332" y="34289"/>
                  </a:lnTo>
                  <a:lnTo>
                    <a:pt x="163575" y="15748"/>
                  </a:lnTo>
                  <a:lnTo>
                    <a:pt x="205993" y="4063"/>
                  </a:lnTo>
                  <a:lnTo>
                    <a:pt x="251205" y="0"/>
                  </a:lnTo>
                  <a:lnTo>
                    <a:pt x="5486019" y="0"/>
                  </a:lnTo>
                  <a:lnTo>
                    <a:pt x="5531231" y="4063"/>
                  </a:lnTo>
                  <a:lnTo>
                    <a:pt x="5573776" y="15748"/>
                  </a:lnTo>
                  <a:lnTo>
                    <a:pt x="5612892" y="34289"/>
                  </a:lnTo>
                  <a:lnTo>
                    <a:pt x="5647944" y="59055"/>
                  </a:lnTo>
                  <a:lnTo>
                    <a:pt x="5678297" y="89281"/>
                  </a:lnTo>
                  <a:lnTo>
                    <a:pt x="5703061" y="124333"/>
                  </a:lnTo>
                  <a:lnTo>
                    <a:pt x="5721604" y="163449"/>
                  </a:lnTo>
                  <a:lnTo>
                    <a:pt x="5733287" y="205994"/>
                  </a:lnTo>
                  <a:lnTo>
                    <a:pt x="5737352" y="251079"/>
                  </a:lnTo>
                  <a:lnTo>
                    <a:pt x="5737352" y="1255522"/>
                  </a:lnTo>
                  <a:lnTo>
                    <a:pt x="5733287" y="1300607"/>
                  </a:lnTo>
                  <a:lnTo>
                    <a:pt x="5721604" y="1343152"/>
                  </a:lnTo>
                  <a:lnTo>
                    <a:pt x="5703061" y="1382268"/>
                  </a:lnTo>
                  <a:lnTo>
                    <a:pt x="5678297" y="1417320"/>
                  </a:lnTo>
                  <a:lnTo>
                    <a:pt x="5647944" y="1447546"/>
                  </a:lnTo>
                  <a:lnTo>
                    <a:pt x="5612892" y="1472311"/>
                  </a:lnTo>
                  <a:lnTo>
                    <a:pt x="5573776" y="1490853"/>
                  </a:lnTo>
                  <a:lnTo>
                    <a:pt x="5531231" y="1502537"/>
                  </a:lnTo>
                  <a:lnTo>
                    <a:pt x="5486019" y="1506601"/>
                  </a:lnTo>
                  <a:lnTo>
                    <a:pt x="251205" y="1506601"/>
                  </a:lnTo>
                  <a:lnTo>
                    <a:pt x="205993" y="1502537"/>
                  </a:lnTo>
                  <a:lnTo>
                    <a:pt x="163575" y="1490853"/>
                  </a:lnTo>
                  <a:lnTo>
                    <a:pt x="124332" y="1472311"/>
                  </a:lnTo>
                  <a:lnTo>
                    <a:pt x="89280" y="1447546"/>
                  </a:lnTo>
                  <a:lnTo>
                    <a:pt x="59054" y="1417320"/>
                  </a:lnTo>
                  <a:lnTo>
                    <a:pt x="34289" y="1382268"/>
                  </a:lnTo>
                  <a:lnTo>
                    <a:pt x="15748" y="1343152"/>
                  </a:lnTo>
                  <a:lnTo>
                    <a:pt x="4063" y="1300607"/>
                  </a:lnTo>
                  <a:lnTo>
                    <a:pt x="0" y="1255522"/>
                  </a:lnTo>
                  <a:lnTo>
                    <a:pt x="0" y="251079"/>
                  </a:lnTo>
                  <a:close/>
                </a:path>
              </a:pathLst>
            </a:custGeom>
            <a:ln w="12699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1363" y="20192"/>
            <a:ext cx="5216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libri"/>
                <a:cs typeface="Calibri"/>
              </a:rPr>
              <a:t>Kubernetes</a:t>
            </a:r>
            <a:r>
              <a:rPr dirty="0" sz="3000" spc="4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Architecture: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Master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0482" y="477088"/>
            <a:ext cx="5690870" cy="168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1">
                <a:latin typeface="Calibri"/>
                <a:cs typeface="Calibri"/>
              </a:rPr>
              <a:t>Components</a:t>
            </a:r>
            <a:endParaRPr sz="3000">
              <a:latin typeface="Calibri"/>
              <a:cs typeface="Calibri"/>
            </a:endParaRPr>
          </a:p>
          <a:p>
            <a:pPr algn="ctr" marL="754380" marR="5080" indent="7620">
              <a:lnSpc>
                <a:spcPct val="100000"/>
              </a:lnSpc>
              <a:spcBef>
                <a:spcPts val="136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controller </a:t>
            </a:r>
            <a:r>
              <a:rPr dirty="0" sz="1350" spc="-15">
                <a:latin typeface="Calibri"/>
                <a:cs typeface="Calibri"/>
              </a:rPr>
              <a:t>manager </a:t>
            </a:r>
            <a:r>
              <a:rPr dirty="0" sz="1350" spc="-30">
                <a:latin typeface="Calibri"/>
                <a:cs typeface="Calibri"/>
              </a:rPr>
              <a:t>runs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10">
                <a:latin typeface="Calibri"/>
                <a:cs typeface="Calibri"/>
              </a:rPr>
              <a:t>controllers </a:t>
            </a:r>
            <a:r>
              <a:rPr dirty="0" sz="1350" spc="10">
                <a:latin typeface="Calibri"/>
                <a:cs typeface="Calibri"/>
              </a:rPr>
              <a:t>on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30">
                <a:latin typeface="Calibri"/>
                <a:cs typeface="Calibri"/>
              </a:rPr>
              <a:t>Kubernetes </a:t>
            </a:r>
            <a:r>
              <a:rPr dirty="0" sz="1350" spc="-55">
                <a:latin typeface="Calibri"/>
                <a:cs typeface="Calibri"/>
              </a:rPr>
              <a:t>cluster. 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Although </a:t>
            </a:r>
            <a:r>
              <a:rPr dirty="0" sz="1350" spc="5">
                <a:latin typeface="Calibri"/>
                <a:cs typeface="Calibri"/>
              </a:rPr>
              <a:t>each </a:t>
            </a:r>
            <a:r>
              <a:rPr dirty="0" sz="1350" spc="-5">
                <a:latin typeface="Calibri"/>
                <a:cs typeface="Calibri"/>
              </a:rPr>
              <a:t>controller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separate </a:t>
            </a:r>
            <a:r>
              <a:rPr dirty="0" sz="1350" spc="-5">
                <a:latin typeface="Calibri"/>
                <a:cs typeface="Calibri"/>
              </a:rPr>
              <a:t>process, to </a:t>
            </a:r>
            <a:r>
              <a:rPr dirty="0" sz="1350" spc="-15">
                <a:latin typeface="Calibri"/>
                <a:cs typeface="Calibri"/>
              </a:rPr>
              <a:t>reduce </a:t>
            </a:r>
            <a:r>
              <a:rPr dirty="0" sz="1350" spc="-25">
                <a:latin typeface="Calibri"/>
                <a:cs typeface="Calibri"/>
              </a:rPr>
              <a:t>complexity,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controllers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are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compiled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into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single</a:t>
            </a:r>
            <a:r>
              <a:rPr dirty="0" sz="1350" spc="-5">
                <a:latin typeface="Calibri"/>
                <a:cs typeface="Calibri"/>
              </a:rPr>
              <a:t> process.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They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are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as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follows: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5" b="1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Co</a:t>
            </a:r>
            <a:r>
              <a:rPr dirty="0" sz="1350" spc="-20" b="1">
                <a:latin typeface="Calibri"/>
                <a:cs typeface="Calibri"/>
              </a:rPr>
              <a:t>n</a:t>
            </a:r>
            <a:r>
              <a:rPr dirty="0" sz="1350" spc="-15" b="1">
                <a:latin typeface="Calibri"/>
                <a:cs typeface="Calibri"/>
              </a:rPr>
              <a:t>t</a:t>
            </a:r>
            <a:r>
              <a:rPr dirty="0" sz="1350" spc="-40" b="1">
                <a:latin typeface="Calibri"/>
                <a:cs typeface="Calibri"/>
              </a:rPr>
              <a:t>r</a:t>
            </a:r>
            <a:r>
              <a:rPr dirty="0" sz="1350" spc="-25" b="1">
                <a:latin typeface="Calibri"/>
                <a:cs typeface="Calibri"/>
              </a:rPr>
              <a:t>o</a:t>
            </a:r>
            <a:r>
              <a:rPr dirty="0" sz="1350" spc="-10" b="1">
                <a:latin typeface="Calibri"/>
                <a:cs typeface="Calibri"/>
              </a:rPr>
              <a:t>ll</a:t>
            </a:r>
            <a:r>
              <a:rPr dirty="0" sz="1350" spc="-25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r</a:t>
            </a:r>
            <a:r>
              <a:rPr dirty="0" sz="1350" b="1">
                <a:latin typeface="Calibri"/>
                <a:cs typeface="Calibri"/>
              </a:rPr>
              <a:t>,</a:t>
            </a:r>
            <a:r>
              <a:rPr dirty="0" sz="1350" spc="-70" b="1">
                <a:latin typeface="Calibri"/>
                <a:cs typeface="Calibri"/>
              </a:rPr>
              <a:t> </a:t>
            </a:r>
            <a:r>
              <a:rPr dirty="0" sz="1350" spc="-35" b="1">
                <a:latin typeface="Calibri"/>
                <a:cs typeface="Calibri"/>
              </a:rPr>
              <a:t>R</a:t>
            </a:r>
            <a:r>
              <a:rPr dirty="0" sz="1350" spc="-15" b="1">
                <a:latin typeface="Calibri"/>
                <a:cs typeface="Calibri"/>
              </a:rPr>
              <a:t>e</a:t>
            </a:r>
            <a:r>
              <a:rPr dirty="0" sz="1350" spc="-10" b="1">
                <a:latin typeface="Calibri"/>
                <a:cs typeface="Calibri"/>
              </a:rPr>
              <a:t>pli</a:t>
            </a:r>
            <a:r>
              <a:rPr dirty="0" sz="1350" spc="-30" b="1">
                <a:latin typeface="Calibri"/>
                <a:cs typeface="Calibri"/>
              </a:rPr>
              <a:t>c</a:t>
            </a:r>
            <a:r>
              <a:rPr dirty="0" sz="1350" spc="-25" b="1">
                <a:latin typeface="Calibri"/>
                <a:cs typeface="Calibri"/>
              </a:rPr>
              <a:t>a</a:t>
            </a:r>
            <a:r>
              <a:rPr dirty="0" sz="1350" spc="-15" b="1">
                <a:latin typeface="Calibri"/>
                <a:cs typeface="Calibri"/>
              </a:rPr>
              <a:t>t</a:t>
            </a:r>
            <a:r>
              <a:rPr dirty="0" sz="1350" spc="-10" b="1">
                <a:latin typeface="Calibri"/>
                <a:cs typeface="Calibri"/>
              </a:rPr>
              <a:t>io</a:t>
            </a:r>
            <a:r>
              <a:rPr dirty="0" sz="1350" b="1">
                <a:latin typeface="Calibri"/>
                <a:cs typeface="Calibri"/>
              </a:rPr>
              <a:t>n</a:t>
            </a:r>
            <a:r>
              <a:rPr dirty="0" sz="1350" spc="-50" b="1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Co</a:t>
            </a:r>
            <a:r>
              <a:rPr dirty="0" sz="1350" spc="-20" b="1">
                <a:latin typeface="Calibri"/>
                <a:cs typeface="Calibri"/>
              </a:rPr>
              <a:t>n</a:t>
            </a:r>
            <a:r>
              <a:rPr dirty="0" sz="1350" spc="-15" b="1">
                <a:latin typeface="Calibri"/>
                <a:cs typeface="Calibri"/>
              </a:rPr>
              <a:t>t</a:t>
            </a:r>
            <a:r>
              <a:rPr dirty="0" sz="1350" spc="-40" b="1">
                <a:latin typeface="Calibri"/>
                <a:cs typeface="Calibri"/>
              </a:rPr>
              <a:t>r</a:t>
            </a:r>
            <a:r>
              <a:rPr dirty="0" sz="1350" spc="-25" b="1">
                <a:latin typeface="Calibri"/>
                <a:cs typeface="Calibri"/>
              </a:rPr>
              <a:t>o</a:t>
            </a:r>
            <a:r>
              <a:rPr dirty="0" sz="1350" spc="-10" b="1">
                <a:latin typeface="Calibri"/>
                <a:cs typeface="Calibri"/>
              </a:rPr>
              <a:t>ll</a:t>
            </a:r>
            <a:r>
              <a:rPr dirty="0" sz="1350" spc="-25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r</a:t>
            </a:r>
            <a:r>
              <a:rPr dirty="0" sz="1350" b="1">
                <a:latin typeface="Calibri"/>
                <a:cs typeface="Calibri"/>
              </a:rPr>
              <a:t>,</a:t>
            </a:r>
            <a:r>
              <a:rPr dirty="0" sz="1350" spc="-6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Endp</a:t>
            </a:r>
            <a:r>
              <a:rPr dirty="0" sz="1350" spc="5" b="1">
                <a:latin typeface="Calibri"/>
                <a:cs typeface="Calibri"/>
              </a:rPr>
              <a:t>o</a:t>
            </a:r>
            <a:r>
              <a:rPr dirty="0" sz="1350" b="1">
                <a:latin typeface="Calibri"/>
                <a:cs typeface="Calibri"/>
              </a:rPr>
              <a:t>i</a:t>
            </a:r>
            <a:r>
              <a:rPr dirty="0" sz="1350" spc="-5" b="1">
                <a:latin typeface="Calibri"/>
                <a:cs typeface="Calibri"/>
              </a:rPr>
              <a:t>n</a:t>
            </a:r>
            <a:r>
              <a:rPr dirty="0" sz="1350" b="1">
                <a:latin typeface="Calibri"/>
                <a:cs typeface="Calibri"/>
              </a:rPr>
              <a:t>ts</a:t>
            </a:r>
            <a:r>
              <a:rPr dirty="0" sz="1350" spc="-10" b="1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Co</a:t>
            </a:r>
            <a:r>
              <a:rPr dirty="0" sz="1350" spc="-20" b="1">
                <a:latin typeface="Calibri"/>
                <a:cs typeface="Calibri"/>
              </a:rPr>
              <a:t>n</a:t>
            </a:r>
            <a:r>
              <a:rPr dirty="0" sz="1350" spc="-15" b="1">
                <a:latin typeface="Calibri"/>
                <a:cs typeface="Calibri"/>
              </a:rPr>
              <a:t>t</a:t>
            </a:r>
            <a:r>
              <a:rPr dirty="0" sz="1350" spc="-40" b="1">
                <a:latin typeface="Calibri"/>
                <a:cs typeface="Calibri"/>
              </a:rPr>
              <a:t>r</a:t>
            </a:r>
            <a:r>
              <a:rPr dirty="0" sz="1350" spc="-25" b="1">
                <a:latin typeface="Calibri"/>
                <a:cs typeface="Calibri"/>
              </a:rPr>
              <a:t>o</a:t>
            </a:r>
            <a:r>
              <a:rPr dirty="0" sz="1350" spc="-10" b="1">
                <a:latin typeface="Calibri"/>
                <a:cs typeface="Calibri"/>
              </a:rPr>
              <a:t>ll</a:t>
            </a:r>
            <a:r>
              <a:rPr dirty="0" sz="1350" spc="-25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r</a:t>
            </a:r>
            <a:r>
              <a:rPr dirty="0" sz="1350" b="1">
                <a:latin typeface="Calibri"/>
                <a:cs typeface="Calibri"/>
              </a:rPr>
              <a:t>,</a:t>
            </a:r>
            <a:r>
              <a:rPr dirty="0" sz="1350" spc="-7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Se</a:t>
            </a:r>
            <a:r>
              <a:rPr dirty="0" sz="1350" spc="10" b="1">
                <a:latin typeface="Calibri"/>
                <a:cs typeface="Calibri"/>
              </a:rPr>
              <a:t>r</a:t>
            </a:r>
            <a:r>
              <a:rPr dirty="0" sz="1350" spc="-10" b="1">
                <a:latin typeface="Calibri"/>
                <a:cs typeface="Calibri"/>
              </a:rPr>
              <a:t>v</a:t>
            </a:r>
            <a:r>
              <a:rPr dirty="0" sz="1350" b="1">
                <a:latin typeface="Calibri"/>
                <a:cs typeface="Calibri"/>
              </a:rPr>
              <a:t>ice  </a:t>
            </a:r>
            <a:r>
              <a:rPr dirty="0" sz="1350" spc="5" b="1">
                <a:latin typeface="Calibri"/>
                <a:cs typeface="Calibri"/>
              </a:rPr>
              <a:t>Accounts</a:t>
            </a:r>
            <a:r>
              <a:rPr dirty="0" sz="1350" spc="-1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and </a:t>
            </a:r>
            <a:r>
              <a:rPr dirty="0" sz="1350" spc="-25" b="1">
                <a:latin typeface="Calibri"/>
                <a:cs typeface="Calibri"/>
              </a:rPr>
              <a:t>TokenControllers</a:t>
            </a:r>
            <a:r>
              <a:rPr dirty="0" sz="1350" spc="-25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3742944"/>
            <a:ext cx="2276856" cy="609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8261" y="3753358"/>
            <a:ext cx="2193290" cy="53594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5"/>
              </a:spcBef>
            </a:pP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dirty="0" sz="125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10" b="1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1511517"/>
            <a:ext cx="2276856" cy="60379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4611" y="1520952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250" spc="-1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" y="2273494"/>
            <a:ext cx="2276856" cy="61296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4611" y="2289048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50">
                <a:latin typeface="Calibri"/>
                <a:cs typeface="Calibri"/>
              </a:rPr>
              <a:t>API</a:t>
            </a:r>
            <a:r>
              <a:rPr dirty="0" sz="1250" spc="-20">
                <a:latin typeface="Calibri"/>
                <a:cs typeface="Calibri"/>
              </a:rPr>
              <a:t> </a:t>
            </a:r>
            <a:r>
              <a:rPr dirty="0" sz="1250" spc="-5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2997417"/>
            <a:ext cx="2276856" cy="6037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24611" y="3006851"/>
            <a:ext cx="2181225" cy="52324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</a:pPr>
            <a:r>
              <a:rPr dirty="0" sz="1250" spc="-5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5655" y="3150114"/>
            <a:ext cx="3848100" cy="1507490"/>
            <a:chOff x="4105655" y="3150114"/>
            <a:chExt cx="3848100" cy="150749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5655" y="3150114"/>
              <a:ext cx="3848100" cy="15072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22419" y="3162299"/>
              <a:ext cx="3756660" cy="1420495"/>
            </a:xfrm>
            <a:custGeom>
              <a:avLst/>
              <a:gdLst/>
              <a:ahLst/>
              <a:cxnLst/>
              <a:rect l="l" t="t" r="r" b="b"/>
              <a:pathLst>
                <a:path w="3756659" h="1420495">
                  <a:moveTo>
                    <a:pt x="3519931" y="0"/>
                  </a:moveTo>
                  <a:lnTo>
                    <a:pt x="0" y="0"/>
                  </a:lnTo>
                  <a:lnTo>
                    <a:pt x="0" y="1183538"/>
                  </a:lnTo>
                  <a:lnTo>
                    <a:pt x="236600" y="1420266"/>
                  </a:lnTo>
                  <a:lnTo>
                    <a:pt x="3756405" y="1420266"/>
                  </a:lnTo>
                  <a:lnTo>
                    <a:pt x="3756405" y="236727"/>
                  </a:lnTo>
                  <a:lnTo>
                    <a:pt x="3519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22419" y="3162299"/>
              <a:ext cx="3756660" cy="1420495"/>
            </a:xfrm>
            <a:custGeom>
              <a:avLst/>
              <a:gdLst/>
              <a:ahLst/>
              <a:cxnLst/>
              <a:rect l="l" t="t" r="r" b="b"/>
              <a:pathLst>
                <a:path w="3756659" h="1420495">
                  <a:moveTo>
                    <a:pt x="0" y="0"/>
                  </a:moveTo>
                  <a:lnTo>
                    <a:pt x="3519931" y="0"/>
                  </a:lnTo>
                  <a:lnTo>
                    <a:pt x="3756405" y="236727"/>
                  </a:lnTo>
                  <a:lnTo>
                    <a:pt x="3756405" y="1420266"/>
                  </a:lnTo>
                  <a:lnTo>
                    <a:pt x="236600" y="1420266"/>
                  </a:lnTo>
                  <a:lnTo>
                    <a:pt x="0" y="11835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0355" y="4152900"/>
              <a:ext cx="504444" cy="4663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5408" y="4192523"/>
              <a:ext cx="377951" cy="33375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284345" y="3298316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Calibri"/>
                <a:cs typeface="Calibri"/>
              </a:rPr>
              <a:t>Ma</a:t>
            </a:r>
            <a:r>
              <a:rPr dirty="0" sz="1350" spc="-25" b="1">
                <a:latin typeface="Calibri"/>
                <a:cs typeface="Calibri"/>
              </a:rPr>
              <a:t>s</a:t>
            </a:r>
            <a:r>
              <a:rPr dirty="0" sz="1350" spc="-30" b="1">
                <a:latin typeface="Calibri"/>
                <a:cs typeface="Calibri"/>
              </a:rPr>
              <a:t>t</a:t>
            </a:r>
            <a:r>
              <a:rPr dirty="0" sz="1350" spc="-15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r</a:t>
            </a:r>
            <a:r>
              <a:rPr dirty="0" sz="1350" spc="-150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81500" y="4096511"/>
            <a:ext cx="3057525" cy="457200"/>
            <a:chOff x="4381500" y="4096511"/>
            <a:chExt cx="3057525" cy="45720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1500" y="4096511"/>
              <a:ext cx="3057144" cy="457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5711" y="4162043"/>
              <a:ext cx="1219199" cy="36271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416297" y="4135882"/>
            <a:ext cx="2926715" cy="32512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85725" rIns="0" bIns="0" rtlCol="0" vert="horz">
            <a:spAutoFit/>
          </a:bodyPr>
          <a:lstStyle/>
          <a:p>
            <a:pPr algn="ctr" marL="26670">
              <a:lnSpc>
                <a:spcPct val="100000"/>
              </a:lnSpc>
              <a:spcBef>
                <a:spcPts val="675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dirty="0" sz="900" spc="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81500" y="3677411"/>
            <a:ext cx="1048512" cy="45720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422647" y="3724655"/>
            <a:ext cx="905510" cy="31242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900" spc="5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81244" y="3677411"/>
            <a:ext cx="1057655" cy="45720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430011" y="3724655"/>
            <a:ext cx="905510" cy="31242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620"/>
              </a:spcBef>
            </a:pPr>
            <a:r>
              <a:rPr dirty="0" sz="900" spc="-5">
                <a:latin typeface="Calibri"/>
                <a:cs typeface="Calibri"/>
              </a:rPr>
              <a:t>API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1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82511" y="3666744"/>
            <a:ext cx="1056640" cy="457200"/>
            <a:chOff x="6382511" y="3666744"/>
            <a:chExt cx="1056640" cy="457200"/>
          </a:xfrm>
        </p:grpSpPr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82511" y="3666744"/>
              <a:ext cx="1056132" cy="4572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31279" y="3717036"/>
              <a:ext cx="905510" cy="312420"/>
            </a:xfrm>
            <a:custGeom>
              <a:avLst/>
              <a:gdLst/>
              <a:ahLst/>
              <a:cxnLst/>
              <a:rect l="l" t="t" r="r" b="b"/>
              <a:pathLst>
                <a:path w="905509" h="312420">
                  <a:moveTo>
                    <a:pt x="0" y="312178"/>
                  </a:moveTo>
                  <a:lnTo>
                    <a:pt x="905116" y="312178"/>
                  </a:lnTo>
                  <a:lnTo>
                    <a:pt x="905116" y="0"/>
                  </a:lnTo>
                  <a:lnTo>
                    <a:pt x="0" y="0"/>
                  </a:lnTo>
                  <a:lnTo>
                    <a:pt x="0" y="312178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632575" y="3782669"/>
            <a:ext cx="5054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Calibri"/>
                <a:cs typeface="Calibri"/>
              </a:rPr>
              <a:t>S</a:t>
            </a:r>
            <a:r>
              <a:rPr dirty="0" sz="900" spc="-10">
                <a:latin typeface="Calibri"/>
                <a:cs typeface="Calibri"/>
              </a:rPr>
              <a:t>c</a:t>
            </a:r>
            <a:r>
              <a:rPr dirty="0" sz="900" spc="45">
                <a:latin typeface="Calibri"/>
                <a:cs typeface="Calibri"/>
              </a:rPr>
              <a:t>h</a:t>
            </a:r>
            <a:r>
              <a:rPr dirty="0" sz="900" spc="65">
                <a:latin typeface="Calibri"/>
                <a:cs typeface="Calibri"/>
              </a:rPr>
              <a:t>e</a:t>
            </a:r>
            <a:r>
              <a:rPr dirty="0" sz="900" spc="40">
                <a:latin typeface="Calibri"/>
                <a:cs typeface="Calibri"/>
              </a:rPr>
              <a:t>d</a:t>
            </a:r>
            <a:r>
              <a:rPr dirty="0" sz="900" spc="-30">
                <a:latin typeface="Calibri"/>
                <a:cs typeface="Calibri"/>
              </a:rPr>
              <a:t>u</a:t>
            </a:r>
            <a:r>
              <a:rPr dirty="0" sz="900" spc="5">
                <a:latin typeface="Calibri"/>
                <a:cs typeface="Calibri"/>
              </a:rPr>
              <a:t>l</a:t>
            </a:r>
            <a:r>
              <a:rPr dirty="0" sz="900" spc="-5">
                <a:latin typeface="Calibri"/>
                <a:cs typeface="Calibri"/>
              </a:rPr>
              <a:t>er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91655" y="3305555"/>
            <a:ext cx="1046988" cy="4572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440423" y="3348228"/>
            <a:ext cx="896619" cy="31242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610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13482" y="724662"/>
            <a:ext cx="0" cy="4058285"/>
          </a:xfrm>
          <a:custGeom>
            <a:avLst/>
            <a:gdLst/>
            <a:ahLst/>
            <a:cxnLst/>
            <a:rect l="l" t="t" r="r" b="b"/>
            <a:pathLst>
              <a:path w="0" h="4058285">
                <a:moveTo>
                  <a:pt x="0" y="0"/>
                </a:moveTo>
                <a:lnTo>
                  <a:pt x="0" y="4057929"/>
                </a:lnTo>
              </a:path>
            </a:pathLst>
          </a:custGeom>
          <a:ln w="28573">
            <a:solidFill>
              <a:srgbClr val="EF7E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7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7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408" y="1926462"/>
            <a:ext cx="523875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95325" marR="5080" indent="-683260">
              <a:lnSpc>
                <a:spcPct val="100000"/>
              </a:lnSpc>
              <a:spcBef>
                <a:spcPts val="95"/>
              </a:spcBef>
            </a:pP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Kubernetes</a:t>
            </a:r>
            <a:r>
              <a:rPr dirty="0" sz="4000" spc="12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Architecture: </a:t>
            </a:r>
            <a:r>
              <a:rPr dirty="0" sz="4000" spc="-89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Slave</a:t>
            </a:r>
            <a:r>
              <a:rPr dirty="0" sz="4000" spc="10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Components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811" y="1086611"/>
            <a:ext cx="6076315" cy="1615440"/>
            <a:chOff x="3067811" y="1086611"/>
            <a:chExt cx="6076315" cy="1615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811" y="1086611"/>
              <a:ext cx="5829299" cy="11704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83051" y="1106423"/>
              <a:ext cx="5737860" cy="1078865"/>
            </a:xfrm>
            <a:custGeom>
              <a:avLst/>
              <a:gdLst/>
              <a:ahLst/>
              <a:cxnLst/>
              <a:rect l="l" t="t" r="r" b="b"/>
              <a:pathLst>
                <a:path w="5737859" h="1078864">
                  <a:moveTo>
                    <a:pt x="5557647" y="0"/>
                  </a:moveTo>
                  <a:lnTo>
                    <a:pt x="179705" y="0"/>
                  </a:lnTo>
                  <a:lnTo>
                    <a:pt x="131953" y="6476"/>
                  </a:lnTo>
                  <a:lnTo>
                    <a:pt x="89027" y="24511"/>
                  </a:lnTo>
                  <a:lnTo>
                    <a:pt x="52705" y="52704"/>
                  </a:lnTo>
                  <a:lnTo>
                    <a:pt x="24511" y="89026"/>
                  </a:lnTo>
                  <a:lnTo>
                    <a:pt x="6477" y="131952"/>
                  </a:lnTo>
                  <a:lnTo>
                    <a:pt x="0" y="179704"/>
                  </a:lnTo>
                  <a:lnTo>
                    <a:pt x="0" y="898778"/>
                  </a:lnTo>
                  <a:lnTo>
                    <a:pt x="6477" y="946531"/>
                  </a:lnTo>
                  <a:lnTo>
                    <a:pt x="24511" y="989457"/>
                  </a:lnTo>
                  <a:lnTo>
                    <a:pt x="52705" y="1025778"/>
                  </a:lnTo>
                  <a:lnTo>
                    <a:pt x="89027" y="1053973"/>
                  </a:lnTo>
                  <a:lnTo>
                    <a:pt x="131953" y="1072133"/>
                  </a:lnTo>
                  <a:lnTo>
                    <a:pt x="179705" y="1078483"/>
                  </a:lnTo>
                  <a:lnTo>
                    <a:pt x="5557647" y="1078483"/>
                  </a:lnTo>
                  <a:lnTo>
                    <a:pt x="5605399" y="1072133"/>
                  </a:lnTo>
                  <a:lnTo>
                    <a:pt x="5648325" y="1053973"/>
                  </a:lnTo>
                  <a:lnTo>
                    <a:pt x="5684774" y="1025778"/>
                  </a:lnTo>
                  <a:lnTo>
                    <a:pt x="5712968" y="989457"/>
                  </a:lnTo>
                  <a:lnTo>
                    <a:pt x="5731002" y="946531"/>
                  </a:lnTo>
                  <a:lnTo>
                    <a:pt x="5737479" y="898778"/>
                  </a:lnTo>
                  <a:lnTo>
                    <a:pt x="5737479" y="179704"/>
                  </a:lnTo>
                  <a:lnTo>
                    <a:pt x="5731002" y="131952"/>
                  </a:lnTo>
                  <a:lnTo>
                    <a:pt x="5712968" y="89026"/>
                  </a:lnTo>
                  <a:lnTo>
                    <a:pt x="5684774" y="52704"/>
                  </a:lnTo>
                  <a:lnTo>
                    <a:pt x="5648325" y="24511"/>
                  </a:lnTo>
                  <a:lnTo>
                    <a:pt x="5605399" y="6476"/>
                  </a:lnTo>
                  <a:lnTo>
                    <a:pt x="5557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83051" y="1106423"/>
              <a:ext cx="5737860" cy="1078865"/>
            </a:xfrm>
            <a:custGeom>
              <a:avLst/>
              <a:gdLst/>
              <a:ahLst/>
              <a:cxnLst/>
              <a:rect l="l" t="t" r="r" b="b"/>
              <a:pathLst>
                <a:path w="5737859" h="1078864">
                  <a:moveTo>
                    <a:pt x="0" y="179704"/>
                  </a:moveTo>
                  <a:lnTo>
                    <a:pt x="6477" y="131952"/>
                  </a:lnTo>
                  <a:lnTo>
                    <a:pt x="24511" y="89026"/>
                  </a:lnTo>
                  <a:lnTo>
                    <a:pt x="52705" y="52704"/>
                  </a:lnTo>
                  <a:lnTo>
                    <a:pt x="89027" y="24511"/>
                  </a:lnTo>
                  <a:lnTo>
                    <a:pt x="131953" y="6476"/>
                  </a:lnTo>
                  <a:lnTo>
                    <a:pt x="179705" y="0"/>
                  </a:lnTo>
                  <a:lnTo>
                    <a:pt x="5557647" y="0"/>
                  </a:lnTo>
                  <a:lnTo>
                    <a:pt x="5605399" y="6476"/>
                  </a:lnTo>
                  <a:lnTo>
                    <a:pt x="5648325" y="24511"/>
                  </a:lnTo>
                  <a:lnTo>
                    <a:pt x="5684774" y="52704"/>
                  </a:lnTo>
                  <a:lnTo>
                    <a:pt x="5712968" y="89026"/>
                  </a:lnTo>
                  <a:lnTo>
                    <a:pt x="5731002" y="131952"/>
                  </a:lnTo>
                  <a:lnTo>
                    <a:pt x="5737479" y="179704"/>
                  </a:lnTo>
                  <a:lnTo>
                    <a:pt x="5737479" y="898778"/>
                  </a:lnTo>
                  <a:lnTo>
                    <a:pt x="5731002" y="946531"/>
                  </a:lnTo>
                  <a:lnTo>
                    <a:pt x="5712968" y="989457"/>
                  </a:lnTo>
                  <a:lnTo>
                    <a:pt x="5684774" y="1025778"/>
                  </a:lnTo>
                  <a:lnTo>
                    <a:pt x="5648325" y="1053973"/>
                  </a:lnTo>
                  <a:lnTo>
                    <a:pt x="5605399" y="1072133"/>
                  </a:lnTo>
                  <a:lnTo>
                    <a:pt x="5557647" y="1078483"/>
                  </a:lnTo>
                  <a:lnTo>
                    <a:pt x="179705" y="1078483"/>
                  </a:lnTo>
                  <a:lnTo>
                    <a:pt x="131953" y="1072133"/>
                  </a:lnTo>
                  <a:lnTo>
                    <a:pt x="89027" y="1053973"/>
                  </a:lnTo>
                  <a:lnTo>
                    <a:pt x="52705" y="1025778"/>
                  </a:lnTo>
                  <a:lnTo>
                    <a:pt x="24511" y="989457"/>
                  </a:lnTo>
                  <a:lnTo>
                    <a:pt x="6477" y="946531"/>
                  </a:lnTo>
                  <a:lnTo>
                    <a:pt x="0" y="898778"/>
                  </a:lnTo>
                  <a:lnTo>
                    <a:pt x="0" y="179704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5146" y="11938"/>
            <a:ext cx="49015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1290" marR="5080" indent="-141922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libri"/>
                <a:cs typeface="Calibri"/>
              </a:rPr>
              <a:t>Kubernetes</a:t>
            </a:r>
            <a:r>
              <a:rPr dirty="0" sz="3000" spc="4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Architecture: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Slave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10">
                <a:latin typeface="Calibri"/>
                <a:cs typeface="Calibri"/>
              </a:rPr>
              <a:t>Components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2072340"/>
            <a:ext cx="2276856" cy="6144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6738" y="2080044"/>
            <a:ext cx="2193290" cy="53721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50" b="1">
                <a:solidFill>
                  <a:srgbClr val="FFFFFF"/>
                </a:solidFill>
                <a:latin typeface="Calibri"/>
                <a:cs typeface="Calibri"/>
              </a:rPr>
              <a:t>Kubelet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3035517"/>
            <a:ext cx="2276856" cy="60379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23088" y="3043427"/>
            <a:ext cx="2181225" cy="5245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</a:pPr>
            <a:r>
              <a:rPr dirty="0" sz="1250" spc="-10">
                <a:latin typeface="Calibri"/>
                <a:cs typeface="Calibri"/>
              </a:rPr>
              <a:t>Kube-proxy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4108" y="1324178"/>
            <a:ext cx="4943475" cy="644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350" spc="-30">
                <a:latin typeface="Calibri"/>
                <a:cs typeface="Calibri"/>
              </a:rPr>
              <a:t>Kubelet </a:t>
            </a:r>
            <a:r>
              <a:rPr dirty="0" sz="1350" spc="-25">
                <a:latin typeface="Calibri"/>
                <a:cs typeface="Calibri"/>
              </a:rPr>
              <a:t>takes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specification </a:t>
            </a:r>
            <a:r>
              <a:rPr dirty="0" sz="1350">
                <a:latin typeface="Calibri"/>
                <a:cs typeface="Calibri"/>
              </a:rPr>
              <a:t>from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20">
                <a:latin typeface="Calibri"/>
                <a:cs typeface="Calibri"/>
              </a:rPr>
              <a:t>API </a:t>
            </a:r>
            <a:r>
              <a:rPr dirty="0" sz="1350" spc="-15">
                <a:latin typeface="Calibri"/>
                <a:cs typeface="Calibri"/>
              </a:rPr>
              <a:t>server </a:t>
            </a:r>
            <a:r>
              <a:rPr dirty="0" sz="1350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ensures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application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35">
                <a:latin typeface="Calibri"/>
                <a:cs typeface="Calibri"/>
              </a:rPr>
              <a:t>running </a:t>
            </a:r>
            <a:r>
              <a:rPr dirty="0" sz="1350" spc="-5">
                <a:latin typeface="Calibri"/>
                <a:cs typeface="Calibri"/>
              </a:rPr>
              <a:t>according to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specifications </a:t>
            </a:r>
            <a:r>
              <a:rPr dirty="0" sz="1350">
                <a:latin typeface="Calibri"/>
                <a:cs typeface="Calibri"/>
              </a:rPr>
              <a:t>which </a:t>
            </a:r>
            <a:r>
              <a:rPr dirty="0" sz="1350" spc="-5">
                <a:latin typeface="Calibri"/>
                <a:cs typeface="Calibri"/>
              </a:rPr>
              <a:t>were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ti</a:t>
            </a:r>
            <a:r>
              <a:rPr dirty="0" sz="1350" spc="-10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 spc="10">
                <a:latin typeface="Calibri"/>
                <a:cs typeface="Calibri"/>
              </a:rPr>
              <a:t>a</a:t>
            </a:r>
            <a:r>
              <a:rPr dirty="0" sz="1350" spc="15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h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 spc="-10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</a:t>
            </a:r>
            <a:r>
              <a:rPr dirty="0" sz="1350" spc="-1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its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</a:t>
            </a:r>
            <a:r>
              <a:rPr dirty="0" sz="1350" spc="10">
                <a:latin typeface="Calibri"/>
                <a:cs typeface="Calibri"/>
              </a:rPr>
              <a:t>w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k</a:t>
            </a:r>
            <a:r>
              <a:rPr dirty="0" sz="1350" spc="-20">
                <a:latin typeface="Calibri"/>
                <a:cs typeface="Calibri"/>
              </a:rPr>
              <a:t>ub</a:t>
            </a:r>
            <a:r>
              <a:rPr dirty="0" sz="1350" spc="-15">
                <a:latin typeface="Calibri"/>
                <a:cs typeface="Calibri"/>
              </a:rPr>
              <a:t>el</a:t>
            </a:r>
            <a:r>
              <a:rPr dirty="0" sz="1350" spc="-30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e</a:t>
            </a:r>
            <a:r>
              <a:rPr dirty="0" sz="1350" spc="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vice.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20411" y="3101317"/>
            <a:ext cx="2428240" cy="1251585"/>
            <a:chOff x="4820411" y="3101317"/>
            <a:chExt cx="2428240" cy="12515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0411" y="3101317"/>
              <a:ext cx="2427732" cy="12512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38699" y="3110483"/>
              <a:ext cx="2331720" cy="1172210"/>
            </a:xfrm>
            <a:custGeom>
              <a:avLst/>
              <a:gdLst/>
              <a:ahLst/>
              <a:cxnLst/>
              <a:rect l="l" t="t" r="r" b="b"/>
              <a:pathLst>
                <a:path w="2331720" h="1172210">
                  <a:moveTo>
                    <a:pt x="2136267" y="0"/>
                  </a:moveTo>
                  <a:lnTo>
                    <a:pt x="0" y="0"/>
                  </a:lnTo>
                  <a:lnTo>
                    <a:pt x="0" y="976553"/>
                  </a:lnTo>
                  <a:lnTo>
                    <a:pt x="195452" y="1171892"/>
                  </a:lnTo>
                  <a:lnTo>
                    <a:pt x="2331593" y="1171892"/>
                  </a:lnTo>
                  <a:lnTo>
                    <a:pt x="2331593" y="195326"/>
                  </a:lnTo>
                  <a:lnTo>
                    <a:pt x="2136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38699" y="3110483"/>
              <a:ext cx="2331720" cy="1172210"/>
            </a:xfrm>
            <a:custGeom>
              <a:avLst/>
              <a:gdLst/>
              <a:ahLst/>
              <a:cxnLst/>
              <a:rect l="l" t="t" r="r" b="b"/>
              <a:pathLst>
                <a:path w="2331720" h="1172210">
                  <a:moveTo>
                    <a:pt x="0" y="0"/>
                  </a:moveTo>
                  <a:lnTo>
                    <a:pt x="2136267" y="0"/>
                  </a:lnTo>
                  <a:lnTo>
                    <a:pt x="2331593" y="195326"/>
                  </a:lnTo>
                  <a:lnTo>
                    <a:pt x="2331593" y="1171892"/>
                  </a:lnTo>
                  <a:lnTo>
                    <a:pt x="195452" y="1171892"/>
                  </a:lnTo>
                  <a:lnTo>
                    <a:pt x="0" y="97655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975605" y="3207766"/>
            <a:ext cx="8102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l</a:t>
            </a:r>
            <a:r>
              <a:rPr dirty="0" sz="1350" spc="-20" b="1">
                <a:latin typeface="Calibri"/>
                <a:cs typeface="Calibri"/>
              </a:rPr>
              <a:t>av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0911" y="3877055"/>
            <a:ext cx="2228215" cy="437515"/>
            <a:chOff x="5010911" y="3877055"/>
            <a:chExt cx="2228215" cy="43751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9900" y="3906011"/>
              <a:ext cx="419100" cy="4084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1047" y="3944111"/>
              <a:ext cx="283464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87211" y="3877055"/>
              <a:ext cx="932688" cy="3992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43600" y="3915155"/>
              <a:ext cx="847344" cy="3611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0911" y="3877055"/>
              <a:ext cx="932688" cy="39928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050282" y="3914902"/>
            <a:ext cx="800735" cy="27178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59690" rIns="0" bIns="0" rtlCol="0" vert="horz">
            <a:spAutoFit/>
          </a:bodyPr>
          <a:lstStyle/>
          <a:p>
            <a:pPr marL="219075">
              <a:lnSpc>
                <a:spcPct val="100000"/>
              </a:lnSpc>
              <a:spcBef>
                <a:spcPts val="470"/>
              </a:spcBef>
            </a:pP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0373" y="3962196"/>
            <a:ext cx="568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latin typeface="Calibri"/>
                <a:cs typeface="Calibri"/>
              </a:rPr>
              <a:t>K</a:t>
            </a:r>
            <a:r>
              <a:rPr dirty="0" sz="900" spc="5">
                <a:latin typeface="Calibri"/>
                <a:cs typeface="Calibri"/>
              </a:rPr>
              <a:t>ub</a:t>
            </a:r>
            <a:r>
              <a:rPr dirty="0" sz="900" spc="10">
                <a:latin typeface="Calibri"/>
                <a:cs typeface="Calibri"/>
              </a:rPr>
              <a:t>e-</a:t>
            </a:r>
            <a:r>
              <a:rPr dirty="0" sz="900" spc="5">
                <a:latin typeface="Calibri"/>
                <a:cs typeface="Calibri"/>
              </a:rPr>
              <a:t>pr</a:t>
            </a:r>
            <a:r>
              <a:rPr dirty="0" sz="900" spc="15">
                <a:latin typeface="Calibri"/>
                <a:cs typeface="Calibri"/>
              </a:rPr>
              <a:t>o</a:t>
            </a:r>
            <a:r>
              <a:rPr dirty="0" sz="900" spc="5">
                <a:latin typeface="Calibri"/>
                <a:cs typeface="Calibri"/>
              </a:rPr>
              <a:t>x</a:t>
            </a:r>
            <a:r>
              <a:rPr dirty="0" sz="900">
                <a:latin typeface="Calibri"/>
                <a:cs typeface="Calibri"/>
              </a:rPr>
              <a:t>y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57444" y="3525011"/>
            <a:ext cx="934212" cy="39928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507735" y="3567684"/>
            <a:ext cx="788035" cy="2578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395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13482" y="724662"/>
            <a:ext cx="0" cy="4058285"/>
          </a:xfrm>
          <a:custGeom>
            <a:avLst/>
            <a:gdLst/>
            <a:ahLst/>
            <a:cxnLst/>
            <a:rect l="l" t="t" r="r" b="b"/>
            <a:pathLst>
              <a:path w="0" h="4058285">
                <a:moveTo>
                  <a:pt x="0" y="0"/>
                </a:moveTo>
                <a:lnTo>
                  <a:pt x="0" y="4057929"/>
                </a:lnTo>
              </a:path>
            </a:pathLst>
          </a:custGeom>
          <a:ln w="28573">
            <a:solidFill>
              <a:srgbClr val="EF7E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3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3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811" y="1086611"/>
            <a:ext cx="6076315" cy="1615440"/>
            <a:chOff x="3067811" y="1086611"/>
            <a:chExt cx="6076315" cy="1615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811" y="1086611"/>
              <a:ext cx="5829299" cy="11704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83051" y="1106423"/>
              <a:ext cx="5737860" cy="1078865"/>
            </a:xfrm>
            <a:custGeom>
              <a:avLst/>
              <a:gdLst/>
              <a:ahLst/>
              <a:cxnLst/>
              <a:rect l="l" t="t" r="r" b="b"/>
              <a:pathLst>
                <a:path w="5737859" h="1078864">
                  <a:moveTo>
                    <a:pt x="5557647" y="0"/>
                  </a:moveTo>
                  <a:lnTo>
                    <a:pt x="179705" y="0"/>
                  </a:lnTo>
                  <a:lnTo>
                    <a:pt x="131953" y="6476"/>
                  </a:lnTo>
                  <a:lnTo>
                    <a:pt x="89027" y="24511"/>
                  </a:lnTo>
                  <a:lnTo>
                    <a:pt x="52705" y="52704"/>
                  </a:lnTo>
                  <a:lnTo>
                    <a:pt x="24511" y="89026"/>
                  </a:lnTo>
                  <a:lnTo>
                    <a:pt x="6477" y="131952"/>
                  </a:lnTo>
                  <a:lnTo>
                    <a:pt x="0" y="179704"/>
                  </a:lnTo>
                  <a:lnTo>
                    <a:pt x="0" y="898778"/>
                  </a:lnTo>
                  <a:lnTo>
                    <a:pt x="6477" y="946531"/>
                  </a:lnTo>
                  <a:lnTo>
                    <a:pt x="24511" y="989457"/>
                  </a:lnTo>
                  <a:lnTo>
                    <a:pt x="52705" y="1025778"/>
                  </a:lnTo>
                  <a:lnTo>
                    <a:pt x="89027" y="1053973"/>
                  </a:lnTo>
                  <a:lnTo>
                    <a:pt x="131953" y="1072133"/>
                  </a:lnTo>
                  <a:lnTo>
                    <a:pt x="179705" y="1078483"/>
                  </a:lnTo>
                  <a:lnTo>
                    <a:pt x="5557647" y="1078483"/>
                  </a:lnTo>
                  <a:lnTo>
                    <a:pt x="5605399" y="1072133"/>
                  </a:lnTo>
                  <a:lnTo>
                    <a:pt x="5648325" y="1053973"/>
                  </a:lnTo>
                  <a:lnTo>
                    <a:pt x="5684774" y="1025778"/>
                  </a:lnTo>
                  <a:lnTo>
                    <a:pt x="5712968" y="989457"/>
                  </a:lnTo>
                  <a:lnTo>
                    <a:pt x="5731002" y="946531"/>
                  </a:lnTo>
                  <a:lnTo>
                    <a:pt x="5737479" y="898778"/>
                  </a:lnTo>
                  <a:lnTo>
                    <a:pt x="5737479" y="179704"/>
                  </a:lnTo>
                  <a:lnTo>
                    <a:pt x="5731002" y="131952"/>
                  </a:lnTo>
                  <a:lnTo>
                    <a:pt x="5712968" y="89026"/>
                  </a:lnTo>
                  <a:lnTo>
                    <a:pt x="5684774" y="52704"/>
                  </a:lnTo>
                  <a:lnTo>
                    <a:pt x="5648325" y="24511"/>
                  </a:lnTo>
                  <a:lnTo>
                    <a:pt x="5605399" y="6476"/>
                  </a:lnTo>
                  <a:lnTo>
                    <a:pt x="5557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83051" y="1106423"/>
              <a:ext cx="5737860" cy="1078865"/>
            </a:xfrm>
            <a:custGeom>
              <a:avLst/>
              <a:gdLst/>
              <a:ahLst/>
              <a:cxnLst/>
              <a:rect l="l" t="t" r="r" b="b"/>
              <a:pathLst>
                <a:path w="5737859" h="1078864">
                  <a:moveTo>
                    <a:pt x="0" y="179704"/>
                  </a:moveTo>
                  <a:lnTo>
                    <a:pt x="6477" y="131952"/>
                  </a:lnTo>
                  <a:lnTo>
                    <a:pt x="24511" y="89026"/>
                  </a:lnTo>
                  <a:lnTo>
                    <a:pt x="52705" y="52704"/>
                  </a:lnTo>
                  <a:lnTo>
                    <a:pt x="89027" y="24511"/>
                  </a:lnTo>
                  <a:lnTo>
                    <a:pt x="131953" y="6476"/>
                  </a:lnTo>
                  <a:lnTo>
                    <a:pt x="179705" y="0"/>
                  </a:lnTo>
                  <a:lnTo>
                    <a:pt x="5557647" y="0"/>
                  </a:lnTo>
                  <a:lnTo>
                    <a:pt x="5605399" y="6476"/>
                  </a:lnTo>
                  <a:lnTo>
                    <a:pt x="5648325" y="24511"/>
                  </a:lnTo>
                  <a:lnTo>
                    <a:pt x="5684774" y="52704"/>
                  </a:lnTo>
                  <a:lnTo>
                    <a:pt x="5712968" y="89026"/>
                  </a:lnTo>
                  <a:lnTo>
                    <a:pt x="5731002" y="131952"/>
                  </a:lnTo>
                  <a:lnTo>
                    <a:pt x="5737479" y="179704"/>
                  </a:lnTo>
                  <a:lnTo>
                    <a:pt x="5737479" y="898778"/>
                  </a:lnTo>
                  <a:lnTo>
                    <a:pt x="5731002" y="946531"/>
                  </a:lnTo>
                  <a:lnTo>
                    <a:pt x="5712968" y="989457"/>
                  </a:lnTo>
                  <a:lnTo>
                    <a:pt x="5684774" y="1025778"/>
                  </a:lnTo>
                  <a:lnTo>
                    <a:pt x="5648325" y="1053973"/>
                  </a:lnTo>
                  <a:lnTo>
                    <a:pt x="5605399" y="1072133"/>
                  </a:lnTo>
                  <a:lnTo>
                    <a:pt x="5557647" y="1078483"/>
                  </a:lnTo>
                  <a:lnTo>
                    <a:pt x="179705" y="1078483"/>
                  </a:lnTo>
                  <a:lnTo>
                    <a:pt x="131953" y="1072133"/>
                  </a:lnTo>
                  <a:lnTo>
                    <a:pt x="89027" y="1053973"/>
                  </a:lnTo>
                  <a:lnTo>
                    <a:pt x="52705" y="1025778"/>
                  </a:lnTo>
                  <a:lnTo>
                    <a:pt x="24511" y="989457"/>
                  </a:lnTo>
                  <a:lnTo>
                    <a:pt x="6477" y="946531"/>
                  </a:lnTo>
                  <a:lnTo>
                    <a:pt x="0" y="898778"/>
                  </a:lnTo>
                  <a:lnTo>
                    <a:pt x="0" y="179704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5146" y="52578"/>
            <a:ext cx="490156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1290" marR="5080" indent="-141922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libri"/>
                <a:cs typeface="Calibri"/>
              </a:rPr>
              <a:t>Kubernetes</a:t>
            </a:r>
            <a:r>
              <a:rPr dirty="0" sz="3000" spc="4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Architecture: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Slave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10">
                <a:latin typeface="Calibri"/>
                <a:cs typeface="Calibri"/>
              </a:rPr>
              <a:t>Components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2072340"/>
            <a:ext cx="2276856" cy="6144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3088" y="2086355"/>
            <a:ext cx="2181225" cy="5245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50" spc="-10">
                <a:latin typeface="Calibri"/>
                <a:cs typeface="Calibri"/>
              </a:rPr>
              <a:t>Kubelet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3035517"/>
            <a:ext cx="2276856" cy="60379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738" y="3037103"/>
            <a:ext cx="2193290" cy="53721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708660">
              <a:lnSpc>
                <a:spcPct val="100000"/>
              </a:lnSpc>
            </a:pPr>
            <a:r>
              <a:rPr dirty="0" sz="1250" spc="-5" b="1">
                <a:solidFill>
                  <a:srgbClr val="FFFFFF"/>
                </a:solidFill>
                <a:latin typeface="Calibri"/>
                <a:cs typeface="Calibri"/>
              </a:rPr>
              <a:t>Kube-proxy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2071" y="1324178"/>
            <a:ext cx="5192395" cy="644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This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proxy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runs </a:t>
            </a:r>
            <a:r>
              <a:rPr dirty="0" sz="1350" spc="5">
                <a:latin typeface="Calibri"/>
                <a:cs typeface="Calibri"/>
              </a:rPr>
              <a:t>on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each </a:t>
            </a:r>
            <a:r>
              <a:rPr dirty="0" sz="1350" spc="-10">
                <a:latin typeface="Calibri"/>
                <a:cs typeface="Calibri"/>
              </a:rPr>
              <a:t>node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and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helps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making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services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available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the external host. </a:t>
            </a:r>
            <a:r>
              <a:rPr dirty="0" sz="1350">
                <a:latin typeface="Calibri"/>
                <a:cs typeface="Calibri"/>
              </a:rPr>
              <a:t>It </a:t>
            </a:r>
            <a:r>
              <a:rPr dirty="0" sz="1350" spc="-25">
                <a:latin typeface="Calibri"/>
                <a:cs typeface="Calibri"/>
              </a:rPr>
              <a:t>helps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5">
                <a:latin typeface="Calibri"/>
                <a:cs typeface="Calibri"/>
              </a:rPr>
              <a:t>connection </a:t>
            </a:r>
            <a:r>
              <a:rPr dirty="0" sz="1350" spc="-10">
                <a:latin typeface="Calibri"/>
                <a:cs typeface="Calibri"/>
              </a:rPr>
              <a:t>forwarding </a:t>
            </a:r>
            <a:r>
              <a:rPr dirty="0" sz="1350" spc="-5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correct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resources.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It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also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capable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of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doing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primitive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load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balancing.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20411" y="3101317"/>
            <a:ext cx="2428240" cy="1251585"/>
            <a:chOff x="4820411" y="3101317"/>
            <a:chExt cx="2428240" cy="12515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0411" y="3101317"/>
              <a:ext cx="2427732" cy="125122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38699" y="3110483"/>
              <a:ext cx="2331720" cy="1172210"/>
            </a:xfrm>
            <a:custGeom>
              <a:avLst/>
              <a:gdLst/>
              <a:ahLst/>
              <a:cxnLst/>
              <a:rect l="l" t="t" r="r" b="b"/>
              <a:pathLst>
                <a:path w="2331720" h="1172210">
                  <a:moveTo>
                    <a:pt x="2136267" y="0"/>
                  </a:moveTo>
                  <a:lnTo>
                    <a:pt x="0" y="0"/>
                  </a:lnTo>
                  <a:lnTo>
                    <a:pt x="0" y="976553"/>
                  </a:lnTo>
                  <a:lnTo>
                    <a:pt x="195452" y="1171892"/>
                  </a:lnTo>
                  <a:lnTo>
                    <a:pt x="2331593" y="1171892"/>
                  </a:lnTo>
                  <a:lnTo>
                    <a:pt x="2331593" y="195326"/>
                  </a:lnTo>
                  <a:lnTo>
                    <a:pt x="21362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38699" y="3110483"/>
              <a:ext cx="2331720" cy="1172210"/>
            </a:xfrm>
            <a:custGeom>
              <a:avLst/>
              <a:gdLst/>
              <a:ahLst/>
              <a:cxnLst/>
              <a:rect l="l" t="t" r="r" b="b"/>
              <a:pathLst>
                <a:path w="2331720" h="1172210">
                  <a:moveTo>
                    <a:pt x="0" y="0"/>
                  </a:moveTo>
                  <a:lnTo>
                    <a:pt x="2136267" y="0"/>
                  </a:lnTo>
                  <a:lnTo>
                    <a:pt x="2331593" y="195326"/>
                  </a:lnTo>
                  <a:lnTo>
                    <a:pt x="2331593" y="1171892"/>
                  </a:lnTo>
                  <a:lnTo>
                    <a:pt x="195452" y="1171892"/>
                  </a:lnTo>
                  <a:lnTo>
                    <a:pt x="0" y="97655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975605" y="3207766"/>
            <a:ext cx="8102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l</a:t>
            </a:r>
            <a:r>
              <a:rPr dirty="0" sz="1350" spc="-20" b="1">
                <a:latin typeface="Calibri"/>
                <a:cs typeface="Calibri"/>
              </a:rPr>
              <a:t>av</a:t>
            </a:r>
            <a:r>
              <a:rPr dirty="0" sz="1350" b="1">
                <a:latin typeface="Calibri"/>
                <a:cs typeface="Calibri"/>
              </a:rPr>
              <a:t>e</a:t>
            </a:r>
            <a:r>
              <a:rPr dirty="0" sz="1350" spc="-12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N</a:t>
            </a:r>
            <a:r>
              <a:rPr dirty="0" sz="1350" spc="10" b="1">
                <a:latin typeface="Calibri"/>
                <a:cs typeface="Calibri"/>
              </a:rPr>
              <a:t>o</a:t>
            </a:r>
            <a:r>
              <a:rPr dirty="0" sz="1350" spc="15" b="1">
                <a:latin typeface="Calibri"/>
                <a:cs typeface="Calibri"/>
              </a:rPr>
              <a:t>d</a:t>
            </a:r>
            <a:r>
              <a:rPr dirty="0" sz="1350" b="1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0911" y="3877055"/>
            <a:ext cx="2228215" cy="437515"/>
            <a:chOff x="5010911" y="3877055"/>
            <a:chExt cx="2228215" cy="43751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9900" y="3906011"/>
              <a:ext cx="419100" cy="4084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1047" y="3944111"/>
              <a:ext cx="283464" cy="274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87211" y="3877055"/>
              <a:ext cx="932688" cy="3992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2744" y="3915155"/>
              <a:ext cx="838200" cy="3611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0911" y="3877055"/>
              <a:ext cx="932688" cy="3992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56631" y="3921251"/>
              <a:ext cx="1671955" cy="259079"/>
            </a:xfrm>
            <a:custGeom>
              <a:avLst/>
              <a:gdLst/>
              <a:ahLst/>
              <a:cxnLst/>
              <a:rect l="l" t="t" r="r" b="b"/>
              <a:pathLst>
                <a:path w="1671954" h="259079">
                  <a:moveTo>
                    <a:pt x="0" y="259080"/>
                  </a:moveTo>
                  <a:lnTo>
                    <a:pt x="1671827" y="259080"/>
                  </a:lnTo>
                  <a:lnTo>
                    <a:pt x="1671827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ln w="12700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62982" y="3962501"/>
            <a:ext cx="8655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28105" y="3927602"/>
            <a:ext cx="800735" cy="246379"/>
          </a:xfrm>
          <a:prstGeom prst="rect">
            <a:avLst/>
          </a:prstGeom>
          <a:solidFill>
            <a:srgbClr val="1B567A"/>
          </a:solidFill>
        </p:spPr>
        <p:txBody>
          <a:bodyPr wrap="square" lIns="0" tIns="4762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375"/>
              </a:spcBef>
            </a:pP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57444" y="3525011"/>
            <a:ext cx="934212" cy="39928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507735" y="3567684"/>
            <a:ext cx="788035" cy="25781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395"/>
              </a:spcBef>
            </a:pPr>
            <a:r>
              <a:rPr dirty="0" sz="900" spc="25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13482" y="724662"/>
            <a:ext cx="0" cy="4058285"/>
          </a:xfrm>
          <a:custGeom>
            <a:avLst/>
            <a:gdLst/>
            <a:ahLst/>
            <a:cxnLst/>
            <a:rect l="l" t="t" r="r" b="b"/>
            <a:pathLst>
              <a:path w="0" h="4058285">
                <a:moveTo>
                  <a:pt x="0" y="0"/>
                </a:moveTo>
                <a:lnTo>
                  <a:pt x="0" y="4057929"/>
                </a:lnTo>
              </a:path>
            </a:pathLst>
          </a:custGeom>
          <a:ln w="28573">
            <a:solidFill>
              <a:srgbClr val="EF7E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3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3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7424" y="870191"/>
            <a:ext cx="5923280" cy="3662045"/>
            <a:chOff x="1487424" y="870191"/>
            <a:chExt cx="5923280" cy="36620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8884" y="1232915"/>
              <a:ext cx="637806" cy="29314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8048" y="1299946"/>
              <a:ext cx="5502402" cy="301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360" y="1267955"/>
              <a:ext cx="365010" cy="3650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7984" y="1715998"/>
              <a:ext cx="5252466" cy="3010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8820" y="1684007"/>
              <a:ext cx="365010" cy="3650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6668" y="2132050"/>
              <a:ext cx="5113782" cy="3010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980" y="2100059"/>
              <a:ext cx="365010" cy="3650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0863" y="2548102"/>
              <a:ext cx="5069586" cy="3010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0176" y="2516111"/>
              <a:ext cx="365010" cy="3650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96668" y="2964154"/>
              <a:ext cx="5113782" cy="3010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980" y="2932163"/>
              <a:ext cx="365010" cy="3650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57984" y="3380206"/>
              <a:ext cx="5252466" cy="3010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8820" y="3348215"/>
              <a:ext cx="365010" cy="3650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8048" y="3796283"/>
              <a:ext cx="5502402" cy="3010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360" y="3764279"/>
              <a:ext cx="365010" cy="3650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6588" y="4198619"/>
              <a:ext cx="5749290" cy="3010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7424" y="4166616"/>
              <a:ext cx="365010" cy="3650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3540" y="870191"/>
              <a:ext cx="5749290" cy="302526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067936" y="263397"/>
            <a:ext cx="12211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40">
                <a:latin typeface="Calibri"/>
                <a:cs typeface="Calibri"/>
              </a:rPr>
              <a:t>g</a:t>
            </a:r>
            <a:r>
              <a:rPr dirty="0" sz="3000" spc="-5">
                <a:latin typeface="Calibri"/>
                <a:cs typeface="Calibri"/>
              </a:rPr>
              <a:t>enda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38224" y="4308386"/>
            <a:ext cx="18897" cy="8759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877060" y="864819"/>
            <a:ext cx="3301365" cy="3597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3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 KUBERNETES</a:t>
            </a:r>
            <a:endParaRPr sz="1600">
              <a:latin typeface="Calibri"/>
              <a:cs typeface="Calibri"/>
            </a:endParaRPr>
          </a:p>
          <a:p>
            <a:pPr marL="514984" marR="139700" indent="-251460">
              <a:lnSpc>
                <a:spcPct val="1707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SWARM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VS.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KUBERNETES </a:t>
            </a:r>
            <a:r>
              <a:rPr dirty="0" sz="1600" spc="-3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KUBERNETES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 ARCHITECTURE</a:t>
            </a:r>
            <a:endParaRPr sz="1600">
              <a:latin typeface="Calibri"/>
              <a:cs typeface="Calibri"/>
            </a:endParaRPr>
          </a:p>
          <a:p>
            <a:pPr marL="652780" marR="5080">
              <a:lnSpc>
                <a:spcPts val="3279"/>
              </a:lnSpc>
              <a:spcBef>
                <a:spcPts val="334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KUBERNETES </a:t>
            </a:r>
            <a:r>
              <a:rPr dirty="0" sz="1600" spc="-30" b="1">
                <a:solidFill>
                  <a:srgbClr val="FFFFFF"/>
                </a:solidFill>
                <a:latin typeface="Calibri"/>
                <a:cs typeface="Calibri"/>
              </a:rPr>
              <a:t>INSTALLATION </a:t>
            </a:r>
            <a:r>
              <a:rPr dirty="0" sz="16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dirty="0" sz="16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KUBERNETES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DEPLOYMENTS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KUBERNETES</a:t>
            </a:r>
            <a:endParaRPr sz="1600">
              <a:latin typeface="Calibri"/>
              <a:cs typeface="Calibri"/>
            </a:endParaRPr>
          </a:p>
          <a:p>
            <a:pPr marL="514984">
              <a:lnSpc>
                <a:spcPct val="100000"/>
              </a:lnSpc>
              <a:spcBef>
                <a:spcPts val="1015"/>
              </a:spcBef>
            </a:pP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SERVICES IN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 KUBERNETES</a:t>
            </a:r>
            <a:endParaRPr sz="1600">
              <a:latin typeface="Calibri"/>
              <a:cs typeface="Calibri"/>
            </a:endParaRPr>
          </a:p>
          <a:p>
            <a:pPr marL="15240" marR="928369" indent="248285">
              <a:lnSpc>
                <a:spcPct val="165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r>
              <a:rPr dirty="0" sz="16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KUBERNETES </a:t>
            </a:r>
            <a:r>
              <a:rPr dirty="0" sz="1600" spc="-3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Calibri"/>
                <a:cs typeface="Calibri"/>
              </a:rPr>
              <a:t>KUBERNETES</a:t>
            </a:r>
            <a:r>
              <a:rPr dirty="0" sz="16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35176" y="980046"/>
            <a:ext cx="18897" cy="890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84375" y="839711"/>
            <a:ext cx="365010" cy="36501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6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6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305" y="1926462"/>
            <a:ext cx="239331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95"/>
              </a:spcBef>
            </a:pP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K</a:t>
            </a:r>
            <a:r>
              <a:rPr dirty="0" sz="4000" spc="45" b="0" i="1">
                <a:solidFill>
                  <a:srgbClr val="375F92"/>
                </a:solidFill>
                <a:latin typeface="Calibri"/>
                <a:cs typeface="Calibri"/>
              </a:rPr>
              <a:t>u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ber</a:t>
            </a:r>
            <a:r>
              <a:rPr dirty="0" sz="4000" spc="50" b="0" i="1">
                <a:solidFill>
                  <a:srgbClr val="375F92"/>
                </a:solidFill>
                <a:latin typeface="Calibri"/>
                <a:cs typeface="Calibri"/>
              </a:rPr>
              <a:t>n</a:t>
            </a:r>
            <a:r>
              <a:rPr dirty="0" sz="4000" spc="10" b="0" i="1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t</a:t>
            </a:r>
            <a:r>
              <a:rPr dirty="0" sz="4000" spc="40" b="0" i="1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s  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n</a:t>
            </a:r>
            <a:r>
              <a:rPr dirty="0" sz="4000" spc="-10" b="0" i="1">
                <a:solidFill>
                  <a:srgbClr val="375F92"/>
                </a:solidFill>
                <a:latin typeface="Calibri"/>
                <a:cs typeface="Calibri"/>
              </a:rPr>
              <a:t>st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alla</a:t>
            </a:r>
            <a:r>
              <a:rPr dirty="0" sz="4000" spc="40" b="0" i="1">
                <a:solidFill>
                  <a:srgbClr val="375F92"/>
                </a:solidFill>
                <a:latin typeface="Calibri"/>
                <a:cs typeface="Calibri"/>
              </a:rPr>
              <a:t>t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dirty="0" sz="4000" spc="50" b="0" i="1">
                <a:solidFill>
                  <a:srgbClr val="375F92"/>
                </a:solidFill>
                <a:latin typeface="Calibri"/>
                <a:cs typeface="Calibri"/>
              </a:rPr>
              <a:t>o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1305" y="150317"/>
            <a:ext cx="37096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Calibri"/>
                <a:cs typeface="Calibri"/>
              </a:rPr>
              <a:t>Kubernetes</a:t>
            </a:r>
            <a:r>
              <a:rPr dirty="0" sz="3000" spc="-2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Installation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1187907"/>
            <a:ext cx="6115685" cy="19234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There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are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numerous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ways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install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Kubernetes.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are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some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of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popular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ways: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dirty="0" sz="1350" b="1">
                <a:latin typeface="Calibri"/>
                <a:cs typeface="Calibri"/>
              </a:rPr>
              <a:t>K</a:t>
            </a:r>
            <a:r>
              <a:rPr dirty="0" sz="1350" spc="15" b="1">
                <a:latin typeface="Calibri"/>
                <a:cs typeface="Calibri"/>
              </a:rPr>
              <a:t>ub</a:t>
            </a:r>
            <a:r>
              <a:rPr dirty="0" sz="1350" spc="10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ad</a:t>
            </a:r>
            <a:r>
              <a:rPr dirty="0" sz="1350" spc="5" b="1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: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B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M</a:t>
            </a:r>
            <a:r>
              <a:rPr dirty="0" sz="1350" spc="-15">
                <a:latin typeface="Calibri"/>
                <a:cs typeface="Calibri"/>
              </a:rPr>
              <a:t>et</a:t>
            </a:r>
            <a:r>
              <a:rPr dirty="0" sz="1350">
                <a:latin typeface="Calibri"/>
                <a:cs typeface="Calibri"/>
              </a:rPr>
              <a:t>al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</a:t>
            </a:r>
            <a:r>
              <a:rPr dirty="0" sz="1350" spc="-5">
                <a:latin typeface="Calibri"/>
                <a:cs typeface="Calibri"/>
              </a:rPr>
              <a:t>n</a:t>
            </a:r>
            <a:r>
              <a:rPr dirty="0" sz="1350" spc="-20">
                <a:latin typeface="Calibri"/>
                <a:cs typeface="Calibri"/>
              </a:rPr>
              <a:t>s</a:t>
            </a:r>
            <a:r>
              <a:rPr dirty="0" sz="1350" spc="-15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all</a:t>
            </a:r>
            <a:r>
              <a:rPr dirty="0" sz="1350" spc="-1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ti</a:t>
            </a:r>
            <a:r>
              <a:rPr dirty="0" sz="1350" spc="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400">
              <a:latin typeface="Calibri"/>
              <a:cs typeface="Calibri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dirty="0" sz="1350" b="1">
                <a:latin typeface="Calibri"/>
                <a:cs typeface="Calibri"/>
              </a:rPr>
              <a:t>Minikube</a:t>
            </a:r>
            <a:r>
              <a:rPr dirty="0" sz="1350">
                <a:latin typeface="Calibri"/>
                <a:cs typeface="Calibri"/>
              </a:rPr>
              <a:t>: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Virtualized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Environment</a:t>
            </a:r>
            <a:r>
              <a:rPr dirty="0" sz="1350" spc="5">
                <a:latin typeface="Calibri"/>
                <a:cs typeface="Calibri"/>
              </a:rPr>
              <a:t> for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Kubernetes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350">
              <a:latin typeface="Calibri"/>
              <a:cs typeface="Calibri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dirty="0" sz="1350" spc="-5" b="1">
                <a:latin typeface="Calibri"/>
                <a:cs typeface="Calibri"/>
              </a:rPr>
              <a:t>Kops</a:t>
            </a:r>
            <a:r>
              <a:rPr dirty="0" sz="1350" spc="-5">
                <a:latin typeface="Calibri"/>
                <a:cs typeface="Calibri"/>
              </a:rPr>
              <a:t>: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Kubernetes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45">
                <a:latin typeface="Calibri"/>
                <a:cs typeface="Calibri"/>
              </a:rPr>
              <a:t>AWS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1400">
              <a:latin typeface="Calibri"/>
              <a:cs typeface="Calibri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985" algn="l"/>
                <a:tab pos="642620" algn="l"/>
              </a:tabLst>
            </a:pPr>
            <a:r>
              <a:rPr dirty="0" sz="1350" spc="-10" b="1">
                <a:latin typeface="Calibri"/>
                <a:cs typeface="Calibri"/>
              </a:rPr>
              <a:t>Kubernetes</a:t>
            </a:r>
            <a:r>
              <a:rPr dirty="0" sz="1350" spc="-40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on</a:t>
            </a:r>
            <a:r>
              <a:rPr dirty="0" sz="1350" spc="10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GCP</a:t>
            </a:r>
            <a:r>
              <a:rPr dirty="0" sz="1350">
                <a:latin typeface="Calibri"/>
                <a:cs typeface="Calibri"/>
              </a:rPr>
              <a:t>: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Kubernetes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running </a:t>
            </a:r>
            <a:r>
              <a:rPr dirty="0" sz="1350" spc="10">
                <a:latin typeface="Calibri"/>
                <a:cs typeface="Calibri"/>
              </a:rPr>
              <a:t>on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Google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Cloud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Platform(GKE)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97623" y="3362321"/>
            <a:ext cx="1732280" cy="1057275"/>
            <a:chOff x="6897623" y="3362321"/>
            <a:chExt cx="1732280" cy="10572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799" y="3362321"/>
              <a:ext cx="1085850" cy="1056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4947" y="3392423"/>
              <a:ext cx="970788" cy="9418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9959" y="3808475"/>
              <a:ext cx="568451" cy="5684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7623" y="3834383"/>
              <a:ext cx="501396" cy="5029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7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7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6508" y="1788413"/>
            <a:ext cx="581152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784860">
              <a:lnSpc>
                <a:spcPct val="100000"/>
              </a:lnSpc>
              <a:spcBef>
                <a:spcPts val="95"/>
              </a:spcBef>
            </a:pP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Hands-on:</a:t>
            </a:r>
            <a:r>
              <a:rPr dirty="0" sz="4000" spc="135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Installing 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Kubernetes</a:t>
            </a:r>
            <a:r>
              <a:rPr dirty="0" sz="4000" spc="165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Using</a:t>
            </a:r>
            <a:r>
              <a:rPr dirty="0" sz="4000" spc="7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Kubeadm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4982" y="1788413"/>
            <a:ext cx="237871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95"/>
              </a:spcBef>
            </a:pPr>
            <a:r>
              <a:rPr dirty="0" sz="4000" spc="5" b="0" i="1">
                <a:solidFill>
                  <a:srgbClr val="375F92"/>
                </a:solidFill>
                <a:latin typeface="Calibri"/>
                <a:cs typeface="Calibri"/>
              </a:rPr>
              <a:t>Working</a:t>
            </a:r>
            <a:r>
              <a:rPr dirty="0" sz="4000" spc="7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0" b="0" i="1">
                <a:solidFill>
                  <a:srgbClr val="375F92"/>
                </a:solidFill>
                <a:latin typeface="Calibri"/>
                <a:cs typeface="Calibri"/>
              </a:rPr>
              <a:t>of </a:t>
            </a:r>
            <a:r>
              <a:rPr dirty="0" sz="4000" spc="-89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K</a:t>
            </a:r>
            <a:r>
              <a:rPr dirty="0" sz="4000" spc="40" b="0" i="1">
                <a:solidFill>
                  <a:srgbClr val="375F92"/>
                </a:solidFill>
                <a:latin typeface="Calibri"/>
                <a:cs typeface="Calibri"/>
              </a:rPr>
              <a:t>u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b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er</a:t>
            </a:r>
            <a:r>
              <a:rPr dirty="0" sz="4000" spc="45" b="0" i="1">
                <a:solidFill>
                  <a:srgbClr val="375F92"/>
                </a:solidFill>
                <a:latin typeface="Calibri"/>
                <a:cs typeface="Calibri"/>
              </a:rPr>
              <a:t>n</a:t>
            </a:r>
            <a:r>
              <a:rPr dirty="0" sz="4000" spc="10" b="0" i="1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t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1210055"/>
            <a:ext cx="1447800" cy="2019300"/>
            <a:chOff x="7696200" y="1210055"/>
            <a:chExt cx="1447800" cy="2019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200" y="1210055"/>
              <a:ext cx="723900" cy="9052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12964" y="1231391"/>
              <a:ext cx="635635" cy="806450"/>
            </a:xfrm>
            <a:custGeom>
              <a:avLst/>
              <a:gdLst/>
              <a:ahLst/>
              <a:cxnLst/>
              <a:rect l="l" t="t" r="r" b="b"/>
              <a:pathLst>
                <a:path w="635634" h="806450">
                  <a:moveTo>
                    <a:pt x="317753" y="0"/>
                  </a:moveTo>
                  <a:lnTo>
                    <a:pt x="253745" y="2667"/>
                  </a:lnTo>
                  <a:lnTo>
                    <a:pt x="194055" y="10541"/>
                  </a:lnTo>
                  <a:lnTo>
                    <a:pt x="140080" y="22987"/>
                  </a:lnTo>
                  <a:lnTo>
                    <a:pt x="93090" y="39370"/>
                  </a:lnTo>
                  <a:lnTo>
                    <a:pt x="54228" y="59182"/>
                  </a:lnTo>
                  <a:lnTo>
                    <a:pt x="6476" y="107187"/>
                  </a:lnTo>
                  <a:lnTo>
                    <a:pt x="0" y="134238"/>
                  </a:lnTo>
                  <a:lnTo>
                    <a:pt x="0" y="671703"/>
                  </a:lnTo>
                  <a:lnTo>
                    <a:pt x="25018" y="724027"/>
                  </a:lnTo>
                  <a:lnTo>
                    <a:pt x="93090" y="766699"/>
                  </a:lnTo>
                  <a:lnTo>
                    <a:pt x="140080" y="783082"/>
                  </a:lnTo>
                  <a:lnTo>
                    <a:pt x="194055" y="795528"/>
                  </a:lnTo>
                  <a:lnTo>
                    <a:pt x="253745" y="803402"/>
                  </a:lnTo>
                  <a:lnTo>
                    <a:pt x="317753" y="806069"/>
                  </a:lnTo>
                  <a:lnTo>
                    <a:pt x="381761" y="803402"/>
                  </a:lnTo>
                  <a:lnTo>
                    <a:pt x="441325" y="795528"/>
                  </a:lnTo>
                  <a:lnTo>
                    <a:pt x="495300" y="783082"/>
                  </a:lnTo>
                  <a:lnTo>
                    <a:pt x="542416" y="766699"/>
                  </a:lnTo>
                  <a:lnTo>
                    <a:pt x="581151" y="746887"/>
                  </a:lnTo>
                  <a:lnTo>
                    <a:pt x="628903" y="698754"/>
                  </a:lnTo>
                  <a:lnTo>
                    <a:pt x="635380" y="671703"/>
                  </a:lnTo>
                  <a:lnTo>
                    <a:pt x="635380" y="134238"/>
                  </a:lnTo>
                  <a:lnTo>
                    <a:pt x="610361" y="82042"/>
                  </a:lnTo>
                  <a:lnTo>
                    <a:pt x="542416" y="39370"/>
                  </a:lnTo>
                  <a:lnTo>
                    <a:pt x="495300" y="22987"/>
                  </a:lnTo>
                  <a:lnTo>
                    <a:pt x="441325" y="10541"/>
                  </a:lnTo>
                  <a:lnTo>
                    <a:pt x="381761" y="2667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12964" y="1231391"/>
              <a:ext cx="635635" cy="806450"/>
            </a:xfrm>
            <a:custGeom>
              <a:avLst/>
              <a:gdLst/>
              <a:ahLst/>
              <a:cxnLst/>
              <a:rect l="l" t="t" r="r" b="b"/>
              <a:pathLst>
                <a:path w="635634" h="806450">
                  <a:moveTo>
                    <a:pt x="635380" y="134112"/>
                  </a:moveTo>
                  <a:lnTo>
                    <a:pt x="610361" y="186817"/>
                  </a:lnTo>
                  <a:lnTo>
                    <a:pt x="542289" y="229743"/>
                  </a:lnTo>
                  <a:lnTo>
                    <a:pt x="495300" y="246253"/>
                  </a:lnTo>
                  <a:lnTo>
                    <a:pt x="441325" y="258825"/>
                  </a:lnTo>
                  <a:lnTo>
                    <a:pt x="381761" y="266700"/>
                  </a:lnTo>
                  <a:lnTo>
                    <a:pt x="317753" y="269367"/>
                  </a:lnTo>
                  <a:lnTo>
                    <a:pt x="253745" y="266700"/>
                  </a:lnTo>
                  <a:lnTo>
                    <a:pt x="194055" y="258825"/>
                  </a:lnTo>
                  <a:lnTo>
                    <a:pt x="140080" y="246253"/>
                  </a:lnTo>
                  <a:lnTo>
                    <a:pt x="93090" y="229743"/>
                  </a:lnTo>
                  <a:lnTo>
                    <a:pt x="54228" y="209804"/>
                  </a:lnTo>
                  <a:lnTo>
                    <a:pt x="6476" y="161417"/>
                  </a:lnTo>
                  <a:lnTo>
                    <a:pt x="0" y="134112"/>
                  </a:lnTo>
                </a:path>
                <a:path w="635634" h="806450">
                  <a:moveTo>
                    <a:pt x="0" y="134238"/>
                  </a:moveTo>
                  <a:lnTo>
                    <a:pt x="25018" y="82042"/>
                  </a:lnTo>
                  <a:lnTo>
                    <a:pt x="93090" y="39370"/>
                  </a:lnTo>
                  <a:lnTo>
                    <a:pt x="140080" y="22987"/>
                  </a:lnTo>
                  <a:lnTo>
                    <a:pt x="194055" y="10541"/>
                  </a:lnTo>
                  <a:lnTo>
                    <a:pt x="253745" y="2667"/>
                  </a:lnTo>
                  <a:lnTo>
                    <a:pt x="317753" y="0"/>
                  </a:lnTo>
                  <a:lnTo>
                    <a:pt x="381761" y="2667"/>
                  </a:lnTo>
                  <a:lnTo>
                    <a:pt x="441325" y="10541"/>
                  </a:lnTo>
                  <a:lnTo>
                    <a:pt x="495300" y="22987"/>
                  </a:lnTo>
                  <a:lnTo>
                    <a:pt x="542289" y="39370"/>
                  </a:lnTo>
                  <a:lnTo>
                    <a:pt x="581151" y="59182"/>
                  </a:lnTo>
                  <a:lnTo>
                    <a:pt x="628903" y="107187"/>
                  </a:lnTo>
                  <a:lnTo>
                    <a:pt x="635380" y="134238"/>
                  </a:lnTo>
                  <a:lnTo>
                    <a:pt x="635380" y="671703"/>
                  </a:lnTo>
                  <a:lnTo>
                    <a:pt x="610361" y="724027"/>
                  </a:lnTo>
                  <a:lnTo>
                    <a:pt x="542289" y="766699"/>
                  </a:lnTo>
                  <a:lnTo>
                    <a:pt x="495300" y="783082"/>
                  </a:lnTo>
                  <a:lnTo>
                    <a:pt x="441325" y="795528"/>
                  </a:lnTo>
                  <a:lnTo>
                    <a:pt x="381761" y="803402"/>
                  </a:lnTo>
                  <a:lnTo>
                    <a:pt x="317753" y="806069"/>
                  </a:lnTo>
                  <a:lnTo>
                    <a:pt x="253745" y="803402"/>
                  </a:lnTo>
                  <a:lnTo>
                    <a:pt x="194055" y="795528"/>
                  </a:lnTo>
                  <a:lnTo>
                    <a:pt x="140080" y="783082"/>
                  </a:lnTo>
                  <a:lnTo>
                    <a:pt x="93090" y="766699"/>
                  </a:lnTo>
                  <a:lnTo>
                    <a:pt x="54228" y="746887"/>
                  </a:lnTo>
                  <a:lnTo>
                    <a:pt x="6476" y="698754"/>
                  </a:lnTo>
                  <a:lnTo>
                    <a:pt x="0" y="671703"/>
                  </a:lnTo>
                  <a:lnTo>
                    <a:pt x="0" y="1342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0" y="2333244"/>
              <a:ext cx="723900" cy="8961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12964" y="2348483"/>
              <a:ext cx="635635" cy="804545"/>
            </a:xfrm>
            <a:custGeom>
              <a:avLst/>
              <a:gdLst/>
              <a:ahLst/>
              <a:cxnLst/>
              <a:rect l="l" t="t" r="r" b="b"/>
              <a:pathLst>
                <a:path w="635634" h="804544">
                  <a:moveTo>
                    <a:pt x="317753" y="0"/>
                  </a:moveTo>
                  <a:lnTo>
                    <a:pt x="253745" y="2667"/>
                  </a:lnTo>
                  <a:lnTo>
                    <a:pt x="194055" y="10541"/>
                  </a:lnTo>
                  <a:lnTo>
                    <a:pt x="140080" y="22860"/>
                  </a:lnTo>
                  <a:lnTo>
                    <a:pt x="93090" y="39243"/>
                  </a:lnTo>
                  <a:lnTo>
                    <a:pt x="54228" y="59055"/>
                  </a:lnTo>
                  <a:lnTo>
                    <a:pt x="6476" y="107061"/>
                  </a:lnTo>
                  <a:lnTo>
                    <a:pt x="0" y="133985"/>
                  </a:lnTo>
                  <a:lnTo>
                    <a:pt x="0" y="670560"/>
                  </a:lnTo>
                  <a:lnTo>
                    <a:pt x="25018" y="722630"/>
                  </a:lnTo>
                  <a:lnTo>
                    <a:pt x="93090" y="765302"/>
                  </a:lnTo>
                  <a:lnTo>
                    <a:pt x="140080" y="781685"/>
                  </a:lnTo>
                  <a:lnTo>
                    <a:pt x="194055" y="794004"/>
                  </a:lnTo>
                  <a:lnTo>
                    <a:pt x="253745" y="801878"/>
                  </a:lnTo>
                  <a:lnTo>
                    <a:pt x="317753" y="804545"/>
                  </a:lnTo>
                  <a:lnTo>
                    <a:pt x="381761" y="801878"/>
                  </a:lnTo>
                  <a:lnTo>
                    <a:pt x="441325" y="794004"/>
                  </a:lnTo>
                  <a:lnTo>
                    <a:pt x="495300" y="781685"/>
                  </a:lnTo>
                  <a:lnTo>
                    <a:pt x="542416" y="765302"/>
                  </a:lnTo>
                  <a:lnTo>
                    <a:pt x="581151" y="745490"/>
                  </a:lnTo>
                  <a:lnTo>
                    <a:pt x="628903" y="697484"/>
                  </a:lnTo>
                  <a:lnTo>
                    <a:pt x="635380" y="670560"/>
                  </a:lnTo>
                  <a:lnTo>
                    <a:pt x="635380" y="133985"/>
                  </a:lnTo>
                  <a:lnTo>
                    <a:pt x="610361" y="81915"/>
                  </a:lnTo>
                  <a:lnTo>
                    <a:pt x="542416" y="39243"/>
                  </a:lnTo>
                  <a:lnTo>
                    <a:pt x="495300" y="22860"/>
                  </a:lnTo>
                  <a:lnTo>
                    <a:pt x="441325" y="10541"/>
                  </a:lnTo>
                  <a:lnTo>
                    <a:pt x="381761" y="2667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12964" y="2348483"/>
              <a:ext cx="635635" cy="804545"/>
            </a:xfrm>
            <a:custGeom>
              <a:avLst/>
              <a:gdLst/>
              <a:ahLst/>
              <a:cxnLst/>
              <a:rect l="l" t="t" r="r" b="b"/>
              <a:pathLst>
                <a:path w="635634" h="804544">
                  <a:moveTo>
                    <a:pt x="635380" y="134112"/>
                  </a:moveTo>
                  <a:lnTo>
                    <a:pt x="610361" y="186182"/>
                  </a:lnTo>
                  <a:lnTo>
                    <a:pt x="542289" y="228727"/>
                  </a:lnTo>
                  <a:lnTo>
                    <a:pt x="495300" y="244983"/>
                  </a:lnTo>
                  <a:lnTo>
                    <a:pt x="441325" y="257302"/>
                  </a:lnTo>
                  <a:lnTo>
                    <a:pt x="381761" y="265176"/>
                  </a:lnTo>
                  <a:lnTo>
                    <a:pt x="317753" y="267843"/>
                  </a:lnTo>
                  <a:lnTo>
                    <a:pt x="253745" y="265176"/>
                  </a:lnTo>
                  <a:lnTo>
                    <a:pt x="194055" y="257302"/>
                  </a:lnTo>
                  <a:lnTo>
                    <a:pt x="140080" y="244983"/>
                  </a:lnTo>
                  <a:lnTo>
                    <a:pt x="93090" y="228727"/>
                  </a:lnTo>
                  <a:lnTo>
                    <a:pt x="54228" y="208915"/>
                  </a:lnTo>
                  <a:lnTo>
                    <a:pt x="6476" y="161036"/>
                  </a:lnTo>
                  <a:lnTo>
                    <a:pt x="0" y="134112"/>
                  </a:lnTo>
                </a:path>
                <a:path w="635634" h="804544">
                  <a:moveTo>
                    <a:pt x="0" y="133985"/>
                  </a:moveTo>
                  <a:lnTo>
                    <a:pt x="25018" y="81915"/>
                  </a:lnTo>
                  <a:lnTo>
                    <a:pt x="93090" y="39243"/>
                  </a:lnTo>
                  <a:lnTo>
                    <a:pt x="140080" y="22860"/>
                  </a:lnTo>
                  <a:lnTo>
                    <a:pt x="194055" y="10541"/>
                  </a:lnTo>
                  <a:lnTo>
                    <a:pt x="253745" y="2667"/>
                  </a:lnTo>
                  <a:lnTo>
                    <a:pt x="317753" y="0"/>
                  </a:lnTo>
                  <a:lnTo>
                    <a:pt x="381761" y="2667"/>
                  </a:lnTo>
                  <a:lnTo>
                    <a:pt x="441325" y="10541"/>
                  </a:lnTo>
                  <a:lnTo>
                    <a:pt x="495300" y="22860"/>
                  </a:lnTo>
                  <a:lnTo>
                    <a:pt x="542289" y="39243"/>
                  </a:lnTo>
                  <a:lnTo>
                    <a:pt x="581151" y="59055"/>
                  </a:lnTo>
                  <a:lnTo>
                    <a:pt x="628903" y="107061"/>
                  </a:lnTo>
                  <a:lnTo>
                    <a:pt x="635380" y="133985"/>
                  </a:lnTo>
                  <a:lnTo>
                    <a:pt x="635380" y="670560"/>
                  </a:lnTo>
                  <a:lnTo>
                    <a:pt x="610361" y="722630"/>
                  </a:lnTo>
                  <a:lnTo>
                    <a:pt x="542289" y="765302"/>
                  </a:lnTo>
                  <a:lnTo>
                    <a:pt x="495300" y="781685"/>
                  </a:lnTo>
                  <a:lnTo>
                    <a:pt x="441325" y="794004"/>
                  </a:lnTo>
                  <a:lnTo>
                    <a:pt x="381761" y="801878"/>
                  </a:lnTo>
                  <a:lnTo>
                    <a:pt x="317753" y="804545"/>
                  </a:lnTo>
                  <a:lnTo>
                    <a:pt x="253745" y="801878"/>
                  </a:lnTo>
                  <a:lnTo>
                    <a:pt x="194055" y="794004"/>
                  </a:lnTo>
                  <a:lnTo>
                    <a:pt x="140080" y="781685"/>
                  </a:lnTo>
                  <a:lnTo>
                    <a:pt x="93090" y="765302"/>
                  </a:lnTo>
                  <a:lnTo>
                    <a:pt x="54228" y="745490"/>
                  </a:lnTo>
                  <a:lnTo>
                    <a:pt x="6476" y="697484"/>
                  </a:lnTo>
                  <a:lnTo>
                    <a:pt x="0" y="670560"/>
                  </a:lnTo>
                  <a:lnTo>
                    <a:pt x="0" y="1339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6855" y="3454915"/>
            <a:ext cx="4029710" cy="1184275"/>
            <a:chOff x="2276855" y="3454915"/>
            <a:chExt cx="4029710" cy="118427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6855" y="3454915"/>
              <a:ext cx="4029455" cy="11841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98191" y="3464052"/>
              <a:ext cx="3936365" cy="1097280"/>
            </a:xfrm>
            <a:custGeom>
              <a:avLst/>
              <a:gdLst/>
              <a:ahLst/>
              <a:cxnLst/>
              <a:rect l="l" t="t" r="r" b="b"/>
              <a:pathLst>
                <a:path w="3936365" h="1097279">
                  <a:moveTo>
                    <a:pt x="3753230" y="0"/>
                  </a:moveTo>
                  <a:lnTo>
                    <a:pt x="182880" y="0"/>
                  </a:lnTo>
                  <a:lnTo>
                    <a:pt x="134238" y="6477"/>
                  </a:lnTo>
                  <a:lnTo>
                    <a:pt x="90550" y="25018"/>
                  </a:lnTo>
                  <a:lnTo>
                    <a:pt x="53593" y="53593"/>
                  </a:lnTo>
                  <a:lnTo>
                    <a:pt x="25018" y="90551"/>
                  </a:lnTo>
                  <a:lnTo>
                    <a:pt x="6476" y="134239"/>
                  </a:lnTo>
                  <a:lnTo>
                    <a:pt x="0" y="182880"/>
                  </a:lnTo>
                  <a:lnTo>
                    <a:pt x="0" y="914387"/>
                  </a:lnTo>
                  <a:lnTo>
                    <a:pt x="6476" y="963002"/>
                  </a:lnTo>
                  <a:lnTo>
                    <a:pt x="25018" y="1006690"/>
                  </a:lnTo>
                  <a:lnTo>
                    <a:pt x="53593" y="1043698"/>
                  </a:lnTo>
                  <a:lnTo>
                    <a:pt x="90550" y="1072286"/>
                  </a:lnTo>
                  <a:lnTo>
                    <a:pt x="134238" y="1090726"/>
                  </a:lnTo>
                  <a:lnTo>
                    <a:pt x="182880" y="1097254"/>
                  </a:lnTo>
                  <a:lnTo>
                    <a:pt x="3753230" y="1097254"/>
                  </a:lnTo>
                  <a:lnTo>
                    <a:pt x="3801872" y="1090726"/>
                  </a:lnTo>
                  <a:lnTo>
                    <a:pt x="3845559" y="1072286"/>
                  </a:lnTo>
                  <a:lnTo>
                    <a:pt x="3882517" y="1043698"/>
                  </a:lnTo>
                  <a:lnTo>
                    <a:pt x="3911092" y="1006690"/>
                  </a:lnTo>
                  <a:lnTo>
                    <a:pt x="3929506" y="963002"/>
                  </a:lnTo>
                  <a:lnTo>
                    <a:pt x="3936110" y="914387"/>
                  </a:lnTo>
                  <a:lnTo>
                    <a:pt x="3936110" y="182880"/>
                  </a:lnTo>
                  <a:lnTo>
                    <a:pt x="3929506" y="134239"/>
                  </a:lnTo>
                  <a:lnTo>
                    <a:pt x="3911092" y="90551"/>
                  </a:lnTo>
                  <a:lnTo>
                    <a:pt x="3882517" y="53593"/>
                  </a:lnTo>
                  <a:lnTo>
                    <a:pt x="3845559" y="25018"/>
                  </a:lnTo>
                  <a:lnTo>
                    <a:pt x="3801872" y="6477"/>
                  </a:lnTo>
                  <a:lnTo>
                    <a:pt x="3753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98191" y="3464052"/>
              <a:ext cx="3936365" cy="1097280"/>
            </a:xfrm>
            <a:custGeom>
              <a:avLst/>
              <a:gdLst/>
              <a:ahLst/>
              <a:cxnLst/>
              <a:rect l="l" t="t" r="r" b="b"/>
              <a:pathLst>
                <a:path w="3936365" h="1097279">
                  <a:moveTo>
                    <a:pt x="0" y="182880"/>
                  </a:moveTo>
                  <a:lnTo>
                    <a:pt x="6476" y="134239"/>
                  </a:lnTo>
                  <a:lnTo>
                    <a:pt x="25018" y="90551"/>
                  </a:lnTo>
                  <a:lnTo>
                    <a:pt x="53593" y="53593"/>
                  </a:lnTo>
                  <a:lnTo>
                    <a:pt x="90550" y="25018"/>
                  </a:lnTo>
                  <a:lnTo>
                    <a:pt x="134238" y="6477"/>
                  </a:lnTo>
                  <a:lnTo>
                    <a:pt x="182880" y="0"/>
                  </a:lnTo>
                  <a:lnTo>
                    <a:pt x="3753230" y="0"/>
                  </a:lnTo>
                  <a:lnTo>
                    <a:pt x="3801872" y="6477"/>
                  </a:lnTo>
                  <a:lnTo>
                    <a:pt x="3845559" y="25018"/>
                  </a:lnTo>
                  <a:lnTo>
                    <a:pt x="3882517" y="53593"/>
                  </a:lnTo>
                  <a:lnTo>
                    <a:pt x="3911092" y="90551"/>
                  </a:lnTo>
                  <a:lnTo>
                    <a:pt x="3929506" y="134239"/>
                  </a:lnTo>
                  <a:lnTo>
                    <a:pt x="3936110" y="182880"/>
                  </a:lnTo>
                  <a:lnTo>
                    <a:pt x="3936110" y="914387"/>
                  </a:lnTo>
                  <a:lnTo>
                    <a:pt x="3929506" y="963002"/>
                  </a:lnTo>
                  <a:lnTo>
                    <a:pt x="3911092" y="1006690"/>
                  </a:lnTo>
                  <a:lnTo>
                    <a:pt x="3882517" y="1043698"/>
                  </a:lnTo>
                  <a:lnTo>
                    <a:pt x="3845559" y="1072286"/>
                  </a:lnTo>
                  <a:lnTo>
                    <a:pt x="3801872" y="1090726"/>
                  </a:lnTo>
                  <a:lnTo>
                    <a:pt x="3753230" y="1097254"/>
                  </a:lnTo>
                  <a:lnTo>
                    <a:pt x="182880" y="1097254"/>
                  </a:lnTo>
                  <a:lnTo>
                    <a:pt x="134238" y="1090726"/>
                  </a:lnTo>
                  <a:lnTo>
                    <a:pt x="90550" y="1072286"/>
                  </a:lnTo>
                  <a:lnTo>
                    <a:pt x="53593" y="1043698"/>
                  </a:lnTo>
                  <a:lnTo>
                    <a:pt x="25018" y="1006690"/>
                  </a:lnTo>
                  <a:lnTo>
                    <a:pt x="6476" y="963002"/>
                  </a:lnTo>
                  <a:lnTo>
                    <a:pt x="0" y="914387"/>
                  </a:lnTo>
                  <a:lnTo>
                    <a:pt x="0" y="18288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261617" y="150317"/>
            <a:ext cx="36798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 b="1">
                <a:latin typeface="Calibri"/>
                <a:cs typeface="Calibri"/>
              </a:rPr>
              <a:t>Working</a:t>
            </a:r>
            <a:r>
              <a:rPr dirty="0" sz="3000" b="1">
                <a:latin typeface="Calibri"/>
                <a:cs typeface="Calibri"/>
              </a:rPr>
              <a:t> of</a:t>
            </a:r>
            <a:r>
              <a:rPr dirty="0" sz="3000" spc="-4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Kubernetes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04897" y="3568953"/>
            <a:ext cx="3342004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19685">
              <a:lnSpc>
                <a:spcPct val="100000"/>
              </a:lnSpc>
              <a:spcBef>
                <a:spcPts val="105"/>
              </a:spcBef>
            </a:pPr>
            <a:r>
              <a:rPr dirty="0" sz="1350" spc="5" b="1">
                <a:latin typeface="Calibri"/>
                <a:cs typeface="Calibri"/>
              </a:rPr>
              <a:t>Pods </a:t>
            </a:r>
            <a:r>
              <a:rPr dirty="0" sz="1350" spc="5">
                <a:latin typeface="Calibri"/>
                <a:cs typeface="Calibri"/>
              </a:rPr>
              <a:t>can </a:t>
            </a:r>
            <a:r>
              <a:rPr dirty="0" sz="1350" spc="-15">
                <a:latin typeface="Calibri"/>
                <a:cs typeface="Calibri"/>
              </a:rPr>
              <a:t>have </a:t>
            </a:r>
            <a:r>
              <a:rPr dirty="0" sz="1350">
                <a:latin typeface="Calibri"/>
                <a:cs typeface="Calibri"/>
              </a:rPr>
              <a:t>one </a:t>
            </a:r>
            <a:r>
              <a:rPr dirty="0" sz="1350" spc="10">
                <a:latin typeface="Calibri"/>
                <a:cs typeface="Calibri"/>
              </a:rPr>
              <a:t>or </a:t>
            </a:r>
            <a:r>
              <a:rPr dirty="0" sz="1350" spc="-10">
                <a:latin typeface="Calibri"/>
                <a:cs typeface="Calibri"/>
              </a:rPr>
              <a:t>more containers coupled 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45">
                <a:latin typeface="Calibri"/>
                <a:cs typeface="Calibri"/>
              </a:rPr>
              <a:t>together. </a:t>
            </a:r>
            <a:r>
              <a:rPr dirty="0" sz="1350" spc="-5">
                <a:latin typeface="Calibri"/>
                <a:cs typeface="Calibri"/>
              </a:rPr>
              <a:t>They are </a:t>
            </a:r>
            <a:r>
              <a:rPr dirty="0" sz="1350" spc="-10">
                <a:latin typeface="Calibri"/>
                <a:cs typeface="Calibri"/>
              </a:rPr>
              <a:t>the basic </a:t>
            </a:r>
            <a:r>
              <a:rPr dirty="0" sz="1350" spc="-20">
                <a:latin typeface="Calibri"/>
                <a:cs typeface="Calibri"/>
              </a:rPr>
              <a:t>unit </a:t>
            </a:r>
            <a:r>
              <a:rPr dirty="0" sz="1350" spc="10">
                <a:latin typeface="Calibri"/>
                <a:cs typeface="Calibri"/>
              </a:rPr>
              <a:t>of </a:t>
            </a:r>
            <a:r>
              <a:rPr dirty="0" sz="1350" spc="-20">
                <a:latin typeface="Calibri"/>
                <a:cs typeface="Calibri"/>
              </a:rPr>
              <a:t>Kubernetes. 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95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inc</a:t>
            </a:r>
            <a:r>
              <a:rPr dirty="0" sz="1350" spc="-1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ease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h</a:t>
            </a:r>
            <a:r>
              <a:rPr dirty="0" sz="1350" spc="-25">
                <a:latin typeface="Calibri"/>
                <a:cs typeface="Calibri"/>
              </a:rPr>
              <a:t>i</a:t>
            </a:r>
            <a:r>
              <a:rPr dirty="0" sz="1350" spc="-30">
                <a:latin typeface="Calibri"/>
                <a:cs typeface="Calibri"/>
              </a:rPr>
              <a:t>g</a:t>
            </a:r>
            <a:r>
              <a:rPr dirty="0" sz="1350">
                <a:latin typeface="Calibri"/>
                <a:cs typeface="Calibri"/>
              </a:rPr>
              <a:t>h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av</a:t>
            </a:r>
            <a:r>
              <a:rPr dirty="0" sz="1350" spc="-15">
                <a:latin typeface="Calibri"/>
                <a:cs typeface="Calibri"/>
              </a:rPr>
              <a:t>aila</a:t>
            </a:r>
            <a:r>
              <a:rPr dirty="0" sz="1350" spc="-20">
                <a:latin typeface="Calibri"/>
                <a:cs typeface="Calibri"/>
              </a:rPr>
              <a:t>b</a:t>
            </a:r>
            <a:r>
              <a:rPr dirty="0" sz="1350" spc="-15">
                <a:latin typeface="Calibri"/>
                <a:cs typeface="Calibri"/>
              </a:rPr>
              <a:t>ilit</a:t>
            </a:r>
            <a:r>
              <a:rPr dirty="0" sz="1350" spc="-110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,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al</a:t>
            </a:r>
            <a:r>
              <a:rPr dirty="0" sz="1350" spc="-10">
                <a:latin typeface="Calibri"/>
                <a:cs typeface="Calibri"/>
              </a:rPr>
              <a:t>w</a:t>
            </a:r>
            <a:r>
              <a:rPr dirty="0" sz="1350" spc="-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y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1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</a:t>
            </a: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 spc="-4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1865" y="4188967"/>
            <a:ext cx="15367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pods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in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replicas.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96200" y="3454775"/>
            <a:ext cx="723900" cy="889000"/>
            <a:chOff x="7696200" y="3454775"/>
            <a:chExt cx="723900" cy="88900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6200" y="3454775"/>
              <a:ext cx="723900" cy="8886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12964" y="3464052"/>
              <a:ext cx="635635" cy="806450"/>
            </a:xfrm>
            <a:custGeom>
              <a:avLst/>
              <a:gdLst/>
              <a:ahLst/>
              <a:cxnLst/>
              <a:rect l="l" t="t" r="r" b="b"/>
              <a:pathLst>
                <a:path w="635634" h="806450">
                  <a:moveTo>
                    <a:pt x="317753" y="0"/>
                  </a:moveTo>
                  <a:lnTo>
                    <a:pt x="253745" y="2667"/>
                  </a:lnTo>
                  <a:lnTo>
                    <a:pt x="194055" y="10541"/>
                  </a:lnTo>
                  <a:lnTo>
                    <a:pt x="140080" y="22987"/>
                  </a:lnTo>
                  <a:lnTo>
                    <a:pt x="93090" y="39370"/>
                  </a:lnTo>
                  <a:lnTo>
                    <a:pt x="54228" y="59309"/>
                  </a:lnTo>
                  <a:lnTo>
                    <a:pt x="6476" y="107315"/>
                  </a:lnTo>
                  <a:lnTo>
                    <a:pt x="0" y="134366"/>
                  </a:lnTo>
                  <a:lnTo>
                    <a:pt x="0" y="671779"/>
                  </a:lnTo>
                  <a:lnTo>
                    <a:pt x="25018" y="724065"/>
                  </a:lnTo>
                  <a:lnTo>
                    <a:pt x="93090" y="766775"/>
                  </a:lnTo>
                  <a:lnTo>
                    <a:pt x="140080" y="783183"/>
                  </a:lnTo>
                  <a:lnTo>
                    <a:pt x="194055" y="795566"/>
                  </a:lnTo>
                  <a:lnTo>
                    <a:pt x="253745" y="803402"/>
                  </a:lnTo>
                  <a:lnTo>
                    <a:pt x="317753" y="806132"/>
                  </a:lnTo>
                  <a:lnTo>
                    <a:pt x="381761" y="803402"/>
                  </a:lnTo>
                  <a:lnTo>
                    <a:pt x="441325" y="795566"/>
                  </a:lnTo>
                  <a:lnTo>
                    <a:pt x="495300" y="783183"/>
                  </a:lnTo>
                  <a:lnTo>
                    <a:pt x="542416" y="766775"/>
                  </a:lnTo>
                  <a:lnTo>
                    <a:pt x="581151" y="746887"/>
                  </a:lnTo>
                  <a:lnTo>
                    <a:pt x="628903" y="698855"/>
                  </a:lnTo>
                  <a:lnTo>
                    <a:pt x="635380" y="671779"/>
                  </a:lnTo>
                  <a:lnTo>
                    <a:pt x="635380" y="134366"/>
                  </a:lnTo>
                  <a:lnTo>
                    <a:pt x="610361" y="82042"/>
                  </a:lnTo>
                  <a:lnTo>
                    <a:pt x="542416" y="39370"/>
                  </a:lnTo>
                  <a:lnTo>
                    <a:pt x="495300" y="22987"/>
                  </a:lnTo>
                  <a:lnTo>
                    <a:pt x="441325" y="10541"/>
                  </a:lnTo>
                  <a:lnTo>
                    <a:pt x="381761" y="2667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712964" y="3464052"/>
              <a:ext cx="635635" cy="806450"/>
            </a:xfrm>
            <a:custGeom>
              <a:avLst/>
              <a:gdLst/>
              <a:ahLst/>
              <a:cxnLst/>
              <a:rect l="l" t="t" r="r" b="b"/>
              <a:pathLst>
                <a:path w="635634" h="806450">
                  <a:moveTo>
                    <a:pt x="635380" y="135636"/>
                  </a:moveTo>
                  <a:lnTo>
                    <a:pt x="610361" y="187579"/>
                  </a:lnTo>
                  <a:lnTo>
                    <a:pt x="542289" y="230124"/>
                  </a:lnTo>
                  <a:lnTo>
                    <a:pt x="495300" y="246380"/>
                  </a:lnTo>
                  <a:lnTo>
                    <a:pt x="441325" y="258699"/>
                  </a:lnTo>
                  <a:lnTo>
                    <a:pt x="381761" y="266573"/>
                  </a:lnTo>
                  <a:lnTo>
                    <a:pt x="317753" y="269240"/>
                  </a:lnTo>
                  <a:lnTo>
                    <a:pt x="253745" y="266573"/>
                  </a:lnTo>
                  <a:lnTo>
                    <a:pt x="194055" y="258699"/>
                  </a:lnTo>
                  <a:lnTo>
                    <a:pt x="140080" y="246380"/>
                  </a:lnTo>
                  <a:lnTo>
                    <a:pt x="93090" y="230124"/>
                  </a:lnTo>
                  <a:lnTo>
                    <a:pt x="54228" y="210312"/>
                  </a:lnTo>
                  <a:lnTo>
                    <a:pt x="6476" y="162560"/>
                  </a:lnTo>
                  <a:lnTo>
                    <a:pt x="0" y="135636"/>
                  </a:lnTo>
                </a:path>
                <a:path w="635634" h="806450">
                  <a:moveTo>
                    <a:pt x="0" y="134366"/>
                  </a:moveTo>
                  <a:lnTo>
                    <a:pt x="25018" y="82042"/>
                  </a:lnTo>
                  <a:lnTo>
                    <a:pt x="93090" y="39370"/>
                  </a:lnTo>
                  <a:lnTo>
                    <a:pt x="140080" y="22987"/>
                  </a:lnTo>
                  <a:lnTo>
                    <a:pt x="194055" y="10541"/>
                  </a:lnTo>
                  <a:lnTo>
                    <a:pt x="253745" y="2667"/>
                  </a:lnTo>
                  <a:lnTo>
                    <a:pt x="317753" y="0"/>
                  </a:lnTo>
                  <a:lnTo>
                    <a:pt x="381761" y="2667"/>
                  </a:lnTo>
                  <a:lnTo>
                    <a:pt x="441325" y="10541"/>
                  </a:lnTo>
                  <a:lnTo>
                    <a:pt x="495300" y="22987"/>
                  </a:lnTo>
                  <a:lnTo>
                    <a:pt x="542289" y="39370"/>
                  </a:lnTo>
                  <a:lnTo>
                    <a:pt x="581151" y="59309"/>
                  </a:lnTo>
                  <a:lnTo>
                    <a:pt x="628903" y="107315"/>
                  </a:lnTo>
                  <a:lnTo>
                    <a:pt x="635380" y="134366"/>
                  </a:lnTo>
                  <a:lnTo>
                    <a:pt x="635380" y="671779"/>
                  </a:lnTo>
                  <a:lnTo>
                    <a:pt x="610361" y="724065"/>
                  </a:lnTo>
                  <a:lnTo>
                    <a:pt x="542289" y="766775"/>
                  </a:lnTo>
                  <a:lnTo>
                    <a:pt x="495300" y="783183"/>
                  </a:lnTo>
                  <a:lnTo>
                    <a:pt x="441325" y="795566"/>
                  </a:lnTo>
                  <a:lnTo>
                    <a:pt x="381761" y="803402"/>
                  </a:lnTo>
                  <a:lnTo>
                    <a:pt x="317753" y="806132"/>
                  </a:lnTo>
                  <a:lnTo>
                    <a:pt x="253745" y="803402"/>
                  </a:lnTo>
                  <a:lnTo>
                    <a:pt x="194055" y="795566"/>
                  </a:lnTo>
                  <a:lnTo>
                    <a:pt x="140080" y="783183"/>
                  </a:lnTo>
                  <a:lnTo>
                    <a:pt x="93090" y="766775"/>
                  </a:lnTo>
                  <a:lnTo>
                    <a:pt x="54228" y="746887"/>
                  </a:lnTo>
                  <a:lnTo>
                    <a:pt x="6476" y="698855"/>
                  </a:lnTo>
                  <a:lnTo>
                    <a:pt x="0" y="671779"/>
                  </a:lnTo>
                  <a:lnTo>
                    <a:pt x="0" y="1343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748396" y="2060194"/>
            <a:ext cx="6642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48396" y="3207512"/>
            <a:ext cx="6673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Replic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8396" y="4325823"/>
            <a:ext cx="66738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R</a:t>
            </a:r>
            <a:r>
              <a:rPr dirty="0" sz="800" spc="30">
                <a:latin typeface="Calibri"/>
                <a:cs typeface="Calibri"/>
              </a:rPr>
              <a:t>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0268" y="2389632"/>
            <a:ext cx="861060" cy="87325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8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8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1210055"/>
            <a:ext cx="1447800" cy="3133725"/>
            <a:chOff x="7696200" y="1210055"/>
            <a:chExt cx="1447800" cy="3133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200" y="1210055"/>
              <a:ext cx="723900" cy="9052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12964" y="1231391"/>
              <a:ext cx="635635" cy="806450"/>
            </a:xfrm>
            <a:custGeom>
              <a:avLst/>
              <a:gdLst/>
              <a:ahLst/>
              <a:cxnLst/>
              <a:rect l="l" t="t" r="r" b="b"/>
              <a:pathLst>
                <a:path w="635634" h="806450">
                  <a:moveTo>
                    <a:pt x="317753" y="0"/>
                  </a:moveTo>
                  <a:lnTo>
                    <a:pt x="253745" y="2667"/>
                  </a:lnTo>
                  <a:lnTo>
                    <a:pt x="194055" y="10541"/>
                  </a:lnTo>
                  <a:lnTo>
                    <a:pt x="140080" y="22987"/>
                  </a:lnTo>
                  <a:lnTo>
                    <a:pt x="93090" y="39370"/>
                  </a:lnTo>
                  <a:lnTo>
                    <a:pt x="54228" y="59182"/>
                  </a:lnTo>
                  <a:lnTo>
                    <a:pt x="6476" y="107187"/>
                  </a:lnTo>
                  <a:lnTo>
                    <a:pt x="0" y="134238"/>
                  </a:lnTo>
                  <a:lnTo>
                    <a:pt x="0" y="671703"/>
                  </a:lnTo>
                  <a:lnTo>
                    <a:pt x="25018" y="724027"/>
                  </a:lnTo>
                  <a:lnTo>
                    <a:pt x="93090" y="766699"/>
                  </a:lnTo>
                  <a:lnTo>
                    <a:pt x="140080" y="783082"/>
                  </a:lnTo>
                  <a:lnTo>
                    <a:pt x="194055" y="795528"/>
                  </a:lnTo>
                  <a:lnTo>
                    <a:pt x="253745" y="803402"/>
                  </a:lnTo>
                  <a:lnTo>
                    <a:pt x="317753" y="806069"/>
                  </a:lnTo>
                  <a:lnTo>
                    <a:pt x="381761" y="803402"/>
                  </a:lnTo>
                  <a:lnTo>
                    <a:pt x="441325" y="795528"/>
                  </a:lnTo>
                  <a:lnTo>
                    <a:pt x="495300" y="783082"/>
                  </a:lnTo>
                  <a:lnTo>
                    <a:pt x="542416" y="766699"/>
                  </a:lnTo>
                  <a:lnTo>
                    <a:pt x="581151" y="746887"/>
                  </a:lnTo>
                  <a:lnTo>
                    <a:pt x="628903" y="698754"/>
                  </a:lnTo>
                  <a:lnTo>
                    <a:pt x="635380" y="671703"/>
                  </a:lnTo>
                  <a:lnTo>
                    <a:pt x="635380" y="134238"/>
                  </a:lnTo>
                  <a:lnTo>
                    <a:pt x="610361" y="82042"/>
                  </a:lnTo>
                  <a:lnTo>
                    <a:pt x="542416" y="39370"/>
                  </a:lnTo>
                  <a:lnTo>
                    <a:pt x="495300" y="22987"/>
                  </a:lnTo>
                  <a:lnTo>
                    <a:pt x="441325" y="10541"/>
                  </a:lnTo>
                  <a:lnTo>
                    <a:pt x="381761" y="2667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12964" y="1231391"/>
              <a:ext cx="635635" cy="806450"/>
            </a:xfrm>
            <a:custGeom>
              <a:avLst/>
              <a:gdLst/>
              <a:ahLst/>
              <a:cxnLst/>
              <a:rect l="l" t="t" r="r" b="b"/>
              <a:pathLst>
                <a:path w="635634" h="806450">
                  <a:moveTo>
                    <a:pt x="635380" y="134112"/>
                  </a:moveTo>
                  <a:lnTo>
                    <a:pt x="610361" y="186817"/>
                  </a:lnTo>
                  <a:lnTo>
                    <a:pt x="542289" y="229743"/>
                  </a:lnTo>
                  <a:lnTo>
                    <a:pt x="495300" y="246253"/>
                  </a:lnTo>
                  <a:lnTo>
                    <a:pt x="441325" y="258825"/>
                  </a:lnTo>
                  <a:lnTo>
                    <a:pt x="381761" y="266700"/>
                  </a:lnTo>
                  <a:lnTo>
                    <a:pt x="317753" y="269367"/>
                  </a:lnTo>
                  <a:lnTo>
                    <a:pt x="253745" y="266700"/>
                  </a:lnTo>
                  <a:lnTo>
                    <a:pt x="194055" y="258825"/>
                  </a:lnTo>
                  <a:lnTo>
                    <a:pt x="140080" y="246253"/>
                  </a:lnTo>
                  <a:lnTo>
                    <a:pt x="93090" y="229743"/>
                  </a:lnTo>
                  <a:lnTo>
                    <a:pt x="54228" y="209804"/>
                  </a:lnTo>
                  <a:lnTo>
                    <a:pt x="6476" y="161417"/>
                  </a:lnTo>
                  <a:lnTo>
                    <a:pt x="0" y="134112"/>
                  </a:lnTo>
                </a:path>
                <a:path w="635634" h="806450">
                  <a:moveTo>
                    <a:pt x="0" y="134238"/>
                  </a:moveTo>
                  <a:lnTo>
                    <a:pt x="25018" y="82042"/>
                  </a:lnTo>
                  <a:lnTo>
                    <a:pt x="93090" y="39370"/>
                  </a:lnTo>
                  <a:lnTo>
                    <a:pt x="140080" y="22987"/>
                  </a:lnTo>
                  <a:lnTo>
                    <a:pt x="194055" y="10541"/>
                  </a:lnTo>
                  <a:lnTo>
                    <a:pt x="253745" y="2667"/>
                  </a:lnTo>
                  <a:lnTo>
                    <a:pt x="317753" y="0"/>
                  </a:lnTo>
                  <a:lnTo>
                    <a:pt x="381761" y="2667"/>
                  </a:lnTo>
                  <a:lnTo>
                    <a:pt x="441325" y="10541"/>
                  </a:lnTo>
                  <a:lnTo>
                    <a:pt x="495300" y="22987"/>
                  </a:lnTo>
                  <a:lnTo>
                    <a:pt x="542289" y="39370"/>
                  </a:lnTo>
                  <a:lnTo>
                    <a:pt x="581151" y="59182"/>
                  </a:lnTo>
                  <a:lnTo>
                    <a:pt x="628903" y="107187"/>
                  </a:lnTo>
                  <a:lnTo>
                    <a:pt x="635380" y="134238"/>
                  </a:lnTo>
                  <a:lnTo>
                    <a:pt x="635380" y="671703"/>
                  </a:lnTo>
                  <a:lnTo>
                    <a:pt x="610361" y="724027"/>
                  </a:lnTo>
                  <a:lnTo>
                    <a:pt x="542289" y="766699"/>
                  </a:lnTo>
                  <a:lnTo>
                    <a:pt x="495300" y="783082"/>
                  </a:lnTo>
                  <a:lnTo>
                    <a:pt x="441325" y="795528"/>
                  </a:lnTo>
                  <a:lnTo>
                    <a:pt x="381761" y="803402"/>
                  </a:lnTo>
                  <a:lnTo>
                    <a:pt x="317753" y="806069"/>
                  </a:lnTo>
                  <a:lnTo>
                    <a:pt x="253745" y="803402"/>
                  </a:lnTo>
                  <a:lnTo>
                    <a:pt x="194055" y="795528"/>
                  </a:lnTo>
                  <a:lnTo>
                    <a:pt x="140080" y="783082"/>
                  </a:lnTo>
                  <a:lnTo>
                    <a:pt x="93090" y="766699"/>
                  </a:lnTo>
                  <a:lnTo>
                    <a:pt x="54228" y="746887"/>
                  </a:lnTo>
                  <a:lnTo>
                    <a:pt x="6476" y="698754"/>
                  </a:lnTo>
                  <a:lnTo>
                    <a:pt x="0" y="671703"/>
                  </a:lnTo>
                  <a:lnTo>
                    <a:pt x="0" y="1342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0" y="2333244"/>
              <a:ext cx="723900" cy="8961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12964" y="2348483"/>
              <a:ext cx="635635" cy="804545"/>
            </a:xfrm>
            <a:custGeom>
              <a:avLst/>
              <a:gdLst/>
              <a:ahLst/>
              <a:cxnLst/>
              <a:rect l="l" t="t" r="r" b="b"/>
              <a:pathLst>
                <a:path w="635634" h="804544">
                  <a:moveTo>
                    <a:pt x="317753" y="0"/>
                  </a:moveTo>
                  <a:lnTo>
                    <a:pt x="253745" y="2667"/>
                  </a:lnTo>
                  <a:lnTo>
                    <a:pt x="194055" y="10541"/>
                  </a:lnTo>
                  <a:lnTo>
                    <a:pt x="140080" y="22860"/>
                  </a:lnTo>
                  <a:lnTo>
                    <a:pt x="93090" y="39243"/>
                  </a:lnTo>
                  <a:lnTo>
                    <a:pt x="54228" y="59055"/>
                  </a:lnTo>
                  <a:lnTo>
                    <a:pt x="6476" y="107061"/>
                  </a:lnTo>
                  <a:lnTo>
                    <a:pt x="0" y="133985"/>
                  </a:lnTo>
                  <a:lnTo>
                    <a:pt x="0" y="670560"/>
                  </a:lnTo>
                  <a:lnTo>
                    <a:pt x="25018" y="722630"/>
                  </a:lnTo>
                  <a:lnTo>
                    <a:pt x="93090" y="765302"/>
                  </a:lnTo>
                  <a:lnTo>
                    <a:pt x="140080" y="781685"/>
                  </a:lnTo>
                  <a:lnTo>
                    <a:pt x="194055" y="794004"/>
                  </a:lnTo>
                  <a:lnTo>
                    <a:pt x="253745" y="801878"/>
                  </a:lnTo>
                  <a:lnTo>
                    <a:pt x="317753" y="804545"/>
                  </a:lnTo>
                  <a:lnTo>
                    <a:pt x="381761" y="801878"/>
                  </a:lnTo>
                  <a:lnTo>
                    <a:pt x="441325" y="794004"/>
                  </a:lnTo>
                  <a:lnTo>
                    <a:pt x="495300" y="781685"/>
                  </a:lnTo>
                  <a:lnTo>
                    <a:pt x="542416" y="765302"/>
                  </a:lnTo>
                  <a:lnTo>
                    <a:pt x="581151" y="745490"/>
                  </a:lnTo>
                  <a:lnTo>
                    <a:pt x="628903" y="697484"/>
                  </a:lnTo>
                  <a:lnTo>
                    <a:pt x="635380" y="670560"/>
                  </a:lnTo>
                  <a:lnTo>
                    <a:pt x="635380" y="133985"/>
                  </a:lnTo>
                  <a:lnTo>
                    <a:pt x="610361" y="81915"/>
                  </a:lnTo>
                  <a:lnTo>
                    <a:pt x="542416" y="39243"/>
                  </a:lnTo>
                  <a:lnTo>
                    <a:pt x="495300" y="22860"/>
                  </a:lnTo>
                  <a:lnTo>
                    <a:pt x="441325" y="10541"/>
                  </a:lnTo>
                  <a:lnTo>
                    <a:pt x="381761" y="2667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12964" y="2348483"/>
              <a:ext cx="635635" cy="804545"/>
            </a:xfrm>
            <a:custGeom>
              <a:avLst/>
              <a:gdLst/>
              <a:ahLst/>
              <a:cxnLst/>
              <a:rect l="l" t="t" r="r" b="b"/>
              <a:pathLst>
                <a:path w="635634" h="804544">
                  <a:moveTo>
                    <a:pt x="635380" y="134112"/>
                  </a:moveTo>
                  <a:lnTo>
                    <a:pt x="610361" y="186182"/>
                  </a:lnTo>
                  <a:lnTo>
                    <a:pt x="542289" y="228727"/>
                  </a:lnTo>
                  <a:lnTo>
                    <a:pt x="495300" y="244983"/>
                  </a:lnTo>
                  <a:lnTo>
                    <a:pt x="441325" y="257302"/>
                  </a:lnTo>
                  <a:lnTo>
                    <a:pt x="381761" y="265176"/>
                  </a:lnTo>
                  <a:lnTo>
                    <a:pt x="317753" y="267843"/>
                  </a:lnTo>
                  <a:lnTo>
                    <a:pt x="253745" y="265176"/>
                  </a:lnTo>
                  <a:lnTo>
                    <a:pt x="194055" y="257302"/>
                  </a:lnTo>
                  <a:lnTo>
                    <a:pt x="140080" y="244983"/>
                  </a:lnTo>
                  <a:lnTo>
                    <a:pt x="93090" y="228727"/>
                  </a:lnTo>
                  <a:lnTo>
                    <a:pt x="54228" y="208915"/>
                  </a:lnTo>
                  <a:lnTo>
                    <a:pt x="6476" y="161036"/>
                  </a:lnTo>
                  <a:lnTo>
                    <a:pt x="0" y="134112"/>
                  </a:lnTo>
                </a:path>
                <a:path w="635634" h="804544">
                  <a:moveTo>
                    <a:pt x="0" y="133985"/>
                  </a:moveTo>
                  <a:lnTo>
                    <a:pt x="25018" y="81915"/>
                  </a:lnTo>
                  <a:lnTo>
                    <a:pt x="93090" y="39243"/>
                  </a:lnTo>
                  <a:lnTo>
                    <a:pt x="140080" y="22860"/>
                  </a:lnTo>
                  <a:lnTo>
                    <a:pt x="194055" y="10541"/>
                  </a:lnTo>
                  <a:lnTo>
                    <a:pt x="253745" y="2667"/>
                  </a:lnTo>
                  <a:lnTo>
                    <a:pt x="317753" y="0"/>
                  </a:lnTo>
                  <a:lnTo>
                    <a:pt x="381761" y="2667"/>
                  </a:lnTo>
                  <a:lnTo>
                    <a:pt x="441325" y="10541"/>
                  </a:lnTo>
                  <a:lnTo>
                    <a:pt x="495300" y="22860"/>
                  </a:lnTo>
                  <a:lnTo>
                    <a:pt x="542289" y="39243"/>
                  </a:lnTo>
                  <a:lnTo>
                    <a:pt x="581151" y="59055"/>
                  </a:lnTo>
                  <a:lnTo>
                    <a:pt x="628903" y="107061"/>
                  </a:lnTo>
                  <a:lnTo>
                    <a:pt x="635380" y="133985"/>
                  </a:lnTo>
                  <a:lnTo>
                    <a:pt x="635380" y="670560"/>
                  </a:lnTo>
                  <a:lnTo>
                    <a:pt x="610361" y="722630"/>
                  </a:lnTo>
                  <a:lnTo>
                    <a:pt x="542289" y="765302"/>
                  </a:lnTo>
                  <a:lnTo>
                    <a:pt x="495300" y="781685"/>
                  </a:lnTo>
                  <a:lnTo>
                    <a:pt x="441325" y="794004"/>
                  </a:lnTo>
                  <a:lnTo>
                    <a:pt x="381761" y="801878"/>
                  </a:lnTo>
                  <a:lnTo>
                    <a:pt x="317753" y="804545"/>
                  </a:lnTo>
                  <a:lnTo>
                    <a:pt x="253745" y="801878"/>
                  </a:lnTo>
                  <a:lnTo>
                    <a:pt x="194055" y="794004"/>
                  </a:lnTo>
                  <a:lnTo>
                    <a:pt x="140080" y="781685"/>
                  </a:lnTo>
                  <a:lnTo>
                    <a:pt x="93090" y="765302"/>
                  </a:lnTo>
                  <a:lnTo>
                    <a:pt x="54228" y="745490"/>
                  </a:lnTo>
                  <a:lnTo>
                    <a:pt x="6476" y="697484"/>
                  </a:lnTo>
                  <a:lnTo>
                    <a:pt x="0" y="670560"/>
                  </a:lnTo>
                  <a:lnTo>
                    <a:pt x="0" y="13398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200" y="3454775"/>
              <a:ext cx="723900" cy="8886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12964" y="3464051"/>
              <a:ext cx="635635" cy="806450"/>
            </a:xfrm>
            <a:custGeom>
              <a:avLst/>
              <a:gdLst/>
              <a:ahLst/>
              <a:cxnLst/>
              <a:rect l="l" t="t" r="r" b="b"/>
              <a:pathLst>
                <a:path w="635634" h="806450">
                  <a:moveTo>
                    <a:pt x="317753" y="0"/>
                  </a:moveTo>
                  <a:lnTo>
                    <a:pt x="253745" y="2667"/>
                  </a:lnTo>
                  <a:lnTo>
                    <a:pt x="194055" y="10541"/>
                  </a:lnTo>
                  <a:lnTo>
                    <a:pt x="140080" y="22987"/>
                  </a:lnTo>
                  <a:lnTo>
                    <a:pt x="93090" y="39370"/>
                  </a:lnTo>
                  <a:lnTo>
                    <a:pt x="54228" y="59309"/>
                  </a:lnTo>
                  <a:lnTo>
                    <a:pt x="6476" y="107315"/>
                  </a:lnTo>
                  <a:lnTo>
                    <a:pt x="0" y="134366"/>
                  </a:lnTo>
                  <a:lnTo>
                    <a:pt x="0" y="671779"/>
                  </a:lnTo>
                  <a:lnTo>
                    <a:pt x="25018" y="724065"/>
                  </a:lnTo>
                  <a:lnTo>
                    <a:pt x="93090" y="766775"/>
                  </a:lnTo>
                  <a:lnTo>
                    <a:pt x="140080" y="783183"/>
                  </a:lnTo>
                  <a:lnTo>
                    <a:pt x="194055" y="795566"/>
                  </a:lnTo>
                  <a:lnTo>
                    <a:pt x="253745" y="803402"/>
                  </a:lnTo>
                  <a:lnTo>
                    <a:pt x="317753" y="806132"/>
                  </a:lnTo>
                  <a:lnTo>
                    <a:pt x="381761" y="803402"/>
                  </a:lnTo>
                  <a:lnTo>
                    <a:pt x="441325" y="795566"/>
                  </a:lnTo>
                  <a:lnTo>
                    <a:pt x="495300" y="783183"/>
                  </a:lnTo>
                  <a:lnTo>
                    <a:pt x="542416" y="766775"/>
                  </a:lnTo>
                  <a:lnTo>
                    <a:pt x="581151" y="746887"/>
                  </a:lnTo>
                  <a:lnTo>
                    <a:pt x="628903" y="698855"/>
                  </a:lnTo>
                  <a:lnTo>
                    <a:pt x="635380" y="671779"/>
                  </a:lnTo>
                  <a:lnTo>
                    <a:pt x="635380" y="134366"/>
                  </a:lnTo>
                  <a:lnTo>
                    <a:pt x="610361" y="82042"/>
                  </a:lnTo>
                  <a:lnTo>
                    <a:pt x="542416" y="39370"/>
                  </a:lnTo>
                  <a:lnTo>
                    <a:pt x="495300" y="22987"/>
                  </a:lnTo>
                  <a:lnTo>
                    <a:pt x="441325" y="10541"/>
                  </a:lnTo>
                  <a:lnTo>
                    <a:pt x="381761" y="2667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12964" y="3464051"/>
              <a:ext cx="635635" cy="806450"/>
            </a:xfrm>
            <a:custGeom>
              <a:avLst/>
              <a:gdLst/>
              <a:ahLst/>
              <a:cxnLst/>
              <a:rect l="l" t="t" r="r" b="b"/>
              <a:pathLst>
                <a:path w="635634" h="806450">
                  <a:moveTo>
                    <a:pt x="635380" y="135636"/>
                  </a:moveTo>
                  <a:lnTo>
                    <a:pt x="610361" y="187579"/>
                  </a:lnTo>
                  <a:lnTo>
                    <a:pt x="542289" y="230124"/>
                  </a:lnTo>
                  <a:lnTo>
                    <a:pt x="495300" y="246380"/>
                  </a:lnTo>
                  <a:lnTo>
                    <a:pt x="441325" y="258699"/>
                  </a:lnTo>
                  <a:lnTo>
                    <a:pt x="381761" y="266573"/>
                  </a:lnTo>
                  <a:lnTo>
                    <a:pt x="317753" y="269240"/>
                  </a:lnTo>
                  <a:lnTo>
                    <a:pt x="253745" y="266573"/>
                  </a:lnTo>
                  <a:lnTo>
                    <a:pt x="194055" y="258699"/>
                  </a:lnTo>
                  <a:lnTo>
                    <a:pt x="140080" y="246380"/>
                  </a:lnTo>
                  <a:lnTo>
                    <a:pt x="93090" y="230124"/>
                  </a:lnTo>
                  <a:lnTo>
                    <a:pt x="54228" y="210312"/>
                  </a:lnTo>
                  <a:lnTo>
                    <a:pt x="6476" y="162560"/>
                  </a:lnTo>
                  <a:lnTo>
                    <a:pt x="0" y="135636"/>
                  </a:lnTo>
                </a:path>
                <a:path w="635634" h="806450">
                  <a:moveTo>
                    <a:pt x="0" y="134366"/>
                  </a:moveTo>
                  <a:lnTo>
                    <a:pt x="25018" y="82042"/>
                  </a:lnTo>
                  <a:lnTo>
                    <a:pt x="93090" y="39370"/>
                  </a:lnTo>
                  <a:lnTo>
                    <a:pt x="140080" y="22987"/>
                  </a:lnTo>
                  <a:lnTo>
                    <a:pt x="194055" y="10541"/>
                  </a:lnTo>
                  <a:lnTo>
                    <a:pt x="253745" y="2667"/>
                  </a:lnTo>
                  <a:lnTo>
                    <a:pt x="317753" y="0"/>
                  </a:lnTo>
                  <a:lnTo>
                    <a:pt x="381761" y="2667"/>
                  </a:lnTo>
                  <a:lnTo>
                    <a:pt x="441325" y="10541"/>
                  </a:lnTo>
                  <a:lnTo>
                    <a:pt x="495300" y="22987"/>
                  </a:lnTo>
                  <a:lnTo>
                    <a:pt x="542289" y="39370"/>
                  </a:lnTo>
                  <a:lnTo>
                    <a:pt x="581151" y="59309"/>
                  </a:lnTo>
                  <a:lnTo>
                    <a:pt x="628903" y="107315"/>
                  </a:lnTo>
                  <a:lnTo>
                    <a:pt x="635380" y="134366"/>
                  </a:lnTo>
                  <a:lnTo>
                    <a:pt x="635380" y="671779"/>
                  </a:lnTo>
                  <a:lnTo>
                    <a:pt x="610361" y="724065"/>
                  </a:lnTo>
                  <a:lnTo>
                    <a:pt x="542289" y="766775"/>
                  </a:lnTo>
                  <a:lnTo>
                    <a:pt x="495300" y="783183"/>
                  </a:lnTo>
                  <a:lnTo>
                    <a:pt x="441325" y="795566"/>
                  </a:lnTo>
                  <a:lnTo>
                    <a:pt x="381761" y="803402"/>
                  </a:lnTo>
                  <a:lnTo>
                    <a:pt x="317753" y="806132"/>
                  </a:lnTo>
                  <a:lnTo>
                    <a:pt x="253745" y="803402"/>
                  </a:lnTo>
                  <a:lnTo>
                    <a:pt x="194055" y="795566"/>
                  </a:lnTo>
                  <a:lnTo>
                    <a:pt x="140080" y="783183"/>
                  </a:lnTo>
                  <a:lnTo>
                    <a:pt x="93090" y="766775"/>
                  </a:lnTo>
                  <a:lnTo>
                    <a:pt x="54228" y="746887"/>
                  </a:lnTo>
                  <a:lnTo>
                    <a:pt x="6476" y="698855"/>
                  </a:lnTo>
                  <a:lnTo>
                    <a:pt x="0" y="671779"/>
                  </a:lnTo>
                  <a:lnTo>
                    <a:pt x="0" y="1343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9430" y="150317"/>
            <a:ext cx="36798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 b="1">
                <a:latin typeface="Calibri"/>
                <a:cs typeface="Calibri"/>
              </a:rPr>
              <a:t>Working</a:t>
            </a:r>
            <a:r>
              <a:rPr dirty="0" sz="3000" spc="-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of</a:t>
            </a:r>
            <a:r>
              <a:rPr dirty="0" sz="3000" spc="-4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Kubernetes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268" y="2389632"/>
            <a:ext cx="861060" cy="87325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48396" y="2060194"/>
            <a:ext cx="6642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8396" y="3207512"/>
            <a:ext cx="6673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Replic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8396" y="4325823"/>
            <a:ext cx="66738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R</a:t>
            </a:r>
            <a:r>
              <a:rPr dirty="0" sz="800" spc="30">
                <a:latin typeface="Calibri"/>
                <a:cs typeface="Calibri"/>
              </a:rPr>
              <a:t>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10455" y="2619755"/>
            <a:ext cx="1485900" cy="533400"/>
            <a:chOff x="4410455" y="2619755"/>
            <a:chExt cx="1485900" cy="53340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0455" y="2619755"/>
              <a:ext cx="1485900" cy="5135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3543" y="2657855"/>
              <a:ext cx="876300" cy="4953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427220" y="2630373"/>
            <a:ext cx="1403985" cy="43688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10033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79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90844" y="1609344"/>
            <a:ext cx="1772920" cy="2573020"/>
            <a:chOff x="5990844" y="1609344"/>
            <a:chExt cx="1772920" cy="257302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0844" y="1609344"/>
              <a:ext cx="1714500" cy="10485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27420" y="1767332"/>
              <a:ext cx="1433830" cy="795655"/>
            </a:xfrm>
            <a:custGeom>
              <a:avLst/>
              <a:gdLst/>
              <a:ahLst/>
              <a:cxnLst/>
              <a:rect l="l" t="t" r="r" b="b"/>
              <a:pathLst>
                <a:path w="1433829" h="795655">
                  <a:moveTo>
                    <a:pt x="1420113" y="0"/>
                  </a:moveTo>
                  <a:lnTo>
                    <a:pt x="0" y="770508"/>
                  </a:lnTo>
                  <a:lnTo>
                    <a:pt x="13715" y="795654"/>
                  </a:lnTo>
                  <a:lnTo>
                    <a:pt x="1433829" y="25018"/>
                  </a:lnTo>
                  <a:lnTo>
                    <a:pt x="1420113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33818" y="1738884"/>
              <a:ext cx="96011" cy="784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9800" y="2724911"/>
              <a:ext cx="1743455" cy="3048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63996" y="2805683"/>
              <a:ext cx="1518285" cy="86995"/>
            </a:xfrm>
            <a:custGeom>
              <a:avLst/>
              <a:gdLst/>
              <a:ahLst/>
              <a:cxnLst/>
              <a:rect l="l" t="t" r="r" b="b"/>
              <a:pathLst>
                <a:path w="1518284" h="86994">
                  <a:moveTo>
                    <a:pt x="1517904" y="43434"/>
                  </a:moveTo>
                  <a:lnTo>
                    <a:pt x="1489202" y="28956"/>
                  </a:lnTo>
                  <a:lnTo>
                    <a:pt x="1432179" y="0"/>
                  </a:lnTo>
                  <a:lnTo>
                    <a:pt x="1432179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432179" y="57912"/>
                  </a:lnTo>
                  <a:lnTo>
                    <a:pt x="1432179" y="86868"/>
                  </a:lnTo>
                  <a:lnTo>
                    <a:pt x="1489329" y="57912"/>
                  </a:lnTo>
                  <a:lnTo>
                    <a:pt x="1517904" y="43434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90844" y="3095244"/>
              <a:ext cx="1714500" cy="10866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34326" y="3926040"/>
              <a:ext cx="95757" cy="799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27420" y="3134868"/>
              <a:ext cx="1435735" cy="841375"/>
            </a:xfrm>
            <a:custGeom>
              <a:avLst/>
              <a:gdLst/>
              <a:ahLst/>
              <a:cxnLst/>
              <a:rect l="l" t="t" r="r" b="b"/>
              <a:pathLst>
                <a:path w="1435734" h="841375">
                  <a:moveTo>
                    <a:pt x="14224" y="0"/>
                  </a:moveTo>
                  <a:lnTo>
                    <a:pt x="0" y="24764"/>
                  </a:lnTo>
                  <a:lnTo>
                    <a:pt x="1421129" y="840778"/>
                  </a:lnTo>
                  <a:lnTo>
                    <a:pt x="1435353" y="815962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1857755" y="2801111"/>
            <a:ext cx="2324100" cy="152400"/>
            <a:chOff x="1857755" y="2801111"/>
            <a:chExt cx="2324100" cy="152400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57755" y="2801111"/>
              <a:ext cx="2324099" cy="1524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72996" y="2805683"/>
              <a:ext cx="2244725" cy="86995"/>
            </a:xfrm>
            <a:custGeom>
              <a:avLst/>
              <a:gdLst/>
              <a:ahLst/>
              <a:cxnLst/>
              <a:rect l="l" t="t" r="r" b="b"/>
              <a:pathLst>
                <a:path w="2244725" h="86994">
                  <a:moveTo>
                    <a:pt x="2244471" y="43434"/>
                  </a:moveTo>
                  <a:lnTo>
                    <a:pt x="2215769" y="28956"/>
                  </a:lnTo>
                  <a:lnTo>
                    <a:pt x="2158746" y="0"/>
                  </a:lnTo>
                  <a:lnTo>
                    <a:pt x="2158746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2158746" y="57912"/>
                  </a:lnTo>
                  <a:lnTo>
                    <a:pt x="2158746" y="86868"/>
                  </a:lnTo>
                  <a:lnTo>
                    <a:pt x="2216023" y="57912"/>
                  </a:lnTo>
                  <a:lnTo>
                    <a:pt x="2244471" y="43434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1380744" y="987559"/>
            <a:ext cx="4029710" cy="1184275"/>
            <a:chOff x="1380744" y="987559"/>
            <a:chExt cx="4029710" cy="1184275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0744" y="987559"/>
              <a:ext cx="4029455" cy="118414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03604" y="1004315"/>
              <a:ext cx="3936365" cy="1097280"/>
            </a:xfrm>
            <a:custGeom>
              <a:avLst/>
              <a:gdLst/>
              <a:ahLst/>
              <a:cxnLst/>
              <a:rect l="l" t="t" r="r" b="b"/>
              <a:pathLst>
                <a:path w="3936365" h="1097280">
                  <a:moveTo>
                    <a:pt x="3753104" y="0"/>
                  </a:moveTo>
                  <a:lnTo>
                    <a:pt x="182880" y="0"/>
                  </a:lnTo>
                  <a:lnTo>
                    <a:pt x="134239" y="6476"/>
                  </a:lnTo>
                  <a:lnTo>
                    <a:pt x="90551" y="25019"/>
                  </a:lnTo>
                  <a:lnTo>
                    <a:pt x="53593" y="53594"/>
                  </a:lnTo>
                  <a:lnTo>
                    <a:pt x="25018" y="90550"/>
                  </a:lnTo>
                  <a:lnTo>
                    <a:pt x="6477" y="134238"/>
                  </a:lnTo>
                  <a:lnTo>
                    <a:pt x="0" y="182880"/>
                  </a:lnTo>
                  <a:lnTo>
                    <a:pt x="0" y="914273"/>
                  </a:lnTo>
                  <a:lnTo>
                    <a:pt x="6477" y="962914"/>
                  </a:lnTo>
                  <a:lnTo>
                    <a:pt x="25018" y="1006602"/>
                  </a:lnTo>
                  <a:lnTo>
                    <a:pt x="53593" y="1043686"/>
                  </a:lnTo>
                  <a:lnTo>
                    <a:pt x="90551" y="1072261"/>
                  </a:lnTo>
                  <a:lnTo>
                    <a:pt x="134239" y="1090676"/>
                  </a:lnTo>
                  <a:lnTo>
                    <a:pt x="182880" y="1097153"/>
                  </a:lnTo>
                  <a:lnTo>
                    <a:pt x="3753104" y="1097153"/>
                  </a:lnTo>
                  <a:lnTo>
                    <a:pt x="3801745" y="1090676"/>
                  </a:lnTo>
                  <a:lnTo>
                    <a:pt x="3845433" y="1072261"/>
                  </a:lnTo>
                  <a:lnTo>
                    <a:pt x="3882390" y="1043686"/>
                  </a:lnTo>
                  <a:lnTo>
                    <a:pt x="3910965" y="1006602"/>
                  </a:lnTo>
                  <a:lnTo>
                    <a:pt x="3929380" y="962914"/>
                  </a:lnTo>
                  <a:lnTo>
                    <a:pt x="3935984" y="914273"/>
                  </a:lnTo>
                  <a:lnTo>
                    <a:pt x="3935984" y="182880"/>
                  </a:lnTo>
                  <a:lnTo>
                    <a:pt x="3929380" y="134238"/>
                  </a:lnTo>
                  <a:lnTo>
                    <a:pt x="3910965" y="90550"/>
                  </a:lnTo>
                  <a:lnTo>
                    <a:pt x="3882390" y="53594"/>
                  </a:lnTo>
                  <a:lnTo>
                    <a:pt x="3845433" y="25019"/>
                  </a:lnTo>
                  <a:lnTo>
                    <a:pt x="3801745" y="6476"/>
                  </a:lnTo>
                  <a:lnTo>
                    <a:pt x="3753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03604" y="1004315"/>
              <a:ext cx="3936365" cy="1097280"/>
            </a:xfrm>
            <a:custGeom>
              <a:avLst/>
              <a:gdLst/>
              <a:ahLst/>
              <a:cxnLst/>
              <a:rect l="l" t="t" r="r" b="b"/>
              <a:pathLst>
                <a:path w="3936365" h="1097280">
                  <a:moveTo>
                    <a:pt x="0" y="182880"/>
                  </a:moveTo>
                  <a:lnTo>
                    <a:pt x="6477" y="134238"/>
                  </a:lnTo>
                  <a:lnTo>
                    <a:pt x="25018" y="90550"/>
                  </a:lnTo>
                  <a:lnTo>
                    <a:pt x="53593" y="53594"/>
                  </a:lnTo>
                  <a:lnTo>
                    <a:pt x="90551" y="25019"/>
                  </a:lnTo>
                  <a:lnTo>
                    <a:pt x="134239" y="6476"/>
                  </a:lnTo>
                  <a:lnTo>
                    <a:pt x="182880" y="0"/>
                  </a:lnTo>
                  <a:lnTo>
                    <a:pt x="3753104" y="0"/>
                  </a:lnTo>
                  <a:lnTo>
                    <a:pt x="3801745" y="6476"/>
                  </a:lnTo>
                  <a:lnTo>
                    <a:pt x="3845433" y="25019"/>
                  </a:lnTo>
                  <a:lnTo>
                    <a:pt x="3882390" y="53594"/>
                  </a:lnTo>
                  <a:lnTo>
                    <a:pt x="3910965" y="90550"/>
                  </a:lnTo>
                  <a:lnTo>
                    <a:pt x="3929380" y="134238"/>
                  </a:lnTo>
                  <a:lnTo>
                    <a:pt x="3935984" y="182880"/>
                  </a:lnTo>
                  <a:lnTo>
                    <a:pt x="3935984" y="914273"/>
                  </a:lnTo>
                  <a:lnTo>
                    <a:pt x="3929380" y="962914"/>
                  </a:lnTo>
                  <a:lnTo>
                    <a:pt x="3910965" y="1006602"/>
                  </a:lnTo>
                  <a:lnTo>
                    <a:pt x="3882390" y="1043686"/>
                  </a:lnTo>
                  <a:lnTo>
                    <a:pt x="3845433" y="1072261"/>
                  </a:lnTo>
                  <a:lnTo>
                    <a:pt x="3801745" y="1090676"/>
                  </a:lnTo>
                  <a:lnTo>
                    <a:pt x="3753104" y="1097153"/>
                  </a:lnTo>
                  <a:lnTo>
                    <a:pt x="182880" y="1097153"/>
                  </a:lnTo>
                  <a:lnTo>
                    <a:pt x="134239" y="1090676"/>
                  </a:lnTo>
                  <a:lnTo>
                    <a:pt x="90551" y="1072261"/>
                  </a:lnTo>
                  <a:lnTo>
                    <a:pt x="53593" y="1043686"/>
                  </a:lnTo>
                  <a:lnTo>
                    <a:pt x="25018" y="1006602"/>
                  </a:lnTo>
                  <a:lnTo>
                    <a:pt x="6477" y="962914"/>
                  </a:lnTo>
                  <a:lnTo>
                    <a:pt x="0" y="914273"/>
                  </a:lnTo>
                  <a:lnTo>
                    <a:pt x="0" y="182880"/>
                  </a:lnTo>
                  <a:close/>
                </a:path>
              </a:pathLst>
            </a:custGeom>
            <a:ln w="12699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837182" y="1221485"/>
            <a:ext cx="3041650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libri"/>
                <a:cs typeface="Calibri"/>
              </a:rPr>
              <a:t>Se</a:t>
            </a:r>
            <a:r>
              <a:rPr dirty="0" sz="1350" spc="10" b="1">
                <a:latin typeface="Calibri"/>
                <a:cs typeface="Calibri"/>
              </a:rPr>
              <a:t>r</a:t>
            </a:r>
            <a:r>
              <a:rPr dirty="0" sz="1350" spc="-10" b="1">
                <a:latin typeface="Calibri"/>
                <a:cs typeface="Calibri"/>
              </a:rPr>
              <a:t>v</a:t>
            </a:r>
            <a:r>
              <a:rPr dirty="0" sz="1350" b="1">
                <a:latin typeface="Calibri"/>
                <a:cs typeface="Calibri"/>
              </a:rPr>
              <a:t>ices</a:t>
            </a:r>
            <a:r>
              <a:rPr dirty="0" sz="1350" spc="-35" b="1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</a:t>
            </a:r>
            <a:r>
              <a:rPr dirty="0" sz="1350" spc="-15">
                <a:latin typeface="Calibri"/>
                <a:cs typeface="Calibri"/>
              </a:rPr>
              <a:t>se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l</a:t>
            </a:r>
            <a:r>
              <a:rPr dirty="0" sz="1350" spc="15">
                <a:latin typeface="Calibri"/>
                <a:cs typeface="Calibri"/>
              </a:rPr>
              <a:t>o</a:t>
            </a:r>
            <a:r>
              <a:rPr dirty="0" sz="1350" spc="1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b</a:t>
            </a:r>
            <a:r>
              <a:rPr dirty="0" sz="1350" spc="-1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la</a:t>
            </a:r>
            <a:r>
              <a:rPr dirty="0" sz="1350" spc="-5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ce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</a:t>
            </a:r>
            <a:r>
              <a:rPr dirty="0" sz="1350" spc="-2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-10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ic  </a:t>
            </a:r>
            <a:r>
              <a:rPr dirty="0" sz="1350">
                <a:latin typeface="Calibri"/>
                <a:cs typeface="Calibri"/>
              </a:rPr>
              <a:t>among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15">
                <a:latin typeface="Calibri"/>
                <a:cs typeface="Calibri"/>
              </a:rPr>
              <a:t>pods. </a:t>
            </a:r>
            <a:r>
              <a:rPr dirty="0" sz="1350">
                <a:latin typeface="Calibri"/>
                <a:cs typeface="Calibri"/>
              </a:rPr>
              <a:t>It </a:t>
            </a:r>
            <a:r>
              <a:rPr dirty="0" sz="1350" spc="5">
                <a:latin typeface="Calibri"/>
                <a:cs typeface="Calibri"/>
              </a:rPr>
              <a:t>follows </a:t>
            </a:r>
            <a:r>
              <a:rPr dirty="0" sz="1350" spc="-20">
                <a:latin typeface="Calibri"/>
                <a:cs typeface="Calibri"/>
              </a:rPr>
              <a:t>round-robin 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d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30">
                <a:latin typeface="Calibri"/>
                <a:cs typeface="Calibri"/>
              </a:rPr>
              <a:t>s</a:t>
            </a:r>
            <a:r>
              <a:rPr dirty="0" sz="1350" spc="-15">
                <a:latin typeface="Calibri"/>
                <a:cs typeface="Calibri"/>
              </a:rPr>
              <a:t>t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20">
                <a:latin typeface="Calibri"/>
                <a:cs typeface="Calibri"/>
              </a:rPr>
              <a:t>bu</a:t>
            </a:r>
            <a:r>
              <a:rPr dirty="0" sz="1350" spc="-15">
                <a:latin typeface="Calibri"/>
                <a:cs typeface="Calibri"/>
              </a:rPr>
              <a:t>ti</a:t>
            </a:r>
            <a:r>
              <a:rPr dirty="0" sz="1350" spc="-10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n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m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1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</a:t>
            </a:r>
            <a:r>
              <a:rPr dirty="0" sz="1350" spc="-2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he</a:t>
            </a:r>
            <a:r>
              <a:rPr dirty="0" sz="1350" spc="-15">
                <a:latin typeface="Calibri"/>
                <a:cs typeface="Calibri"/>
              </a:rPr>
              <a:t>alt</a:t>
            </a:r>
            <a:r>
              <a:rPr dirty="0" sz="1350" spc="-45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y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</a:t>
            </a:r>
            <a:r>
              <a:rPr dirty="0" sz="1350" spc="-10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ds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6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6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891155"/>
            <a:ext cx="8305800" cy="3967479"/>
            <a:chOff x="838200" y="891155"/>
            <a:chExt cx="8305800" cy="39674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0143" y="1529710"/>
              <a:ext cx="457200" cy="5368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29956" y="154228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704" y="0"/>
                  </a:moveTo>
                  <a:lnTo>
                    <a:pt x="109727" y="5969"/>
                  </a:lnTo>
                  <a:lnTo>
                    <a:pt x="52577" y="22098"/>
                  </a:lnTo>
                  <a:lnTo>
                    <a:pt x="14097" y="46227"/>
                  </a:lnTo>
                  <a:lnTo>
                    <a:pt x="0" y="75564"/>
                  </a:lnTo>
                  <a:lnTo>
                    <a:pt x="0" y="378332"/>
                  </a:lnTo>
                  <a:lnTo>
                    <a:pt x="14097" y="407669"/>
                  </a:lnTo>
                  <a:lnTo>
                    <a:pt x="52577" y="431800"/>
                  </a:lnTo>
                  <a:lnTo>
                    <a:pt x="109727" y="447929"/>
                  </a:lnTo>
                  <a:lnTo>
                    <a:pt x="179704" y="453898"/>
                  </a:lnTo>
                  <a:lnTo>
                    <a:pt x="249682" y="447929"/>
                  </a:lnTo>
                  <a:lnTo>
                    <a:pt x="306832" y="431800"/>
                  </a:lnTo>
                  <a:lnTo>
                    <a:pt x="345313" y="407669"/>
                  </a:lnTo>
                  <a:lnTo>
                    <a:pt x="359410" y="378332"/>
                  </a:lnTo>
                  <a:lnTo>
                    <a:pt x="359410" y="75564"/>
                  </a:lnTo>
                  <a:lnTo>
                    <a:pt x="345313" y="46227"/>
                  </a:lnTo>
                  <a:lnTo>
                    <a:pt x="306832" y="22098"/>
                  </a:lnTo>
                  <a:lnTo>
                    <a:pt x="249682" y="5969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29956" y="154228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410" y="74675"/>
                  </a:moveTo>
                  <a:lnTo>
                    <a:pt x="345313" y="104139"/>
                  </a:lnTo>
                  <a:lnTo>
                    <a:pt x="306832" y="128270"/>
                  </a:lnTo>
                  <a:lnTo>
                    <a:pt x="249682" y="144525"/>
                  </a:lnTo>
                  <a:lnTo>
                    <a:pt x="179704" y="150495"/>
                  </a:lnTo>
                  <a:lnTo>
                    <a:pt x="109727" y="144525"/>
                  </a:lnTo>
                  <a:lnTo>
                    <a:pt x="52577" y="128270"/>
                  </a:lnTo>
                  <a:lnTo>
                    <a:pt x="14097" y="104139"/>
                  </a:lnTo>
                  <a:lnTo>
                    <a:pt x="0" y="74675"/>
                  </a:lnTo>
                </a:path>
                <a:path w="359409" h="454025">
                  <a:moveTo>
                    <a:pt x="0" y="75564"/>
                  </a:moveTo>
                  <a:lnTo>
                    <a:pt x="14097" y="46227"/>
                  </a:lnTo>
                  <a:lnTo>
                    <a:pt x="52577" y="22098"/>
                  </a:lnTo>
                  <a:lnTo>
                    <a:pt x="109727" y="5969"/>
                  </a:lnTo>
                  <a:lnTo>
                    <a:pt x="179704" y="0"/>
                  </a:lnTo>
                  <a:lnTo>
                    <a:pt x="249682" y="5969"/>
                  </a:lnTo>
                  <a:lnTo>
                    <a:pt x="306832" y="22098"/>
                  </a:lnTo>
                  <a:lnTo>
                    <a:pt x="345313" y="46227"/>
                  </a:lnTo>
                  <a:lnTo>
                    <a:pt x="359410" y="75564"/>
                  </a:lnTo>
                  <a:lnTo>
                    <a:pt x="359410" y="378332"/>
                  </a:lnTo>
                  <a:lnTo>
                    <a:pt x="345313" y="407669"/>
                  </a:lnTo>
                  <a:lnTo>
                    <a:pt x="306832" y="431800"/>
                  </a:lnTo>
                  <a:lnTo>
                    <a:pt x="249682" y="447929"/>
                  </a:lnTo>
                  <a:lnTo>
                    <a:pt x="179704" y="453898"/>
                  </a:lnTo>
                  <a:lnTo>
                    <a:pt x="109727" y="447929"/>
                  </a:lnTo>
                  <a:lnTo>
                    <a:pt x="52577" y="431800"/>
                  </a:lnTo>
                  <a:lnTo>
                    <a:pt x="14097" y="407669"/>
                  </a:lnTo>
                  <a:lnTo>
                    <a:pt x="0" y="378332"/>
                  </a:lnTo>
                  <a:lnTo>
                    <a:pt x="0" y="75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0143" y="2162555"/>
              <a:ext cx="457200" cy="5516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29956" y="218236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577" y="0"/>
                  </a:moveTo>
                  <a:lnTo>
                    <a:pt x="109727" y="5968"/>
                  </a:lnTo>
                  <a:lnTo>
                    <a:pt x="52577" y="22098"/>
                  </a:lnTo>
                  <a:lnTo>
                    <a:pt x="14097" y="46227"/>
                  </a:lnTo>
                  <a:lnTo>
                    <a:pt x="0" y="75564"/>
                  </a:lnTo>
                  <a:lnTo>
                    <a:pt x="0" y="378332"/>
                  </a:lnTo>
                  <a:lnTo>
                    <a:pt x="14097" y="407669"/>
                  </a:lnTo>
                  <a:lnTo>
                    <a:pt x="52577" y="431800"/>
                  </a:lnTo>
                  <a:lnTo>
                    <a:pt x="109727" y="447929"/>
                  </a:lnTo>
                  <a:lnTo>
                    <a:pt x="179577" y="453898"/>
                  </a:lnTo>
                  <a:lnTo>
                    <a:pt x="249554" y="447929"/>
                  </a:lnTo>
                  <a:lnTo>
                    <a:pt x="306577" y="431800"/>
                  </a:lnTo>
                  <a:lnTo>
                    <a:pt x="345186" y="407669"/>
                  </a:lnTo>
                  <a:lnTo>
                    <a:pt x="359283" y="378332"/>
                  </a:lnTo>
                  <a:lnTo>
                    <a:pt x="359283" y="75564"/>
                  </a:lnTo>
                  <a:lnTo>
                    <a:pt x="345186" y="46227"/>
                  </a:lnTo>
                  <a:lnTo>
                    <a:pt x="306577" y="22098"/>
                  </a:lnTo>
                  <a:lnTo>
                    <a:pt x="249554" y="5968"/>
                  </a:lnTo>
                  <a:lnTo>
                    <a:pt x="179577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29956" y="218236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283" y="74675"/>
                  </a:moveTo>
                  <a:lnTo>
                    <a:pt x="345186" y="104139"/>
                  </a:lnTo>
                  <a:lnTo>
                    <a:pt x="306577" y="128143"/>
                  </a:lnTo>
                  <a:lnTo>
                    <a:pt x="249554" y="144399"/>
                  </a:lnTo>
                  <a:lnTo>
                    <a:pt x="179577" y="150368"/>
                  </a:lnTo>
                  <a:lnTo>
                    <a:pt x="109727" y="144399"/>
                  </a:lnTo>
                  <a:lnTo>
                    <a:pt x="52577" y="128143"/>
                  </a:lnTo>
                  <a:lnTo>
                    <a:pt x="14097" y="104139"/>
                  </a:lnTo>
                  <a:lnTo>
                    <a:pt x="0" y="74675"/>
                  </a:lnTo>
                </a:path>
                <a:path w="359409" h="454025">
                  <a:moveTo>
                    <a:pt x="0" y="75564"/>
                  </a:moveTo>
                  <a:lnTo>
                    <a:pt x="14097" y="46227"/>
                  </a:lnTo>
                  <a:lnTo>
                    <a:pt x="52577" y="22098"/>
                  </a:lnTo>
                  <a:lnTo>
                    <a:pt x="109727" y="5968"/>
                  </a:lnTo>
                  <a:lnTo>
                    <a:pt x="179577" y="0"/>
                  </a:lnTo>
                  <a:lnTo>
                    <a:pt x="249554" y="5968"/>
                  </a:lnTo>
                  <a:lnTo>
                    <a:pt x="306577" y="22098"/>
                  </a:lnTo>
                  <a:lnTo>
                    <a:pt x="345186" y="46227"/>
                  </a:lnTo>
                  <a:lnTo>
                    <a:pt x="359283" y="75564"/>
                  </a:lnTo>
                  <a:lnTo>
                    <a:pt x="359283" y="378332"/>
                  </a:lnTo>
                  <a:lnTo>
                    <a:pt x="345186" y="407669"/>
                  </a:lnTo>
                  <a:lnTo>
                    <a:pt x="306577" y="431800"/>
                  </a:lnTo>
                  <a:lnTo>
                    <a:pt x="249554" y="447929"/>
                  </a:lnTo>
                  <a:lnTo>
                    <a:pt x="179577" y="453898"/>
                  </a:lnTo>
                  <a:lnTo>
                    <a:pt x="109727" y="447929"/>
                  </a:lnTo>
                  <a:lnTo>
                    <a:pt x="52577" y="431800"/>
                  </a:lnTo>
                  <a:lnTo>
                    <a:pt x="14097" y="407669"/>
                  </a:lnTo>
                  <a:lnTo>
                    <a:pt x="0" y="378332"/>
                  </a:lnTo>
                  <a:lnTo>
                    <a:pt x="0" y="75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0143" y="891155"/>
              <a:ext cx="457200" cy="5368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29956" y="90220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704" y="0"/>
                  </a:moveTo>
                  <a:lnTo>
                    <a:pt x="109727" y="5968"/>
                  </a:lnTo>
                  <a:lnTo>
                    <a:pt x="52577" y="22225"/>
                  </a:lnTo>
                  <a:lnTo>
                    <a:pt x="14097" y="46227"/>
                  </a:lnTo>
                  <a:lnTo>
                    <a:pt x="0" y="75691"/>
                  </a:lnTo>
                  <a:lnTo>
                    <a:pt x="0" y="378332"/>
                  </a:lnTo>
                  <a:lnTo>
                    <a:pt x="14097" y="407669"/>
                  </a:lnTo>
                  <a:lnTo>
                    <a:pt x="52577" y="431800"/>
                  </a:lnTo>
                  <a:lnTo>
                    <a:pt x="109727" y="447928"/>
                  </a:lnTo>
                  <a:lnTo>
                    <a:pt x="179704" y="453897"/>
                  </a:lnTo>
                  <a:lnTo>
                    <a:pt x="249682" y="447928"/>
                  </a:lnTo>
                  <a:lnTo>
                    <a:pt x="306832" y="431800"/>
                  </a:lnTo>
                  <a:lnTo>
                    <a:pt x="345313" y="407669"/>
                  </a:lnTo>
                  <a:lnTo>
                    <a:pt x="359410" y="378332"/>
                  </a:lnTo>
                  <a:lnTo>
                    <a:pt x="359410" y="75691"/>
                  </a:lnTo>
                  <a:lnTo>
                    <a:pt x="345313" y="46227"/>
                  </a:lnTo>
                  <a:lnTo>
                    <a:pt x="306832" y="22225"/>
                  </a:lnTo>
                  <a:lnTo>
                    <a:pt x="249682" y="5968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29956" y="90220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410" y="76200"/>
                  </a:moveTo>
                  <a:lnTo>
                    <a:pt x="345313" y="105663"/>
                  </a:lnTo>
                  <a:lnTo>
                    <a:pt x="306832" y="129666"/>
                  </a:lnTo>
                  <a:lnTo>
                    <a:pt x="249682" y="145922"/>
                  </a:lnTo>
                  <a:lnTo>
                    <a:pt x="179704" y="151891"/>
                  </a:lnTo>
                  <a:lnTo>
                    <a:pt x="109727" y="145922"/>
                  </a:lnTo>
                  <a:lnTo>
                    <a:pt x="52577" y="129666"/>
                  </a:lnTo>
                  <a:lnTo>
                    <a:pt x="14097" y="105663"/>
                  </a:lnTo>
                  <a:lnTo>
                    <a:pt x="0" y="76200"/>
                  </a:lnTo>
                </a:path>
                <a:path w="359409" h="454025">
                  <a:moveTo>
                    <a:pt x="0" y="75691"/>
                  </a:moveTo>
                  <a:lnTo>
                    <a:pt x="14097" y="46227"/>
                  </a:lnTo>
                  <a:lnTo>
                    <a:pt x="52577" y="22225"/>
                  </a:lnTo>
                  <a:lnTo>
                    <a:pt x="109727" y="5968"/>
                  </a:lnTo>
                  <a:lnTo>
                    <a:pt x="179704" y="0"/>
                  </a:lnTo>
                  <a:lnTo>
                    <a:pt x="249682" y="5968"/>
                  </a:lnTo>
                  <a:lnTo>
                    <a:pt x="306832" y="22225"/>
                  </a:lnTo>
                  <a:lnTo>
                    <a:pt x="345313" y="46227"/>
                  </a:lnTo>
                  <a:lnTo>
                    <a:pt x="359410" y="75691"/>
                  </a:lnTo>
                  <a:lnTo>
                    <a:pt x="359410" y="378332"/>
                  </a:lnTo>
                  <a:lnTo>
                    <a:pt x="345313" y="407669"/>
                  </a:lnTo>
                  <a:lnTo>
                    <a:pt x="306832" y="431800"/>
                  </a:lnTo>
                  <a:lnTo>
                    <a:pt x="249682" y="447928"/>
                  </a:lnTo>
                  <a:lnTo>
                    <a:pt x="179704" y="453897"/>
                  </a:lnTo>
                  <a:lnTo>
                    <a:pt x="109727" y="447928"/>
                  </a:lnTo>
                  <a:lnTo>
                    <a:pt x="52577" y="431800"/>
                  </a:lnTo>
                  <a:lnTo>
                    <a:pt x="14097" y="407669"/>
                  </a:lnTo>
                  <a:lnTo>
                    <a:pt x="0" y="378332"/>
                  </a:lnTo>
                  <a:lnTo>
                    <a:pt x="0" y="7569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3334512"/>
              <a:ext cx="4067555" cy="1524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9535" y="3355847"/>
              <a:ext cx="3973195" cy="1429385"/>
            </a:xfrm>
            <a:custGeom>
              <a:avLst/>
              <a:gdLst/>
              <a:ahLst/>
              <a:cxnLst/>
              <a:rect l="l" t="t" r="r" b="b"/>
              <a:pathLst>
                <a:path w="3973195" h="1429385">
                  <a:moveTo>
                    <a:pt x="3734435" y="0"/>
                  </a:moveTo>
                  <a:lnTo>
                    <a:pt x="238404" y="0"/>
                  </a:lnTo>
                  <a:lnTo>
                    <a:pt x="190360" y="4825"/>
                  </a:lnTo>
                  <a:lnTo>
                    <a:pt x="145605" y="18668"/>
                  </a:lnTo>
                  <a:lnTo>
                    <a:pt x="105105" y="40639"/>
                  </a:lnTo>
                  <a:lnTo>
                    <a:pt x="69824" y="69850"/>
                  </a:lnTo>
                  <a:lnTo>
                    <a:pt x="40716" y="105028"/>
                  </a:lnTo>
                  <a:lnTo>
                    <a:pt x="18732" y="145541"/>
                  </a:lnTo>
                  <a:lnTo>
                    <a:pt x="4838" y="190245"/>
                  </a:lnTo>
                  <a:lnTo>
                    <a:pt x="0" y="238251"/>
                  </a:lnTo>
                  <a:lnTo>
                    <a:pt x="0" y="1191120"/>
                  </a:lnTo>
                  <a:lnTo>
                    <a:pt x="4838" y="1239126"/>
                  </a:lnTo>
                  <a:lnTo>
                    <a:pt x="18732" y="1283842"/>
                  </a:lnTo>
                  <a:lnTo>
                    <a:pt x="40716" y="1324305"/>
                  </a:lnTo>
                  <a:lnTo>
                    <a:pt x="69824" y="1359560"/>
                  </a:lnTo>
                  <a:lnTo>
                    <a:pt x="105105" y="1388643"/>
                  </a:lnTo>
                  <a:lnTo>
                    <a:pt x="145605" y="1410614"/>
                  </a:lnTo>
                  <a:lnTo>
                    <a:pt x="190360" y="1424495"/>
                  </a:lnTo>
                  <a:lnTo>
                    <a:pt x="238404" y="1429334"/>
                  </a:lnTo>
                  <a:lnTo>
                    <a:pt x="3734435" y="1429334"/>
                  </a:lnTo>
                  <a:lnTo>
                    <a:pt x="3782441" y="1424495"/>
                  </a:lnTo>
                  <a:lnTo>
                    <a:pt x="3827144" y="1410614"/>
                  </a:lnTo>
                  <a:lnTo>
                    <a:pt x="3867658" y="1388643"/>
                  </a:lnTo>
                  <a:lnTo>
                    <a:pt x="3902964" y="1359560"/>
                  </a:lnTo>
                  <a:lnTo>
                    <a:pt x="3932047" y="1324305"/>
                  </a:lnTo>
                  <a:lnTo>
                    <a:pt x="3954017" y="1283842"/>
                  </a:lnTo>
                  <a:lnTo>
                    <a:pt x="3967861" y="1239126"/>
                  </a:lnTo>
                  <a:lnTo>
                    <a:pt x="3972687" y="1191120"/>
                  </a:lnTo>
                  <a:lnTo>
                    <a:pt x="3972687" y="238251"/>
                  </a:lnTo>
                  <a:lnTo>
                    <a:pt x="3967861" y="190245"/>
                  </a:lnTo>
                  <a:lnTo>
                    <a:pt x="3954017" y="145541"/>
                  </a:lnTo>
                  <a:lnTo>
                    <a:pt x="3932047" y="105028"/>
                  </a:lnTo>
                  <a:lnTo>
                    <a:pt x="3902964" y="69850"/>
                  </a:lnTo>
                  <a:lnTo>
                    <a:pt x="3867658" y="40639"/>
                  </a:lnTo>
                  <a:lnTo>
                    <a:pt x="3827144" y="18668"/>
                  </a:lnTo>
                  <a:lnTo>
                    <a:pt x="3782441" y="4825"/>
                  </a:lnTo>
                  <a:lnTo>
                    <a:pt x="3734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9535" y="3355847"/>
              <a:ext cx="3973195" cy="1429385"/>
            </a:xfrm>
            <a:custGeom>
              <a:avLst/>
              <a:gdLst/>
              <a:ahLst/>
              <a:cxnLst/>
              <a:rect l="l" t="t" r="r" b="b"/>
              <a:pathLst>
                <a:path w="3973195" h="1429385">
                  <a:moveTo>
                    <a:pt x="0" y="238251"/>
                  </a:moveTo>
                  <a:lnTo>
                    <a:pt x="4838" y="190245"/>
                  </a:lnTo>
                  <a:lnTo>
                    <a:pt x="18732" y="145541"/>
                  </a:lnTo>
                  <a:lnTo>
                    <a:pt x="40716" y="105028"/>
                  </a:lnTo>
                  <a:lnTo>
                    <a:pt x="69824" y="69850"/>
                  </a:lnTo>
                  <a:lnTo>
                    <a:pt x="105105" y="40639"/>
                  </a:lnTo>
                  <a:lnTo>
                    <a:pt x="145605" y="18668"/>
                  </a:lnTo>
                  <a:lnTo>
                    <a:pt x="190360" y="4825"/>
                  </a:lnTo>
                  <a:lnTo>
                    <a:pt x="238404" y="0"/>
                  </a:lnTo>
                  <a:lnTo>
                    <a:pt x="3734435" y="0"/>
                  </a:lnTo>
                  <a:lnTo>
                    <a:pt x="3782441" y="4825"/>
                  </a:lnTo>
                  <a:lnTo>
                    <a:pt x="3827144" y="18668"/>
                  </a:lnTo>
                  <a:lnTo>
                    <a:pt x="3867658" y="40639"/>
                  </a:lnTo>
                  <a:lnTo>
                    <a:pt x="3902964" y="69850"/>
                  </a:lnTo>
                  <a:lnTo>
                    <a:pt x="3932047" y="105028"/>
                  </a:lnTo>
                  <a:lnTo>
                    <a:pt x="3954017" y="145541"/>
                  </a:lnTo>
                  <a:lnTo>
                    <a:pt x="3967861" y="190245"/>
                  </a:lnTo>
                  <a:lnTo>
                    <a:pt x="3972687" y="238251"/>
                  </a:lnTo>
                  <a:lnTo>
                    <a:pt x="3972687" y="1191120"/>
                  </a:lnTo>
                  <a:lnTo>
                    <a:pt x="3967861" y="1239126"/>
                  </a:lnTo>
                  <a:lnTo>
                    <a:pt x="3954017" y="1283842"/>
                  </a:lnTo>
                  <a:lnTo>
                    <a:pt x="3932047" y="1324305"/>
                  </a:lnTo>
                  <a:lnTo>
                    <a:pt x="3902964" y="1359560"/>
                  </a:lnTo>
                  <a:lnTo>
                    <a:pt x="3867658" y="1388643"/>
                  </a:lnTo>
                  <a:lnTo>
                    <a:pt x="3827144" y="1410614"/>
                  </a:lnTo>
                  <a:lnTo>
                    <a:pt x="3782441" y="1424495"/>
                  </a:lnTo>
                  <a:lnTo>
                    <a:pt x="3734435" y="1429334"/>
                  </a:lnTo>
                  <a:lnTo>
                    <a:pt x="238404" y="1429334"/>
                  </a:lnTo>
                  <a:lnTo>
                    <a:pt x="190360" y="1424495"/>
                  </a:lnTo>
                  <a:lnTo>
                    <a:pt x="145605" y="1410614"/>
                  </a:lnTo>
                  <a:lnTo>
                    <a:pt x="105105" y="1388643"/>
                  </a:lnTo>
                  <a:lnTo>
                    <a:pt x="69824" y="1359560"/>
                  </a:lnTo>
                  <a:lnTo>
                    <a:pt x="40716" y="1324305"/>
                  </a:lnTo>
                  <a:lnTo>
                    <a:pt x="18732" y="1283842"/>
                  </a:lnTo>
                  <a:lnTo>
                    <a:pt x="4838" y="1239126"/>
                  </a:lnTo>
                  <a:lnTo>
                    <a:pt x="0" y="1191120"/>
                  </a:lnTo>
                  <a:lnTo>
                    <a:pt x="0" y="238251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8796" y="150317"/>
            <a:ext cx="36798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 b="1">
                <a:latin typeface="Calibri"/>
                <a:cs typeface="Calibri"/>
              </a:rPr>
              <a:t>Working</a:t>
            </a:r>
            <a:r>
              <a:rPr dirty="0" sz="3000" b="1">
                <a:latin typeface="Calibri"/>
                <a:cs typeface="Calibri"/>
              </a:rPr>
              <a:t> of</a:t>
            </a:r>
            <a:r>
              <a:rPr dirty="0" sz="3000" spc="-4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Kubernetes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651" y="2398776"/>
            <a:ext cx="861060" cy="87477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934325" y="1342720"/>
            <a:ext cx="66738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R</a:t>
            </a:r>
            <a:r>
              <a:rPr dirty="0" sz="800" spc="30">
                <a:latin typeface="Calibri"/>
                <a:cs typeface="Calibri"/>
              </a:rPr>
              <a:t>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4325" y="1998726"/>
            <a:ext cx="6642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34325" y="2630170"/>
            <a:ext cx="6673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Replic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43244" y="1638300"/>
            <a:ext cx="896619" cy="495300"/>
            <a:chOff x="6143244" y="1638300"/>
            <a:chExt cx="896619" cy="49530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3244" y="1685544"/>
              <a:ext cx="876300" cy="3337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3056" y="1638300"/>
              <a:ext cx="876300" cy="4953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53912" y="1700796"/>
              <a:ext cx="792480" cy="247015"/>
            </a:xfrm>
            <a:custGeom>
              <a:avLst/>
              <a:gdLst/>
              <a:ahLst/>
              <a:cxnLst/>
              <a:rect l="l" t="t" r="r" b="b"/>
              <a:pathLst>
                <a:path w="792479" h="247014">
                  <a:moveTo>
                    <a:pt x="792454" y="0"/>
                  </a:moveTo>
                  <a:lnTo>
                    <a:pt x="0" y="0"/>
                  </a:lnTo>
                  <a:lnTo>
                    <a:pt x="0" y="246494"/>
                  </a:lnTo>
                  <a:lnTo>
                    <a:pt x="792454" y="246494"/>
                  </a:lnTo>
                  <a:lnTo>
                    <a:pt x="792454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153911" y="1700796"/>
            <a:ext cx="792480" cy="2470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3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010400" y="1066800"/>
            <a:ext cx="1430020" cy="3639820"/>
            <a:chOff x="7010400" y="1066800"/>
            <a:chExt cx="1430020" cy="3639820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19544" y="1066800"/>
              <a:ext cx="1066800" cy="6949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54596" y="1226312"/>
              <a:ext cx="782955" cy="441959"/>
            </a:xfrm>
            <a:custGeom>
              <a:avLst/>
              <a:gdLst/>
              <a:ahLst/>
              <a:cxnLst/>
              <a:rect l="l" t="t" r="r" b="b"/>
              <a:pathLst>
                <a:path w="782954" h="441960">
                  <a:moveTo>
                    <a:pt x="769238" y="0"/>
                  </a:moveTo>
                  <a:lnTo>
                    <a:pt x="0" y="416813"/>
                  </a:lnTo>
                  <a:lnTo>
                    <a:pt x="13588" y="441833"/>
                  </a:lnTo>
                  <a:lnTo>
                    <a:pt x="782827" y="24891"/>
                  </a:lnTo>
                  <a:lnTo>
                    <a:pt x="769238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10119" y="1197863"/>
              <a:ext cx="96011" cy="784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9355" y="1696212"/>
              <a:ext cx="1075944" cy="304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77456" y="1781555"/>
              <a:ext cx="857885" cy="86360"/>
            </a:xfrm>
            <a:custGeom>
              <a:avLst/>
              <a:gdLst/>
              <a:ahLst/>
              <a:cxnLst/>
              <a:rect l="l" t="t" r="r" b="b"/>
              <a:pathLst>
                <a:path w="857884" h="86360">
                  <a:moveTo>
                    <a:pt x="857504" y="43065"/>
                  </a:moveTo>
                  <a:lnTo>
                    <a:pt x="829056" y="28702"/>
                  </a:lnTo>
                  <a:lnTo>
                    <a:pt x="771652" y="0"/>
                  </a:lnTo>
                  <a:lnTo>
                    <a:pt x="771652" y="28790"/>
                  </a:lnTo>
                  <a:lnTo>
                    <a:pt x="0" y="28790"/>
                  </a:lnTo>
                  <a:lnTo>
                    <a:pt x="0" y="57531"/>
                  </a:lnTo>
                  <a:lnTo>
                    <a:pt x="771652" y="57531"/>
                  </a:lnTo>
                  <a:lnTo>
                    <a:pt x="771652" y="86233"/>
                  </a:lnTo>
                  <a:lnTo>
                    <a:pt x="828802" y="57531"/>
                  </a:lnTo>
                  <a:lnTo>
                    <a:pt x="857504" y="43065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0400" y="1943100"/>
              <a:ext cx="1075944" cy="7147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10119" y="2398013"/>
              <a:ext cx="95757" cy="798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054596" y="1981200"/>
              <a:ext cx="784225" cy="466725"/>
            </a:xfrm>
            <a:custGeom>
              <a:avLst/>
              <a:gdLst/>
              <a:ahLst/>
              <a:cxnLst/>
              <a:rect l="l" t="t" r="r" b="b"/>
              <a:pathLst>
                <a:path w="784225" h="466725">
                  <a:moveTo>
                    <a:pt x="14224" y="0"/>
                  </a:moveTo>
                  <a:lnTo>
                    <a:pt x="0" y="24764"/>
                  </a:lnTo>
                  <a:lnTo>
                    <a:pt x="769747" y="466344"/>
                  </a:lnTo>
                  <a:lnTo>
                    <a:pt x="783971" y="44157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91855" y="2901311"/>
              <a:ext cx="448055" cy="53683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008619" y="291388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704" y="0"/>
                  </a:moveTo>
                  <a:lnTo>
                    <a:pt x="109727" y="5968"/>
                  </a:lnTo>
                  <a:lnTo>
                    <a:pt x="52577" y="22098"/>
                  </a:lnTo>
                  <a:lnTo>
                    <a:pt x="14097" y="46228"/>
                  </a:lnTo>
                  <a:lnTo>
                    <a:pt x="0" y="75564"/>
                  </a:lnTo>
                  <a:lnTo>
                    <a:pt x="0" y="378332"/>
                  </a:lnTo>
                  <a:lnTo>
                    <a:pt x="14097" y="407669"/>
                  </a:lnTo>
                  <a:lnTo>
                    <a:pt x="52577" y="431800"/>
                  </a:lnTo>
                  <a:lnTo>
                    <a:pt x="109727" y="447929"/>
                  </a:lnTo>
                  <a:lnTo>
                    <a:pt x="179704" y="453898"/>
                  </a:lnTo>
                  <a:lnTo>
                    <a:pt x="249681" y="447929"/>
                  </a:lnTo>
                  <a:lnTo>
                    <a:pt x="306704" y="431800"/>
                  </a:lnTo>
                  <a:lnTo>
                    <a:pt x="345312" y="407669"/>
                  </a:lnTo>
                  <a:lnTo>
                    <a:pt x="359409" y="378332"/>
                  </a:lnTo>
                  <a:lnTo>
                    <a:pt x="359409" y="75564"/>
                  </a:lnTo>
                  <a:lnTo>
                    <a:pt x="345312" y="46228"/>
                  </a:lnTo>
                  <a:lnTo>
                    <a:pt x="306704" y="22098"/>
                  </a:lnTo>
                  <a:lnTo>
                    <a:pt x="249681" y="5968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5F46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008619" y="291388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409" y="76200"/>
                  </a:moveTo>
                  <a:lnTo>
                    <a:pt x="345312" y="105663"/>
                  </a:lnTo>
                  <a:lnTo>
                    <a:pt x="306704" y="129793"/>
                  </a:lnTo>
                  <a:lnTo>
                    <a:pt x="249681" y="146050"/>
                  </a:lnTo>
                  <a:lnTo>
                    <a:pt x="179704" y="152019"/>
                  </a:lnTo>
                  <a:lnTo>
                    <a:pt x="109727" y="146050"/>
                  </a:lnTo>
                  <a:lnTo>
                    <a:pt x="52577" y="129793"/>
                  </a:lnTo>
                  <a:lnTo>
                    <a:pt x="14097" y="105663"/>
                  </a:lnTo>
                  <a:lnTo>
                    <a:pt x="0" y="76200"/>
                  </a:lnTo>
                </a:path>
                <a:path w="359409" h="454025">
                  <a:moveTo>
                    <a:pt x="0" y="75564"/>
                  </a:moveTo>
                  <a:lnTo>
                    <a:pt x="14097" y="46228"/>
                  </a:lnTo>
                  <a:lnTo>
                    <a:pt x="52577" y="22098"/>
                  </a:lnTo>
                  <a:lnTo>
                    <a:pt x="109727" y="5968"/>
                  </a:lnTo>
                  <a:lnTo>
                    <a:pt x="179704" y="0"/>
                  </a:lnTo>
                  <a:lnTo>
                    <a:pt x="249681" y="5968"/>
                  </a:lnTo>
                  <a:lnTo>
                    <a:pt x="306704" y="22098"/>
                  </a:lnTo>
                  <a:lnTo>
                    <a:pt x="345312" y="46228"/>
                  </a:lnTo>
                  <a:lnTo>
                    <a:pt x="359409" y="75564"/>
                  </a:lnTo>
                  <a:lnTo>
                    <a:pt x="359409" y="378332"/>
                  </a:lnTo>
                  <a:lnTo>
                    <a:pt x="345312" y="407669"/>
                  </a:lnTo>
                  <a:lnTo>
                    <a:pt x="306704" y="431800"/>
                  </a:lnTo>
                  <a:lnTo>
                    <a:pt x="249681" y="447929"/>
                  </a:lnTo>
                  <a:lnTo>
                    <a:pt x="179704" y="453898"/>
                  </a:lnTo>
                  <a:lnTo>
                    <a:pt x="109727" y="447929"/>
                  </a:lnTo>
                  <a:lnTo>
                    <a:pt x="52577" y="431800"/>
                  </a:lnTo>
                  <a:lnTo>
                    <a:pt x="14097" y="407669"/>
                  </a:lnTo>
                  <a:lnTo>
                    <a:pt x="0" y="378332"/>
                  </a:lnTo>
                  <a:lnTo>
                    <a:pt x="0" y="75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91855" y="3530819"/>
              <a:ext cx="448055" cy="5458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08619" y="3543300"/>
              <a:ext cx="359410" cy="455930"/>
            </a:xfrm>
            <a:custGeom>
              <a:avLst/>
              <a:gdLst/>
              <a:ahLst/>
              <a:cxnLst/>
              <a:rect l="l" t="t" r="r" b="b"/>
              <a:pathLst>
                <a:path w="359409" h="455929">
                  <a:moveTo>
                    <a:pt x="179704" y="0"/>
                  </a:moveTo>
                  <a:lnTo>
                    <a:pt x="109727" y="5968"/>
                  </a:lnTo>
                  <a:lnTo>
                    <a:pt x="52577" y="22225"/>
                  </a:lnTo>
                  <a:lnTo>
                    <a:pt x="14097" y="46355"/>
                  </a:lnTo>
                  <a:lnTo>
                    <a:pt x="0" y="75946"/>
                  </a:lnTo>
                  <a:lnTo>
                    <a:pt x="0" y="379577"/>
                  </a:lnTo>
                  <a:lnTo>
                    <a:pt x="14097" y="409130"/>
                  </a:lnTo>
                  <a:lnTo>
                    <a:pt x="52577" y="433260"/>
                  </a:lnTo>
                  <a:lnTo>
                    <a:pt x="109727" y="449516"/>
                  </a:lnTo>
                  <a:lnTo>
                    <a:pt x="179704" y="455485"/>
                  </a:lnTo>
                  <a:lnTo>
                    <a:pt x="249681" y="449516"/>
                  </a:lnTo>
                  <a:lnTo>
                    <a:pt x="306704" y="433260"/>
                  </a:lnTo>
                  <a:lnTo>
                    <a:pt x="345312" y="409130"/>
                  </a:lnTo>
                  <a:lnTo>
                    <a:pt x="359409" y="379577"/>
                  </a:lnTo>
                  <a:lnTo>
                    <a:pt x="359409" y="75946"/>
                  </a:lnTo>
                  <a:lnTo>
                    <a:pt x="345312" y="46355"/>
                  </a:lnTo>
                  <a:lnTo>
                    <a:pt x="306704" y="22225"/>
                  </a:lnTo>
                  <a:lnTo>
                    <a:pt x="249681" y="5968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5F46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08619" y="3543300"/>
              <a:ext cx="359410" cy="455930"/>
            </a:xfrm>
            <a:custGeom>
              <a:avLst/>
              <a:gdLst/>
              <a:ahLst/>
              <a:cxnLst/>
              <a:rect l="l" t="t" r="r" b="b"/>
              <a:pathLst>
                <a:path w="359409" h="455929">
                  <a:moveTo>
                    <a:pt x="359409" y="76200"/>
                  </a:moveTo>
                  <a:lnTo>
                    <a:pt x="345312" y="105663"/>
                  </a:lnTo>
                  <a:lnTo>
                    <a:pt x="306704" y="129666"/>
                  </a:lnTo>
                  <a:lnTo>
                    <a:pt x="249681" y="145922"/>
                  </a:lnTo>
                  <a:lnTo>
                    <a:pt x="179704" y="151891"/>
                  </a:lnTo>
                  <a:lnTo>
                    <a:pt x="109727" y="145922"/>
                  </a:lnTo>
                  <a:lnTo>
                    <a:pt x="52577" y="129666"/>
                  </a:lnTo>
                  <a:lnTo>
                    <a:pt x="14097" y="105663"/>
                  </a:lnTo>
                  <a:lnTo>
                    <a:pt x="0" y="76200"/>
                  </a:lnTo>
                </a:path>
                <a:path w="359409" h="455929">
                  <a:moveTo>
                    <a:pt x="0" y="75946"/>
                  </a:moveTo>
                  <a:lnTo>
                    <a:pt x="14097" y="46355"/>
                  </a:lnTo>
                  <a:lnTo>
                    <a:pt x="52577" y="22225"/>
                  </a:lnTo>
                  <a:lnTo>
                    <a:pt x="109727" y="5968"/>
                  </a:lnTo>
                  <a:lnTo>
                    <a:pt x="179704" y="0"/>
                  </a:lnTo>
                  <a:lnTo>
                    <a:pt x="249681" y="5968"/>
                  </a:lnTo>
                  <a:lnTo>
                    <a:pt x="306704" y="22225"/>
                  </a:lnTo>
                  <a:lnTo>
                    <a:pt x="345312" y="46355"/>
                  </a:lnTo>
                  <a:lnTo>
                    <a:pt x="359409" y="75946"/>
                  </a:lnTo>
                  <a:lnTo>
                    <a:pt x="359409" y="379577"/>
                  </a:lnTo>
                  <a:lnTo>
                    <a:pt x="345312" y="409130"/>
                  </a:lnTo>
                  <a:lnTo>
                    <a:pt x="306704" y="433260"/>
                  </a:lnTo>
                  <a:lnTo>
                    <a:pt x="249681" y="449516"/>
                  </a:lnTo>
                  <a:lnTo>
                    <a:pt x="179704" y="455485"/>
                  </a:lnTo>
                  <a:lnTo>
                    <a:pt x="109727" y="449516"/>
                  </a:lnTo>
                  <a:lnTo>
                    <a:pt x="52577" y="433260"/>
                  </a:lnTo>
                  <a:lnTo>
                    <a:pt x="14097" y="409130"/>
                  </a:lnTo>
                  <a:lnTo>
                    <a:pt x="0" y="379577"/>
                  </a:lnTo>
                  <a:lnTo>
                    <a:pt x="0" y="759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91855" y="4158723"/>
              <a:ext cx="448055" cy="54738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008619" y="4174235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704" y="0"/>
                  </a:moveTo>
                  <a:lnTo>
                    <a:pt x="109727" y="5943"/>
                  </a:lnTo>
                  <a:lnTo>
                    <a:pt x="52577" y="22161"/>
                  </a:lnTo>
                  <a:lnTo>
                    <a:pt x="14097" y="46202"/>
                  </a:lnTo>
                  <a:lnTo>
                    <a:pt x="0" y="75666"/>
                  </a:lnTo>
                  <a:lnTo>
                    <a:pt x="0" y="378282"/>
                  </a:lnTo>
                  <a:lnTo>
                    <a:pt x="14097" y="407733"/>
                  </a:lnTo>
                  <a:lnTo>
                    <a:pt x="52577" y="431787"/>
                  </a:lnTo>
                  <a:lnTo>
                    <a:pt x="109727" y="447992"/>
                  </a:lnTo>
                  <a:lnTo>
                    <a:pt x="179704" y="453936"/>
                  </a:lnTo>
                  <a:lnTo>
                    <a:pt x="249681" y="447992"/>
                  </a:lnTo>
                  <a:lnTo>
                    <a:pt x="306704" y="431787"/>
                  </a:lnTo>
                  <a:lnTo>
                    <a:pt x="345312" y="407733"/>
                  </a:lnTo>
                  <a:lnTo>
                    <a:pt x="359409" y="378282"/>
                  </a:lnTo>
                  <a:lnTo>
                    <a:pt x="359409" y="75666"/>
                  </a:lnTo>
                  <a:lnTo>
                    <a:pt x="345312" y="46202"/>
                  </a:lnTo>
                  <a:lnTo>
                    <a:pt x="306704" y="22161"/>
                  </a:lnTo>
                  <a:lnTo>
                    <a:pt x="249681" y="5943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5F46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008619" y="4174235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409" y="76200"/>
                  </a:moveTo>
                  <a:lnTo>
                    <a:pt x="345312" y="105689"/>
                  </a:lnTo>
                  <a:lnTo>
                    <a:pt x="306704" y="129755"/>
                  </a:lnTo>
                  <a:lnTo>
                    <a:pt x="249681" y="145986"/>
                  </a:lnTo>
                  <a:lnTo>
                    <a:pt x="179704" y="151942"/>
                  </a:lnTo>
                  <a:lnTo>
                    <a:pt x="109727" y="145986"/>
                  </a:lnTo>
                  <a:lnTo>
                    <a:pt x="52577" y="129755"/>
                  </a:lnTo>
                  <a:lnTo>
                    <a:pt x="14097" y="105689"/>
                  </a:lnTo>
                  <a:lnTo>
                    <a:pt x="0" y="76200"/>
                  </a:lnTo>
                </a:path>
                <a:path w="359409" h="454025">
                  <a:moveTo>
                    <a:pt x="0" y="75666"/>
                  </a:moveTo>
                  <a:lnTo>
                    <a:pt x="14097" y="46202"/>
                  </a:lnTo>
                  <a:lnTo>
                    <a:pt x="52577" y="22161"/>
                  </a:lnTo>
                  <a:lnTo>
                    <a:pt x="109727" y="5943"/>
                  </a:lnTo>
                  <a:lnTo>
                    <a:pt x="179704" y="0"/>
                  </a:lnTo>
                  <a:lnTo>
                    <a:pt x="249681" y="5943"/>
                  </a:lnTo>
                  <a:lnTo>
                    <a:pt x="306704" y="22161"/>
                  </a:lnTo>
                  <a:lnTo>
                    <a:pt x="345312" y="46202"/>
                  </a:lnTo>
                  <a:lnTo>
                    <a:pt x="359409" y="75666"/>
                  </a:lnTo>
                  <a:lnTo>
                    <a:pt x="359409" y="378282"/>
                  </a:lnTo>
                  <a:lnTo>
                    <a:pt x="345312" y="407733"/>
                  </a:lnTo>
                  <a:lnTo>
                    <a:pt x="306704" y="431787"/>
                  </a:lnTo>
                  <a:lnTo>
                    <a:pt x="249681" y="447992"/>
                  </a:lnTo>
                  <a:lnTo>
                    <a:pt x="179704" y="453936"/>
                  </a:lnTo>
                  <a:lnTo>
                    <a:pt x="109727" y="447992"/>
                  </a:lnTo>
                  <a:lnTo>
                    <a:pt x="52577" y="431787"/>
                  </a:lnTo>
                  <a:lnTo>
                    <a:pt x="14097" y="407733"/>
                  </a:lnTo>
                  <a:lnTo>
                    <a:pt x="0" y="378282"/>
                  </a:lnTo>
                  <a:lnTo>
                    <a:pt x="0" y="756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7897114" y="3392170"/>
            <a:ext cx="6648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7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97114" y="4015536"/>
            <a:ext cx="66611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R</a:t>
            </a:r>
            <a:r>
              <a:rPr dirty="0" sz="800" spc="30">
                <a:latin typeface="Calibri"/>
                <a:cs typeface="Calibri"/>
              </a:rPr>
              <a:t>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06893" y="4639462"/>
            <a:ext cx="6648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143244" y="3639311"/>
            <a:ext cx="896619" cy="495300"/>
            <a:chOff x="6143244" y="3639311"/>
            <a:chExt cx="896619" cy="495300"/>
          </a:xfrm>
        </p:grpSpPr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43244" y="3686555"/>
              <a:ext cx="876300" cy="3337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3056" y="3639311"/>
              <a:ext cx="876300" cy="49530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6153911" y="3703320"/>
            <a:ext cx="792480" cy="247015"/>
          </a:xfrm>
          <a:prstGeom prst="rect">
            <a:avLst/>
          </a:prstGeom>
          <a:solidFill>
            <a:srgbClr val="5F4678"/>
          </a:solidFill>
        </p:spPr>
        <p:txBody>
          <a:bodyPr wrap="square" lIns="0" tIns="7620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6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010400" y="3076955"/>
            <a:ext cx="1104900" cy="1580515"/>
            <a:chOff x="7010400" y="3076955"/>
            <a:chExt cx="1104900" cy="1580515"/>
          </a:xfrm>
        </p:grpSpPr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9544" y="3076955"/>
              <a:ext cx="1066800" cy="6858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054596" y="3228847"/>
              <a:ext cx="782955" cy="442595"/>
            </a:xfrm>
            <a:custGeom>
              <a:avLst/>
              <a:gdLst/>
              <a:ahLst/>
              <a:cxnLst/>
              <a:rect l="l" t="t" r="r" b="b"/>
              <a:pathLst>
                <a:path w="782954" h="442595">
                  <a:moveTo>
                    <a:pt x="769238" y="0"/>
                  </a:moveTo>
                  <a:lnTo>
                    <a:pt x="0" y="417448"/>
                  </a:lnTo>
                  <a:lnTo>
                    <a:pt x="13588" y="442467"/>
                  </a:lnTo>
                  <a:lnTo>
                    <a:pt x="782954" y="25018"/>
                  </a:lnTo>
                  <a:lnTo>
                    <a:pt x="769238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10119" y="3200399"/>
              <a:ext cx="96011" cy="7861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39355" y="3704843"/>
              <a:ext cx="1075944" cy="3048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077456" y="3784091"/>
              <a:ext cx="857885" cy="85725"/>
            </a:xfrm>
            <a:custGeom>
              <a:avLst/>
              <a:gdLst/>
              <a:ahLst/>
              <a:cxnLst/>
              <a:rect l="l" t="t" r="r" b="b"/>
              <a:pathLst>
                <a:path w="857884" h="85725">
                  <a:moveTo>
                    <a:pt x="857504" y="42672"/>
                  </a:moveTo>
                  <a:lnTo>
                    <a:pt x="828929" y="28448"/>
                  </a:lnTo>
                  <a:lnTo>
                    <a:pt x="771652" y="0"/>
                  </a:lnTo>
                  <a:lnTo>
                    <a:pt x="771652" y="28448"/>
                  </a:lnTo>
                  <a:lnTo>
                    <a:pt x="0" y="28448"/>
                  </a:lnTo>
                  <a:lnTo>
                    <a:pt x="0" y="56896"/>
                  </a:lnTo>
                  <a:lnTo>
                    <a:pt x="771652" y="56896"/>
                  </a:lnTo>
                  <a:lnTo>
                    <a:pt x="771652" y="85344"/>
                  </a:lnTo>
                  <a:lnTo>
                    <a:pt x="828802" y="56896"/>
                  </a:lnTo>
                  <a:lnTo>
                    <a:pt x="857504" y="42672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10400" y="3944111"/>
              <a:ext cx="1075944" cy="7132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10119" y="4399318"/>
              <a:ext cx="95757" cy="7964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054596" y="3983736"/>
              <a:ext cx="784225" cy="465455"/>
            </a:xfrm>
            <a:custGeom>
              <a:avLst/>
              <a:gdLst/>
              <a:ahLst/>
              <a:cxnLst/>
              <a:rect l="l" t="t" r="r" b="b"/>
              <a:pathLst>
                <a:path w="784225" h="465454">
                  <a:moveTo>
                    <a:pt x="14224" y="0"/>
                  </a:moveTo>
                  <a:lnTo>
                    <a:pt x="0" y="24726"/>
                  </a:lnTo>
                  <a:lnTo>
                    <a:pt x="769747" y="464997"/>
                  </a:lnTo>
                  <a:lnTo>
                    <a:pt x="783971" y="440270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5395340" y="1477518"/>
            <a:ext cx="7664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Calibri"/>
                <a:cs typeface="Calibri"/>
              </a:rPr>
              <a:t>I</a:t>
            </a:r>
            <a:r>
              <a:rPr dirty="0" sz="800" spc="5" b="1">
                <a:latin typeface="Calibri"/>
                <a:cs typeface="Calibri"/>
              </a:rPr>
              <a:t>m</a:t>
            </a:r>
            <a:r>
              <a:rPr dirty="0" sz="800" b="1">
                <a:latin typeface="Calibri"/>
                <a:cs typeface="Calibri"/>
              </a:rPr>
              <a:t>age</a:t>
            </a:r>
            <a:r>
              <a:rPr dirty="0" sz="800" spc="-60" b="1">
                <a:latin typeface="Calibri"/>
                <a:cs typeface="Calibri"/>
              </a:rPr>
              <a:t> </a:t>
            </a:r>
            <a:r>
              <a:rPr dirty="0" sz="800" spc="15" b="1">
                <a:latin typeface="Calibri"/>
                <a:cs typeface="Calibri"/>
              </a:rPr>
              <a:t>P</a:t>
            </a:r>
            <a:r>
              <a:rPr dirty="0" sz="800" spc="10" b="1">
                <a:latin typeface="Calibri"/>
                <a:cs typeface="Calibri"/>
              </a:rPr>
              <a:t>rocess</a:t>
            </a:r>
            <a:r>
              <a:rPr dirty="0" sz="800" spc="5" b="1">
                <a:latin typeface="Calibri"/>
                <a:cs typeface="Calibri"/>
              </a:rPr>
              <a:t>i</a:t>
            </a:r>
            <a:r>
              <a:rPr dirty="0" sz="800" spc="10" b="1">
                <a:latin typeface="Calibri"/>
                <a:cs typeface="Calibri"/>
              </a:rPr>
              <a:t>n</a:t>
            </a:r>
            <a:r>
              <a:rPr dirty="0" sz="800" b="1">
                <a:latin typeface="Calibri"/>
                <a:cs typeface="Calibri"/>
              </a:rPr>
              <a:t>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41441" y="3968902"/>
            <a:ext cx="7537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0" b="1">
                <a:latin typeface="Calibri"/>
                <a:cs typeface="Calibri"/>
              </a:rPr>
              <a:t>V</a:t>
            </a:r>
            <a:r>
              <a:rPr dirty="0" sz="800" spc="30" b="1">
                <a:latin typeface="Calibri"/>
                <a:cs typeface="Calibri"/>
              </a:rPr>
              <a:t>i</a:t>
            </a:r>
            <a:r>
              <a:rPr dirty="0" sz="800" spc="35" b="1">
                <a:latin typeface="Calibri"/>
                <a:cs typeface="Calibri"/>
              </a:rPr>
              <a:t>de</a:t>
            </a:r>
            <a:r>
              <a:rPr dirty="0" sz="800" b="1">
                <a:latin typeface="Calibri"/>
                <a:cs typeface="Calibri"/>
              </a:rPr>
              <a:t>o</a:t>
            </a:r>
            <a:r>
              <a:rPr dirty="0" sz="800" spc="-85" b="1">
                <a:latin typeface="Calibri"/>
                <a:cs typeface="Calibri"/>
              </a:rPr>
              <a:t> </a:t>
            </a:r>
            <a:r>
              <a:rPr dirty="0" sz="800" b="1">
                <a:latin typeface="Calibri"/>
                <a:cs typeface="Calibri"/>
              </a:rPr>
              <a:t>Process</a:t>
            </a:r>
            <a:r>
              <a:rPr dirty="0" sz="800" spc="-10" b="1">
                <a:latin typeface="Calibri"/>
                <a:cs typeface="Calibri"/>
              </a:rPr>
              <a:t>i</a:t>
            </a:r>
            <a:r>
              <a:rPr dirty="0" sz="800" b="1">
                <a:latin typeface="Calibri"/>
                <a:cs typeface="Calibri"/>
              </a:rPr>
              <a:t>ng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90800" y="2643680"/>
            <a:ext cx="1371600" cy="462231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613660" y="2653283"/>
            <a:ext cx="1272540" cy="378460"/>
          </a:xfrm>
          <a:prstGeom prst="rect">
            <a:avLst/>
          </a:prstGeom>
          <a:solidFill>
            <a:srgbClr val="EF7E09"/>
          </a:solidFill>
          <a:ln w="12700">
            <a:solidFill>
              <a:srgbClr val="AE5C04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389890">
              <a:lnSpc>
                <a:spcPct val="100000"/>
              </a:lnSpc>
              <a:spcBef>
                <a:spcPts val="550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962400" y="1696211"/>
            <a:ext cx="2295525" cy="2313940"/>
            <a:chOff x="3962400" y="1696211"/>
            <a:chExt cx="2295525" cy="2313940"/>
          </a:xfrm>
        </p:grpSpPr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62400" y="1696211"/>
              <a:ext cx="2295144" cy="115214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006596" y="1845817"/>
              <a:ext cx="1995805" cy="908050"/>
            </a:xfrm>
            <a:custGeom>
              <a:avLst/>
              <a:gdLst/>
              <a:ahLst/>
              <a:cxnLst/>
              <a:rect l="l" t="t" r="r" b="b"/>
              <a:pathLst>
                <a:path w="1995804" h="908050">
                  <a:moveTo>
                    <a:pt x="1983866" y="0"/>
                  </a:moveTo>
                  <a:lnTo>
                    <a:pt x="0" y="881761"/>
                  </a:lnTo>
                  <a:lnTo>
                    <a:pt x="11556" y="907796"/>
                  </a:lnTo>
                  <a:lnTo>
                    <a:pt x="1995424" y="26035"/>
                  </a:lnTo>
                  <a:lnTo>
                    <a:pt x="1983866" y="0"/>
                  </a:lnTo>
                  <a:close/>
                </a:path>
              </a:pathLst>
            </a:custGeom>
            <a:solidFill>
              <a:srgbClr val="5077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78905" y="1819655"/>
              <a:ext cx="95758" cy="7835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62400" y="2877311"/>
              <a:ext cx="2218944" cy="113233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03595" y="3752976"/>
              <a:ext cx="95757" cy="7823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005071" y="2918459"/>
              <a:ext cx="1922145" cy="887094"/>
            </a:xfrm>
            <a:custGeom>
              <a:avLst/>
              <a:gdLst/>
              <a:ahLst/>
              <a:cxnLst/>
              <a:rect l="l" t="t" r="r" b="b"/>
              <a:pathLst>
                <a:path w="1922145" h="887095">
                  <a:moveTo>
                    <a:pt x="11811" y="0"/>
                  </a:moveTo>
                  <a:lnTo>
                    <a:pt x="0" y="26034"/>
                  </a:lnTo>
                  <a:lnTo>
                    <a:pt x="1910206" y="886713"/>
                  </a:lnTo>
                  <a:lnTo>
                    <a:pt x="1922017" y="860551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5077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4974716" y="2317242"/>
            <a:ext cx="86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Demo.com/image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35728" y="3153917"/>
            <a:ext cx="826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</a:t>
            </a:r>
            <a:r>
              <a:rPr dirty="0" sz="900">
                <a:latin typeface="Calibri"/>
                <a:cs typeface="Calibri"/>
              </a:rPr>
              <a:t>m</a:t>
            </a:r>
            <a:r>
              <a:rPr dirty="0" sz="900" spc="5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.</a:t>
            </a:r>
            <a:r>
              <a:rPr dirty="0" sz="900">
                <a:latin typeface="Calibri"/>
                <a:cs typeface="Calibri"/>
              </a:rPr>
              <a:t>com</a:t>
            </a:r>
            <a:r>
              <a:rPr dirty="0" sz="900" spc="-5">
                <a:latin typeface="Calibri"/>
                <a:cs typeface="Calibri"/>
              </a:rPr>
              <a:t>/</a:t>
            </a:r>
            <a:r>
              <a:rPr dirty="0" sz="900" spc="10">
                <a:latin typeface="Calibri"/>
                <a:cs typeface="Calibri"/>
              </a:rPr>
              <a:t>v</a:t>
            </a:r>
            <a:r>
              <a:rPr dirty="0" sz="900" spc="5">
                <a:latin typeface="Calibri"/>
                <a:cs typeface="Calibri"/>
              </a:rPr>
              <a:t>id</a:t>
            </a:r>
            <a:r>
              <a:rPr dirty="0" sz="900" spc="-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o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667255" y="2714244"/>
            <a:ext cx="962025" cy="304800"/>
            <a:chOff x="1667255" y="2714244"/>
            <a:chExt cx="962025" cy="304800"/>
          </a:xfrm>
        </p:grpSpPr>
        <p:pic>
          <p:nvPicPr>
            <p:cNvPr id="75" name="object 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67255" y="2714244"/>
              <a:ext cx="961644" cy="3048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706880" y="2798063"/>
              <a:ext cx="745490" cy="86995"/>
            </a:xfrm>
            <a:custGeom>
              <a:avLst/>
              <a:gdLst/>
              <a:ahLst/>
              <a:cxnLst/>
              <a:rect l="l" t="t" r="r" b="b"/>
              <a:pathLst>
                <a:path w="745489" h="86994">
                  <a:moveTo>
                    <a:pt x="745236" y="43434"/>
                  </a:moveTo>
                  <a:lnTo>
                    <a:pt x="716788" y="28956"/>
                  </a:lnTo>
                  <a:lnTo>
                    <a:pt x="659511" y="0"/>
                  </a:lnTo>
                  <a:lnTo>
                    <a:pt x="659511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659511" y="57912"/>
                  </a:lnTo>
                  <a:lnTo>
                    <a:pt x="659511" y="86868"/>
                  </a:lnTo>
                  <a:lnTo>
                    <a:pt x="716534" y="57912"/>
                  </a:lnTo>
                  <a:lnTo>
                    <a:pt x="745236" y="43434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1250086" y="3535807"/>
            <a:ext cx="3249930" cy="1055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0795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An </a:t>
            </a:r>
            <a:r>
              <a:rPr dirty="0" sz="1350" spc="-5" b="1">
                <a:latin typeface="Calibri"/>
                <a:cs typeface="Calibri"/>
              </a:rPr>
              <a:t>Ingress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5">
                <a:latin typeface="Calibri"/>
                <a:cs typeface="Calibri"/>
              </a:rPr>
              <a:t>an </a:t>
            </a:r>
            <a:r>
              <a:rPr dirty="0" sz="1350" spc="-5">
                <a:latin typeface="Calibri"/>
                <a:cs typeface="Calibri"/>
              </a:rPr>
              <a:t>object that </a:t>
            </a:r>
            <a:r>
              <a:rPr dirty="0" sz="1350">
                <a:latin typeface="Calibri"/>
                <a:cs typeface="Calibri"/>
              </a:rPr>
              <a:t>allows </a:t>
            </a:r>
            <a:r>
              <a:rPr dirty="0" sz="1350" spc="5">
                <a:latin typeface="Calibri"/>
                <a:cs typeface="Calibri"/>
              </a:rPr>
              <a:t>access </a:t>
            </a:r>
            <a:r>
              <a:rPr dirty="0" sz="1350" spc="-5">
                <a:latin typeface="Calibri"/>
                <a:cs typeface="Calibri"/>
              </a:rPr>
              <a:t>to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 </a:t>
            </a:r>
            <a:r>
              <a:rPr dirty="0" sz="1350" spc="-30">
                <a:latin typeface="Calibri"/>
                <a:cs typeface="Calibri"/>
              </a:rPr>
              <a:t>Kubernetes </a:t>
            </a:r>
            <a:r>
              <a:rPr dirty="0" sz="1350">
                <a:latin typeface="Calibri"/>
                <a:cs typeface="Calibri"/>
              </a:rPr>
              <a:t>services from </a:t>
            </a:r>
            <a:r>
              <a:rPr dirty="0" sz="1350" spc="-15">
                <a:latin typeface="Calibri"/>
                <a:cs typeface="Calibri"/>
              </a:rPr>
              <a:t>outside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Kubernetes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55">
                <a:latin typeface="Calibri"/>
                <a:cs typeface="Calibri"/>
              </a:rPr>
              <a:t>cluster.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You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can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configure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access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creating </a:t>
            </a:r>
            <a:r>
              <a:rPr dirty="0" sz="1350">
                <a:latin typeface="Calibri"/>
                <a:cs typeface="Calibri"/>
              </a:rPr>
              <a:t>a collection </a:t>
            </a:r>
            <a:r>
              <a:rPr dirty="0" sz="1350" spc="10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rules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 spc="-15">
                <a:latin typeface="Calibri"/>
                <a:cs typeface="Calibri"/>
              </a:rPr>
              <a:t>define </a:t>
            </a:r>
            <a:r>
              <a:rPr dirty="0" sz="1350">
                <a:latin typeface="Calibri"/>
                <a:cs typeface="Calibri"/>
              </a:rPr>
              <a:t>which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inbound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connections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reach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which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services.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31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31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6822" y="1788413"/>
            <a:ext cx="328104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4820" marR="5080" indent="-452755">
              <a:lnSpc>
                <a:spcPct val="100000"/>
              </a:lnSpc>
              <a:spcBef>
                <a:spcPts val="95"/>
              </a:spcBef>
            </a:pP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Deployments</a:t>
            </a:r>
            <a:r>
              <a:rPr dirty="0" sz="4000" spc="95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15" b="0" i="1">
                <a:solidFill>
                  <a:srgbClr val="375F92"/>
                </a:solidFill>
                <a:latin typeface="Calibri"/>
                <a:cs typeface="Calibri"/>
              </a:rPr>
              <a:t>in </a:t>
            </a:r>
            <a:r>
              <a:rPr dirty="0" sz="4000" spc="-89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Kubernetes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93235"/>
            <a:ext cx="9144000" cy="1350645"/>
            <a:chOff x="0" y="3793235"/>
            <a:chExt cx="9144000" cy="1350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3" y="3793235"/>
              <a:ext cx="592835" cy="10805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56987"/>
              <a:ext cx="9144000" cy="28651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33983" y="0"/>
            <a:ext cx="7481570" cy="1885314"/>
            <a:chOff x="633983" y="0"/>
            <a:chExt cx="7481570" cy="188531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83" y="0"/>
              <a:ext cx="594360" cy="1080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011" y="920392"/>
              <a:ext cx="6876288" cy="9647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52727" y="928116"/>
              <a:ext cx="6792595" cy="883919"/>
            </a:xfrm>
            <a:custGeom>
              <a:avLst/>
              <a:gdLst/>
              <a:ahLst/>
              <a:cxnLst/>
              <a:rect l="l" t="t" r="r" b="b"/>
              <a:pathLst>
                <a:path w="6792595" h="883919">
                  <a:moveTo>
                    <a:pt x="6645021" y="0"/>
                  </a:moveTo>
                  <a:lnTo>
                    <a:pt x="147319" y="0"/>
                  </a:lnTo>
                  <a:lnTo>
                    <a:pt x="100710" y="7493"/>
                  </a:lnTo>
                  <a:lnTo>
                    <a:pt x="60325" y="28448"/>
                  </a:lnTo>
                  <a:lnTo>
                    <a:pt x="28447" y="60325"/>
                  </a:lnTo>
                  <a:lnTo>
                    <a:pt x="7505" y="100711"/>
                  </a:lnTo>
                  <a:lnTo>
                    <a:pt x="0" y="147193"/>
                  </a:lnTo>
                  <a:lnTo>
                    <a:pt x="0" y="736219"/>
                  </a:lnTo>
                  <a:lnTo>
                    <a:pt x="7505" y="782828"/>
                  </a:lnTo>
                  <a:lnTo>
                    <a:pt x="28447" y="823213"/>
                  </a:lnTo>
                  <a:lnTo>
                    <a:pt x="60325" y="855091"/>
                  </a:lnTo>
                  <a:lnTo>
                    <a:pt x="100710" y="876046"/>
                  </a:lnTo>
                  <a:lnTo>
                    <a:pt x="147319" y="883538"/>
                  </a:lnTo>
                  <a:lnTo>
                    <a:pt x="6645021" y="883538"/>
                  </a:lnTo>
                  <a:lnTo>
                    <a:pt x="6691630" y="876046"/>
                  </a:lnTo>
                  <a:lnTo>
                    <a:pt x="6732016" y="855091"/>
                  </a:lnTo>
                  <a:lnTo>
                    <a:pt x="6763893" y="823213"/>
                  </a:lnTo>
                  <a:lnTo>
                    <a:pt x="6784848" y="782828"/>
                  </a:lnTo>
                  <a:lnTo>
                    <a:pt x="6792341" y="736219"/>
                  </a:lnTo>
                  <a:lnTo>
                    <a:pt x="6792341" y="147193"/>
                  </a:lnTo>
                  <a:lnTo>
                    <a:pt x="6784848" y="100711"/>
                  </a:lnTo>
                  <a:lnTo>
                    <a:pt x="6763893" y="60325"/>
                  </a:lnTo>
                  <a:lnTo>
                    <a:pt x="6732016" y="28448"/>
                  </a:lnTo>
                  <a:lnTo>
                    <a:pt x="6691630" y="7493"/>
                  </a:lnTo>
                  <a:lnTo>
                    <a:pt x="6645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52727" y="928116"/>
              <a:ext cx="6792595" cy="883919"/>
            </a:xfrm>
            <a:custGeom>
              <a:avLst/>
              <a:gdLst/>
              <a:ahLst/>
              <a:cxnLst/>
              <a:rect l="l" t="t" r="r" b="b"/>
              <a:pathLst>
                <a:path w="6792595" h="883919">
                  <a:moveTo>
                    <a:pt x="0" y="147193"/>
                  </a:moveTo>
                  <a:lnTo>
                    <a:pt x="7505" y="100711"/>
                  </a:lnTo>
                  <a:lnTo>
                    <a:pt x="28447" y="60325"/>
                  </a:lnTo>
                  <a:lnTo>
                    <a:pt x="60325" y="28448"/>
                  </a:lnTo>
                  <a:lnTo>
                    <a:pt x="100710" y="7493"/>
                  </a:lnTo>
                  <a:lnTo>
                    <a:pt x="147319" y="0"/>
                  </a:lnTo>
                  <a:lnTo>
                    <a:pt x="6645021" y="0"/>
                  </a:lnTo>
                  <a:lnTo>
                    <a:pt x="6691630" y="7493"/>
                  </a:lnTo>
                  <a:lnTo>
                    <a:pt x="6732016" y="28448"/>
                  </a:lnTo>
                  <a:lnTo>
                    <a:pt x="6763893" y="60325"/>
                  </a:lnTo>
                  <a:lnTo>
                    <a:pt x="6784848" y="100711"/>
                  </a:lnTo>
                  <a:lnTo>
                    <a:pt x="6792341" y="147193"/>
                  </a:lnTo>
                  <a:lnTo>
                    <a:pt x="6792341" y="736219"/>
                  </a:lnTo>
                  <a:lnTo>
                    <a:pt x="6784848" y="782828"/>
                  </a:lnTo>
                  <a:lnTo>
                    <a:pt x="6763893" y="823213"/>
                  </a:lnTo>
                  <a:lnTo>
                    <a:pt x="6732016" y="855091"/>
                  </a:lnTo>
                  <a:lnTo>
                    <a:pt x="6691630" y="876046"/>
                  </a:lnTo>
                  <a:lnTo>
                    <a:pt x="6645021" y="883538"/>
                  </a:lnTo>
                  <a:lnTo>
                    <a:pt x="147319" y="883538"/>
                  </a:lnTo>
                  <a:lnTo>
                    <a:pt x="100710" y="876046"/>
                  </a:lnTo>
                  <a:lnTo>
                    <a:pt x="60325" y="855091"/>
                  </a:lnTo>
                  <a:lnTo>
                    <a:pt x="28447" y="823213"/>
                  </a:lnTo>
                  <a:lnTo>
                    <a:pt x="7505" y="782828"/>
                  </a:lnTo>
                  <a:lnTo>
                    <a:pt x="0" y="736219"/>
                  </a:lnTo>
                  <a:lnTo>
                    <a:pt x="0" y="147193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3483" y="2107692"/>
            <a:ext cx="1080516" cy="5943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904" y="150317"/>
            <a:ext cx="44418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Deployments</a:t>
            </a:r>
            <a:r>
              <a:rPr dirty="0" sz="3000" spc="50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in</a:t>
            </a:r>
            <a:r>
              <a:rPr dirty="0" sz="3000" spc="1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Kubernetes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3395" y="1128522"/>
            <a:ext cx="5618480" cy="4349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464820" marR="5080" indent="-452755">
              <a:lnSpc>
                <a:spcPts val="1600"/>
              </a:lnSpc>
              <a:spcBef>
                <a:spcPts val="175"/>
              </a:spcBef>
            </a:pPr>
            <a:r>
              <a:rPr dirty="0" sz="1350" spc="-15">
                <a:latin typeface="Calibri"/>
                <a:cs typeface="Calibri"/>
              </a:rPr>
              <a:t>Deployment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30">
                <a:latin typeface="Calibri"/>
                <a:cs typeface="Calibri"/>
              </a:rPr>
              <a:t>Kubernetes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controller </a:t>
            </a:r>
            <a:r>
              <a:rPr dirty="0" sz="1350">
                <a:latin typeface="Calibri"/>
                <a:cs typeface="Calibri"/>
              </a:rPr>
              <a:t>which </a:t>
            </a:r>
            <a:r>
              <a:rPr dirty="0" sz="1350" spc="-25">
                <a:latin typeface="Calibri"/>
                <a:cs typeface="Calibri"/>
              </a:rPr>
              <a:t>helps </a:t>
            </a:r>
            <a:r>
              <a:rPr dirty="0" sz="1350" spc="-5">
                <a:latin typeface="Calibri"/>
                <a:cs typeface="Calibri"/>
              </a:rPr>
              <a:t>your applications reach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desired</a:t>
            </a:r>
            <a:r>
              <a:rPr dirty="0" sz="1350" spc="-10">
                <a:latin typeface="Calibri"/>
                <a:cs typeface="Calibri"/>
              </a:rPr>
              <a:t> state;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desired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state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defined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inside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deployment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file.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29255" y="2558872"/>
            <a:ext cx="4171315" cy="2080260"/>
            <a:chOff x="2429255" y="2558872"/>
            <a:chExt cx="4171315" cy="208026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9255" y="2558872"/>
              <a:ext cx="4171188" cy="20801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52115" y="2572512"/>
              <a:ext cx="4069079" cy="1991995"/>
            </a:xfrm>
            <a:custGeom>
              <a:avLst/>
              <a:gdLst/>
              <a:ahLst/>
              <a:cxnLst/>
              <a:rect l="l" t="t" r="r" b="b"/>
              <a:pathLst>
                <a:path w="4069079" h="1991995">
                  <a:moveTo>
                    <a:pt x="3736339" y="0"/>
                  </a:moveTo>
                  <a:lnTo>
                    <a:pt x="332231" y="0"/>
                  </a:lnTo>
                  <a:lnTo>
                    <a:pt x="283082" y="3556"/>
                  </a:lnTo>
                  <a:lnTo>
                    <a:pt x="236219" y="14096"/>
                  </a:lnTo>
                  <a:lnTo>
                    <a:pt x="192150" y="30861"/>
                  </a:lnTo>
                  <a:lnTo>
                    <a:pt x="151256" y="53467"/>
                  </a:lnTo>
                  <a:lnTo>
                    <a:pt x="114300" y="81406"/>
                  </a:lnTo>
                  <a:lnTo>
                    <a:pt x="81533" y="114173"/>
                  </a:lnTo>
                  <a:lnTo>
                    <a:pt x="53466" y="151256"/>
                  </a:lnTo>
                  <a:lnTo>
                    <a:pt x="30860" y="192024"/>
                  </a:lnTo>
                  <a:lnTo>
                    <a:pt x="14096" y="236093"/>
                  </a:lnTo>
                  <a:lnTo>
                    <a:pt x="3556" y="282956"/>
                  </a:lnTo>
                  <a:lnTo>
                    <a:pt x="0" y="331977"/>
                  </a:lnTo>
                  <a:lnTo>
                    <a:pt x="0" y="1659813"/>
                  </a:lnTo>
                  <a:lnTo>
                    <a:pt x="3556" y="1708873"/>
                  </a:lnTo>
                  <a:lnTo>
                    <a:pt x="14096" y="1755698"/>
                  </a:lnTo>
                  <a:lnTo>
                    <a:pt x="30860" y="1799767"/>
                  </a:lnTo>
                  <a:lnTo>
                    <a:pt x="53466" y="1840585"/>
                  </a:lnTo>
                  <a:lnTo>
                    <a:pt x="81533" y="1877618"/>
                  </a:lnTo>
                  <a:lnTo>
                    <a:pt x="114300" y="1910372"/>
                  </a:lnTo>
                  <a:lnTo>
                    <a:pt x="151256" y="1938312"/>
                  </a:lnTo>
                  <a:lnTo>
                    <a:pt x="192150" y="1960943"/>
                  </a:lnTo>
                  <a:lnTo>
                    <a:pt x="236219" y="1977732"/>
                  </a:lnTo>
                  <a:lnTo>
                    <a:pt x="283082" y="1988197"/>
                  </a:lnTo>
                  <a:lnTo>
                    <a:pt x="332231" y="1991791"/>
                  </a:lnTo>
                  <a:lnTo>
                    <a:pt x="3736339" y="1991791"/>
                  </a:lnTo>
                  <a:lnTo>
                    <a:pt x="3785488" y="1988197"/>
                  </a:lnTo>
                  <a:lnTo>
                    <a:pt x="3832352" y="1977732"/>
                  </a:lnTo>
                  <a:lnTo>
                    <a:pt x="3876421" y="1960943"/>
                  </a:lnTo>
                  <a:lnTo>
                    <a:pt x="3917314" y="1938312"/>
                  </a:lnTo>
                  <a:lnTo>
                    <a:pt x="3954399" y="1910372"/>
                  </a:lnTo>
                  <a:lnTo>
                    <a:pt x="3987164" y="1877618"/>
                  </a:lnTo>
                  <a:lnTo>
                    <a:pt x="4015104" y="1840585"/>
                  </a:lnTo>
                  <a:lnTo>
                    <a:pt x="4037710" y="1799767"/>
                  </a:lnTo>
                  <a:lnTo>
                    <a:pt x="4054475" y="1755698"/>
                  </a:lnTo>
                  <a:lnTo>
                    <a:pt x="4065015" y="1708873"/>
                  </a:lnTo>
                  <a:lnTo>
                    <a:pt x="4068572" y="1659813"/>
                  </a:lnTo>
                  <a:lnTo>
                    <a:pt x="4068572" y="331977"/>
                  </a:lnTo>
                  <a:lnTo>
                    <a:pt x="4065015" y="282956"/>
                  </a:lnTo>
                  <a:lnTo>
                    <a:pt x="4054475" y="236093"/>
                  </a:lnTo>
                  <a:lnTo>
                    <a:pt x="4037710" y="192024"/>
                  </a:lnTo>
                  <a:lnTo>
                    <a:pt x="4015104" y="151256"/>
                  </a:lnTo>
                  <a:lnTo>
                    <a:pt x="3987164" y="114173"/>
                  </a:lnTo>
                  <a:lnTo>
                    <a:pt x="3954399" y="81406"/>
                  </a:lnTo>
                  <a:lnTo>
                    <a:pt x="3917314" y="53467"/>
                  </a:lnTo>
                  <a:lnTo>
                    <a:pt x="3876421" y="30861"/>
                  </a:lnTo>
                  <a:lnTo>
                    <a:pt x="3832352" y="14096"/>
                  </a:lnTo>
                  <a:lnTo>
                    <a:pt x="3785488" y="3556"/>
                  </a:lnTo>
                  <a:lnTo>
                    <a:pt x="3736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52115" y="2572512"/>
              <a:ext cx="4069079" cy="1991995"/>
            </a:xfrm>
            <a:custGeom>
              <a:avLst/>
              <a:gdLst/>
              <a:ahLst/>
              <a:cxnLst/>
              <a:rect l="l" t="t" r="r" b="b"/>
              <a:pathLst>
                <a:path w="4069079" h="1991995">
                  <a:moveTo>
                    <a:pt x="0" y="331977"/>
                  </a:moveTo>
                  <a:lnTo>
                    <a:pt x="3556" y="282956"/>
                  </a:lnTo>
                  <a:lnTo>
                    <a:pt x="14096" y="236093"/>
                  </a:lnTo>
                  <a:lnTo>
                    <a:pt x="30860" y="192024"/>
                  </a:lnTo>
                  <a:lnTo>
                    <a:pt x="53466" y="151256"/>
                  </a:lnTo>
                  <a:lnTo>
                    <a:pt x="81533" y="114173"/>
                  </a:lnTo>
                  <a:lnTo>
                    <a:pt x="114300" y="81406"/>
                  </a:lnTo>
                  <a:lnTo>
                    <a:pt x="151256" y="53467"/>
                  </a:lnTo>
                  <a:lnTo>
                    <a:pt x="192150" y="30861"/>
                  </a:lnTo>
                  <a:lnTo>
                    <a:pt x="236219" y="14096"/>
                  </a:lnTo>
                  <a:lnTo>
                    <a:pt x="283082" y="3556"/>
                  </a:lnTo>
                  <a:lnTo>
                    <a:pt x="332231" y="0"/>
                  </a:lnTo>
                  <a:lnTo>
                    <a:pt x="3736339" y="0"/>
                  </a:lnTo>
                  <a:lnTo>
                    <a:pt x="3785488" y="3556"/>
                  </a:lnTo>
                  <a:lnTo>
                    <a:pt x="3832352" y="14096"/>
                  </a:lnTo>
                  <a:lnTo>
                    <a:pt x="3876421" y="30861"/>
                  </a:lnTo>
                  <a:lnTo>
                    <a:pt x="3917314" y="53467"/>
                  </a:lnTo>
                  <a:lnTo>
                    <a:pt x="3954399" y="81406"/>
                  </a:lnTo>
                  <a:lnTo>
                    <a:pt x="3987164" y="114173"/>
                  </a:lnTo>
                  <a:lnTo>
                    <a:pt x="4015104" y="151256"/>
                  </a:lnTo>
                  <a:lnTo>
                    <a:pt x="4037710" y="192024"/>
                  </a:lnTo>
                  <a:lnTo>
                    <a:pt x="4054475" y="236093"/>
                  </a:lnTo>
                  <a:lnTo>
                    <a:pt x="4065015" y="282956"/>
                  </a:lnTo>
                  <a:lnTo>
                    <a:pt x="4068572" y="331977"/>
                  </a:lnTo>
                  <a:lnTo>
                    <a:pt x="4068572" y="1659813"/>
                  </a:lnTo>
                  <a:lnTo>
                    <a:pt x="4065015" y="1708873"/>
                  </a:lnTo>
                  <a:lnTo>
                    <a:pt x="4054475" y="1755698"/>
                  </a:lnTo>
                  <a:lnTo>
                    <a:pt x="4037710" y="1799767"/>
                  </a:lnTo>
                  <a:lnTo>
                    <a:pt x="4015104" y="1840585"/>
                  </a:lnTo>
                  <a:lnTo>
                    <a:pt x="3987164" y="1877618"/>
                  </a:lnTo>
                  <a:lnTo>
                    <a:pt x="3954399" y="1910359"/>
                  </a:lnTo>
                  <a:lnTo>
                    <a:pt x="3917314" y="1938312"/>
                  </a:lnTo>
                  <a:lnTo>
                    <a:pt x="3876421" y="1960943"/>
                  </a:lnTo>
                  <a:lnTo>
                    <a:pt x="3832352" y="1977732"/>
                  </a:lnTo>
                  <a:lnTo>
                    <a:pt x="3785488" y="1988197"/>
                  </a:lnTo>
                  <a:lnTo>
                    <a:pt x="3736339" y="1991791"/>
                  </a:lnTo>
                  <a:lnTo>
                    <a:pt x="332231" y="1991791"/>
                  </a:lnTo>
                  <a:lnTo>
                    <a:pt x="283082" y="1988197"/>
                  </a:lnTo>
                  <a:lnTo>
                    <a:pt x="236219" y="1977732"/>
                  </a:lnTo>
                  <a:lnTo>
                    <a:pt x="192150" y="1960943"/>
                  </a:lnTo>
                  <a:lnTo>
                    <a:pt x="151256" y="1938312"/>
                  </a:lnTo>
                  <a:lnTo>
                    <a:pt x="114300" y="1910359"/>
                  </a:lnTo>
                  <a:lnTo>
                    <a:pt x="81533" y="1877618"/>
                  </a:lnTo>
                  <a:lnTo>
                    <a:pt x="53466" y="1840585"/>
                  </a:lnTo>
                  <a:lnTo>
                    <a:pt x="30860" y="1799767"/>
                  </a:lnTo>
                  <a:lnTo>
                    <a:pt x="14096" y="1755698"/>
                  </a:lnTo>
                  <a:lnTo>
                    <a:pt x="3556" y="1708873"/>
                  </a:lnTo>
                  <a:lnTo>
                    <a:pt x="0" y="1659813"/>
                  </a:lnTo>
                  <a:lnTo>
                    <a:pt x="0" y="331977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95015" y="3069336"/>
              <a:ext cx="728345" cy="998219"/>
            </a:xfrm>
            <a:custGeom>
              <a:avLst/>
              <a:gdLst/>
              <a:ahLst/>
              <a:cxnLst/>
              <a:rect l="l" t="t" r="r" b="b"/>
              <a:pathLst>
                <a:path w="728345" h="998220">
                  <a:moveTo>
                    <a:pt x="364235" y="0"/>
                  </a:moveTo>
                  <a:lnTo>
                    <a:pt x="298703" y="2666"/>
                  </a:lnTo>
                  <a:lnTo>
                    <a:pt x="237108" y="10413"/>
                  </a:lnTo>
                  <a:lnTo>
                    <a:pt x="180339" y="22732"/>
                  </a:lnTo>
                  <a:lnTo>
                    <a:pt x="129539" y="39115"/>
                  </a:lnTo>
                  <a:lnTo>
                    <a:pt x="85597" y="59055"/>
                  </a:lnTo>
                  <a:lnTo>
                    <a:pt x="49783" y="82295"/>
                  </a:lnTo>
                  <a:lnTo>
                    <a:pt x="5841" y="136270"/>
                  </a:lnTo>
                  <a:lnTo>
                    <a:pt x="0" y="166243"/>
                  </a:lnTo>
                  <a:lnTo>
                    <a:pt x="0" y="831494"/>
                  </a:lnTo>
                  <a:lnTo>
                    <a:pt x="22732" y="889533"/>
                  </a:lnTo>
                  <a:lnTo>
                    <a:pt x="85597" y="938644"/>
                  </a:lnTo>
                  <a:lnTo>
                    <a:pt x="129539" y="958697"/>
                  </a:lnTo>
                  <a:lnTo>
                    <a:pt x="180339" y="975105"/>
                  </a:lnTo>
                  <a:lnTo>
                    <a:pt x="237108" y="987399"/>
                  </a:lnTo>
                  <a:lnTo>
                    <a:pt x="298703" y="995133"/>
                  </a:lnTo>
                  <a:lnTo>
                    <a:pt x="364235" y="997813"/>
                  </a:lnTo>
                  <a:lnTo>
                    <a:pt x="429640" y="995133"/>
                  </a:lnTo>
                  <a:lnTo>
                    <a:pt x="491235" y="987399"/>
                  </a:lnTo>
                  <a:lnTo>
                    <a:pt x="548005" y="975105"/>
                  </a:lnTo>
                  <a:lnTo>
                    <a:pt x="598805" y="958697"/>
                  </a:lnTo>
                  <a:lnTo>
                    <a:pt x="642746" y="938644"/>
                  </a:lnTo>
                  <a:lnTo>
                    <a:pt x="678687" y="915441"/>
                  </a:lnTo>
                  <a:lnTo>
                    <a:pt x="722503" y="861390"/>
                  </a:lnTo>
                  <a:lnTo>
                    <a:pt x="728344" y="831494"/>
                  </a:lnTo>
                  <a:lnTo>
                    <a:pt x="728344" y="166243"/>
                  </a:lnTo>
                  <a:lnTo>
                    <a:pt x="705611" y="108203"/>
                  </a:lnTo>
                  <a:lnTo>
                    <a:pt x="642746" y="59055"/>
                  </a:lnTo>
                  <a:lnTo>
                    <a:pt x="598805" y="39115"/>
                  </a:lnTo>
                  <a:lnTo>
                    <a:pt x="548005" y="22732"/>
                  </a:lnTo>
                  <a:lnTo>
                    <a:pt x="491235" y="10413"/>
                  </a:lnTo>
                  <a:lnTo>
                    <a:pt x="429640" y="2666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95015" y="3070860"/>
              <a:ext cx="728345" cy="996315"/>
            </a:xfrm>
            <a:custGeom>
              <a:avLst/>
              <a:gdLst/>
              <a:ahLst/>
              <a:cxnLst/>
              <a:rect l="l" t="t" r="r" b="b"/>
              <a:pathLst>
                <a:path w="728345" h="996314">
                  <a:moveTo>
                    <a:pt x="728344" y="164591"/>
                  </a:moveTo>
                  <a:lnTo>
                    <a:pt x="705611" y="223012"/>
                  </a:lnTo>
                  <a:lnTo>
                    <a:pt x="642746" y="272414"/>
                  </a:lnTo>
                  <a:lnTo>
                    <a:pt x="598805" y="292607"/>
                  </a:lnTo>
                  <a:lnTo>
                    <a:pt x="548005" y="309117"/>
                  </a:lnTo>
                  <a:lnTo>
                    <a:pt x="491235" y="321563"/>
                  </a:lnTo>
                  <a:lnTo>
                    <a:pt x="429640" y="329310"/>
                  </a:lnTo>
                  <a:lnTo>
                    <a:pt x="364235" y="331977"/>
                  </a:lnTo>
                  <a:lnTo>
                    <a:pt x="298703" y="329310"/>
                  </a:lnTo>
                  <a:lnTo>
                    <a:pt x="237108" y="321563"/>
                  </a:lnTo>
                  <a:lnTo>
                    <a:pt x="180339" y="309117"/>
                  </a:lnTo>
                  <a:lnTo>
                    <a:pt x="129539" y="292607"/>
                  </a:lnTo>
                  <a:lnTo>
                    <a:pt x="85597" y="272414"/>
                  </a:lnTo>
                  <a:lnTo>
                    <a:pt x="49783" y="249046"/>
                  </a:lnTo>
                  <a:lnTo>
                    <a:pt x="5841" y="194690"/>
                  </a:lnTo>
                  <a:lnTo>
                    <a:pt x="0" y="164591"/>
                  </a:lnTo>
                </a:path>
                <a:path w="728345" h="996314">
                  <a:moveTo>
                    <a:pt x="0" y="165988"/>
                  </a:moveTo>
                  <a:lnTo>
                    <a:pt x="22732" y="108076"/>
                  </a:lnTo>
                  <a:lnTo>
                    <a:pt x="85597" y="59054"/>
                  </a:lnTo>
                  <a:lnTo>
                    <a:pt x="129539" y="38988"/>
                  </a:lnTo>
                  <a:lnTo>
                    <a:pt x="180339" y="22606"/>
                  </a:lnTo>
                  <a:lnTo>
                    <a:pt x="237108" y="10413"/>
                  </a:lnTo>
                  <a:lnTo>
                    <a:pt x="298703" y="2666"/>
                  </a:lnTo>
                  <a:lnTo>
                    <a:pt x="364235" y="0"/>
                  </a:lnTo>
                  <a:lnTo>
                    <a:pt x="429640" y="2666"/>
                  </a:lnTo>
                  <a:lnTo>
                    <a:pt x="491235" y="10413"/>
                  </a:lnTo>
                  <a:lnTo>
                    <a:pt x="548005" y="22606"/>
                  </a:lnTo>
                  <a:lnTo>
                    <a:pt x="598805" y="38988"/>
                  </a:lnTo>
                  <a:lnTo>
                    <a:pt x="642746" y="59054"/>
                  </a:lnTo>
                  <a:lnTo>
                    <a:pt x="678687" y="82168"/>
                  </a:lnTo>
                  <a:lnTo>
                    <a:pt x="722503" y="136144"/>
                  </a:lnTo>
                  <a:lnTo>
                    <a:pt x="728344" y="165988"/>
                  </a:lnTo>
                  <a:lnTo>
                    <a:pt x="728344" y="830224"/>
                  </a:lnTo>
                  <a:lnTo>
                    <a:pt x="705611" y="888174"/>
                  </a:lnTo>
                  <a:lnTo>
                    <a:pt x="642746" y="937221"/>
                  </a:lnTo>
                  <a:lnTo>
                    <a:pt x="598805" y="957237"/>
                  </a:lnTo>
                  <a:lnTo>
                    <a:pt x="548005" y="973607"/>
                  </a:lnTo>
                  <a:lnTo>
                    <a:pt x="491235" y="985901"/>
                  </a:lnTo>
                  <a:lnTo>
                    <a:pt x="429640" y="993609"/>
                  </a:lnTo>
                  <a:lnTo>
                    <a:pt x="364235" y="996289"/>
                  </a:lnTo>
                  <a:lnTo>
                    <a:pt x="298703" y="993609"/>
                  </a:lnTo>
                  <a:lnTo>
                    <a:pt x="237108" y="985901"/>
                  </a:lnTo>
                  <a:lnTo>
                    <a:pt x="180339" y="973607"/>
                  </a:lnTo>
                  <a:lnTo>
                    <a:pt x="129539" y="957237"/>
                  </a:lnTo>
                  <a:lnTo>
                    <a:pt x="85597" y="937221"/>
                  </a:lnTo>
                  <a:lnTo>
                    <a:pt x="49783" y="914044"/>
                  </a:lnTo>
                  <a:lnTo>
                    <a:pt x="5841" y="860069"/>
                  </a:lnTo>
                  <a:lnTo>
                    <a:pt x="0" y="830224"/>
                  </a:lnTo>
                  <a:lnTo>
                    <a:pt x="0" y="16598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20895" y="3069336"/>
              <a:ext cx="730250" cy="998219"/>
            </a:xfrm>
            <a:custGeom>
              <a:avLst/>
              <a:gdLst/>
              <a:ahLst/>
              <a:cxnLst/>
              <a:rect l="l" t="t" r="r" b="b"/>
              <a:pathLst>
                <a:path w="730250" h="998220">
                  <a:moveTo>
                    <a:pt x="364998" y="0"/>
                  </a:moveTo>
                  <a:lnTo>
                    <a:pt x="299338" y="2666"/>
                  </a:lnTo>
                  <a:lnTo>
                    <a:pt x="237616" y="10413"/>
                  </a:lnTo>
                  <a:lnTo>
                    <a:pt x="180720" y="22732"/>
                  </a:lnTo>
                  <a:lnTo>
                    <a:pt x="129793" y="39115"/>
                  </a:lnTo>
                  <a:lnTo>
                    <a:pt x="85851" y="59055"/>
                  </a:lnTo>
                  <a:lnTo>
                    <a:pt x="49783" y="82295"/>
                  </a:lnTo>
                  <a:lnTo>
                    <a:pt x="5841" y="136270"/>
                  </a:lnTo>
                  <a:lnTo>
                    <a:pt x="0" y="166243"/>
                  </a:lnTo>
                  <a:lnTo>
                    <a:pt x="0" y="831494"/>
                  </a:lnTo>
                  <a:lnTo>
                    <a:pt x="22859" y="889533"/>
                  </a:lnTo>
                  <a:lnTo>
                    <a:pt x="85851" y="938644"/>
                  </a:lnTo>
                  <a:lnTo>
                    <a:pt x="129793" y="958697"/>
                  </a:lnTo>
                  <a:lnTo>
                    <a:pt x="180720" y="975105"/>
                  </a:lnTo>
                  <a:lnTo>
                    <a:pt x="237616" y="987399"/>
                  </a:lnTo>
                  <a:lnTo>
                    <a:pt x="299338" y="995133"/>
                  </a:lnTo>
                  <a:lnTo>
                    <a:pt x="364998" y="997813"/>
                  </a:lnTo>
                  <a:lnTo>
                    <a:pt x="430529" y="995133"/>
                  </a:lnTo>
                  <a:lnTo>
                    <a:pt x="492251" y="987399"/>
                  </a:lnTo>
                  <a:lnTo>
                    <a:pt x="549148" y="975105"/>
                  </a:lnTo>
                  <a:lnTo>
                    <a:pt x="600075" y="958697"/>
                  </a:lnTo>
                  <a:lnTo>
                    <a:pt x="644016" y="938644"/>
                  </a:lnTo>
                  <a:lnTo>
                    <a:pt x="680084" y="915441"/>
                  </a:lnTo>
                  <a:lnTo>
                    <a:pt x="724026" y="861390"/>
                  </a:lnTo>
                  <a:lnTo>
                    <a:pt x="729868" y="831494"/>
                  </a:lnTo>
                  <a:lnTo>
                    <a:pt x="729868" y="166243"/>
                  </a:lnTo>
                  <a:lnTo>
                    <a:pt x="707008" y="108203"/>
                  </a:lnTo>
                  <a:lnTo>
                    <a:pt x="644016" y="59055"/>
                  </a:lnTo>
                  <a:lnTo>
                    <a:pt x="600075" y="39115"/>
                  </a:lnTo>
                  <a:lnTo>
                    <a:pt x="549148" y="22732"/>
                  </a:lnTo>
                  <a:lnTo>
                    <a:pt x="492251" y="10413"/>
                  </a:lnTo>
                  <a:lnTo>
                    <a:pt x="430529" y="2666"/>
                  </a:lnTo>
                  <a:lnTo>
                    <a:pt x="364998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20895" y="3070860"/>
              <a:ext cx="730250" cy="996315"/>
            </a:xfrm>
            <a:custGeom>
              <a:avLst/>
              <a:gdLst/>
              <a:ahLst/>
              <a:cxnLst/>
              <a:rect l="l" t="t" r="r" b="b"/>
              <a:pathLst>
                <a:path w="730250" h="996314">
                  <a:moveTo>
                    <a:pt x="729868" y="164591"/>
                  </a:moveTo>
                  <a:lnTo>
                    <a:pt x="707008" y="223012"/>
                  </a:lnTo>
                  <a:lnTo>
                    <a:pt x="644016" y="272414"/>
                  </a:lnTo>
                  <a:lnTo>
                    <a:pt x="600075" y="292607"/>
                  </a:lnTo>
                  <a:lnTo>
                    <a:pt x="549148" y="309117"/>
                  </a:lnTo>
                  <a:lnTo>
                    <a:pt x="492251" y="321563"/>
                  </a:lnTo>
                  <a:lnTo>
                    <a:pt x="430529" y="329310"/>
                  </a:lnTo>
                  <a:lnTo>
                    <a:pt x="364998" y="331977"/>
                  </a:lnTo>
                  <a:lnTo>
                    <a:pt x="299338" y="329310"/>
                  </a:lnTo>
                  <a:lnTo>
                    <a:pt x="237616" y="321563"/>
                  </a:lnTo>
                  <a:lnTo>
                    <a:pt x="180720" y="309117"/>
                  </a:lnTo>
                  <a:lnTo>
                    <a:pt x="129793" y="292607"/>
                  </a:lnTo>
                  <a:lnTo>
                    <a:pt x="85851" y="272414"/>
                  </a:lnTo>
                  <a:lnTo>
                    <a:pt x="49783" y="249046"/>
                  </a:lnTo>
                  <a:lnTo>
                    <a:pt x="5841" y="194690"/>
                  </a:lnTo>
                  <a:lnTo>
                    <a:pt x="0" y="164591"/>
                  </a:lnTo>
                </a:path>
                <a:path w="730250" h="996314">
                  <a:moveTo>
                    <a:pt x="0" y="165988"/>
                  </a:moveTo>
                  <a:lnTo>
                    <a:pt x="22859" y="108076"/>
                  </a:lnTo>
                  <a:lnTo>
                    <a:pt x="85851" y="59054"/>
                  </a:lnTo>
                  <a:lnTo>
                    <a:pt x="129793" y="38988"/>
                  </a:lnTo>
                  <a:lnTo>
                    <a:pt x="180720" y="22606"/>
                  </a:lnTo>
                  <a:lnTo>
                    <a:pt x="237616" y="10413"/>
                  </a:lnTo>
                  <a:lnTo>
                    <a:pt x="299338" y="2666"/>
                  </a:lnTo>
                  <a:lnTo>
                    <a:pt x="364998" y="0"/>
                  </a:lnTo>
                  <a:lnTo>
                    <a:pt x="430529" y="2666"/>
                  </a:lnTo>
                  <a:lnTo>
                    <a:pt x="492251" y="10413"/>
                  </a:lnTo>
                  <a:lnTo>
                    <a:pt x="549148" y="22606"/>
                  </a:lnTo>
                  <a:lnTo>
                    <a:pt x="600075" y="38988"/>
                  </a:lnTo>
                  <a:lnTo>
                    <a:pt x="644016" y="59054"/>
                  </a:lnTo>
                  <a:lnTo>
                    <a:pt x="680084" y="82168"/>
                  </a:lnTo>
                  <a:lnTo>
                    <a:pt x="724026" y="136144"/>
                  </a:lnTo>
                  <a:lnTo>
                    <a:pt x="729868" y="165988"/>
                  </a:lnTo>
                  <a:lnTo>
                    <a:pt x="729868" y="830224"/>
                  </a:lnTo>
                  <a:lnTo>
                    <a:pt x="707008" y="888174"/>
                  </a:lnTo>
                  <a:lnTo>
                    <a:pt x="644016" y="937221"/>
                  </a:lnTo>
                  <a:lnTo>
                    <a:pt x="600075" y="957237"/>
                  </a:lnTo>
                  <a:lnTo>
                    <a:pt x="549148" y="973607"/>
                  </a:lnTo>
                  <a:lnTo>
                    <a:pt x="492251" y="985901"/>
                  </a:lnTo>
                  <a:lnTo>
                    <a:pt x="430529" y="993609"/>
                  </a:lnTo>
                  <a:lnTo>
                    <a:pt x="364998" y="996289"/>
                  </a:lnTo>
                  <a:lnTo>
                    <a:pt x="299338" y="993609"/>
                  </a:lnTo>
                  <a:lnTo>
                    <a:pt x="237616" y="985901"/>
                  </a:lnTo>
                  <a:lnTo>
                    <a:pt x="180720" y="973607"/>
                  </a:lnTo>
                  <a:lnTo>
                    <a:pt x="129793" y="957237"/>
                  </a:lnTo>
                  <a:lnTo>
                    <a:pt x="85851" y="937221"/>
                  </a:lnTo>
                  <a:lnTo>
                    <a:pt x="49783" y="914044"/>
                  </a:lnTo>
                  <a:lnTo>
                    <a:pt x="5841" y="860069"/>
                  </a:lnTo>
                  <a:lnTo>
                    <a:pt x="0" y="830224"/>
                  </a:lnTo>
                  <a:lnTo>
                    <a:pt x="0" y="16598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454395" y="3069336"/>
              <a:ext cx="730250" cy="998219"/>
            </a:xfrm>
            <a:custGeom>
              <a:avLst/>
              <a:gdLst/>
              <a:ahLst/>
              <a:cxnLst/>
              <a:rect l="l" t="t" r="r" b="b"/>
              <a:pathLst>
                <a:path w="730250" h="998220">
                  <a:moveTo>
                    <a:pt x="364870" y="0"/>
                  </a:moveTo>
                  <a:lnTo>
                    <a:pt x="299338" y="2666"/>
                  </a:lnTo>
                  <a:lnTo>
                    <a:pt x="237616" y="10413"/>
                  </a:lnTo>
                  <a:lnTo>
                    <a:pt x="180720" y="22732"/>
                  </a:lnTo>
                  <a:lnTo>
                    <a:pt x="129793" y="39115"/>
                  </a:lnTo>
                  <a:lnTo>
                    <a:pt x="85851" y="59055"/>
                  </a:lnTo>
                  <a:lnTo>
                    <a:pt x="49783" y="82295"/>
                  </a:lnTo>
                  <a:lnTo>
                    <a:pt x="5841" y="136270"/>
                  </a:lnTo>
                  <a:lnTo>
                    <a:pt x="0" y="166243"/>
                  </a:lnTo>
                  <a:lnTo>
                    <a:pt x="0" y="831494"/>
                  </a:lnTo>
                  <a:lnTo>
                    <a:pt x="22859" y="889533"/>
                  </a:lnTo>
                  <a:lnTo>
                    <a:pt x="85851" y="938644"/>
                  </a:lnTo>
                  <a:lnTo>
                    <a:pt x="129793" y="958697"/>
                  </a:lnTo>
                  <a:lnTo>
                    <a:pt x="180720" y="975105"/>
                  </a:lnTo>
                  <a:lnTo>
                    <a:pt x="237616" y="987399"/>
                  </a:lnTo>
                  <a:lnTo>
                    <a:pt x="299338" y="995133"/>
                  </a:lnTo>
                  <a:lnTo>
                    <a:pt x="364870" y="997813"/>
                  </a:lnTo>
                  <a:lnTo>
                    <a:pt x="430529" y="995133"/>
                  </a:lnTo>
                  <a:lnTo>
                    <a:pt x="492251" y="987399"/>
                  </a:lnTo>
                  <a:lnTo>
                    <a:pt x="549148" y="975105"/>
                  </a:lnTo>
                  <a:lnTo>
                    <a:pt x="600075" y="958697"/>
                  </a:lnTo>
                  <a:lnTo>
                    <a:pt x="644016" y="938644"/>
                  </a:lnTo>
                  <a:lnTo>
                    <a:pt x="680084" y="915441"/>
                  </a:lnTo>
                  <a:lnTo>
                    <a:pt x="724026" y="861390"/>
                  </a:lnTo>
                  <a:lnTo>
                    <a:pt x="729868" y="831494"/>
                  </a:lnTo>
                  <a:lnTo>
                    <a:pt x="729868" y="166243"/>
                  </a:lnTo>
                  <a:lnTo>
                    <a:pt x="707008" y="108203"/>
                  </a:lnTo>
                  <a:lnTo>
                    <a:pt x="644016" y="59055"/>
                  </a:lnTo>
                  <a:lnTo>
                    <a:pt x="600075" y="39115"/>
                  </a:lnTo>
                  <a:lnTo>
                    <a:pt x="549148" y="22732"/>
                  </a:lnTo>
                  <a:lnTo>
                    <a:pt x="492251" y="10413"/>
                  </a:lnTo>
                  <a:lnTo>
                    <a:pt x="430529" y="2666"/>
                  </a:lnTo>
                  <a:lnTo>
                    <a:pt x="364870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454395" y="3070860"/>
              <a:ext cx="730250" cy="996315"/>
            </a:xfrm>
            <a:custGeom>
              <a:avLst/>
              <a:gdLst/>
              <a:ahLst/>
              <a:cxnLst/>
              <a:rect l="l" t="t" r="r" b="b"/>
              <a:pathLst>
                <a:path w="730250" h="996314">
                  <a:moveTo>
                    <a:pt x="729868" y="164591"/>
                  </a:moveTo>
                  <a:lnTo>
                    <a:pt x="707008" y="223012"/>
                  </a:lnTo>
                  <a:lnTo>
                    <a:pt x="644016" y="272414"/>
                  </a:lnTo>
                  <a:lnTo>
                    <a:pt x="600075" y="292607"/>
                  </a:lnTo>
                  <a:lnTo>
                    <a:pt x="549148" y="309117"/>
                  </a:lnTo>
                  <a:lnTo>
                    <a:pt x="492251" y="321563"/>
                  </a:lnTo>
                  <a:lnTo>
                    <a:pt x="430529" y="329310"/>
                  </a:lnTo>
                  <a:lnTo>
                    <a:pt x="364870" y="331977"/>
                  </a:lnTo>
                  <a:lnTo>
                    <a:pt x="299338" y="329310"/>
                  </a:lnTo>
                  <a:lnTo>
                    <a:pt x="237616" y="321563"/>
                  </a:lnTo>
                  <a:lnTo>
                    <a:pt x="180720" y="309117"/>
                  </a:lnTo>
                  <a:lnTo>
                    <a:pt x="129793" y="292607"/>
                  </a:lnTo>
                  <a:lnTo>
                    <a:pt x="85851" y="272414"/>
                  </a:lnTo>
                  <a:lnTo>
                    <a:pt x="49783" y="249046"/>
                  </a:lnTo>
                  <a:lnTo>
                    <a:pt x="5841" y="194690"/>
                  </a:lnTo>
                  <a:lnTo>
                    <a:pt x="0" y="164591"/>
                  </a:lnTo>
                </a:path>
                <a:path w="730250" h="996314">
                  <a:moveTo>
                    <a:pt x="0" y="165988"/>
                  </a:moveTo>
                  <a:lnTo>
                    <a:pt x="22859" y="108076"/>
                  </a:lnTo>
                  <a:lnTo>
                    <a:pt x="85851" y="59054"/>
                  </a:lnTo>
                  <a:lnTo>
                    <a:pt x="129793" y="38988"/>
                  </a:lnTo>
                  <a:lnTo>
                    <a:pt x="180720" y="22606"/>
                  </a:lnTo>
                  <a:lnTo>
                    <a:pt x="237616" y="10413"/>
                  </a:lnTo>
                  <a:lnTo>
                    <a:pt x="299338" y="2666"/>
                  </a:lnTo>
                  <a:lnTo>
                    <a:pt x="364870" y="0"/>
                  </a:lnTo>
                  <a:lnTo>
                    <a:pt x="430529" y="2666"/>
                  </a:lnTo>
                  <a:lnTo>
                    <a:pt x="492251" y="10413"/>
                  </a:lnTo>
                  <a:lnTo>
                    <a:pt x="549148" y="22606"/>
                  </a:lnTo>
                  <a:lnTo>
                    <a:pt x="600075" y="38988"/>
                  </a:lnTo>
                  <a:lnTo>
                    <a:pt x="644016" y="59054"/>
                  </a:lnTo>
                  <a:lnTo>
                    <a:pt x="680084" y="82168"/>
                  </a:lnTo>
                  <a:lnTo>
                    <a:pt x="724026" y="136144"/>
                  </a:lnTo>
                  <a:lnTo>
                    <a:pt x="729868" y="165988"/>
                  </a:lnTo>
                  <a:lnTo>
                    <a:pt x="729868" y="830224"/>
                  </a:lnTo>
                  <a:lnTo>
                    <a:pt x="707008" y="888174"/>
                  </a:lnTo>
                  <a:lnTo>
                    <a:pt x="644016" y="937221"/>
                  </a:lnTo>
                  <a:lnTo>
                    <a:pt x="600075" y="957237"/>
                  </a:lnTo>
                  <a:lnTo>
                    <a:pt x="549148" y="973607"/>
                  </a:lnTo>
                  <a:lnTo>
                    <a:pt x="492251" y="985901"/>
                  </a:lnTo>
                  <a:lnTo>
                    <a:pt x="430529" y="993609"/>
                  </a:lnTo>
                  <a:lnTo>
                    <a:pt x="364870" y="996289"/>
                  </a:lnTo>
                  <a:lnTo>
                    <a:pt x="299338" y="993609"/>
                  </a:lnTo>
                  <a:lnTo>
                    <a:pt x="237616" y="985901"/>
                  </a:lnTo>
                  <a:lnTo>
                    <a:pt x="180720" y="973607"/>
                  </a:lnTo>
                  <a:lnTo>
                    <a:pt x="129793" y="957237"/>
                  </a:lnTo>
                  <a:lnTo>
                    <a:pt x="85851" y="937221"/>
                  </a:lnTo>
                  <a:lnTo>
                    <a:pt x="49783" y="914044"/>
                  </a:lnTo>
                  <a:lnTo>
                    <a:pt x="5841" y="860069"/>
                  </a:lnTo>
                  <a:lnTo>
                    <a:pt x="0" y="830224"/>
                  </a:lnTo>
                  <a:lnTo>
                    <a:pt x="0" y="16598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340097" y="4211828"/>
            <a:ext cx="3054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P</a:t>
            </a:r>
            <a:r>
              <a:rPr dirty="0" sz="1100" spc="-10" b="1">
                <a:latin typeface="Calibri"/>
                <a:cs typeface="Calibri"/>
              </a:rPr>
              <a:t>o</a:t>
            </a:r>
            <a:r>
              <a:rPr dirty="0" sz="1100" spc="-5" b="1">
                <a:latin typeface="Calibri"/>
                <a:cs typeface="Calibri"/>
              </a:rPr>
              <a:t>d</a:t>
            </a:r>
            <a:r>
              <a:rPr dirty="0" sz="1100" b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9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9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04103" y="2213864"/>
            <a:ext cx="7556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 b="1">
                <a:latin typeface="Calibri"/>
                <a:cs typeface="Calibri"/>
              </a:rPr>
              <a:t>Deployment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3212" y="2301248"/>
            <a:ext cx="4095115" cy="1148080"/>
            <a:chOff x="553212" y="2301248"/>
            <a:chExt cx="4095115" cy="1148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212" y="2301248"/>
              <a:ext cx="4094988" cy="11475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6072" y="2311908"/>
              <a:ext cx="3996054" cy="1057910"/>
            </a:xfrm>
            <a:custGeom>
              <a:avLst/>
              <a:gdLst/>
              <a:ahLst/>
              <a:cxnLst/>
              <a:rect l="l" t="t" r="r" b="b"/>
              <a:pathLst>
                <a:path w="3996054" h="1057910">
                  <a:moveTo>
                    <a:pt x="3819525" y="0"/>
                  </a:moveTo>
                  <a:lnTo>
                    <a:pt x="176339" y="0"/>
                  </a:lnTo>
                  <a:lnTo>
                    <a:pt x="129463" y="6350"/>
                  </a:lnTo>
                  <a:lnTo>
                    <a:pt x="87337" y="24003"/>
                  </a:lnTo>
                  <a:lnTo>
                    <a:pt x="51650" y="51689"/>
                  </a:lnTo>
                  <a:lnTo>
                    <a:pt x="24079" y="87249"/>
                  </a:lnTo>
                  <a:lnTo>
                    <a:pt x="6299" y="129412"/>
                  </a:lnTo>
                  <a:lnTo>
                    <a:pt x="0" y="176275"/>
                  </a:lnTo>
                  <a:lnTo>
                    <a:pt x="0" y="881126"/>
                  </a:lnTo>
                  <a:lnTo>
                    <a:pt x="6299" y="927989"/>
                  </a:lnTo>
                  <a:lnTo>
                    <a:pt x="24079" y="970153"/>
                  </a:lnTo>
                  <a:lnTo>
                    <a:pt x="51650" y="1005713"/>
                  </a:lnTo>
                  <a:lnTo>
                    <a:pt x="87337" y="1033272"/>
                  </a:lnTo>
                  <a:lnTo>
                    <a:pt x="129463" y="1051052"/>
                  </a:lnTo>
                  <a:lnTo>
                    <a:pt x="176339" y="1057402"/>
                  </a:lnTo>
                  <a:lnTo>
                    <a:pt x="3819525" y="1057402"/>
                  </a:lnTo>
                  <a:lnTo>
                    <a:pt x="3866388" y="1051052"/>
                  </a:lnTo>
                  <a:lnTo>
                    <a:pt x="3908552" y="1033272"/>
                  </a:lnTo>
                  <a:lnTo>
                    <a:pt x="3944239" y="1005713"/>
                  </a:lnTo>
                  <a:lnTo>
                    <a:pt x="3971798" y="970153"/>
                  </a:lnTo>
                  <a:lnTo>
                    <a:pt x="3989578" y="927989"/>
                  </a:lnTo>
                  <a:lnTo>
                    <a:pt x="3995928" y="881126"/>
                  </a:lnTo>
                  <a:lnTo>
                    <a:pt x="3995928" y="176275"/>
                  </a:lnTo>
                  <a:lnTo>
                    <a:pt x="3989578" y="129412"/>
                  </a:lnTo>
                  <a:lnTo>
                    <a:pt x="3971798" y="87249"/>
                  </a:lnTo>
                  <a:lnTo>
                    <a:pt x="3944239" y="51689"/>
                  </a:lnTo>
                  <a:lnTo>
                    <a:pt x="3908552" y="24003"/>
                  </a:lnTo>
                  <a:lnTo>
                    <a:pt x="3866388" y="6350"/>
                  </a:lnTo>
                  <a:lnTo>
                    <a:pt x="381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6072" y="2311908"/>
              <a:ext cx="3996054" cy="1057910"/>
            </a:xfrm>
            <a:custGeom>
              <a:avLst/>
              <a:gdLst/>
              <a:ahLst/>
              <a:cxnLst/>
              <a:rect l="l" t="t" r="r" b="b"/>
              <a:pathLst>
                <a:path w="3996054" h="1057910">
                  <a:moveTo>
                    <a:pt x="0" y="176275"/>
                  </a:moveTo>
                  <a:lnTo>
                    <a:pt x="6299" y="129412"/>
                  </a:lnTo>
                  <a:lnTo>
                    <a:pt x="24079" y="87249"/>
                  </a:lnTo>
                  <a:lnTo>
                    <a:pt x="51650" y="51689"/>
                  </a:lnTo>
                  <a:lnTo>
                    <a:pt x="87337" y="24003"/>
                  </a:lnTo>
                  <a:lnTo>
                    <a:pt x="129463" y="6350"/>
                  </a:lnTo>
                  <a:lnTo>
                    <a:pt x="176339" y="0"/>
                  </a:lnTo>
                  <a:lnTo>
                    <a:pt x="3819525" y="0"/>
                  </a:lnTo>
                  <a:lnTo>
                    <a:pt x="3866388" y="6350"/>
                  </a:lnTo>
                  <a:lnTo>
                    <a:pt x="3908552" y="24003"/>
                  </a:lnTo>
                  <a:lnTo>
                    <a:pt x="3944239" y="51689"/>
                  </a:lnTo>
                  <a:lnTo>
                    <a:pt x="3971798" y="87249"/>
                  </a:lnTo>
                  <a:lnTo>
                    <a:pt x="3989578" y="129412"/>
                  </a:lnTo>
                  <a:lnTo>
                    <a:pt x="3995928" y="176275"/>
                  </a:lnTo>
                  <a:lnTo>
                    <a:pt x="3995928" y="881126"/>
                  </a:lnTo>
                  <a:lnTo>
                    <a:pt x="3989578" y="927989"/>
                  </a:lnTo>
                  <a:lnTo>
                    <a:pt x="3971798" y="970153"/>
                  </a:lnTo>
                  <a:lnTo>
                    <a:pt x="3944239" y="1005713"/>
                  </a:lnTo>
                  <a:lnTo>
                    <a:pt x="3908552" y="1033272"/>
                  </a:lnTo>
                  <a:lnTo>
                    <a:pt x="3866388" y="1051052"/>
                  </a:lnTo>
                  <a:lnTo>
                    <a:pt x="3819525" y="1057402"/>
                  </a:lnTo>
                  <a:lnTo>
                    <a:pt x="176339" y="1057402"/>
                  </a:lnTo>
                  <a:lnTo>
                    <a:pt x="129463" y="1051052"/>
                  </a:lnTo>
                  <a:lnTo>
                    <a:pt x="87337" y="1033272"/>
                  </a:lnTo>
                  <a:lnTo>
                    <a:pt x="51650" y="1005713"/>
                  </a:lnTo>
                  <a:lnTo>
                    <a:pt x="24079" y="970153"/>
                  </a:lnTo>
                  <a:lnTo>
                    <a:pt x="6299" y="927989"/>
                  </a:lnTo>
                  <a:lnTo>
                    <a:pt x="0" y="881126"/>
                  </a:lnTo>
                  <a:lnTo>
                    <a:pt x="0" y="176275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49781" y="150317"/>
            <a:ext cx="47002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15" b="1">
                <a:latin typeface="Calibri"/>
                <a:cs typeface="Calibri"/>
              </a:rPr>
              <a:t>Y</a:t>
            </a:r>
            <a:r>
              <a:rPr dirty="0" sz="3000" spc="-70" b="1">
                <a:latin typeface="Calibri"/>
                <a:cs typeface="Calibri"/>
              </a:rPr>
              <a:t>A</a:t>
            </a:r>
            <a:r>
              <a:rPr dirty="0" sz="3000" spc="-60" b="1">
                <a:latin typeface="Calibri"/>
                <a:cs typeface="Calibri"/>
              </a:rPr>
              <a:t>M</a:t>
            </a:r>
            <a:r>
              <a:rPr dirty="0" sz="3000" b="1">
                <a:latin typeface="Calibri"/>
                <a:cs typeface="Calibri"/>
              </a:rPr>
              <a:t>L</a:t>
            </a:r>
            <a:r>
              <a:rPr dirty="0" sz="3000" spc="-135" b="1">
                <a:latin typeface="Calibri"/>
                <a:cs typeface="Calibri"/>
              </a:rPr>
              <a:t> </a:t>
            </a:r>
            <a:r>
              <a:rPr dirty="0" sz="3000" spc="-50" b="1">
                <a:latin typeface="Calibri"/>
                <a:cs typeface="Calibri"/>
              </a:rPr>
              <a:t>S</a:t>
            </a:r>
            <a:r>
              <a:rPr dirty="0" sz="3000" b="1">
                <a:latin typeface="Calibri"/>
                <a:cs typeface="Calibri"/>
              </a:rPr>
              <a:t>y</a:t>
            </a:r>
            <a:r>
              <a:rPr dirty="0" sz="3000" spc="-35" b="1">
                <a:latin typeface="Calibri"/>
                <a:cs typeface="Calibri"/>
              </a:rPr>
              <a:t>n</a:t>
            </a:r>
            <a:r>
              <a:rPr dirty="0" sz="3000" spc="-25" b="1">
                <a:latin typeface="Calibri"/>
                <a:cs typeface="Calibri"/>
              </a:rPr>
              <a:t>t</a:t>
            </a:r>
            <a:r>
              <a:rPr dirty="0" sz="3000" spc="-30" b="1">
                <a:latin typeface="Calibri"/>
                <a:cs typeface="Calibri"/>
              </a:rPr>
              <a:t>a</a:t>
            </a:r>
            <a:r>
              <a:rPr dirty="0" sz="3000" b="1">
                <a:latin typeface="Calibri"/>
                <a:cs typeface="Calibri"/>
              </a:rPr>
              <a:t>x</a:t>
            </a:r>
            <a:r>
              <a:rPr dirty="0" sz="3000" spc="-45" b="1">
                <a:latin typeface="Calibri"/>
                <a:cs typeface="Calibri"/>
              </a:rPr>
              <a:t> </a:t>
            </a:r>
            <a:r>
              <a:rPr dirty="0" sz="3000" spc="-65" b="1">
                <a:latin typeface="Calibri"/>
                <a:cs typeface="Calibri"/>
              </a:rPr>
              <a:t>f</a:t>
            </a:r>
            <a:r>
              <a:rPr dirty="0" sz="3000" spc="-20" b="1">
                <a:latin typeface="Calibri"/>
                <a:cs typeface="Calibri"/>
              </a:rPr>
              <a:t>o</a:t>
            </a:r>
            <a:r>
              <a:rPr dirty="0" sz="3000" b="1">
                <a:latin typeface="Calibri"/>
                <a:cs typeface="Calibri"/>
              </a:rPr>
              <a:t>r</a:t>
            </a:r>
            <a:r>
              <a:rPr dirty="0" sz="3000" spc="-305" b="1">
                <a:latin typeface="Calibri"/>
                <a:cs typeface="Calibri"/>
              </a:rPr>
              <a:t> </a:t>
            </a:r>
            <a:r>
              <a:rPr dirty="0" sz="3000" spc="10" b="1">
                <a:latin typeface="Calibri"/>
                <a:cs typeface="Calibri"/>
              </a:rPr>
              <a:t>De</a:t>
            </a:r>
            <a:r>
              <a:rPr dirty="0" sz="3000" b="1">
                <a:latin typeface="Calibri"/>
                <a:cs typeface="Calibri"/>
              </a:rPr>
              <a:t>p</a:t>
            </a:r>
            <a:r>
              <a:rPr dirty="0" sz="3000" spc="10" b="1">
                <a:latin typeface="Calibri"/>
                <a:cs typeface="Calibri"/>
              </a:rPr>
              <a:t>l</a:t>
            </a:r>
            <a:r>
              <a:rPr dirty="0" sz="3000" b="1">
                <a:latin typeface="Calibri"/>
                <a:cs typeface="Calibri"/>
              </a:rPr>
              <a:t>oym</a:t>
            </a:r>
            <a:r>
              <a:rPr dirty="0" sz="3000" spc="15" b="1">
                <a:latin typeface="Calibri"/>
                <a:cs typeface="Calibri"/>
              </a:rPr>
              <a:t>e</a:t>
            </a:r>
            <a:r>
              <a:rPr dirty="0" sz="3000" spc="-15" b="1">
                <a:latin typeface="Calibri"/>
                <a:cs typeface="Calibri"/>
              </a:rPr>
              <a:t>n</a:t>
            </a:r>
            <a:r>
              <a:rPr dirty="0" sz="3000" spc="10" b="1">
                <a:latin typeface="Calibri"/>
                <a:cs typeface="Calibri"/>
              </a:rPr>
              <a:t>t</a:t>
            </a:r>
            <a:r>
              <a:rPr dirty="0" sz="3000" b="1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4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4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7176" y="743712"/>
            <a:ext cx="3083560" cy="3985260"/>
          </a:xfrm>
          <a:prstGeom prst="rect">
            <a:avLst/>
          </a:prstGeom>
          <a:ln w="12700">
            <a:solidFill>
              <a:srgbClr val="5F4678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408305" marR="1528445">
              <a:lnSpc>
                <a:spcPct val="100000"/>
              </a:lnSpc>
            </a:pPr>
            <a:r>
              <a:rPr dirty="0" sz="1100" spc="5">
                <a:latin typeface="Calibri"/>
                <a:cs typeface="Calibri"/>
              </a:rPr>
              <a:t>apiV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rsi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apps</a:t>
            </a:r>
            <a:r>
              <a:rPr dirty="0" sz="1100" spc="15">
                <a:latin typeface="Calibri"/>
                <a:cs typeface="Calibri"/>
              </a:rPr>
              <a:t>/</a:t>
            </a:r>
            <a:r>
              <a:rPr dirty="0" sz="1100" spc="10">
                <a:latin typeface="Calibri"/>
                <a:cs typeface="Calibri"/>
              </a:rPr>
              <a:t>v</a:t>
            </a:r>
            <a:r>
              <a:rPr dirty="0" sz="1100">
                <a:latin typeface="Calibri"/>
                <a:cs typeface="Calibri"/>
              </a:rPr>
              <a:t>1  </a:t>
            </a:r>
            <a:r>
              <a:rPr dirty="0" sz="1100" spc="15">
                <a:latin typeface="Calibri"/>
                <a:cs typeface="Calibri"/>
              </a:rPr>
              <a:t>kind: </a:t>
            </a:r>
            <a:r>
              <a:rPr dirty="0" sz="1100" spc="10">
                <a:latin typeface="Calibri"/>
                <a:cs typeface="Calibri"/>
              </a:rPr>
              <a:t>Deployment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473709" marR="1177925">
              <a:lnSpc>
                <a:spcPts val="1310"/>
              </a:lnSpc>
              <a:spcBef>
                <a:spcPts val="130"/>
              </a:spcBef>
            </a:pPr>
            <a:r>
              <a:rPr dirty="0" sz="1100" spc="5">
                <a:latin typeface="Calibri"/>
                <a:cs typeface="Calibri"/>
              </a:rPr>
              <a:t>na</a:t>
            </a:r>
            <a:r>
              <a:rPr dirty="0" sz="1100" spc="15">
                <a:latin typeface="Calibri"/>
                <a:cs typeface="Calibri"/>
              </a:rPr>
              <a:t>m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ng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x</a:t>
            </a:r>
            <a:r>
              <a:rPr dirty="0" sz="1100" spc="-5">
                <a:latin typeface="Calibri"/>
                <a:cs typeface="Calibri"/>
              </a:rPr>
              <a:t>-d</a:t>
            </a:r>
            <a:r>
              <a:rPr dirty="0" sz="1100">
                <a:latin typeface="Calibri"/>
                <a:cs typeface="Calibri"/>
              </a:rPr>
              <a:t>ep</a:t>
            </a:r>
            <a:r>
              <a:rPr dirty="0" sz="1100" spc="-5">
                <a:latin typeface="Calibri"/>
                <a:cs typeface="Calibri"/>
              </a:rPr>
              <a:t>l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yment  </a:t>
            </a:r>
            <a:r>
              <a:rPr dirty="0" sz="1100" spc="15">
                <a:latin typeface="Calibri"/>
                <a:cs typeface="Calibri"/>
              </a:rPr>
              <a:t>labels:</a:t>
            </a:r>
            <a:endParaRPr sz="1100">
              <a:latin typeface="Calibri"/>
              <a:cs typeface="Calibri"/>
            </a:endParaRPr>
          </a:p>
          <a:p>
            <a:pPr marL="531495">
              <a:lnSpc>
                <a:spcPts val="1315"/>
              </a:lnSpc>
              <a:spcBef>
                <a:spcPts val="25"/>
              </a:spcBef>
            </a:pPr>
            <a:r>
              <a:rPr dirty="0" sz="1100" spc="5">
                <a:latin typeface="Calibri"/>
                <a:cs typeface="Calibri"/>
              </a:rPr>
              <a:t>app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ng</a:t>
            </a:r>
            <a:r>
              <a:rPr dirty="0" sz="1100" spc="2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marL="408305">
              <a:lnSpc>
                <a:spcPts val="1315"/>
              </a:lnSpc>
            </a:pPr>
            <a:r>
              <a:rPr dirty="0" sz="1100" spc="5">
                <a:latin typeface="Calibri"/>
                <a:cs typeface="Calibri"/>
              </a:rPr>
              <a:t>spec:</a:t>
            </a:r>
            <a:endParaRPr sz="1100">
              <a:latin typeface="Calibri"/>
              <a:cs typeface="Calibri"/>
            </a:endParaRPr>
          </a:p>
          <a:p>
            <a:pPr marL="473709" marR="1836420">
              <a:lnSpc>
                <a:spcPct val="100000"/>
              </a:lnSpc>
              <a:spcBef>
                <a:spcPts val="5"/>
              </a:spcBef>
            </a:pPr>
            <a:r>
              <a:rPr dirty="0" sz="1100" spc="5">
                <a:latin typeface="Calibri"/>
                <a:cs typeface="Calibri"/>
              </a:rPr>
              <a:t>replicas: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selector: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</a:t>
            </a:r>
            <a:r>
              <a:rPr dirty="0" sz="1100" spc="5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tc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 spc="1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b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l</a:t>
            </a:r>
            <a:r>
              <a:rPr dirty="0" sz="1100" spc="-5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  <a:p>
            <a:pPr marL="473709" marR="1887220" indent="124460">
              <a:lnSpc>
                <a:spcPct val="100000"/>
              </a:lnSpc>
            </a:pPr>
            <a:r>
              <a:rPr dirty="0" sz="1100" spc="5">
                <a:latin typeface="Calibri"/>
                <a:cs typeface="Calibri"/>
              </a:rPr>
              <a:t>app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ng</a:t>
            </a:r>
            <a:r>
              <a:rPr dirty="0" sz="1100" spc="2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x  </a:t>
            </a:r>
            <a:r>
              <a:rPr dirty="0" sz="1100" spc="15">
                <a:latin typeface="Calibri"/>
                <a:cs typeface="Calibri"/>
              </a:rPr>
              <a:t>template: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664210" marR="1832610" indent="-66040">
              <a:lnSpc>
                <a:spcPts val="1300"/>
              </a:lnSpc>
              <a:spcBef>
                <a:spcPts val="35"/>
              </a:spcBef>
            </a:pPr>
            <a:r>
              <a:rPr dirty="0" sz="1100" spc="15">
                <a:latin typeface="Calibri"/>
                <a:cs typeface="Calibri"/>
              </a:rPr>
              <a:t>labels: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app</a:t>
            </a:r>
            <a:r>
              <a:rPr dirty="0" sz="1100" spc="55">
                <a:latin typeface="Calibri"/>
                <a:cs typeface="Calibri"/>
              </a:rPr>
              <a:t>:</a:t>
            </a:r>
            <a:r>
              <a:rPr dirty="0" sz="1100" spc="15">
                <a:latin typeface="Calibri"/>
                <a:cs typeface="Calibri"/>
              </a:rPr>
              <a:t>ng</a:t>
            </a:r>
            <a:r>
              <a:rPr dirty="0" sz="1100" spc="2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marL="598805" marR="1826260" indent="-67310">
              <a:lnSpc>
                <a:spcPts val="1300"/>
              </a:lnSpc>
              <a:spcBef>
                <a:spcPts val="100"/>
              </a:spcBef>
            </a:pPr>
            <a:r>
              <a:rPr dirty="0" sz="1100" spc="5">
                <a:latin typeface="Calibri"/>
                <a:cs typeface="Calibri"/>
              </a:rPr>
              <a:t>spec: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c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1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5">
                <a:latin typeface="Calibri"/>
                <a:cs typeface="Calibri"/>
              </a:rPr>
              <a:t>n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0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664210" marR="1362075" indent="-66040">
              <a:lnSpc>
                <a:spcPts val="1320"/>
              </a:lnSpc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5">
                <a:latin typeface="Calibri"/>
                <a:cs typeface="Calibri"/>
              </a:rPr>
              <a:t> name: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nginx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</a:t>
            </a:r>
            <a:r>
              <a:rPr dirty="0" sz="1100" spc="25">
                <a:latin typeface="Calibri"/>
                <a:cs typeface="Calibri"/>
              </a:rPr>
              <a:t>m</a:t>
            </a:r>
            <a:r>
              <a:rPr dirty="0" sz="1100" spc="20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g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80">
                <a:latin typeface="Calibri"/>
                <a:cs typeface="Calibri"/>
              </a:rPr>
              <a:t>:</a:t>
            </a:r>
            <a:r>
              <a:rPr dirty="0" sz="1100" spc="5">
                <a:latin typeface="Calibri"/>
                <a:cs typeface="Calibri"/>
              </a:rPr>
              <a:t>ngin</a:t>
            </a:r>
            <a:r>
              <a:rPr dirty="0" sz="1100" spc="10">
                <a:latin typeface="Calibri"/>
                <a:cs typeface="Calibri"/>
              </a:rPr>
              <a:t>x</a:t>
            </a:r>
            <a:r>
              <a:rPr dirty="0" sz="1100" spc="15">
                <a:latin typeface="Calibri"/>
                <a:cs typeface="Calibri"/>
              </a:rPr>
              <a:t>:1</a:t>
            </a:r>
            <a:r>
              <a:rPr dirty="0" sz="1100" spc="5">
                <a:latin typeface="Calibri"/>
                <a:cs typeface="Calibri"/>
              </a:rPr>
              <a:t>.</a:t>
            </a:r>
            <a:r>
              <a:rPr dirty="0" sz="1100">
                <a:latin typeface="Calibri"/>
                <a:cs typeface="Calibri"/>
              </a:rPr>
              <a:t>7</a:t>
            </a:r>
            <a:r>
              <a:rPr dirty="0" sz="1100" spc="5">
                <a:latin typeface="Calibri"/>
                <a:cs typeface="Calibri"/>
              </a:rPr>
              <a:t>.</a:t>
            </a:r>
            <a:r>
              <a:rPr dirty="0" sz="1100">
                <a:latin typeface="Calibri"/>
                <a:cs typeface="Calibri"/>
              </a:rPr>
              <a:t>9  </a:t>
            </a:r>
            <a:r>
              <a:rPr dirty="0" sz="1100">
                <a:latin typeface="Calibri"/>
                <a:cs typeface="Calibri"/>
              </a:rPr>
              <a:t>ports:</a:t>
            </a:r>
            <a:endParaRPr sz="1100">
              <a:latin typeface="Calibri"/>
              <a:cs typeface="Calibri"/>
            </a:endParaRPr>
          </a:p>
          <a:p>
            <a:pPr marL="664210">
              <a:lnSpc>
                <a:spcPts val="1280"/>
              </a:lnSpc>
            </a:pPr>
            <a:r>
              <a:rPr dirty="0" sz="1100">
                <a:latin typeface="Calibri"/>
                <a:cs typeface="Calibri"/>
              </a:rPr>
              <a:t>- </a:t>
            </a:r>
            <a:r>
              <a:rPr dirty="0" sz="1100" spc="5">
                <a:latin typeface="Calibri"/>
                <a:cs typeface="Calibri"/>
              </a:rPr>
              <a:t>containerPort:80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069" y="2484247"/>
            <a:ext cx="3258820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175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5">
                <a:latin typeface="Calibri"/>
                <a:cs typeface="Calibri"/>
              </a:rPr>
              <a:t>YAML </a:t>
            </a:r>
            <a:r>
              <a:rPr dirty="0" sz="1350" spc="-5">
                <a:latin typeface="Calibri"/>
                <a:cs typeface="Calibri"/>
              </a:rPr>
              <a:t>file </a:t>
            </a:r>
            <a:r>
              <a:rPr dirty="0" sz="1350" spc="-10">
                <a:latin typeface="Calibri"/>
                <a:cs typeface="Calibri"/>
              </a:rPr>
              <a:t>will </a:t>
            </a:r>
            <a:r>
              <a:rPr dirty="0" sz="1350" spc="-15">
                <a:latin typeface="Calibri"/>
                <a:cs typeface="Calibri"/>
              </a:rPr>
              <a:t>deploy </a:t>
            </a:r>
            <a:r>
              <a:rPr dirty="0" sz="1350">
                <a:latin typeface="Calibri"/>
                <a:cs typeface="Calibri"/>
              </a:rPr>
              <a:t>3 </a:t>
            </a:r>
            <a:r>
              <a:rPr dirty="0" sz="1350" spc="-10">
                <a:latin typeface="Calibri"/>
                <a:cs typeface="Calibri"/>
              </a:rPr>
              <a:t>pods </a:t>
            </a:r>
            <a:r>
              <a:rPr dirty="0" sz="1350" spc="5">
                <a:latin typeface="Calibri"/>
                <a:cs typeface="Calibri"/>
              </a:rPr>
              <a:t>for </a:t>
            </a:r>
            <a:r>
              <a:rPr dirty="0" sz="1350" spc="-25">
                <a:latin typeface="Calibri"/>
                <a:cs typeface="Calibri"/>
              </a:rPr>
              <a:t>nginx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will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maintain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desired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state,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which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3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pods,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</a:t>
            </a:r>
            <a:r>
              <a:rPr dirty="0" sz="1350" spc="-40">
                <a:latin typeface="Calibri"/>
                <a:cs typeface="Calibri"/>
              </a:rPr>
              <a:t>n</a:t>
            </a:r>
            <a:r>
              <a:rPr dirty="0" sz="1350" spc="-25">
                <a:latin typeface="Calibri"/>
                <a:cs typeface="Calibri"/>
              </a:rPr>
              <a:t>ti</a:t>
            </a:r>
            <a:r>
              <a:rPr dirty="0" sz="1350">
                <a:latin typeface="Calibri"/>
                <a:cs typeface="Calibri"/>
              </a:rPr>
              <a:t>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</a:t>
            </a:r>
            <a:r>
              <a:rPr dirty="0" sz="1350" spc="-20">
                <a:latin typeface="Calibri"/>
                <a:cs typeface="Calibri"/>
              </a:rPr>
              <a:t>h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d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p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 spc="-20">
                <a:latin typeface="Calibri"/>
                <a:cs typeface="Calibri"/>
              </a:rPr>
              <a:t>o</a:t>
            </a:r>
            <a:r>
              <a:rPr dirty="0" sz="1350" spc="-15">
                <a:latin typeface="Calibri"/>
                <a:cs typeface="Calibri"/>
              </a:rPr>
              <a:t>yme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d</a:t>
            </a:r>
            <a:r>
              <a:rPr dirty="0" sz="1350" spc="-15">
                <a:latin typeface="Calibri"/>
                <a:cs typeface="Calibri"/>
              </a:rPr>
              <a:t>el</a:t>
            </a:r>
            <a:r>
              <a:rPr dirty="0" sz="1350" spc="-30">
                <a:latin typeface="Calibri"/>
                <a:cs typeface="Calibri"/>
              </a:rPr>
              <a:t>e</a:t>
            </a:r>
            <a:r>
              <a:rPr dirty="0" sz="1350" spc="-25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5733" y="1785061"/>
            <a:ext cx="318008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95"/>
              </a:spcBef>
            </a:pP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Introduction</a:t>
            </a:r>
            <a:r>
              <a:rPr dirty="0" sz="4000" spc="8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to </a:t>
            </a:r>
            <a:r>
              <a:rPr dirty="0" sz="4000" spc="-89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Kubernetes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671" y="150317"/>
            <a:ext cx="367601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Creating</a:t>
            </a:r>
            <a:r>
              <a:rPr dirty="0" sz="3000" spc="-2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a</a:t>
            </a:r>
            <a:r>
              <a:rPr dirty="0" sz="3000" spc="-2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Deployment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24" y="1108964"/>
            <a:ext cx="52133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Once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file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created,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deploy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deployment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following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91155" y="1634987"/>
            <a:ext cx="4410710" cy="565785"/>
            <a:chOff x="2391155" y="1634987"/>
            <a:chExt cx="4410710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1155" y="1634987"/>
              <a:ext cx="4410456" cy="5656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1" y="1645919"/>
              <a:ext cx="4319270" cy="474980"/>
            </a:xfrm>
            <a:custGeom>
              <a:avLst/>
              <a:gdLst/>
              <a:ahLst/>
              <a:cxnLst/>
              <a:rect l="l" t="t" r="r" b="b"/>
              <a:pathLst>
                <a:path w="4319270" h="474980">
                  <a:moveTo>
                    <a:pt x="4239767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79247" y="474979"/>
                  </a:lnTo>
                  <a:lnTo>
                    <a:pt x="4319015" y="474979"/>
                  </a:lnTo>
                  <a:lnTo>
                    <a:pt x="4319015" y="79247"/>
                  </a:lnTo>
                  <a:lnTo>
                    <a:pt x="42397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12491" y="1645919"/>
              <a:ext cx="4319270" cy="474980"/>
            </a:xfrm>
            <a:custGeom>
              <a:avLst/>
              <a:gdLst/>
              <a:ahLst/>
              <a:cxnLst/>
              <a:rect l="l" t="t" r="r" b="b"/>
              <a:pathLst>
                <a:path w="4319270" h="474980">
                  <a:moveTo>
                    <a:pt x="0" y="0"/>
                  </a:moveTo>
                  <a:lnTo>
                    <a:pt x="4239767" y="0"/>
                  </a:lnTo>
                  <a:lnTo>
                    <a:pt x="4319015" y="79247"/>
                  </a:lnTo>
                  <a:lnTo>
                    <a:pt x="4319015" y="474979"/>
                  </a:lnTo>
                  <a:lnTo>
                    <a:pt x="79247" y="474979"/>
                  </a:lnTo>
                  <a:lnTo>
                    <a:pt x="0" y="3958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06979" y="1432585"/>
            <a:ext cx="1423670" cy="307975"/>
          </a:xfrm>
          <a:prstGeom prst="rect">
            <a:avLst/>
          </a:prstGeom>
          <a:solidFill>
            <a:srgbClr val="5F4678"/>
          </a:solidFill>
        </p:spPr>
        <p:txBody>
          <a:bodyPr wrap="square" lIns="0" tIns="330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2448" y="1747773"/>
            <a:ext cx="19278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k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ub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l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c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r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3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1B567A"/>
                </a:solidFill>
                <a:latin typeface="Calibri"/>
                <a:cs typeface="Calibri"/>
              </a:rPr>
              <a:t>–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f</a:t>
            </a:r>
            <a:r>
              <a:rPr dirty="0" sz="1350" spc="-11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ng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i</a:t>
            </a:r>
            <a:r>
              <a:rPr dirty="0" sz="1350" spc="-40">
                <a:solidFill>
                  <a:srgbClr val="1B567A"/>
                </a:solidFill>
                <a:latin typeface="Calibri"/>
                <a:cs typeface="Calibri"/>
              </a:rPr>
              <a:t>n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x</a:t>
            </a:r>
            <a:r>
              <a:rPr dirty="0" sz="1350" spc="-70">
                <a:solidFill>
                  <a:srgbClr val="1B567A"/>
                </a:solidFill>
                <a:latin typeface="Calibri"/>
                <a:cs typeface="Calibri"/>
              </a:rPr>
              <a:t>.</a:t>
            </a:r>
            <a:r>
              <a:rPr dirty="0" sz="1350" spc="-50">
                <a:solidFill>
                  <a:srgbClr val="1B567A"/>
                </a:solidFill>
                <a:latin typeface="Calibri"/>
                <a:cs typeface="Calibri"/>
              </a:rPr>
              <a:t>y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am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2572511"/>
            <a:ext cx="5298948" cy="5715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5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5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286" y="150317"/>
            <a:ext cx="250698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Listing</a:t>
            </a:r>
            <a:r>
              <a:rPr dirty="0" sz="3000" spc="-1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the</a:t>
            </a:r>
            <a:r>
              <a:rPr dirty="0" sz="3000" spc="-50" b="1">
                <a:latin typeface="Calibri"/>
                <a:cs typeface="Calibri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Pods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24" y="1108964"/>
            <a:ext cx="32435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95">
                <a:latin typeface="Calibri"/>
                <a:cs typeface="Calibri"/>
              </a:rPr>
              <a:t>To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view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pods,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type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following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91155" y="1634987"/>
            <a:ext cx="4410710" cy="565785"/>
            <a:chOff x="2391155" y="1634987"/>
            <a:chExt cx="4410710" cy="5657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1155" y="1634987"/>
              <a:ext cx="4410456" cy="5656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2491" y="1645919"/>
              <a:ext cx="4319270" cy="474980"/>
            </a:xfrm>
            <a:custGeom>
              <a:avLst/>
              <a:gdLst/>
              <a:ahLst/>
              <a:cxnLst/>
              <a:rect l="l" t="t" r="r" b="b"/>
              <a:pathLst>
                <a:path w="4319270" h="474980">
                  <a:moveTo>
                    <a:pt x="4239767" y="0"/>
                  </a:moveTo>
                  <a:lnTo>
                    <a:pt x="0" y="0"/>
                  </a:lnTo>
                  <a:lnTo>
                    <a:pt x="0" y="395858"/>
                  </a:lnTo>
                  <a:lnTo>
                    <a:pt x="79247" y="474979"/>
                  </a:lnTo>
                  <a:lnTo>
                    <a:pt x="4319015" y="474979"/>
                  </a:lnTo>
                  <a:lnTo>
                    <a:pt x="4319015" y="79247"/>
                  </a:lnTo>
                  <a:lnTo>
                    <a:pt x="42397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412491" y="1645919"/>
              <a:ext cx="4319270" cy="474980"/>
            </a:xfrm>
            <a:custGeom>
              <a:avLst/>
              <a:gdLst/>
              <a:ahLst/>
              <a:cxnLst/>
              <a:rect l="l" t="t" r="r" b="b"/>
              <a:pathLst>
                <a:path w="4319270" h="474980">
                  <a:moveTo>
                    <a:pt x="0" y="0"/>
                  </a:moveTo>
                  <a:lnTo>
                    <a:pt x="4239767" y="0"/>
                  </a:lnTo>
                  <a:lnTo>
                    <a:pt x="4319015" y="79247"/>
                  </a:lnTo>
                  <a:lnTo>
                    <a:pt x="4319015" y="474979"/>
                  </a:lnTo>
                  <a:lnTo>
                    <a:pt x="79247" y="474979"/>
                  </a:lnTo>
                  <a:lnTo>
                    <a:pt x="0" y="3958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06979" y="1432585"/>
            <a:ext cx="1423670" cy="307975"/>
          </a:xfrm>
          <a:prstGeom prst="rect">
            <a:avLst/>
          </a:prstGeom>
          <a:solidFill>
            <a:srgbClr val="5F4678"/>
          </a:solidFill>
        </p:spPr>
        <p:txBody>
          <a:bodyPr wrap="square" lIns="0" tIns="330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9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9460" y="1747773"/>
            <a:ext cx="99441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kubectl</a:t>
            </a:r>
            <a:r>
              <a:rPr dirty="0" sz="1350" spc="-4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get</a:t>
            </a:r>
            <a:r>
              <a:rPr dirty="0" sz="1350" spc="-5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po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189" y="4415129"/>
            <a:ext cx="75838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As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</a:t>
            </a:r>
            <a:r>
              <a:rPr dirty="0" sz="1350" spc="5">
                <a:latin typeface="Calibri"/>
                <a:cs typeface="Calibri"/>
              </a:rPr>
              <a:t> can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see,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number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of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pods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are </a:t>
            </a:r>
            <a:r>
              <a:rPr dirty="0" sz="1350" spc="-15">
                <a:latin typeface="Calibri"/>
                <a:cs typeface="Calibri"/>
              </a:rPr>
              <a:t>matching </a:t>
            </a:r>
            <a:r>
              <a:rPr dirty="0" sz="1350">
                <a:latin typeface="Calibri"/>
                <a:cs typeface="Calibri"/>
              </a:rPr>
              <a:t>with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number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of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replicas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specified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deployment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file.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780" y="2529839"/>
            <a:ext cx="6568440" cy="101803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5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5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102" y="2013661"/>
            <a:ext cx="38106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Creating</a:t>
            </a:r>
            <a:r>
              <a:rPr dirty="0" sz="4000" spc="10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4000" spc="55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Service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56" y="0"/>
            <a:ext cx="8810625" cy="2702560"/>
            <a:chOff x="333756" y="0"/>
            <a:chExt cx="8810625" cy="2702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56" y="1019555"/>
              <a:ext cx="8353044" cy="1295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5092" y="1034796"/>
              <a:ext cx="8255634" cy="1206500"/>
            </a:xfrm>
            <a:custGeom>
              <a:avLst/>
              <a:gdLst/>
              <a:ahLst/>
              <a:cxnLst/>
              <a:rect l="l" t="t" r="r" b="b"/>
              <a:pathLst>
                <a:path w="8255634" h="1206500">
                  <a:moveTo>
                    <a:pt x="8054466" y="0"/>
                  </a:moveTo>
                  <a:lnTo>
                    <a:pt x="201091" y="0"/>
                  </a:lnTo>
                  <a:lnTo>
                    <a:pt x="154990" y="5333"/>
                  </a:lnTo>
                  <a:lnTo>
                    <a:pt x="112661" y="20446"/>
                  </a:lnTo>
                  <a:lnTo>
                    <a:pt x="75323" y="44195"/>
                  </a:lnTo>
                  <a:lnTo>
                    <a:pt x="44170" y="75311"/>
                  </a:lnTo>
                  <a:lnTo>
                    <a:pt x="20434" y="112649"/>
                  </a:lnTo>
                  <a:lnTo>
                    <a:pt x="5308" y="154939"/>
                  </a:lnTo>
                  <a:lnTo>
                    <a:pt x="0" y="201040"/>
                  </a:lnTo>
                  <a:lnTo>
                    <a:pt x="0" y="1005331"/>
                  </a:lnTo>
                  <a:lnTo>
                    <a:pt x="5308" y="1051433"/>
                  </a:lnTo>
                  <a:lnTo>
                    <a:pt x="20434" y="1093723"/>
                  </a:lnTo>
                  <a:lnTo>
                    <a:pt x="44170" y="1131061"/>
                  </a:lnTo>
                  <a:lnTo>
                    <a:pt x="75323" y="1162177"/>
                  </a:lnTo>
                  <a:lnTo>
                    <a:pt x="112661" y="1185926"/>
                  </a:lnTo>
                  <a:lnTo>
                    <a:pt x="154990" y="1201039"/>
                  </a:lnTo>
                  <a:lnTo>
                    <a:pt x="201091" y="1206372"/>
                  </a:lnTo>
                  <a:lnTo>
                    <a:pt x="8054466" y="1206372"/>
                  </a:lnTo>
                  <a:lnTo>
                    <a:pt x="8100567" y="1201039"/>
                  </a:lnTo>
                  <a:lnTo>
                    <a:pt x="8142858" y="1185926"/>
                  </a:lnTo>
                  <a:lnTo>
                    <a:pt x="8180197" y="1162177"/>
                  </a:lnTo>
                  <a:lnTo>
                    <a:pt x="8211311" y="1131061"/>
                  </a:lnTo>
                  <a:lnTo>
                    <a:pt x="8235060" y="1093723"/>
                  </a:lnTo>
                  <a:lnTo>
                    <a:pt x="8250174" y="1051433"/>
                  </a:lnTo>
                  <a:lnTo>
                    <a:pt x="8255508" y="1005331"/>
                  </a:lnTo>
                  <a:lnTo>
                    <a:pt x="8255508" y="201040"/>
                  </a:lnTo>
                  <a:lnTo>
                    <a:pt x="8250174" y="154939"/>
                  </a:lnTo>
                  <a:lnTo>
                    <a:pt x="8235060" y="112649"/>
                  </a:lnTo>
                  <a:lnTo>
                    <a:pt x="8211311" y="75311"/>
                  </a:lnTo>
                  <a:lnTo>
                    <a:pt x="8180197" y="44195"/>
                  </a:lnTo>
                  <a:lnTo>
                    <a:pt x="8142858" y="20446"/>
                  </a:lnTo>
                  <a:lnTo>
                    <a:pt x="8100567" y="5333"/>
                  </a:lnTo>
                  <a:lnTo>
                    <a:pt x="8054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5092" y="1034796"/>
              <a:ext cx="8255634" cy="1206500"/>
            </a:xfrm>
            <a:custGeom>
              <a:avLst/>
              <a:gdLst/>
              <a:ahLst/>
              <a:cxnLst/>
              <a:rect l="l" t="t" r="r" b="b"/>
              <a:pathLst>
                <a:path w="8255634" h="1206500">
                  <a:moveTo>
                    <a:pt x="0" y="201040"/>
                  </a:moveTo>
                  <a:lnTo>
                    <a:pt x="5308" y="154939"/>
                  </a:lnTo>
                  <a:lnTo>
                    <a:pt x="20434" y="112649"/>
                  </a:lnTo>
                  <a:lnTo>
                    <a:pt x="44170" y="75311"/>
                  </a:lnTo>
                  <a:lnTo>
                    <a:pt x="75323" y="44195"/>
                  </a:lnTo>
                  <a:lnTo>
                    <a:pt x="112661" y="20446"/>
                  </a:lnTo>
                  <a:lnTo>
                    <a:pt x="154990" y="5333"/>
                  </a:lnTo>
                  <a:lnTo>
                    <a:pt x="201091" y="0"/>
                  </a:lnTo>
                  <a:lnTo>
                    <a:pt x="8054466" y="0"/>
                  </a:lnTo>
                  <a:lnTo>
                    <a:pt x="8100567" y="5333"/>
                  </a:lnTo>
                  <a:lnTo>
                    <a:pt x="8142858" y="20446"/>
                  </a:lnTo>
                  <a:lnTo>
                    <a:pt x="8180197" y="44195"/>
                  </a:lnTo>
                  <a:lnTo>
                    <a:pt x="8211311" y="75311"/>
                  </a:lnTo>
                  <a:lnTo>
                    <a:pt x="8235060" y="112649"/>
                  </a:lnTo>
                  <a:lnTo>
                    <a:pt x="8250174" y="154939"/>
                  </a:lnTo>
                  <a:lnTo>
                    <a:pt x="8255508" y="201040"/>
                  </a:lnTo>
                  <a:lnTo>
                    <a:pt x="8255508" y="1005331"/>
                  </a:lnTo>
                  <a:lnTo>
                    <a:pt x="8250174" y="1051433"/>
                  </a:lnTo>
                  <a:lnTo>
                    <a:pt x="8235060" y="1093723"/>
                  </a:lnTo>
                  <a:lnTo>
                    <a:pt x="8211311" y="1131061"/>
                  </a:lnTo>
                  <a:lnTo>
                    <a:pt x="8180197" y="1162177"/>
                  </a:lnTo>
                  <a:lnTo>
                    <a:pt x="8142858" y="1185926"/>
                  </a:lnTo>
                  <a:lnTo>
                    <a:pt x="8100567" y="1201039"/>
                  </a:lnTo>
                  <a:lnTo>
                    <a:pt x="8054466" y="1206372"/>
                  </a:lnTo>
                  <a:lnTo>
                    <a:pt x="201091" y="1206372"/>
                  </a:lnTo>
                  <a:lnTo>
                    <a:pt x="154990" y="1201039"/>
                  </a:lnTo>
                  <a:lnTo>
                    <a:pt x="112661" y="1185926"/>
                  </a:lnTo>
                  <a:lnTo>
                    <a:pt x="75323" y="1162177"/>
                  </a:lnTo>
                  <a:lnTo>
                    <a:pt x="44170" y="1131061"/>
                  </a:lnTo>
                  <a:lnTo>
                    <a:pt x="20434" y="1093723"/>
                  </a:lnTo>
                  <a:lnTo>
                    <a:pt x="5308" y="1051433"/>
                  </a:lnTo>
                  <a:lnTo>
                    <a:pt x="0" y="1005331"/>
                  </a:lnTo>
                  <a:lnTo>
                    <a:pt x="0" y="20104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763" y="150317"/>
            <a:ext cx="285051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Calibri"/>
                <a:cs typeface="Calibri"/>
              </a:rPr>
              <a:t>Creating</a:t>
            </a:r>
            <a:r>
              <a:rPr dirty="0" sz="3000" spc="-2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a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Service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253" y="1438783"/>
            <a:ext cx="7976234" cy="4349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08585" marR="5080" indent="-96520">
              <a:lnSpc>
                <a:spcPts val="1600"/>
              </a:lnSpc>
              <a:spcBef>
                <a:spcPts val="175"/>
              </a:spcBef>
            </a:pP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Service is </a:t>
            </a:r>
            <a:r>
              <a:rPr dirty="0" sz="1350" spc="-5">
                <a:latin typeface="Calibri"/>
                <a:cs typeface="Calibri"/>
              </a:rPr>
              <a:t>basically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round-robin </a:t>
            </a:r>
            <a:r>
              <a:rPr dirty="0" sz="1350" spc="10">
                <a:latin typeface="Calibri"/>
                <a:cs typeface="Calibri"/>
              </a:rPr>
              <a:t>load </a:t>
            </a:r>
            <a:r>
              <a:rPr dirty="0" sz="1350">
                <a:latin typeface="Calibri"/>
                <a:cs typeface="Calibri"/>
              </a:rPr>
              <a:t>balancer </a:t>
            </a:r>
            <a:r>
              <a:rPr dirty="0" sz="1350" spc="5">
                <a:latin typeface="Calibri"/>
                <a:cs typeface="Calibri"/>
              </a:rPr>
              <a:t>for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15">
                <a:latin typeface="Calibri"/>
                <a:cs typeface="Calibri"/>
              </a:rPr>
              <a:t>pods, </a:t>
            </a:r>
            <a:r>
              <a:rPr dirty="0" sz="1350">
                <a:latin typeface="Calibri"/>
                <a:cs typeface="Calibri"/>
              </a:rPr>
              <a:t>which </a:t>
            </a:r>
            <a:r>
              <a:rPr dirty="0" sz="1350" spc="-5">
                <a:latin typeface="Calibri"/>
                <a:cs typeface="Calibri"/>
              </a:rPr>
              <a:t>matches </a:t>
            </a:r>
            <a:r>
              <a:rPr dirty="0" sz="1350">
                <a:latin typeface="Calibri"/>
                <a:cs typeface="Calibri"/>
              </a:rPr>
              <a:t>with its </a:t>
            </a:r>
            <a:r>
              <a:rPr dirty="0" sz="1350" spc="-10">
                <a:latin typeface="Calibri"/>
                <a:cs typeface="Calibri"/>
              </a:rPr>
              <a:t>name </a:t>
            </a:r>
            <a:r>
              <a:rPr dirty="0" sz="1350" spc="10">
                <a:latin typeface="Calibri"/>
                <a:cs typeface="Calibri"/>
              </a:rPr>
              <a:t>or </a:t>
            </a:r>
            <a:r>
              <a:rPr dirty="0" sz="1350" spc="-40">
                <a:latin typeface="Calibri"/>
                <a:cs typeface="Calibri"/>
              </a:rPr>
              <a:t>selector. </a:t>
            </a:r>
            <a:r>
              <a:rPr dirty="0" sz="1350">
                <a:latin typeface="Calibri"/>
                <a:cs typeface="Calibri"/>
              </a:rPr>
              <a:t>It </a:t>
            </a:r>
            <a:r>
              <a:rPr dirty="0" sz="1350" spc="-10">
                <a:latin typeface="Calibri"/>
                <a:cs typeface="Calibri"/>
              </a:rPr>
              <a:t>constantly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monitors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pods;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5">
                <a:latin typeface="Calibri"/>
                <a:cs typeface="Calibri"/>
              </a:rPr>
              <a:t>case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 pod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gets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40">
                <a:latin typeface="Calibri"/>
                <a:cs typeface="Calibri"/>
              </a:rPr>
              <a:t>unhealthy,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will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start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deploying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traffic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other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healthy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pods.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95900" y="2396989"/>
            <a:ext cx="581025" cy="671195"/>
            <a:chOff x="5295900" y="2396989"/>
            <a:chExt cx="581025" cy="6711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5900" y="2396989"/>
              <a:ext cx="580644" cy="6708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11140" y="2406395"/>
              <a:ext cx="489584" cy="586740"/>
            </a:xfrm>
            <a:custGeom>
              <a:avLst/>
              <a:gdLst/>
              <a:ahLst/>
              <a:cxnLst/>
              <a:rect l="l" t="t" r="r" b="b"/>
              <a:pathLst>
                <a:path w="489585" h="586739">
                  <a:moveTo>
                    <a:pt x="244475" y="0"/>
                  </a:moveTo>
                  <a:lnTo>
                    <a:pt x="179577" y="3556"/>
                  </a:lnTo>
                  <a:lnTo>
                    <a:pt x="121158" y="13335"/>
                  </a:lnTo>
                  <a:lnTo>
                    <a:pt x="71627" y="28702"/>
                  </a:lnTo>
                  <a:lnTo>
                    <a:pt x="33400" y="48387"/>
                  </a:lnTo>
                  <a:lnTo>
                    <a:pt x="0" y="97790"/>
                  </a:lnTo>
                  <a:lnTo>
                    <a:pt x="0" y="488569"/>
                  </a:lnTo>
                  <a:lnTo>
                    <a:pt x="33400" y="537845"/>
                  </a:lnTo>
                  <a:lnTo>
                    <a:pt x="71627" y="557657"/>
                  </a:lnTo>
                  <a:lnTo>
                    <a:pt x="121158" y="572897"/>
                  </a:lnTo>
                  <a:lnTo>
                    <a:pt x="179577" y="582803"/>
                  </a:lnTo>
                  <a:lnTo>
                    <a:pt x="244475" y="586232"/>
                  </a:lnTo>
                  <a:lnTo>
                    <a:pt x="309499" y="582803"/>
                  </a:lnTo>
                  <a:lnTo>
                    <a:pt x="367919" y="572897"/>
                  </a:lnTo>
                  <a:lnTo>
                    <a:pt x="417449" y="557657"/>
                  </a:lnTo>
                  <a:lnTo>
                    <a:pt x="455675" y="537845"/>
                  </a:lnTo>
                  <a:lnTo>
                    <a:pt x="489076" y="488569"/>
                  </a:lnTo>
                  <a:lnTo>
                    <a:pt x="489076" y="97790"/>
                  </a:lnTo>
                  <a:lnTo>
                    <a:pt x="455675" y="48387"/>
                  </a:lnTo>
                  <a:lnTo>
                    <a:pt x="417449" y="28702"/>
                  </a:lnTo>
                  <a:lnTo>
                    <a:pt x="367919" y="13335"/>
                  </a:lnTo>
                  <a:lnTo>
                    <a:pt x="309499" y="3556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11140" y="2406395"/>
              <a:ext cx="489584" cy="586740"/>
            </a:xfrm>
            <a:custGeom>
              <a:avLst/>
              <a:gdLst/>
              <a:ahLst/>
              <a:cxnLst/>
              <a:rect l="l" t="t" r="r" b="b"/>
              <a:pathLst>
                <a:path w="489585" h="586739">
                  <a:moveTo>
                    <a:pt x="489076" y="97536"/>
                  </a:moveTo>
                  <a:lnTo>
                    <a:pt x="455675" y="147447"/>
                  </a:lnTo>
                  <a:lnTo>
                    <a:pt x="417449" y="167386"/>
                  </a:lnTo>
                  <a:lnTo>
                    <a:pt x="367919" y="182880"/>
                  </a:lnTo>
                  <a:lnTo>
                    <a:pt x="309499" y="192786"/>
                  </a:lnTo>
                  <a:lnTo>
                    <a:pt x="244475" y="196342"/>
                  </a:lnTo>
                  <a:lnTo>
                    <a:pt x="179577" y="192786"/>
                  </a:lnTo>
                  <a:lnTo>
                    <a:pt x="121158" y="182880"/>
                  </a:lnTo>
                  <a:lnTo>
                    <a:pt x="71627" y="167386"/>
                  </a:lnTo>
                  <a:lnTo>
                    <a:pt x="33400" y="147447"/>
                  </a:lnTo>
                  <a:lnTo>
                    <a:pt x="8762" y="123825"/>
                  </a:lnTo>
                  <a:lnTo>
                    <a:pt x="0" y="97536"/>
                  </a:lnTo>
                </a:path>
                <a:path w="489585" h="586739">
                  <a:moveTo>
                    <a:pt x="0" y="97790"/>
                  </a:moveTo>
                  <a:lnTo>
                    <a:pt x="33400" y="48387"/>
                  </a:lnTo>
                  <a:lnTo>
                    <a:pt x="71627" y="28702"/>
                  </a:lnTo>
                  <a:lnTo>
                    <a:pt x="121158" y="13335"/>
                  </a:lnTo>
                  <a:lnTo>
                    <a:pt x="179577" y="3556"/>
                  </a:lnTo>
                  <a:lnTo>
                    <a:pt x="244475" y="0"/>
                  </a:lnTo>
                  <a:lnTo>
                    <a:pt x="309499" y="3556"/>
                  </a:lnTo>
                  <a:lnTo>
                    <a:pt x="367919" y="13335"/>
                  </a:lnTo>
                  <a:lnTo>
                    <a:pt x="417449" y="28702"/>
                  </a:lnTo>
                  <a:lnTo>
                    <a:pt x="455675" y="48387"/>
                  </a:lnTo>
                  <a:lnTo>
                    <a:pt x="489076" y="97790"/>
                  </a:lnTo>
                  <a:lnTo>
                    <a:pt x="489076" y="488569"/>
                  </a:lnTo>
                  <a:lnTo>
                    <a:pt x="455675" y="537845"/>
                  </a:lnTo>
                  <a:lnTo>
                    <a:pt x="417449" y="557657"/>
                  </a:lnTo>
                  <a:lnTo>
                    <a:pt x="367919" y="572897"/>
                  </a:lnTo>
                  <a:lnTo>
                    <a:pt x="309499" y="582803"/>
                  </a:lnTo>
                  <a:lnTo>
                    <a:pt x="244475" y="586232"/>
                  </a:lnTo>
                  <a:lnTo>
                    <a:pt x="179577" y="582803"/>
                  </a:lnTo>
                  <a:lnTo>
                    <a:pt x="121158" y="572897"/>
                  </a:lnTo>
                  <a:lnTo>
                    <a:pt x="71627" y="557657"/>
                  </a:lnTo>
                  <a:lnTo>
                    <a:pt x="33400" y="537845"/>
                  </a:lnTo>
                  <a:lnTo>
                    <a:pt x="0" y="488569"/>
                  </a:lnTo>
                  <a:lnTo>
                    <a:pt x="0" y="977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5295900" y="3215377"/>
            <a:ext cx="581025" cy="671195"/>
            <a:chOff x="5295900" y="3215377"/>
            <a:chExt cx="581025" cy="67119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5900" y="3215377"/>
              <a:ext cx="580644" cy="67082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11140" y="3230879"/>
              <a:ext cx="489584" cy="584835"/>
            </a:xfrm>
            <a:custGeom>
              <a:avLst/>
              <a:gdLst/>
              <a:ahLst/>
              <a:cxnLst/>
              <a:rect l="l" t="t" r="r" b="b"/>
              <a:pathLst>
                <a:path w="489585" h="584835">
                  <a:moveTo>
                    <a:pt x="244475" y="0"/>
                  </a:moveTo>
                  <a:lnTo>
                    <a:pt x="179577" y="3428"/>
                  </a:lnTo>
                  <a:lnTo>
                    <a:pt x="121158" y="13334"/>
                  </a:lnTo>
                  <a:lnTo>
                    <a:pt x="71627" y="28575"/>
                  </a:lnTo>
                  <a:lnTo>
                    <a:pt x="33400" y="48259"/>
                  </a:lnTo>
                  <a:lnTo>
                    <a:pt x="0" y="97536"/>
                  </a:lnTo>
                  <a:lnTo>
                    <a:pt x="0" y="487172"/>
                  </a:lnTo>
                  <a:lnTo>
                    <a:pt x="33400" y="536447"/>
                  </a:lnTo>
                  <a:lnTo>
                    <a:pt x="71627" y="556132"/>
                  </a:lnTo>
                  <a:lnTo>
                    <a:pt x="121158" y="571372"/>
                  </a:lnTo>
                  <a:lnTo>
                    <a:pt x="179577" y="581279"/>
                  </a:lnTo>
                  <a:lnTo>
                    <a:pt x="244475" y="584707"/>
                  </a:lnTo>
                  <a:lnTo>
                    <a:pt x="309499" y="581279"/>
                  </a:lnTo>
                  <a:lnTo>
                    <a:pt x="367919" y="571372"/>
                  </a:lnTo>
                  <a:lnTo>
                    <a:pt x="417449" y="556132"/>
                  </a:lnTo>
                  <a:lnTo>
                    <a:pt x="455675" y="536447"/>
                  </a:lnTo>
                  <a:lnTo>
                    <a:pt x="489076" y="487172"/>
                  </a:lnTo>
                  <a:lnTo>
                    <a:pt x="489076" y="97536"/>
                  </a:lnTo>
                  <a:lnTo>
                    <a:pt x="455675" y="48259"/>
                  </a:lnTo>
                  <a:lnTo>
                    <a:pt x="417449" y="28575"/>
                  </a:lnTo>
                  <a:lnTo>
                    <a:pt x="367919" y="13334"/>
                  </a:lnTo>
                  <a:lnTo>
                    <a:pt x="309499" y="3428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11140" y="3230879"/>
              <a:ext cx="489584" cy="584835"/>
            </a:xfrm>
            <a:custGeom>
              <a:avLst/>
              <a:gdLst/>
              <a:ahLst/>
              <a:cxnLst/>
              <a:rect l="l" t="t" r="r" b="b"/>
              <a:pathLst>
                <a:path w="489585" h="584835">
                  <a:moveTo>
                    <a:pt x="489076" y="97536"/>
                  </a:moveTo>
                  <a:lnTo>
                    <a:pt x="455675" y="146557"/>
                  </a:lnTo>
                  <a:lnTo>
                    <a:pt x="417449" y="166243"/>
                  </a:lnTo>
                  <a:lnTo>
                    <a:pt x="367919" y="181482"/>
                  </a:lnTo>
                  <a:lnTo>
                    <a:pt x="309499" y="191262"/>
                  </a:lnTo>
                  <a:lnTo>
                    <a:pt x="244475" y="194690"/>
                  </a:lnTo>
                  <a:lnTo>
                    <a:pt x="179577" y="191262"/>
                  </a:lnTo>
                  <a:lnTo>
                    <a:pt x="121158" y="181482"/>
                  </a:lnTo>
                  <a:lnTo>
                    <a:pt x="71627" y="166243"/>
                  </a:lnTo>
                  <a:lnTo>
                    <a:pt x="33400" y="146557"/>
                  </a:lnTo>
                  <a:lnTo>
                    <a:pt x="8762" y="123443"/>
                  </a:lnTo>
                  <a:lnTo>
                    <a:pt x="0" y="97536"/>
                  </a:lnTo>
                </a:path>
                <a:path w="489585" h="584835">
                  <a:moveTo>
                    <a:pt x="0" y="97536"/>
                  </a:moveTo>
                  <a:lnTo>
                    <a:pt x="33400" y="48259"/>
                  </a:lnTo>
                  <a:lnTo>
                    <a:pt x="71627" y="28575"/>
                  </a:lnTo>
                  <a:lnTo>
                    <a:pt x="121158" y="13334"/>
                  </a:lnTo>
                  <a:lnTo>
                    <a:pt x="179577" y="3428"/>
                  </a:lnTo>
                  <a:lnTo>
                    <a:pt x="244475" y="0"/>
                  </a:lnTo>
                  <a:lnTo>
                    <a:pt x="309499" y="3428"/>
                  </a:lnTo>
                  <a:lnTo>
                    <a:pt x="367919" y="13334"/>
                  </a:lnTo>
                  <a:lnTo>
                    <a:pt x="417449" y="28575"/>
                  </a:lnTo>
                  <a:lnTo>
                    <a:pt x="455675" y="48259"/>
                  </a:lnTo>
                  <a:lnTo>
                    <a:pt x="489076" y="97536"/>
                  </a:lnTo>
                  <a:lnTo>
                    <a:pt x="489076" y="487172"/>
                  </a:lnTo>
                  <a:lnTo>
                    <a:pt x="455675" y="536447"/>
                  </a:lnTo>
                  <a:lnTo>
                    <a:pt x="417449" y="556132"/>
                  </a:lnTo>
                  <a:lnTo>
                    <a:pt x="367919" y="571372"/>
                  </a:lnTo>
                  <a:lnTo>
                    <a:pt x="309499" y="581279"/>
                  </a:lnTo>
                  <a:lnTo>
                    <a:pt x="244475" y="584707"/>
                  </a:lnTo>
                  <a:lnTo>
                    <a:pt x="179577" y="581279"/>
                  </a:lnTo>
                  <a:lnTo>
                    <a:pt x="121158" y="571372"/>
                  </a:lnTo>
                  <a:lnTo>
                    <a:pt x="71627" y="556132"/>
                  </a:lnTo>
                  <a:lnTo>
                    <a:pt x="33400" y="536447"/>
                  </a:lnTo>
                  <a:lnTo>
                    <a:pt x="0" y="487172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295900" y="4044433"/>
            <a:ext cx="581025" cy="671195"/>
            <a:chOff x="5295900" y="4044433"/>
            <a:chExt cx="581025" cy="67119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5900" y="4044433"/>
              <a:ext cx="580644" cy="6708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11140" y="4053840"/>
              <a:ext cx="489584" cy="586740"/>
            </a:xfrm>
            <a:custGeom>
              <a:avLst/>
              <a:gdLst/>
              <a:ahLst/>
              <a:cxnLst/>
              <a:rect l="l" t="t" r="r" b="b"/>
              <a:pathLst>
                <a:path w="489585" h="586739">
                  <a:moveTo>
                    <a:pt x="244475" y="0"/>
                  </a:moveTo>
                  <a:lnTo>
                    <a:pt x="179577" y="3492"/>
                  </a:lnTo>
                  <a:lnTo>
                    <a:pt x="121158" y="13335"/>
                  </a:lnTo>
                  <a:lnTo>
                    <a:pt x="71627" y="28613"/>
                  </a:lnTo>
                  <a:lnTo>
                    <a:pt x="33400" y="48387"/>
                  </a:lnTo>
                  <a:lnTo>
                    <a:pt x="0" y="97713"/>
                  </a:lnTo>
                  <a:lnTo>
                    <a:pt x="0" y="488505"/>
                  </a:lnTo>
                  <a:lnTo>
                    <a:pt x="33400" y="537832"/>
                  </a:lnTo>
                  <a:lnTo>
                    <a:pt x="71627" y="557606"/>
                  </a:lnTo>
                  <a:lnTo>
                    <a:pt x="121158" y="572884"/>
                  </a:lnTo>
                  <a:lnTo>
                    <a:pt x="179577" y="582726"/>
                  </a:lnTo>
                  <a:lnTo>
                    <a:pt x="244475" y="586219"/>
                  </a:lnTo>
                  <a:lnTo>
                    <a:pt x="309499" y="582726"/>
                  </a:lnTo>
                  <a:lnTo>
                    <a:pt x="367919" y="572884"/>
                  </a:lnTo>
                  <a:lnTo>
                    <a:pt x="417449" y="557606"/>
                  </a:lnTo>
                  <a:lnTo>
                    <a:pt x="455675" y="537832"/>
                  </a:lnTo>
                  <a:lnTo>
                    <a:pt x="489076" y="488505"/>
                  </a:lnTo>
                  <a:lnTo>
                    <a:pt x="489076" y="97713"/>
                  </a:lnTo>
                  <a:lnTo>
                    <a:pt x="455675" y="48387"/>
                  </a:lnTo>
                  <a:lnTo>
                    <a:pt x="417449" y="28613"/>
                  </a:lnTo>
                  <a:lnTo>
                    <a:pt x="367919" y="13335"/>
                  </a:lnTo>
                  <a:lnTo>
                    <a:pt x="309499" y="3492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11140" y="4053840"/>
              <a:ext cx="489584" cy="586740"/>
            </a:xfrm>
            <a:custGeom>
              <a:avLst/>
              <a:gdLst/>
              <a:ahLst/>
              <a:cxnLst/>
              <a:rect l="l" t="t" r="r" b="b"/>
              <a:pathLst>
                <a:path w="489585" h="586739">
                  <a:moveTo>
                    <a:pt x="489076" y="97536"/>
                  </a:moveTo>
                  <a:lnTo>
                    <a:pt x="455675" y="147383"/>
                  </a:lnTo>
                  <a:lnTo>
                    <a:pt x="417449" y="167360"/>
                  </a:lnTo>
                  <a:lnTo>
                    <a:pt x="367919" y="182803"/>
                  </a:lnTo>
                  <a:lnTo>
                    <a:pt x="309499" y="192760"/>
                  </a:lnTo>
                  <a:lnTo>
                    <a:pt x="244475" y="196291"/>
                  </a:lnTo>
                  <a:lnTo>
                    <a:pt x="179577" y="192760"/>
                  </a:lnTo>
                  <a:lnTo>
                    <a:pt x="121158" y="182803"/>
                  </a:lnTo>
                  <a:lnTo>
                    <a:pt x="71627" y="167360"/>
                  </a:lnTo>
                  <a:lnTo>
                    <a:pt x="33400" y="147383"/>
                  </a:lnTo>
                  <a:lnTo>
                    <a:pt x="8762" y="123786"/>
                  </a:lnTo>
                  <a:lnTo>
                    <a:pt x="0" y="97536"/>
                  </a:lnTo>
                </a:path>
                <a:path w="489585" h="586739">
                  <a:moveTo>
                    <a:pt x="0" y="97713"/>
                  </a:moveTo>
                  <a:lnTo>
                    <a:pt x="33400" y="48387"/>
                  </a:lnTo>
                  <a:lnTo>
                    <a:pt x="71627" y="28613"/>
                  </a:lnTo>
                  <a:lnTo>
                    <a:pt x="121158" y="13335"/>
                  </a:lnTo>
                  <a:lnTo>
                    <a:pt x="179577" y="3492"/>
                  </a:lnTo>
                  <a:lnTo>
                    <a:pt x="244475" y="0"/>
                  </a:lnTo>
                  <a:lnTo>
                    <a:pt x="309499" y="3492"/>
                  </a:lnTo>
                  <a:lnTo>
                    <a:pt x="367919" y="13335"/>
                  </a:lnTo>
                  <a:lnTo>
                    <a:pt x="417449" y="28613"/>
                  </a:lnTo>
                  <a:lnTo>
                    <a:pt x="455675" y="48387"/>
                  </a:lnTo>
                  <a:lnTo>
                    <a:pt x="489076" y="97713"/>
                  </a:lnTo>
                  <a:lnTo>
                    <a:pt x="489076" y="488505"/>
                  </a:lnTo>
                  <a:lnTo>
                    <a:pt x="455675" y="537832"/>
                  </a:lnTo>
                  <a:lnTo>
                    <a:pt x="417449" y="557606"/>
                  </a:lnTo>
                  <a:lnTo>
                    <a:pt x="367919" y="572884"/>
                  </a:lnTo>
                  <a:lnTo>
                    <a:pt x="309499" y="582726"/>
                  </a:lnTo>
                  <a:lnTo>
                    <a:pt x="244475" y="586219"/>
                  </a:lnTo>
                  <a:lnTo>
                    <a:pt x="179577" y="582726"/>
                  </a:lnTo>
                  <a:lnTo>
                    <a:pt x="121158" y="572884"/>
                  </a:lnTo>
                  <a:lnTo>
                    <a:pt x="71627" y="557606"/>
                  </a:lnTo>
                  <a:lnTo>
                    <a:pt x="33400" y="537832"/>
                  </a:lnTo>
                  <a:lnTo>
                    <a:pt x="0" y="488505"/>
                  </a:lnTo>
                  <a:lnTo>
                    <a:pt x="0" y="977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54497" y="3023997"/>
            <a:ext cx="6648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55514" y="3868318"/>
            <a:ext cx="6661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Replic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4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30495" y="4694631"/>
            <a:ext cx="6673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Replic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43200" y="3400044"/>
            <a:ext cx="1163320" cy="495300"/>
            <a:chOff x="2743200" y="3400044"/>
            <a:chExt cx="1163320" cy="49530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3200" y="3419856"/>
              <a:ext cx="1162812" cy="3992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4744" y="3400044"/>
              <a:ext cx="876300" cy="49530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758439" y="3436670"/>
            <a:ext cx="1078865" cy="31750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41275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325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5964" y="2787395"/>
            <a:ext cx="95885" cy="7734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45709" y="4355769"/>
            <a:ext cx="95885" cy="7846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944111" y="2657855"/>
            <a:ext cx="1419225" cy="1952625"/>
            <a:chOff x="3944111" y="2657855"/>
            <a:chExt cx="1419225" cy="1952625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44111" y="2657855"/>
              <a:ext cx="1380743" cy="82905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86783" y="2813938"/>
              <a:ext cx="1085850" cy="577215"/>
            </a:xfrm>
            <a:custGeom>
              <a:avLst/>
              <a:gdLst/>
              <a:ahLst/>
              <a:cxnLst/>
              <a:rect l="l" t="t" r="r" b="b"/>
              <a:pathLst>
                <a:path w="1085850" h="577214">
                  <a:moveTo>
                    <a:pt x="1072261" y="0"/>
                  </a:moveTo>
                  <a:lnTo>
                    <a:pt x="0" y="551434"/>
                  </a:lnTo>
                  <a:lnTo>
                    <a:pt x="13080" y="576834"/>
                  </a:lnTo>
                  <a:lnTo>
                    <a:pt x="1085341" y="25400"/>
                  </a:lnTo>
                  <a:lnTo>
                    <a:pt x="1072261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1543" y="3467100"/>
              <a:ext cx="1391412" cy="3048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015740" y="3552443"/>
              <a:ext cx="1165860" cy="85725"/>
            </a:xfrm>
            <a:custGeom>
              <a:avLst/>
              <a:gdLst/>
              <a:ahLst/>
              <a:cxnLst/>
              <a:rect l="l" t="t" r="r" b="b"/>
              <a:pathLst>
                <a:path w="1165860" h="85725">
                  <a:moveTo>
                    <a:pt x="1165606" y="42799"/>
                  </a:moveTo>
                  <a:lnTo>
                    <a:pt x="1136904" y="28448"/>
                  </a:lnTo>
                  <a:lnTo>
                    <a:pt x="1079881" y="0"/>
                  </a:lnTo>
                  <a:lnTo>
                    <a:pt x="1079881" y="28460"/>
                  </a:lnTo>
                  <a:lnTo>
                    <a:pt x="0" y="28460"/>
                  </a:lnTo>
                  <a:lnTo>
                    <a:pt x="0" y="56896"/>
                  </a:lnTo>
                  <a:lnTo>
                    <a:pt x="1079881" y="56896"/>
                  </a:lnTo>
                  <a:lnTo>
                    <a:pt x="1079881" y="85344"/>
                  </a:lnTo>
                  <a:lnTo>
                    <a:pt x="1137158" y="56896"/>
                  </a:lnTo>
                  <a:lnTo>
                    <a:pt x="1165606" y="42799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44111" y="3762755"/>
              <a:ext cx="1380743" cy="84734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986783" y="3799331"/>
              <a:ext cx="1086485" cy="607060"/>
            </a:xfrm>
            <a:custGeom>
              <a:avLst/>
              <a:gdLst/>
              <a:ahLst/>
              <a:cxnLst/>
              <a:rect l="l" t="t" r="r" b="b"/>
              <a:pathLst>
                <a:path w="1086485" h="607060">
                  <a:moveTo>
                    <a:pt x="13715" y="0"/>
                  </a:moveTo>
                  <a:lnTo>
                    <a:pt x="0" y="25146"/>
                  </a:lnTo>
                  <a:lnTo>
                    <a:pt x="1072641" y="606564"/>
                  </a:lnTo>
                  <a:lnTo>
                    <a:pt x="1086230" y="581494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4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4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099" y="150317"/>
            <a:ext cx="21634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Service</a:t>
            </a:r>
            <a:r>
              <a:rPr dirty="0" sz="3000" spc="10" b="1">
                <a:latin typeface="Calibri"/>
                <a:cs typeface="Calibri"/>
              </a:rPr>
              <a:t> </a:t>
            </a:r>
            <a:r>
              <a:rPr dirty="0" sz="3000" spc="-25" b="1">
                <a:latin typeface="Calibri"/>
                <a:cs typeface="Calibri"/>
              </a:rPr>
              <a:t>Types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596" y="1158621"/>
            <a:ext cx="6458585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Calibri"/>
                <a:cs typeface="Calibri"/>
              </a:rPr>
              <a:t>ClusterIP:</a:t>
            </a:r>
            <a:r>
              <a:rPr dirty="0" sz="1350" spc="-50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Exposes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on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cluster-internal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IP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latin typeface="Calibri"/>
                <a:cs typeface="Calibri"/>
              </a:rPr>
              <a:t>NodePort:</a:t>
            </a:r>
            <a:r>
              <a:rPr dirty="0" sz="1350" spc="-9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Exposes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on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each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Node’s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IP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at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static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port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Calibri"/>
                <a:cs typeface="Calibri"/>
              </a:rPr>
              <a:t>LoadBalancer:</a:t>
            </a:r>
            <a:r>
              <a:rPr dirty="0" sz="1350" spc="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Exposes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externally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using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cloud </a:t>
            </a:r>
            <a:r>
              <a:rPr dirty="0" sz="1350" spc="-20">
                <a:latin typeface="Calibri"/>
                <a:cs typeface="Calibri"/>
              </a:rPr>
              <a:t>provider’s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load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balancer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50" spc="-10" b="1">
                <a:latin typeface="Calibri"/>
                <a:cs typeface="Calibri"/>
              </a:rPr>
              <a:t>ExternalName:</a:t>
            </a:r>
            <a:r>
              <a:rPr dirty="0" sz="1350" spc="-45" b="1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Maps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DNS Name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mentioned</a:t>
            </a:r>
            <a:r>
              <a:rPr dirty="0" sz="1350">
                <a:latin typeface="Calibri"/>
                <a:cs typeface="Calibri"/>
              </a:rPr>
              <a:t> with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ExternalName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31152" y="2324100"/>
            <a:ext cx="1594485" cy="2324100"/>
            <a:chOff x="6931152" y="2324100"/>
            <a:chExt cx="1594485" cy="23241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4612" y="2324100"/>
              <a:ext cx="580644" cy="6766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62900" y="2342388"/>
              <a:ext cx="489584" cy="584835"/>
            </a:xfrm>
            <a:custGeom>
              <a:avLst/>
              <a:gdLst/>
              <a:ahLst/>
              <a:cxnLst/>
              <a:rect l="l" t="t" r="r" b="b"/>
              <a:pathLst>
                <a:path w="489584" h="584835">
                  <a:moveTo>
                    <a:pt x="244601" y="0"/>
                  </a:moveTo>
                  <a:lnTo>
                    <a:pt x="179577" y="3429"/>
                  </a:lnTo>
                  <a:lnTo>
                    <a:pt x="121157" y="13335"/>
                  </a:lnTo>
                  <a:lnTo>
                    <a:pt x="71627" y="28575"/>
                  </a:lnTo>
                  <a:lnTo>
                    <a:pt x="33400" y="48260"/>
                  </a:lnTo>
                  <a:lnTo>
                    <a:pt x="0" y="97536"/>
                  </a:lnTo>
                  <a:lnTo>
                    <a:pt x="0" y="487172"/>
                  </a:lnTo>
                  <a:lnTo>
                    <a:pt x="33400" y="536448"/>
                  </a:lnTo>
                  <a:lnTo>
                    <a:pt x="71627" y="556132"/>
                  </a:lnTo>
                  <a:lnTo>
                    <a:pt x="121157" y="571373"/>
                  </a:lnTo>
                  <a:lnTo>
                    <a:pt x="179577" y="581279"/>
                  </a:lnTo>
                  <a:lnTo>
                    <a:pt x="244601" y="584707"/>
                  </a:lnTo>
                  <a:lnTo>
                    <a:pt x="309625" y="581279"/>
                  </a:lnTo>
                  <a:lnTo>
                    <a:pt x="367919" y="571373"/>
                  </a:lnTo>
                  <a:lnTo>
                    <a:pt x="417449" y="556132"/>
                  </a:lnTo>
                  <a:lnTo>
                    <a:pt x="455675" y="536448"/>
                  </a:lnTo>
                  <a:lnTo>
                    <a:pt x="489076" y="487172"/>
                  </a:lnTo>
                  <a:lnTo>
                    <a:pt x="489076" y="97536"/>
                  </a:lnTo>
                  <a:lnTo>
                    <a:pt x="455675" y="48260"/>
                  </a:lnTo>
                  <a:lnTo>
                    <a:pt x="417449" y="28575"/>
                  </a:lnTo>
                  <a:lnTo>
                    <a:pt x="367919" y="13335"/>
                  </a:lnTo>
                  <a:lnTo>
                    <a:pt x="309625" y="3429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62900" y="2342388"/>
              <a:ext cx="489584" cy="584835"/>
            </a:xfrm>
            <a:custGeom>
              <a:avLst/>
              <a:gdLst/>
              <a:ahLst/>
              <a:cxnLst/>
              <a:rect l="l" t="t" r="r" b="b"/>
              <a:pathLst>
                <a:path w="489584" h="584835">
                  <a:moveTo>
                    <a:pt x="489076" y="97536"/>
                  </a:moveTo>
                  <a:lnTo>
                    <a:pt x="455675" y="146557"/>
                  </a:lnTo>
                  <a:lnTo>
                    <a:pt x="417449" y="166243"/>
                  </a:lnTo>
                  <a:lnTo>
                    <a:pt x="367919" y="181482"/>
                  </a:lnTo>
                  <a:lnTo>
                    <a:pt x="309625" y="191262"/>
                  </a:lnTo>
                  <a:lnTo>
                    <a:pt x="244601" y="194691"/>
                  </a:lnTo>
                  <a:lnTo>
                    <a:pt x="179577" y="191262"/>
                  </a:lnTo>
                  <a:lnTo>
                    <a:pt x="121157" y="181482"/>
                  </a:lnTo>
                  <a:lnTo>
                    <a:pt x="71627" y="166243"/>
                  </a:lnTo>
                  <a:lnTo>
                    <a:pt x="33400" y="146557"/>
                  </a:lnTo>
                  <a:lnTo>
                    <a:pt x="8763" y="123317"/>
                  </a:lnTo>
                  <a:lnTo>
                    <a:pt x="0" y="97536"/>
                  </a:lnTo>
                </a:path>
                <a:path w="489584" h="584835">
                  <a:moveTo>
                    <a:pt x="0" y="97536"/>
                  </a:moveTo>
                  <a:lnTo>
                    <a:pt x="33400" y="48260"/>
                  </a:lnTo>
                  <a:lnTo>
                    <a:pt x="71627" y="28575"/>
                  </a:lnTo>
                  <a:lnTo>
                    <a:pt x="121157" y="13335"/>
                  </a:lnTo>
                  <a:lnTo>
                    <a:pt x="179577" y="3429"/>
                  </a:lnTo>
                  <a:lnTo>
                    <a:pt x="244601" y="0"/>
                  </a:lnTo>
                  <a:lnTo>
                    <a:pt x="309625" y="3429"/>
                  </a:lnTo>
                  <a:lnTo>
                    <a:pt x="367919" y="13335"/>
                  </a:lnTo>
                  <a:lnTo>
                    <a:pt x="417449" y="28575"/>
                  </a:lnTo>
                  <a:lnTo>
                    <a:pt x="455675" y="48260"/>
                  </a:lnTo>
                  <a:lnTo>
                    <a:pt x="489076" y="97536"/>
                  </a:lnTo>
                  <a:lnTo>
                    <a:pt x="489076" y="487172"/>
                  </a:lnTo>
                  <a:lnTo>
                    <a:pt x="455675" y="536448"/>
                  </a:lnTo>
                  <a:lnTo>
                    <a:pt x="417449" y="556132"/>
                  </a:lnTo>
                  <a:lnTo>
                    <a:pt x="367919" y="571373"/>
                  </a:lnTo>
                  <a:lnTo>
                    <a:pt x="309625" y="581279"/>
                  </a:lnTo>
                  <a:lnTo>
                    <a:pt x="244601" y="584707"/>
                  </a:lnTo>
                  <a:lnTo>
                    <a:pt x="179577" y="581279"/>
                  </a:lnTo>
                  <a:lnTo>
                    <a:pt x="121157" y="571373"/>
                  </a:lnTo>
                  <a:lnTo>
                    <a:pt x="71627" y="556132"/>
                  </a:lnTo>
                  <a:lnTo>
                    <a:pt x="33400" y="536448"/>
                  </a:lnTo>
                  <a:lnTo>
                    <a:pt x="0" y="487172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50202" y="2405634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w="0" h="208914">
                  <a:moveTo>
                    <a:pt x="0" y="0"/>
                  </a:moveTo>
                  <a:lnTo>
                    <a:pt x="0" y="208788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4612" y="3159091"/>
              <a:ext cx="580644" cy="6707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62900" y="3166872"/>
              <a:ext cx="489584" cy="584200"/>
            </a:xfrm>
            <a:custGeom>
              <a:avLst/>
              <a:gdLst/>
              <a:ahLst/>
              <a:cxnLst/>
              <a:rect l="l" t="t" r="r" b="b"/>
              <a:pathLst>
                <a:path w="489584" h="584200">
                  <a:moveTo>
                    <a:pt x="244601" y="0"/>
                  </a:moveTo>
                  <a:lnTo>
                    <a:pt x="179577" y="3428"/>
                  </a:lnTo>
                  <a:lnTo>
                    <a:pt x="121157" y="13207"/>
                  </a:lnTo>
                  <a:lnTo>
                    <a:pt x="71627" y="28447"/>
                  </a:lnTo>
                  <a:lnTo>
                    <a:pt x="33400" y="48132"/>
                  </a:lnTo>
                  <a:lnTo>
                    <a:pt x="0" y="97154"/>
                  </a:lnTo>
                  <a:lnTo>
                    <a:pt x="0" y="486409"/>
                  </a:lnTo>
                  <a:lnTo>
                    <a:pt x="33400" y="535558"/>
                  </a:lnTo>
                  <a:lnTo>
                    <a:pt x="71627" y="555243"/>
                  </a:lnTo>
                  <a:lnTo>
                    <a:pt x="121157" y="570483"/>
                  </a:lnTo>
                  <a:lnTo>
                    <a:pt x="179577" y="580262"/>
                  </a:lnTo>
                  <a:lnTo>
                    <a:pt x="244601" y="583691"/>
                  </a:lnTo>
                  <a:lnTo>
                    <a:pt x="309625" y="580262"/>
                  </a:lnTo>
                  <a:lnTo>
                    <a:pt x="367919" y="570483"/>
                  </a:lnTo>
                  <a:lnTo>
                    <a:pt x="417449" y="555243"/>
                  </a:lnTo>
                  <a:lnTo>
                    <a:pt x="455675" y="535558"/>
                  </a:lnTo>
                  <a:lnTo>
                    <a:pt x="489076" y="486409"/>
                  </a:lnTo>
                  <a:lnTo>
                    <a:pt x="489076" y="97154"/>
                  </a:lnTo>
                  <a:lnTo>
                    <a:pt x="455675" y="48132"/>
                  </a:lnTo>
                  <a:lnTo>
                    <a:pt x="417449" y="28447"/>
                  </a:lnTo>
                  <a:lnTo>
                    <a:pt x="367919" y="13207"/>
                  </a:lnTo>
                  <a:lnTo>
                    <a:pt x="309625" y="3428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62900" y="3166872"/>
              <a:ext cx="489584" cy="584200"/>
            </a:xfrm>
            <a:custGeom>
              <a:avLst/>
              <a:gdLst/>
              <a:ahLst/>
              <a:cxnLst/>
              <a:rect l="l" t="t" r="r" b="b"/>
              <a:pathLst>
                <a:path w="489584" h="584200">
                  <a:moveTo>
                    <a:pt x="489076" y="97535"/>
                  </a:moveTo>
                  <a:lnTo>
                    <a:pt x="455675" y="146684"/>
                  </a:lnTo>
                  <a:lnTo>
                    <a:pt x="417449" y="166369"/>
                  </a:lnTo>
                  <a:lnTo>
                    <a:pt x="367919" y="181482"/>
                  </a:lnTo>
                  <a:lnTo>
                    <a:pt x="309625" y="191388"/>
                  </a:lnTo>
                  <a:lnTo>
                    <a:pt x="244601" y="194817"/>
                  </a:lnTo>
                  <a:lnTo>
                    <a:pt x="179577" y="191388"/>
                  </a:lnTo>
                  <a:lnTo>
                    <a:pt x="121157" y="181482"/>
                  </a:lnTo>
                  <a:lnTo>
                    <a:pt x="71627" y="166369"/>
                  </a:lnTo>
                  <a:lnTo>
                    <a:pt x="33400" y="146684"/>
                  </a:lnTo>
                  <a:lnTo>
                    <a:pt x="8763" y="123443"/>
                  </a:lnTo>
                  <a:lnTo>
                    <a:pt x="0" y="97535"/>
                  </a:lnTo>
                </a:path>
                <a:path w="489584" h="584200">
                  <a:moveTo>
                    <a:pt x="0" y="97154"/>
                  </a:moveTo>
                  <a:lnTo>
                    <a:pt x="33400" y="48132"/>
                  </a:lnTo>
                  <a:lnTo>
                    <a:pt x="71627" y="28447"/>
                  </a:lnTo>
                  <a:lnTo>
                    <a:pt x="121157" y="13207"/>
                  </a:lnTo>
                  <a:lnTo>
                    <a:pt x="179577" y="3428"/>
                  </a:lnTo>
                  <a:lnTo>
                    <a:pt x="244601" y="0"/>
                  </a:lnTo>
                  <a:lnTo>
                    <a:pt x="309625" y="3428"/>
                  </a:lnTo>
                  <a:lnTo>
                    <a:pt x="367919" y="13207"/>
                  </a:lnTo>
                  <a:lnTo>
                    <a:pt x="417449" y="28447"/>
                  </a:lnTo>
                  <a:lnTo>
                    <a:pt x="455675" y="48132"/>
                  </a:lnTo>
                  <a:lnTo>
                    <a:pt x="489076" y="97154"/>
                  </a:lnTo>
                  <a:lnTo>
                    <a:pt x="489076" y="486409"/>
                  </a:lnTo>
                  <a:lnTo>
                    <a:pt x="455675" y="535558"/>
                  </a:lnTo>
                  <a:lnTo>
                    <a:pt x="417449" y="555243"/>
                  </a:lnTo>
                  <a:lnTo>
                    <a:pt x="367919" y="570483"/>
                  </a:lnTo>
                  <a:lnTo>
                    <a:pt x="309625" y="580262"/>
                  </a:lnTo>
                  <a:lnTo>
                    <a:pt x="244601" y="583691"/>
                  </a:lnTo>
                  <a:lnTo>
                    <a:pt x="179577" y="580262"/>
                  </a:lnTo>
                  <a:lnTo>
                    <a:pt x="121157" y="570483"/>
                  </a:lnTo>
                  <a:lnTo>
                    <a:pt x="71627" y="555243"/>
                  </a:lnTo>
                  <a:lnTo>
                    <a:pt x="33400" y="535558"/>
                  </a:lnTo>
                  <a:lnTo>
                    <a:pt x="0" y="486409"/>
                  </a:lnTo>
                  <a:lnTo>
                    <a:pt x="0" y="9715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4612" y="3977377"/>
              <a:ext cx="580644" cy="67082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964424" y="3989832"/>
              <a:ext cx="489584" cy="584835"/>
            </a:xfrm>
            <a:custGeom>
              <a:avLst/>
              <a:gdLst/>
              <a:ahLst/>
              <a:cxnLst/>
              <a:rect l="l" t="t" r="r" b="b"/>
              <a:pathLst>
                <a:path w="489584" h="584835">
                  <a:moveTo>
                    <a:pt x="244601" y="0"/>
                  </a:moveTo>
                  <a:lnTo>
                    <a:pt x="179577" y="3479"/>
                  </a:lnTo>
                  <a:lnTo>
                    <a:pt x="121157" y="13296"/>
                  </a:lnTo>
                  <a:lnTo>
                    <a:pt x="71627" y="28536"/>
                  </a:lnTo>
                  <a:lnTo>
                    <a:pt x="33400" y="48260"/>
                  </a:lnTo>
                  <a:lnTo>
                    <a:pt x="0" y="97447"/>
                  </a:lnTo>
                  <a:lnTo>
                    <a:pt x="0" y="487235"/>
                  </a:lnTo>
                  <a:lnTo>
                    <a:pt x="33400" y="536422"/>
                  </a:lnTo>
                  <a:lnTo>
                    <a:pt x="71627" y="556145"/>
                  </a:lnTo>
                  <a:lnTo>
                    <a:pt x="121157" y="571385"/>
                  </a:lnTo>
                  <a:lnTo>
                    <a:pt x="179577" y="581202"/>
                  </a:lnTo>
                  <a:lnTo>
                    <a:pt x="244601" y="584682"/>
                  </a:lnTo>
                  <a:lnTo>
                    <a:pt x="309625" y="581202"/>
                  </a:lnTo>
                  <a:lnTo>
                    <a:pt x="367919" y="571385"/>
                  </a:lnTo>
                  <a:lnTo>
                    <a:pt x="417449" y="556145"/>
                  </a:lnTo>
                  <a:lnTo>
                    <a:pt x="455675" y="536422"/>
                  </a:lnTo>
                  <a:lnTo>
                    <a:pt x="489076" y="487235"/>
                  </a:lnTo>
                  <a:lnTo>
                    <a:pt x="489076" y="97447"/>
                  </a:lnTo>
                  <a:lnTo>
                    <a:pt x="455675" y="48260"/>
                  </a:lnTo>
                  <a:lnTo>
                    <a:pt x="417449" y="28536"/>
                  </a:lnTo>
                  <a:lnTo>
                    <a:pt x="367919" y="13296"/>
                  </a:lnTo>
                  <a:lnTo>
                    <a:pt x="309625" y="3479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64424" y="3989832"/>
              <a:ext cx="489584" cy="584835"/>
            </a:xfrm>
            <a:custGeom>
              <a:avLst/>
              <a:gdLst/>
              <a:ahLst/>
              <a:cxnLst/>
              <a:rect l="l" t="t" r="r" b="b"/>
              <a:pathLst>
                <a:path w="489584" h="584835">
                  <a:moveTo>
                    <a:pt x="489076" y="97536"/>
                  </a:moveTo>
                  <a:lnTo>
                    <a:pt x="455675" y="146621"/>
                  </a:lnTo>
                  <a:lnTo>
                    <a:pt x="417449" y="166293"/>
                  </a:lnTo>
                  <a:lnTo>
                    <a:pt x="367919" y="181495"/>
                  </a:lnTo>
                  <a:lnTo>
                    <a:pt x="309625" y="191300"/>
                  </a:lnTo>
                  <a:lnTo>
                    <a:pt x="244601" y="194767"/>
                  </a:lnTo>
                  <a:lnTo>
                    <a:pt x="179577" y="191300"/>
                  </a:lnTo>
                  <a:lnTo>
                    <a:pt x="121157" y="181495"/>
                  </a:lnTo>
                  <a:lnTo>
                    <a:pt x="71627" y="166293"/>
                  </a:lnTo>
                  <a:lnTo>
                    <a:pt x="33400" y="146621"/>
                  </a:lnTo>
                  <a:lnTo>
                    <a:pt x="8762" y="123393"/>
                  </a:lnTo>
                  <a:lnTo>
                    <a:pt x="0" y="97536"/>
                  </a:lnTo>
                </a:path>
                <a:path w="489584" h="584835">
                  <a:moveTo>
                    <a:pt x="0" y="97447"/>
                  </a:moveTo>
                  <a:lnTo>
                    <a:pt x="33400" y="48260"/>
                  </a:lnTo>
                  <a:lnTo>
                    <a:pt x="71627" y="28536"/>
                  </a:lnTo>
                  <a:lnTo>
                    <a:pt x="121157" y="13296"/>
                  </a:lnTo>
                  <a:lnTo>
                    <a:pt x="179577" y="3479"/>
                  </a:lnTo>
                  <a:lnTo>
                    <a:pt x="244601" y="0"/>
                  </a:lnTo>
                  <a:lnTo>
                    <a:pt x="309625" y="3479"/>
                  </a:lnTo>
                  <a:lnTo>
                    <a:pt x="367919" y="13296"/>
                  </a:lnTo>
                  <a:lnTo>
                    <a:pt x="417449" y="28536"/>
                  </a:lnTo>
                  <a:lnTo>
                    <a:pt x="455675" y="48260"/>
                  </a:lnTo>
                  <a:lnTo>
                    <a:pt x="489076" y="97447"/>
                  </a:lnTo>
                  <a:lnTo>
                    <a:pt x="489076" y="487235"/>
                  </a:lnTo>
                  <a:lnTo>
                    <a:pt x="455675" y="536422"/>
                  </a:lnTo>
                  <a:lnTo>
                    <a:pt x="417449" y="556145"/>
                  </a:lnTo>
                  <a:lnTo>
                    <a:pt x="367919" y="571385"/>
                  </a:lnTo>
                  <a:lnTo>
                    <a:pt x="309625" y="581202"/>
                  </a:lnTo>
                  <a:lnTo>
                    <a:pt x="244601" y="584682"/>
                  </a:lnTo>
                  <a:lnTo>
                    <a:pt x="179577" y="581202"/>
                  </a:lnTo>
                  <a:lnTo>
                    <a:pt x="121157" y="571385"/>
                  </a:lnTo>
                  <a:lnTo>
                    <a:pt x="71627" y="556145"/>
                  </a:lnTo>
                  <a:lnTo>
                    <a:pt x="33400" y="536422"/>
                  </a:lnTo>
                  <a:lnTo>
                    <a:pt x="0" y="487235"/>
                  </a:lnTo>
                  <a:lnTo>
                    <a:pt x="0" y="974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934325" y="2933192"/>
            <a:ext cx="6642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5214" y="3777488"/>
            <a:ext cx="6661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Replic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10321" y="4603800"/>
            <a:ext cx="6673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Replic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91911" y="3343655"/>
            <a:ext cx="1170940" cy="495300"/>
            <a:chOff x="5391911" y="3343655"/>
            <a:chExt cx="1170940" cy="49530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1911" y="3361943"/>
              <a:ext cx="1170432" cy="4008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3455" y="3343655"/>
              <a:ext cx="876300" cy="4953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410200" y="3371126"/>
            <a:ext cx="1078865" cy="318770"/>
          </a:xfrm>
          <a:prstGeom prst="rect">
            <a:avLst/>
          </a:prstGeom>
          <a:solidFill>
            <a:srgbClr val="1B567A"/>
          </a:solidFill>
        </p:spPr>
        <p:txBody>
          <a:bodyPr wrap="square" lIns="0" tIns="42545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335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72100" y="2599944"/>
            <a:ext cx="2638425" cy="2200910"/>
            <a:chOff x="5372100" y="2599944"/>
            <a:chExt cx="2638425" cy="220091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0444" y="2599944"/>
              <a:ext cx="1371600" cy="8199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640067" y="2749804"/>
              <a:ext cx="1083945" cy="577215"/>
            </a:xfrm>
            <a:custGeom>
              <a:avLst/>
              <a:gdLst/>
              <a:ahLst/>
              <a:cxnLst/>
              <a:rect l="l" t="t" r="r" b="b"/>
              <a:pathLst>
                <a:path w="1083945" h="577214">
                  <a:moveTo>
                    <a:pt x="1070863" y="0"/>
                  </a:moveTo>
                  <a:lnTo>
                    <a:pt x="0" y="551433"/>
                  </a:lnTo>
                  <a:lnTo>
                    <a:pt x="13080" y="576960"/>
                  </a:lnTo>
                  <a:lnTo>
                    <a:pt x="1083945" y="25526"/>
                  </a:lnTo>
                  <a:lnTo>
                    <a:pt x="1070863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7851" y="2723388"/>
              <a:ext cx="95757" cy="7734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9400" y="3400044"/>
              <a:ext cx="1380744" cy="31546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67500" y="3486911"/>
              <a:ext cx="1167130" cy="86995"/>
            </a:xfrm>
            <a:custGeom>
              <a:avLst/>
              <a:gdLst/>
              <a:ahLst/>
              <a:cxnLst/>
              <a:rect l="l" t="t" r="r" b="b"/>
              <a:pathLst>
                <a:path w="1167129" h="86995">
                  <a:moveTo>
                    <a:pt x="1167130" y="43307"/>
                  </a:moveTo>
                  <a:lnTo>
                    <a:pt x="1138555" y="28956"/>
                  </a:lnTo>
                  <a:lnTo>
                    <a:pt x="1081278" y="0"/>
                  </a:lnTo>
                  <a:lnTo>
                    <a:pt x="1081278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081278" y="57912"/>
                  </a:lnTo>
                  <a:lnTo>
                    <a:pt x="1081278" y="86868"/>
                  </a:lnTo>
                  <a:lnTo>
                    <a:pt x="1138428" y="57912"/>
                  </a:lnTo>
                  <a:lnTo>
                    <a:pt x="1167130" y="43307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0444" y="3695700"/>
              <a:ext cx="1371600" cy="8580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8867" y="4292257"/>
              <a:ext cx="95884" cy="7853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638544" y="3735324"/>
              <a:ext cx="1087755" cy="607695"/>
            </a:xfrm>
            <a:custGeom>
              <a:avLst/>
              <a:gdLst/>
              <a:ahLst/>
              <a:cxnLst/>
              <a:rect l="l" t="t" r="r" b="b"/>
              <a:pathLst>
                <a:path w="1087754" h="607695">
                  <a:moveTo>
                    <a:pt x="13588" y="0"/>
                  </a:moveTo>
                  <a:lnTo>
                    <a:pt x="0" y="25018"/>
                  </a:lnTo>
                  <a:lnTo>
                    <a:pt x="1074038" y="607161"/>
                  </a:lnTo>
                  <a:lnTo>
                    <a:pt x="1087627" y="582079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2100" y="3724655"/>
              <a:ext cx="1104900" cy="1075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0200" y="3762755"/>
              <a:ext cx="972312" cy="94335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5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5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544" y="1609344"/>
            <a:ext cx="8601710" cy="1092835"/>
            <a:chOff x="542544" y="1609344"/>
            <a:chExt cx="8601710" cy="1092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44" y="1609344"/>
              <a:ext cx="8039100" cy="571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2356" y="1632204"/>
              <a:ext cx="7949565" cy="476884"/>
            </a:xfrm>
            <a:custGeom>
              <a:avLst/>
              <a:gdLst/>
              <a:ahLst/>
              <a:cxnLst/>
              <a:rect l="l" t="t" r="r" b="b"/>
              <a:pathLst>
                <a:path w="7949565" h="476885">
                  <a:moveTo>
                    <a:pt x="7869936" y="0"/>
                  </a:moveTo>
                  <a:lnTo>
                    <a:pt x="0" y="0"/>
                  </a:lnTo>
                  <a:lnTo>
                    <a:pt x="0" y="397002"/>
                  </a:lnTo>
                  <a:lnTo>
                    <a:pt x="79286" y="476504"/>
                  </a:lnTo>
                  <a:lnTo>
                    <a:pt x="7949184" y="476504"/>
                  </a:lnTo>
                  <a:lnTo>
                    <a:pt x="7949184" y="79375"/>
                  </a:lnTo>
                  <a:lnTo>
                    <a:pt x="78699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2356" y="1632204"/>
              <a:ext cx="7949565" cy="476884"/>
            </a:xfrm>
            <a:custGeom>
              <a:avLst/>
              <a:gdLst/>
              <a:ahLst/>
              <a:cxnLst/>
              <a:rect l="l" t="t" r="r" b="b"/>
              <a:pathLst>
                <a:path w="7949565" h="476885">
                  <a:moveTo>
                    <a:pt x="0" y="0"/>
                  </a:moveTo>
                  <a:lnTo>
                    <a:pt x="7869936" y="0"/>
                  </a:lnTo>
                  <a:lnTo>
                    <a:pt x="7949184" y="79375"/>
                  </a:lnTo>
                  <a:lnTo>
                    <a:pt x="7949184" y="476504"/>
                  </a:lnTo>
                  <a:lnTo>
                    <a:pt x="79286" y="476504"/>
                  </a:lnTo>
                  <a:lnTo>
                    <a:pt x="0" y="39700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5209" y="150317"/>
            <a:ext cx="448183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Calibri"/>
                <a:cs typeface="Calibri"/>
              </a:rPr>
              <a:t>Creating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a</a:t>
            </a:r>
            <a:r>
              <a:rPr dirty="0" sz="3000" spc="20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NodePort</a:t>
            </a:r>
            <a:r>
              <a:rPr dirty="0" sz="3000" spc="165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Service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108964"/>
            <a:ext cx="42233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40">
                <a:latin typeface="Calibri"/>
                <a:cs typeface="Calibri"/>
              </a:rPr>
              <a:t>We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can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create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NodePort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25">
                <a:latin typeface="Calibri"/>
                <a:cs typeface="Calibri"/>
              </a:rPr>
              <a:t> using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following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844" y="1420393"/>
            <a:ext cx="1422400" cy="306070"/>
          </a:xfrm>
          <a:prstGeom prst="rect">
            <a:avLst/>
          </a:prstGeom>
          <a:solidFill>
            <a:srgbClr val="5F4678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 marR="1270">
              <a:lnSpc>
                <a:spcPct val="100000"/>
              </a:lnSpc>
              <a:spcBef>
                <a:spcPts val="254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6746" y="1735327"/>
            <a:ext cx="66579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kubectl</a:t>
            </a:r>
            <a:r>
              <a:rPr dirty="0" sz="1350" spc="-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create</a:t>
            </a:r>
            <a:r>
              <a:rPr dirty="0" sz="1350" spc="5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service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nodeport</a:t>
            </a:r>
            <a:r>
              <a:rPr dirty="0" sz="1350" spc="1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&lt;name-of-service&gt;</a:t>
            </a:r>
            <a:r>
              <a:rPr dirty="0" sz="1350" spc="9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1B567A"/>
                </a:solidFill>
                <a:latin typeface="Calibri"/>
                <a:cs typeface="Calibri"/>
              </a:rPr>
              <a:t>--tcp=&lt;port-of-service&gt;:&lt;port-of-container&gt;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2572511"/>
            <a:ext cx="7895844" cy="5715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5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5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369820"/>
            <a:ext cx="6934200" cy="8046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50317"/>
            <a:ext cx="5939790" cy="96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0995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Calibri"/>
                <a:cs typeface="Calibri"/>
              </a:rPr>
              <a:t>Creating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a</a:t>
            </a:r>
            <a:r>
              <a:rPr dirty="0" sz="3000" spc="20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NodePort</a:t>
            </a:r>
            <a:r>
              <a:rPr dirty="0" sz="3000" spc="165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Service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dirty="0" sz="1350" spc="-95">
                <a:latin typeface="Calibri"/>
                <a:cs typeface="Calibri"/>
              </a:rPr>
              <a:t>To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know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port,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on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which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being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exposed,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type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followingcommand: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80944" y="1615175"/>
            <a:ext cx="3162300" cy="565785"/>
            <a:chOff x="2980944" y="1615175"/>
            <a:chExt cx="3162300" cy="5657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0944" y="1615175"/>
              <a:ext cx="3162300" cy="5656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03804" y="1632204"/>
              <a:ext cx="3066415" cy="476884"/>
            </a:xfrm>
            <a:custGeom>
              <a:avLst/>
              <a:gdLst/>
              <a:ahLst/>
              <a:cxnLst/>
              <a:rect l="l" t="t" r="r" b="b"/>
              <a:pathLst>
                <a:path w="3066415" h="476885">
                  <a:moveTo>
                    <a:pt x="2987040" y="0"/>
                  </a:moveTo>
                  <a:lnTo>
                    <a:pt x="0" y="0"/>
                  </a:lnTo>
                  <a:lnTo>
                    <a:pt x="0" y="397002"/>
                  </a:lnTo>
                  <a:lnTo>
                    <a:pt x="79247" y="476504"/>
                  </a:lnTo>
                  <a:lnTo>
                    <a:pt x="3066287" y="476504"/>
                  </a:lnTo>
                  <a:lnTo>
                    <a:pt x="3066287" y="79375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03804" y="1632204"/>
              <a:ext cx="3066415" cy="476884"/>
            </a:xfrm>
            <a:custGeom>
              <a:avLst/>
              <a:gdLst/>
              <a:ahLst/>
              <a:cxnLst/>
              <a:rect l="l" t="t" r="r" b="b"/>
              <a:pathLst>
                <a:path w="3066415" h="476885">
                  <a:moveTo>
                    <a:pt x="0" y="0"/>
                  </a:moveTo>
                  <a:lnTo>
                    <a:pt x="2987040" y="0"/>
                  </a:lnTo>
                  <a:lnTo>
                    <a:pt x="3066287" y="79375"/>
                  </a:lnTo>
                  <a:lnTo>
                    <a:pt x="3066287" y="476504"/>
                  </a:lnTo>
                  <a:lnTo>
                    <a:pt x="79247" y="476504"/>
                  </a:lnTo>
                  <a:lnTo>
                    <a:pt x="0" y="39700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50107" y="1420393"/>
            <a:ext cx="1422400" cy="306070"/>
          </a:xfrm>
          <a:prstGeom prst="rect">
            <a:avLst/>
          </a:prstGeom>
          <a:solidFill>
            <a:srgbClr val="5F4678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5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5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540" y="1735327"/>
            <a:ext cx="14160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k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ub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l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ge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 spc="-3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40">
                <a:solidFill>
                  <a:srgbClr val="1B567A"/>
                </a:solidFill>
                <a:latin typeface="Calibri"/>
                <a:cs typeface="Calibri"/>
              </a:rPr>
              <a:t>s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v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c</a:t>
            </a:r>
            <a:r>
              <a:rPr dirty="0" sz="1350" spc="-5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40">
                <a:solidFill>
                  <a:srgbClr val="1B567A"/>
                </a:solidFill>
                <a:latin typeface="Calibri"/>
                <a:cs typeface="Calibri"/>
              </a:rPr>
              <a:t>ng</a:t>
            </a:r>
            <a:r>
              <a:rPr dirty="0" sz="1350" spc="-35">
                <a:solidFill>
                  <a:srgbClr val="1B567A"/>
                </a:solidFill>
                <a:latin typeface="Calibri"/>
                <a:cs typeface="Calibri"/>
              </a:rPr>
              <a:t>i</a:t>
            </a:r>
            <a:r>
              <a:rPr dirty="0" sz="1350" spc="-55">
                <a:solidFill>
                  <a:srgbClr val="1B567A"/>
                </a:solidFill>
                <a:latin typeface="Calibri"/>
                <a:cs typeface="Calibri"/>
              </a:rPr>
              <a:t>n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x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0863" y="1914601"/>
            <a:ext cx="40957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Creating</a:t>
            </a:r>
            <a:r>
              <a:rPr dirty="0" sz="4000" spc="11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15" b="0" i="1">
                <a:solidFill>
                  <a:srgbClr val="375F92"/>
                </a:solidFill>
                <a:latin typeface="Calibri"/>
                <a:cs typeface="Calibri"/>
              </a:rPr>
              <a:t>an</a:t>
            </a:r>
            <a:r>
              <a:rPr dirty="0" sz="4000" spc="75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Ingress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93235"/>
            <a:ext cx="9144000" cy="1350645"/>
            <a:chOff x="0" y="3793235"/>
            <a:chExt cx="9144000" cy="1350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3" y="3793235"/>
              <a:ext cx="592835" cy="10805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56987"/>
              <a:ext cx="9144000" cy="28651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33983" y="0"/>
            <a:ext cx="7767955" cy="2028825"/>
            <a:chOff x="633983" y="0"/>
            <a:chExt cx="7767955" cy="20288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83" y="0"/>
              <a:ext cx="594360" cy="1080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155" y="923544"/>
              <a:ext cx="7534656" cy="11048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8491" y="940308"/>
              <a:ext cx="7443470" cy="1016000"/>
            </a:xfrm>
            <a:custGeom>
              <a:avLst/>
              <a:gdLst/>
              <a:ahLst/>
              <a:cxnLst/>
              <a:rect l="l" t="t" r="r" b="b"/>
              <a:pathLst>
                <a:path w="7443470" h="1016000">
                  <a:moveTo>
                    <a:pt x="7273925" y="0"/>
                  </a:moveTo>
                  <a:lnTo>
                    <a:pt x="169367" y="0"/>
                  </a:lnTo>
                  <a:lnTo>
                    <a:pt x="124345" y="6095"/>
                  </a:lnTo>
                  <a:lnTo>
                    <a:pt x="83883" y="23113"/>
                  </a:lnTo>
                  <a:lnTo>
                    <a:pt x="49606" y="49529"/>
                  </a:lnTo>
                  <a:lnTo>
                    <a:pt x="23126" y="83819"/>
                  </a:lnTo>
                  <a:lnTo>
                    <a:pt x="6045" y="124332"/>
                  </a:lnTo>
                  <a:lnTo>
                    <a:pt x="0" y="169290"/>
                  </a:lnTo>
                  <a:lnTo>
                    <a:pt x="0" y="846581"/>
                  </a:lnTo>
                  <a:lnTo>
                    <a:pt x="6045" y="891539"/>
                  </a:lnTo>
                  <a:lnTo>
                    <a:pt x="23126" y="932052"/>
                  </a:lnTo>
                  <a:lnTo>
                    <a:pt x="49606" y="966342"/>
                  </a:lnTo>
                  <a:lnTo>
                    <a:pt x="83883" y="992758"/>
                  </a:lnTo>
                  <a:lnTo>
                    <a:pt x="124345" y="1009903"/>
                  </a:lnTo>
                  <a:lnTo>
                    <a:pt x="169367" y="1015872"/>
                  </a:lnTo>
                  <a:lnTo>
                    <a:pt x="7273925" y="1015872"/>
                  </a:lnTo>
                  <a:lnTo>
                    <a:pt x="7318883" y="1009903"/>
                  </a:lnTo>
                  <a:lnTo>
                    <a:pt x="7359396" y="992758"/>
                  </a:lnTo>
                  <a:lnTo>
                    <a:pt x="7393558" y="966342"/>
                  </a:lnTo>
                  <a:lnTo>
                    <a:pt x="7420102" y="932052"/>
                  </a:lnTo>
                  <a:lnTo>
                    <a:pt x="7437119" y="891539"/>
                  </a:lnTo>
                  <a:lnTo>
                    <a:pt x="7443215" y="846581"/>
                  </a:lnTo>
                  <a:lnTo>
                    <a:pt x="7443215" y="169290"/>
                  </a:lnTo>
                  <a:lnTo>
                    <a:pt x="7437119" y="124332"/>
                  </a:lnTo>
                  <a:lnTo>
                    <a:pt x="7420102" y="83819"/>
                  </a:lnTo>
                  <a:lnTo>
                    <a:pt x="7393558" y="49529"/>
                  </a:lnTo>
                  <a:lnTo>
                    <a:pt x="7359396" y="23113"/>
                  </a:lnTo>
                  <a:lnTo>
                    <a:pt x="7318883" y="6095"/>
                  </a:lnTo>
                  <a:lnTo>
                    <a:pt x="7273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8491" y="940308"/>
              <a:ext cx="7443470" cy="1016000"/>
            </a:xfrm>
            <a:custGeom>
              <a:avLst/>
              <a:gdLst/>
              <a:ahLst/>
              <a:cxnLst/>
              <a:rect l="l" t="t" r="r" b="b"/>
              <a:pathLst>
                <a:path w="7443470" h="1016000">
                  <a:moveTo>
                    <a:pt x="0" y="169290"/>
                  </a:moveTo>
                  <a:lnTo>
                    <a:pt x="6045" y="124332"/>
                  </a:lnTo>
                  <a:lnTo>
                    <a:pt x="23126" y="83819"/>
                  </a:lnTo>
                  <a:lnTo>
                    <a:pt x="49606" y="49529"/>
                  </a:lnTo>
                  <a:lnTo>
                    <a:pt x="83883" y="23113"/>
                  </a:lnTo>
                  <a:lnTo>
                    <a:pt x="124345" y="6095"/>
                  </a:lnTo>
                  <a:lnTo>
                    <a:pt x="169367" y="0"/>
                  </a:lnTo>
                  <a:lnTo>
                    <a:pt x="7273925" y="0"/>
                  </a:lnTo>
                  <a:lnTo>
                    <a:pt x="7318883" y="6095"/>
                  </a:lnTo>
                  <a:lnTo>
                    <a:pt x="7359396" y="23113"/>
                  </a:lnTo>
                  <a:lnTo>
                    <a:pt x="7393558" y="49529"/>
                  </a:lnTo>
                  <a:lnTo>
                    <a:pt x="7420102" y="83819"/>
                  </a:lnTo>
                  <a:lnTo>
                    <a:pt x="7437119" y="124332"/>
                  </a:lnTo>
                  <a:lnTo>
                    <a:pt x="7443215" y="169290"/>
                  </a:lnTo>
                  <a:lnTo>
                    <a:pt x="7443215" y="846581"/>
                  </a:lnTo>
                  <a:lnTo>
                    <a:pt x="7437119" y="891539"/>
                  </a:lnTo>
                  <a:lnTo>
                    <a:pt x="7420102" y="932052"/>
                  </a:lnTo>
                  <a:lnTo>
                    <a:pt x="7393558" y="966342"/>
                  </a:lnTo>
                  <a:lnTo>
                    <a:pt x="7359396" y="992758"/>
                  </a:lnTo>
                  <a:lnTo>
                    <a:pt x="7318883" y="1009903"/>
                  </a:lnTo>
                  <a:lnTo>
                    <a:pt x="7273925" y="1015872"/>
                  </a:lnTo>
                  <a:lnTo>
                    <a:pt x="169367" y="1015872"/>
                  </a:lnTo>
                  <a:lnTo>
                    <a:pt x="124345" y="1009903"/>
                  </a:lnTo>
                  <a:lnTo>
                    <a:pt x="83883" y="992758"/>
                  </a:lnTo>
                  <a:lnTo>
                    <a:pt x="49606" y="966342"/>
                  </a:lnTo>
                  <a:lnTo>
                    <a:pt x="23126" y="932052"/>
                  </a:lnTo>
                  <a:lnTo>
                    <a:pt x="6045" y="891539"/>
                  </a:lnTo>
                  <a:lnTo>
                    <a:pt x="0" y="846581"/>
                  </a:lnTo>
                  <a:lnTo>
                    <a:pt x="0" y="169290"/>
                  </a:lnTo>
                  <a:close/>
                </a:path>
              </a:pathLst>
            </a:custGeom>
            <a:ln w="12700">
              <a:solidFill>
                <a:srgbClr val="5F46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3483" y="2107692"/>
            <a:ext cx="1080516" cy="5943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8257" y="150317"/>
            <a:ext cx="31121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What</a:t>
            </a:r>
            <a:r>
              <a:rPr dirty="0" sz="3000" spc="1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is</a:t>
            </a:r>
            <a:r>
              <a:rPr dirty="0" sz="3000" spc="-2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an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spc="10" b="1">
                <a:latin typeface="Calibri"/>
                <a:cs typeface="Calibri"/>
              </a:rPr>
              <a:t>Ingress?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6369" y="1223594"/>
            <a:ext cx="6261735" cy="4356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dirty="0" sz="1350" spc="10" b="1">
                <a:solidFill>
                  <a:srgbClr val="202020"/>
                </a:solidFill>
                <a:latin typeface="Arial"/>
                <a:cs typeface="Arial"/>
              </a:rPr>
              <a:t>Kubernetes</a:t>
            </a:r>
            <a:r>
              <a:rPr dirty="0" sz="1350" spc="30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202020"/>
                </a:solidFill>
                <a:latin typeface="Arial"/>
                <a:cs typeface="Arial"/>
              </a:rPr>
              <a:t>ingress</a:t>
            </a:r>
            <a:r>
              <a:rPr dirty="0" sz="1350" spc="15" b="1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is</a:t>
            </a:r>
            <a:r>
              <a:rPr dirty="0" sz="1350" spc="-1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dirty="0" sz="1350" spc="-5">
                <a:solidFill>
                  <a:srgbClr val="202020"/>
                </a:solidFill>
                <a:latin typeface="Arial MT"/>
                <a:cs typeface="Arial MT"/>
              </a:rPr>
              <a:t> collection</a:t>
            </a:r>
            <a:r>
              <a:rPr dirty="0" sz="1350" spc="-5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dirty="0" sz="135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routing</a:t>
            </a:r>
            <a:r>
              <a:rPr dirty="0" sz="135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rules</a:t>
            </a:r>
            <a:r>
              <a:rPr dirty="0" sz="1350" spc="-4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that</a:t>
            </a:r>
            <a:r>
              <a:rPr dirty="0" sz="135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govern</a:t>
            </a:r>
            <a:r>
              <a:rPr dirty="0" sz="1350" spc="-4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how</a:t>
            </a:r>
            <a:r>
              <a:rPr dirty="0" sz="135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 spc="-15">
                <a:solidFill>
                  <a:srgbClr val="202020"/>
                </a:solidFill>
                <a:latin typeface="Arial MT"/>
                <a:cs typeface="Arial MT"/>
              </a:rPr>
              <a:t>external</a:t>
            </a:r>
            <a:r>
              <a:rPr dirty="0" sz="1350" spc="-6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users</a:t>
            </a:r>
            <a:endParaRPr sz="1350">
              <a:latin typeface="Arial MT"/>
              <a:cs typeface="Arial MT"/>
            </a:endParaRPr>
          </a:p>
          <a:p>
            <a:pPr algn="ctr" marR="13335">
              <a:lnSpc>
                <a:spcPts val="1610"/>
              </a:lnSpc>
            </a:pP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access</a:t>
            </a:r>
            <a:r>
              <a:rPr dirty="0" sz="1350" spc="-6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202020"/>
                </a:solidFill>
                <a:latin typeface="Arial MT"/>
                <a:cs typeface="Arial MT"/>
              </a:rPr>
              <a:t>services</a:t>
            </a:r>
            <a:r>
              <a:rPr dirty="0" sz="1350" spc="-5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202020"/>
                </a:solidFill>
                <a:latin typeface="Arial MT"/>
                <a:cs typeface="Arial MT"/>
              </a:rPr>
              <a:t>running</a:t>
            </a:r>
            <a:r>
              <a:rPr dirty="0" sz="1350" spc="-4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in</a:t>
            </a:r>
            <a:r>
              <a:rPr dirty="0" sz="1350" spc="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02020"/>
                </a:solidFill>
                <a:latin typeface="Arial MT"/>
                <a:cs typeface="Arial MT"/>
              </a:rPr>
              <a:t>a </a:t>
            </a:r>
            <a:r>
              <a:rPr dirty="0" sz="1350" spc="-5">
                <a:solidFill>
                  <a:srgbClr val="202020"/>
                </a:solidFill>
                <a:latin typeface="Arial MT"/>
                <a:cs typeface="Arial MT"/>
              </a:rPr>
              <a:t>Kubernetes</a:t>
            </a:r>
            <a:r>
              <a:rPr dirty="0" sz="135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202020"/>
                </a:solidFill>
                <a:latin typeface="Arial MT"/>
                <a:cs typeface="Arial MT"/>
              </a:rPr>
              <a:t>cluster.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62100" y="3158774"/>
            <a:ext cx="1371600" cy="46072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84960" y="3169920"/>
            <a:ext cx="1272540" cy="378460"/>
          </a:xfrm>
          <a:prstGeom prst="rect">
            <a:avLst/>
          </a:prstGeom>
          <a:solidFill>
            <a:srgbClr val="EF7E09"/>
          </a:solidFill>
          <a:ln w="12700">
            <a:solidFill>
              <a:srgbClr val="AE5C04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387985">
              <a:lnSpc>
                <a:spcPct val="100000"/>
              </a:lnSpc>
              <a:spcBef>
                <a:spcPts val="565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33700" y="2324100"/>
            <a:ext cx="2171700" cy="2143760"/>
            <a:chOff x="2933700" y="2324100"/>
            <a:chExt cx="2171700" cy="214376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1800" y="2324100"/>
              <a:ext cx="2133600" cy="10104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77896" y="2362453"/>
              <a:ext cx="1995805" cy="908050"/>
            </a:xfrm>
            <a:custGeom>
              <a:avLst/>
              <a:gdLst/>
              <a:ahLst/>
              <a:cxnLst/>
              <a:rect l="l" t="t" r="r" b="b"/>
              <a:pathLst>
                <a:path w="1995804" h="908050">
                  <a:moveTo>
                    <a:pt x="1983867" y="0"/>
                  </a:moveTo>
                  <a:lnTo>
                    <a:pt x="0" y="881760"/>
                  </a:lnTo>
                  <a:lnTo>
                    <a:pt x="11556" y="907795"/>
                  </a:lnTo>
                  <a:lnTo>
                    <a:pt x="1995424" y="26034"/>
                  </a:lnTo>
                  <a:lnTo>
                    <a:pt x="1983867" y="0"/>
                  </a:lnTo>
                  <a:close/>
                </a:path>
              </a:pathLst>
            </a:custGeom>
            <a:solidFill>
              <a:srgbClr val="5077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50205" y="2336291"/>
              <a:ext cx="95758" cy="783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3700" y="3400044"/>
              <a:ext cx="2133233" cy="10675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4895" y="4269739"/>
              <a:ext cx="95757" cy="781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76371" y="3436619"/>
              <a:ext cx="1922145" cy="885825"/>
            </a:xfrm>
            <a:custGeom>
              <a:avLst/>
              <a:gdLst/>
              <a:ahLst/>
              <a:cxnLst/>
              <a:rect l="l" t="t" r="r" b="b"/>
              <a:pathLst>
                <a:path w="1922145" h="885825">
                  <a:moveTo>
                    <a:pt x="11810" y="0"/>
                  </a:moveTo>
                  <a:lnTo>
                    <a:pt x="0" y="26034"/>
                  </a:lnTo>
                  <a:lnTo>
                    <a:pt x="1910206" y="885202"/>
                  </a:lnTo>
                  <a:lnTo>
                    <a:pt x="1922017" y="859129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rgbClr val="5077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064891" y="2543301"/>
            <a:ext cx="854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</a:t>
            </a:r>
            <a:r>
              <a:rPr dirty="0" sz="900">
                <a:latin typeface="Calibri"/>
                <a:cs typeface="Calibri"/>
              </a:rPr>
              <a:t>m</a:t>
            </a:r>
            <a:r>
              <a:rPr dirty="0" sz="900" spc="5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.</a:t>
            </a:r>
            <a:r>
              <a:rPr dirty="0" sz="900">
                <a:latin typeface="Calibri"/>
                <a:cs typeface="Calibri"/>
              </a:rPr>
              <a:t>com</a:t>
            </a:r>
            <a:r>
              <a:rPr dirty="0" sz="900" spc="-5">
                <a:latin typeface="Calibri"/>
                <a:cs typeface="Calibri"/>
              </a:rPr>
              <a:t>/</a:t>
            </a:r>
            <a:r>
              <a:rPr dirty="0" sz="900" spc="5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m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g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92323" y="4185615"/>
            <a:ext cx="826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</a:t>
            </a:r>
            <a:r>
              <a:rPr dirty="0" sz="900">
                <a:latin typeface="Calibri"/>
                <a:cs typeface="Calibri"/>
              </a:rPr>
              <a:t>m</a:t>
            </a:r>
            <a:r>
              <a:rPr dirty="0" sz="900" spc="5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.</a:t>
            </a:r>
            <a:r>
              <a:rPr dirty="0" sz="900">
                <a:latin typeface="Calibri"/>
                <a:cs typeface="Calibri"/>
              </a:rPr>
              <a:t>com</a:t>
            </a:r>
            <a:r>
              <a:rPr dirty="0" sz="900" spc="-5">
                <a:latin typeface="Calibri"/>
                <a:cs typeface="Calibri"/>
              </a:rPr>
              <a:t>/</a:t>
            </a:r>
            <a:r>
              <a:rPr dirty="0" sz="900" spc="10">
                <a:latin typeface="Calibri"/>
                <a:cs typeface="Calibri"/>
              </a:rPr>
              <a:t>v</a:t>
            </a:r>
            <a:r>
              <a:rPr dirty="0" sz="900" spc="5">
                <a:latin typeface="Calibri"/>
                <a:cs typeface="Calibri"/>
              </a:rPr>
              <a:t>id</a:t>
            </a:r>
            <a:r>
              <a:rPr dirty="0" sz="900" spc="-5">
                <a:latin typeface="Calibri"/>
                <a:cs typeface="Calibri"/>
              </a:rPr>
              <a:t>e</a:t>
            </a:r>
            <a:r>
              <a:rPr dirty="0" sz="900">
                <a:latin typeface="Calibri"/>
                <a:cs typeface="Calibri"/>
              </a:rPr>
              <a:t>o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58155" y="2162555"/>
            <a:ext cx="1409700" cy="504825"/>
            <a:chOff x="5058155" y="2162555"/>
            <a:chExt cx="1409700" cy="50482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8155" y="2162555"/>
              <a:ext cx="1409700" cy="457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43143" y="2171699"/>
              <a:ext cx="876300" cy="4953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097779" y="2200668"/>
            <a:ext cx="1275715" cy="329565"/>
          </a:xfrm>
          <a:prstGeom prst="rect">
            <a:avLst/>
          </a:prstGeom>
          <a:solidFill>
            <a:srgbClr val="1B567A"/>
          </a:solidFill>
        </p:spPr>
        <p:txBody>
          <a:bodyPr wrap="square" lIns="0" tIns="4508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355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58155" y="4162044"/>
            <a:ext cx="1409700" cy="515620"/>
            <a:chOff x="5058155" y="4162044"/>
            <a:chExt cx="1409700" cy="515620"/>
          </a:xfrm>
        </p:grpSpPr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58155" y="4162044"/>
              <a:ext cx="1409700" cy="4678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3143" y="4181856"/>
              <a:ext cx="876300" cy="4953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097779" y="4203191"/>
            <a:ext cx="1275715" cy="329565"/>
          </a:xfrm>
          <a:prstGeom prst="rect">
            <a:avLst/>
          </a:prstGeom>
          <a:solidFill>
            <a:srgbClr val="5F4678"/>
          </a:solidFill>
        </p:spPr>
        <p:txBody>
          <a:bodyPr wrap="square" lIns="0" tIns="5016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395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7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7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8855" y="1533144"/>
            <a:ext cx="6105525" cy="2971800"/>
            <a:chOff x="3038855" y="1533144"/>
            <a:chExt cx="6105525" cy="2971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555" y="2866644"/>
              <a:ext cx="513588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79748" y="2872739"/>
              <a:ext cx="441959" cy="85725"/>
            </a:xfrm>
            <a:custGeom>
              <a:avLst/>
              <a:gdLst/>
              <a:ahLst/>
              <a:cxnLst/>
              <a:rect l="l" t="t" r="r" b="b"/>
              <a:pathLst>
                <a:path w="441960" h="85725">
                  <a:moveTo>
                    <a:pt x="356349" y="28448"/>
                  </a:moveTo>
                  <a:lnTo>
                    <a:pt x="0" y="28448"/>
                  </a:lnTo>
                  <a:lnTo>
                    <a:pt x="0" y="56896"/>
                  </a:lnTo>
                  <a:lnTo>
                    <a:pt x="356349" y="56896"/>
                  </a:lnTo>
                  <a:lnTo>
                    <a:pt x="356349" y="28448"/>
                  </a:lnTo>
                  <a:close/>
                </a:path>
                <a:path w="441960" h="85725">
                  <a:moveTo>
                    <a:pt x="441960" y="42672"/>
                  </a:moveTo>
                  <a:lnTo>
                    <a:pt x="413385" y="28448"/>
                  </a:lnTo>
                  <a:lnTo>
                    <a:pt x="356362" y="0"/>
                  </a:lnTo>
                  <a:lnTo>
                    <a:pt x="356362" y="85344"/>
                  </a:lnTo>
                  <a:lnTo>
                    <a:pt x="413512" y="56896"/>
                  </a:lnTo>
                  <a:lnTo>
                    <a:pt x="441960" y="42672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855" y="1533144"/>
              <a:ext cx="1248156" cy="2971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83051" y="1577340"/>
              <a:ext cx="1103630" cy="2823845"/>
            </a:xfrm>
            <a:custGeom>
              <a:avLst/>
              <a:gdLst/>
              <a:ahLst/>
              <a:cxnLst/>
              <a:rect l="l" t="t" r="r" b="b"/>
              <a:pathLst>
                <a:path w="1103629" h="2823845">
                  <a:moveTo>
                    <a:pt x="1103363" y="0"/>
                  </a:moveTo>
                  <a:lnTo>
                    <a:pt x="0" y="0"/>
                  </a:lnTo>
                  <a:lnTo>
                    <a:pt x="0" y="2823591"/>
                  </a:lnTo>
                  <a:lnTo>
                    <a:pt x="1103363" y="2823591"/>
                  </a:lnTo>
                  <a:lnTo>
                    <a:pt x="1103363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83051" y="1577340"/>
              <a:ext cx="1103630" cy="2823845"/>
            </a:xfrm>
            <a:custGeom>
              <a:avLst/>
              <a:gdLst/>
              <a:ahLst/>
              <a:cxnLst/>
              <a:rect l="l" t="t" r="r" b="b"/>
              <a:pathLst>
                <a:path w="1103629" h="2823845">
                  <a:moveTo>
                    <a:pt x="0" y="2823591"/>
                  </a:moveTo>
                  <a:lnTo>
                    <a:pt x="1103363" y="2823591"/>
                  </a:lnTo>
                  <a:lnTo>
                    <a:pt x="1103363" y="0"/>
                  </a:lnTo>
                  <a:lnTo>
                    <a:pt x="0" y="0"/>
                  </a:lnTo>
                  <a:lnTo>
                    <a:pt x="0" y="2823591"/>
                  </a:lnTo>
                  <a:close/>
                </a:path>
              </a:pathLst>
            </a:custGeom>
            <a:ln w="12699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2161" y="150317"/>
            <a:ext cx="311213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What</a:t>
            </a:r>
            <a:r>
              <a:rPr dirty="0" sz="3000" spc="1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is</a:t>
            </a:r>
            <a:r>
              <a:rPr dirty="0" sz="3000" spc="-2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an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spc="10" b="1">
                <a:latin typeface="Calibri"/>
                <a:cs typeface="Calibri"/>
              </a:rPr>
              <a:t>Ingress?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0250" y="2764917"/>
            <a:ext cx="727075" cy="43497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14300">
              <a:lnSpc>
                <a:spcPts val="1600"/>
              </a:lnSpc>
              <a:spcBef>
                <a:spcPts val="175"/>
              </a:spcBef>
            </a:pP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Ingress </a:t>
            </a: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2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 spc="4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-5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-6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350" spc="4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47944" y="1638300"/>
            <a:ext cx="1362710" cy="495300"/>
            <a:chOff x="5647944" y="1638300"/>
            <a:chExt cx="1362710" cy="4953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7944" y="1658111"/>
              <a:ext cx="1362455" cy="4084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5500" y="1638300"/>
              <a:ext cx="876300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60136" y="1668805"/>
              <a:ext cx="1276985" cy="327660"/>
            </a:xfrm>
            <a:custGeom>
              <a:avLst/>
              <a:gdLst/>
              <a:ahLst/>
              <a:cxnLst/>
              <a:rect l="l" t="t" r="r" b="b"/>
              <a:pathLst>
                <a:path w="1276984" h="327660">
                  <a:moveTo>
                    <a:pt x="1276985" y="0"/>
                  </a:moveTo>
                  <a:lnTo>
                    <a:pt x="0" y="0"/>
                  </a:lnTo>
                  <a:lnTo>
                    <a:pt x="0" y="327634"/>
                  </a:lnTo>
                  <a:lnTo>
                    <a:pt x="1276985" y="327634"/>
                  </a:lnTo>
                  <a:lnTo>
                    <a:pt x="1276985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660135" y="1668805"/>
            <a:ext cx="1276985" cy="3276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94335">
              <a:lnSpc>
                <a:spcPct val="100000"/>
              </a:lnSpc>
              <a:spcBef>
                <a:spcPts val="345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47944" y="3648455"/>
            <a:ext cx="1362710" cy="495300"/>
            <a:chOff x="5647944" y="3648455"/>
            <a:chExt cx="1362710" cy="49530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7944" y="3657599"/>
              <a:ext cx="1362455" cy="4099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5500" y="3648455"/>
              <a:ext cx="876300" cy="495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60136" y="3669791"/>
              <a:ext cx="1276985" cy="329565"/>
            </a:xfrm>
            <a:custGeom>
              <a:avLst/>
              <a:gdLst/>
              <a:ahLst/>
              <a:cxnLst/>
              <a:rect l="l" t="t" r="r" b="b"/>
              <a:pathLst>
                <a:path w="1276984" h="329564">
                  <a:moveTo>
                    <a:pt x="1276985" y="0"/>
                  </a:moveTo>
                  <a:lnTo>
                    <a:pt x="0" y="0"/>
                  </a:lnTo>
                  <a:lnTo>
                    <a:pt x="0" y="329171"/>
                  </a:lnTo>
                  <a:lnTo>
                    <a:pt x="1276985" y="329171"/>
                  </a:lnTo>
                  <a:lnTo>
                    <a:pt x="1276985" y="0"/>
                  </a:lnTo>
                  <a:close/>
                </a:path>
              </a:pathLst>
            </a:custGeom>
            <a:solidFill>
              <a:srgbClr val="5F46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660135" y="3669791"/>
            <a:ext cx="1276985" cy="3295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94335">
              <a:lnSpc>
                <a:spcPct val="100000"/>
              </a:lnSpc>
              <a:spcBef>
                <a:spcPts val="38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85544" y="2453584"/>
            <a:ext cx="905510" cy="1166495"/>
            <a:chOff x="1685544" y="2453584"/>
            <a:chExt cx="905510" cy="11664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544" y="2453584"/>
              <a:ext cx="905256" cy="116591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08404" y="2465768"/>
              <a:ext cx="806450" cy="1082040"/>
            </a:xfrm>
            <a:custGeom>
              <a:avLst/>
              <a:gdLst/>
              <a:ahLst/>
              <a:cxnLst/>
              <a:rect l="l" t="t" r="r" b="b"/>
              <a:pathLst>
                <a:path w="806450" h="1082039">
                  <a:moveTo>
                    <a:pt x="805954" y="0"/>
                  </a:moveTo>
                  <a:lnTo>
                    <a:pt x="0" y="0"/>
                  </a:lnTo>
                  <a:lnTo>
                    <a:pt x="0" y="1081595"/>
                  </a:lnTo>
                  <a:lnTo>
                    <a:pt x="805954" y="1081595"/>
                  </a:lnTo>
                  <a:lnTo>
                    <a:pt x="80595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708404" y="2465768"/>
            <a:ext cx="806450" cy="1082040"/>
          </a:xfrm>
          <a:prstGeom prst="rect">
            <a:avLst/>
          </a:prstGeom>
          <a:ln w="12700">
            <a:solidFill>
              <a:srgbClr val="B35F0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50495" marR="151765" indent="10160">
              <a:lnSpc>
                <a:spcPts val="1600"/>
              </a:lnSpc>
              <a:spcBef>
                <a:spcPts val="1085"/>
              </a:spcBef>
            </a:pPr>
            <a:r>
              <a:rPr dirty="0" sz="1350" spc="3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50" spc="-4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350" spc="-4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ess  </a:t>
            </a: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350" spc="-15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3379" y="2471927"/>
            <a:ext cx="559308" cy="76657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010143" y="891155"/>
            <a:ext cx="457200" cy="1823085"/>
            <a:chOff x="8010143" y="891155"/>
            <a:chExt cx="457200" cy="182308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10143" y="1529710"/>
              <a:ext cx="457200" cy="53683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029955" y="154228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704" y="0"/>
                  </a:moveTo>
                  <a:lnTo>
                    <a:pt x="109727" y="5969"/>
                  </a:lnTo>
                  <a:lnTo>
                    <a:pt x="52577" y="22098"/>
                  </a:lnTo>
                  <a:lnTo>
                    <a:pt x="14097" y="46227"/>
                  </a:lnTo>
                  <a:lnTo>
                    <a:pt x="0" y="75564"/>
                  </a:lnTo>
                  <a:lnTo>
                    <a:pt x="0" y="378332"/>
                  </a:lnTo>
                  <a:lnTo>
                    <a:pt x="14097" y="407669"/>
                  </a:lnTo>
                  <a:lnTo>
                    <a:pt x="52577" y="431800"/>
                  </a:lnTo>
                  <a:lnTo>
                    <a:pt x="109727" y="447929"/>
                  </a:lnTo>
                  <a:lnTo>
                    <a:pt x="179704" y="453898"/>
                  </a:lnTo>
                  <a:lnTo>
                    <a:pt x="249682" y="447929"/>
                  </a:lnTo>
                  <a:lnTo>
                    <a:pt x="306832" y="431800"/>
                  </a:lnTo>
                  <a:lnTo>
                    <a:pt x="345313" y="407669"/>
                  </a:lnTo>
                  <a:lnTo>
                    <a:pt x="359410" y="378332"/>
                  </a:lnTo>
                  <a:lnTo>
                    <a:pt x="359410" y="75564"/>
                  </a:lnTo>
                  <a:lnTo>
                    <a:pt x="345313" y="46227"/>
                  </a:lnTo>
                  <a:lnTo>
                    <a:pt x="306832" y="22098"/>
                  </a:lnTo>
                  <a:lnTo>
                    <a:pt x="249682" y="5969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29955" y="154228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410" y="74675"/>
                  </a:moveTo>
                  <a:lnTo>
                    <a:pt x="345313" y="104139"/>
                  </a:lnTo>
                  <a:lnTo>
                    <a:pt x="306832" y="128270"/>
                  </a:lnTo>
                  <a:lnTo>
                    <a:pt x="249682" y="144525"/>
                  </a:lnTo>
                  <a:lnTo>
                    <a:pt x="179704" y="150495"/>
                  </a:lnTo>
                  <a:lnTo>
                    <a:pt x="109727" y="144525"/>
                  </a:lnTo>
                  <a:lnTo>
                    <a:pt x="52577" y="128270"/>
                  </a:lnTo>
                  <a:lnTo>
                    <a:pt x="14097" y="104139"/>
                  </a:lnTo>
                  <a:lnTo>
                    <a:pt x="0" y="74675"/>
                  </a:lnTo>
                </a:path>
                <a:path w="359409" h="454025">
                  <a:moveTo>
                    <a:pt x="0" y="75564"/>
                  </a:moveTo>
                  <a:lnTo>
                    <a:pt x="14097" y="46227"/>
                  </a:lnTo>
                  <a:lnTo>
                    <a:pt x="52577" y="22098"/>
                  </a:lnTo>
                  <a:lnTo>
                    <a:pt x="109727" y="5969"/>
                  </a:lnTo>
                  <a:lnTo>
                    <a:pt x="179704" y="0"/>
                  </a:lnTo>
                  <a:lnTo>
                    <a:pt x="249682" y="5969"/>
                  </a:lnTo>
                  <a:lnTo>
                    <a:pt x="306832" y="22098"/>
                  </a:lnTo>
                  <a:lnTo>
                    <a:pt x="345313" y="46227"/>
                  </a:lnTo>
                  <a:lnTo>
                    <a:pt x="359410" y="75564"/>
                  </a:lnTo>
                  <a:lnTo>
                    <a:pt x="359410" y="378332"/>
                  </a:lnTo>
                  <a:lnTo>
                    <a:pt x="345313" y="407669"/>
                  </a:lnTo>
                  <a:lnTo>
                    <a:pt x="306832" y="431800"/>
                  </a:lnTo>
                  <a:lnTo>
                    <a:pt x="249682" y="447929"/>
                  </a:lnTo>
                  <a:lnTo>
                    <a:pt x="179704" y="453898"/>
                  </a:lnTo>
                  <a:lnTo>
                    <a:pt x="109727" y="447929"/>
                  </a:lnTo>
                  <a:lnTo>
                    <a:pt x="52577" y="431800"/>
                  </a:lnTo>
                  <a:lnTo>
                    <a:pt x="14097" y="407669"/>
                  </a:lnTo>
                  <a:lnTo>
                    <a:pt x="0" y="378332"/>
                  </a:lnTo>
                  <a:lnTo>
                    <a:pt x="0" y="75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10143" y="2162555"/>
              <a:ext cx="457200" cy="55168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29955" y="218236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577" y="0"/>
                  </a:moveTo>
                  <a:lnTo>
                    <a:pt x="109727" y="5968"/>
                  </a:lnTo>
                  <a:lnTo>
                    <a:pt x="52577" y="22098"/>
                  </a:lnTo>
                  <a:lnTo>
                    <a:pt x="14097" y="46227"/>
                  </a:lnTo>
                  <a:lnTo>
                    <a:pt x="0" y="75564"/>
                  </a:lnTo>
                  <a:lnTo>
                    <a:pt x="0" y="378332"/>
                  </a:lnTo>
                  <a:lnTo>
                    <a:pt x="14097" y="407669"/>
                  </a:lnTo>
                  <a:lnTo>
                    <a:pt x="52577" y="431800"/>
                  </a:lnTo>
                  <a:lnTo>
                    <a:pt x="109727" y="447929"/>
                  </a:lnTo>
                  <a:lnTo>
                    <a:pt x="179577" y="453898"/>
                  </a:lnTo>
                  <a:lnTo>
                    <a:pt x="249554" y="447929"/>
                  </a:lnTo>
                  <a:lnTo>
                    <a:pt x="306577" y="431800"/>
                  </a:lnTo>
                  <a:lnTo>
                    <a:pt x="345186" y="407669"/>
                  </a:lnTo>
                  <a:lnTo>
                    <a:pt x="359283" y="378332"/>
                  </a:lnTo>
                  <a:lnTo>
                    <a:pt x="359283" y="75564"/>
                  </a:lnTo>
                  <a:lnTo>
                    <a:pt x="345186" y="46227"/>
                  </a:lnTo>
                  <a:lnTo>
                    <a:pt x="306577" y="22098"/>
                  </a:lnTo>
                  <a:lnTo>
                    <a:pt x="249554" y="5968"/>
                  </a:lnTo>
                  <a:lnTo>
                    <a:pt x="179577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29955" y="218236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283" y="74675"/>
                  </a:moveTo>
                  <a:lnTo>
                    <a:pt x="345186" y="104139"/>
                  </a:lnTo>
                  <a:lnTo>
                    <a:pt x="306577" y="128143"/>
                  </a:lnTo>
                  <a:lnTo>
                    <a:pt x="249554" y="144399"/>
                  </a:lnTo>
                  <a:lnTo>
                    <a:pt x="179577" y="150368"/>
                  </a:lnTo>
                  <a:lnTo>
                    <a:pt x="109727" y="144399"/>
                  </a:lnTo>
                  <a:lnTo>
                    <a:pt x="52577" y="128143"/>
                  </a:lnTo>
                  <a:lnTo>
                    <a:pt x="14097" y="104139"/>
                  </a:lnTo>
                  <a:lnTo>
                    <a:pt x="0" y="74675"/>
                  </a:lnTo>
                </a:path>
                <a:path w="359409" h="454025">
                  <a:moveTo>
                    <a:pt x="0" y="75564"/>
                  </a:moveTo>
                  <a:lnTo>
                    <a:pt x="14097" y="46227"/>
                  </a:lnTo>
                  <a:lnTo>
                    <a:pt x="52577" y="22098"/>
                  </a:lnTo>
                  <a:lnTo>
                    <a:pt x="109727" y="5968"/>
                  </a:lnTo>
                  <a:lnTo>
                    <a:pt x="179577" y="0"/>
                  </a:lnTo>
                  <a:lnTo>
                    <a:pt x="249554" y="5968"/>
                  </a:lnTo>
                  <a:lnTo>
                    <a:pt x="306577" y="22098"/>
                  </a:lnTo>
                  <a:lnTo>
                    <a:pt x="345186" y="46227"/>
                  </a:lnTo>
                  <a:lnTo>
                    <a:pt x="359283" y="75564"/>
                  </a:lnTo>
                  <a:lnTo>
                    <a:pt x="359283" y="378332"/>
                  </a:lnTo>
                  <a:lnTo>
                    <a:pt x="345186" y="407669"/>
                  </a:lnTo>
                  <a:lnTo>
                    <a:pt x="306577" y="431800"/>
                  </a:lnTo>
                  <a:lnTo>
                    <a:pt x="249554" y="447929"/>
                  </a:lnTo>
                  <a:lnTo>
                    <a:pt x="179577" y="453898"/>
                  </a:lnTo>
                  <a:lnTo>
                    <a:pt x="109727" y="447929"/>
                  </a:lnTo>
                  <a:lnTo>
                    <a:pt x="52577" y="431800"/>
                  </a:lnTo>
                  <a:lnTo>
                    <a:pt x="14097" y="407669"/>
                  </a:lnTo>
                  <a:lnTo>
                    <a:pt x="0" y="378332"/>
                  </a:lnTo>
                  <a:lnTo>
                    <a:pt x="0" y="75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10143" y="891155"/>
              <a:ext cx="457200" cy="53683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29955" y="90220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704" y="0"/>
                  </a:moveTo>
                  <a:lnTo>
                    <a:pt x="109727" y="5968"/>
                  </a:lnTo>
                  <a:lnTo>
                    <a:pt x="52577" y="22225"/>
                  </a:lnTo>
                  <a:lnTo>
                    <a:pt x="14097" y="46227"/>
                  </a:lnTo>
                  <a:lnTo>
                    <a:pt x="0" y="75691"/>
                  </a:lnTo>
                  <a:lnTo>
                    <a:pt x="0" y="378332"/>
                  </a:lnTo>
                  <a:lnTo>
                    <a:pt x="14097" y="407669"/>
                  </a:lnTo>
                  <a:lnTo>
                    <a:pt x="52577" y="431800"/>
                  </a:lnTo>
                  <a:lnTo>
                    <a:pt x="109727" y="447928"/>
                  </a:lnTo>
                  <a:lnTo>
                    <a:pt x="179704" y="453897"/>
                  </a:lnTo>
                  <a:lnTo>
                    <a:pt x="249682" y="447928"/>
                  </a:lnTo>
                  <a:lnTo>
                    <a:pt x="306832" y="431800"/>
                  </a:lnTo>
                  <a:lnTo>
                    <a:pt x="345313" y="407669"/>
                  </a:lnTo>
                  <a:lnTo>
                    <a:pt x="359410" y="378332"/>
                  </a:lnTo>
                  <a:lnTo>
                    <a:pt x="359410" y="75691"/>
                  </a:lnTo>
                  <a:lnTo>
                    <a:pt x="345313" y="46227"/>
                  </a:lnTo>
                  <a:lnTo>
                    <a:pt x="306832" y="22225"/>
                  </a:lnTo>
                  <a:lnTo>
                    <a:pt x="249682" y="5968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29955" y="90220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410" y="76200"/>
                  </a:moveTo>
                  <a:lnTo>
                    <a:pt x="345313" y="105663"/>
                  </a:lnTo>
                  <a:lnTo>
                    <a:pt x="306832" y="129666"/>
                  </a:lnTo>
                  <a:lnTo>
                    <a:pt x="249682" y="145922"/>
                  </a:lnTo>
                  <a:lnTo>
                    <a:pt x="179704" y="151891"/>
                  </a:lnTo>
                  <a:lnTo>
                    <a:pt x="109727" y="145922"/>
                  </a:lnTo>
                  <a:lnTo>
                    <a:pt x="52577" y="129666"/>
                  </a:lnTo>
                  <a:lnTo>
                    <a:pt x="14097" y="105663"/>
                  </a:lnTo>
                  <a:lnTo>
                    <a:pt x="0" y="76200"/>
                  </a:lnTo>
                </a:path>
                <a:path w="359409" h="454025">
                  <a:moveTo>
                    <a:pt x="0" y="75691"/>
                  </a:moveTo>
                  <a:lnTo>
                    <a:pt x="14097" y="46227"/>
                  </a:lnTo>
                  <a:lnTo>
                    <a:pt x="52577" y="22225"/>
                  </a:lnTo>
                  <a:lnTo>
                    <a:pt x="109727" y="5968"/>
                  </a:lnTo>
                  <a:lnTo>
                    <a:pt x="179704" y="0"/>
                  </a:lnTo>
                  <a:lnTo>
                    <a:pt x="249682" y="5968"/>
                  </a:lnTo>
                  <a:lnTo>
                    <a:pt x="306832" y="22225"/>
                  </a:lnTo>
                  <a:lnTo>
                    <a:pt x="345313" y="46227"/>
                  </a:lnTo>
                  <a:lnTo>
                    <a:pt x="359410" y="75691"/>
                  </a:lnTo>
                  <a:lnTo>
                    <a:pt x="359410" y="378332"/>
                  </a:lnTo>
                  <a:lnTo>
                    <a:pt x="345313" y="407669"/>
                  </a:lnTo>
                  <a:lnTo>
                    <a:pt x="306832" y="431800"/>
                  </a:lnTo>
                  <a:lnTo>
                    <a:pt x="249682" y="447928"/>
                  </a:lnTo>
                  <a:lnTo>
                    <a:pt x="179704" y="453897"/>
                  </a:lnTo>
                  <a:lnTo>
                    <a:pt x="109727" y="447928"/>
                  </a:lnTo>
                  <a:lnTo>
                    <a:pt x="52577" y="431800"/>
                  </a:lnTo>
                  <a:lnTo>
                    <a:pt x="14097" y="407669"/>
                  </a:lnTo>
                  <a:lnTo>
                    <a:pt x="0" y="378332"/>
                  </a:lnTo>
                  <a:lnTo>
                    <a:pt x="0" y="7569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934325" y="1342720"/>
            <a:ext cx="66738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R</a:t>
            </a:r>
            <a:r>
              <a:rPr dirty="0" sz="800" spc="30">
                <a:latin typeface="Calibri"/>
                <a:cs typeface="Calibri"/>
              </a:rPr>
              <a:t>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4325" y="1998726"/>
            <a:ext cx="6642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34325" y="2630170"/>
            <a:ext cx="6673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30">
                <a:latin typeface="Calibri"/>
                <a:cs typeface="Calibri"/>
              </a:rPr>
              <a:t>Replic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010400" y="1066800"/>
            <a:ext cx="1430020" cy="3639820"/>
            <a:chOff x="7010400" y="1066800"/>
            <a:chExt cx="1430020" cy="3639820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9544" y="1066800"/>
              <a:ext cx="1066800" cy="69494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54596" y="1226312"/>
              <a:ext cx="782955" cy="441959"/>
            </a:xfrm>
            <a:custGeom>
              <a:avLst/>
              <a:gdLst/>
              <a:ahLst/>
              <a:cxnLst/>
              <a:rect l="l" t="t" r="r" b="b"/>
              <a:pathLst>
                <a:path w="782954" h="441960">
                  <a:moveTo>
                    <a:pt x="769238" y="0"/>
                  </a:moveTo>
                  <a:lnTo>
                    <a:pt x="0" y="416813"/>
                  </a:lnTo>
                  <a:lnTo>
                    <a:pt x="13588" y="441833"/>
                  </a:lnTo>
                  <a:lnTo>
                    <a:pt x="782827" y="24891"/>
                  </a:lnTo>
                  <a:lnTo>
                    <a:pt x="769238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0119" y="1197863"/>
              <a:ext cx="96011" cy="7848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39355" y="1696212"/>
              <a:ext cx="1075944" cy="3048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077456" y="1781555"/>
              <a:ext cx="857885" cy="86360"/>
            </a:xfrm>
            <a:custGeom>
              <a:avLst/>
              <a:gdLst/>
              <a:ahLst/>
              <a:cxnLst/>
              <a:rect l="l" t="t" r="r" b="b"/>
              <a:pathLst>
                <a:path w="857884" h="86360">
                  <a:moveTo>
                    <a:pt x="857504" y="43065"/>
                  </a:moveTo>
                  <a:lnTo>
                    <a:pt x="829056" y="28702"/>
                  </a:lnTo>
                  <a:lnTo>
                    <a:pt x="771652" y="0"/>
                  </a:lnTo>
                  <a:lnTo>
                    <a:pt x="771652" y="28790"/>
                  </a:lnTo>
                  <a:lnTo>
                    <a:pt x="0" y="28790"/>
                  </a:lnTo>
                  <a:lnTo>
                    <a:pt x="0" y="57531"/>
                  </a:lnTo>
                  <a:lnTo>
                    <a:pt x="771652" y="57531"/>
                  </a:lnTo>
                  <a:lnTo>
                    <a:pt x="771652" y="86233"/>
                  </a:lnTo>
                  <a:lnTo>
                    <a:pt x="828802" y="57531"/>
                  </a:lnTo>
                  <a:lnTo>
                    <a:pt x="857504" y="43065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10400" y="1943100"/>
              <a:ext cx="1075944" cy="7147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10119" y="2398013"/>
              <a:ext cx="95757" cy="7988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054596" y="1981200"/>
              <a:ext cx="784225" cy="466725"/>
            </a:xfrm>
            <a:custGeom>
              <a:avLst/>
              <a:gdLst/>
              <a:ahLst/>
              <a:cxnLst/>
              <a:rect l="l" t="t" r="r" b="b"/>
              <a:pathLst>
                <a:path w="784225" h="466725">
                  <a:moveTo>
                    <a:pt x="14224" y="0"/>
                  </a:moveTo>
                  <a:lnTo>
                    <a:pt x="0" y="24764"/>
                  </a:lnTo>
                  <a:lnTo>
                    <a:pt x="769747" y="466344"/>
                  </a:lnTo>
                  <a:lnTo>
                    <a:pt x="783971" y="441579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1855" y="2901311"/>
              <a:ext cx="448055" cy="53683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008619" y="291388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704" y="0"/>
                  </a:moveTo>
                  <a:lnTo>
                    <a:pt x="109727" y="5968"/>
                  </a:lnTo>
                  <a:lnTo>
                    <a:pt x="52577" y="22098"/>
                  </a:lnTo>
                  <a:lnTo>
                    <a:pt x="14097" y="46228"/>
                  </a:lnTo>
                  <a:lnTo>
                    <a:pt x="0" y="75564"/>
                  </a:lnTo>
                  <a:lnTo>
                    <a:pt x="0" y="378332"/>
                  </a:lnTo>
                  <a:lnTo>
                    <a:pt x="14097" y="407669"/>
                  </a:lnTo>
                  <a:lnTo>
                    <a:pt x="52577" y="431800"/>
                  </a:lnTo>
                  <a:lnTo>
                    <a:pt x="109727" y="447929"/>
                  </a:lnTo>
                  <a:lnTo>
                    <a:pt x="179704" y="453898"/>
                  </a:lnTo>
                  <a:lnTo>
                    <a:pt x="249681" y="447929"/>
                  </a:lnTo>
                  <a:lnTo>
                    <a:pt x="306704" y="431800"/>
                  </a:lnTo>
                  <a:lnTo>
                    <a:pt x="345312" y="407669"/>
                  </a:lnTo>
                  <a:lnTo>
                    <a:pt x="359409" y="378332"/>
                  </a:lnTo>
                  <a:lnTo>
                    <a:pt x="359409" y="75564"/>
                  </a:lnTo>
                  <a:lnTo>
                    <a:pt x="345312" y="46228"/>
                  </a:lnTo>
                  <a:lnTo>
                    <a:pt x="306704" y="22098"/>
                  </a:lnTo>
                  <a:lnTo>
                    <a:pt x="249681" y="5968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5F46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008619" y="2913888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409" y="76200"/>
                  </a:moveTo>
                  <a:lnTo>
                    <a:pt x="345312" y="105663"/>
                  </a:lnTo>
                  <a:lnTo>
                    <a:pt x="306704" y="129793"/>
                  </a:lnTo>
                  <a:lnTo>
                    <a:pt x="249681" y="146050"/>
                  </a:lnTo>
                  <a:lnTo>
                    <a:pt x="179704" y="152019"/>
                  </a:lnTo>
                  <a:lnTo>
                    <a:pt x="109727" y="146050"/>
                  </a:lnTo>
                  <a:lnTo>
                    <a:pt x="52577" y="129793"/>
                  </a:lnTo>
                  <a:lnTo>
                    <a:pt x="14097" y="105663"/>
                  </a:lnTo>
                  <a:lnTo>
                    <a:pt x="0" y="76200"/>
                  </a:lnTo>
                </a:path>
                <a:path w="359409" h="454025">
                  <a:moveTo>
                    <a:pt x="0" y="75564"/>
                  </a:moveTo>
                  <a:lnTo>
                    <a:pt x="14097" y="46228"/>
                  </a:lnTo>
                  <a:lnTo>
                    <a:pt x="52577" y="22098"/>
                  </a:lnTo>
                  <a:lnTo>
                    <a:pt x="109727" y="5968"/>
                  </a:lnTo>
                  <a:lnTo>
                    <a:pt x="179704" y="0"/>
                  </a:lnTo>
                  <a:lnTo>
                    <a:pt x="249681" y="5968"/>
                  </a:lnTo>
                  <a:lnTo>
                    <a:pt x="306704" y="22098"/>
                  </a:lnTo>
                  <a:lnTo>
                    <a:pt x="345312" y="46228"/>
                  </a:lnTo>
                  <a:lnTo>
                    <a:pt x="359409" y="75564"/>
                  </a:lnTo>
                  <a:lnTo>
                    <a:pt x="359409" y="378332"/>
                  </a:lnTo>
                  <a:lnTo>
                    <a:pt x="345312" y="407669"/>
                  </a:lnTo>
                  <a:lnTo>
                    <a:pt x="306704" y="431800"/>
                  </a:lnTo>
                  <a:lnTo>
                    <a:pt x="249681" y="447929"/>
                  </a:lnTo>
                  <a:lnTo>
                    <a:pt x="179704" y="453898"/>
                  </a:lnTo>
                  <a:lnTo>
                    <a:pt x="109727" y="447929"/>
                  </a:lnTo>
                  <a:lnTo>
                    <a:pt x="52577" y="431800"/>
                  </a:lnTo>
                  <a:lnTo>
                    <a:pt x="14097" y="407669"/>
                  </a:lnTo>
                  <a:lnTo>
                    <a:pt x="0" y="378332"/>
                  </a:lnTo>
                  <a:lnTo>
                    <a:pt x="0" y="755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91855" y="3530819"/>
              <a:ext cx="448055" cy="54588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008619" y="3543300"/>
              <a:ext cx="359410" cy="455930"/>
            </a:xfrm>
            <a:custGeom>
              <a:avLst/>
              <a:gdLst/>
              <a:ahLst/>
              <a:cxnLst/>
              <a:rect l="l" t="t" r="r" b="b"/>
              <a:pathLst>
                <a:path w="359409" h="455929">
                  <a:moveTo>
                    <a:pt x="179704" y="0"/>
                  </a:moveTo>
                  <a:lnTo>
                    <a:pt x="109727" y="5968"/>
                  </a:lnTo>
                  <a:lnTo>
                    <a:pt x="52577" y="22225"/>
                  </a:lnTo>
                  <a:lnTo>
                    <a:pt x="14097" y="46355"/>
                  </a:lnTo>
                  <a:lnTo>
                    <a:pt x="0" y="75946"/>
                  </a:lnTo>
                  <a:lnTo>
                    <a:pt x="0" y="379577"/>
                  </a:lnTo>
                  <a:lnTo>
                    <a:pt x="14097" y="409130"/>
                  </a:lnTo>
                  <a:lnTo>
                    <a:pt x="52577" y="433260"/>
                  </a:lnTo>
                  <a:lnTo>
                    <a:pt x="109727" y="449516"/>
                  </a:lnTo>
                  <a:lnTo>
                    <a:pt x="179704" y="455485"/>
                  </a:lnTo>
                  <a:lnTo>
                    <a:pt x="249681" y="449516"/>
                  </a:lnTo>
                  <a:lnTo>
                    <a:pt x="306704" y="433260"/>
                  </a:lnTo>
                  <a:lnTo>
                    <a:pt x="345312" y="409130"/>
                  </a:lnTo>
                  <a:lnTo>
                    <a:pt x="359409" y="379577"/>
                  </a:lnTo>
                  <a:lnTo>
                    <a:pt x="359409" y="75946"/>
                  </a:lnTo>
                  <a:lnTo>
                    <a:pt x="345312" y="46355"/>
                  </a:lnTo>
                  <a:lnTo>
                    <a:pt x="306704" y="22225"/>
                  </a:lnTo>
                  <a:lnTo>
                    <a:pt x="249681" y="5968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5F46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08619" y="3543300"/>
              <a:ext cx="359410" cy="455930"/>
            </a:xfrm>
            <a:custGeom>
              <a:avLst/>
              <a:gdLst/>
              <a:ahLst/>
              <a:cxnLst/>
              <a:rect l="l" t="t" r="r" b="b"/>
              <a:pathLst>
                <a:path w="359409" h="455929">
                  <a:moveTo>
                    <a:pt x="359409" y="76200"/>
                  </a:moveTo>
                  <a:lnTo>
                    <a:pt x="345312" y="105663"/>
                  </a:lnTo>
                  <a:lnTo>
                    <a:pt x="306704" y="129666"/>
                  </a:lnTo>
                  <a:lnTo>
                    <a:pt x="249681" y="145922"/>
                  </a:lnTo>
                  <a:lnTo>
                    <a:pt x="179704" y="151891"/>
                  </a:lnTo>
                  <a:lnTo>
                    <a:pt x="109727" y="145922"/>
                  </a:lnTo>
                  <a:lnTo>
                    <a:pt x="52577" y="129666"/>
                  </a:lnTo>
                  <a:lnTo>
                    <a:pt x="14097" y="105663"/>
                  </a:lnTo>
                  <a:lnTo>
                    <a:pt x="0" y="76200"/>
                  </a:lnTo>
                </a:path>
                <a:path w="359409" h="455929">
                  <a:moveTo>
                    <a:pt x="0" y="75946"/>
                  </a:moveTo>
                  <a:lnTo>
                    <a:pt x="14097" y="46355"/>
                  </a:lnTo>
                  <a:lnTo>
                    <a:pt x="52577" y="22225"/>
                  </a:lnTo>
                  <a:lnTo>
                    <a:pt x="109727" y="5968"/>
                  </a:lnTo>
                  <a:lnTo>
                    <a:pt x="179704" y="0"/>
                  </a:lnTo>
                  <a:lnTo>
                    <a:pt x="249681" y="5968"/>
                  </a:lnTo>
                  <a:lnTo>
                    <a:pt x="306704" y="22225"/>
                  </a:lnTo>
                  <a:lnTo>
                    <a:pt x="345312" y="46355"/>
                  </a:lnTo>
                  <a:lnTo>
                    <a:pt x="359409" y="75946"/>
                  </a:lnTo>
                  <a:lnTo>
                    <a:pt x="359409" y="379577"/>
                  </a:lnTo>
                  <a:lnTo>
                    <a:pt x="345312" y="409130"/>
                  </a:lnTo>
                  <a:lnTo>
                    <a:pt x="306704" y="433260"/>
                  </a:lnTo>
                  <a:lnTo>
                    <a:pt x="249681" y="449516"/>
                  </a:lnTo>
                  <a:lnTo>
                    <a:pt x="179704" y="455485"/>
                  </a:lnTo>
                  <a:lnTo>
                    <a:pt x="109727" y="449516"/>
                  </a:lnTo>
                  <a:lnTo>
                    <a:pt x="52577" y="433260"/>
                  </a:lnTo>
                  <a:lnTo>
                    <a:pt x="14097" y="409130"/>
                  </a:lnTo>
                  <a:lnTo>
                    <a:pt x="0" y="379577"/>
                  </a:lnTo>
                  <a:lnTo>
                    <a:pt x="0" y="759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91855" y="4158723"/>
              <a:ext cx="448055" cy="54738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008619" y="4174235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179704" y="0"/>
                  </a:moveTo>
                  <a:lnTo>
                    <a:pt x="109727" y="5943"/>
                  </a:lnTo>
                  <a:lnTo>
                    <a:pt x="52577" y="22161"/>
                  </a:lnTo>
                  <a:lnTo>
                    <a:pt x="14097" y="46202"/>
                  </a:lnTo>
                  <a:lnTo>
                    <a:pt x="0" y="75666"/>
                  </a:lnTo>
                  <a:lnTo>
                    <a:pt x="0" y="378282"/>
                  </a:lnTo>
                  <a:lnTo>
                    <a:pt x="14097" y="407733"/>
                  </a:lnTo>
                  <a:lnTo>
                    <a:pt x="52577" y="431787"/>
                  </a:lnTo>
                  <a:lnTo>
                    <a:pt x="109727" y="447992"/>
                  </a:lnTo>
                  <a:lnTo>
                    <a:pt x="179704" y="453936"/>
                  </a:lnTo>
                  <a:lnTo>
                    <a:pt x="249681" y="447992"/>
                  </a:lnTo>
                  <a:lnTo>
                    <a:pt x="306704" y="431787"/>
                  </a:lnTo>
                  <a:lnTo>
                    <a:pt x="345312" y="407733"/>
                  </a:lnTo>
                  <a:lnTo>
                    <a:pt x="359409" y="378282"/>
                  </a:lnTo>
                  <a:lnTo>
                    <a:pt x="359409" y="75666"/>
                  </a:lnTo>
                  <a:lnTo>
                    <a:pt x="345312" y="46202"/>
                  </a:lnTo>
                  <a:lnTo>
                    <a:pt x="306704" y="22161"/>
                  </a:lnTo>
                  <a:lnTo>
                    <a:pt x="249681" y="5943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5F46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008619" y="4174235"/>
              <a:ext cx="359410" cy="454025"/>
            </a:xfrm>
            <a:custGeom>
              <a:avLst/>
              <a:gdLst/>
              <a:ahLst/>
              <a:cxnLst/>
              <a:rect l="l" t="t" r="r" b="b"/>
              <a:pathLst>
                <a:path w="359409" h="454025">
                  <a:moveTo>
                    <a:pt x="359409" y="76200"/>
                  </a:moveTo>
                  <a:lnTo>
                    <a:pt x="345312" y="105689"/>
                  </a:lnTo>
                  <a:lnTo>
                    <a:pt x="306704" y="129755"/>
                  </a:lnTo>
                  <a:lnTo>
                    <a:pt x="249681" y="145986"/>
                  </a:lnTo>
                  <a:lnTo>
                    <a:pt x="179704" y="151942"/>
                  </a:lnTo>
                  <a:lnTo>
                    <a:pt x="109727" y="145986"/>
                  </a:lnTo>
                  <a:lnTo>
                    <a:pt x="52577" y="129755"/>
                  </a:lnTo>
                  <a:lnTo>
                    <a:pt x="14097" y="105689"/>
                  </a:lnTo>
                  <a:lnTo>
                    <a:pt x="0" y="76200"/>
                  </a:lnTo>
                </a:path>
                <a:path w="359409" h="454025">
                  <a:moveTo>
                    <a:pt x="0" y="75666"/>
                  </a:moveTo>
                  <a:lnTo>
                    <a:pt x="14097" y="46202"/>
                  </a:lnTo>
                  <a:lnTo>
                    <a:pt x="52577" y="22161"/>
                  </a:lnTo>
                  <a:lnTo>
                    <a:pt x="109727" y="5943"/>
                  </a:lnTo>
                  <a:lnTo>
                    <a:pt x="179704" y="0"/>
                  </a:lnTo>
                  <a:lnTo>
                    <a:pt x="249681" y="5943"/>
                  </a:lnTo>
                  <a:lnTo>
                    <a:pt x="306704" y="22161"/>
                  </a:lnTo>
                  <a:lnTo>
                    <a:pt x="345312" y="46202"/>
                  </a:lnTo>
                  <a:lnTo>
                    <a:pt x="359409" y="75666"/>
                  </a:lnTo>
                  <a:lnTo>
                    <a:pt x="359409" y="378282"/>
                  </a:lnTo>
                  <a:lnTo>
                    <a:pt x="345312" y="407733"/>
                  </a:lnTo>
                  <a:lnTo>
                    <a:pt x="306704" y="431787"/>
                  </a:lnTo>
                  <a:lnTo>
                    <a:pt x="249681" y="447992"/>
                  </a:lnTo>
                  <a:lnTo>
                    <a:pt x="179704" y="453936"/>
                  </a:lnTo>
                  <a:lnTo>
                    <a:pt x="109727" y="447992"/>
                  </a:lnTo>
                  <a:lnTo>
                    <a:pt x="52577" y="431787"/>
                  </a:lnTo>
                  <a:lnTo>
                    <a:pt x="14097" y="407733"/>
                  </a:lnTo>
                  <a:lnTo>
                    <a:pt x="0" y="378282"/>
                  </a:lnTo>
                  <a:lnTo>
                    <a:pt x="0" y="756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7897114" y="3392170"/>
            <a:ext cx="6648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3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75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97114" y="4015536"/>
            <a:ext cx="66611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4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25">
                <a:latin typeface="Calibri"/>
                <a:cs typeface="Calibri"/>
              </a:rPr>
              <a:t>R</a:t>
            </a:r>
            <a:r>
              <a:rPr dirty="0" sz="800" spc="30">
                <a:latin typeface="Calibri"/>
                <a:cs typeface="Calibri"/>
              </a:rPr>
              <a:t>eplic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 spc="-5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06893" y="4639462"/>
            <a:ext cx="66484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o</a:t>
            </a:r>
            <a:r>
              <a:rPr dirty="0" sz="800">
                <a:latin typeface="Calibri"/>
                <a:cs typeface="Calibri"/>
              </a:rPr>
              <a:t>d</a:t>
            </a:r>
            <a:r>
              <a:rPr dirty="0" sz="800" spc="-2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–</a:t>
            </a:r>
            <a:r>
              <a:rPr dirty="0" sz="800" spc="-80">
                <a:latin typeface="Calibri"/>
                <a:cs typeface="Calibri"/>
              </a:rPr>
              <a:t> </a:t>
            </a:r>
            <a:r>
              <a:rPr dirty="0" sz="800" spc="15">
                <a:latin typeface="Calibri"/>
                <a:cs typeface="Calibri"/>
              </a:rPr>
              <a:t>Re</a:t>
            </a:r>
            <a:r>
              <a:rPr dirty="0" sz="800" spc="20">
                <a:latin typeface="Calibri"/>
                <a:cs typeface="Calibri"/>
              </a:rPr>
              <a:t>p</a:t>
            </a:r>
            <a:r>
              <a:rPr dirty="0" sz="800" spc="15">
                <a:latin typeface="Calibri"/>
                <a:cs typeface="Calibri"/>
              </a:rPr>
              <a:t>lic</a:t>
            </a:r>
            <a:r>
              <a:rPr dirty="0" sz="800">
                <a:latin typeface="Calibri"/>
                <a:cs typeface="Calibri"/>
              </a:rPr>
              <a:t>a</a:t>
            </a:r>
            <a:r>
              <a:rPr dirty="0" sz="800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90600" y="1299972"/>
            <a:ext cx="7124700" cy="3666490"/>
            <a:chOff x="990600" y="1299972"/>
            <a:chExt cx="7124700" cy="3666490"/>
          </a:xfrm>
        </p:grpSpPr>
        <p:sp>
          <p:nvSpPr>
            <p:cNvPr id="62" name="object 62"/>
            <p:cNvSpPr/>
            <p:nvPr/>
          </p:nvSpPr>
          <p:spPr>
            <a:xfrm>
              <a:off x="4556759" y="1299972"/>
              <a:ext cx="0" cy="3666490"/>
            </a:xfrm>
            <a:custGeom>
              <a:avLst/>
              <a:gdLst/>
              <a:ahLst/>
              <a:cxnLst/>
              <a:rect l="l" t="t" r="r" b="b"/>
              <a:pathLst>
                <a:path w="0" h="3666490">
                  <a:moveTo>
                    <a:pt x="0" y="0"/>
                  </a:moveTo>
                  <a:lnTo>
                    <a:pt x="0" y="3666426"/>
                  </a:lnTo>
                </a:path>
              </a:pathLst>
            </a:custGeom>
            <a:ln w="19048">
              <a:solidFill>
                <a:srgbClr val="0F03B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15611" y="1705356"/>
              <a:ext cx="1322832" cy="63855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550664" y="1848104"/>
              <a:ext cx="1035050" cy="400050"/>
            </a:xfrm>
            <a:custGeom>
              <a:avLst/>
              <a:gdLst/>
              <a:ahLst/>
              <a:cxnLst/>
              <a:rect l="l" t="t" r="r" b="b"/>
              <a:pathLst>
                <a:path w="1035050" h="400050">
                  <a:moveTo>
                    <a:pt x="1024889" y="0"/>
                  </a:moveTo>
                  <a:lnTo>
                    <a:pt x="0" y="372872"/>
                  </a:lnTo>
                  <a:lnTo>
                    <a:pt x="9778" y="399796"/>
                  </a:lnTo>
                  <a:lnTo>
                    <a:pt x="1034796" y="26797"/>
                  </a:lnTo>
                  <a:lnTo>
                    <a:pt x="1024889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65775" y="1821180"/>
              <a:ext cx="95376" cy="8051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19544" y="3076955"/>
              <a:ext cx="1066800" cy="6858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054596" y="3228848"/>
              <a:ext cx="782955" cy="442595"/>
            </a:xfrm>
            <a:custGeom>
              <a:avLst/>
              <a:gdLst/>
              <a:ahLst/>
              <a:cxnLst/>
              <a:rect l="l" t="t" r="r" b="b"/>
              <a:pathLst>
                <a:path w="782954" h="442595">
                  <a:moveTo>
                    <a:pt x="769238" y="0"/>
                  </a:moveTo>
                  <a:lnTo>
                    <a:pt x="0" y="417448"/>
                  </a:lnTo>
                  <a:lnTo>
                    <a:pt x="13588" y="442467"/>
                  </a:lnTo>
                  <a:lnTo>
                    <a:pt x="782954" y="25018"/>
                  </a:lnTo>
                  <a:lnTo>
                    <a:pt x="769238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10118" y="3200400"/>
              <a:ext cx="96011" cy="7861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39355" y="3704844"/>
              <a:ext cx="1075944" cy="3048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077456" y="3784091"/>
              <a:ext cx="857885" cy="85725"/>
            </a:xfrm>
            <a:custGeom>
              <a:avLst/>
              <a:gdLst/>
              <a:ahLst/>
              <a:cxnLst/>
              <a:rect l="l" t="t" r="r" b="b"/>
              <a:pathLst>
                <a:path w="857884" h="85725">
                  <a:moveTo>
                    <a:pt x="857504" y="42672"/>
                  </a:moveTo>
                  <a:lnTo>
                    <a:pt x="828929" y="28448"/>
                  </a:lnTo>
                  <a:lnTo>
                    <a:pt x="771652" y="0"/>
                  </a:lnTo>
                  <a:lnTo>
                    <a:pt x="771652" y="28448"/>
                  </a:lnTo>
                  <a:lnTo>
                    <a:pt x="0" y="28448"/>
                  </a:lnTo>
                  <a:lnTo>
                    <a:pt x="0" y="56896"/>
                  </a:lnTo>
                  <a:lnTo>
                    <a:pt x="771652" y="56896"/>
                  </a:lnTo>
                  <a:lnTo>
                    <a:pt x="771652" y="85344"/>
                  </a:lnTo>
                  <a:lnTo>
                    <a:pt x="828802" y="56896"/>
                  </a:lnTo>
                  <a:lnTo>
                    <a:pt x="857504" y="42672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010400" y="3944111"/>
              <a:ext cx="1075944" cy="71323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10118" y="4399318"/>
              <a:ext cx="95757" cy="7964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054596" y="3983736"/>
              <a:ext cx="784225" cy="465455"/>
            </a:xfrm>
            <a:custGeom>
              <a:avLst/>
              <a:gdLst/>
              <a:ahLst/>
              <a:cxnLst/>
              <a:rect l="l" t="t" r="r" b="b"/>
              <a:pathLst>
                <a:path w="784225" h="465454">
                  <a:moveTo>
                    <a:pt x="14224" y="0"/>
                  </a:moveTo>
                  <a:lnTo>
                    <a:pt x="0" y="24726"/>
                  </a:lnTo>
                  <a:lnTo>
                    <a:pt x="769747" y="464997"/>
                  </a:lnTo>
                  <a:lnTo>
                    <a:pt x="783971" y="440270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04944" y="3352800"/>
              <a:ext cx="1333500" cy="65684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66028" y="3763136"/>
              <a:ext cx="95376" cy="8000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549140" y="3395472"/>
              <a:ext cx="1037590" cy="421005"/>
            </a:xfrm>
            <a:custGeom>
              <a:avLst/>
              <a:gdLst/>
              <a:ahLst/>
              <a:cxnLst/>
              <a:rect l="l" t="t" r="r" b="b"/>
              <a:pathLst>
                <a:path w="1037589" h="421004">
                  <a:moveTo>
                    <a:pt x="10160" y="0"/>
                  </a:moveTo>
                  <a:lnTo>
                    <a:pt x="0" y="26669"/>
                  </a:lnTo>
                  <a:lnTo>
                    <a:pt x="1027176" y="421004"/>
                  </a:lnTo>
                  <a:lnTo>
                    <a:pt x="1037336" y="394334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90600" y="2790444"/>
              <a:ext cx="800100" cy="3048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033272" y="2872739"/>
              <a:ext cx="575945" cy="85725"/>
            </a:xfrm>
            <a:custGeom>
              <a:avLst/>
              <a:gdLst/>
              <a:ahLst/>
              <a:cxnLst/>
              <a:rect l="l" t="t" r="r" b="b"/>
              <a:pathLst>
                <a:path w="575944" h="85725">
                  <a:moveTo>
                    <a:pt x="489673" y="28448"/>
                  </a:moveTo>
                  <a:lnTo>
                    <a:pt x="0" y="28448"/>
                  </a:lnTo>
                  <a:lnTo>
                    <a:pt x="0" y="56896"/>
                  </a:lnTo>
                  <a:lnTo>
                    <a:pt x="489673" y="56896"/>
                  </a:lnTo>
                  <a:lnTo>
                    <a:pt x="489673" y="28448"/>
                  </a:lnTo>
                  <a:close/>
                </a:path>
                <a:path w="575944" h="85725">
                  <a:moveTo>
                    <a:pt x="575564" y="42672"/>
                  </a:moveTo>
                  <a:lnTo>
                    <a:pt x="546862" y="28448"/>
                  </a:lnTo>
                  <a:lnTo>
                    <a:pt x="489712" y="0"/>
                  </a:lnTo>
                  <a:lnTo>
                    <a:pt x="489712" y="85344"/>
                  </a:lnTo>
                  <a:lnTo>
                    <a:pt x="546989" y="56896"/>
                  </a:lnTo>
                  <a:lnTo>
                    <a:pt x="575564" y="42672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72511" y="2790444"/>
              <a:ext cx="656844" cy="315468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609088" y="2878835"/>
              <a:ext cx="441959" cy="85725"/>
            </a:xfrm>
            <a:custGeom>
              <a:avLst/>
              <a:gdLst/>
              <a:ahLst/>
              <a:cxnLst/>
              <a:rect l="l" t="t" r="r" b="b"/>
              <a:pathLst>
                <a:path w="441960" h="85725">
                  <a:moveTo>
                    <a:pt x="355968" y="28448"/>
                  </a:moveTo>
                  <a:lnTo>
                    <a:pt x="0" y="28448"/>
                  </a:lnTo>
                  <a:lnTo>
                    <a:pt x="0" y="56896"/>
                  </a:lnTo>
                  <a:lnTo>
                    <a:pt x="355968" y="56896"/>
                  </a:lnTo>
                  <a:lnTo>
                    <a:pt x="355968" y="28448"/>
                  </a:lnTo>
                  <a:close/>
                </a:path>
                <a:path w="441960" h="85725">
                  <a:moveTo>
                    <a:pt x="441452" y="42672"/>
                  </a:moveTo>
                  <a:lnTo>
                    <a:pt x="412877" y="28448"/>
                  </a:lnTo>
                  <a:lnTo>
                    <a:pt x="355981" y="0"/>
                  </a:lnTo>
                  <a:lnTo>
                    <a:pt x="355981" y="85344"/>
                  </a:lnTo>
                  <a:lnTo>
                    <a:pt x="413004" y="56896"/>
                  </a:lnTo>
                  <a:lnTo>
                    <a:pt x="441452" y="42672"/>
                  </a:lnTo>
                  <a:close/>
                </a:path>
              </a:pathLst>
            </a:custGeom>
            <a:solidFill>
              <a:srgbClr val="1B56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1823973" y="3646678"/>
            <a:ext cx="5924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0">
                <a:latin typeface="Calibri"/>
                <a:cs typeface="Calibri"/>
              </a:rPr>
              <a:t>N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5">
                <a:latin typeface="Calibri"/>
                <a:cs typeface="Calibri"/>
              </a:rPr>
              <a:t>d</a:t>
            </a:r>
            <a:r>
              <a:rPr dirty="0" sz="1100" spc="50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P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33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33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43421" y="2030730"/>
            <a:ext cx="5448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latin typeface="Calibri"/>
                <a:cs typeface="Calibri"/>
              </a:rPr>
              <a:t>ClusterIP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044565" y="4024680"/>
            <a:ext cx="5448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latin typeface="Calibri"/>
                <a:cs typeface="Calibri"/>
              </a:rPr>
              <a:t>ClusterIP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89908" y="933703"/>
            <a:ext cx="92836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Calibri"/>
                <a:cs typeface="Calibri"/>
              </a:rPr>
              <a:t>In</a:t>
            </a:r>
            <a:r>
              <a:rPr dirty="0" sz="1350" spc="5" b="1">
                <a:latin typeface="Calibri"/>
                <a:cs typeface="Calibri"/>
              </a:rPr>
              <a:t>g</a:t>
            </a:r>
            <a:r>
              <a:rPr dirty="0" sz="1350" spc="-15" b="1">
                <a:latin typeface="Calibri"/>
                <a:cs typeface="Calibri"/>
              </a:rPr>
              <a:t>r</a:t>
            </a:r>
            <a:r>
              <a:rPr dirty="0" sz="1350" spc="-5" b="1">
                <a:latin typeface="Calibri"/>
                <a:cs typeface="Calibri"/>
              </a:rPr>
              <a:t>es</a:t>
            </a:r>
            <a:r>
              <a:rPr dirty="0" sz="1350" b="1">
                <a:latin typeface="Calibri"/>
                <a:cs typeface="Calibri"/>
              </a:rPr>
              <a:t>s</a:t>
            </a:r>
            <a:r>
              <a:rPr dirty="0" sz="1350" spc="-185" b="1">
                <a:latin typeface="Calibri"/>
                <a:cs typeface="Calibri"/>
              </a:rPr>
              <a:t> </a:t>
            </a:r>
            <a:r>
              <a:rPr dirty="0" sz="1350" spc="-10" b="1">
                <a:latin typeface="Calibri"/>
                <a:cs typeface="Calibri"/>
              </a:rPr>
              <a:t>Rul</a:t>
            </a:r>
            <a:r>
              <a:rPr dirty="0" sz="1350" spc="-15" b="1">
                <a:latin typeface="Calibri"/>
                <a:cs typeface="Calibri"/>
              </a:rPr>
              <a:t>e</a:t>
            </a:r>
            <a:r>
              <a:rPr dirty="0" sz="1350" b="1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00091" y="2200782"/>
            <a:ext cx="841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Calibri"/>
                <a:cs typeface="Calibri"/>
              </a:rPr>
              <a:t>demo.com/video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00091" y="3243198"/>
            <a:ext cx="85534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de</a:t>
            </a:r>
            <a:r>
              <a:rPr dirty="0" sz="900">
                <a:latin typeface="Calibri"/>
                <a:cs typeface="Calibri"/>
              </a:rPr>
              <a:t>m</a:t>
            </a:r>
            <a:r>
              <a:rPr dirty="0" sz="900" spc="5">
                <a:latin typeface="Calibri"/>
                <a:cs typeface="Calibri"/>
              </a:rPr>
              <a:t>o</a:t>
            </a:r>
            <a:r>
              <a:rPr dirty="0" sz="900" spc="-5">
                <a:latin typeface="Calibri"/>
                <a:cs typeface="Calibri"/>
              </a:rPr>
              <a:t>.</a:t>
            </a:r>
            <a:r>
              <a:rPr dirty="0" sz="900">
                <a:latin typeface="Calibri"/>
                <a:cs typeface="Calibri"/>
              </a:rPr>
              <a:t>co</a:t>
            </a:r>
            <a:r>
              <a:rPr dirty="0" sz="900" spc="5">
                <a:latin typeface="Calibri"/>
                <a:cs typeface="Calibri"/>
              </a:rPr>
              <a:t>m</a:t>
            </a:r>
            <a:r>
              <a:rPr dirty="0" sz="900" spc="-5">
                <a:latin typeface="Calibri"/>
                <a:cs typeface="Calibri"/>
              </a:rPr>
              <a:t>/</a:t>
            </a:r>
            <a:r>
              <a:rPr dirty="0" sz="900" spc="5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m</a:t>
            </a:r>
            <a:r>
              <a:rPr dirty="0" sz="900" spc="10">
                <a:latin typeface="Calibri"/>
                <a:cs typeface="Calibri"/>
              </a:rPr>
              <a:t>a</a:t>
            </a:r>
            <a:r>
              <a:rPr dirty="0" sz="900" spc="5">
                <a:latin typeface="Calibri"/>
                <a:cs typeface="Calibri"/>
              </a:rPr>
              <a:t>g</a:t>
            </a:r>
            <a:r>
              <a:rPr dirty="0" sz="90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1755" y="1400555"/>
            <a:ext cx="5762625" cy="2772410"/>
            <a:chOff x="3381755" y="1400555"/>
            <a:chExt cx="5762625" cy="2772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755" y="1400555"/>
              <a:ext cx="5571744" cy="27721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04615" y="1420367"/>
              <a:ext cx="5478780" cy="2679065"/>
            </a:xfrm>
            <a:custGeom>
              <a:avLst/>
              <a:gdLst/>
              <a:ahLst/>
              <a:cxnLst/>
              <a:rect l="l" t="t" r="r" b="b"/>
              <a:pathLst>
                <a:path w="5478780" h="2679065">
                  <a:moveTo>
                    <a:pt x="5031867" y="0"/>
                  </a:moveTo>
                  <a:lnTo>
                    <a:pt x="446405" y="0"/>
                  </a:lnTo>
                  <a:lnTo>
                    <a:pt x="397763" y="2667"/>
                  </a:lnTo>
                  <a:lnTo>
                    <a:pt x="350647" y="10287"/>
                  </a:lnTo>
                  <a:lnTo>
                    <a:pt x="305308" y="22733"/>
                  </a:lnTo>
                  <a:lnTo>
                    <a:pt x="262000" y="39751"/>
                  </a:lnTo>
                  <a:lnTo>
                    <a:pt x="221107" y="60960"/>
                  </a:lnTo>
                  <a:lnTo>
                    <a:pt x="182753" y="86106"/>
                  </a:lnTo>
                  <a:lnTo>
                    <a:pt x="147320" y="114935"/>
                  </a:lnTo>
                  <a:lnTo>
                    <a:pt x="115062" y="147320"/>
                  </a:lnTo>
                  <a:lnTo>
                    <a:pt x="86106" y="182753"/>
                  </a:lnTo>
                  <a:lnTo>
                    <a:pt x="60960" y="221107"/>
                  </a:lnTo>
                  <a:lnTo>
                    <a:pt x="39750" y="262001"/>
                  </a:lnTo>
                  <a:lnTo>
                    <a:pt x="22733" y="305308"/>
                  </a:lnTo>
                  <a:lnTo>
                    <a:pt x="10287" y="350647"/>
                  </a:lnTo>
                  <a:lnTo>
                    <a:pt x="2667" y="397764"/>
                  </a:lnTo>
                  <a:lnTo>
                    <a:pt x="0" y="446405"/>
                  </a:lnTo>
                  <a:lnTo>
                    <a:pt x="0" y="2232152"/>
                  </a:lnTo>
                  <a:lnTo>
                    <a:pt x="2667" y="2280793"/>
                  </a:lnTo>
                  <a:lnTo>
                    <a:pt x="10287" y="2327910"/>
                  </a:lnTo>
                  <a:lnTo>
                    <a:pt x="22733" y="2373249"/>
                  </a:lnTo>
                  <a:lnTo>
                    <a:pt x="39750" y="2416556"/>
                  </a:lnTo>
                  <a:lnTo>
                    <a:pt x="60960" y="2457500"/>
                  </a:lnTo>
                  <a:lnTo>
                    <a:pt x="86106" y="2495829"/>
                  </a:lnTo>
                  <a:lnTo>
                    <a:pt x="115062" y="2531287"/>
                  </a:lnTo>
                  <a:lnTo>
                    <a:pt x="147320" y="2563596"/>
                  </a:lnTo>
                  <a:lnTo>
                    <a:pt x="182753" y="2592476"/>
                  </a:lnTo>
                  <a:lnTo>
                    <a:pt x="221107" y="2617660"/>
                  </a:lnTo>
                  <a:lnTo>
                    <a:pt x="262000" y="2638882"/>
                  </a:lnTo>
                  <a:lnTo>
                    <a:pt x="305308" y="2655862"/>
                  </a:lnTo>
                  <a:lnTo>
                    <a:pt x="350647" y="2668320"/>
                  </a:lnTo>
                  <a:lnTo>
                    <a:pt x="397763" y="2675991"/>
                  </a:lnTo>
                  <a:lnTo>
                    <a:pt x="446405" y="2678620"/>
                  </a:lnTo>
                  <a:lnTo>
                    <a:pt x="5031867" y="2678620"/>
                  </a:lnTo>
                  <a:lnTo>
                    <a:pt x="5080508" y="2675991"/>
                  </a:lnTo>
                  <a:lnTo>
                    <a:pt x="5127625" y="2668320"/>
                  </a:lnTo>
                  <a:lnTo>
                    <a:pt x="5172964" y="2655862"/>
                  </a:lnTo>
                  <a:lnTo>
                    <a:pt x="5216270" y="2638882"/>
                  </a:lnTo>
                  <a:lnTo>
                    <a:pt x="5257165" y="2617660"/>
                  </a:lnTo>
                  <a:lnTo>
                    <a:pt x="5295519" y="2592476"/>
                  </a:lnTo>
                  <a:lnTo>
                    <a:pt x="5330952" y="2563596"/>
                  </a:lnTo>
                  <a:lnTo>
                    <a:pt x="5363210" y="2531287"/>
                  </a:lnTo>
                  <a:lnTo>
                    <a:pt x="5392166" y="2495829"/>
                  </a:lnTo>
                  <a:lnTo>
                    <a:pt x="5417312" y="2457500"/>
                  </a:lnTo>
                  <a:lnTo>
                    <a:pt x="5438520" y="2416556"/>
                  </a:lnTo>
                  <a:lnTo>
                    <a:pt x="5455539" y="2373249"/>
                  </a:lnTo>
                  <a:lnTo>
                    <a:pt x="5467985" y="2327910"/>
                  </a:lnTo>
                  <a:lnTo>
                    <a:pt x="5475605" y="2280793"/>
                  </a:lnTo>
                  <a:lnTo>
                    <a:pt x="5478272" y="2232152"/>
                  </a:lnTo>
                  <a:lnTo>
                    <a:pt x="5478272" y="446405"/>
                  </a:lnTo>
                  <a:lnTo>
                    <a:pt x="5475605" y="397764"/>
                  </a:lnTo>
                  <a:lnTo>
                    <a:pt x="5467985" y="350647"/>
                  </a:lnTo>
                  <a:lnTo>
                    <a:pt x="5455539" y="305308"/>
                  </a:lnTo>
                  <a:lnTo>
                    <a:pt x="5438520" y="262001"/>
                  </a:lnTo>
                  <a:lnTo>
                    <a:pt x="5417312" y="221107"/>
                  </a:lnTo>
                  <a:lnTo>
                    <a:pt x="5392166" y="182753"/>
                  </a:lnTo>
                  <a:lnTo>
                    <a:pt x="5363210" y="147320"/>
                  </a:lnTo>
                  <a:lnTo>
                    <a:pt x="5330952" y="114935"/>
                  </a:lnTo>
                  <a:lnTo>
                    <a:pt x="5295519" y="86106"/>
                  </a:lnTo>
                  <a:lnTo>
                    <a:pt x="5257165" y="60960"/>
                  </a:lnTo>
                  <a:lnTo>
                    <a:pt x="5216270" y="39751"/>
                  </a:lnTo>
                  <a:lnTo>
                    <a:pt x="5172964" y="22733"/>
                  </a:lnTo>
                  <a:lnTo>
                    <a:pt x="5127625" y="10287"/>
                  </a:lnTo>
                  <a:lnTo>
                    <a:pt x="5080508" y="2667"/>
                  </a:lnTo>
                  <a:lnTo>
                    <a:pt x="5031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04615" y="1420367"/>
              <a:ext cx="5478780" cy="2679065"/>
            </a:xfrm>
            <a:custGeom>
              <a:avLst/>
              <a:gdLst/>
              <a:ahLst/>
              <a:cxnLst/>
              <a:rect l="l" t="t" r="r" b="b"/>
              <a:pathLst>
                <a:path w="5478780" h="2679065">
                  <a:moveTo>
                    <a:pt x="0" y="446405"/>
                  </a:moveTo>
                  <a:lnTo>
                    <a:pt x="2667" y="397764"/>
                  </a:lnTo>
                  <a:lnTo>
                    <a:pt x="10287" y="350647"/>
                  </a:lnTo>
                  <a:lnTo>
                    <a:pt x="22733" y="305308"/>
                  </a:lnTo>
                  <a:lnTo>
                    <a:pt x="39750" y="262001"/>
                  </a:lnTo>
                  <a:lnTo>
                    <a:pt x="60960" y="221107"/>
                  </a:lnTo>
                  <a:lnTo>
                    <a:pt x="86106" y="182753"/>
                  </a:lnTo>
                  <a:lnTo>
                    <a:pt x="115062" y="147320"/>
                  </a:lnTo>
                  <a:lnTo>
                    <a:pt x="147320" y="114935"/>
                  </a:lnTo>
                  <a:lnTo>
                    <a:pt x="182753" y="86106"/>
                  </a:lnTo>
                  <a:lnTo>
                    <a:pt x="221107" y="60960"/>
                  </a:lnTo>
                  <a:lnTo>
                    <a:pt x="262000" y="39751"/>
                  </a:lnTo>
                  <a:lnTo>
                    <a:pt x="305308" y="22733"/>
                  </a:lnTo>
                  <a:lnTo>
                    <a:pt x="350647" y="10287"/>
                  </a:lnTo>
                  <a:lnTo>
                    <a:pt x="397763" y="2667"/>
                  </a:lnTo>
                  <a:lnTo>
                    <a:pt x="446405" y="0"/>
                  </a:lnTo>
                  <a:lnTo>
                    <a:pt x="5031867" y="0"/>
                  </a:lnTo>
                  <a:lnTo>
                    <a:pt x="5080508" y="2667"/>
                  </a:lnTo>
                  <a:lnTo>
                    <a:pt x="5127625" y="10287"/>
                  </a:lnTo>
                  <a:lnTo>
                    <a:pt x="5172964" y="22733"/>
                  </a:lnTo>
                  <a:lnTo>
                    <a:pt x="5216270" y="39751"/>
                  </a:lnTo>
                  <a:lnTo>
                    <a:pt x="5257165" y="60960"/>
                  </a:lnTo>
                  <a:lnTo>
                    <a:pt x="5295519" y="86106"/>
                  </a:lnTo>
                  <a:lnTo>
                    <a:pt x="5330952" y="114935"/>
                  </a:lnTo>
                  <a:lnTo>
                    <a:pt x="5363210" y="147320"/>
                  </a:lnTo>
                  <a:lnTo>
                    <a:pt x="5392166" y="182753"/>
                  </a:lnTo>
                  <a:lnTo>
                    <a:pt x="5417312" y="221107"/>
                  </a:lnTo>
                  <a:lnTo>
                    <a:pt x="5438520" y="262001"/>
                  </a:lnTo>
                  <a:lnTo>
                    <a:pt x="5455539" y="305308"/>
                  </a:lnTo>
                  <a:lnTo>
                    <a:pt x="5467985" y="350647"/>
                  </a:lnTo>
                  <a:lnTo>
                    <a:pt x="5475605" y="397764"/>
                  </a:lnTo>
                  <a:lnTo>
                    <a:pt x="5478272" y="446405"/>
                  </a:lnTo>
                  <a:lnTo>
                    <a:pt x="5478272" y="2232152"/>
                  </a:lnTo>
                  <a:lnTo>
                    <a:pt x="5475605" y="2280793"/>
                  </a:lnTo>
                  <a:lnTo>
                    <a:pt x="5467985" y="2327910"/>
                  </a:lnTo>
                  <a:lnTo>
                    <a:pt x="5455539" y="2373249"/>
                  </a:lnTo>
                  <a:lnTo>
                    <a:pt x="5438520" y="2416556"/>
                  </a:lnTo>
                  <a:lnTo>
                    <a:pt x="5417312" y="2457500"/>
                  </a:lnTo>
                  <a:lnTo>
                    <a:pt x="5392166" y="2495829"/>
                  </a:lnTo>
                  <a:lnTo>
                    <a:pt x="5363210" y="2531287"/>
                  </a:lnTo>
                  <a:lnTo>
                    <a:pt x="5330952" y="2563596"/>
                  </a:lnTo>
                  <a:lnTo>
                    <a:pt x="5295519" y="2592476"/>
                  </a:lnTo>
                  <a:lnTo>
                    <a:pt x="5257165" y="2617660"/>
                  </a:lnTo>
                  <a:lnTo>
                    <a:pt x="5216270" y="2638882"/>
                  </a:lnTo>
                  <a:lnTo>
                    <a:pt x="5172964" y="2655862"/>
                  </a:lnTo>
                  <a:lnTo>
                    <a:pt x="5127625" y="2668320"/>
                  </a:lnTo>
                  <a:lnTo>
                    <a:pt x="5080508" y="2675991"/>
                  </a:lnTo>
                  <a:lnTo>
                    <a:pt x="5031867" y="2678620"/>
                  </a:lnTo>
                  <a:lnTo>
                    <a:pt x="446405" y="2678620"/>
                  </a:lnTo>
                  <a:lnTo>
                    <a:pt x="397763" y="2675991"/>
                  </a:lnTo>
                  <a:lnTo>
                    <a:pt x="350647" y="2668320"/>
                  </a:lnTo>
                  <a:lnTo>
                    <a:pt x="305308" y="2655862"/>
                  </a:lnTo>
                  <a:lnTo>
                    <a:pt x="262000" y="2638882"/>
                  </a:lnTo>
                  <a:lnTo>
                    <a:pt x="221107" y="2617660"/>
                  </a:lnTo>
                  <a:lnTo>
                    <a:pt x="182753" y="2592476"/>
                  </a:lnTo>
                  <a:lnTo>
                    <a:pt x="147320" y="2563596"/>
                  </a:lnTo>
                  <a:lnTo>
                    <a:pt x="115062" y="2531287"/>
                  </a:lnTo>
                  <a:lnTo>
                    <a:pt x="86106" y="2495829"/>
                  </a:lnTo>
                  <a:lnTo>
                    <a:pt x="60960" y="2457500"/>
                  </a:lnTo>
                  <a:lnTo>
                    <a:pt x="39750" y="2416556"/>
                  </a:lnTo>
                  <a:lnTo>
                    <a:pt x="22733" y="2373249"/>
                  </a:lnTo>
                  <a:lnTo>
                    <a:pt x="10287" y="2327910"/>
                  </a:lnTo>
                  <a:lnTo>
                    <a:pt x="2667" y="2280793"/>
                  </a:lnTo>
                  <a:lnTo>
                    <a:pt x="0" y="2232152"/>
                  </a:lnTo>
                  <a:lnTo>
                    <a:pt x="0" y="446405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8371" y="1775459"/>
              <a:ext cx="187451" cy="1874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6179" y="2537459"/>
              <a:ext cx="187451" cy="1874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2275" y="2877311"/>
              <a:ext cx="187451" cy="1859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6179" y="3258311"/>
              <a:ext cx="187451" cy="18592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9113" y="150317"/>
            <a:ext cx="433959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libri"/>
                <a:cs typeface="Calibri"/>
              </a:rPr>
              <a:t>Introduction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to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Kubernetes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451" y="1996439"/>
            <a:ext cx="1848612" cy="17922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063365" y="1606654"/>
            <a:ext cx="4494530" cy="222186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65"/>
              </a:spcBef>
            </a:pPr>
            <a:r>
              <a:rPr dirty="0" sz="1600" spc="-10">
                <a:latin typeface="Calibri"/>
                <a:cs typeface="Calibri"/>
              </a:rPr>
              <a:t>Kubernetes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 an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open-source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container orchestration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10">
                <a:latin typeface="Calibri"/>
                <a:cs typeface="Calibri"/>
              </a:rPr>
              <a:t>software.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Calibri"/>
                <a:cs typeface="Calibri"/>
              </a:rPr>
              <a:t>It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was</a:t>
            </a:r>
            <a:r>
              <a:rPr dirty="0" sz="1600" spc="-5">
                <a:latin typeface="Calibri"/>
                <a:cs typeface="Calibri"/>
              </a:rPr>
              <a:t> originally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developed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by</a:t>
            </a:r>
            <a:r>
              <a:rPr dirty="0" sz="1600" spc="-5">
                <a:latin typeface="Calibri"/>
                <a:cs typeface="Calibri"/>
              </a:rPr>
              <a:t> Google.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Calibri"/>
                <a:cs typeface="Calibri"/>
              </a:rPr>
              <a:t>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was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first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released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July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21,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2015.</a:t>
            </a:r>
            <a:endParaRPr sz="1600">
              <a:latin typeface="Calibri"/>
              <a:cs typeface="Calibri"/>
            </a:endParaRPr>
          </a:p>
          <a:p>
            <a:pPr marL="12700" marR="405130">
              <a:lnSpc>
                <a:spcPct val="150000"/>
              </a:lnSpc>
              <a:spcBef>
                <a:spcPts val="5"/>
              </a:spcBef>
            </a:pPr>
            <a:r>
              <a:rPr dirty="0" sz="1600" spc="-5">
                <a:latin typeface="Calibri"/>
                <a:cs typeface="Calibri"/>
              </a:rPr>
              <a:t>It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ninth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most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active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repository</a:t>
            </a:r>
            <a:r>
              <a:rPr dirty="0" sz="1600" spc="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GitHub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 </a:t>
            </a:r>
            <a:r>
              <a:rPr dirty="0" sz="1600" spc="-3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terms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number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commits.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6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6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7611" y="1790700"/>
            <a:ext cx="7676515" cy="911860"/>
            <a:chOff x="1467611" y="1790700"/>
            <a:chExt cx="7676515" cy="911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611" y="1790700"/>
              <a:ext cx="6647688" cy="5623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90471" y="1805940"/>
              <a:ext cx="6550025" cy="476884"/>
            </a:xfrm>
            <a:custGeom>
              <a:avLst/>
              <a:gdLst/>
              <a:ahLst/>
              <a:cxnLst/>
              <a:rect l="l" t="t" r="r" b="b"/>
              <a:pathLst>
                <a:path w="6550025" h="476885">
                  <a:moveTo>
                    <a:pt x="6470396" y="0"/>
                  </a:moveTo>
                  <a:lnTo>
                    <a:pt x="0" y="0"/>
                  </a:lnTo>
                  <a:lnTo>
                    <a:pt x="0" y="397129"/>
                  </a:lnTo>
                  <a:lnTo>
                    <a:pt x="79247" y="476504"/>
                  </a:lnTo>
                  <a:lnTo>
                    <a:pt x="6549644" y="476504"/>
                  </a:lnTo>
                  <a:lnTo>
                    <a:pt x="6549644" y="79501"/>
                  </a:lnTo>
                  <a:lnTo>
                    <a:pt x="647039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0471" y="1805940"/>
              <a:ext cx="6550025" cy="476884"/>
            </a:xfrm>
            <a:custGeom>
              <a:avLst/>
              <a:gdLst/>
              <a:ahLst/>
              <a:cxnLst/>
              <a:rect l="l" t="t" r="r" b="b"/>
              <a:pathLst>
                <a:path w="6550025" h="476885">
                  <a:moveTo>
                    <a:pt x="0" y="0"/>
                  </a:moveTo>
                  <a:lnTo>
                    <a:pt x="6470396" y="0"/>
                  </a:lnTo>
                  <a:lnTo>
                    <a:pt x="6549644" y="79501"/>
                  </a:lnTo>
                  <a:lnTo>
                    <a:pt x="6549644" y="476504"/>
                  </a:lnTo>
                  <a:lnTo>
                    <a:pt x="79247" y="476504"/>
                  </a:lnTo>
                  <a:lnTo>
                    <a:pt x="0" y="39712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1622" y="205181"/>
            <a:ext cx="436689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Calibri"/>
                <a:cs typeface="Calibri"/>
              </a:rPr>
              <a:t>Installing</a:t>
            </a:r>
            <a:r>
              <a:rPr dirty="0" sz="3000" spc="10" b="1">
                <a:latin typeface="Calibri"/>
                <a:cs typeface="Calibri"/>
              </a:rPr>
              <a:t> Ingress</a:t>
            </a:r>
            <a:r>
              <a:rPr dirty="0" sz="3000" spc="-7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Controller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051" y="1038605"/>
            <a:ext cx="70510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40">
                <a:latin typeface="Calibri"/>
                <a:cs typeface="Calibri"/>
              </a:rPr>
              <a:t>We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will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be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using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35">
                <a:latin typeface="Calibri"/>
                <a:cs typeface="Calibri"/>
              </a:rPr>
              <a:t>nginx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ingress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controller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for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our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demo.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45">
                <a:latin typeface="Calibri"/>
                <a:cs typeface="Calibri"/>
              </a:rPr>
              <a:t>We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can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download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it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from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following </a:t>
            </a:r>
            <a:r>
              <a:rPr dirty="0" sz="1350" spc="-20">
                <a:latin typeface="Calibri"/>
                <a:cs typeface="Calibri"/>
              </a:rPr>
              <a:t>link: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1344" y="3305555"/>
            <a:ext cx="4450080" cy="9464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6776" y="1594129"/>
            <a:ext cx="1242060" cy="306070"/>
          </a:xfrm>
          <a:prstGeom prst="rect">
            <a:avLst/>
          </a:prstGeom>
          <a:solidFill>
            <a:srgbClr val="5F4678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254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6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6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285" y="1909317"/>
            <a:ext cx="56565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350" spc="-15">
                <a:solidFill>
                  <a:srgbClr val="0000FF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5"/>
              </a:rPr>
              <a:t>https://github.com/kubernetes/ingress-nginx/blob/master/docs/deploy/index.md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8511" y="1028700"/>
            <a:ext cx="3924299" cy="34488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8411" y="2148809"/>
            <a:ext cx="4409440" cy="1195070"/>
            <a:chOff x="248411" y="2148809"/>
            <a:chExt cx="4409440" cy="11950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11" y="2148809"/>
              <a:ext cx="4408932" cy="11948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747" y="2159507"/>
              <a:ext cx="4315460" cy="1109345"/>
            </a:xfrm>
            <a:custGeom>
              <a:avLst/>
              <a:gdLst/>
              <a:ahLst/>
              <a:cxnLst/>
              <a:rect l="l" t="t" r="r" b="b"/>
              <a:pathLst>
                <a:path w="4315460" h="1109345">
                  <a:moveTo>
                    <a:pt x="4130675" y="0"/>
                  </a:moveTo>
                  <a:lnTo>
                    <a:pt x="184772" y="0"/>
                  </a:lnTo>
                  <a:lnTo>
                    <a:pt x="135648" y="6604"/>
                  </a:lnTo>
                  <a:lnTo>
                    <a:pt x="91516" y="25273"/>
                  </a:lnTo>
                  <a:lnTo>
                    <a:pt x="54114" y="54229"/>
                  </a:lnTo>
                  <a:lnTo>
                    <a:pt x="25222" y="91567"/>
                  </a:lnTo>
                  <a:lnTo>
                    <a:pt x="6604" y="135762"/>
                  </a:lnTo>
                  <a:lnTo>
                    <a:pt x="0" y="184912"/>
                  </a:lnTo>
                  <a:lnTo>
                    <a:pt x="0" y="924560"/>
                  </a:lnTo>
                  <a:lnTo>
                    <a:pt x="6604" y="973709"/>
                  </a:lnTo>
                  <a:lnTo>
                    <a:pt x="25222" y="1017778"/>
                  </a:lnTo>
                  <a:lnTo>
                    <a:pt x="54114" y="1055243"/>
                  </a:lnTo>
                  <a:lnTo>
                    <a:pt x="91516" y="1084072"/>
                  </a:lnTo>
                  <a:lnTo>
                    <a:pt x="135648" y="1102741"/>
                  </a:lnTo>
                  <a:lnTo>
                    <a:pt x="184772" y="1109345"/>
                  </a:lnTo>
                  <a:lnTo>
                    <a:pt x="4130675" y="1109345"/>
                  </a:lnTo>
                  <a:lnTo>
                    <a:pt x="4179824" y="1102741"/>
                  </a:lnTo>
                  <a:lnTo>
                    <a:pt x="4224020" y="1084072"/>
                  </a:lnTo>
                  <a:lnTo>
                    <a:pt x="4261358" y="1055243"/>
                  </a:lnTo>
                  <a:lnTo>
                    <a:pt x="4290314" y="1017778"/>
                  </a:lnTo>
                  <a:lnTo>
                    <a:pt x="4308856" y="973709"/>
                  </a:lnTo>
                  <a:lnTo>
                    <a:pt x="4315460" y="924560"/>
                  </a:lnTo>
                  <a:lnTo>
                    <a:pt x="4315460" y="184912"/>
                  </a:lnTo>
                  <a:lnTo>
                    <a:pt x="4308856" y="135762"/>
                  </a:lnTo>
                  <a:lnTo>
                    <a:pt x="4290314" y="91567"/>
                  </a:lnTo>
                  <a:lnTo>
                    <a:pt x="4261358" y="54229"/>
                  </a:lnTo>
                  <a:lnTo>
                    <a:pt x="4224020" y="25273"/>
                  </a:lnTo>
                  <a:lnTo>
                    <a:pt x="4179824" y="6604"/>
                  </a:lnTo>
                  <a:lnTo>
                    <a:pt x="4130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9747" y="2161031"/>
              <a:ext cx="4315460" cy="1108075"/>
            </a:xfrm>
            <a:custGeom>
              <a:avLst/>
              <a:gdLst/>
              <a:ahLst/>
              <a:cxnLst/>
              <a:rect l="l" t="t" r="r" b="b"/>
              <a:pathLst>
                <a:path w="4315460" h="1108075">
                  <a:moveTo>
                    <a:pt x="0" y="184657"/>
                  </a:moveTo>
                  <a:lnTo>
                    <a:pt x="6604" y="135636"/>
                  </a:lnTo>
                  <a:lnTo>
                    <a:pt x="25222" y="91440"/>
                  </a:lnTo>
                  <a:lnTo>
                    <a:pt x="54114" y="54101"/>
                  </a:lnTo>
                  <a:lnTo>
                    <a:pt x="91516" y="25273"/>
                  </a:lnTo>
                  <a:lnTo>
                    <a:pt x="135648" y="6604"/>
                  </a:lnTo>
                  <a:lnTo>
                    <a:pt x="184772" y="0"/>
                  </a:lnTo>
                  <a:lnTo>
                    <a:pt x="4130675" y="0"/>
                  </a:lnTo>
                  <a:lnTo>
                    <a:pt x="4179824" y="6604"/>
                  </a:lnTo>
                  <a:lnTo>
                    <a:pt x="4224020" y="25273"/>
                  </a:lnTo>
                  <a:lnTo>
                    <a:pt x="4261358" y="54101"/>
                  </a:lnTo>
                  <a:lnTo>
                    <a:pt x="4290314" y="91440"/>
                  </a:lnTo>
                  <a:lnTo>
                    <a:pt x="4308856" y="135636"/>
                  </a:lnTo>
                  <a:lnTo>
                    <a:pt x="4315460" y="184657"/>
                  </a:lnTo>
                  <a:lnTo>
                    <a:pt x="4315460" y="923290"/>
                  </a:lnTo>
                  <a:lnTo>
                    <a:pt x="4308856" y="972312"/>
                  </a:lnTo>
                  <a:lnTo>
                    <a:pt x="4290314" y="1016381"/>
                  </a:lnTo>
                  <a:lnTo>
                    <a:pt x="4261358" y="1053719"/>
                  </a:lnTo>
                  <a:lnTo>
                    <a:pt x="4224020" y="1082675"/>
                  </a:lnTo>
                  <a:lnTo>
                    <a:pt x="4179824" y="1101217"/>
                  </a:lnTo>
                  <a:lnTo>
                    <a:pt x="4130675" y="1107820"/>
                  </a:lnTo>
                  <a:lnTo>
                    <a:pt x="184772" y="1107820"/>
                  </a:lnTo>
                  <a:lnTo>
                    <a:pt x="135648" y="1101217"/>
                  </a:lnTo>
                  <a:lnTo>
                    <a:pt x="91516" y="1082675"/>
                  </a:lnTo>
                  <a:lnTo>
                    <a:pt x="54114" y="1053719"/>
                  </a:lnTo>
                  <a:lnTo>
                    <a:pt x="25222" y="1016381"/>
                  </a:lnTo>
                  <a:lnTo>
                    <a:pt x="6604" y="972312"/>
                  </a:lnTo>
                  <a:lnTo>
                    <a:pt x="0" y="923290"/>
                  </a:lnTo>
                  <a:lnTo>
                    <a:pt x="0" y="184657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6571" y="150317"/>
            <a:ext cx="3522979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Defining</a:t>
            </a:r>
            <a:r>
              <a:rPr dirty="0" sz="3000" spc="15" b="1">
                <a:latin typeface="Calibri"/>
                <a:cs typeface="Calibri"/>
              </a:rPr>
              <a:t> </a:t>
            </a:r>
            <a:r>
              <a:rPr dirty="0" sz="3000" spc="10" b="1">
                <a:latin typeface="Calibri"/>
                <a:cs typeface="Calibri"/>
              </a:rPr>
              <a:t>Ingress</a:t>
            </a:r>
            <a:r>
              <a:rPr dirty="0" sz="3000" spc="-80" b="1">
                <a:latin typeface="Calibri"/>
                <a:cs typeface="Calibri"/>
              </a:rPr>
              <a:t> </a:t>
            </a:r>
            <a:r>
              <a:rPr dirty="0" sz="3000" spc="5" b="1">
                <a:latin typeface="Calibri"/>
                <a:cs typeface="Calibri"/>
              </a:rPr>
              <a:t>Rules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5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5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847" y="1048511"/>
            <a:ext cx="3831590" cy="3359150"/>
          </a:xfrm>
          <a:prstGeom prst="rect">
            <a:avLst/>
          </a:prstGeom>
          <a:ln w="12700">
            <a:solidFill>
              <a:srgbClr val="1B567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84835">
              <a:lnSpc>
                <a:spcPts val="1310"/>
              </a:lnSpc>
              <a:spcBef>
                <a:spcPts val="919"/>
              </a:spcBef>
            </a:pPr>
            <a:r>
              <a:rPr dirty="0" sz="1100" spc="1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pi</a:t>
            </a:r>
            <a:r>
              <a:rPr dirty="0" sz="1100" spc="10">
                <a:latin typeface="Calibri"/>
                <a:cs typeface="Calibri"/>
              </a:rPr>
              <a:t>V</a:t>
            </a:r>
            <a:r>
              <a:rPr dirty="0" sz="1100" spc="15">
                <a:latin typeface="Calibri"/>
                <a:cs typeface="Calibri"/>
              </a:rPr>
              <a:t>e</a:t>
            </a:r>
            <a:r>
              <a:rPr dirty="0" sz="1100" spc="10">
                <a:latin typeface="Calibri"/>
                <a:cs typeface="Calibri"/>
              </a:rPr>
              <a:t>rs</a:t>
            </a:r>
            <a:r>
              <a:rPr dirty="0" sz="1100" spc="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exte</a:t>
            </a:r>
            <a:r>
              <a:rPr dirty="0" sz="1100" spc="-5">
                <a:latin typeface="Calibri"/>
                <a:cs typeface="Calibri"/>
              </a:rPr>
              <a:t>nsi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/</a:t>
            </a:r>
            <a:r>
              <a:rPr dirty="0" sz="1100">
                <a:latin typeface="Calibri"/>
                <a:cs typeface="Calibri"/>
              </a:rPr>
              <a:t>v1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eta1</a:t>
            </a:r>
            <a:endParaRPr sz="1100">
              <a:latin typeface="Calibri"/>
              <a:cs typeface="Calibri"/>
            </a:endParaRPr>
          </a:p>
          <a:p>
            <a:pPr marL="584835">
              <a:lnSpc>
                <a:spcPts val="1305"/>
              </a:lnSpc>
            </a:pPr>
            <a:r>
              <a:rPr dirty="0" sz="1100" spc="25">
                <a:latin typeface="Calibri"/>
                <a:cs typeface="Calibri"/>
              </a:rPr>
              <a:t>k</a:t>
            </a:r>
            <a:r>
              <a:rPr dirty="0" sz="1100" spc="2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nd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Ingr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584835">
              <a:lnSpc>
                <a:spcPts val="1315"/>
              </a:lnSpc>
            </a:pPr>
            <a:r>
              <a:rPr dirty="0" sz="1100" spc="5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652780" marR="1461770">
              <a:lnSpc>
                <a:spcPts val="131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20">
                <a:latin typeface="Calibri"/>
                <a:cs typeface="Calibri"/>
              </a:rPr>
              <a:t>a</a:t>
            </a:r>
            <a:r>
              <a:rPr dirty="0" sz="1100" spc="25">
                <a:latin typeface="Calibri"/>
                <a:cs typeface="Calibri"/>
              </a:rPr>
              <a:t>me</a:t>
            </a:r>
            <a:r>
              <a:rPr dirty="0" sz="1100" spc="90">
                <a:latin typeface="Calibri"/>
                <a:cs typeface="Calibri"/>
              </a:rPr>
              <a:t>:</a:t>
            </a:r>
            <a:r>
              <a:rPr dirty="0" sz="1100" spc="-5">
                <a:latin typeface="Calibri"/>
                <a:cs typeface="Calibri"/>
              </a:rPr>
              <a:t>si</a:t>
            </a:r>
            <a:r>
              <a:rPr dirty="0" sz="1100">
                <a:latin typeface="Calibri"/>
                <a:cs typeface="Calibri"/>
              </a:rPr>
              <a:t>m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>
                <a:latin typeface="Calibri"/>
                <a:cs typeface="Calibri"/>
              </a:rPr>
              <a:t>le</a:t>
            </a:r>
            <a:r>
              <a:rPr dirty="0" sz="1100" spc="-5">
                <a:latin typeface="Calibri"/>
                <a:cs typeface="Calibri"/>
              </a:rPr>
              <a:t>-fa</a:t>
            </a:r>
            <a:r>
              <a:rPr dirty="0" sz="1100" spc="-10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u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exam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>
                <a:latin typeface="Calibri"/>
                <a:cs typeface="Calibri"/>
              </a:rPr>
              <a:t>le  </a:t>
            </a:r>
            <a:r>
              <a:rPr dirty="0" sz="1100" spc="5">
                <a:latin typeface="Calibri"/>
                <a:cs typeface="Calibri"/>
              </a:rPr>
              <a:t>annotations:</a:t>
            </a:r>
            <a:endParaRPr sz="1100">
              <a:latin typeface="Calibri"/>
              <a:cs typeface="Calibri"/>
            </a:endParaRPr>
          </a:p>
          <a:p>
            <a:pPr marL="584835" marR="582930" indent="123825">
              <a:lnSpc>
                <a:spcPts val="1310"/>
              </a:lnSpc>
              <a:spcBef>
                <a:spcPts val="80"/>
              </a:spcBef>
            </a:pPr>
            <a:r>
              <a:rPr dirty="0" sz="1100" spc="-5">
                <a:latin typeface="Calibri"/>
                <a:cs typeface="Calibri"/>
              </a:rPr>
              <a:t>nginx.ingress.kubernetes.io/rewrite-target: </a:t>
            </a:r>
            <a:r>
              <a:rPr dirty="0" sz="1100">
                <a:latin typeface="Calibri"/>
                <a:cs typeface="Calibri"/>
              </a:rPr>
              <a:t>/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spec:</a:t>
            </a:r>
            <a:endParaRPr sz="1100">
              <a:latin typeface="Calibri"/>
              <a:cs typeface="Calibri"/>
            </a:endParaRPr>
          </a:p>
          <a:p>
            <a:pPr marL="652780">
              <a:lnSpc>
                <a:spcPts val="1240"/>
              </a:lnSpc>
            </a:pPr>
            <a:r>
              <a:rPr dirty="0" sz="1100" spc="15">
                <a:latin typeface="Calibri"/>
                <a:cs typeface="Calibri"/>
              </a:rPr>
              <a:t>rules:</a:t>
            </a:r>
            <a:endParaRPr sz="1100">
              <a:latin typeface="Calibri"/>
              <a:cs typeface="Calibri"/>
            </a:endParaRPr>
          </a:p>
          <a:p>
            <a:pPr marL="652780">
              <a:lnSpc>
                <a:spcPts val="1305"/>
              </a:lnSpc>
            </a:pPr>
            <a:r>
              <a:rPr dirty="0" sz="1100" spc="20">
                <a:latin typeface="Calibri"/>
                <a:cs typeface="Calibri"/>
              </a:rPr>
              <a:t>-http:</a:t>
            </a:r>
            <a:endParaRPr sz="1100">
              <a:latin typeface="Calibri"/>
              <a:cs typeface="Calibri"/>
            </a:endParaRPr>
          </a:p>
          <a:p>
            <a:pPr marL="775970">
              <a:lnSpc>
                <a:spcPts val="1315"/>
              </a:lnSpc>
            </a:pPr>
            <a:r>
              <a:rPr dirty="0" sz="1100" spc="5">
                <a:latin typeface="Calibri"/>
                <a:cs typeface="Calibri"/>
              </a:rPr>
              <a:t>paths:</a:t>
            </a:r>
            <a:endParaRPr sz="1100">
              <a:latin typeface="Calibri"/>
              <a:cs typeface="Calibri"/>
            </a:endParaRPr>
          </a:p>
          <a:p>
            <a:pPr marL="843280" marR="2403475" indent="-67310">
              <a:lnSpc>
                <a:spcPts val="1310"/>
              </a:lnSpc>
              <a:spcBef>
                <a:spcPts val="120"/>
              </a:spcBef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path:/foo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backend:</a:t>
            </a:r>
            <a:endParaRPr sz="1100">
              <a:latin typeface="Calibri"/>
              <a:cs typeface="Calibri"/>
            </a:endParaRPr>
          </a:p>
          <a:p>
            <a:pPr marL="899160">
              <a:lnSpc>
                <a:spcPts val="1300"/>
              </a:lnSpc>
            </a:pPr>
            <a:r>
              <a:rPr dirty="0" sz="1100" spc="10">
                <a:latin typeface="Calibri"/>
                <a:cs typeface="Calibri"/>
              </a:rPr>
              <a:t>ser</a:t>
            </a:r>
            <a:r>
              <a:rPr dirty="0" sz="1100" spc="15">
                <a:latin typeface="Calibri"/>
                <a:cs typeface="Calibri"/>
              </a:rPr>
              <a:t>v</a:t>
            </a:r>
            <a:r>
              <a:rPr dirty="0" sz="1100" spc="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ce</a:t>
            </a:r>
            <a:r>
              <a:rPr dirty="0" sz="1100" spc="5">
                <a:latin typeface="Calibri"/>
                <a:cs typeface="Calibri"/>
              </a:rPr>
              <a:t>Na</a:t>
            </a:r>
            <a:r>
              <a:rPr dirty="0" sz="1100" spc="15">
                <a:latin typeface="Calibri"/>
                <a:cs typeface="Calibri"/>
              </a:rPr>
              <a:t>m</a:t>
            </a:r>
            <a:r>
              <a:rPr dirty="0" sz="1100" spc="10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ng</a:t>
            </a:r>
            <a:r>
              <a:rPr dirty="0" sz="1100" spc="2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marL="899160">
              <a:lnSpc>
                <a:spcPct val="100000"/>
              </a:lnSpc>
              <a:spcBef>
                <a:spcPts val="75"/>
              </a:spcBef>
            </a:pPr>
            <a:r>
              <a:rPr dirty="0" sz="1100" spc="10">
                <a:latin typeface="Calibri"/>
                <a:cs typeface="Calibri"/>
              </a:rPr>
              <a:t>ser</a:t>
            </a:r>
            <a:r>
              <a:rPr dirty="0" sz="1100" spc="15">
                <a:latin typeface="Calibri"/>
                <a:cs typeface="Calibri"/>
              </a:rPr>
              <a:t>v</a:t>
            </a:r>
            <a:r>
              <a:rPr dirty="0" sz="1100" spc="5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ce</a:t>
            </a:r>
            <a:r>
              <a:rPr dirty="0" sz="1100" spc="15">
                <a:latin typeface="Calibri"/>
                <a:cs typeface="Calibri"/>
              </a:rPr>
              <a:t>Po</a:t>
            </a:r>
            <a:r>
              <a:rPr dirty="0" sz="1100" spc="10">
                <a:latin typeface="Calibri"/>
                <a:cs typeface="Calibri"/>
              </a:rPr>
              <a:t>rt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872" y="2340355"/>
            <a:ext cx="3630929" cy="640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1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following</a:t>
            </a:r>
            <a:r>
              <a:rPr dirty="0" sz="1350" spc="-25">
                <a:latin typeface="Calibri"/>
                <a:cs typeface="Calibri"/>
              </a:rPr>
              <a:t> rule,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will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redirect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traffic</a:t>
            </a:r>
            <a:r>
              <a:rPr dirty="0" sz="1350" spc="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which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asks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for</a:t>
            </a:r>
            <a:endParaRPr sz="1350">
              <a:latin typeface="Calibri"/>
              <a:cs typeface="Calibri"/>
            </a:endParaRPr>
          </a:p>
          <a:p>
            <a:pPr marL="132715" marR="227965" indent="104775">
              <a:lnSpc>
                <a:spcPts val="1620"/>
              </a:lnSpc>
              <a:spcBef>
                <a:spcPts val="40"/>
              </a:spcBef>
            </a:pPr>
            <a:r>
              <a:rPr dirty="0" sz="1350">
                <a:latin typeface="Calibri"/>
                <a:cs typeface="Calibri"/>
              </a:rPr>
              <a:t>/foo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35">
                <a:latin typeface="Calibri"/>
                <a:cs typeface="Calibri"/>
              </a:rPr>
              <a:t>nginx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service.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All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other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requests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will</a:t>
            </a:r>
            <a:r>
              <a:rPr dirty="0" sz="1350" spc="-17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be </a:t>
            </a:r>
            <a:r>
              <a:rPr dirty="0" sz="1350" spc="-29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d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c</a:t>
            </a:r>
            <a:r>
              <a:rPr dirty="0" sz="1350" spc="-25">
                <a:latin typeface="Calibri"/>
                <a:cs typeface="Calibri"/>
              </a:rPr>
              <a:t>t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i</a:t>
            </a:r>
            <a:r>
              <a:rPr dirty="0" sz="1350" spc="-30">
                <a:latin typeface="Calibri"/>
                <a:cs typeface="Calibri"/>
              </a:rPr>
              <a:t>ng</a:t>
            </a:r>
            <a:r>
              <a:rPr dirty="0" sz="1350" spc="-45">
                <a:latin typeface="Calibri"/>
                <a:cs typeface="Calibri"/>
              </a:rPr>
              <a:t>r</a:t>
            </a:r>
            <a:r>
              <a:rPr dirty="0" sz="1350" spc="-30">
                <a:latin typeface="Calibri"/>
                <a:cs typeface="Calibri"/>
              </a:rPr>
              <a:t>es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 spc="-10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lle</a:t>
            </a:r>
            <a:r>
              <a:rPr dirty="0" sz="1350" spc="50">
                <a:latin typeface="Calibri"/>
                <a:cs typeface="Calibri"/>
              </a:rPr>
              <a:t>r</a:t>
            </a:r>
            <a:r>
              <a:rPr dirty="0" sz="1350" spc="-90">
                <a:latin typeface="Calibri"/>
                <a:cs typeface="Calibri"/>
              </a:rPr>
              <a:t>’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</a:t>
            </a:r>
            <a:r>
              <a:rPr dirty="0" sz="1350" spc="-20">
                <a:latin typeface="Calibri"/>
                <a:cs typeface="Calibri"/>
              </a:rPr>
              <a:t>e</a:t>
            </a:r>
            <a:r>
              <a:rPr dirty="0" sz="1350" spc="-3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lt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</a:t>
            </a:r>
            <a:r>
              <a:rPr dirty="0" sz="1350" spc="-15">
                <a:latin typeface="Calibri"/>
                <a:cs typeface="Calibri"/>
              </a:rPr>
              <a:t>a</a:t>
            </a:r>
            <a:r>
              <a:rPr dirty="0" sz="1350" spc="-30">
                <a:latin typeface="Calibri"/>
                <a:cs typeface="Calibri"/>
              </a:rPr>
              <a:t>g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3335" y="150317"/>
            <a:ext cx="37941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1">
                <a:latin typeface="Calibri"/>
                <a:cs typeface="Calibri"/>
              </a:rPr>
              <a:t>Deploying</a:t>
            </a:r>
            <a:r>
              <a:rPr dirty="0" sz="3000" spc="50" b="1">
                <a:latin typeface="Calibri"/>
                <a:cs typeface="Calibri"/>
              </a:rPr>
              <a:t> </a:t>
            </a:r>
            <a:r>
              <a:rPr dirty="0" sz="3000" spc="10" b="1">
                <a:latin typeface="Calibri"/>
                <a:cs typeface="Calibri"/>
              </a:rPr>
              <a:t>Ingress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5" b="1">
                <a:latin typeface="Calibri"/>
                <a:cs typeface="Calibri"/>
              </a:rPr>
              <a:t>Rules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04544" y="1429511"/>
            <a:ext cx="6640195" cy="789940"/>
            <a:chOff x="1304544" y="1429511"/>
            <a:chExt cx="6640195" cy="7899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544" y="1663834"/>
              <a:ext cx="6640068" cy="5551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21308" y="1671827"/>
              <a:ext cx="6550025" cy="476884"/>
            </a:xfrm>
            <a:custGeom>
              <a:avLst/>
              <a:gdLst/>
              <a:ahLst/>
              <a:cxnLst/>
              <a:rect l="l" t="t" r="r" b="b"/>
              <a:pathLst>
                <a:path w="6550025" h="476885">
                  <a:moveTo>
                    <a:pt x="6470395" y="0"/>
                  </a:moveTo>
                  <a:lnTo>
                    <a:pt x="0" y="0"/>
                  </a:lnTo>
                  <a:lnTo>
                    <a:pt x="0" y="397129"/>
                  </a:lnTo>
                  <a:lnTo>
                    <a:pt x="79247" y="476504"/>
                  </a:lnTo>
                  <a:lnTo>
                    <a:pt x="6549644" y="476504"/>
                  </a:lnTo>
                  <a:lnTo>
                    <a:pt x="6549644" y="79375"/>
                  </a:lnTo>
                  <a:lnTo>
                    <a:pt x="64703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1308" y="1671827"/>
              <a:ext cx="6550025" cy="476884"/>
            </a:xfrm>
            <a:custGeom>
              <a:avLst/>
              <a:gdLst/>
              <a:ahLst/>
              <a:cxnLst/>
              <a:rect l="l" t="t" r="r" b="b"/>
              <a:pathLst>
                <a:path w="6550025" h="476885">
                  <a:moveTo>
                    <a:pt x="0" y="0"/>
                  </a:moveTo>
                  <a:lnTo>
                    <a:pt x="6470395" y="0"/>
                  </a:lnTo>
                  <a:lnTo>
                    <a:pt x="6549644" y="79375"/>
                  </a:lnTo>
                  <a:lnTo>
                    <a:pt x="6549644" y="476504"/>
                  </a:lnTo>
                  <a:lnTo>
                    <a:pt x="79247" y="476504"/>
                  </a:lnTo>
                  <a:lnTo>
                    <a:pt x="0" y="39712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512" y="1429511"/>
              <a:ext cx="1371600" cy="4373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5356" y="1429511"/>
              <a:ext cx="838200" cy="4953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16051" y="1038605"/>
            <a:ext cx="35623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95">
                <a:latin typeface="Calibri"/>
                <a:cs typeface="Calibri"/>
              </a:rPr>
              <a:t>To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deploy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ingress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rules,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following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6088" y="1467637"/>
            <a:ext cx="1243965" cy="306070"/>
          </a:xfrm>
          <a:prstGeom prst="rect">
            <a:avLst/>
          </a:prstGeom>
          <a:solidFill>
            <a:srgbClr val="5F4678"/>
          </a:solidFill>
        </p:spPr>
        <p:txBody>
          <a:bodyPr wrap="square" lIns="0" tIns="41275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325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8032" y="1791716"/>
            <a:ext cx="20516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k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ub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l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c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r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a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2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1B567A"/>
                </a:solidFill>
                <a:latin typeface="Calibri"/>
                <a:cs typeface="Calibri"/>
              </a:rPr>
              <a:t>–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f</a:t>
            </a:r>
            <a:r>
              <a:rPr dirty="0" sz="1350" spc="-12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ing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r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ess</a:t>
            </a:r>
            <a:r>
              <a:rPr dirty="0" sz="1350" spc="-55">
                <a:solidFill>
                  <a:srgbClr val="1B567A"/>
                </a:solidFill>
                <a:latin typeface="Calibri"/>
                <a:cs typeface="Calibri"/>
              </a:rPr>
              <a:t>.</a:t>
            </a:r>
            <a:r>
              <a:rPr dirty="0" sz="1350" spc="-35">
                <a:solidFill>
                  <a:srgbClr val="1B567A"/>
                </a:solidFill>
                <a:latin typeface="Calibri"/>
                <a:cs typeface="Calibri"/>
              </a:rPr>
              <a:t>y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a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m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3621023"/>
            <a:ext cx="7621524" cy="5623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8072" y="2627376"/>
            <a:ext cx="6467856" cy="68427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8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8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353" y="150317"/>
            <a:ext cx="347091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 b="1">
                <a:latin typeface="Calibri"/>
                <a:cs typeface="Calibri"/>
              </a:rPr>
              <a:t>Viewing</a:t>
            </a:r>
            <a:r>
              <a:rPr dirty="0" sz="3000" spc="30" b="1">
                <a:latin typeface="Calibri"/>
                <a:cs typeface="Calibri"/>
              </a:rPr>
              <a:t> </a:t>
            </a:r>
            <a:r>
              <a:rPr dirty="0" sz="3000" spc="10" b="1">
                <a:latin typeface="Calibri"/>
                <a:cs typeface="Calibri"/>
              </a:rPr>
              <a:t>Ingress</a:t>
            </a:r>
            <a:r>
              <a:rPr dirty="0" sz="3000" spc="-90" b="1">
                <a:latin typeface="Calibri"/>
                <a:cs typeface="Calibri"/>
              </a:rPr>
              <a:t> </a:t>
            </a:r>
            <a:r>
              <a:rPr dirty="0" sz="3000" spc="5" b="1">
                <a:latin typeface="Calibri"/>
                <a:cs typeface="Calibri"/>
              </a:rPr>
              <a:t>Rules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04544" y="1429511"/>
            <a:ext cx="6640195" cy="789940"/>
            <a:chOff x="1304544" y="1429511"/>
            <a:chExt cx="6640195" cy="7899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544" y="1663834"/>
              <a:ext cx="6640068" cy="5551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21308" y="1671827"/>
              <a:ext cx="6550025" cy="476884"/>
            </a:xfrm>
            <a:custGeom>
              <a:avLst/>
              <a:gdLst/>
              <a:ahLst/>
              <a:cxnLst/>
              <a:rect l="l" t="t" r="r" b="b"/>
              <a:pathLst>
                <a:path w="6550025" h="476885">
                  <a:moveTo>
                    <a:pt x="6470395" y="0"/>
                  </a:moveTo>
                  <a:lnTo>
                    <a:pt x="0" y="0"/>
                  </a:lnTo>
                  <a:lnTo>
                    <a:pt x="0" y="397129"/>
                  </a:lnTo>
                  <a:lnTo>
                    <a:pt x="79247" y="476504"/>
                  </a:lnTo>
                  <a:lnTo>
                    <a:pt x="6549644" y="476504"/>
                  </a:lnTo>
                  <a:lnTo>
                    <a:pt x="6549644" y="79375"/>
                  </a:lnTo>
                  <a:lnTo>
                    <a:pt x="64703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1308" y="1671827"/>
              <a:ext cx="6550025" cy="476884"/>
            </a:xfrm>
            <a:custGeom>
              <a:avLst/>
              <a:gdLst/>
              <a:ahLst/>
              <a:cxnLst/>
              <a:rect l="l" t="t" r="r" b="b"/>
              <a:pathLst>
                <a:path w="6550025" h="476885">
                  <a:moveTo>
                    <a:pt x="0" y="0"/>
                  </a:moveTo>
                  <a:lnTo>
                    <a:pt x="6470395" y="0"/>
                  </a:lnTo>
                  <a:lnTo>
                    <a:pt x="6549644" y="79375"/>
                  </a:lnTo>
                  <a:lnTo>
                    <a:pt x="6549644" y="476504"/>
                  </a:lnTo>
                  <a:lnTo>
                    <a:pt x="79247" y="476504"/>
                  </a:lnTo>
                  <a:lnTo>
                    <a:pt x="0" y="39712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512" y="1429511"/>
              <a:ext cx="1371600" cy="4373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5356" y="1429511"/>
              <a:ext cx="838200" cy="4953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16051" y="1038605"/>
            <a:ext cx="349186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95">
                <a:latin typeface="Calibri"/>
                <a:cs typeface="Calibri"/>
              </a:rPr>
              <a:t>To</a:t>
            </a:r>
            <a:r>
              <a:rPr dirty="0" sz="1350" spc="-14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list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ingress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rules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we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followingsyntax: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6088" y="1467637"/>
            <a:ext cx="1243965" cy="306070"/>
          </a:xfrm>
          <a:prstGeom prst="rect">
            <a:avLst/>
          </a:prstGeom>
          <a:solidFill>
            <a:srgbClr val="5F4678"/>
          </a:solidFill>
        </p:spPr>
        <p:txBody>
          <a:bodyPr wrap="square" lIns="0" tIns="41275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325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288" y="1791716"/>
            <a:ext cx="10287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kubectl</a:t>
            </a:r>
            <a:r>
              <a:rPr dirty="0" sz="1350" spc="-5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get</a:t>
            </a:r>
            <a:r>
              <a:rPr dirty="0" sz="1350" spc="-3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ing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8655" y="2915411"/>
            <a:ext cx="6268212" cy="100888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7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7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4296" y="1864613"/>
            <a:ext cx="237934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95"/>
              </a:spcBef>
            </a:pP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K</a:t>
            </a:r>
            <a:r>
              <a:rPr dirty="0" sz="4000" spc="45" b="0" i="1">
                <a:solidFill>
                  <a:srgbClr val="375F92"/>
                </a:solidFill>
                <a:latin typeface="Calibri"/>
                <a:cs typeface="Calibri"/>
              </a:rPr>
              <a:t>u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ber</a:t>
            </a:r>
            <a:r>
              <a:rPr dirty="0" sz="4000" spc="50" b="0" i="1">
                <a:solidFill>
                  <a:srgbClr val="375F92"/>
                </a:solidFill>
                <a:latin typeface="Calibri"/>
                <a:cs typeface="Calibri"/>
              </a:rPr>
              <a:t>n</a:t>
            </a:r>
            <a:r>
              <a:rPr dirty="0" sz="4000" spc="10" b="0" i="1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t</a:t>
            </a:r>
            <a:r>
              <a:rPr dirty="0" sz="4000" spc="40" b="0" i="1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s  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Dashboard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93235"/>
            <a:ext cx="9144000" cy="1350645"/>
            <a:chOff x="0" y="3793235"/>
            <a:chExt cx="9144000" cy="1350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3" y="3793235"/>
              <a:ext cx="592835" cy="10805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56987"/>
              <a:ext cx="9144000" cy="28651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983" y="0"/>
            <a:ext cx="594360" cy="10805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3483" y="2107692"/>
            <a:ext cx="1080516" cy="5943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2064" y="115315"/>
            <a:ext cx="36633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Kubernetes</a:t>
            </a:r>
            <a:r>
              <a:rPr dirty="0" sz="3000" spc="-15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Dashboard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385" y="1122045"/>
            <a:ext cx="600519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Dashboard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web-based </a:t>
            </a:r>
            <a:r>
              <a:rPr dirty="0" sz="1350" spc="-20">
                <a:latin typeface="Calibri"/>
                <a:cs typeface="Calibri"/>
              </a:rPr>
              <a:t>Kubernetes </a:t>
            </a:r>
            <a:r>
              <a:rPr dirty="0" sz="1350" spc="-10">
                <a:latin typeface="Calibri"/>
                <a:cs typeface="Calibri"/>
              </a:rPr>
              <a:t>user interface. </a:t>
            </a:r>
            <a:r>
              <a:rPr dirty="0" sz="1350" spc="-40">
                <a:latin typeface="Calibri"/>
                <a:cs typeface="Calibri"/>
              </a:rPr>
              <a:t>You </a:t>
            </a:r>
            <a:r>
              <a:rPr dirty="0" sz="1350" spc="5">
                <a:latin typeface="Calibri"/>
                <a:cs typeface="Calibri"/>
              </a:rPr>
              <a:t>can </a:t>
            </a:r>
            <a:r>
              <a:rPr dirty="0" sz="1350" spc="-10">
                <a:latin typeface="Calibri"/>
                <a:cs typeface="Calibri"/>
              </a:rPr>
              <a:t>use </a:t>
            </a:r>
            <a:r>
              <a:rPr dirty="0" sz="1350" spc="-5">
                <a:latin typeface="Calibri"/>
                <a:cs typeface="Calibri"/>
              </a:rPr>
              <a:t>Dashboard to </a:t>
            </a:r>
            <a:r>
              <a:rPr dirty="0" sz="1350" spc="-15">
                <a:latin typeface="Calibri"/>
                <a:cs typeface="Calibri"/>
              </a:rPr>
              <a:t>deploy </a:t>
            </a:r>
            <a:r>
              <a:rPr dirty="0" sz="1350" spc="-29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containerized </a:t>
            </a:r>
            <a:r>
              <a:rPr dirty="0" sz="1350" spc="-5">
                <a:latin typeface="Calibri"/>
                <a:cs typeface="Calibri"/>
              </a:rPr>
              <a:t>applications to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Kubernetes </a:t>
            </a:r>
            <a:r>
              <a:rPr dirty="0" sz="1350" spc="-40">
                <a:latin typeface="Calibri"/>
                <a:cs typeface="Calibri"/>
              </a:rPr>
              <a:t>cluster, </a:t>
            </a:r>
            <a:r>
              <a:rPr dirty="0" sz="1350" spc="-5">
                <a:latin typeface="Calibri"/>
                <a:cs typeface="Calibri"/>
              </a:rPr>
              <a:t>troubleshoot your </a:t>
            </a:r>
            <a:r>
              <a:rPr dirty="0" sz="1350" spc="-10">
                <a:latin typeface="Calibri"/>
                <a:cs typeface="Calibri"/>
              </a:rPr>
              <a:t>containerized </a:t>
            </a:r>
            <a:r>
              <a:rPr dirty="0" sz="1350" spc="-5">
                <a:latin typeface="Calibri"/>
                <a:cs typeface="Calibri"/>
              </a:rPr>
              <a:t> application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5">
                <a:latin typeface="Calibri"/>
                <a:cs typeface="Calibri"/>
              </a:rPr>
              <a:t>manage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cluster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resources.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91511" y="2170176"/>
            <a:ext cx="4713732" cy="2819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8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8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1295400"/>
            <a:ext cx="8734425" cy="1407160"/>
            <a:chOff x="409955" y="1295400"/>
            <a:chExt cx="8734425" cy="140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955" y="1514856"/>
              <a:ext cx="8410956" cy="952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9767" y="1536191"/>
              <a:ext cx="8321040" cy="861060"/>
            </a:xfrm>
            <a:custGeom>
              <a:avLst/>
              <a:gdLst/>
              <a:ahLst/>
              <a:cxnLst/>
              <a:rect l="l" t="t" r="r" b="b"/>
              <a:pathLst>
                <a:path w="8321040" h="861060">
                  <a:moveTo>
                    <a:pt x="8177403" y="0"/>
                  </a:moveTo>
                  <a:lnTo>
                    <a:pt x="0" y="0"/>
                  </a:lnTo>
                  <a:lnTo>
                    <a:pt x="0" y="717169"/>
                  </a:lnTo>
                  <a:lnTo>
                    <a:pt x="143421" y="860552"/>
                  </a:lnTo>
                  <a:lnTo>
                    <a:pt x="8320912" y="860552"/>
                  </a:lnTo>
                  <a:lnTo>
                    <a:pt x="8320912" y="143510"/>
                  </a:lnTo>
                  <a:lnTo>
                    <a:pt x="817740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9767" y="1536191"/>
              <a:ext cx="8321040" cy="861060"/>
            </a:xfrm>
            <a:custGeom>
              <a:avLst/>
              <a:gdLst/>
              <a:ahLst/>
              <a:cxnLst/>
              <a:rect l="l" t="t" r="r" b="b"/>
              <a:pathLst>
                <a:path w="8321040" h="861060">
                  <a:moveTo>
                    <a:pt x="0" y="0"/>
                  </a:moveTo>
                  <a:lnTo>
                    <a:pt x="8177403" y="0"/>
                  </a:lnTo>
                  <a:lnTo>
                    <a:pt x="8320912" y="143510"/>
                  </a:lnTo>
                  <a:lnTo>
                    <a:pt x="8320912" y="860552"/>
                  </a:lnTo>
                  <a:lnTo>
                    <a:pt x="143421" y="860552"/>
                  </a:lnTo>
                  <a:lnTo>
                    <a:pt x="0" y="7171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1295400"/>
              <a:ext cx="1857756" cy="438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1295400"/>
              <a:ext cx="838200" cy="4953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0286" y="150317"/>
            <a:ext cx="518096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Calibri"/>
                <a:cs typeface="Calibri"/>
              </a:rPr>
              <a:t>Installing</a:t>
            </a:r>
            <a:r>
              <a:rPr dirty="0" sz="3000" spc="40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Kubernetes</a:t>
            </a:r>
            <a:r>
              <a:rPr dirty="0" sz="3000" spc="3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Dashboard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786" y="1113231"/>
            <a:ext cx="4504055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95">
                <a:latin typeface="Calibri"/>
                <a:cs typeface="Calibri"/>
              </a:rPr>
              <a:t>To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install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Kubernetes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Dashboard,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execute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followingcommand: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548" y="1330477"/>
            <a:ext cx="1722120" cy="307975"/>
          </a:xfrm>
          <a:prstGeom prst="rect">
            <a:avLst/>
          </a:prstGeom>
          <a:solidFill>
            <a:srgbClr val="5F4678"/>
          </a:solidFill>
        </p:spPr>
        <p:txBody>
          <a:bodyPr wrap="square" lIns="0" tIns="63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5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4443" y="1599946"/>
            <a:ext cx="7382509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2700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kubectl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create</a:t>
            </a:r>
            <a:r>
              <a:rPr dirty="0" sz="1350" spc="2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67A"/>
                </a:solidFill>
                <a:latin typeface="Calibri"/>
                <a:cs typeface="Calibri"/>
              </a:rPr>
              <a:t>-f </a:t>
            </a:r>
            <a:r>
              <a:rPr dirty="0" sz="1350" spc="1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https://raw.githubusercontent.com/kubernetes/dashboard/master/aio/deploy/recommended/kubernetes-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dashboard.yaml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3832" y="2735579"/>
            <a:ext cx="5771388" cy="15849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7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7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4191" y="150317"/>
            <a:ext cx="527304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Accessing</a:t>
            </a:r>
            <a:r>
              <a:rPr dirty="0" sz="3000" spc="-5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Kubernetes</a:t>
            </a:r>
            <a:r>
              <a:rPr dirty="0" sz="3000" spc="9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Dashboard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72411" y="1295400"/>
            <a:ext cx="5781040" cy="791210"/>
            <a:chOff x="1772411" y="1295400"/>
            <a:chExt cx="5781040" cy="7912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2411" y="1520628"/>
              <a:ext cx="5780532" cy="5657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92223" y="1528572"/>
              <a:ext cx="5683250" cy="485775"/>
            </a:xfrm>
            <a:custGeom>
              <a:avLst/>
              <a:gdLst/>
              <a:ahLst/>
              <a:cxnLst/>
              <a:rect l="l" t="t" r="r" b="b"/>
              <a:pathLst>
                <a:path w="5683250" h="485775">
                  <a:moveTo>
                    <a:pt x="5602097" y="0"/>
                  </a:moveTo>
                  <a:lnTo>
                    <a:pt x="0" y="0"/>
                  </a:lnTo>
                  <a:lnTo>
                    <a:pt x="0" y="404621"/>
                  </a:lnTo>
                  <a:lnTo>
                    <a:pt x="81025" y="485520"/>
                  </a:lnTo>
                  <a:lnTo>
                    <a:pt x="5682996" y="485520"/>
                  </a:lnTo>
                  <a:lnTo>
                    <a:pt x="5682996" y="80899"/>
                  </a:lnTo>
                  <a:lnTo>
                    <a:pt x="56020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92223" y="1528572"/>
              <a:ext cx="5683250" cy="485775"/>
            </a:xfrm>
            <a:custGeom>
              <a:avLst/>
              <a:gdLst/>
              <a:ahLst/>
              <a:cxnLst/>
              <a:rect l="l" t="t" r="r" b="b"/>
              <a:pathLst>
                <a:path w="5683250" h="485775">
                  <a:moveTo>
                    <a:pt x="0" y="0"/>
                  </a:moveTo>
                  <a:lnTo>
                    <a:pt x="5602097" y="0"/>
                  </a:lnTo>
                  <a:lnTo>
                    <a:pt x="5682996" y="80899"/>
                  </a:lnTo>
                  <a:lnTo>
                    <a:pt x="5682996" y="485520"/>
                  </a:lnTo>
                  <a:lnTo>
                    <a:pt x="81025" y="485520"/>
                  </a:lnTo>
                  <a:lnTo>
                    <a:pt x="0" y="4046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6043" y="1295400"/>
              <a:ext cx="1857756" cy="4389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9443" y="1295400"/>
              <a:ext cx="838200" cy="4953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0491" y="1116025"/>
            <a:ext cx="4383405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latin typeface="Calibri"/>
                <a:cs typeface="Calibri"/>
              </a:rPr>
              <a:t>Change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type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for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kubernetes-dashboard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NodePort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8716" y="1330477"/>
            <a:ext cx="1723389" cy="307975"/>
          </a:xfrm>
          <a:prstGeom prst="rect">
            <a:avLst/>
          </a:prstGeom>
          <a:solidFill>
            <a:srgbClr val="5F4678"/>
          </a:solidFill>
        </p:spPr>
        <p:txBody>
          <a:bodyPr wrap="square" lIns="0" tIns="3810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30"/>
              </a:spcBef>
            </a:pP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7310" y="1602740"/>
            <a:ext cx="403479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kubectl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1B567A"/>
                </a:solidFill>
                <a:latin typeface="Calibri"/>
                <a:cs typeface="Calibri"/>
              </a:rPr>
              <a:t>-n</a:t>
            </a:r>
            <a:r>
              <a:rPr dirty="0" sz="1350" spc="3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kube-system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edit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service</a:t>
            </a:r>
            <a:r>
              <a:rPr dirty="0" sz="1350" spc="4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kubernetes-dashboard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71800" y="2115311"/>
            <a:ext cx="3382010" cy="2705100"/>
            <a:chOff x="2971800" y="2115311"/>
            <a:chExt cx="3382010" cy="27051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1800" y="2115311"/>
              <a:ext cx="3381755" cy="2705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2467" y="2125979"/>
              <a:ext cx="3300983" cy="262585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8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8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255" y="1886711"/>
            <a:ext cx="8620125" cy="2504440"/>
            <a:chOff x="524255" y="1886711"/>
            <a:chExt cx="8620125" cy="2504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1886711"/>
              <a:ext cx="8410956" cy="25039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9495" y="1906523"/>
              <a:ext cx="8321040" cy="2414270"/>
            </a:xfrm>
            <a:custGeom>
              <a:avLst/>
              <a:gdLst/>
              <a:ahLst/>
              <a:cxnLst/>
              <a:rect l="l" t="t" r="r" b="b"/>
              <a:pathLst>
                <a:path w="8321040" h="2414270">
                  <a:moveTo>
                    <a:pt x="7918577" y="0"/>
                  </a:moveTo>
                  <a:lnTo>
                    <a:pt x="0" y="0"/>
                  </a:lnTo>
                  <a:lnTo>
                    <a:pt x="0" y="2011413"/>
                  </a:lnTo>
                  <a:lnTo>
                    <a:pt x="402247" y="2413736"/>
                  </a:lnTo>
                  <a:lnTo>
                    <a:pt x="8320912" y="2413736"/>
                  </a:lnTo>
                  <a:lnTo>
                    <a:pt x="8320912" y="402208"/>
                  </a:lnTo>
                  <a:lnTo>
                    <a:pt x="791857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9495" y="1906523"/>
              <a:ext cx="8321040" cy="2414270"/>
            </a:xfrm>
            <a:custGeom>
              <a:avLst/>
              <a:gdLst/>
              <a:ahLst/>
              <a:cxnLst/>
              <a:rect l="l" t="t" r="r" b="b"/>
              <a:pathLst>
                <a:path w="8321040" h="2414270">
                  <a:moveTo>
                    <a:pt x="0" y="0"/>
                  </a:moveTo>
                  <a:lnTo>
                    <a:pt x="7918577" y="0"/>
                  </a:lnTo>
                  <a:lnTo>
                    <a:pt x="8320912" y="402208"/>
                  </a:lnTo>
                  <a:lnTo>
                    <a:pt x="8320912" y="2413736"/>
                  </a:lnTo>
                  <a:lnTo>
                    <a:pt x="402247" y="2413736"/>
                  </a:lnTo>
                  <a:lnTo>
                    <a:pt x="0" y="201141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4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4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950" y="150317"/>
            <a:ext cx="567372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 b="1">
                <a:latin typeface="Calibri"/>
                <a:cs typeface="Calibri"/>
              </a:rPr>
              <a:t>Logging</a:t>
            </a:r>
            <a:r>
              <a:rPr dirty="0" sz="3000" spc="10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into</a:t>
            </a:r>
            <a:r>
              <a:rPr dirty="0" sz="3000" spc="5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Kubernetes</a:t>
            </a:r>
            <a:r>
              <a:rPr dirty="0" sz="3000" spc="-70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Dashboard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903" y="1033983"/>
            <a:ext cx="7978775" cy="37769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1610"/>
              </a:lnSpc>
              <a:spcBef>
                <a:spcPts val="10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dirty="0" sz="1350">
                <a:latin typeface="Calibri"/>
                <a:cs typeface="Calibri"/>
              </a:rPr>
              <a:t>Check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NodePort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from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kubernetes-dashboard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  <a:p>
            <a:pPr marL="356870" indent="-344805">
              <a:lnSpc>
                <a:spcPts val="161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dirty="0" sz="1350" spc="-10">
                <a:latin typeface="Calibri"/>
                <a:cs typeface="Calibri"/>
              </a:rPr>
              <a:t>Browse</a:t>
            </a:r>
            <a:r>
              <a:rPr dirty="0" sz="1350" spc="1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 your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cluster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on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Internet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45">
                <a:latin typeface="Calibri"/>
                <a:cs typeface="Calibri"/>
              </a:rPr>
              <a:t>browser,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enter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IP</a:t>
            </a:r>
            <a:r>
              <a:rPr dirty="0" sz="1350" spc="7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address</a:t>
            </a:r>
            <a:endParaRPr sz="13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dirty="0" sz="1350" spc="-5">
                <a:latin typeface="Calibri"/>
                <a:cs typeface="Calibri"/>
              </a:rPr>
              <a:t>Click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on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60">
                <a:latin typeface="Calibri"/>
                <a:cs typeface="Calibri"/>
              </a:rPr>
              <a:t>Token,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which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will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ask </a:t>
            </a:r>
            <a:r>
              <a:rPr dirty="0" sz="1350" spc="-5">
                <a:latin typeface="Calibri"/>
                <a:cs typeface="Calibri"/>
              </a:rPr>
              <a:t>you</a:t>
            </a:r>
            <a:r>
              <a:rPr dirty="0" sz="1350" spc="5">
                <a:latin typeface="Calibri"/>
                <a:cs typeface="Calibri"/>
              </a:rPr>
              <a:t> for</a:t>
            </a:r>
            <a:r>
              <a:rPr dirty="0" sz="1350" spc="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token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entry</a:t>
            </a:r>
            <a:endParaRPr sz="13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dirty="0" sz="1350" spc="-20">
                <a:latin typeface="Calibri"/>
                <a:cs typeface="Calibri"/>
              </a:rPr>
              <a:t>Generate</a:t>
            </a:r>
            <a:r>
              <a:rPr dirty="0" sz="1350" spc="-1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token using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followingcommand: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400">
              <a:latin typeface="Calibri"/>
              <a:cs typeface="Calibri"/>
            </a:endParaRPr>
          </a:p>
          <a:p>
            <a:pPr marL="439420">
              <a:lnSpc>
                <a:spcPts val="1614"/>
              </a:lnSpc>
            </a:pP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$</a:t>
            </a:r>
            <a:r>
              <a:rPr dirty="0" sz="1350" spc="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kubectl</a:t>
            </a:r>
            <a:r>
              <a:rPr dirty="0" sz="1350" spc="1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create</a:t>
            </a:r>
            <a:r>
              <a:rPr dirty="0" sz="1350" spc="4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1B567A"/>
                </a:solidFill>
                <a:latin typeface="Calibri"/>
                <a:cs typeface="Calibri"/>
              </a:rPr>
              <a:t>serviceaccount</a:t>
            </a:r>
            <a:r>
              <a:rPr dirty="0" sz="1350" spc="-3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cluster-admin-dashboard-sa</a:t>
            </a:r>
            <a:endParaRPr sz="1350">
              <a:latin typeface="Calibri"/>
              <a:cs typeface="Calibri"/>
            </a:endParaRPr>
          </a:p>
          <a:p>
            <a:pPr marL="439420">
              <a:lnSpc>
                <a:spcPts val="1614"/>
              </a:lnSpc>
            </a:pP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$</a:t>
            </a:r>
            <a:r>
              <a:rPr dirty="0" sz="1350" spc="1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kubectl</a:t>
            </a:r>
            <a:r>
              <a:rPr dirty="0" sz="1350" spc="1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create</a:t>
            </a:r>
            <a:r>
              <a:rPr dirty="0" sz="1350" spc="5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clusterrolebinding</a:t>
            </a:r>
            <a:r>
              <a:rPr dirty="0" sz="1350" spc="-5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cluster-admin-dashboard-sa</a:t>
            </a:r>
            <a:r>
              <a:rPr dirty="0" sz="1350" spc="-16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\</a:t>
            </a:r>
            <a:endParaRPr sz="13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</a:pP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--clu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s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r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r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o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le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=c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lu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s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r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-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a</a:t>
            </a:r>
            <a:r>
              <a:rPr dirty="0" sz="1350" spc="-5">
                <a:solidFill>
                  <a:srgbClr val="1B567A"/>
                </a:solidFill>
                <a:latin typeface="Calibri"/>
                <a:cs typeface="Calibri"/>
              </a:rPr>
              <a:t>d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m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in</a:t>
            </a:r>
            <a:r>
              <a:rPr dirty="0" sz="1350" spc="-8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\</a:t>
            </a:r>
            <a:endParaRPr sz="1350">
              <a:latin typeface="Calibri"/>
              <a:cs typeface="Calibri"/>
            </a:endParaRPr>
          </a:p>
          <a:p>
            <a:pPr marL="515620">
              <a:lnSpc>
                <a:spcPct val="100000"/>
              </a:lnSpc>
            </a:pP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--serviceaccount=default:cluster-admin-dashboard-sa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439420">
              <a:lnSpc>
                <a:spcPts val="1610"/>
              </a:lnSpc>
            </a:pP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$</a:t>
            </a:r>
            <a:r>
              <a:rPr dirty="0" sz="1350" spc="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TOKEN=$(kubectl</a:t>
            </a:r>
            <a:r>
              <a:rPr dirty="0" sz="1350" spc="-5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describe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secret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$(kubectl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1B567A"/>
                </a:solidFill>
                <a:latin typeface="Calibri"/>
                <a:cs typeface="Calibri"/>
              </a:rPr>
              <a:t>-n</a:t>
            </a:r>
            <a:r>
              <a:rPr dirty="0" sz="1350" spc="3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kube-system get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 secret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|</a:t>
            </a:r>
            <a:r>
              <a:rPr dirty="0" sz="1350" spc="1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5">
                <a:solidFill>
                  <a:srgbClr val="1B567A"/>
                </a:solidFill>
                <a:latin typeface="Calibri"/>
                <a:cs typeface="Calibri"/>
              </a:rPr>
              <a:t>awk</a:t>
            </a:r>
            <a:r>
              <a:rPr dirty="0" sz="1350" spc="8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'/^cluster-admin-dashboard-sa-</a:t>
            </a:r>
            <a:endParaRPr sz="1350">
              <a:latin typeface="Calibri"/>
              <a:cs typeface="Calibri"/>
            </a:endParaRPr>
          </a:p>
          <a:p>
            <a:pPr marL="439420">
              <a:lnSpc>
                <a:spcPts val="1610"/>
              </a:lnSpc>
            </a:pP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o</a:t>
            </a:r>
            <a:r>
              <a:rPr dirty="0" sz="1350" spc="-65">
                <a:solidFill>
                  <a:srgbClr val="1B567A"/>
                </a:solidFill>
                <a:latin typeface="Calibri"/>
                <a:cs typeface="Calibri"/>
              </a:rPr>
              <a:t>k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n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-/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{pr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i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n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 spc="-6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$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1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}')</a:t>
            </a:r>
            <a:r>
              <a:rPr dirty="0" sz="1350" spc="-3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|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a</a:t>
            </a:r>
            <a:r>
              <a:rPr dirty="0" sz="1350" spc="10">
                <a:solidFill>
                  <a:srgbClr val="1B567A"/>
                </a:solidFill>
                <a:latin typeface="Calibri"/>
                <a:cs typeface="Calibri"/>
              </a:rPr>
              <a:t>w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k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'$1==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"</a:t>
            </a:r>
            <a:r>
              <a:rPr dirty="0" sz="1350" spc="-25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o</a:t>
            </a:r>
            <a:r>
              <a:rPr dirty="0" sz="1350" spc="-65">
                <a:solidFill>
                  <a:srgbClr val="1B567A"/>
                </a:solidFill>
                <a:latin typeface="Calibri"/>
                <a:cs typeface="Calibri"/>
              </a:rPr>
              <a:t>k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e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n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:</a:t>
            </a:r>
            <a:r>
              <a:rPr dirty="0" sz="1350" spc="-20">
                <a:solidFill>
                  <a:srgbClr val="1B567A"/>
                </a:solidFill>
                <a:latin typeface="Calibri"/>
                <a:cs typeface="Calibri"/>
              </a:rPr>
              <a:t>"{pr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i</a:t>
            </a:r>
            <a:r>
              <a:rPr dirty="0" sz="1350" spc="-30">
                <a:solidFill>
                  <a:srgbClr val="1B567A"/>
                </a:solidFill>
                <a:latin typeface="Calibri"/>
                <a:cs typeface="Calibri"/>
              </a:rPr>
              <a:t>n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t</a:t>
            </a:r>
            <a:r>
              <a:rPr dirty="0" sz="1350" spc="5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$</a:t>
            </a:r>
            <a:r>
              <a:rPr dirty="0" sz="1350" spc="-10">
                <a:solidFill>
                  <a:srgbClr val="1B567A"/>
                </a:solidFill>
                <a:latin typeface="Calibri"/>
                <a:cs typeface="Calibri"/>
              </a:rPr>
              <a:t>2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}')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439420">
              <a:lnSpc>
                <a:spcPct val="100000"/>
              </a:lnSpc>
            </a:pP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$</a:t>
            </a:r>
            <a:r>
              <a:rPr dirty="0" sz="1350" spc="-35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1B567A"/>
                </a:solidFill>
                <a:latin typeface="Calibri"/>
                <a:cs typeface="Calibri"/>
              </a:rPr>
              <a:t>echo</a:t>
            </a:r>
            <a:r>
              <a:rPr dirty="0" sz="1350" spc="-40">
                <a:solidFill>
                  <a:srgbClr val="1B567A"/>
                </a:solidFill>
                <a:latin typeface="Calibri"/>
                <a:cs typeface="Calibri"/>
              </a:rPr>
              <a:t> </a:t>
            </a:r>
            <a:r>
              <a:rPr dirty="0" sz="1350" spc="-15">
                <a:solidFill>
                  <a:srgbClr val="1B567A"/>
                </a:solidFill>
                <a:latin typeface="Calibri"/>
                <a:cs typeface="Calibri"/>
              </a:rPr>
              <a:t>$TOKEN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 startAt="5"/>
              <a:tabLst>
                <a:tab pos="356870" algn="l"/>
                <a:tab pos="357505" algn="l"/>
              </a:tabLst>
            </a:pPr>
            <a:r>
              <a:rPr dirty="0" sz="1350" spc="-35">
                <a:latin typeface="Calibri"/>
                <a:cs typeface="Calibri"/>
              </a:rPr>
              <a:t>Finally,</a:t>
            </a:r>
            <a:r>
              <a:rPr dirty="0" sz="1350" spc="-5">
                <a:latin typeface="Calibri"/>
                <a:cs typeface="Calibri"/>
              </a:rPr>
              <a:t> enter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token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login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to</a:t>
            </a:r>
            <a:r>
              <a:rPr dirty="0" sz="1350" spc="-1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1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dashboard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3813" y="1592072"/>
            <a:ext cx="505714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38275">
              <a:lnSpc>
                <a:spcPct val="100000"/>
              </a:lnSpc>
              <a:spcBef>
                <a:spcPts val="95"/>
              </a:spcBef>
            </a:pPr>
            <a:r>
              <a:rPr dirty="0" sz="4000" spc="35" i="1">
                <a:solidFill>
                  <a:srgbClr val="375F92"/>
                </a:solidFill>
                <a:latin typeface="Calibri"/>
                <a:cs typeface="Calibri"/>
              </a:rPr>
              <a:t>Hands-on: </a:t>
            </a:r>
            <a:r>
              <a:rPr dirty="0" sz="4000" spc="4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0" i="1">
                <a:solidFill>
                  <a:srgbClr val="375F92"/>
                </a:solidFill>
                <a:latin typeface="Calibri"/>
                <a:cs typeface="Calibri"/>
              </a:rPr>
              <a:t>Deploying</a:t>
            </a:r>
            <a:r>
              <a:rPr dirty="0" sz="4000" spc="15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15" i="1">
                <a:solidFill>
                  <a:srgbClr val="375F92"/>
                </a:solidFill>
                <a:latin typeface="Calibri"/>
                <a:cs typeface="Calibri"/>
              </a:rPr>
              <a:t>an</a:t>
            </a:r>
            <a:r>
              <a:rPr dirty="0" sz="4000" spc="8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5" i="1">
                <a:solidFill>
                  <a:srgbClr val="375F92"/>
                </a:solidFill>
                <a:latin typeface="Calibri"/>
                <a:cs typeface="Calibri"/>
              </a:rPr>
              <a:t>App</a:t>
            </a:r>
            <a:r>
              <a:rPr dirty="0" sz="4000" spc="85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30" i="1">
                <a:solidFill>
                  <a:srgbClr val="375F92"/>
                </a:solidFill>
                <a:latin typeface="Calibri"/>
                <a:cs typeface="Calibri"/>
              </a:rPr>
              <a:t>Using</a:t>
            </a:r>
            <a:endParaRPr sz="4000">
              <a:latin typeface="Calibri"/>
              <a:cs typeface="Calibri"/>
            </a:endParaRPr>
          </a:p>
          <a:p>
            <a:pPr marL="1381125">
              <a:lnSpc>
                <a:spcPct val="100000"/>
              </a:lnSpc>
            </a:pPr>
            <a:r>
              <a:rPr dirty="0" sz="4000" spc="35" i="1">
                <a:solidFill>
                  <a:srgbClr val="375F92"/>
                </a:solidFill>
                <a:latin typeface="Calibri"/>
                <a:cs typeface="Calibri"/>
              </a:rPr>
              <a:t>Dashboard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8400" y="1581911"/>
            <a:ext cx="2895600" cy="2161540"/>
            <a:chOff x="6248400" y="1581911"/>
            <a:chExt cx="2895600" cy="2161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0" y="1581911"/>
              <a:ext cx="2218944" cy="21610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2116" y="1598675"/>
              <a:ext cx="2138172" cy="207568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6889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CLOUD</a:t>
            </a:r>
            <a:r>
              <a:rPr dirty="0" spc="-80"/>
              <a:t> </a:t>
            </a:r>
            <a:r>
              <a:rPr dirty="0" spc="-15"/>
              <a:t>TRAIN</a:t>
            </a:r>
          </a:p>
          <a:p>
            <a:pPr marL="7991475">
              <a:lnSpc>
                <a:spcPct val="100000"/>
              </a:lnSpc>
              <a:spcBef>
                <a:spcPts val="50"/>
              </a:spcBef>
            </a:pPr>
            <a:r>
              <a:rPr dirty="0" sz="500" spc="10" b="0">
                <a:latin typeface="Arial MT"/>
                <a:cs typeface="Arial MT"/>
              </a:rPr>
              <a:t>ACCELERATE</a:t>
            </a:r>
            <a:r>
              <a:rPr dirty="0" sz="500" spc="-20" b="0">
                <a:latin typeface="Arial MT"/>
                <a:cs typeface="Arial MT"/>
              </a:rPr>
              <a:t> </a:t>
            </a:r>
            <a:r>
              <a:rPr dirty="0" sz="500" spc="10" b="0">
                <a:latin typeface="Arial MT"/>
                <a:cs typeface="Arial MT"/>
              </a:rPr>
              <a:t>YOUR</a:t>
            </a:r>
            <a:r>
              <a:rPr dirty="0" sz="500" b="0">
                <a:latin typeface="Arial MT"/>
                <a:cs typeface="Arial MT"/>
              </a:rPr>
              <a:t> </a:t>
            </a:r>
            <a:r>
              <a:rPr dirty="0" sz="500" spc="20" b="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8257" y="205181"/>
            <a:ext cx="371221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Calibri"/>
                <a:cs typeface="Calibri"/>
              </a:rPr>
              <a:t>Features</a:t>
            </a:r>
            <a:r>
              <a:rPr dirty="0" sz="3000" spc="-5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of</a:t>
            </a:r>
            <a:r>
              <a:rPr dirty="0" sz="3000" spc="-3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Kubernetes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5843" y="1467611"/>
            <a:ext cx="5344795" cy="2667000"/>
            <a:chOff x="275843" y="1467611"/>
            <a:chExt cx="5344795" cy="266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843" y="1467611"/>
              <a:ext cx="5344667" cy="2667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703" y="1484375"/>
              <a:ext cx="5245735" cy="2575560"/>
            </a:xfrm>
            <a:custGeom>
              <a:avLst/>
              <a:gdLst/>
              <a:ahLst/>
              <a:cxnLst/>
              <a:rect l="l" t="t" r="r" b="b"/>
              <a:pathLst>
                <a:path w="5245735" h="2575560">
                  <a:moveTo>
                    <a:pt x="4816221" y="0"/>
                  </a:moveTo>
                  <a:lnTo>
                    <a:pt x="429221" y="0"/>
                  </a:lnTo>
                  <a:lnTo>
                    <a:pt x="382447" y="2539"/>
                  </a:lnTo>
                  <a:lnTo>
                    <a:pt x="337146" y="9906"/>
                  </a:lnTo>
                  <a:lnTo>
                    <a:pt x="293560" y="21844"/>
                  </a:lnTo>
                  <a:lnTo>
                    <a:pt x="251942" y="38226"/>
                  </a:lnTo>
                  <a:lnTo>
                    <a:pt x="212585" y="58547"/>
                  </a:lnTo>
                  <a:lnTo>
                    <a:pt x="175729" y="82803"/>
                  </a:lnTo>
                  <a:lnTo>
                    <a:pt x="141643" y="110616"/>
                  </a:lnTo>
                  <a:lnTo>
                    <a:pt x="110578" y="141604"/>
                  </a:lnTo>
                  <a:lnTo>
                    <a:pt x="82816" y="175768"/>
                  </a:lnTo>
                  <a:lnTo>
                    <a:pt x="58597" y="212598"/>
                  </a:lnTo>
                  <a:lnTo>
                    <a:pt x="38201" y="251968"/>
                  </a:lnTo>
                  <a:lnTo>
                    <a:pt x="21882" y="293624"/>
                  </a:lnTo>
                  <a:lnTo>
                    <a:pt x="9906" y="337185"/>
                  </a:lnTo>
                  <a:lnTo>
                    <a:pt x="2514" y="382524"/>
                  </a:lnTo>
                  <a:lnTo>
                    <a:pt x="0" y="429260"/>
                  </a:lnTo>
                  <a:lnTo>
                    <a:pt x="0" y="2146046"/>
                  </a:lnTo>
                  <a:lnTo>
                    <a:pt x="2514" y="2192782"/>
                  </a:lnTo>
                  <a:lnTo>
                    <a:pt x="9906" y="2238121"/>
                  </a:lnTo>
                  <a:lnTo>
                    <a:pt x="21882" y="2281809"/>
                  </a:lnTo>
                  <a:lnTo>
                    <a:pt x="38201" y="2323338"/>
                  </a:lnTo>
                  <a:lnTo>
                    <a:pt x="58597" y="2362708"/>
                  </a:lnTo>
                  <a:lnTo>
                    <a:pt x="82816" y="2399588"/>
                  </a:lnTo>
                  <a:lnTo>
                    <a:pt x="110578" y="2433675"/>
                  </a:lnTo>
                  <a:lnTo>
                    <a:pt x="141643" y="2464739"/>
                  </a:lnTo>
                  <a:lnTo>
                    <a:pt x="175729" y="2492502"/>
                  </a:lnTo>
                  <a:lnTo>
                    <a:pt x="212585" y="2516720"/>
                  </a:lnTo>
                  <a:lnTo>
                    <a:pt x="251942" y="2537117"/>
                  </a:lnTo>
                  <a:lnTo>
                    <a:pt x="293560" y="2553436"/>
                  </a:lnTo>
                  <a:lnTo>
                    <a:pt x="337146" y="2565412"/>
                  </a:lnTo>
                  <a:lnTo>
                    <a:pt x="382447" y="2572791"/>
                  </a:lnTo>
                  <a:lnTo>
                    <a:pt x="429221" y="2575318"/>
                  </a:lnTo>
                  <a:lnTo>
                    <a:pt x="4816221" y="2575318"/>
                  </a:lnTo>
                  <a:lnTo>
                    <a:pt x="4862957" y="2572791"/>
                  </a:lnTo>
                  <a:lnTo>
                    <a:pt x="4908296" y="2565412"/>
                  </a:lnTo>
                  <a:lnTo>
                    <a:pt x="4951857" y="2553436"/>
                  </a:lnTo>
                  <a:lnTo>
                    <a:pt x="4993513" y="2537117"/>
                  </a:lnTo>
                  <a:lnTo>
                    <a:pt x="5032883" y="2516720"/>
                  </a:lnTo>
                  <a:lnTo>
                    <a:pt x="5069713" y="2492502"/>
                  </a:lnTo>
                  <a:lnTo>
                    <a:pt x="5103749" y="2464739"/>
                  </a:lnTo>
                  <a:lnTo>
                    <a:pt x="5134864" y="2433675"/>
                  </a:lnTo>
                  <a:lnTo>
                    <a:pt x="5162677" y="2399588"/>
                  </a:lnTo>
                  <a:lnTo>
                    <a:pt x="5186807" y="2362708"/>
                  </a:lnTo>
                  <a:lnTo>
                    <a:pt x="5207254" y="2323338"/>
                  </a:lnTo>
                  <a:lnTo>
                    <a:pt x="5223510" y="2281809"/>
                  </a:lnTo>
                  <a:lnTo>
                    <a:pt x="5235575" y="2238121"/>
                  </a:lnTo>
                  <a:lnTo>
                    <a:pt x="5242941" y="2192782"/>
                  </a:lnTo>
                  <a:lnTo>
                    <a:pt x="5245481" y="2146046"/>
                  </a:lnTo>
                  <a:lnTo>
                    <a:pt x="5245481" y="429260"/>
                  </a:lnTo>
                  <a:lnTo>
                    <a:pt x="5242941" y="382524"/>
                  </a:lnTo>
                  <a:lnTo>
                    <a:pt x="5235575" y="337185"/>
                  </a:lnTo>
                  <a:lnTo>
                    <a:pt x="5223510" y="293624"/>
                  </a:lnTo>
                  <a:lnTo>
                    <a:pt x="5207254" y="251968"/>
                  </a:lnTo>
                  <a:lnTo>
                    <a:pt x="5186807" y="212598"/>
                  </a:lnTo>
                  <a:lnTo>
                    <a:pt x="5162677" y="175768"/>
                  </a:lnTo>
                  <a:lnTo>
                    <a:pt x="5134864" y="141604"/>
                  </a:lnTo>
                  <a:lnTo>
                    <a:pt x="5103749" y="110616"/>
                  </a:lnTo>
                  <a:lnTo>
                    <a:pt x="5069713" y="82803"/>
                  </a:lnTo>
                  <a:lnTo>
                    <a:pt x="5032883" y="58547"/>
                  </a:lnTo>
                  <a:lnTo>
                    <a:pt x="4993513" y="38226"/>
                  </a:lnTo>
                  <a:lnTo>
                    <a:pt x="4951857" y="21844"/>
                  </a:lnTo>
                  <a:lnTo>
                    <a:pt x="4908296" y="9906"/>
                  </a:lnTo>
                  <a:lnTo>
                    <a:pt x="4862957" y="2539"/>
                  </a:lnTo>
                  <a:lnTo>
                    <a:pt x="4816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8703" y="1484375"/>
              <a:ext cx="5245735" cy="2575560"/>
            </a:xfrm>
            <a:custGeom>
              <a:avLst/>
              <a:gdLst/>
              <a:ahLst/>
              <a:cxnLst/>
              <a:rect l="l" t="t" r="r" b="b"/>
              <a:pathLst>
                <a:path w="5245735" h="2575560">
                  <a:moveTo>
                    <a:pt x="0" y="429260"/>
                  </a:moveTo>
                  <a:lnTo>
                    <a:pt x="2514" y="382524"/>
                  </a:lnTo>
                  <a:lnTo>
                    <a:pt x="9906" y="337185"/>
                  </a:lnTo>
                  <a:lnTo>
                    <a:pt x="21882" y="293624"/>
                  </a:lnTo>
                  <a:lnTo>
                    <a:pt x="38201" y="251968"/>
                  </a:lnTo>
                  <a:lnTo>
                    <a:pt x="58597" y="212598"/>
                  </a:lnTo>
                  <a:lnTo>
                    <a:pt x="82816" y="175768"/>
                  </a:lnTo>
                  <a:lnTo>
                    <a:pt x="110578" y="141604"/>
                  </a:lnTo>
                  <a:lnTo>
                    <a:pt x="141643" y="110616"/>
                  </a:lnTo>
                  <a:lnTo>
                    <a:pt x="175729" y="82803"/>
                  </a:lnTo>
                  <a:lnTo>
                    <a:pt x="212585" y="58547"/>
                  </a:lnTo>
                  <a:lnTo>
                    <a:pt x="251942" y="38226"/>
                  </a:lnTo>
                  <a:lnTo>
                    <a:pt x="293560" y="21844"/>
                  </a:lnTo>
                  <a:lnTo>
                    <a:pt x="337146" y="9906"/>
                  </a:lnTo>
                  <a:lnTo>
                    <a:pt x="382447" y="2539"/>
                  </a:lnTo>
                  <a:lnTo>
                    <a:pt x="429221" y="0"/>
                  </a:lnTo>
                  <a:lnTo>
                    <a:pt x="4816221" y="0"/>
                  </a:lnTo>
                  <a:lnTo>
                    <a:pt x="4862957" y="2539"/>
                  </a:lnTo>
                  <a:lnTo>
                    <a:pt x="4908296" y="9906"/>
                  </a:lnTo>
                  <a:lnTo>
                    <a:pt x="4951857" y="21844"/>
                  </a:lnTo>
                  <a:lnTo>
                    <a:pt x="4993513" y="38226"/>
                  </a:lnTo>
                  <a:lnTo>
                    <a:pt x="5032883" y="58547"/>
                  </a:lnTo>
                  <a:lnTo>
                    <a:pt x="5069713" y="82803"/>
                  </a:lnTo>
                  <a:lnTo>
                    <a:pt x="5103749" y="110616"/>
                  </a:lnTo>
                  <a:lnTo>
                    <a:pt x="5134864" y="141604"/>
                  </a:lnTo>
                  <a:lnTo>
                    <a:pt x="5162677" y="175768"/>
                  </a:lnTo>
                  <a:lnTo>
                    <a:pt x="5186807" y="212598"/>
                  </a:lnTo>
                  <a:lnTo>
                    <a:pt x="5207254" y="251968"/>
                  </a:lnTo>
                  <a:lnTo>
                    <a:pt x="5223510" y="293624"/>
                  </a:lnTo>
                  <a:lnTo>
                    <a:pt x="5235575" y="337185"/>
                  </a:lnTo>
                  <a:lnTo>
                    <a:pt x="5242941" y="382524"/>
                  </a:lnTo>
                  <a:lnTo>
                    <a:pt x="5245481" y="429260"/>
                  </a:lnTo>
                  <a:lnTo>
                    <a:pt x="5245481" y="2146046"/>
                  </a:lnTo>
                  <a:lnTo>
                    <a:pt x="5242941" y="2192782"/>
                  </a:lnTo>
                  <a:lnTo>
                    <a:pt x="5235575" y="2238121"/>
                  </a:lnTo>
                  <a:lnTo>
                    <a:pt x="5223510" y="2281809"/>
                  </a:lnTo>
                  <a:lnTo>
                    <a:pt x="5207254" y="2323338"/>
                  </a:lnTo>
                  <a:lnTo>
                    <a:pt x="5186807" y="2362708"/>
                  </a:lnTo>
                  <a:lnTo>
                    <a:pt x="5162677" y="2399588"/>
                  </a:lnTo>
                  <a:lnTo>
                    <a:pt x="5134864" y="2433675"/>
                  </a:lnTo>
                  <a:lnTo>
                    <a:pt x="5103749" y="2464739"/>
                  </a:lnTo>
                  <a:lnTo>
                    <a:pt x="5069713" y="2492502"/>
                  </a:lnTo>
                  <a:lnTo>
                    <a:pt x="5032883" y="2516720"/>
                  </a:lnTo>
                  <a:lnTo>
                    <a:pt x="4993513" y="2537117"/>
                  </a:lnTo>
                  <a:lnTo>
                    <a:pt x="4951857" y="2553436"/>
                  </a:lnTo>
                  <a:lnTo>
                    <a:pt x="4908296" y="2565412"/>
                  </a:lnTo>
                  <a:lnTo>
                    <a:pt x="4862957" y="2572791"/>
                  </a:lnTo>
                  <a:lnTo>
                    <a:pt x="4816221" y="2575318"/>
                  </a:lnTo>
                  <a:lnTo>
                    <a:pt x="429221" y="2575318"/>
                  </a:lnTo>
                  <a:lnTo>
                    <a:pt x="382447" y="2572791"/>
                  </a:lnTo>
                  <a:lnTo>
                    <a:pt x="337146" y="2565412"/>
                  </a:lnTo>
                  <a:lnTo>
                    <a:pt x="293560" y="2553436"/>
                  </a:lnTo>
                  <a:lnTo>
                    <a:pt x="251942" y="2537117"/>
                  </a:lnTo>
                  <a:lnTo>
                    <a:pt x="212585" y="2516720"/>
                  </a:lnTo>
                  <a:lnTo>
                    <a:pt x="175729" y="2492502"/>
                  </a:lnTo>
                  <a:lnTo>
                    <a:pt x="141643" y="2464739"/>
                  </a:lnTo>
                  <a:lnTo>
                    <a:pt x="110578" y="2433675"/>
                  </a:lnTo>
                  <a:lnTo>
                    <a:pt x="82816" y="2399588"/>
                  </a:lnTo>
                  <a:lnTo>
                    <a:pt x="58597" y="2362708"/>
                  </a:lnTo>
                  <a:lnTo>
                    <a:pt x="38201" y="2323338"/>
                  </a:lnTo>
                  <a:lnTo>
                    <a:pt x="21882" y="2281809"/>
                  </a:lnTo>
                  <a:lnTo>
                    <a:pt x="9906" y="2238121"/>
                  </a:lnTo>
                  <a:lnTo>
                    <a:pt x="2514" y="2192782"/>
                  </a:lnTo>
                  <a:lnTo>
                    <a:pt x="0" y="2146046"/>
                  </a:lnTo>
                  <a:lnTo>
                    <a:pt x="0" y="429260"/>
                  </a:lnTo>
                  <a:close/>
                </a:path>
              </a:pathLst>
            </a:custGeom>
            <a:ln w="12700">
              <a:solidFill>
                <a:srgbClr val="AE5C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43075" y="1806320"/>
            <a:ext cx="35687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5">
                <a:latin typeface="Calibri"/>
                <a:cs typeface="Calibri"/>
              </a:rPr>
              <a:t>P</a:t>
            </a:r>
            <a:r>
              <a:rPr dirty="0" sz="1350" spc="40">
                <a:latin typeface="Calibri"/>
                <a:cs typeface="Calibri"/>
              </a:rPr>
              <a:t>o</a:t>
            </a:r>
            <a:r>
              <a:rPr dirty="0" sz="1350" spc="-45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075" y="2216607"/>
            <a:ext cx="1532255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 spc="-5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p</a:t>
            </a:r>
            <a:r>
              <a:rPr dirty="0" sz="1350">
                <a:latin typeface="Calibri"/>
                <a:cs typeface="Calibri"/>
              </a:rPr>
              <a:t>li</a:t>
            </a:r>
            <a:r>
              <a:rPr dirty="0" sz="1350" spc="-15">
                <a:latin typeface="Calibri"/>
                <a:cs typeface="Calibri"/>
              </a:rPr>
              <a:t>ca</a:t>
            </a:r>
            <a:r>
              <a:rPr dirty="0" sz="1350">
                <a:latin typeface="Calibri"/>
                <a:cs typeface="Calibri"/>
              </a:rPr>
              <a:t>tion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oll</a:t>
            </a:r>
            <a:r>
              <a:rPr dirty="0" sz="1350" spc="-5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3075" y="2627502"/>
            <a:ext cx="15036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g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</a:t>
            </a:r>
            <a:r>
              <a:rPr dirty="0" sz="1350" spc="-1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a</a:t>
            </a:r>
            <a:r>
              <a:rPr dirty="0" sz="1350" spc="-30">
                <a:latin typeface="Calibri"/>
                <a:cs typeface="Calibri"/>
              </a:rPr>
              <a:t>g</a:t>
            </a:r>
            <a:r>
              <a:rPr dirty="0" sz="1350" spc="-15">
                <a:latin typeface="Calibri"/>
                <a:cs typeface="Calibri"/>
              </a:rPr>
              <a:t>eme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3075" y="3038094"/>
            <a:ext cx="14630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o</a:t>
            </a:r>
            <a:r>
              <a:rPr dirty="0" sz="1350" spc="-5">
                <a:latin typeface="Calibri"/>
                <a:cs typeface="Calibri"/>
              </a:rPr>
              <a:t>u</a:t>
            </a:r>
            <a:r>
              <a:rPr dirty="0" sz="1350" spc="-35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ce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Mo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25">
                <a:latin typeface="Calibri"/>
                <a:cs typeface="Calibri"/>
              </a:rPr>
              <a:t>t</a:t>
            </a:r>
            <a:r>
              <a:rPr dirty="0" sz="1350" spc="-10">
                <a:latin typeface="Calibri"/>
                <a:cs typeface="Calibri"/>
              </a:rPr>
              <a:t>o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i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3075" y="3457702"/>
            <a:ext cx="9969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lth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</a:t>
            </a:r>
            <a:r>
              <a:rPr dirty="0" sz="1350" spc="-10">
                <a:latin typeface="Calibri"/>
                <a:cs typeface="Calibri"/>
              </a:rPr>
              <a:t>h</a:t>
            </a:r>
            <a:r>
              <a:rPr dirty="0" sz="1350">
                <a:latin typeface="Calibri"/>
                <a:cs typeface="Calibri"/>
              </a:rPr>
              <a:t>ec</a:t>
            </a:r>
            <a:r>
              <a:rPr dirty="0" sz="1350" spc="-20">
                <a:latin typeface="Calibri"/>
                <a:cs typeface="Calibri"/>
              </a:rPr>
              <a:t>k</a:t>
            </a:r>
            <a:r>
              <a:rPr dirty="0" sz="135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76300" y="1853183"/>
            <a:ext cx="2512060" cy="1816735"/>
            <a:chOff x="876300" y="1853183"/>
            <a:chExt cx="2512060" cy="181673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1853183"/>
              <a:ext cx="187452" cy="1874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2231135"/>
              <a:ext cx="187452" cy="1874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2679191"/>
              <a:ext cx="187452" cy="1874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3057144"/>
              <a:ext cx="187452" cy="18592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300" y="3482339"/>
              <a:ext cx="187452" cy="1874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4304" y="1853183"/>
              <a:ext cx="187452" cy="1874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231135"/>
              <a:ext cx="187451" cy="1874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2679191"/>
              <a:ext cx="187451" cy="1859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400" y="3057144"/>
              <a:ext cx="187451" cy="18745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564382" y="1813941"/>
            <a:ext cx="1236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Service </a:t>
            </a:r>
            <a:r>
              <a:rPr dirty="0" sz="1350" spc="-5">
                <a:latin typeface="Calibri"/>
                <a:cs typeface="Calibri"/>
              </a:rPr>
              <a:t>Discovery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7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7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4382" y="2234311"/>
            <a:ext cx="8388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Networking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4382" y="2644520"/>
            <a:ext cx="14141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Sec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e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</a:t>
            </a:r>
            <a:r>
              <a:rPr dirty="0" sz="1350" spc="-15">
                <a:latin typeface="Calibri"/>
                <a:cs typeface="Calibri"/>
              </a:rPr>
              <a:t>a</a:t>
            </a:r>
            <a:r>
              <a:rPr dirty="0" sz="1350" spc="-20">
                <a:latin typeface="Calibri"/>
                <a:cs typeface="Calibri"/>
              </a:rPr>
              <a:t>n</a:t>
            </a:r>
            <a:r>
              <a:rPr dirty="0" sz="1350" spc="-15">
                <a:latin typeface="Calibri"/>
                <a:cs typeface="Calibri"/>
              </a:rPr>
              <a:t>a</a:t>
            </a:r>
            <a:r>
              <a:rPr dirty="0" sz="1350" spc="-30">
                <a:latin typeface="Calibri"/>
                <a:cs typeface="Calibri"/>
              </a:rPr>
              <a:t>g</a:t>
            </a:r>
            <a:r>
              <a:rPr dirty="0" sz="1350" spc="-15">
                <a:latin typeface="Calibri"/>
                <a:cs typeface="Calibri"/>
              </a:rPr>
              <a:t>eme</a:t>
            </a:r>
            <a:r>
              <a:rPr dirty="0" sz="1350" spc="-3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64382" y="3054858"/>
            <a:ext cx="10991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olling</a:t>
            </a:r>
            <a:r>
              <a:rPr dirty="0" sz="1350" spc="-1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U</a:t>
            </a:r>
            <a:r>
              <a:rPr dirty="0" sz="1350" spc="-5">
                <a:latin typeface="Calibri"/>
                <a:cs typeface="Calibri"/>
              </a:rPr>
              <a:t>p</a:t>
            </a:r>
            <a:r>
              <a:rPr dirty="0" sz="1350" spc="-10">
                <a:latin typeface="Calibri"/>
                <a:cs typeface="Calibri"/>
              </a:rPr>
              <a:t>d</a:t>
            </a:r>
            <a:r>
              <a:rPr dirty="0" sz="1350" spc="-15">
                <a:latin typeface="Calibri"/>
                <a:cs typeface="Calibri"/>
              </a:rPr>
              <a:t>at</a:t>
            </a:r>
            <a:r>
              <a:rPr dirty="0" sz="135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9502" y="1749679"/>
            <a:ext cx="2490470" cy="814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75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  <a:hlinkClick r:id="rId2"/>
              </a:rPr>
              <a:t>Contact</a:t>
            </a:r>
            <a:r>
              <a:rPr dirty="0" u="heavy" sz="3750" spc="-6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375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  <a:hlinkClick r:id="rId2"/>
              </a:rPr>
              <a:t>us</a:t>
            </a: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T</a:t>
            </a:r>
            <a:r>
              <a:rPr dirty="0" sz="65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O</a:t>
            </a:r>
            <a:r>
              <a:rPr dirty="0" sz="650" spc="19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A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C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C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E</a:t>
            </a:r>
            <a:r>
              <a:rPr dirty="0" sz="65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L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E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R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A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T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E</a:t>
            </a:r>
            <a:r>
              <a:rPr dirty="0" sz="650" spc="19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Y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O</a:t>
            </a:r>
            <a:r>
              <a:rPr dirty="0" sz="65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U R</a:t>
            </a:r>
            <a:r>
              <a:rPr dirty="0" sz="650" spc="18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C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 A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R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E E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R</a:t>
            </a:r>
            <a:r>
              <a:rPr dirty="0" sz="650" spc="19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G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R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O</a:t>
            </a:r>
            <a:r>
              <a:rPr dirty="0" sz="65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20">
                <a:solidFill>
                  <a:srgbClr val="666666"/>
                </a:solidFill>
                <a:latin typeface="Arial MT"/>
                <a:cs typeface="Arial MT"/>
              </a:rPr>
              <a:t>W</a:t>
            </a:r>
            <a:r>
              <a:rPr dirty="0" sz="650" spc="10">
                <a:solidFill>
                  <a:srgbClr val="666666"/>
                </a:solidFill>
                <a:latin typeface="Arial MT"/>
                <a:cs typeface="Arial MT"/>
              </a:rPr>
              <a:t> T</a:t>
            </a:r>
            <a:r>
              <a:rPr dirty="0" sz="650" spc="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650" spc="15">
                <a:solidFill>
                  <a:srgbClr val="666666"/>
                </a:solidFill>
                <a:latin typeface="Arial MT"/>
                <a:cs typeface="Arial MT"/>
              </a:rPr>
              <a:t>H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9502" y="2855798"/>
            <a:ext cx="21609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questions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details: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9502" y="3222117"/>
            <a:ext cx="2342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please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call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@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82BAC"/>
                </a:solidFill>
                <a:latin typeface="Arial MT"/>
                <a:cs typeface="Arial MT"/>
              </a:rPr>
              <a:t>+91</a:t>
            </a:r>
            <a:r>
              <a:rPr dirty="0" sz="1200" spc="-10">
                <a:solidFill>
                  <a:srgbClr val="082BA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82BAC"/>
                </a:solidFill>
                <a:latin typeface="Arial MT"/>
                <a:cs typeface="Arial MT"/>
              </a:rPr>
              <a:t>98712</a:t>
            </a:r>
            <a:r>
              <a:rPr dirty="0" sz="1200" spc="-50">
                <a:solidFill>
                  <a:srgbClr val="082BA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82BAC"/>
                </a:solidFill>
                <a:latin typeface="Arial MT"/>
                <a:cs typeface="Arial MT"/>
              </a:rPr>
              <a:t>72900</a:t>
            </a:r>
            <a:r>
              <a:rPr dirty="0" sz="1200" spc="-45">
                <a:solidFill>
                  <a:srgbClr val="082BAC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82BAC"/>
                </a:solidFill>
                <a:latin typeface="Arial MT"/>
                <a:cs typeface="Arial MT"/>
              </a:rPr>
              <a:t>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9502" y="3587877"/>
            <a:ext cx="2573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visit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https://www.thecloudtrain.com/</a:t>
            </a:r>
            <a:r>
              <a:rPr dirty="0" sz="1200" spc="-30">
                <a:solidFill>
                  <a:srgbClr val="0000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1200" spc="-5">
                <a:latin typeface="Arial MT"/>
                <a:cs typeface="Arial MT"/>
              </a:rPr>
              <a:t>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9502" y="3953357"/>
            <a:ext cx="26390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email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support@thecloudtrain.com</a:t>
            </a:r>
            <a:r>
              <a:rPr dirty="0" sz="1200" spc="-35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200">
                <a:latin typeface="Arial MT"/>
                <a:cs typeface="Arial MT"/>
              </a:rPr>
              <a:t>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9502" y="4319727"/>
            <a:ext cx="1193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WhatsApp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&gt;&gt;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9567" y="4312920"/>
            <a:ext cx="252984" cy="25298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78661" y="483870"/>
            <a:ext cx="2503805" cy="41414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F243E"/>
                </a:solidFill>
              </a:rPr>
              <a:t>Got </a:t>
            </a:r>
            <a:r>
              <a:rPr dirty="0" sz="5400" spc="5">
                <a:solidFill>
                  <a:srgbClr val="0F243E"/>
                </a:solidFill>
              </a:rPr>
              <a:t> </a:t>
            </a:r>
            <a:r>
              <a:rPr dirty="0" sz="5400">
                <a:solidFill>
                  <a:srgbClr val="0F243E"/>
                </a:solidFill>
              </a:rPr>
              <a:t>queries </a:t>
            </a:r>
            <a:r>
              <a:rPr dirty="0" sz="5400" spc="-1490">
                <a:solidFill>
                  <a:srgbClr val="0F243E"/>
                </a:solidFill>
              </a:rPr>
              <a:t> </a:t>
            </a:r>
            <a:r>
              <a:rPr dirty="0" sz="5400">
                <a:solidFill>
                  <a:srgbClr val="0F243E"/>
                </a:solidFill>
              </a:rPr>
              <a:t>or</a:t>
            </a:r>
            <a:r>
              <a:rPr dirty="0" sz="5400" spc="-95">
                <a:solidFill>
                  <a:srgbClr val="0F243E"/>
                </a:solidFill>
              </a:rPr>
              <a:t> </a:t>
            </a:r>
            <a:r>
              <a:rPr dirty="0" sz="5400">
                <a:solidFill>
                  <a:srgbClr val="0F243E"/>
                </a:solidFill>
              </a:rPr>
              <a:t>need </a:t>
            </a:r>
            <a:r>
              <a:rPr dirty="0" sz="5400" spc="-1490">
                <a:solidFill>
                  <a:srgbClr val="0F243E"/>
                </a:solidFill>
              </a:rPr>
              <a:t> </a:t>
            </a:r>
            <a:r>
              <a:rPr dirty="0" sz="5400">
                <a:solidFill>
                  <a:srgbClr val="0F243E"/>
                </a:solidFill>
              </a:rPr>
              <a:t>more </a:t>
            </a:r>
            <a:r>
              <a:rPr dirty="0" sz="5400" spc="5">
                <a:solidFill>
                  <a:srgbClr val="0F243E"/>
                </a:solidFill>
              </a:rPr>
              <a:t> </a:t>
            </a:r>
            <a:r>
              <a:rPr dirty="0" sz="5400">
                <a:solidFill>
                  <a:srgbClr val="0F243E"/>
                </a:solidFill>
              </a:rPr>
              <a:t>info?</a:t>
            </a:r>
            <a:endParaRPr sz="5400"/>
          </a:p>
        </p:txBody>
      </p:sp>
      <p:sp>
        <p:nvSpPr>
          <p:cNvPr id="11" name="object 11"/>
          <p:cNvSpPr/>
          <p:nvPr/>
        </p:nvSpPr>
        <p:spPr>
          <a:xfrm>
            <a:off x="4572761" y="598169"/>
            <a:ext cx="0" cy="4034154"/>
          </a:xfrm>
          <a:custGeom>
            <a:avLst/>
            <a:gdLst/>
            <a:ahLst/>
            <a:cxnLst/>
            <a:rect l="l" t="t" r="r" b="b"/>
            <a:pathLst>
              <a:path w="0" h="4034154">
                <a:moveTo>
                  <a:pt x="0" y="0"/>
                </a:moveTo>
                <a:lnTo>
                  <a:pt x="0" y="4033685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6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6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8464" y="1621662"/>
            <a:ext cx="3042920" cy="1854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10" b="0" i="1">
                <a:solidFill>
                  <a:srgbClr val="375F92"/>
                </a:solidFill>
                <a:latin typeface="Calibri"/>
                <a:cs typeface="Calibri"/>
              </a:rPr>
              <a:t>Docker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20" b="0" i="1">
                <a:solidFill>
                  <a:srgbClr val="375F92"/>
                </a:solidFill>
                <a:latin typeface="Calibri"/>
                <a:cs typeface="Calibri"/>
              </a:rPr>
              <a:t>Swarm </a:t>
            </a:r>
            <a:r>
              <a:rPr dirty="0" sz="4000" spc="-89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-30" b="0" i="1">
                <a:solidFill>
                  <a:srgbClr val="375F92"/>
                </a:solidFill>
                <a:latin typeface="Calibri"/>
                <a:cs typeface="Calibri"/>
              </a:rPr>
              <a:t>Vs.</a:t>
            </a:r>
            <a:endParaRPr sz="40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Kubernetes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93235"/>
            <a:ext cx="9144000" cy="1350645"/>
            <a:chOff x="0" y="3793235"/>
            <a:chExt cx="9144000" cy="1350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983" y="3793235"/>
              <a:ext cx="592835" cy="10805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56987"/>
              <a:ext cx="9144000" cy="28651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33983" y="0"/>
            <a:ext cx="8510270" cy="4547870"/>
            <a:chOff x="633983" y="0"/>
            <a:chExt cx="8510270" cy="45478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983" y="0"/>
              <a:ext cx="594360" cy="1080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3483" y="2107692"/>
              <a:ext cx="1080516" cy="5943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671" y="958596"/>
              <a:ext cx="7772400" cy="13075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0099" y="954024"/>
              <a:ext cx="7783195" cy="1316990"/>
            </a:xfrm>
            <a:custGeom>
              <a:avLst/>
              <a:gdLst/>
              <a:ahLst/>
              <a:cxnLst/>
              <a:rect l="l" t="t" r="r" b="b"/>
              <a:pathLst>
                <a:path w="7783195" h="1316989">
                  <a:moveTo>
                    <a:pt x="0" y="1316608"/>
                  </a:moveTo>
                  <a:lnTo>
                    <a:pt x="7782814" y="1316608"/>
                  </a:lnTo>
                  <a:lnTo>
                    <a:pt x="7782814" y="0"/>
                  </a:lnTo>
                  <a:lnTo>
                    <a:pt x="0" y="0"/>
                  </a:lnTo>
                  <a:lnTo>
                    <a:pt x="0" y="1316608"/>
                  </a:lnTo>
                  <a:close/>
                </a:path>
              </a:pathLst>
            </a:custGeom>
            <a:ln w="9534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671" y="2266188"/>
              <a:ext cx="7772400" cy="22707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0099" y="2261616"/>
              <a:ext cx="7783195" cy="2281555"/>
            </a:xfrm>
            <a:custGeom>
              <a:avLst/>
              <a:gdLst/>
              <a:ahLst/>
              <a:cxnLst/>
              <a:rect l="l" t="t" r="r" b="b"/>
              <a:pathLst>
                <a:path w="7783195" h="2281554">
                  <a:moveTo>
                    <a:pt x="0" y="2281174"/>
                  </a:moveTo>
                  <a:lnTo>
                    <a:pt x="7782814" y="2281174"/>
                  </a:lnTo>
                  <a:lnTo>
                    <a:pt x="7782814" y="0"/>
                  </a:lnTo>
                  <a:lnTo>
                    <a:pt x="0" y="0"/>
                  </a:lnTo>
                  <a:lnTo>
                    <a:pt x="0" y="2281174"/>
                  </a:lnTo>
                  <a:close/>
                </a:path>
              </a:pathLst>
            </a:custGeom>
            <a:ln w="9534">
              <a:solidFill>
                <a:srgbClr val="1B567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2632" y="1063752"/>
              <a:ext cx="1039367" cy="10241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58812" y="1133855"/>
              <a:ext cx="979931" cy="952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9960" y="1173480"/>
              <a:ext cx="844296" cy="81838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13092" y="128015"/>
            <a:ext cx="493775" cy="3124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81175" y="202184"/>
            <a:ext cx="47739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Docker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Swarm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35">
                <a:latin typeface="Calibri"/>
                <a:cs typeface="Calibri"/>
              </a:rPr>
              <a:t>Vs.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Kubernetes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6070" y="4627575"/>
            <a:ext cx="11582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5" b="1">
                <a:latin typeface="Calibri"/>
                <a:cs typeface="Calibri"/>
              </a:rPr>
              <a:t>S</a:t>
            </a:r>
            <a:r>
              <a:rPr dirty="0" sz="800" spc="10" b="1">
                <a:latin typeface="Calibri"/>
                <a:cs typeface="Calibri"/>
              </a:rPr>
              <a:t>ource</a:t>
            </a:r>
            <a:r>
              <a:rPr dirty="0" sz="800" b="1">
                <a:latin typeface="Calibri"/>
                <a:cs typeface="Calibri"/>
              </a:rPr>
              <a:t>:</a:t>
            </a:r>
            <a:r>
              <a:rPr dirty="0" sz="800" spc="-40" b="1">
                <a:latin typeface="Calibri"/>
                <a:cs typeface="Calibri"/>
              </a:rPr>
              <a:t> </a:t>
            </a:r>
            <a:r>
              <a:rPr dirty="0" sz="800" spc="-5" b="1">
                <a:latin typeface="Calibri"/>
                <a:cs typeface="Calibri"/>
              </a:rPr>
              <a:t>t</a:t>
            </a:r>
            <a:r>
              <a:rPr dirty="0" sz="800" b="1">
                <a:latin typeface="Calibri"/>
                <a:cs typeface="Calibri"/>
              </a:rPr>
              <a:t>rends</a:t>
            </a:r>
            <a:r>
              <a:rPr dirty="0" sz="800" spc="-5" b="1">
                <a:latin typeface="Calibri"/>
                <a:cs typeface="Calibri"/>
              </a:rPr>
              <a:t>.</a:t>
            </a:r>
            <a:r>
              <a:rPr dirty="0" sz="800" b="1">
                <a:latin typeface="Calibri"/>
                <a:cs typeface="Calibri"/>
              </a:rPr>
              <a:t>g</a:t>
            </a:r>
            <a:r>
              <a:rPr dirty="0" sz="800" spc="-15" b="1">
                <a:latin typeface="Calibri"/>
                <a:cs typeface="Calibri"/>
              </a:rPr>
              <a:t>o</a:t>
            </a:r>
            <a:r>
              <a:rPr dirty="0" sz="800" b="1">
                <a:latin typeface="Calibri"/>
                <a:cs typeface="Calibri"/>
              </a:rPr>
              <a:t>o</a:t>
            </a:r>
            <a:r>
              <a:rPr dirty="0" sz="800" spc="-10" b="1">
                <a:latin typeface="Calibri"/>
                <a:cs typeface="Calibri"/>
              </a:rPr>
              <a:t>gl</a:t>
            </a:r>
            <a:r>
              <a:rPr dirty="0" sz="800" b="1">
                <a:latin typeface="Calibri"/>
                <a:cs typeface="Calibri"/>
              </a:rPr>
              <a:t>e</a:t>
            </a:r>
            <a:r>
              <a:rPr dirty="0" sz="800" spc="-5" b="1">
                <a:latin typeface="Calibri"/>
                <a:cs typeface="Calibri"/>
              </a:rPr>
              <a:t>.c</a:t>
            </a:r>
            <a:r>
              <a:rPr dirty="0" sz="800" spc="-15" b="1">
                <a:latin typeface="Calibri"/>
                <a:cs typeface="Calibri"/>
              </a:rPr>
              <a:t>o</a:t>
            </a:r>
            <a:r>
              <a:rPr dirty="0" sz="800" b="1">
                <a:latin typeface="Calibri"/>
                <a:cs typeface="Calibri"/>
              </a:rPr>
              <a:t>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781" y="205181"/>
            <a:ext cx="477456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Docker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Swarm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35">
                <a:latin typeface="Calibri"/>
                <a:cs typeface="Calibri"/>
              </a:rPr>
              <a:t>Vs.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Kubernetes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556" y="1219200"/>
            <a:ext cx="4229100" cy="715010"/>
            <a:chOff x="257556" y="1219200"/>
            <a:chExt cx="4229100" cy="715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1219200"/>
              <a:ext cx="4229100" cy="656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544" y="1228344"/>
              <a:ext cx="2209800" cy="7056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796" y="1228344"/>
              <a:ext cx="4146804" cy="5760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96694" y="1306830"/>
            <a:ext cx="1669414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5" b="1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dirty="0" sz="215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50" spc="-5" b="1">
                <a:solidFill>
                  <a:srgbClr val="FFFFFF"/>
                </a:solidFill>
                <a:latin typeface="Calibri"/>
                <a:cs typeface="Calibri"/>
              </a:rPr>
              <a:t>Swarm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06111" y="1219200"/>
            <a:ext cx="4238625" cy="715010"/>
            <a:chOff x="4706111" y="1219200"/>
            <a:chExt cx="4238625" cy="7150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6111" y="1219200"/>
              <a:ext cx="4238244" cy="6568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5311" y="1228344"/>
              <a:ext cx="1876043" cy="7056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399" y="1228344"/>
              <a:ext cx="4146804" cy="57607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115558" y="1306830"/>
            <a:ext cx="134366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" b="1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150" spc="15" b="1">
                <a:solidFill>
                  <a:srgbClr val="FFFFFF"/>
                </a:solidFill>
                <a:latin typeface="Calibri"/>
                <a:cs typeface="Calibri"/>
              </a:rPr>
              <a:t>ube</a:t>
            </a:r>
            <a:r>
              <a:rPr dirty="0" sz="2150" spc="2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150" spc="1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15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50" spc="-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150" spc="1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50" spc="-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2043" y="1199388"/>
            <a:ext cx="5087620" cy="3686810"/>
            <a:chOff x="352043" y="1199388"/>
            <a:chExt cx="5087620" cy="368681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4755" y="1219200"/>
              <a:ext cx="143255" cy="36667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72761" y="1229106"/>
              <a:ext cx="0" cy="3585845"/>
            </a:xfrm>
            <a:custGeom>
              <a:avLst/>
              <a:gdLst/>
              <a:ahLst/>
              <a:cxnLst/>
              <a:rect l="l" t="t" r="r" b="b"/>
              <a:pathLst>
                <a:path w="0" h="3585845">
                  <a:moveTo>
                    <a:pt x="0" y="0"/>
                  </a:moveTo>
                  <a:lnTo>
                    <a:pt x="0" y="3585387"/>
                  </a:lnTo>
                </a:path>
              </a:pathLst>
            </a:custGeom>
            <a:ln w="57148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043" y="2263140"/>
              <a:ext cx="187451" cy="1828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6615" y="3000755"/>
              <a:ext cx="187451" cy="1828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8139" y="3822192"/>
              <a:ext cx="187452" cy="1828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1267" y="2263140"/>
              <a:ext cx="187451" cy="1828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1267" y="3011423"/>
              <a:ext cx="187451" cy="1828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1267" y="3822192"/>
              <a:ext cx="187451" cy="1828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1984" y="1199388"/>
              <a:ext cx="644651" cy="6339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38699" y="1239012"/>
              <a:ext cx="600455" cy="5897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9847" y="1277112"/>
              <a:ext cx="469391" cy="4556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22503" y="2214117"/>
            <a:ext cx="20491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Easy</a:t>
            </a:r>
            <a:r>
              <a:rPr dirty="0" sz="1350" spc="-2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313131"/>
                </a:solidFill>
                <a:latin typeface="Arial MT"/>
                <a:cs typeface="Arial MT"/>
              </a:rPr>
              <a:t>to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313131"/>
                </a:solidFill>
                <a:latin typeface="Arial MT"/>
                <a:cs typeface="Arial MT"/>
              </a:rPr>
              <a:t>install</a:t>
            </a:r>
            <a:r>
              <a:rPr dirty="0" sz="1350" spc="-4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dirty="0" sz="1350" spc="-8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15">
                <a:solidFill>
                  <a:srgbClr val="313131"/>
                </a:solidFill>
                <a:latin typeface="Arial MT"/>
                <a:cs typeface="Arial MT"/>
              </a:rPr>
              <a:t>initialize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13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13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6448" y="2217547"/>
            <a:ext cx="2184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Complex</a:t>
            </a:r>
            <a:r>
              <a:rPr dirty="0" sz="1350" spc="-8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313131"/>
                </a:solidFill>
                <a:latin typeface="Arial MT"/>
                <a:cs typeface="Arial MT"/>
              </a:rPr>
              <a:t>procedure</a:t>
            </a:r>
            <a:r>
              <a:rPr dirty="0" sz="1350" spc="-5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to</a:t>
            </a:r>
            <a:r>
              <a:rPr dirty="0" sz="1350" spc="4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313131"/>
                </a:solidFill>
                <a:latin typeface="Arial MT"/>
                <a:cs typeface="Arial MT"/>
              </a:rPr>
              <a:t>install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8832" y="2961258"/>
            <a:ext cx="28721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Fa</a:t>
            </a:r>
            <a:r>
              <a:rPr dirty="0" sz="1350" spc="5">
                <a:solidFill>
                  <a:srgbClr val="313131"/>
                </a:solidFill>
                <a:latin typeface="Arial MT"/>
                <a:cs typeface="Arial MT"/>
              </a:rPr>
              <a:t>s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t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e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r</a:t>
            </a:r>
            <a:r>
              <a:rPr dirty="0" sz="1350" spc="-5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w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hen</a:t>
            </a:r>
            <a:r>
              <a:rPr dirty="0" sz="1350" spc="-3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c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o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m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p</a:t>
            </a:r>
            <a:r>
              <a:rPr dirty="0" sz="1350" spc="-25">
                <a:solidFill>
                  <a:srgbClr val="313131"/>
                </a:solidFill>
                <a:latin typeface="Arial MT"/>
                <a:cs typeface="Arial MT"/>
              </a:rPr>
              <a:t>a</a:t>
            </a:r>
            <a:r>
              <a:rPr dirty="0" sz="1350" spc="-20">
                <a:solidFill>
                  <a:srgbClr val="313131"/>
                </a:solidFill>
                <a:latin typeface="Arial MT"/>
                <a:cs typeface="Arial MT"/>
              </a:rPr>
              <a:t>r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e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d</a:t>
            </a:r>
            <a:r>
              <a:rPr dirty="0" sz="1350" spc="-8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313131"/>
                </a:solidFill>
                <a:latin typeface="Arial MT"/>
                <a:cs typeface="Arial MT"/>
              </a:rPr>
              <a:t>t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o</a:t>
            </a:r>
            <a:r>
              <a:rPr dirty="0" sz="1350" spc="3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313131"/>
                </a:solidFill>
                <a:latin typeface="Arial MT"/>
                <a:cs typeface="Arial MT"/>
              </a:rPr>
              <a:t>K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ube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rne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t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e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16448" y="2961513"/>
            <a:ext cx="31705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Slower</a:t>
            </a:r>
            <a:r>
              <a:rPr dirty="0" sz="1350" spc="-2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when</a:t>
            </a:r>
            <a:r>
              <a:rPr dirty="0" sz="1350" spc="-2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313131"/>
                </a:solidFill>
                <a:latin typeface="Arial MT"/>
                <a:cs typeface="Arial MT"/>
              </a:rPr>
              <a:t>compared</a:t>
            </a:r>
            <a:r>
              <a:rPr dirty="0" sz="1350" spc="-6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 spc="-5">
                <a:solidFill>
                  <a:srgbClr val="313131"/>
                </a:solidFill>
                <a:latin typeface="Arial MT"/>
                <a:cs typeface="Arial MT"/>
              </a:rPr>
              <a:t>to 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Docker</a:t>
            </a:r>
            <a:r>
              <a:rPr dirty="0" sz="1350" spc="-3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313131"/>
                </a:solidFill>
                <a:latin typeface="Arial MT"/>
                <a:cs typeface="Arial MT"/>
              </a:rPr>
              <a:t>Swarm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8340" y="3781145"/>
            <a:ext cx="231267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20">
                <a:latin typeface="Calibri"/>
                <a:cs typeface="Calibri"/>
              </a:rPr>
              <a:t>N</a:t>
            </a:r>
            <a:r>
              <a:rPr dirty="0" sz="1350" spc="2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1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</a:t>
            </a:r>
            <a:r>
              <a:rPr dirty="0" sz="1350" spc="-15">
                <a:latin typeface="Calibri"/>
                <a:cs typeface="Calibri"/>
              </a:rPr>
              <a:t>elia</a:t>
            </a:r>
            <a:r>
              <a:rPr dirty="0" sz="1350" spc="-20">
                <a:latin typeface="Calibri"/>
                <a:cs typeface="Calibri"/>
              </a:rPr>
              <a:t>b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n</a:t>
            </a:r>
            <a:r>
              <a:rPr dirty="0" sz="1350">
                <a:latin typeface="Calibri"/>
                <a:cs typeface="Calibri"/>
              </a:rPr>
              <a:t>d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</a:t>
            </a:r>
            <a:r>
              <a:rPr dirty="0" sz="1350" spc="-1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le</a:t>
            </a: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>
                <a:latin typeface="Calibri"/>
                <a:cs typeface="Calibri"/>
              </a:rPr>
              <a:t>s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45">
                <a:latin typeface="Calibri"/>
                <a:cs typeface="Calibri"/>
              </a:rPr>
              <a:t>f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20">
                <a:latin typeface="Calibri"/>
                <a:cs typeface="Calibri"/>
              </a:rPr>
              <a:t>a</a:t>
            </a:r>
            <a:r>
              <a:rPr dirty="0" sz="1350">
                <a:latin typeface="Calibri"/>
                <a:cs typeface="Calibri"/>
              </a:rPr>
              <a:t>tu</a:t>
            </a:r>
            <a:r>
              <a:rPr dirty="0" sz="1350" spc="-20">
                <a:latin typeface="Calibri"/>
                <a:cs typeface="Calibri"/>
              </a:rPr>
              <a:t>r</a:t>
            </a:r>
            <a:r>
              <a:rPr dirty="0" sz="135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7084" y="3781145"/>
            <a:ext cx="2547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More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reliable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has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more </a:t>
            </a:r>
            <a:r>
              <a:rPr dirty="0" sz="1350" spc="-10">
                <a:latin typeface="Calibri"/>
                <a:cs typeface="Calibri"/>
              </a:rPr>
              <a:t>features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5316" y="88772"/>
            <a:ext cx="1329690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CLOUD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TRAIN</a:t>
            </a:r>
            <a:endParaRPr sz="15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50"/>
              </a:spcBef>
            </a:pPr>
            <a:r>
              <a:rPr dirty="0" sz="500" spc="10">
                <a:latin typeface="Arial MT"/>
                <a:cs typeface="Arial MT"/>
              </a:rPr>
              <a:t>ACCELERATE</a:t>
            </a:r>
            <a:r>
              <a:rPr dirty="0" sz="500" spc="-20">
                <a:latin typeface="Arial MT"/>
                <a:cs typeface="Arial MT"/>
              </a:rPr>
              <a:t> </a:t>
            </a:r>
            <a:r>
              <a:rPr dirty="0" sz="500" spc="10">
                <a:latin typeface="Arial MT"/>
                <a:cs typeface="Arial MT"/>
              </a:rPr>
              <a:t>YOUR</a:t>
            </a:r>
            <a:r>
              <a:rPr dirty="0" sz="500">
                <a:latin typeface="Arial MT"/>
                <a:cs typeface="Arial MT"/>
              </a:rPr>
              <a:t> </a:t>
            </a:r>
            <a:r>
              <a:rPr dirty="0" sz="500" spc="20">
                <a:latin typeface="Arial MT"/>
                <a:cs typeface="Arial MT"/>
              </a:rPr>
              <a:t>GROWTH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373" y="4933594"/>
            <a:ext cx="31737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5">
                <a:latin typeface="Calibri"/>
                <a:cs typeface="Calibri"/>
              </a:rPr>
              <a:t>©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Copyright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  <a:hlinkClick r:id="rId2"/>
              </a:rPr>
              <a:t>www.thecloudtrain.com.</a:t>
            </a:r>
            <a:r>
              <a:rPr dirty="0" sz="1050" spc="-30">
                <a:latin typeface="Calibri"/>
                <a:cs typeface="Calibri"/>
                <a:hlinkClick r:id="rId2"/>
              </a:rPr>
              <a:t>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Rights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Reserved.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8083" y="1609801"/>
            <a:ext cx="260921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95"/>
              </a:spcBef>
            </a:pPr>
            <a:r>
              <a:rPr dirty="0" sz="4000" spc="25" b="0" i="1">
                <a:solidFill>
                  <a:srgbClr val="375F92"/>
                </a:solidFill>
                <a:latin typeface="Calibri"/>
                <a:cs typeface="Calibri"/>
              </a:rPr>
              <a:t>Kubernetes </a:t>
            </a:r>
            <a:r>
              <a:rPr dirty="0" sz="4000" spc="-890" b="0" i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4000" spc="40" b="0" i="1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r</a:t>
            </a:r>
            <a:r>
              <a:rPr dirty="0" sz="4000" spc="40" b="0" i="1">
                <a:solidFill>
                  <a:srgbClr val="375F92"/>
                </a:solidFill>
                <a:latin typeface="Calibri"/>
                <a:cs typeface="Calibri"/>
              </a:rPr>
              <a:t>c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h</a:t>
            </a:r>
            <a:r>
              <a:rPr dirty="0" sz="4000" spc="30" b="0" i="1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t</a:t>
            </a:r>
            <a:r>
              <a:rPr dirty="0" sz="4000" spc="40" b="0" i="1">
                <a:solidFill>
                  <a:srgbClr val="375F92"/>
                </a:solidFill>
                <a:latin typeface="Calibri"/>
                <a:cs typeface="Calibri"/>
              </a:rPr>
              <a:t>ect</a:t>
            </a:r>
            <a:r>
              <a:rPr dirty="0" sz="4000" spc="35" b="0" i="1">
                <a:solidFill>
                  <a:srgbClr val="375F92"/>
                </a:solidFill>
                <a:latin typeface="Calibri"/>
                <a:cs typeface="Calibri"/>
              </a:rPr>
              <a:t>ur</a:t>
            </a:r>
            <a:r>
              <a:rPr dirty="0" sz="4000" spc="-5" b="0" i="1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2023-01-14T04:57:06Z</dcterms:created>
  <dcterms:modified xsi:type="dcterms:W3CDTF">2023-01-14T04:57:06Z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2023-01-14T00:00:00Z</vt:filetime>
  </property>
</Properties>
</file>