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80" r:id="rId1"/>
  </p:sldMasterIdLst>
  <p:notesMasterIdLst>
    <p:notesMasterId r:id="rId42"/>
  </p:notesMasterIdLst>
  <p:sldIdLst>
    <p:sldId id="344" r:id="rId2"/>
    <p:sldId id="345" r:id="rId3"/>
    <p:sldId id="258" r:id="rId4"/>
    <p:sldId id="259" r:id="rId5"/>
    <p:sldId id="260" r:id="rId6"/>
    <p:sldId id="261" r:id="rId7"/>
    <p:sldId id="264" r:id="rId8"/>
    <p:sldId id="265" r:id="rId9"/>
    <p:sldId id="266" r:id="rId10"/>
    <p:sldId id="356" r:id="rId11"/>
    <p:sldId id="267" r:id="rId12"/>
    <p:sldId id="352" r:id="rId13"/>
    <p:sldId id="353" r:id="rId14"/>
    <p:sldId id="354" r:id="rId15"/>
    <p:sldId id="272" r:id="rId16"/>
    <p:sldId id="273" r:id="rId17"/>
    <p:sldId id="274" r:id="rId18"/>
    <p:sldId id="357" r:id="rId19"/>
    <p:sldId id="358" r:id="rId20"/>
    <p:sldId id="359" r:id="rId21"/>
    <p:sldId id="271" r:id="rId22"/>
    <p:sldId id="360" r:id="rId23"/>
    <p:sldId id="347" r:id="rId24"/>
    <p:sldId id="361" r:id="rId25"/>
    <p:sldId id="275" r:id="rId26"/>
    <p:sldId id="362" r:id="rId27"/>
    <p:sldId id="363" r:id="rId28"/>
    <p:sldId id="276" r:id="rId29"/>
    <p:sldId id="365" r:id="rId30"/>
    <p:sldId id="366" r:id="rId31"/>
    <p:sldId id="367" r:id="rId32"/>
    <p:sldId id="368" r:id="rId33"/>
    <p:sldId id="369" r:id="rId34"/>
    <p:sldId id="370" r:id="rId35"/>
    <p:sldId id="278" r:id="rId36"/>
    <p:sldId id="279" r:id="rId37"/>
    <p:sldId id="371" r:id="rId38"/>
    <p:sldId id="280" r:id="rId39"/>
    <p:sldId id="372" r:id="rId40"/>
    <p:sldId id="373" r:id="rId4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4660"/>
  </p:normalViewPr>
  <p:slideViewPr>
    <p:cSldViewPr>
      <p:cViewPr varScale="1">
        <p:scale>
          <a:sx n="80" d="100"/>
          <a:sy n="80" d="100"/>
        </p:scale>
        <p:origin x="103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ED1CA-A4AB-47A1-8B60-39D289EA3294}" type="doc">
      <dgm:prSet loTypeId="urn:microsoft.com/office/officeart/2008/layout/VerticalCurvedList" loCatId="list" qsTypeId="urn:microsoft.com/office/officeart/2005/8/quickstyle/3d3" qsCatId="3D" csTypeId="urn:microsoft.com/office/officeart/2005/8/colors/colorful4" csCatId="colorful" phldr="1"/>
      <dgm:spPr/>
      <dgm:t>
        <a:bodyPr/>
        <a:lstStyle/>
        <a:p>
          <a:endParaRPr lang="en-IN"/>
        </a:p>
      </dgm:t>
    </dgm:pt>
    <dgm:pt modelId="{CE68D0D2-5A7C-4871-8E84-384FD656210C}">
      <dgm:prSet custT="1"/>
      <dgm:spPr/>
      <dgm:t>
        <a:bodyPr/>
        <a:lstStyle/>
        <a:p>
          <a:r>
            <a:rPr lang="en-IN" sz="1600" b="1" kern="1200" dirty="0">
              <a:solidFill>
                <a:prstClr val="white"/>
              </a:solidFill>
              <a:latin typeface="Calibri" panose="020F0502020204030204"/>
              <a:ea typeface="+mn-ea"/>
              <a:cs typeface="+mn-cs"/>
            </a:rPr>
            <a:t>WHAT IS IAAC?</a:t>
          </a:r>
        </a:p>
      </dgm:t>
    </dgm:pt>
    <dgm:pt modelId="{F53D045D-0B9E-4302-A815-3D182497AC6B}" type="parTrans" cxnId="{1D2BE5EF-D72C-4380-B4C0-15D1F7318BF4}">
      <dgm:prSet/>
      <dgm:spPr/>
      <dgm:t>
        <a:bodyPr/>
        <a:lstStyle/>
        <a:p>
          <a:endParaRPr lang="en-IN" sz="1600" dirty="0"/>
        </a:p>
      </dgm:t>
    </dgm:pt>
    <dgm:pt modelId="{708E8DAB-8543-44EC-8C56-30380454A81D}" type="sibTrans" cxnId="{1D2BE5EF-D72C-4380-B4C0-15D1F7318BF4}">
      <dgm:prSet/>
      <dgm:spPr/>
      <dgm:t>
        <a:bodyPr/>
        <a:lstStyle/>
        <a:p>
          <a:endParaRPr lang="en-IN" sz="1600" dirty="0"/>
        </a:p>
      </dgm:t>
    </dgm:pt>
    <dgm:pt modelId="{0F34973B-D22F-478A-8FB1-2ADC1F4160D6}">
      <dgm:prSet custT="1"/>
      <dgm:spPr/>
      <dgm:t>
        <a:bodyPr/>
        <a:lstStyle/>
        <a:p>
          <a:r>
            <a:rPr lang="en-IN" sz="1600" b="1" kern="1200" dirty="0">
              <a:solidFill>
                <a:prstClr val="white"/>
              </a:solidFill>
              <a:latin typeface="Calibri" panose="020F0502020204030204"/>
              <a:ea typeface="+mn-ea"/>
              <a:cs typeface="+mn-cs"/>
            </a:rPr>
            <a:t>INTRODUCTION TO TERRAFORM</a:t>
          </a:r>
        </a:p>
      </dgm:t>
    </dgm:pt>
    <dgm:pt modelId="{57B03DDC-1D6E-4CC5-9EEE-3D7B12370C95}" type="parTrans" cxnId="{54160C36-DBA0-4E85-AF01-DFF172441835}">
      <dgm:prSet/>
      <dgm:spPr/>
      <dgm:t>
        <a:bodyPr/>
        <a:lstStyle/>
        <a:p>
          <a:endParaRPr lang="en-IN"/>
        </a:p>
      </dgm:t>
    </dgm:pt>
    <dgm:pt modelId="{3438F8C6-9BEB-42EE-A751-8B99F60C6905}" type="sibTrans" cxnId="{54160C36-DBA0-4E85-AF01-DFF172441835}">
      <dgm:prSet/>
      <dgm:spPr/>
      <dgm:t>
        <a:bodyPr/>
        <a:lstStyle/>
        <a:p>
          <a:endParaRPr lang="en-IN"/>
        </a:p>
      </dgm:t>
    </dgm:pt>
    <dgm:pt modelId="{8BFEA059-257F-4052-A9B5-B26FCA853B7D}">
      <dgm:prSet custT="1"/>
      <dgm:spPr/>
      <dgm:t>
        <a:bodyPr/>
        <a:lstStyle/>
        <a:p>
          <a:r>
            <a:rPr lang="en-IN" sz="1600" b="1" kern="1200" dirty="0">
              <a:solidFill>
                <a:prstClr val="white"/>
              </a:solidFill>
              <a:latin typeface="Calibri" panose="020F0502020204030204"/>
              <a:ea typeface="+mn-ea"/>
              <a:cs typeface="+mn-cs"/>
            </a:rPr>
            <a:t>TERRAFORM ARCHITECTURE</a:t>
          </a:r>
        </a:p>
      </dgm:t>
    </dgm:pt>
    <dgm:pt modelId="{72C1E387-4FA5-47D0-876D-DB9DAA93CE03}" type="parTrans" cxnId="{8B73BF90-98B4-4523-9A21-98312E410E9F}">
      <dgm:prSet/>
      <dgm:spPr/>
      <dgm:t>
        <a:bodyPr/>
        <a:lstStyle/>
        <a:p>
          <a:endParaRPr lang="en-IN"/>
        </a:p>
      </dgm:t>
    </dgm:pt>
    <dgm:pt modelId="{9BF76365-9B25-4A88-ACEA-002A447487C1}" type="sibTrans" cxnId="{8B73BF90-98B4-4523-9A21-98312E410E9F}">
      <dgm:prSet/>
      <dgm:spPr/>
      <dgm:t>
        <a:bodyPr/>
        <a:lstStyle/>
        <a:p>
          <a:endParaRPr lang="en-IN"/>
        </a:p>
      </dgm:t>
    </dgm:pt>
    <dgm:pt modelId="{F691D241-2468-4018-80DE-5DB01BF1CC82}">
      <dgm:prSet custT="1"/>
      <dgm:spPr/>
      <dgm:t>
        <a:bodyPr/>
        <a:lstStyle/>
        <a:p>
          <a:r>
            <a:rPr lang="en-IN" sz="1600" b="1" kern="1200" dirty="0">
              <a:solidFill>
                <a:prstClr val="white"/>
              </a:solidFill>
              <a:latin typeface="Calibri" panose="020F0502020204030204"/>
              <a:ea typeface="+mn-ea"/>
              <a:cs typeface="+mn-cs"/>
            </a:rPr>
            <a:t>TERRAFORM LIFECYCLE</a:t>
          </a:r>
        </a:p>
      </dgm:t>
    </dgm:pt>
    <dgm:pt modelId="{B76096D1-FA6B-4FB4-9D74-F121C5EC27AE}" type="parTrans" cxnId="{2CE1065D-829A-4D5D-B0F1-7A328C5C051A}">
      <dgm:prSet/>
      <dgm:spPr/>
      <dgm:t>
        <a:bodyPr/>
        <a:lstStyle/>
        <a:p>
          <a:endParaRPr lang="en-IN"/>
        </a:p>
      </dgm:t>
    </dgm:pt>
    <dgm:pt modelId="{F4D06ABE-C3E6-4018-8A6B-69396F5DDE93}" type="sibTrans" cxnId="{2CE1065D-829A-4D5D-B0F1-7A328C5C051A}">
      <dgm:prSet/>
      <dgm:spPr/>
      <dgm:t>
        <a:bodyPr/>
        <a:lstStyle/>
        <a:p>
          <a:endParaRPr lang="en-IN"/>
        </a:p>
      </dgm:t>
    </dgm:pt>
    <dgm:pt modelId="{DA177BCD-E4C4-4880-ACA1-BD60B61FDA3A}">
      <dgm:prSet custT="1"/>
      <dgm:spPr/>
      <dgm:t>
        <a:bodyPr/>
        <a:lstStyle/>
        <a:p>
          <a:r>
            <a:rPr lang="en-IN" sz="1600" b="1" kern="1200" dirty="0">
              <a:solidFill>
                <a:prstClr val="white"/>
              </a:solidFill>
              <a:latin typeface="Calibri" panose="020F0502020204030204"/>
              <a:ea typeface="+mn-ea"/>
              <a:cs typeface="+mn-cs"/>
            </a:rPr>
            <a:t>TERRAFORM VARIABLES</a:t>
          </a:r>
        </a:p>
      </dgm:t>
    </dgm:pt>
    <dgm:pt modelId="{3BD231F7-87BD-4D6A-A55C-81DCC30C7EEE}" type="parTrans" cxnId="{3DF0C5F0-70E0-4557-9520-9A189324683F}">
      <dgm:prSet/>
      <dgm:spPr/>
      <dgm:t>
        <a:bodyPr/>
        <a:lstStyle/>
        <a:p>
          <a:endParaRPr lang="en-IN"/>
        </a:p>
      </dgm:t>
    </dgm:pt>
    <dgm:pt modelId="{B79EF7CA-F76E-4766-AAF5-934A1F45795A}" type="sibTrans" cxnId="{3DF0C5F0-70E0-4557-9520-9A189324683F}">
      <dgm:prSet/>
      <dgm:spPr/>
      <dgm:t>
        <a:bodyPr/>
        <a:lstStyle/>
        <a:p>
          <a:endParaRPr lang="en-IN"/>
        </a:p>
      </dgm:t>
    </dgm:pt>
    <dgm:pt modelId="{580B6977-8981-4193-928A-A16997F61E51}">
      <dgm:prSet custT="1"/>
      <dgm:spPr/>
      <dgm:t>
        <a:bodyPr/>
        <a:lstStyle/>
        <a:p>
          <a:r>
            <a:rPr lang="en-IN" sz="1600" b="1" kern="1200" dirty="0">
              <a:solidFill>
                <a:prstClr val="white"/>
              </a:solidFill>
              <a:latin typeface="Calibri" panose="020F0502020204030204"/>
              <a:ea typeface="+mn-ea"/>
              <a:cs typeface="+mn-cs"/>
            </a:rPr>
            <a:t>TERRAFORM STATE</a:t>
          </a:r>
        </a:p>
      </dgm:t>
    </dgm:pt>
    <dgm:pt modelId="{7A252B32-41AE-47D8-97ED-06AE804BF3FF}" type="parTrans" cxnId="{8805D12D-E834-4BCA-888A-EDFF40B95D0A}">
      <dgm:prSet/>
      <dgm:spPr/>
      <dgm:t>
        <a:bodyPr/>
        <a:lstStyle/>
        <a:p>
          <a:endParaRPr lang="en-IN"/>
        </a:p>
      </dgm:t>
    </dgm:pt>
    <dgm:pt modelId="{EAF4AF64-30A6-490E-A574-574E827720E8}" type="sibTrans" cxnId="{8805D12D-E834-4BCA-888A-EDFF40B95D0A}">
      <dgm:prSet/>
      <dgm:spPr/>
      <dgm:t>
        <a:bodyPr/>
        <a:lstStyle/>
        <a:p>
          <a:endParaRPr lang="en-IN"/>
        </a:p>
      </dgm:t>
    </dgm:pt>
    <dgm:pt modelId="{64E035FB-1FB4-4E58-82F0-6ECD39760DEE}">
      <dgm:prSet custT="1"/>
      <dgm:spPr/>
      <dgm:t>
        <a:bodyPr/>
        <a:lstStyle/>
        <a:p>
          <a:r>
            <a:rPr lang="en-IN" sz="1600" b="1" kern="1200">
              <a:solidFill>
                <a:prstClr val="white"/>
              </a:solidFill>
              <a:latin typeface="Calibri" panose="020F0502020204030204"/>
              <a:ea typeface="+mn-ea"/>
              <a:cs typeface="+mn-cs"/>
            </a:rPr>
            <a:t>INSTALLING TERRAFORM</a:t>
          </a:r>
          <a:endParaRPr lang="en-IN" sz="1600" b="1" kern="1200" dirty="0">
            <a:solidFill>
              <a:prstClr val="white"/>
            </a:solidFill>
            <a:latin typeface="Calibri" panose="020F0502020204030204"/>
            <a:ea typeface="+mn-ea"/>
            <a:cs typeface="+mn-cs"/>
          </a:endParaRPr>
        </a:p>
      </dgm:t>
    </dgm:pt>
    <dgm:pt modelId="{AC18F8EF-FC3F-4B7E-9384-DF719587CB43}" type="parTrans" cxnId="{8F903DED-5A80-437A-BAAE-C48E23958FF5}">
      <dgm:prSet/>
      <dgm:spPr/>
      <dgm:t>
        <a:bodyPr/>
        <a:lstStyle/>
        <a:p>
          <a:endParaRPr lang="en-IN"/>
        </a:p>
      </dgm:t>
    </dgm:pt>
    <dgm:pt modelId="{55C4E164-EA69-4D3B-87A9-1693B0C34A58}" type="sibTrans" cxnId="{8F903DED-5A80-437A-BAAE-C48E23958FF5}">
      <dgm:prSet/>
      <dgm:spPr/>
      <dgm:t>
        <a:bodyPr/>
        <a:lstStyle/>
        <a:p>
          <a:endParaRPr lang="en-IN"/>
        </a:p>
      </dgm:t>
    </dgm:pt>
    <dgm:pt modelId="{17EC78F7-E3D7-46DC-9AEC-C10B03C4672E}" type="pres">
      <dgm:prSet presAssocID="{FECED1CA-A4AB-47A1-8B60-39D289EA3294}" presName="Name0" presStyleCnt="0">
        <dgm:presLayoutVars>
          <dgm:chMax val="7"/>
          <dgm:chPref val="7"/>
          <dgm:dir/>
        </dgm:presLayoutVars>
      </dgm:prSet>
      <dgm:spPr/>
    </dgm:pt>
    <dgm:pt modelId="{22FFC605-41BB-4F93-9244-0D5D203ED27B}" type="pres">
      <dgm:prSet presAssocID="{FECED1CA-A4AB-47A1-8B60-39D289EA3294}" presName="Name1" presStyleCnt="0"/>
      <dgm:spPr/>
    </dgm:pt>
    <dgm:pt modelId="{D794FFDD-621F-406A-B8D7-64BFE11FA8A3}" type="pres">
      <dgm:prSet presAssocID="{FECED1CA-A4AB-47A1-8B60-39D289EA3294}" presName="cycle" presStyleCnt="0"/>
      <dgm:spPr/>
    </dgm:pt>
    <dgm:pt modelId="{FFA44A9C-C883-4702-8EC9-2285FDE14182}" type="pres">
      <dgm:prSet presAssocID="{FECED1CA-A4AB-47A1-8B60-39D289EA3294}" presName="srcNode" presStyleLbl="node1" presStyleIdx="0" presStyleCnt="7"/>
      <dgm:spPr/>
    </dgm:pt>
    <dgm:pt modelId="{495D7E8A-8F42-48A3-ABF3-7E7690FA8AD2}" type="pres">
      <dgm:prSet presAssocID="{FECED1CA-A4AB-47A1-8B60-39D289EA3294}" presName="conn" presStyleLbl="parChTrans1D2" presStyleIdx="0" presStyleCnt="1"/>
      <dgm:spPr/>
    </dgm:pt>
    <dgm:pt modelId="{196C3414-BE6D-46DE-8DD1-E00B09D48DB1}" type="pres">
      <dgm:prSet presAssocID="{FECED1CA-A4AB-47A1-8B60-39D289EA3294}" presName="extraNode" presStyleLbl="node1" presStyleIdx="0" presStyleCnt="7"/>
      <dgm:spPr/>
    </dgm:pt>
    <dgm:pt modelId="{6440960C-51E3-426D-8C29-164AB500941E}" type="pres">
      <dgm:prSet presAssocID="{FECED1CA-A4AB-47A1-8B60-39D289EA3294}" presName="dstNode" presStyleLbl="node1" presStyleIdx="0" presStyleCnt="7"/>
      <dgm:spPr/>
    </dgm:pt>
    <dgm:pt modelId="{5B3214EA-E2C3-4C0E-BCF8-3B4AD011FD81}" type="pres">
      <dgm:prSet presAssocID="{CE68D0D2-5A7C-4871-8E84-384FD656210C}" presName="text_1" presStyleLbl="node1" presStyleIdx="0" presStyleCnt="7">
        <dgm:presLayoutVars>
          <dgm:bulletEnabled val="1"/>
        </dgm:presLayoutVars>
      </dgm:prSet>
      <dgm:spPr/>
    </dgm:pt>
    <dgm:pt modelId="{C7D4F076-E27E-4827-9A83-645DA2888F78}" type="pres">
      <dgm:prSet presAssocID="{CE68D0D2-5A7C-4871-8E84-384FD656210C}" presName="accent_1" presStyleCnt="0"/>
      <dgm:spPr/>
    </dgm:pt>
    <dgm:pt modelId="{6472B0E2-D91A-49FC-AEBC-5CF7C34E94FE}" type="pres">
      <dgm:prSet presAssocID="{CE68D0D2-5A7C-4871-8E84-384FD656210C}" presName="accentRepeatNode" presStyleLbl="solidFgAcc1" presStyleIdx="0" presStyleCnt="7"/>
      <dgm:spPr/>
    </dgm:pt>
    <dgm:pt modelId="{70CBE441-799F-4F45-AA66-AE22F5315438}" type="pres">
      <dgm:prSet presAssocID="{0F34973B-D22F-478A-8FB1-2ADC1F4160D6}" presName="text_2" presStyleLbl="node1" presStyleIdx="1" presStyleCnt="7">
        <dgm:presLayoutVars>
          <dgm:bulletEnabled val="1"/>
        </dgm:presLayoutVars>
      </dgm:prSet>
      <dgm:spPr/>
    </dgm:pt>
    <dgm:pt modelId="{A7B9D8BF-597F-4249-83C0-673FEB7FD2C5}" type="pres">
      <dgm:prSet presAssocID="{0F34973B-D22F-478A-8FB1-2ADC1F4160D6}" presName="accent_2" presStyleCnt="0"/>
      <dgm:spPr/>
    </dgm:pt>
    <dgm:pt modelId="{B62355BC-D11E-4F26-BFAD-5E6EE260DD10}" type="pres">
      <dgm:prSet presAssocID="{0F34973B-D22F-478A-8FB1-2ADC1F4160D6}" presName="accentRepeatNode" presStyleLbl="solidFgAcc1" presStyleIdx="1" presStyleCnt="7"/>
      <dgm:spPr/>
    </dgm:pt>
    <dgm:pt modelId="{F474CCA3-80B4-4F67-8B5A-1C01B381D22E}" type="pres">
      <dgm:prSet presAssocID="{8BFEA059-257F-4052-A9B5-B26FCA853B7D}" presName="text_3" presStyleLbl="node1" presStyleIdx="2" presStyleCnt="7">
        <dgm:presLayoutVars>
          <dgm:bulletEnabled val="1"/>
        </dgm:presLayoutVars>
      </dgm:prSet>
      <dgm:spPr/>
    </dgm:pt>
    <dgm:pt modelId="{BC61EC50-1CCD-41EB-8491-0142A047F931}" type="pres">
      <dgm:prSet presAssocID="{8BFEA059-257F-4052-A9B5-B26FCA853B7D}" presName="accent_3" presStyleCnt="0"/>
      <dgm:spPr/>
    </dgm:pt>
    <dgm:pt modelId="{C274047F-9DE7-4796-BAD7-26D93E3B418B}" type="pres">
      <dgm:prSet presAssocID="{8BFEA059-257F-4052-A9B5-B26FCA853B7D}" presName="accentRepeatNode" presStyleLbl="solidFgAcc1" presStyleIdx="2" presStyleCnt="7"/>
      <dgm:spPr/>
    </dgm:pt>
    <dgm:pt modelId="{024033D1-05C0-418C-B5A6-391B17C91F9B}" type="pres">
      <dgm:prSet presAssocID="{F691D241-2468-4018-80DE-5DB01BF1CC82}" presName="text_4" presStyleLbl="node1" presStyleIdx="3" presStyleCnt="7">
        <dgm:presLayoutVars>
          <dgm:bulletEnabled val="1"/>
        </dgm:presLayoutVars>
      </dgm:prSet>
      <dgm:spPr/>
    </dgm:pt>
    <dgm:pt modelId="{227FA2B7-F55C-47D8-BD1B-A52DB127483B}" type="pres">
      <dgm:prSet presAssocID="{F691D241-2468-4018-80DE-5DB01BF1CC82}" presName="accent_4" presStyleCnt="0"/>
      <dgm:spPr/>
    </dgm:pt>
    <dgm:pt modelId="{7F6CCEC9-FE44-47E7-9A22-2DB6266A845D}" type="pres">
      <dgm:prSet presAssocID="{F691D241-2468-4018-80DE-5DB01BF1CC82}" presName="accentRepeatNode" presStyleLbl="solidFgAcc1" presStyleIdx="3" presStyleCnt="7"/>
      <dgm:spPr/>
    </dgm:pt>
    <dgm:pt modelId="{521B523B-F835-4E9C-97BD-0EB0A9769C2A}" type="pres">
      <dgm:prSet presAssocID="{64E035FB-1FB4-4E58-82F0-6ECD39760DEE}" presName="text_5" presStyleLbl="node1" presStyleIdx="4" presStyleCnt="7">
        <dgm:presLayoutVars>
          <dgm:bulletEnabled val="1"/>
        </dgm:presLayoutVars>
      </dgm:prSet>
      <dgm:spPr/>
    </dgm:pt>
    <dgm:pt modelId="{116EEEBD-7F74-40F4-8133-050F9C1DE5BD}" type="pres">
      <dgm:prSet presAssocID="{64E035FB-1FB4-4E58-82F0-6ECD39760DEE}" presName="accent_5" presStyleCnt="0"/>
      <dgm:spPr/>
    </dgm:pt>
    <dgm:pt modelId="{5E37D200-8CB5-4805-A5EE-F7E34E5F1930}" type="pres">
      <dgm:prSet presAssocID="{64E035FB-1FB4-4E58-82F0-6ECD39760DEE}" presName="accentRepeatNode" presStyleLbl="solidFgAcc1" presStyleIdx="4" presStyleCnt="7"/>
      <dgm:spPr/>
    </dgm:pt>
    <dgm:pt modelId="{5C356034-CB56-4F5D-96F6-92D22A520800}" type="pres">
      <dgm:prSet presAssocID="{580B6977-8981-4193-928A-A16997F61E51}" presName="text_6" presStyleLbl="node1" presStyleIdx="5" presStyleCnt="7">
        <dgm:presLayoutVars>
          <dgm:bulletEnabled val="1"/>
        </dgm:presLayoutVars>
      </dgm:prSet>
      <dgm:spPr/>
    </dgm:pt>
    <dgm:pt modelId="{2C50FD08-A75F-4F74-8B8F-D8BE1EB65918}" type="pres">
      <dgm:prSet presAssocID="{580B6977-8981-4193-928A-A16997F61E51}" presName="accent_6" presStyleCnt="0"/>
      <dgm:spPr/>
    </dgm:pt>
    <dgm:pt modelId="{093F4FC1-0875-422F-A966-3CECD4027F8B}" type="pres">
      <dgm:prSet presAssocID="{580B6977-8981-4193-928A-A16997F61E51}" presName="accentRepeatNode" presStyleLbl="solidFgAcc1" presStyleIdx="5" presStyleCnt="7"/>
      <dgm:spPr/>
    </dgm:pt>
    <dgm:pt modelId="{C46176AD-5E7B-461C-8ED7-3CB77E76E218}" type="pres">
      <dgm:prSet presAssocID="{DA177BCD-E4C4-4880-ACA1-BD60B61FDA3A}" presName="text_7" presStyleLbl="node1" presStyleIdx="6" presStyleCnt="7">
        <dgm:presLayoutVars>
          <dgm:bulletEnabled val="1"/>
        </dgm:presLayoutVars>
      </dgm:prSet>
      <dgm:spPr/>
    </dgm:pt>
    <dgm:pt modelId="{F943CB04-BD6F-4E99-AA88-2D10572D9DE7}" type="pres">
      <dgm:prSet presAssocID="{DA177BCD-E4C4-4880-ACA1-BD60B61FDA3A}" presName="accent_7" presStyleCnt="0"/>
      <dgm:spPr/>
    </dgm:pt>
    <dgm:pt modelId="{F09C215D-F37B-4C44-B9B1-04DD1D386FD6}" type="pres">
      <dgm:prSet presAssocID="{DA177BCD-E4C4-4880-ACA1-BD60B61FDA3A}" presName="accentRepeatNode" presStyleLbl="solidFgAcc1" presStyleIdx="6" presStyleCnt="7"/>
      <dgm:spPr/>
    </dgm:pt>
  </dgm:ptLst>
  <dgm:cxnLst>
    <dgm:cxn modelId="{8805D12D-E834-4BCA-888A-EDFF40B95D0A}" srcId="{FECED1CA-A4AB-47A1-8B60-39D289EA3294}" destId="{580B6977-8981-4193-928A-A16997F61E51}" srcOrd="5" destOrd="0" parTransId="{7A252B32-41AE-47D8-97ED-06AE804BF3FF}" sibTransId="{EAF4AF64-30A6-490E-A574-574E827720E8}"/>
    <dgm:cxn modelId="{54160C36-DBA0-4E85-AF01-DFF172441835}" srcId="{FECED1CA-A4AB-47A1-8B60-39D289EA3294}" destId="{0F34973B-D22F-478A-8FB1-2ADC1F4160D6}" srcOrd="1" destOrd="0" parTransId="{57B03DDC-1D6E-4CC5-9EEE-3D7B12370C95}" sibTransId="{3438F8C6-9BEB-42EE-A751-8B99F60C6905}"/>
    <dgm:cxn modelId="{B75B133A-F0B3-4377-BC29-A055AAD4B86F}" type="presOf" srcId="{708E8DAB-8543-44EC-8C56-30380454A81D}" destId="{495D7E8A-8F42-48A3-ABF3-7E7690FA8AD2}" srcOrd="0" destOrd="0" presId="urn:microsoft.com/office/officeart/2008/layout/VerticalCurvedList"/>
    <dgm:cxn modelId="{5712453F-6CA5-41D1-BC83-30503F58F8E6}" type="presOf" srcId="{FECED1CA-A4AB-47A1-8B60-39D289EA3294}" destId="{17EC78F7-E3D7-46DC-9AEC-C10B03C4672E}" srcOrd="0" destOrd="0" presId="urn:microsoft.com/office/officeart/2008/layout/VerticalCurvedList"/>
    <dgm:cxn modelId="{FD47675B-9D1E-4C6E-97C1-7D6CC3E3B7E5}" type="presOf" srcId="{CE68D0D2-5A7C-4871-8E84-384FD656210C}" destId="{5B3214EA-E2C3-4C0E-BCF8-3B4AD011FD81}" srcOrd="0" destOrd="0" presId="urn:microsoft.com/office/officeart/2008/layout/VerticalCurvedList"/>
    <dgm:cxn modelId="{2CE1065D-829A-4D5D-B0F1-7A328C5C051A}" srcId="{FECED1CA-A4AB-47A1-8B60-39D289EA3294}" destId="{F691D241-2468-4018-80DE-5DB01BF1CC82}" srcOrd="3" destOrd="0" parTransId="{B76096D1-FA6B-4FB4-9D74-F121C5EC27AE}" sibTransId="{F4D06ABE-C3E6-4018-8A6B-69396F5DDE93}"/>
    <dgm:cxn modelId="{EAC9295F-AC4A-4C24-A1EE-7ADDEDE1AB15}" type="presOf" srcId="{DA177BCD-E4C4-4880-ACA1-BD60B61FDA3A}" destId="{C46176AD-5E7B-461C-8ED7-3CB77E76E218}" srcOrd="0" destOrd="0" presId="urn:microsoft.com/office/officeart/2008/layout/VerticalCurvedList"/>
    <dgm:cxn modelId="{507F4441-5395-4508-BE8B-EB7AB4578C7F}" type="presOf" srcId="{8BFEA059-257F-4052-A9B5-B26FCA853B7D}" destId="{F474CCA3-80B4-4F67-8B5A-1C01B381D22E}" srcOrd="0" destOrd="0" presId="urn:microsoft.com/office/officeart/2008/layout/VerticalCurvedList"/>
    <dgm:cxn modelId="{7EDB7C64-AA24-4CAC-8511-2C09FD766D5A}" type="presOf" srcId="{64E035FB-1FB4-4E58-82F0-6ECD39760DEE}" destId="{521B523B-F835-4E9C-97BD-0EB0A9769C2A}" srcOrd="0" destOrd="0" presId="urn:microsoft.com/office/officeart/2008/layout/VerticalCurvedList"/>
    <dgm:cxn modelId="{8B73BF90-98B4-4523-9A21-98312E410E9F}" srcId="{FECED1CA-A4AB-47A1-8B60-39D289EA3294}" destId="{8BFEA059-257F-4052-A9B5-B26FCA853B7D}" srcOrd="2" destOrd="0" parTransId="{72C1E387-4FA5-47D0-876D-DB9DAA93CE03}" sibTransId="{9BF76365-9B25-4A88-ACEA-002A447487C1}"/>
    <dgm:cxn modelId="{CD06F2B6-15C8-46E0-A1A9-A093E43D7816}" type="presOf" srcId="{580B6977-8981-4193-928A-A16997F61E51}" destId="{5C356034-CB56-4F5D-96F6-92D22A520800}" srcOrd="0" destOrd="0" presId="urn:microsoft.com/office/officeart/2008/layout/VerticalCurvedList"/>
    <dgm:cxn modelId="{86EAA3D7-882E-4EEA-8E24-33E7C3CA7A3F}" type="presOf" srcId="{F691D241-2468-4018-80DE-5DB01BF1CC82}" destId="{024033D1-05C0-418C-B5A6-391B17C91F9B}" srcOrd="0" destOrd="0" presId="urn:microsoft.com/office/officeart/2008/layout/VerticalCurvedList"/>
    <dgm:cxn modelId="{DD8F27E2-4AFA-4E50-B042-E72E62F9FCBA}" type="presOf" srcId="{0F34973B-D22F-478A-8FB1-2ADC1F4160D6}" destId="{70CBE441-799F-4F45-AA66-AE22F5315438}" srcOrd="0" destOrd="0" presId="urn:microsoft.com/office/officeart/2008/layout/VerticalCurvedList"/>
    <dgm:cxn modelId="{8F903DED-5A80-437A-BAAE-C48E23958FF5}" srcId="{FECED1CA-A4AB-47A1-8B60-39D289EA3294}" destId="{64E035FB-1FB4-4E58-82F0-6ECD39760DEE}" srcOrd="4" destOrd="0" parTransId="{AC18F8EF-FC3F-4B7E-9384-DF719587CB43}" sibTransId="{55C4E164-EA69-4D3B-87A9-1693B0C34A58}"/>
    <dgm:cxn modelId="{1D2BE5EF-D72C-4380-B4C0-15D1F7318BF4}" srcId="{FECED1CA-A4AB-47A1-8B60-39D289EA3294}" destId="{CE68D0D2-5A7C-4871-8E84-384FD656210C}" srcOrd="0" destOrd="0" parTransId="{F53D045D-0B9E-4302-A815-3D182497AC6B}" sibTransId="{708E8DAB-8543-44EC-8C56-30380454A81D}"/>
    <dgm:cxn modelId="{3DF0C5F0-70E0-4557-9520-9A189324683F}" srcId="{FECED1CA-A4AB-47A1-8B60-39D289EA3294}" destId="{DA177BCD-E4C4-4880-ACA1-BD60B61FDA3A}" srcOrd="6" destOrd="0" parTransId="{3BD231F7-87BD-4D6A-A55C-81DCC30C7EEE}" sibTransId="{B79EF7CA-F76E-4766-AAF5-934A1F45795A}"/>
    <dgm:cxn modelId="{DCF7CE9B-7BFB-4847-B026-98B26C64C3F3}" type="presParOf" srcId="{17EC78F7-E3D7-46DC-9AEC-C10B03C4672E}" destId="{22FFC605-41BB-4F93-9244-0D5D203ED27B}" srcOrd="0" destOrd="0" presId="urn:microsoft.com/office/officeart/2008/layout/VerticalCurvedList"/>
    <dgm:cxn modelId="{175D72AE-5762-4F7A-9336-143A3FC4D801}" type="presParOf" srcId="{22FFC605-41BB-4F93-9244-0D5D203ED27B}" destId="{D794FFDD-621F-406A-B8D7-64BFE11FA8A3}" srcOrd="0" destOrd="0" presId="urn:microsoft.com/office/officeart/2008/layout/VerticalCurvedList"/>
    <dgm:cxn modelId="{142263A7-2188-4BA1-AFD1-B7603D176440}" type="presParOf" srcId="{D794FFDD-621F-406A-B8D7-64BFE11FA8A3}" destId="{FFA44A9C-C883-4702-8EC9-2285FDE14182}" srcOrd="0" destOrd="0" presId="urn:microsoft.com/office/officeart/2008/layout/VerticalCurvedList"/>
    <dgm:cxn modelId="{C0CE8E5A-8704-4DBF-AD92-81256F14B276}" type="presParOf" srcId="{D794FFDD-621F-406A-B8D7-64BFE11FA8A3}" destId="{495D7E8A-8F42-48A3-ABF3-7E7690FA8AD2}" srcOrd="1" destOrd="0" presId="urn:microsoft.com/office/officeart/2008/layout/VerticalCurvedList"/>
    <dgm:cxn modelId="{4E818AC0-3871-4231-B633-E58D6ADFE885}" type="presParOf" srcId="{D794FFDD-621F-406A-B8D7-64BFE11FA8A3}" destId="{196C3414-BE6D-46DE-8DD1-E00B09D48DB1}" srcOrd="2" destOrd="0" presId="urn:microsoft.com/office/officeart/2008/layout/VerticalCurvedList"/>
    <dgm:cxn modelId="{F39B4153-3625-40D9-B7C3-3A7B3CB18FE9}" type="presParOf" srcId="{D794FFDD-621F-406A-B8D7-64BFE11FA8A3}" destId="{6440960C-51E3-426D-8C29-164AB500941E}" srcOrd="3" destOrd="0" presId="urn:microsoft.com/office/officeart/2008/layout/VerticalCurvedList"/>
    <dgm:cxn modelId="{BC6B1E5D-5E23-49A7-B4EF-60683523B765}" type="presParOf" srcId="{22FFC605-41BB-4F93-9244-0D5D203ED27B}" destId="{5B3214EA-E2C3-4C0E-BCF8-3B4AD011FD81}" srcOrd="1" destOrd="0" presId="urn:microsoft.com/office/officeart/2008/layout/VerticalCurvedList"/>
    <dgm:cxn modelId="{DB4EE38C-2E7E-4DF4-BED1-35973EAC3C87}" type="presParOf" srcId="{22FFC605-41BB-4F93-9244-0D5D203ED27B}" destId="{C7D4F076-E27E-4827-9A83-645DA2888F78}" srcOrd="2" destOrd="0" presId="urn:microsoft.com/office/officeart/2008/layout/VerticalCurvedList"/>
    <dgm:cxn modelId="{CFBE5CFD-F1CC-422F-88A2-9E1682754988}" type="presParOf" srcId="{C7D4F076-E27E-4827-9A83-645DA2888F78}" destId="{6472B0E2-D91A-49FC-AEBC-5CF7C34E94FE}" srcOrd="0" destOrd="0" presId="urn:microsoft.com/office/officeart/2008/layout/VerticalCurvedList"/>
    <dgm:cxn modelId="{7622E743-D22A-4A1C-899D-A349E45B9DDF}" type="presParOf" srcId="{22FFC605-41BB-4F93-9244-0D5D203ED27B}" destId="{70CBE441-799F-4F45-AA66-AE22F5315438}" srcOrd="3" destOrd="0" presId="urn:microsoft.com/office/officeart/2008/layout/VerticalCurvedList"/>
    <dgm:cxn modelId="{2E7B4893-9388-4AE4-816E-B108F0066997}" type="presParOf" srcId="{22FFC605-41BB-4F93-9244-0D5D203ED27B}" destId="{A7B9D8BF-597F-4249-83C0-673FEB7FD2C5}" srcOrd="4" destOrd="0" presId="urn:microsoft.com/office/officeart/2008/layout/VerticalCurvedList"/>
    <dgm:cxn modelId="{227F842C-BED0-43B7-9387-1F403C277400}" type="presParOf" srcId="{A7B9D8BF-597F-4249-83C0-673FEB7FD2C5}" destId="{B62355BC-D11E-4F26-BFAD-5E6EE260DD10}" srcOrd="0" destOrd="0" presId="urn:microsoft.com/office/officeart/2008/layout/VerticalCurvedList"/>
    <dgm:cxn modelId="{6707B24A-946C-4985-8F6D-E9D260E0D6BD}" type="presParOf" srcId="{22FFC605-41BB-4F93-9244-0D5D203ED27B}" destId="{F474CCA3-80B4-4F67-8B5A-1C01B381D22E}" srcOrd="5" destOrd="0" presId="urn:microsoft.com/office/officeart/2008/layout/VerticalCurvedList"/>
    <dgm:cxn modelId="{2F878958-310C-47E4-926C-69823CA3A3ED}" type="presParOf" srcId="{22FFC605-41BB-4F93-9244-0D5D203ED27B}" destId="{BC61EC50-1CCD-41EB-8491-0142A047F931}" srcOrd="6" destOrd="0" presId="urn:microsoft.com/office/officeart/2008/layout/VerticalCurvedList"/>
    <dgm:cxn modelId="{3219167B-29A6-4437-AEC5-C3BDC9578ED6}" type="presParOf" srcId="{BC61EC50-1CCD-41EB-8491-0142A047F931}" destId="{C274047F-9DE7-4796-BAD7-26D93E3B418B}" srcOrd="0" destOrd="0" presId="urn:microsoft.com/office/officeart/2008/layout/VerticalCurvedList"/>
    <dgm:cxn modelId="{7FE5EE3F-B7A4-432B-8CF1-EF41291E56DC}" type="presParOf" srcId="{22FFC605-41BB-4F93-9244-0D5D203ED27B}" destId="{024033D1-05C0-418C-B5A6-391B17C91F9B}" srcOrd="7" destOrd="0" presId="urn:microsoft.com/office/officeart/2008/layout/VerticalCurvedList"/>
    <dgm:cxn modelId="{302EBA01-1519-4291-8A21-FB4B50CB2B0E}" type="presParOf" srcId="{22FFC605-41BB-4F93-9244-0D5D203ED27B}" destId="{227FA2B7-F55C-47D8-BD1B-A52DB127483B}" srcOrd="8" destOrd="0" presId="urn:microsoft.com/office/officeart/2008/layout/VerticalCurvedList"/>
    <dgm:cxn modelId="{38C415AF-D3DA-4F69-BF77-3BA5623D4F40}" type="presParOf" srcId="{227FA2B7-F55C-47D8-BD1B-A52DB127483B}" destId="{7F6CCEC9-FE44-47E7-9A22-2DB6266A845D}" srcOrd="0" destOrd="0" presId="urn:microsoft.com/office/officeart/2008/layout/VerticalCurvedList"/>
    <dgm:cxn modelId="{2A276950-6529-4FB6-979A-4301AFBFC0F2}" type="presParOf" srcId="{22FFC605-41BB-4F93-9244-0D5D203ED27B}" destId="{521B523B-F835-4E9C-97BD-0EB0A9769C2A}" srcOrd="9" destOrd="0" presId="urn:microsoft.com/office/officeart/2008/layout/VerticalCurvedList"/>
    <dgm:cxn modelId="{F00B0972-5954-4663-A818-0EAECD9D17B2}" type="presParOf" srcId="{22FFC605-41BB-4F93-9244-0D5D203ED27B}" destId="{116EEEBD-7F74-40F4-8133-050F9C1DE5BD}" srcOrd="10" destOrd="0" presId="urn:microsoft.com/office/officeart/2008/layout/VerticalCurvedList"/>
    <dgm:cxn modelId="{FAEE61BE-0F72-4F83-8281-1FD4A96EBB86}" type="presParOf" srcId="{116EEEBD-7F74-40F4-8133-050F9C1DE5BD}" destId="{5E37D200-8CB5-4805-A5EE-F7E34E5F1930}" srcOrd="0" destOrd="0" presId="urn:microsoft.com/office/officeart/2008/layout/VerticalCurvedList"/>
    <dgm:cxn modelId="{14D5C39D-262C-4CB6-96DD-B557DE6279E0}" type="presParOf" srcId="{22FFC605-41BB-4F93-9244-0D5D203ED27B}" destId="{5C356034-CB56-4F5D-96F6-92D22A520800}" srcOrd="11" destOrd="0" presId="urn:microsoft.com/office/officeart/2008/layout/VerticalCurvedList"/>
    <dgm:cxn modelId="{A9FC56F3-3CC5-4964-89CA-42EBD38D51D1}" type="presParOf" srcId="{22FFC605-41BB-4F93-9244-0D5D203ED27B}" destId="{2C50FD08-A75F-4F74-8B8F-D8BE1EB65918}" srcOrd="12" destOrd="0" presId="urn:microsoft.com/office/officeart/2008/layout/VerticalCurvedList"/>
    <dgm:cxn modelId="{DDFA9BD7-0EC2-4495-AD5A-46E24738C1D2}" type="presParOf" srcId="{2C50FD08-A75F-4F74-8B8F-D8BE1EB65918}" destId="{093F4FC1-0875-422F-A966-3CECD4027F8B}" srcOrd="0" destOrd="0" presId="urn:microsoft.com/office/officeart/2008/layout/VerticalCurvedList"/>
    <dgm:cxn modelId="{695FFB53-7B6A-4BED-832D-B2F29997B0A1}" type="presParOf" srcId="{22FFC605-41BB-4F93-9244-0D5D203ED27B}" destId="{C46176AD-5E7B-461C-8ED7-3CB77E76E218}" srcOrd="13" destOrd="0" presId="urn:microsoft.com/office/officeart/2008/layout/VerticalCurvedList"/>
    <dgm:cxn modelId="{3A8D73F8-BE1B-4022-A077-9963A118559C}" type="presParOf" srcId="{22FFC605-41BB-4F93-9244-0D5D203ED27B}" destId="{F943CB04-BD6F-4E99-AA88-2D10572D9DE7}" srcOrd="14" destOrd="0" presId="urn:microsoft.com/office/officeart/2008/layout/VerticalCurvedList"/>
    <dgm:cxn modelId="{E27E5E39-9C9D-4506-BF4E-4DBD7073CADA}" type="presParOf" srcId="{F943CB04-BD6F-4E99-AA88-2D10572D9DE7}" destId="{F09C215D-F37B-4C44-B9B1-04DD1D386FD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CED1CA-A4AB-47A1-8B60-39D289EA3294}" type="doc">
      <dgm:prSet loTypeId="urn:microsoft.com/office/officeart/2008/layout/VerticalCurvedList" loCatId="list" qsTypeId="urn:microsoft.com/office/officeart/2005/8/quickstyle/3d3" qsCatId="3D" csTypeId="urn:microsoft.com/office/officeart/2005/8/colors/accent1_5" csCatId="accent1" phldr="1"/>
      <dgm:spPr/>
      <dgm:t>
        <a:bodyPr/>
        <a:lstStyle/>
        <a:p>
          <a:endParaRPr lang="en-IN"/>
        </a:p>
      </dgm:t>
    </dgm:pt>
    <dgm:pt modelId="{DA177BCD-E4C4-4880-ACA1-BD60B61FDA3A}">
      <dgm:prSet custT="1"/>
      <dgm:spPr/>
      <dgm:t>
        <a:bodyPr/>
        <a:lstStyle/>
        <a:p>
          <a:r>
            <a:rPr lang="en-IN" sz="1600" b="1" kern="1200" dirty="0">
              <a:latin typeface="Calibri" panose="020F0502020204030204"/>
              <a:ea typeface="+mn-ea"/>
              <a:cs typeface="+mn-cs"/>
            </a:rPr>
            <a:t>TERRAFORM MODULES</a:t>
          </a:r>
        </a:p>
      </dgm:t>
    </dgm:pt>
    <dgm:pt modelId="{3BD231F7-87BD-4D6A-A55C-81DCC30C7EEE}" type="parTrans" cxnId="{3DF0C5F0-70E0-4557-9520-9A189324683F}">
      <dgm:prSet/>
      <dgm:spPr/>
      <dgm:t>
        <a:bodyPr/>
        <a:lstStyle/>
        <a:p>
          <a:endParaRPr lang="en-IN"/>
        </a:p>
      </dgm:t>
    </dgm:pt>
    <dgm:pt modelId="{B79EF7CA-F76E-4766-AAF5-934A1F45795A}" type="sibTrans" cxnId="{3DF0C5F0-70E0-4557-9520-9A189324683F}">
      <dgm:prSet/>
      <dgm:spPr/>
      <dgm:t>
        <a:bodyPr/>
        <a:lstStyle/>
        <a:p>
          <a:endParaRPr lang="en-IN"/>
        </a:p>
      </dgm:t>
    </dgm:pt>
    <dgm:pt modelId="{17EC78F7-E3D7-46DC-9AEC-C10B03C4672E}" type="pres">
      <dgm:prSet presAssocID="{FECED1CA-A4AB-47A1-8B60-39D289EA3294}" presName="Name0" presStyleCnt="0">
        <dgm:presLayoutVars>
          <dgm:chMax val="7"/>
          <dgm:chPref val="7"/>
          <dgm:dir/>
        </dgm:presLayoutVars>
      </dgm:prSet>
      <dgm:spPr/>
    </dgm:pt>
    <dgm:pt modelId="{22FFC605-41BB-4F93-9244-0D5D203ED27B}" type="pres">
      <dgm:prSet presAssocID="{FECED1CA-A4AB-47A1-8B60-39D289EA3294}" presName="Name1" presStyleCnt="0"/>
      <dgm:spPr/>
    </dgm:pt>
    <dgm:pt modelId="{D794FFDD-621F-406A-B8D7-64BFE11FA8A3}" type="pres">
      <dgm:prSet presAssocID="{FECED1CA-A4AB-47A1-8B60-39D289EA3294}" presName="cycle" presStyleCnt="0"/>
      <dgm:spPr/>
    </dgm:pt>
    <dgm:pt modelId="{FFA44A9C-C883-4702-8EC9-2285FDE14182}" type="pres">
      <dgm:prSet presAssocID="{FECED1CA-A4AB-47A1-8B60-39D289EA3294}" presName="srcNode" presStyleLbl="node1" presStyleIdx="0" presStyleCnt="1"/>
      <dgm:spPr/>
    </dgm:pt>
    <dgm:pt modelId="{495D7E8A-8F42-48A3-ABF3-7E7690FA8AD2}" type="pres">
      <dgm:prSet presAssocID="{FECED1CA-A4AB-47A1-8B60-39D289EA3294}" presName="conn" presStyleLbl="parChTrans1D2" presStyleIdx="0" presStyleCnt="1" custFlipHor="1" custScaleX="10153" custScaleY="28344"/>
      <dgm:spPr/>
    </dgm:pt>
    <dgm:pt modelId="{196C3414-BE6D-46DE-8DD1-E00B09D48DB1}" type="pres">
      <dgm:prSet presAssocID="{FECED1CA-A4AB-47A1-8B60-39D289EA3294}" presName="extraNode" presStyleLbl="node1" presStyleIdx="0" presStyleCnt="1"/>
      <dgm:spPr/>
    </dgm:pt>
    <dgm:pt modelId="{6440960C-51E3-426D-8C29-164AB500941E}" type="pres">
      <dgm:prSet presAssocID="{FECED1CA-A4AB-47A1-8B60-39D289EA3294}" presName="dstNode" presStyleLbl="node1" presStyleIdx="0" presStyleCnt="1"/>
      <dgm:spPr/>
    </dgm:pt>
    <dgm:pt modelId="{ADC3ACA1-B125-44E8-9EEE-8CEC25F3A084}" type="pres">
      <dgm:prSet presAssocID="{DA177BCD-E4C4-4880-ACA1-BD60B61FDA3A}" presName="text_1" presStyleLbl="node1" presStyleIdx="0" presStyleCnt="1">
        <dgm:presLayoutVars>
          <dgm:bulletEnabled val="1"/>
        </dgm:presLayoutVars>
      </dgm:prSet>
      <dgm:spPr/>
    </dgm:pt>
    <dgm:pt modelId="{C6407AEA-F548-49B5-AB39-E80E068045F1}" type="pres">
      <dgm:prSet presAssocID="{DA177BCD-E4C4-4880-ACA1-BD60B61FDA3A}" presName="accent_1" presStyleCnt="0"/>
      <dgm:spPr/>
    </dgm:pt>
    <dgm:pt modelId="{F09C215D-F37B-4C44-B9B1-04DD1D386FD6}" type="pres">
      <dgm:prSet presAssocID="{DA177BCD-E4C4-4880-ACA1-BD60B61FDA3A}" presName="accentRepeatNode" presStyleLbl="solidFgAcc1" presStyleIdx="0" presStyleCnt="1"/>
      <dgm:spPr/>
    </dgm:pt>
  </dgm:ptLst>
  <dgm:cxnLst>
    <dgm:cxn modelId="{5712453F-6CA5-41D1-BC83-30503F58F8E6}" type="presOf" srcId="{FECED1CA-A4AB-47A1-8B60-39D289EA3294}" destId="{17EC78F7-E3D7-46DC-9AEC-C10B03C4672E}" srcOrd="0" destOrd="0" presId="urn:microsoft.com/office/officeart/2008/layout/VerticalCurvedList"/>
    <dgm:cxn modelId="{1C476597-7972-4FBF-8E9E-93DC838F3E34}" type="presOf" srcId="{DA177BCD-E4C4-4880-ACA1-BD60B61FDA3A}" destId="{ADC3ACA1-B125-44E8-9EEE-8CEC25F3A084}" srcOrd="0" destOrd="0" presId="urn:microsoft.com/office/officeart/2008/layout/VerticalCurvedList"/>
    <dgm:cxn modelId="{776499E5-5A2E-4BFC-B1A2-79A7663525EB}" type="presOf" srcId="{B79EF7CA-F76E-4766-AAF5-934A1F45795A}" destId="{495D7E8A-8F42-48A3-ABF3-7E7690FA8AD2}" srcOrd="0" destOrd="0" presId="urn:microsoft.com/office/officeart/2008/layout/VerticalCurvedList"/>
    <dgm:cxn modelId="{3DF0C5F0-70E0-4557-9520-9A189324683F}" srcId="{FECED1CA-A4AB-47A1-8B60-39D289EA3294}" destId="{DA177BCD-E4C4-4880-ACA1-BD60B61FDA3A}" srcOrd="0" destOrd="0" parTransId="{3BD231F7-87BD-4D6A-A55C-81DCC30C7EEE}" sibTransId="{B79EF7CA-F76E-4766-AAF5-934A1F45795A}"/>
    <dgm:cxn modelId="{DCF7CE9B-7BFB-4847-B026-98B26C64C3F3}" type="presParOf" srcId="{17EC78F7-E3D7-46DC-9AEC-C10B03C4672E}" destId="{22FFC605-41BB-4F93-9244-0D5D203ED27B}" srcOrd="0" destOrd="0" presId="urn:microsoft.com/office/officeart/2008/layout/VerticalCurvedList"/>
    <dgm:cxn modelId="{175D72AE-5762-4F7A-9336-143A3FC4D801}" type="presParOf" srcId="{22FFC605-41BB-4F93-9244-0D5D203ED27B}" destId="{D794FFDD-621F-406A-B8D7-64BFE11FA8A3}" srcOrd="0" destOrd="0" presId="urn:microsoft.com/office/officeart/2008/layout/VerticalCurvedList"/>
    <dgm:cxn modelId="{142263A7-2188-4BA1-AFD1-B7603D176440}" type="presParOf" srcId="{D794FFDD-621F-406A-B8D7-64BFE11FA8A3}" destId="{FFA44A9C-C883-4702-8EC9-2285FDE14182}" srcOrd="0" destOrd="0" presId="urn:microsoft.com/office/officeart/2008/layout/VerticalCurvedList"/>
    <dgm:cxn modelId="{C0CE8E5A-8704-4DBF-AD92-81256F14B276}" type="presParOf" srcId="{D794FFDD-621F-406A-B8D7-64BFE11FA8A3}" destId="{495D7E8A-8F42-48A3-ABF3-7E7690FA8AD2}" srcOrd="1" destOrd="0" presId="urn:microsoft.com/office/officeart/2008/layout/VerticalCurvedList"/>
    <dgm:cxn modelId="{4E818AC0-3871-4231-B633-E58D6ADFE885}" type="presParOf" srcId="{D794FFDD-621F-406A-B8D7-64BFE11FA8A3}" destId="{196C3414-BE6D-46DE-8DD1-E00B09D48DB1}" srcOrd="2" destOrd="0" presId="urn:microsoft.com/office/officeart/2008/layout/VerticalCurvedList"/>
    <dgm:cxn modelId="{F39B4153-3625-40D9-B7C3-3A7B3CB18FE9}" type="presParOf" srcId="{D794FFDD-621F-406A-B8D7-64BFE11FA8A3}" destId="{6440960C-51E3-426D-8C29-164AB500941E}" srcOrd="3" destOrd="0" presId="urn:microsoft.com/office/officeart/2008/layout/VerticalCurvedList"/>
    <dgm:cxn modelId="{B42C483B-C5CA-4514-B4BE-4BB072EBCE66}" type="presParOf" srcId="{22FFC605-41BB-4F93-9244-0D5D203ED27B}" destId="{ADC3ACA1-B125-44E8-9EEE-8CEC25F3A084}" srcOrd="1" destOrd="0" presId="urn:microsoft.com/office/officeart/2008/layout/VerticalCurvedList"/>
    <dgm:cxn modelId="{5E0086A2-D273-4C57-B33E-383C8CF84865}" type="presParOf" srcId="{22FFC605-41BB-4F93-9244-0D5D203ED27B}" destId="{C6407AEA-F548-49B5-AB39-E80E068045F1}" srcOrd="2" destOrd="0" presId="urn:microsoft.com/office/officeart/2008/layout/VerticalCurvedList"/>
    <dgm:cxn modelId="{3CE35105-29F9-40B2-B126-4D8E31B81011}" type="presParOf" srcId="{C6407AEA-F548-49B5-AB39-E80E068045F1}" destId="{F09C215D-F37B-4C44-B9B1-04DD1D386FD6}"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D7E8A-8F42-48A3-ABF3-7E7690FA8AD2}">
      <dsp:nvSpPr>
        <dsp:cNvPr id="0" name=""/>
        <dsp:cNvSpPr/>
      </dsp:nvSpPr>
      <dsp:spPr>
        <a:xfrm>
          <a:off x="-3448631" y="-530230"/>
          <a:ext cx="4111802" cy="4111802"/>
        </a:xfrm>
        <a:prstGeom prst="blockArc">
          <a:avLst>
            <a:gd name="adj1" fmla="val 18900000"/>
            <a:gd name="adj2" fmla="val 2700000"/>
            <a:gd name="adj3" fmla="val 525"/>
          </a:avLst>
        </a:pr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B3214EA-E2C3-4C0E-BCF8-3B4AD011FD81}">
      <dsp:nvSpPr>
        <dsp:cNvPr id="0" name=""/>
        <dsp:cNvSpPr/>
      </dsp:nvSpPr>
      <dsp:spPr>
        <a:xfrm>
          <a:off x="215594" y="138713"/>
          <a:ext cx="5478568" cy="277305"/>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prstClr val="white"/>
              </a:solidFill>
              <a:latin typeface="Calibri" panose="020F0502020204030204"/>
              <a:ea typeface="+mn-ea"/>
              <a:cs typeface="+mn-cs"/>
            </a:rPr>
            <a:t>WHAT IS IAAC?</a:t>
          </a:r>
        </a:p>
      </dsp:txBody>
      <dsp:txXfrm>
        <a:off x="215594" y="138713"/>
        <a:ext cx="5478568" cy="277305"/>
      </dsp:txXfrm>
    </dsp:sp>
    <dsp:sp modelId="{6472B0E2-D91A-49FC-AEBC-5CF7C34E94FE}">
      <dsp:nvSpPr>
        <dsp:cNvPr id="0" name=""/>
        <dsp:cNvSpPr/>
      </dsp:nvSpPr>
      <dsp:spPr>
        <a:xfrm>
          <a:off x="42278" y="104050"/>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0CBE441-799F-4F45-AA66-AE22F5315438}">
      <dsp:nvSpPr>
        <dsp:cNvPr id="0" name=""/>
        <dsp:cNvSpPr/>
      </dsp:nvSpPr>
      <dsp:spPr>
        <a:xfrm>
          <a:off x="466719" y="554916"/>
          <a:ext cx="5227442" cy="277305"/>
        </a:xfrm>
        <a:prstGeom prst="rect">
          <a:avLst/>
        </a:prstGeom>
        <a:solidFill>
          <a:schemeClr val="accent4">
            <a:hueOff val="-744128"/>
            <a:satOff val="4483"/>
            <a:lumOff val="35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prstClr val="white"/>
              </a:solidFill>
              <a:latin typeface="Calibri" panose="020F0502020204030204"/>
              <a:ea typeface="+mn-ea"/>
              <a:cs typeface="+mn-cs"/>
            </a:rPr>
            <a:t>INTRODUCTION TO TERRAFORM</a:t>
          </a:r>
        </a:p>
      </dsp:txBody>
      <dsp:txXfrm>
        <a:off x="466719" y="554916"/>
        <a:ext cx="5227442" cy="277305"/>
      </dsp:txXfrm>
    </dsp:sp>
    <dsp:sp modelId="{B62355BC-D11E-4F26-BFAD-5E6EE260DD10}">
      <dsp:nvSpPr>
        <dsp:cNvPr id="0" name=""/>
        <dsp:cNvSpPr/>
      </dsp:nvSpPr>
      <dsp:spPr>
        <a:xfrm>
          <a:off x="293403" y="520253"/>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474CCA3-80B4-4F67-8B5A-1C01B381D22E}">
      <dsp:nvSpPr>
        <dsp:cNvPr id="0" name=""/>
        <dsp:cNvSpPr/>
      </dsp:nvSpPr>
      <dsp:spPr>
        <a:xfrm>
          <a:off x="604335" y="970814"/>
          <a:ext cx="5089827" cy="277305"/>
        </a:xfrm>
        <a:prstGeom prst="rect">
          <a:avLst/>
        </a:prstGeom>
        <a:solidFill>
          <a:schemeClr val="accent4">
            <a:hueOff val="-1488257"/>
            <a:satOff val="8966"/>
            <a:lumOff val="71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prstClr val="white"/>
              </a:solidFill>
              <a:latin typeface="Calibri" panose="020F0502020204030204"/>
              <a:ea typeface="+mn-ea"/>
              <a:cs typeface="+mn-cs"/>
            </a:rPr>
            <a:t>TERRAFORM ARCHITECTURE</a:t>
          </a:r>
        </a:p>
      </dsp:txBody>
      <dsp:txXfrm>
        <a:off x="604335" y="970814"/>
        <a:ext cx="5089827" cy="277305"/>
      </dsp:txXfrm>
    </dsp:sp>
    <dsp:sp modelId="{C274047F-9DE7-4796-BAD7-26D93E3B418B}">
      <dsp:nvSpPr>
        <dsp:cNvPr id="0" name=""/>
        <dsp:cNvSpPr/>
      </dsp:nvSpPr>
      <dsp:spPr>
        <a:xfrm>
          <a:off x="431018" y="936151"/>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24033D1-05C0-418C-B5A6-391B17C91F9B}">
      <dsp:nvSpPr>
        <dsp:cNvPr id="0" name=""/>
        <dsp:cNvSpPr/>
      </dsp:nvSpPr>
      <dsp:spPr>
        <a:xfrm>
          <a:off x="648274" y="1387017"/>
          <a:ext cx="5045887" cy="277305"/>
        </a:xfrm>
        <a:prstGeom prst="rect">
          <a:avLst/>
        </a:prstGeom>
        <a:solidFill>
          <a:schemeClr val="accent4">
            <a:hueOff val="-2232385"/>
            <a:satOff val="13449"/>
            <a:lumOff val="107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prstClr val="white"/>
              </a:solidFill>
              <a:latin typeface="Calibri" panose="020F0502020204030204"/>
              <a:ea typeface="+mn-ea"/>
              <a:cs typeface="+mn-cs"/>
            </a:rPr>
            <a:t>TERRAFORM LIFECYCLE</a:t>
          </a:r>
        </a:p>
      </dsp:txBody>
      <dsp:txXfrm>
        <a:off x="648274" y="1387017"/>
        <a:ext cx="5045887" cy="277305"/>
      </dsp:txXfrm>
    </dsp:sp>
    <dsp:sp modelId="{7F6CCEC9-FE44-47E7-9A22-2DB6266A845D}">
      <dsp:nvSpPr>
        <dsp:cNvPr id="0" name=""/>
        <dsp:cNvSpPr/>
      </dsp:nvSpPr>
      <dsp:spPr>
        <a:xfrm>
          <a:off x="474958" y="1352354"/>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1B523B-F835-4E9C-97BD-0EB0A9769C2A}">
      <dsp:nvSpPr>
        <dsp:cNvPr id="0" name=""/>
        <dsp:cNvSpPr/>
      </dsp:nvSpPr>
      <dsp:spPr>
        <a:xfrm>
          <a:off x="604335" y="1803220"/>
          <a:ext cx="5089827" cy="277305"/>
        </a:xfrm>
        <a:prstGeom prst="rect">
          <a:avLst/>
        </a:prstGeom>
        <a:solidFill>
          <a:schemeClr val="accent4">
            <a:hueOff val="-2976513"/>
            <a:satOff val="17933"/>
            <a:lumOff val="143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INSTALLING TERRAFORM</a:t>
          </a:r>
          <a:endParaRPr lang="en-IN" sz="1600" b="1" kern="1200" dirty="0">
            <a:solidFill>
              <a:prstClr val="white"/>
            </a:solidFill>
            <a:latin typeface="Calibri" panose="020F0502020204030204"/>
            <a:ea typeface="+mn-ea"/>
            <a:cs typeface="+mn-cs"/>
          </a:endParaRPr>
        </a:p>
      </dsp:txBody>
      <dsp:txXfrm>
        <a:off x="604335" y="1803220"/>
        <a:ext cx="5089827" cy="277305"/>
      </dsp:txXfrm>
    </dsp:sp>
    <dsp:sp modelId="{5E37D200-8CB5-4805-A5EE-F7E34E5F1930}">
      <dsp:nvSpPr>
        <dsp:cNvPr id="0" name=""/>
        <dsp:cNvSpPr/>
      </dsp:nvSpPr>
      <dsp:spPr>
        <a:xfrm>
          <a:off x="431018" y="1768557"/>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C356034-CB56-4F5D-96F6-92D22A520800}">
      <dsp:nvSpPr>
        <dsp:cNvPr id="0" name=""/>
        <dsp:cNvSpPr/>
      </dsp:nvSpPr>
      <dsp:spPr>
        <a:xfrm>
          <a:off x="466719" y="2219118"/>
          <a:ext cx="5227442" cy="277305"/>
        </a:xfrm>
        <a:prstGeom prst="rect">
          <a:avLst/>
        </a:prstGeom>
        <a:solidFill>
          <a:schemeClr val="accent4">
            <a:hueOff val="-3720641"/>
            <a:satOff val="22416"/>
            <a:lumOff val="179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prstClr val="white"/>
              </a:solidFill>
              <a:latin typeface="Calibri" panose="020F0502020204030204"/>
              <a:ea typeface="+mn-ea"/>
              <a:cs typeface="+mn-cs"/>
            </a:rPr>
            <a:t>TERRAFORM STATE</a:t>
          </a:r>
        </a:p>
      </dsp:txBody>
      <dsp:txXfrm>
        <a:off x="466719" y="2219118"/>
        <a:ext cx="5227442" cy="277305"/>
      </dsp:txXfrm>
    </dsp:sp>
    <dsp:sp modelId="{093F4FC1-0875-422F-A966-3CECD4027F8B}">
      <dsp:nvSpPr>
        <dsp:cNvPr id="0" name=""/>
        <dsp:cNvSpPr/>
      </dsp:nvSpPr>
      <dsp:spPr>
        <a:xfrm>
          <a:off x="293403" y="2184455"/>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46176AD-5E7B-461C-8ED7-3CB77E76E218}">
      <dsp:nvSpPr>
        <dsp:cNvPr id="0" name=""/>
        <dsp:cNvSpPr/>
      </dsp:nvSpPr>
      <dsp:spPr>
        <a:xfrm>
          <a:off x="215594" y="2635321"/>
          <a:ext cx="5478568" cy="277305"/>
        </a:xfrm>
        <a:prstGeom prst="rect">
          <a:avLst/>
        </a:prstGeom>
        <a:solidFill>
          <a:schemeClr val="accent4">
            <a:hueOff val="-4464770"/>
            <a:satOff val="26899"/>
            <a:lumOff val="215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112"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prstClr val="white"/>
              </a:solidFill>
              <a:latin typeface="Calibri" panose="020F0502020204030204"/>
              <a:ea typeface="+mn-ea"/>
              <a:cs typeface="+mn-cs"/>
            </a:rPr>
            <a:t>TERRAFORM VARIABLES</a:t>
          </a:r>
        </a:p>
      </dsp:txBody>
      <dsp:txXfrm>
        <a:off x="215594" y="2635321"/>
        <a:ext cx="5478568" cy="277305"/>
      </dsp:txXfrm>
    </dsp:sp>
    <dsp:sp modelId="{F09C215D-F37B-4C44-B9B1-04DD1D386FD6}">
      <dsp:nvSpPr>
        <dsp:cNvPr id="0" name=""/>
        <dsp:cNvSpPr/>
      </dsp:nvSpPr>
      <dsp:spPr>
        <a:xfrm>
          <a:off x="42278" y="2600657"/>
          <a:ext cx="346632" cy="34663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D7E8A-8F42-48A3-ABF3-7E7690FA8AD2}">
      <dsp:nvSpPr>
        <dsp:cNvPr id="0" name=""/>
        <dsp:cNvSpPr/>
      </dsp:nvSpPr>
      <dsp:spPr>
        <a:xfrm flipH="1">
          <a:off x="-229270" y="189143"/>
          <a:ext cx="76868" cy="214592"/>
        </a:xfrm>
        <a:prstGeom prst="blockArc">
          <a:avLst>
            <a:gd name="adj1" fmla="val 18900000"/>
            <a:gd name="adj2" fmla="val 2700000"/>
            <a:gd name="adj3" fmla="val 2853"/>
          </a:avLst>
        </a:prstGeom>
        <a:noFill/>
        <a:ln w="12700" cap="flat" cmpd="sng" algn="ctr">
          <a:solidFill>
            <a:schemeClr val="accent1">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C3ACA1-B125-44E8-9EEE-8CEC25F3A084}">
      <dsp:nvSpPr>
        <dsp:cNvPr id="0" name=""/>
        <dsp:cNvSpPr/>
      </dsp:nvSpPr>
      <dsp:spPr>
        <a:xfrm>
          <a:off x="183683" y="149493"/>
          <a:ext cx="5781351" cy="293892"/>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5299"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Calibri" panose="020F0502020204030204"/>
              <a:ea typeface="+mn-ea"/>
              <a:cs typeface="+mn-cs"/>
            </a:rPr>
            <a:t>TERRAFORM MODULES</a:t>
          </a:r>
        </a:p>
      </dsp:txBody>
      <dsp:txXfrm>
        <a:off x="183683" y="149493"/>
        <a:ext cx="5781351" cy="293892"/>
      </dsp:txXfrm>
    </dsp:sp>
    <dsp:sp modelId="{F09C215D-F37B-4C44-B9B1-04DD1D386FD6}">
      <dsp:nvSpPr>
        <dsp:cNvPr id="0" name=""/>
        <dsp:cNvSpPr/>
      </dsp:nvSpPr>
      <dsp:spPr>
        <a:xfrm>
          <a:off x="0" y="112756"/>
          <a:ext cx="367366" cy="36736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0179E7B-A67F-438F-AF06-3537ABA12058}" type="datetimeFigureOut">
              <a:rPr lang="en-IN" smtClean="0"/>
              <a:t>29-07-2021</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00ECD18-44AB-4BA0-8180-A5C1AB8BCB0D}" type="slidenum">
              <a:rPr lang="en-IN" smtClean="0"/>
              <a:t>‹#›</a:t>
            </a:fld>
            <a:endParaRPr lang="en-IN"/>
          </a:p>
        </p:txBody>
      </p:sp>
    </p:spTree>
    <p:extLst>
      <p:ext uri="{BB962C8B-B14F-4D97-AF65-F5344CB8AC3E}">
        <p14:creationId xmlns:p14="http://schemas.microsoft.com/office/powerpoint/2010/main" val="189242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7D4185E-D969-4048-92D5-DB961B814BD8}"/>
              </a:ext>
            </a:extLst>
          </p:cNvPr>
          <p:cNvSpPr/>
          <p:nvPr/>
        </p:nvSpPr>
        <p:spPr>
          <a:xfrm>
            <a:off x="1907537" y="929351"/>
            <a:ext cx="5437212" cy="538112"/>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700" b="1"/>
          </a:p>
        </p:txBody>
      </p:sp>
      <p:grpSp>
        <p:nvGrpSpPr>
          <p:cNvPr id="9" name="Group 8">
            <a:extLst>
              <a:ext uri="{FF2B5EF4-FFF2-40B4-BE49-F238E27FC236}">
                <a16:creationId xmlns:a16="http://schemas.microsoft.com/office/drawing/2014/main" id="{269D81B9-7869-4A4C-B20E-88D225E021DF}"/>
              </a:ext>
            </a:extLst>
          </p:cNvPr>
          <p:cNvGrpSpPr/>
          <p:nvPr/>
        </p:nvGrpSpPr>
        <p:grpSpPr>
          <a:xfrm>
            <a:off x="633485" y="4063500"/>
            <a:ext cx="594000" cy="1080000"/>
            <a:chOff x="-24171" y="-34800"/>
            <a:chExt cx="832719" cy="3663697"/>
          </a:xfrm>
        </p:grpSpPr>
        <p:pic>
          <p:nvPicPr>
            <p:cNvPr id="10" name="Picture 9">
              <a:extLst>
                <a:ext uri="{FF2B5EF4-FFF2-40B4-BE49-F238E27FC236}">
                  <a16:creationId xmlns:a16="http://schemas.microsoft.com/office/drawing/2014/main" id="{C013A8BE-4596-486F-9F07-13499D76ED8E}"/>
                </a:ext>
              </a:extLst>
            </p:cNvPr>
            <p:cNvPicPr/>
            <p:nvPr/>
          </p:nvPicPr>
          <p:blipFill>
            <a:blip r:embed="rId2"/>
            <a:stretch>
              <a:fillRect/>
            </a:stretch>
          </p:blipFill>
          <p:spPr>
            <a:xfrm>
              <a:off x="-24171" y="-34800"/>
              <a:ext cx="832719" cy="3663697"/>
            </a:xfrm>
            <a:prstGeom prst="rect">
              <a:avLst/>
            </a:prstGeom>
          </p:spPr>
        </p:pic>
      </p:grpSp>
      <p:grpSp>
        <p:nvGrpSpPr>
          <p:cNvPr id="7" name="Group 6">
            <a:extLst>
              <a:ext uri="{FF2B5EF4-FFF2-40B4-BE49-F238E27FC236}">
                <a16:creationId xmlns:a16="http://schemas.microsoft.com/office/drawing/2014/main" id="{58B55B8E-4D6C-40A9-99CA-6D0DF7DD7C48}"/>
              </a:ext>
            </a:extLst>
          </p:cNvPr>
          <p:cNvGrpSpPr/>
          <p:nvPr/>
        </p:nvGrpSpPr>
        <p:grpSpPr>
          <a:xfrm>
            <a:off x="633486" y="0"/>
            <a:ext cx="594122" cy="1080000"/>
            <a:chOff x="-3683" y="0"/>
            <a:chExt cx="832104" cy="2663952"/>
          </a:xfrm>
        </p:grpSpPr>
        <p:pic>
          <p:nvPicPr>
            <p:cNvPr id="8" name="Picture 7">
              <a:extLst>
                <a:ext uri="{FF2B5EF4-FFF2-40B4-BE49-F238E27FC236}">
                  <a16:creationId xmlns:a16="http://schemas.microsoft.com/office/drawing/2014/main" id="{B5B6E5F6-1AE4-43B5-935F-54D84C8842CF}"/>
                </a:ext>
              </a:extLst>
            </p:cNvPr>
            <p:cNvPicPr/>
            <p:nvPr/>
          </p:nvPicPr>
          <p:blipFill>
            <a:blip r:embed="rId3"/>
            <a:stretch>
              <a:fillRect/>
            </a:stretch>
          </p:blipFill>
          <p:spPr>
            <a:xfrm>
              <a:off x="-3683" y="0"/>
              <a:ext cx="832104" cy="2663952"/>
            </a:xfrm>
            <a:prstGeom prst="rect">
              <a:avLst/>
            </a:prstGeom>
          </p:spPr>
        </p:pic>
      </p:grpSp>
      <p:pic>
        <p:nvPicPr>
          <p:cNvPr id="11" name="Picture 10">
            <a:extLst>
              <a:ext uri="{FF2B5EF4-FFF2-40B4-BE49-F238E27FC236}">
                <a16:creationId xmlns:a16="http://schemas.microsoft.com/office/drawing/2014/main" id="{E2E69EF4-0079-42B5-A3C3-9BF83BACBD0E}"/>
              </a:ext>
            </a:extLst>
          </p:cNvPr>
          <p:cNvPicPr/>
          <p:nvPr/>
        </p:nvPicPr>
        <p:blipFill>
          <a:blip r:embed="rId4"/>
          <a:stretch>
            <a:fillRect/>
          </a:stretch>
        </p:blipFill>
        <p:spPr>
          <a:xfrm>
            <a:off x="8064000" y="2107529"/>
            <a:ext cx="1080000" cy="594000"/>
          </a:xfrm>
          <a:prstGeom prst="rect">
            <a:avLst/>
          </a:prstGeom>
        </p:spPr>
      </p:pic>
      <p:grpSp>
        <p:nvGrpSpPr>
          <p:cNvPr id="12" name="Group 11">
            <a:extLst>
              <a:ext uri="{FF2B5EF4-FFF2-40B4-BE49-F238E27FC236}">
                <a16:creationId xmlns:a16="http://schemas.microsoft.com/office/drawing/2014/main" id="{0E84EB71-9FF3-4260-A660-C82E0C9B5497}"/>
              </a:ext>
            </a:extLst>
          </p:cNvPr>
          <p:cNvGrpSpPr/>
          <p:nvPr/>
        </p:nvGrpSpPr>
        <p:grpSpPr>
          <a:xfrm>
            <a:off x="6221608" y="242171"/>
            <a:ext cx="2729840" cy="595659"/>
            <a:chOff x="4648200" y="391628"/>
            <a:chExt cx="3506001" cy="794212"/>
          </a:xfrm>
        </p:grpSpPr>
        <p:grpSp>
          <p:nvGrpSpPr>
            <p:cNvPr id="13" name="Group 12">
              <a:extLst>
                <a:ext uri="{FF2B5EF4-FFF2-40B4-BE49-F238E27FC236}">
                  <a16:creationId xmlns:a16="http://schemas.microsoft.com/office/drawing/2014/main" id="{F2C36110-E008-4FA2-BF59-08CBE8FC1A2B}"/>
                </a:ext>
              </a:extLst>
            </p:cNvPr>
            <p:cNvGrpSpPr/>
            <p:nvPr/>
          </p:nvGrpSpPr>
          <p:grpSpPr>
            <a:xfrm>
              <a:off x="4648200" y="445025"/>
              <a:ext cx="897837" cy="613108"/>
              <a:chOff x="0" y="0"/>
              <a:chExt cx="974358" cy="683109"/>
            </a:xfrm>
          </p:grpSpPr>
          <p:sp>
            <p:nvSpPr>
              <p:cNvPr id="15" name="Shape 11561">
                <a:extLst>
                  <a:ext uri="{FF2B5EF4-FFF2-40B4-BE49-F238E27FC236}">
                    <a16:creationId xmlns:a16="http://schemas.microsoft.com/office/drawing/2014/main" id="{AD6F25D0-497E-467A-B913-41D32A73E5ED}"/>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6" name="Shape 27">
                <a:extLst>
                  <a:ext uri="{FF2B5EF4-FFF2-40B4-BE49-F238E27FC236}">
                    <a16:creationId xmlns:a16="http://schemas.microsoft.com/office/drawing/2014/main" id="{6D45015A-5E7E-4B45-B2C4-BE90FFD2D73D}"/>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7" name="Shape 28">
                <a:extLst>
                  <a:ext uri="{FF2B5EF4-FFF2-40B4-BE49-F238E27FC236}">
                    <a16:creationId xmlns:a16="http://schemas.microsoft.com/office/drawing/2014/main" id="{A8B234D9-132F-45A3-B59A-2F02C1BAB6D7}"/>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8" name="Shape 11562">
                <a:extLst>
                  <a:ext uri="{FF2B5EF4-FFF2-40B4-BE49-F238E27FC236}">
                    <a16:creationId xmlns:a16="http://schemas.microsoft.com/office/drawing/2014/main" id="{2FEBD914-F8F6-461B-BF30-359D016EB0CB}"/>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19" name="Shape 30">
                <a:extLst>
                  <a:ext uri="{FF2B5EF4-FFF2-40B4-BE49-F238E27FC236}">
                    <a16:creationId xmlns:a16="http://schemas.microsoft.com/office/drawing/2014/main" id="{15B4EE96-9542-412F-B40A-2B8BEEB72920}"/>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0" name="Shape 31">
                <a:extLst>
                  <a:ext uri="{FF2B5EF4-FFF2-40B4-BE49-F238E27FC236}">
                    <a16:creationId xmlns:a16="http://schemas.microsoft.com/office/drawing/2014/main" id="{4560362B-4519-455C-A68F-D1E28E9F9404}"/>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4" name="Google Shape;6;p1">
              <a:extLst>
                <a:ext uri="{FF2B5EF4-FFF2-40B4-BE49-F238E27FC236}">
                  <a16:creationId xmlns:a16="http://schemas.microsoft.com/office/drawing/2014/main" id="{3E410E8C-FACA-4E10-AE59-7A377F981F1C}"/>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21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675" b="0" i="0" u="none" strike="noStrike" cap="none" dirty="0">
                  <a:solidFill>
                    <a:schemeClr val="dk1"/>
                  </a:solidFill>
                  <a:effectLst/>
                  <a:latin typeface="Arial"/>
                  <a:ea typeface="Arial"/>
                  <a:cs typeface="Arial"/>
                  <a:sym typeface="Arial"/>
                </a:rPr>
                <a:t>ACCELERATE YOUR GROWTH</a:t>
              </a:r>
              <a:endParaRPr lang="en-US" sz="2100" b="1" u="none" dirty="0"/>
            </a:p>
          </p:txBody>
        </p:sp>
      </p:grpSp>
      <p:pic>
        <p:nvPicPr>
          <p:cNvPr id="21" name="Picture 2" descr="Image result for devops">
            <a:extLst>
              <a:ext uri="{FF2B5EF4-FFF2-40B4-BE49-F238E27FC236}">
                <a16:creationId xmlns:a16="http://schemas.microsoft.com/office/drawing/2014/main" id="{4DC67243-77C9-489F-8E96-EB49CBC626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8857" y="1581713"/>
            <a:ext cx="5480106" cy="27548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D7823BD5-A567-4221-9395-AB571A82214F}"/>
              </a:ext>
            </a:extLst>
          </p:cNvPr>
          <p:cNvSpPr/>
          <p:nvPr/>
        </p:nvSpPr>
        <p:spPr>
          <a:xfrm>
            <a:off x="5278349" y="4760498"/>
            <a:ext cx="3629388" cy="304827"/>
          </a:xfrm>
          <a:prstGeom prst="rect">
            <a:avLst/>
          </a:prstGeom>
        </p:spPr>
        <p:txBody>
          <a:bodyPr wrap="square">
            <a:spAutoFit/>
          </a:bodyPr>
          <a:lstStyle/>
          <a:p>
            <a:pPr marL="1666875">
              <a:lnSpc>
                <a:spcPct val="107000"/>
              </a:lnSpc>
              <a:spcAft>
                <a:spcPts val="600"/>
              </a:spcAft>
            </a:pPr>
            <a:r>
              <a:rPr lang="en-IN" sz="1350" b="1" dirty="0">
                <a:solidFill>
                  <a:srgbClr val="666666"/>
                </a:solidFill>
                <a:effectLst/>
                <a:latin typeface="Calibri" panose="020F0502020204030204" pitchFamily="34" charset="0"/>
                <a:ea typeface="Calibri" panose="020F0502020204030204" pitchFamily="34" charset="0"/>
              </a:rPr>
              <a:t>www.thecloudtrain.com</a:t>
            </a:r>
            <a:endParaRPr lang="en-IN" sz="900" b="1" dirty="0">
              <a:solidFill>
                <a:srgbClr val="000000"/>
              </a:solidFill>
              <a:effectLst/>
              <a:latin typeface="Calibri" panose="020F0502020204030204" pitchFamily="34" charset="0"/>
              <a:ea typeface="Calibri" panose="020F0502020204030204" pitchFamily="34" charset="0"/>
            </a:endParaRPr>
          </a:p>
        </p:txBody>
      </p:sp>
      <p:sp>
        <p:nvSpPr>
          <p:cNvPr id="33" name="Title 1">
            <a:extLst>
              <a:ext uri="{FF2B5EF4-FFF2-40B4-BE49-F238E27FC236}">
                <a16:creationId xmlns:a16="http://schemas.microsoft.com/office/drawing/2014/main" id="{E6727312-563D-456D-956F-7E564ED7B0B6}"/>
              </a:ext>
            </a:extLst>
          </p:cNvPr>
          <p:cNvSpPr>
            <a:spLocks noGrp="1"/>
          </p:cNvSpPr>
          <p:nvPr>
            <p:ph type="title"/>
          </p:nvPr>
        </p:nvSpPr>
        <p:spPr>
          <a:xfrm>
            <a:off x="2017006" y="963939"/>
            <a:ext cx="5241411" cy="459806"/>
          </a:xfrm>
        </p:spPr>
        <p:txBody>
          <a:bodyPr>
            <a:normAutofit/>
          </a:bodyPr>
          <a:lstStyle>
            <a:lvl1pPr algn="ctr">
              <a:defRPr lang="en-IN" sz="2700" b="1" kern="1200" dirty="0">
                <a:solidFill>
                  <a:schemeClr val="lt1"/>
                </a:solidFill>
                <a:latin typeface="+mn-lt"/>
                <a:ea typeface="+mn-ea"/>
                <a:cs typeface="+mn-cs"/>
              </a:defRPr>
            </a:lvl1pPr>
          </a:lstStyle>
          <a:p>
            <a:r>
              <a:rPr lang="en-US"/>
              <a:t>Click to edit Master title style</a:t>
            </a:r>
            <a:endParaRPr lang="en-IN" dirty="0"/>
          </a:p>
        </p:txBody>
      </p:sp>
    </p:spTree>
    <p:extLst>
      <p:ext uri="{BB962C8B-B14F-4D97-AF65-F5344CB8AC3E}">
        <p14:creationId xmlns:p14="http://schemas.microsoft.com/office/powerpoint/2010/main" val="10671040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5670-DC42-4274-A831-375D5A581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19C1E5-D94E-418F-A6F2-640EABCC7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8A992-B8FD-4651-AE18-F231984CAF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D70E75-3841-487F-876D-FE858993ED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E12ED-3EE4-418A-AC39-B32C1279A9F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1908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E7CF3-A22D-47D4-B8ED-A8227938B19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23B19-82F0-413C-801D-FCCF7EFFD7F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B1550-DFBF-412C-9A87-1475666004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4B9D50-F7A6-451D-A09F-4D7AF3E46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6F40D-9CB8-4074-B52D-AC820E27819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722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F893-BDBD-45B0-A539-19D132F610C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51D7026-AF2A-43E8-BCAC-75E65F7AB9D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F038DA-1549-46C7-976C-87BBB6CAB3D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22548B-77BF-4726-9917-9AA999084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C3EB9-943B-46E0-94BD-D228E2D3FE6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74906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3B745F9-B99B-44F5-8086-EBFB53DB8374}"/>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12" name="Content Placeholder 2">
            <a:extLst>
              <a:ext uri="{FF2B5EF4-FFF2-40B4-BE49-F238E27FC236}">
                <a16:creationId xmlns:a16="http://schemas.microsoft.com/office/drawing/2014/main" id="{2CBEC759-2DAF-4E7D-8671-81FB8DBABFE8}"/>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3" name="Date Placeholder 3">
            <a:extLst>
              <a:ext uri="{FF2B5EF4-FFF2-40B4-BE49-F238E27FC236}">
                <a16:creationId xmlns:a16="http://schemas.microsoft.com/office/drawing/2014/main" id="{06190609-A0B6-4264-BD0F-2D1F18B00185}"/>
              </a:ext>
            </a:extLst>
          </p:cNvPr>
          <p:cNvSpPr>
            <a:spLocks noGrp="1"/>
          </p:cNvSpPr>
          <p:nvPr>
            <p:ph type="dt" sz="half" idx="10"/>
          </p:nvPr>
        </p:nvSpPr>
        <p:spPr>
          <a:xfrm>
            <a:off x="628650" y="4767263"/>
            <a:ext cx="2057400" cy="273844"/>
          </a:xfrm>
        </p:spPr>
        <p:txBody>
          <a:bodyPr/>
          <a:lstStyle/>
          <a:p>
            <a:endParaRPr lang="en-US"/>
          </a:p>
        </p:txBody>
      </p:sp>
      <p:sp>
        <p:nvSpPr>
          <p:cNvPr id="14" name="Footer Placeholder 4">
            <a:extLst>
              <a:ext uri="{FF2B5EF4-FFF2-40B4-BE49-F238E27FC236}">
                <a16:creationId xmlns:a16="http://schemas.microsoft.com/office/drawing/2014/main" id="{C8562887-DE16-4545-8828-FAECD9F63EFC}"/>
              </a:ext>
            </a:extLst>
          </p:cNvPr>
          <p:cNvSpPr>
            <a:spLocks noGrp="1"/>
          </p:cNvSpPr>
          <p:nvPr>
            <p:ph type="ftr" sz="quarter" idx="11"/>
          </p:nvPr>
        </p:nvSpPr>
        <p:spPr>
          <a:xfrm>
            <a:off x="3028950" y="4767263"/>
            <a:ext cx="3086100" cy="273844"/>
          </a:xfrm>
        </p:spPr>
        <p:txBody>
          <a:bodyPr/>
          <a:lstStyle/>
          <a:p>
            <a:endParaRPr lang="en-IN" dirty="0"/>
          </a:p>
        </p:txBody>
      </p:sp>
      <p:sp>
        <p:nvSpPr>
          <p:cNvPr id="15" name="Slide Number Placeholder 5">
            <a:extLst>
              <a:ext uri="{FF2B5EF4-FFF2-40B4-BE49-F238E27FC236}">
                <a16:creationId xmlns:a16="http://schemas.microsoft.com/office/drawing/2014/main" id="{B6D01D4E-526D-4F4B-85F9-0772C4470EC2}"/>
              </a:ext>
            </a:extLst>
          </p:cNvPr>
          <p:cNvSpPr>
            <a:spLocks noGrp="1"/>
          </p:cNvSpPr>
          <p:nvPr>
            <p:ph type="sldNum" sz="quarter" idx="12"/>
          </p:nvPr>
        </p:nvSpPr>
        <p:spPr>
          <a:xfrm>
            <a:off x="6457950" y="4767263"/>
            <a:ext cx="2057400" cy="273844"/>
          </a:xfrm>
        </p:spPr>
        <p:txBody>
          <a:bodyPr/>
          <a:lstStyle/>
          <a:p>
            <a:fld id="{B6F15528-21DE-4FAA-801E-634DDDAF4B2B}" type="slidenum">
              <a:rPr lang="en-IN" smtClean="0"/>
              <a:t>‹#›</a:t>
            </a:fld>
            <a:endParaRPr lang="en-IN"/>
          </a:p>
        </p:txBody>
      </p:sp>
      <p:grpSp>
        <p:nvGrpSpPr>
          <p:cNvPr id="16" name="Group 15">
            <a:extLst>
              <a:ext uri="{FF2B5EF4-FFF2-40B4-BE49-F238E27FC236}">
                <a16:creationId xmlns:a16="http://schemas.microsoft.com/office/drawing/2014/main" id="{CEE39F20-081A-4016-9FAB-0C41D98602EF}"/>
              </a:ext>
            </a:extLst>
          </p:cNvPr>
          <p:cNvGrpSpPr/>
          <p:nvPr/>
        </p:nvGrpSpPr>
        <p:grpSpPr>
          <a:xfrm>
            <a:off x="633485" y="3793096"/>
            <a:ext cx="594000" cy="1080000"/>
            <a:chOff x="-24171" y="-34800"/>
            <a:chExt cx="832719" cy="3663697"/>
          </a:xfrm>
        </p:grpSpPr>
        <p:pic>
          <p:nvPicPr>
            <p:cNvPr id="17" name="Picture 16">
              <a:extLst>
                <a:ext uri="{FF2B5EF4-FFF2-40B4-BE49-F238E27FC236}">
                  <a16:creationId xmlns:a16="http://schemas.microsoft.com/office/drawing/2014/main" id="{5CAD1386-C4F9-4CAA-B4DE-AA8FBC396867}"/>
                </a:ext>
              </a:extLst>
            </p:cNvPr>
            <p:cNvPicPr/>
            <p:nvPr/>
          </p:nvPicPr>
          <p:blipFill>
            <a:blip r:embed="rId2"/>
            <a:stretch>
              <a:fillRect/>
            </a:stretch>
          </p:blipFill>
          <p:spPr>
            <a:xfrm>
              <a:off x="-24171" y="-34800"/>
              <a:ext cx="832719" cy="3663697"/>
            </a:xfrm>
            <a:prstGeom prst="rect">
              <a:avLst/>
            </a:prstGeom>
          </p:spPr>
        </p:pic>
      </p:grpSp>
      <p:sp>
        <p:nvSpPr>
          <p:cNvPr id="18" name="Footer Placeholder 4">
            <a:extLst>
              <a:ext uri="{FF2B5EF4-FFF2-40B4-BE49-F238E27FC236}">
                <a16:creationId xmlns:a16="http://schemas.microsoft.com/office/drawing/2014/main" id="{DDC21DCD-F811-4A4E-9A5E-EBC1E751686B}"/>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9" name="Group 18">
            <a:extLst>
              <a:ext uri="{FF2B5EF4-FFF2-40B4-BE49-F238E27FC236}">
                <a16:creationId xmlns:a16="http://schemas.microsoft.com/office/drawing/2014/main" id="{56AAA88A-7A95-43C0-A8B0-4133CBBDAAFE}"/>
              </a:ext>
            </a:extLst>
          </p:cNvPr>
          <p:cNvGrpSpPr/>
          <p:nvPr/>
        </p:nvGrpSpPr>
        <p:grpSpPr>
          <a:xfrm>
            <a:off x="633486" y="0"/>
            <a:ext cx="594122" cy="1080000"/>
            <a:chOff x="-3683" y="0"/>
            <a:chExt cx="832104" cy="2663952"/>
          </a:xfrm>
        </p:grpSpPr>
        <p:pic>
          <p:nvPicPr>
            <p:cNvPr id="20" name="Picture 19">
              <a:extLst>
                <a:ext uri="{FF2B5EF4-FFF2-40B4-BE49-F238E27FC236}">
                  <a16:creationId xmlns:a16="http://schemas.microsoft.com/office/drawing/2014/main" id="{8CD2CB3F-5095-4107-BE3A-BC931FE09709}"/>
                </a:ext>
              </a:extLst>
            </p:cNvPr>
            <p:cNvPicPr/>
            <p:nvPr/>
          </p:nvPicPr>
          <p:blipFill>
            <a:blip r:embed="rId3"/>
            <a:stretch>
              <a:fillRect/>
            </a:stretch>
          </p:blipFill>
          <p:spPr>
            <a:xfrm>
              <a:off x="-3683" y="0"/>
              <a:ext cx="832104" cy="2663952"/>
            </a:xfrm>
            <a:prstGeom prst="rect">
              <a:avLst/>
            </a:prstGeom>
          </p:spPr>
        </p:pic>
      </p:grpSp>
      <p:pic>
        <p:nvPicPr>
          <p:cNvPr id="21" name="Picture 20">
            <a:extLst>
              <a:ext uri="{FF2B5EF4-FFF2-40B4-BE49-F238E27FC236}">
                <a16:creationId xmlns:a16="http://schemas.microsoft.com/office/drawing/2014/main" id="{5734B4FF-1C11-4A7A-B73F-923FE02282D0}"/>
              </a:ext>
            </a:extLst>
          </p:cNvPr>
          <p:cNvPicPr/>
          <p:nvPr/>
        </p:nvPicPr>
        <p:blipFill>
          <a:blip r:embed="rId4"/>
          <a:stretch>
            <a:fillRect/>
          </a:stretch>
        </p:blipFill>
        <p:spPr>
          <a:xfrm>
            <a:off x="8064000" y="2107529"/>
            <a:ext cx="1080000" cy="594000"/>
          </a:xfrm>
          <a:prstGeom prst="rect">
            <a:avLst/>
          </a:prstGeom>
        </p:spPr>
      </p:pic>
      <p:grpSp>
        <p:nvGrpSpPr>
          <p:cNvPr id="22" name="Group 21">
            <a:extLst>
              <a:ext uri="{FF2B5EF4-FFF2-40B4-BE49-F238E27FC236}">
                <a16:creationId xmlns:a16="http://schemas.microsoft.com/office/drawing/2014/main" id="{22284A5C-519E-4041-9765-B3C97C0751EB}"/>
              </a:ext>
            </a:extLst>
          </p:cNvPr>
          <p:cNvGrpSpPr/>
          <p:nvPr/>
        </p:nvGrpSpPr>
        <p:grpSpPr>
          <a:xfrm>
            <a:off x="7212370" y="100883"/>
            <a:ext cx="1931630" cy="405101"/>
            <a:chOff x="4648200" y="391628"/>
            <a:chExt cx="3506001" cy="794212"/>
          </a:xfrm>
        </p:grpSpPr>
        <p:grpSp>
          <p:nvGrpSpPr>
            <p:cNvPr id="23" name="Group 22">
              <a:extLst>
                <a:ext uri="{FF2B5EF4-FFF2-40B4-BE49-F238E27FC236}">
                  <a16:creationId xmlns:a16="http://schemas.microsoft.com/office/drawing/2014/main" id="{36B8C975-7FB4-4C4D-B0DC-130305ABAA3A}"/>
                </a:ext>
              </a:extLst>
            </p:cNvPr>
            <p:cNvGrpSpPr/>
            <p:nvPr/>
          </p:nvGrpSpPr>
          <p:grpSpPr>
            <a:xfrm>
              <a:off x="4648200" y="445025"/>
              <a:ext cx="897837" cy="613108"/>
              <a:chOff x="0" y="0"/>
              <a:chExt cx="974358" cy="683109"/>
            </a:xfrm>
          </p:grpSpPr>
          <p:sp>
            <p:nvSpPr>
              <p:cNvPr id="25" name="Shape 11561">
                <a:extLst>
                  <a:ext uri="{FF2B5EF4-FFF2-40B4-BE49-F238E27FC236}">
                    <a16:creationId xmlns:a16="http://schemas.microsoft.com/office/drawing/2014/main" id="{FA047138-56C6-46DB-8A4F-AA0ED9B26BA9}"/>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6" name="Shape 27">
                <a:extLst>
                  <a:ext uri="{FF2B5EF4-FFF2-40B4-BE49-F238E27FC236}">
                    <a16:creationId xmlns:a16="http://schemas.microsoft.com/office/drawing/2014/main" id="{11708596-7A09-45F1-AEC1-78F198C103CE}"/>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7" name="Shape 28">
                <a:extLst>
                  <a:ext uri="{FF2B5EF4-FFF2-40B4-BE49-F238E27FC236}">
                    <a16:creationId xmlns:a16="http://schemas.microsoft.com/office/drawing/2014/main" id="{3EBE6A66-A5B7-4F2B-8F40-902A9804A441}"/>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8" name="Shape 11562">
                <a:extLst>
                  <a:ext uri="{FF2B5EF4-FFF2-40B4-BE49-F238E27FC236}">
                    <a16:creationId xmlns:a16="http://schemas.microsoft.com/office/drawing/2014/main" id="{E34A88BB-DE5D-4581-9B14-06BF351E0CF2}"/>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9" name="Shape 30">
                <a:extLst>
                  <a:ext uri="{FF2B5EF4-FFF2-40B4-BE49-F238E27FC236}">
                    <a16:creationId xmlns:a16="http://schemas.microsoft.com/office/drawing/2014/main" id="{2BB67E8A-3679-45A9-83FD-29F59F3A1BDA}"/>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30" name="Shape 31">
                <a:extLst>
                  <a:ext uri="{FF2B5EF4-FFF2-40B4-BE49-F238E27FC236}">
                    <a16:creationId xmlns:a16="http://schemas.microsoft.com/office/drawing/2014/main" id="{8320EA8E-0534-4A99-8F58-CC4999889822}"/>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24" name="Google Shape;6;p1">
              <a:extLst>
                <a:ext uri="{FF2B5EF4-FFF2-40B4-BE49-F238E27FC236}">
                  <a16:creationId xmlns:a16="http://schemas.microsoft.com/office/drawing/2014/main" id="{79D66BB8-E38B-40AB-8557-7659B6812CCE}"/>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36425078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0881414B-97B6-4D1C-ABBC-6821B1298626}"/>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35" name="Content Placeholder 2">
            <a:extLst>
              <a:ext uri="{FF2B5EF4-FFF2-40B4-BE49-F238E27FC236}">
                <a16:creationId xmlns:a16="http://schemas.microsoft.com/office/drawing/2014/main" id="{CEED7C27-CA6E-4206-9640-8080B868AD70}"/>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9" name="Group 38">
            <a:extLst>
              <a:ext uri="{FF2B5EF4-FFF2-40B4-BE49-F238E27FC236}">
                <a16:creationId xmlns:a16="http://schemas.microsoft.com/office/drawing/2014/main" id="{3BD330F8-5AF3-4303-B382-7B74AE61E520}"/>
              </a:ext>
            </a:extLst>
          </p:cNvPr>
          <p:cNvGrpSpPr/>
          <p:nvPr/>
        </p:nvGrpSpPr>
        <p:grpSpPr>
          <a:xfrm>
            <a:off x="633485" y="3793096"/>
            <a:ext cx="594000" cy="1080000"/>
            <a:chOff x="-24171" y="-34800"/>
            <a:chExt cx="832719" cy="3663697"/>
          </a:xfrm>
        </p:grpSpPr>
        <p:pic>
          <p:nvPicPr>
            <p:cNvPr id="40" name="Picture 39">
              <a:extLst>
                <a:ext uri="{FF2B5EF4-FFF2-40B4-BE49-F238E27FC236}">
                  <a16:creationId xmlns:a16="http://schemas.microsoft.com/office/drawing/2014/main" id="{0789FE9C-97DB-4F8A-A7E9-32233EDE9FE6}"/>
                </a:ext>
              </a:extLst>
            </p:cNvPr>
            <p:cNvPicPr/>
            <p:nvPr/>
          </p:nvPicPr>
          <p:blipFill>
            <a:blip r:embed="rId2"/>
            <a:stretch>
              <a:fillRect/>
            </a:stretch>
          </p:blipFill>
          <p:spPr>
            <a:xfrm>
              <a:off x="-24171" y="-34800"/>
              <a:ext cx="832719" cy="3663697"/>
            </a:xfrm>
            <a:prstGeom prst="rect">
              <a:avLst/>
            </a:prstGeom>
          </p:spPr>
        </p:pic>
      </p:grpSp>
      <p:sp>
        <p:nvSpPr>
          <p:cNvPr id="41" name="Footer Placeholder 4">
            <a:extLst>
              <a:ext uri="{FF2B5EF4-FFF2-40B4-BE49-F238E27FC236}">
                <a16:creationId xmlns:a16="http://schemas.microsoft.com/office/drawing/2014/main" id="{F7AB6DC1-56E8-4CF4-B03B-0EBF5BFBDF8D}"/>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42" name="Group 41">
            <a:extLst>
              <a:ext uri="{FF2B5EF4-FFF2-40B4-BE49-F238E27FC236}">
                <a16:creationId xmlns:a16="http://schemas.microsoft.com/office/drawing/2014/main" id="{0321EAB3-B2FC-4DB0-9B0F-AF86DE51DDA8}"/>
              </a:ext>
            </a:extLst>
          </p:cNvPr>
          <p:cNvGrpSpPr/>
          <p:nvPr/>
        </p:nvGrpSpPr>
        <p:grpSpPr>
          <a:xfrm>
            <a:off x="633486" y="0"/>
            <a:ext cx="594122" cy="1080000"/>
            <a:chOff x="-3683" y="0"/>
            <a:chExt cx="832104" cy="2663952"/>
          </a:xfrm>
        </p:grpSpPr>
        <p:pic>
          <p:nvPicPr>
            <p:cNvPr id="43" name="Picture 42">
              <a:extLst>
                <a:ext uri="{FF2B5EF4-FFF2-40B4-BE49-F238E27FC236}">
                  <a16:creationId xmlns:a16="http://schemas.microsoft.com/office/drawing/2014/main" id="{CF61FCF2-BD99-49CB-B3A3-B74CC25C3F73}"/>
                </a:ext>
              </a:extLst>
            </p:cNvPr>
            <p:cNvPicPr/>
            <p:nvPr/>
          </p:nvPicPr>
          <p:blipFill>
            <a:blip r:embed="rId3"/>
            <a:stretch>
              <a:fillRect/>
            </a:stretch>
          </p:blipFill>
          <p:spPr>
            <a:xfrm>
              <a:off x="-3683" y="0"/>
              <a:ext cx="832104" cy="2663952"/>
            </a:xfrm>
            <a:prstGeom prst="rect">
              <a:avLst/>
            </a:prstGeom>
          </p:spPr>
        </p:pic>
      </p:grpSp>
      <p:pic>
        <p:nvPicPr>
          <p:cNvPr id="44" name="Picture 43">
            <a:extLst>
              <a:ext uri="{FF2B5EF4-FFF2-40B4-BE49-F238E27FC236}">
                <a16:creationId xmlns:a16="http://schemas.microsoft.com/office/drawing/2014/main" id="{4C91483C-3CAD-4A4D-A967-406636BC2416}"/>
              </a:ext>
            </a:extLst>
          </p:cNvPr>
          <p:cNvPicPr/>
          <p:nvPr/>
        </p:nvPicPr>
        <p:blipFill>
          <a:blip r:embed="rId4"/>
          <a:stretch>
            <a:fillRect/>
          </a:stretch>
        </p:blipFill>
        <p:spPr>
          <a:xfrm>
            <a:off x="8064000" y="2107529"/>
            <a:ext cx="1080000" cy="594000"/>
          </a:xfrm>
          <a:prstGeom prst="rect">
            <a:avLst/>
          </a:prstGeom>
        </p:spPr>
      </p:pic>
      <p:grpSp>
        <p:nvGrpSpPr>
          <p:cNvPr id="45" name="Group 44">
            <a:extLst>
              <a:ext uri="{FF2B5EF4-FFF2-40B4-BE49-F238E27FC236}">
                <a16:creationId xmlns:a16="http://schemas.microsoft.com/office/drawing/2014/main" id="{C78D9800-2EF5-4A3C-88E2-9DC0604BB8A8}"/>
              </a:ext>
            </a:extLst>
          </p:cNvPr>
          <p:cNvGrpSpPr/>
          <p:nvPr/>
        </p:nvGrpSpPr>
        <p:grpSpPr>
          <a:xfrm>
            <a:off x="7212370" y="100883"/>
            <a:ext cx="1931630" cy="405101"/>
            <a:chOff x="4648200" y="391628"/>
            <a:chExt cx="3506001" cy="794212"/>
          </a:xfrm>
        </p:grpSpPr>
        <p:grpSp>
          <p:nvGrpSpPr>
            <p:cNvPr id="46" name="Group 45">
              <a:extLst>
                <a:ext uri="{FF2B5EF4-FFF2-40B4-BE49-F238E27FC236}">
                  <a16:creationId xmlns:a16="http://schemas.microsoft.com/office/drawing/2014/main" id="{4F25EFCA-CA78-4BCF-BAFE-40428760C87F}"/>
                </a:ext>
              </a:extLst>
            </p:cNvPr>
            <p:cNvGrpSpPr/>
            <p:nvPr/>
          </p:nvGrpSpPr>
          <p:grpSpPr>
            <a:xfrm>
              <a:off x="4648200" y="445025"/>
              <a:ext cx="897837" cy="613108"/>
              <a:chOff x="0" y="0"/>
              <a:chExt cx="974358" cy="683109"/>
            </a:xfrm>
          </p:grpSpPr>
          <p:sp>
            <p:nvSpPr>
              <p:cNvPr id="48" name="Shape 11561">
                <a:extLst>
                  <a:ext uri="{FF2B5EF4-FFF2-40B4-BE49-F238E27FC236}">
                    <a16:creationId xmlns:a16="http://schemas.microsoft.com/office/drawing/2014/main" id="{08AE228B-F4AA-4D15-83C6-0F2AA7C95DCA}"/>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49" name="Shape 27">
                <a:extLst>
                  <a:ext uri="{FF2B5EF4-FFF2-40B4-BE49-F238E27FC236}">
                    <a16:creationId xmlns:a16="http://schemas.microsoft.com/office/drawing/2014/main" id="{3C60060F-8110-4E27-85A7-2AC37A48B92D}"/>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0" name="Shape 28">
                <a:extLst>
                  <a:ext uri="{FF2B5EF4-FFF2-40B4-BE49-F238E27FC236}">
                    <a16:creationId xmlns:a16="http://schemas.microsoft.com/office/drawing/2014/main" id="{5E4CB529-35B8-49E8-9BED-BEEA1975B63C}"/>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1" name="Shape 11562">
                <a:extLst>
                  <a:ext uri="{FF2B5EF4-FFF2-40B4-BE49-F238E27FC236}">
                    <a16:creationId xmlns:a16="http://schemas.microsoft.com/office/drawing/2014/main" id="{E1BD82D8-ABA5-44EC-886F-24974E63FBE8}"/>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2" name="Shape 30">
                <a:extLst>
                  <a:ext uri="{FF2B5EF4-FFF2-40B4-BE49-F238E27FC236}">
                    <a16:creationId xmlns:a16="http://schemas.microsoft.com/office/drawing/2014/main" id="{704EE648-20B2-45AD-B1FB-B84DD4FBD065}"/>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3" name="Shape 31">
                <a:extLst>
                  <a:ext uri="{FF2B5EF4-FFF2-40B4-BE49-F238E27FC236}">
                    <a16:creationId xmlns:a16="http://schemas.microsoft.com/office/drawing/2014/main" id="{EA33A0A9-D652-457A-9061-13A8C09EF064}"/>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47" name="Google Shape;6;p1">
              <a:extLst>
                <a:ext uri="{FF2B5EF4-FFF2-40B4-BE49-F238E27FC236}">
                  <a16:creationId xmlns:a16="http://schemas.microsoft.com/office/drawing/2014/main" id="{8E2CD2EF-B574-4068-9A88-F2AB28B110BF}"/>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30057630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4C35E6-E388-4FC8-8559-BED392C241D1}"/>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10" name="Content Placeholder 2">
            <a:extLst>
              <a:ext uri="{FF2B5EF4-FFF2-40B4-BE49-F238E27FC236}">
                <a16:creationId xmlns:a16="http://schemas.microsoft.com/office/drawing/2014/main" id="{EFFE20A6-1726-4DBF-AF20-4AC3865524FB}"/>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1" name="Group 10">
            <a:extLst>
              <a:ext uri="{FF2B5EF4-FFF2-40B4-BE49-F238E27FC236}">
                <a16:creationId xmlns:a16="http://schemas.microsoft.com/office/drawing/2014/main" id="{64975EE8-2FFE-4FCE-8EA1-3A266B9CFFCF}"/>
              </a:ext>
            </a:extLst>
          </p:cNvPr>
          <p:cNvGrpSpPr/>
          <p:nvPr userDrawn="1"/>
        </p:nvGrpSpPr>
        <p:grpSpPr>
          <a:xfrm>
            <a:off x="633485" y="3793096"/>
            <a:ext cx="594000" cy="1080000"/>
            <a:chOff x="-24171" y="-34800"/>
            <a:chExt cx="832719" cy="3663697"/>
          </a:xfrm>
        </p:grpSpPr>
        <p:pic>
          <p:nvPicPr>
            <p:cNvPr id="12" name="Picture 11">
              <a:extLst>
                <a:ext uri="{FF2B5EF4-FFF2-40B4-BE49-F238E27FC236}">
                  <a16:creationId xmlns:a16="http://schemas.microsoft.com/office/drawing/2014/main" id="{3D29C576-AB99-449E-B29D-C9409CF26599}"/>
                </a:ext>
              </a:extLst>
            </p:cNvPr>
            <p:cNvPicPr/>
            <p:nvPr/>
          </p:nvPicPr>
          <p:blipFill>
            <a:blip r:embed="rId2"/>
            <a:stretch>
              <a:fillRect/>
            </a:stretch>
          </p:blipFill>
          <p:spPr>
            <a:xfrm>
              <a:off x="-24171" y="-34800"/>
              <a:ext cx="832719" cy="3663697"/>
            </a:xfrm>
            <a:prstGeom prst="rect">
              <a:avLst/>
            </a:prstGeom>
          </p:spPr>
        </p:pic>
      </p:grpSp>
      <p:sp>
        <p:nvSpPr>
          <p:cNvPr id="13" name="Footer Placeholder 4">
            <a:extLst>
              <a:ext uri="{FF2B5EF4-FFF2-40B4-BE49-F238E27FC236}">
                <a16:creationId xmlns:a16="http://schemas.microsoft.com/office/drawing/2014/main" id="{F18372BB-03D7-4E3C-9863-2C90479AA0F9}"/>
              </a:ext>
            </a:extLst>
          </p:cNvPr>
          <p:cNvSpPr txBox="1">
            <a:spLocks/>
          </p:cNvSpPr>
          <p:nvPr userDrawn="1"/>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4" name="Group 13">
            <a:extLst>
              <a:ext uri="{FF2B5EF4-FFF2-40B4-BE49-F238E27FC236}">
                <a16:creationId xmlns:a16="http://schemas.microsoft.com/office/drawing/2014/main" id="{81B3C6A8-CFBD-421C-A54E-4A5F81D41582}"/>
              </a:ext>
            </a:extLst>
          </p:cNvPr>
          <p:cNvGrpSpPr/>
          <p:nvPr userDrawn="1"/>
        </p:nvGrpSpPr>
        <p:grpSpPr>
          <a:xfrm>
            <a:off x="633486" y="0"/>
            <a:ext cx="594122" cy="1080000"/>
            <a:chOff x="-3683" y="0"/>
            <a:chExt cx="832104" cy="2663952"/>
          </a:xfrm>
        </p:grpSpPr>
        <p:pic>
          <p:nvPicPr>
            <p:cNvPr id="15" name="Picture 14">
              <a:extLst>
                <a:ext uri="{FF2B5EF4-FFF2-40B4-BE49-F238E27FC236}">
                  <a16:creationId xmlns:a16="http://schemas.microsoft.com/office/drawing/2014/main" id="{DBEB023F-8B56-4E96-B474-9D31FE420A96}"/>
                </a:ext>
              </a:extLst>
            </p:cNvPr>
            <p:cNvPicPr/>
            <p:nvPr/>
          </p:nvPicPr>
          <p:blipFill>
            <a:blip r:embed="rId3"/>
            <a:stretch>
              <a:fillRect/>
            </a:stretch>
          </p:blipFill>
          <p:spPr>
            <a:xfrm>
              <a:off x="-3683" y="0"/>
              <a:ext cx="832104" cy="2663952"/>
            </a:xfrm>
            <a:prstGeom prst="rect">
              <a:avLst/>
            </a:prstGeom>
          </p:spPr>
        </p:pic>
      </p:grpSp>
      <p:pic>
        <p:nvPicPr>
          <p:cNvPr id="16" name="Picture 15">
            <a:extLst>
              <a:ext uri="{FF2B5EF4-FFF2-40B4-BE49-F238E27FC236}">
                <a16:creationId xmlns:a16="http://schemas.microsoft.com/office/drawing/2014/main" id="{6F279532-24D0-454D-A641-2FC4539D9733}"/>
              </a:ext>
            </a:extLst>
          </p:cNvPr>
          <p:cNvPicPr/>
          <p:nvPr userDrawn="1"/>
        </p:nvPicPr>
        <p:blipFill>
          <a:blip r:embed="rId4"/>
          <a:stretch>
            <a:fillRect/>
          </a:stretch>
        </p:blipFill>
        <p:spPr>
          <a:xfrm>
            <a:off x="8064000" y="2107529"/>
            <a:ext cx="1080000" cy="594000"/>
          </a:xfrm>
          <a:prstGeom prst="rect">
            <a:avLst/>
          </a:prstGeom>
        </p:spPr>
      </p:pic>
      <p:grpSp>
        <p:nvGrpSpPr>
          <p:cNvPr id="17" name="Group 16">
            <a:extLst>
              <a:ext uri="{FF2B5EF4-FFF2-40B4-BE49-F238E27FC236}">
                <a16:creationId xmlns:a16="http://schemas.microsoft.com/office/drawing/2014/main" id="{CB4487CD-4965-4D61-B16E-30D55AB43F7F}"/>
              </a:ext>
            </a:extLst>
          </p:cNvPr>
          <p:cNvGrpSpPr/>
          <p:nvPr userDrawn="1"/>
        </p:nvGrpSpPr>
        <p:grpSpPr>
          <a:xfrm>
            <a:off x="7212370" y="100883"/>
            <a:ext cx="1931630" cy="405101"/>
            <a:chOff x="4648200" y="391628"/>
            <a:chExt cx="3506001" cy="794212"/>
          </a:xfrm>
        </p:grpSpPr>
        <p:grpSp>
          <p:nvGrpSpPr>
            <p:cNvPr id="18" name="Group 17">
              <a:extLst>
                <a:ext uri="{FF2B5EF4-FFF2-40B4-BE49-F238E27FC236}">
                  <a16:creationId xmlns:a16="http://schemas.microsoft.com/office/drawing/2014/main" id="{BCBF6CD2-F8A0-4B2E-A8CA-EE89D49BEECC}"/>
                </a:ext>
              </a:extLst>
            </p:cNvPr>
            <p:cNvGrpSpPr/>
            <p:nvPr/>
          </p:nvGrpSpPr>
          <p:grpSpPr>
            <a:xfrm>
              <a:off x="4648200" y="445025"/>
              <a:ext cx="897837" cy="613108"/>
              <a:chOff x="0" y="0"/>
              <a:chExt cx="974358" cy="683109"/>
            </a:xfrm>
          </p:grpSpPr>
          <p:sp>
            <p:nvSpPr>
              <p:cNvPr id="20" name="Shape 11561">
                <a:extLst>
                  <a:ext uri="{FF2B5EF4-FFF2-40B4-BE49-F238E27FC236}">
                    <a16:creationId xmlns:a16="http://schemas.microsoft.com/office/drawing/2014/main" id="{DB3189A6-03DD-4FD1-BFCE-35E55D56239C}"/>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1" name="Shape 27">
                <a:extLst>
                  <a:ext uri="{FF2B5EF4-FFF2-40B4-BE49-F238E27FC236}">
                    <a16:creationId xmlns:a16="http://schemas.microsoft.com/office/drawing/2014/main" id="{2ED4319E-7048-45DD-9ABA-B337B0BDDA23}"/>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2" name="Shape 28">
                <a:extLst>
                  <a:ext uri="{FF2B5EF4-FFF2-40B4-BE49-F238E27FC236}">
                    <a16:creationId xmlns:a16="http://schemas.microsoft.com/office/drawing/2014/main" id="{7796DCCA-52A4-40FC-91D2-BF05E9A70988}"/>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3" name="Shape 11562">
                <a:extLst>
                  <a:ext uri="{FF2B5EF4-FFF2-40B4-BE49-F238E27FC236}">
                    <a16:creationId xmlns:a16="http://schemas.microsoft.com/office/drawing/2014/main" id="{5317881A-B929-4B5D-940F-054F4003C289}"/>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4" name="Shape 30">
                <a:extLst>
                  <a:ext uri="{FF2B5EF4-FFF2-40B4-BE49-F238E27FC236}">
                    <a16:creationId xmlns:a16="http://schemas.microsoft.com/office/drawing/2014/main" id="{100094F3-7820-4F8E-A111-40FFB3BEE36E}"/>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5" name="Shape 31">
                <a:extLst>
                  <a:ext uri="{FF2B5EF4-FFF2-40B4-BE49-F238E27FC236}">
                    <a16:creationId xmlns:a16="http://schemas.microsoft.com/office/drawing/2014/main" id="{10470A9E-59FC-4EC4-A6B9-4C84CBA1E2F3}"/>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9" name="Google Shape;6;p1">
              <a:extLst>
                <a:ext uri="{FF2B5EF4-FFF2-40B4-BE49-F238E27FC236}">
                  <a16:creationId xmlns:a16="http://schemas.microsoft.com/office/drawing/2014/main" id="{4ED03E41-77EE-499B-AFBA-9E8FD31EC04C}"/>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199978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DA31F3C9-A06B-4B03-A74A-35A8305BCA81}"/>
              </a:ext>
            </a:extLst>
          </p:cNvPr>
          <p:cNvSpPr>
            <a:spLocks noGrp="1"/>
          </p:cNvSpPr>
          <p:nvPr>
            <p:ph type="title"/>
          </p:nvPr>
        </p:nvSpPr>
        <p:spPr>
          <a:xfrm>
            <a:off x="930486" y="2139726"/>
            <a:ext cx="6993824" cy="561803"/>
          </a:xfrm>
        </p:spPr>
        <p:txBody>
          <a:bodyPr>
            <a:normAutofit/>
          </a:bodyPr>
          <a:lstStyle>
            <a:lvl1pPr algn="ctr">
              <a:defRPr sz="3000" b="0" i="1">
                <a:solidFill>
                  <a:schemeClr val="accent1">
                    <a:lumMod val="75000"/>
                  </a:schemeClr>
                </a:solidFill>
                <a:latin typeface="+mn-lt"/>
              </a:defRPr>
            </a:lvl1pPr>
          </a:lstStyle>
          <a:p>
            <a:r>
              <a:rPr lang="en-US"/>
              <a:t>Click to edit Master title style</a:t>
            </a:r>
            <a:endParaRPr lang="en-IN" dirty="0"/>
          </a:p>
        </p:txBody>
      </p:sp>
      <p:grpSp>
        <p:nvGrpSpPr>
          <p:cNvPr id="41" name="Group 40">
            <a:extLst>
              <a:ext uri="{FF2B5EF4-FFF2-40B4-BE49-F238E27FC236}">
                <a16:creationId xmlns:a16="http://schemas.microsoft.com/office/drawing/2014/main" id="{D9C5DD3D-0E8E-4632-9858-99013C827B07}"/>
              </a:ext>
            </a:extLst>
          </p:cNvPr>
          <p:cNvGrpSpPr/>
          <p:nvPr userDrawn="1"/>
        </p:nvGrpSpPr>
        <p:grpSpPr>
          <a:xfrm>
            <a:off x="633485" y="3793096"/>
            <a:ext cx="594000" cy="1080000"/>
            <a:chOff x="-24171" y="-34800"/>
            <a:chExt cx="832719" cy="3663697"/>
          </a:xfrm>
        </p:grpSpPr>
        <p:pic>
          <p:nvPicPr>
            <p:cNvPr id="42" name="Picture 41">
              <a:extLst>
                <a:ext uri="{FF2B5EF4-FFF2-40B4-BE49-F238E27FC236}">
                  <a16:creationId xmlns:a16="http://schemas.microsoft.com/office/drawing/2014/main" id="{7325BEED-44A0-449E-8C02-09640E7544A0}"/>
                </a:ext>
              </a:extLst>
            </p:cNvPr>
            <p:cNvPicPr/>
            <p:nvPr/>
          </p:nvPicPr>
          <p:blipFill>
            <a:blip r:embed="rId2"/>
            <a:stretch>
              <a:fillRect/>
            </a:stretch>
          </p:blipFill>
          <p:spPr>
            <a:xfrm>
              <a:off x="-24171" y="-34800"/>
              <a:ext cx="832719" cy="3663697"/>
            </a:xfrm>
            <a:prstGeom prst="rect">
              <a:avLst/>
            </a:prstGeom>
          </p:spPr>
        </p:pic>
      </p:grpSp>
      <p:sp>
        <p:nvSpPr>
          <p:cNvPr id="43" name="Footer Placeholder 4">
            <a:extLst>
              <a:ext uri="{FF2B5EF4-FFF2-40B4-BE49-F238E27FC236}">
                <a16:creationId xmlns:a16="http://schemas.microsoft.com/office/drawing/2014/main" id="{86241E99-131A-4393-8BFC-2FC13EA1E6CE}"/>
              </a:ext>
            </a:extLst>
          </p:cNvPr>
          <p:cNvSpPr txBox="1">
            <a:spLocks/>
          </p:cNvSpPr>
          <p:nvPr userDrawn="1"/>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44" name="Group 43">
            <a:extLst>
              <a:ext uri="{FF2B5EF4-FFF2-40B4-BE49-F238E27FC236}">
                <a16:creationId xmlns:a16="http://schemas.microsoft.com/office/drawing/2014/main" id="{9AF24CA2-1EDB-4085-8B98-8D4081FB5B30}"/>
              </a:ext>
            </a:extLst>
          </p:cNvPr>
          <p:cNvGrpSpPr/>
          <p:nvPr userDrawn="1"/>
        </p:nvGrpSpPr>
        <p:grpSpPr>
          <a:xfrm>
            <a:off x="633486" y="0"/>
            <a:ext cx="594122" cy="1080000"/>
            <a:chOff x="-3683" y="0"/>
            <a:chExt cx="832104" cy="2663952"/>
          </a:xfrm>
        </p:grpSpPr>
        <p:pic>
          <p:nvPicPr>
            <p:cNvPr id="45" name="Picture 44">
              <a:extLst>
                <a:ext uri="{FF2B5EF4-FFF2-40B4-BE49-F238E27FC236}">
                  <a16:creationId xmlns:a16="http://schemas.microsoft.com/office/drawing/2014/main" id="{23A4A27E-2C1C-4FE1-98A7-09E39F99610B}"/>
                </a:ext>
              </a:extLst>
            </p:cNvPr>
            <p:cNvPicPr/>
            <p:nvPr/>
          </p:nvPicPr>
          <p:blipFill>
            <a:blip r:embed="rId3"/>
            <a:stretch>
              <a:fillRect/>
            </a:stretch>
          </p:blipFill>
          <p:spPr>
            <a:xfrm>
              <a:off x="-3683" y="0"/>
              <a:ext cx="832104" cy="2663952"/>
            </a:xfrm>
            <a:prstGeom prst="rect">
              <a:avLst/>
            </a:prstGeom>
          </p:spPr>
        </p:pic>
      </p:grpSp>
      <p:pic>
        <p:nvPicPr>
          <p:cNvPr id="46" name="Picture 45">
            <a:extLst>
              <a:ext uri="{FF2B5EF4-FFF2-40B4-BE49-F238E27FC236}">
                <a16:creationId xmlns:a16="http://schemas.microsoft.com/office/drawing/2014/main" id="{5E37BBDE-172D-4092-9DFD-567686950AEB}"/>
              </a:ext>
            </a:extLst>
          </p:cNvPr>
          <p:cNvPicPr/>
          <p:nvPr userDrawn="1"/>
        </p:nvPicPr>
        <p:blipFill>
          <a:blip r:embed="rId4"/>
          <a:stretch>
            <a:fillRect/>
          </a:stretch>
        </p:blipFill>
        <p:spPr>
          <a:xfrm>
            <a:off x="8064000" y="2107529"/>
            <a:ext cx="1080000" cy="594000"/>
          </a:xfrm>
          <a:prstGeom prst="rect">
            <a:avLst/>
          </a:prstGeom>
        </p:spPr>
      </p:pic>
      <p:grpSp>
        <p:nvGrpSpPr>
          <p:cNvPr id="47" name="Group 46">
            <a:extLst>
              <a:ext uri="{FF2B5EF4-FFF2-40B4-BE49-F238E27FC236}">
                <a16:creationId xmlns:a16="http://schemas.microsoft.com/office/drawing/2014/main" id="{52FF1592-89B3-41DB-8381-8E3F8FD5A35A}"/>
              </a:ext>
            </a:extLst>
          </p:cNvPr>
          <p:cNvGrpSpPr/>
          <p:nvPr userDrawn="1"/>
        </p:nvGrpSpPr>
        <p:grpSpPr>
          <a:xfrm>
            <a:off x="7212370" y="100883"/>
            <a:ext cx="1931630" cy="405101"/>
            <a:chOff x="4648200" y="391628"/>
            <a:chExt cx="3506001" cy="794212"/>
          </a:xfrm>
        </p:grpSpPr>
        <p:grpSp>
          <p:nvGrpSpPr>
            <p:cNvPr id="48" name="Group 47">
              <a:extLst>
                <a:ext uri="{FF2B5EF4-FFF2-40B4-BE49-F238E27FC236}">
                  <a16:creationId xmlns:a16="http://schemas.microsoft.com/office/drawing/2014/main" id="{346228D6-C71E-48E4-B656-088D3939BD6F}"/>
                </a:ext>
              </a:extLst>
            </p:cNvPr>
            <p:cNvGrpSpPr/>
            <p:nvPr/>
          </p:nvGrpSpPr>
          <p:grpSpPr>
            <a:xfrm>
              <a:off x="4648200" y="445025"/>
              <a:ext cx="897837" cy="613108"/>
              <a:chOff x="0" y="0"/>
              <a:chExt cx="974358" cy="683109"/>
            </a:xfrm>
          </p:grpSpPr>
          <p:sp>
            <p:nvSpPr>
              <p:cNvPr id="50" name="Shape 11561">
                <a:extLst>
                  <a:ext uri="{FF2B5EF4-FFF2-40B4-BE49-F238E27FC236}">
                    <a16:creationId xmlns:a16="http://schemas.microsoft.com/office/drawing/2014/main" id="{88F0828D-036F-4836-83CA-465597CB3DB5}"/>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1" name="Shape 27">
                <a:extLst>
                  <a:ext uri="{FF2B5EF4-FFF2-40B4-BE49-F238E27FC236}">
                    <a16:creationId xmlns:a16="http://schemas.microsoft.com/office/drawing/2014/main" id="{EAC00B85-C2A6-4192-9533-15684697373A}"/>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2" name="Shape 28">
                <a:extLst>
                  <a:ext uri="{FF2B5EF4-FFF2-40B4-BE49-F238E27FC236}">
                    <a16:creationId xmlns:a16="http://schemas.microsoft.com/office/drawing/2014/main" id="{7C64D121-C273-4B31-9AC6-A40F83E600BD}"/>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3" name="Shape 11562">
                <a:extLst>
                  <a:ext uri="{FF2B5EF4-FFF2-40B4-BE49-F238E27FC236}">
                    <a16:creationId xmlns:a16="http://schemas.microsoft.com/office/drawing/2014/main" id="{331C21D2-E566-4E4D-A538-54C89DBE2A7C}"/>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4" name="Shape 30">
                <a:extLst>
                  <a:ext uri="{FF2B5EF4-FFF2-40B4-BE49-F238E27FC236}">
                    <a16:creationId xmlns:a16="http://schemas.microsoft.com/office/drawing/2014/main" id="{7D439F11-585A-4439-8CDB-C94C51DACA1B}"/>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5" name="Shape 31">
                <a:extLst>
                  <a:ext uri="{FF2B5EF4-FFF2-40B4-BE49-F238E27FC236}">
                    <a16:creationId xmlns:a16="http://schemas.microsoft.com/office/drawing/2014/main" id="{2C2386DB-830D-4515-83B6-E7869F4CB33E}"/>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49" name="Google Shape;6;p1">
              <a:extLst>
                <a:ext uri="{FF2B5EF4-FFF2-40B4-BE49-F238E27FC236}">
                  <a16:creationId xmlns:a16="http://schemas.microsoft.com/office/drawing/2014/main" id="{995BE752-F3E2-4041-B112-B16336E600B0}"/>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206356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14EA-2EAD-4809-AACE-D082EC31DD05}"/>
              </a:ext>
            </a:extLst>
          </p:cNvPr>
          <p:cNvSpPr>
            <a:spLocks noGrp="1"/>
          </p:cNvSpPr>
          <p:nvPr>
            <p:ph type="title"/>
          </p:nvPr>
        </p:nvSpPr>
        <p:spPr>
          <a:xfrm>
            <a:off x="881350" y="270405"/>
            <a:ext cx="9332729" cy="561803"/>
          </a:xfrm>
        </p:spPr>
        <p:txBody>
          <a:bodyPr>
            <a:normAutofit/>
          </a:bodyPr>
          <a:lstStyle>
            <a:lvl1pPr algn="ctr">
              <a:defRPr sz="3000" b="1" i="0">
                <a:latin typeface="+mn-lt"/>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194CC0DB-269E-4D9B-9B76-E135AFA006B0}"/>
              </a:ext>
            </a:extLst>
          </p:cNvPr>
          <p:cNvSpPr>
            <a:spLocks noGrp="1"/>
          </p:cNvSpPr>
          <p:nvPr>
            <p:ph idx="1"/>
          </p:nvPr>
        </p:nvSpPr>
        <p:spPr>
          <a:xfrm>
            <a:off x="921775" y="1001731"/>
            <a:ext cx="7593575" cy="3630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7" name="Group 6">
            <a:extLst>
              <a:ext uri="{FF2B5EF4-FFF2-40B4-BE49-F238E27FC236}">
                <a16:creationId xmlns:a16="http://schemas.microsoft.com/office/drawing/2014/main" id="{63BE078E-20ED-4569-A97A-E46613754169}"/>
              </a:ext>
            </a:extLst>
          </p:cNvPr>
          <p:cNvGrpSpPr/>
          <p:nvPr/>
        </p:nvGrpSpPr>
        <p:grpSpPr>
          <a:xfrm>
            <a:off x="633485" y="3793096"/>
            <a:ext cx="594000" cy="1080000"/>
            <a:chOff x="-24171" y="-34800"/>
            <a:chExt cx="832719" cy="3663697"/>
          </a:xfrm>
        </p:grpSpPr>
        <p:pic>
          <p:nvPicPr>
            <p:cNvPr id="8" name="Picture 7">
              <a:extLst>
                <a:ext uri="{FF2B5EF4-FFF2-40B4-BE49-F238E27FC236}">
                  <a16:creationId xmlns:a16="http://schemas.microsoft.com/office/drawing/2014/main" id="{2E2839E8-EB5F-41E6-982F-F551EE6116BB}"/>
                </a:ext>
              </a:extLst>
            </p:cNvPr>
            <p:cNvPicPr/>
            <p:nvPr/>
          </p:nvPicPr>
          <p:blipFill>
            <a:blip r:embed="rId2"/>
            <a:stretch>
              <a:fillRect/>
            </a:stretch>
          </p:blipFill>
          <p:spPr>
            <a:xfrm>
              <a:off x="-24171" y="-34800"/>
              <a:ext cx="832719" cy="3663697"/>
            </a:xfrm>
            <a:prstGeom prst="rect">
              <a:avLst/>
            </a:prstGeom>
          </p:spPr>
        </p:pic>
      </p:grpSp>
      <p:sp>
        <p:nvSpPr>
          <p:cNvPr id="9" name="Footer Placeholder 4">
            <a:extLst>
              <a:ext uri="{FF2B5EF4-FFF2-40B4-BE49-F238E27FC236}">
                <a16:creationId xmlns:a16="http://schemas.microsoft.com/office/drawing/2014/main" id="{C900D0D5-DA56-4702-9DD6-C2B89054D175}"/>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0" name="Group 9">
            <a:extLst>
              <a:ext uri="{FF2B5EF4-FFF2-40B4-BE49-F238E27FC236}">
                <a16:creationId xmlns:a16="http://schemas.microsoft.com/office/drawing/2014/main" id="{8779A4AE-D1A4-4C67-8E5F-11E2D83033A5}"/>
              </a:ext>
            </a:extLst>
          </p:cNvPr>
          <p:cNvGrpSpPr/>
          <p:nvPr/>
        </p:nvGrpSpPr>
        <p:grpSpPr>
          <a:xfrm>
            <a:off x="633486" y="0"/>
            <a:ext cx="594122" cy="1080000"/>
            <a:chOff x="-3683" y="0"/>
            <a:chExt cx="832104" cy="2663952"/>
          </a:xfrm>
        </p:grpSpPr>
        <p:pic>
          <p:nvPicPr>
            <p:cNvPr id="11" name="Picture 10">
              <a:extLst>
                <a:ext uri="{FF2B5EF4-FFF2-40B4-BE49-F238E27FC236}">
                  <a16:creationId xmlns:a16="http://schemas.microsoft.com/office/drawing/2014/main" id="{72406127-4EDB-4308-9E65-2D0172CD3C53}"/>
                </a:ext>
              </a:extLst>
            </p:cNvPr>
            <p:cNvPicPr/>
            <p:nvPr/>
          </p:nvPicPr>
          <p:blipFill>
            <a:blip r:embed="rId3"/>
            <a:stretch>
              <a:fillRect/>
            </a:stretch>
          </p:blipFill>
          <p:spPr>
            <a:xfrm>
              <a:off x="-3683" y="0"/>
              <a:ext cx="832104" cy="2663952"/>
            </a:xfrm>
            <a:prstGeom prst="rect">
              <a:avLst/>
            </a:prstGeom>
          </p:spPr>
        </p:pic>
      </p:grpSp>
      <p:pic>
        <p:nvPicPr>
          <p:cNvPr id="12" name="Picture 11">
            <a:extLst>
              <a:ext uri="{FF2B5EF4-FFF2-40B4-BE49-F238E27FC236}">
                <a16:creationId xmlns:a16="http://schemas.microsoft.com/office/drawing/2014/main" id="{B0646385-2D5A-47BF-948D-5DE1B5EB66D3}"/>
              </a:ext>
            </a:extLst>
          </p:cNvPr>
          <p:cNvPicPr/>
          <p:nvPr/>
        </p:nvPicPr>
        <p:blipFill>
          <a:blip r:embed="rId4"/>
          <a:stretch>
            <a:fillRect/>
          </a:stretch>
        </p:blipFill>
        <p:spPr>
          <a:xfrm>
            <a:off x="8064000" y="2107529"/>
            <a:ext cx="1080000" cy="594000"/>
          </a:xfrm>
          <a:prstGeom prst="rect">
            <a:avLst/>
          </a:prstGeom>
        </p:spPr>
      </p:pic>
      <p:grpSp>
        <p:nvGrpSpPr>
          <p:cNvPr id="13" name="Group 12">
            <a:extLst>
              <a:ext uri="{FF2B5EF4-FFF2-40B4-BE49-F238E27FC236}">
                <a16:creationId xmlns:a16="http://schemas.microsoft.com/office/drawing/2014/main" id="{66CCE538-E62D-417D-8422-CC128CFFE9EB}"/>
              </a:ext>
            </a:extLst>
          </p:cNvPr>
          <p:cNvGrpSpPr/>
          <p:nvPr/>
        </p:nvGrpSpPr>
        <p:grpSpPr>
          <a:xfrm>
            <a:off x="7212370" y="100883"/>
            <a:ext cx="1931630" cy="405101"/>
            <a:chOff x="4648200" y="391628"/>
            <a:chExt cx="3506001" cy="794212"/>
          </a:xfrm>
        </p:grpSpPr>
        <p:grpSp>
          <p:nvGrpSpPr>
            <p:cNvPr id="14" name="Group 13">
              <a:extLst>
                <a:ext uri="{FF2B5EF4-FFF2-40B4-BE49-F238E27FC236}">
                  <a16:creationId xmlns:a16="http://schemas.microsoft.com/office/drawing/2014/main" id="{F4C54EA3-B3A1-4E28-B8CB-836C2CB2FD27}"/>
                </a:ext>
              </a:extLst>
            </p:cNvPr>
            <p:cNvGrpSpPr/>
            <p:nvPr/>
          </p:nvGrpSpPr>
          <p:grpSpPr>
            <a:xfrm>
              <a:off x="4648200" y="445025"/>
              <a:ext cx="897837" cy="613108"/>
              <a:chOff x="0" y="0"/>
              <a:chExt cx="974358" cy="683109"/>
            </a:xfrm>
          </p:grpSpPr>
          <p:sp>
            <p:nvSpPr>
              <p:cNvPr id="16" name="Shape 11561">
                <a:extLst>
                  <a:ext uri="{FF2B5EF4-FFF2-40B4-BE49-F238E27FC236}">
                    <a16:creationId xmlns:a16="http://schemas.microsoft.com/office/drawing/2014/main" id="{D94AE68C-3B21-4D49-881E-5BE1DAA592B5}"/>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7" name="Shape 27">
                <a:extLst>
                  <a:ext uri="{FF2B5EF4-FFF2-40B4-BE49-F238E27FC236}">
                    <a16:creationId xmlns:a16="http://schemas.microsoft.com/office/drawing/2014/main" id="{9650201E-57A3-4684-B11F-C7B8E6CE7141}"/>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8" name="Shape 28">
                <a:extLst>
                  <a:ext uri="{FF2B5EF4-FFF2-40B4-BE49-F238E27FC236}">
                    <a16:creationId xmlns:a16="http://schemas.microsoft.com/office/drawing/2014/main" id="{052ABE43-D8E2-4626-8F51-48150A09A0F6}"/>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9" name="Shape 11562">
                <a:extLst>
                  <a:ext uri="{FF2B5EF4-FFF2-40B4-BE49-F238E27FC236}">
                    <a16:creationId xmlns:a16="http://schemas.microsoft.com/office/drawing/2014/main" id="{A603E2D3-96DD-4D1B-B4BC-E48926CE208F}"/>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0" name="Shape 30">
                <a:extLst>
                  <a:ext uri="{FF2B5EF4-FFF2-40B4-BE49-F238E27FC236}">
                    <a16:creationId xmlns:a16="http://schemas.microsoft.com/office/drawing/2014/main" id="{75276C4A-DFE7-4DD5-8586-89C0A0EB6298}"/>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1" name="Shape 31">
                <a:extLst>
                  <a:ext uri="{FF2B5EF4-FFF2-40B4-BE49-F238E27FC236}">
                    <a16:creationId xmlns:a16="http://schemas.microsoft.com/office/drawing/2014/main" id="{32AE8AD6-F9F5-482F-A366-0DE69CAB05B0}"/>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5" name="Google Shape;6;p1">
              <a:extLst>
                <a:ext uri="{FF2B5EF4-FFF2-40B4-BE49-F238E27FC236}">
                  <a16:creationId xmlns:a16="http://schemas.microsoft.com/office/drawing/2014/main" id="{895495FD-25B3-4E68-B4CF-5167F229810E}"/>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375270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BD11-B6B6-44E6-B17F-651812B5FD6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CCFFCE-B034-49D6-A8C5-21485B6D050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0324F-8F20-4F63-96E7-CE717C9BD4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2B390E2-174F-45F3-9B1F-86B2D0A83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E9AA7-8C4D-458F-8941-D3F75197B08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2133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3D6B-AC08-4DDA-8D6E-EF99381E70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A4703-A8DC-4CA9-AE7F-1BA128FF88B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F97BEF-209E-4D92-858B-19E348548A8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47B76B-9E55-4CC8-804F-BE79DB53EA8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4F6AFC9-C14D-42A6-B986-20DAA1781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E15817-74A1-4D9B-972A-7B077576E63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506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9AD3-8ECB-4D1C-8664-19E7D8AD5254}"/>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BE31B-7FB1-4FA4-B612-F6A14E18534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520DF-CB21-4BEB-B989-94E3E639209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DB98BD-515C-41B1-8602-EFC9B936A9E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2355E-06C8-4CEB-98D6-2D31BEAB7CE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8D4D2D-8508-4AFE-A59D-F707FF18A0B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024BCFE-080D-4423-B8A9-112FBD314C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3203D8-2DF1-4D58-AABD-0EB24568EFB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870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1166D6-8372-4A70-8774-506561D6EC75}"/>
              </a:ext>
            </a:extLst>
          </p:cNvPr>
          <p:cNvSpPr>
            <a:spLocks noGrp="1"/>
          </p:cNvSpPr>
          <p:nvPr>
            <p:ph type="title"/>
          </p:nvPr>
        </p:nvSpPr>
        <p:spPr>
          <a:xfrm>
            <a:off x="930486" y="2139726"/>
            <a:ext cx="6993824" cy="561803"/>
          </a:xfrm>
        </p:spPr>
        <p:txBody>
          <a:bodyPr>
            <a:normAutofit/>
          </a:bodyPr>
          <a:lstStyle>
            <a:lvl1pPr algn="ctr">
              <a:defRPr sz="3000" b="0" i="1">
                <a:solidFill>
                  <a:schemeClr val="accent1">
                    <a:lumMod val="75000"/>
                  </a:schemeClr>
                </a:solidFill>
                <a:latin typeface="+mn-lt"/>
              </a:defRPr>
            </a:lvl1pPr>
          </a:lstStyle>
          <a:p>
            <a:r>
              <a:rPr lang="en-US"/>
              <a:t>Click to edit Master title style</a:t>
            </a:r>
            <a:endParaRPr lang="en-IN" dirty="0"/>
          </a:p>
        </p:txBody>
      </p:sp>
      <p:grpSp>
        <p:nvGrpSpPr>
          <p:cNvPr id="11" name="Group 10">
            <a:extLst>
              <a:ext uri="{FF2B5EF4-FFF2-40B4-BE49-F238E27FC236}">
                <a16:creationId xmlns:a16="http://schemas.microsoft.com/office/drawing/2014/main" id="{EAB06EB3-51D3-41E0-B5D3-F32DE06DC54D}"/>
              </a:ext>
            </a:extLst>
          </p:cNvPr>
          <p:cNvGrpSpPr/>
          <p:nvPr/>
        </p:nvGrpSpPr>
        <p:grpSpPr>
          <a:xfrm>
            <a:off x="633485" y="3793096"/>
            <a:ext cx="594000" cy="1080000"/>
            <a:chOff x="-24171" y="-34800"/>
            <a:chExt cx="832719" cy="3663697"/>
          </a:xfrm>
        </p:grpSpPr>
        <p:pic>
          <p:nvPicPr>
            <p:cNvPr id="12" name="Picture 11">
              <a:extLst>
                <a:ext uri="{FF2B5EF4-FFF2-40B4-BE49-F238E27FC236}">
                  <a16:creationId xmlns:a16="http://schemas.microsoft.com/office/drawing/2014/main" id="{26B318AD-A2D7-4F6B-9877-30EAD338BDCC}"/>
                </a:ext>
              </a:extLst>
            </p:cNvPr>
            <p:cNvPicPr/>
            <p:nvPr/>
          </p:nvPicPr>
          <p:blipFill>
            <a:blip r:embed="rId2"/>
            <a:stretch>
              <a:fillRect/>
            </a:stretch>
          </p:blipFill>
          <p:spPr>
            <a:xfrm>
              <a:off x="-24171" y="-34800"/>
              <a:ext cx="832719" cy="3663697"/>
            </a:xfrm>
            <a:prstGeom prst="rect">
              <a:avLst/>
            </a:prstGeom>
          </p:spPr>
        </p:pic>
      </p:grpSp>
      <p:sp>
        <p:nvSpPr>
          <p:cNvPr id="13" name="Footer Placeholder 4">
            <a:extLst>
              <a:ext uri="{FF2B5EF4-FFF2-40B4-BE49-F238E27FC236}">
                <a16:creationId xmlns:a16="http://schemas.microsoft.com/office/drawing/2014/main" id="{3064599C-7CE6-46CE-8A74-A49482C59172}"/>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4" name="Group 13">
            <a:extLst>
              <a:ext uri="{FF2B5EF4-FFF2-40B4-BE49-F238E27FC236}">
                <a16:creationId xmlns:a16="http://schemas.microsoft.com/office/drawing/2014/main" id="{4593F6BC-5C64-48EE-82D4-82AC0C89C6E1}"/>
              </a:ext>
            </a:extLst>
          </p:cNvPr>
          <p:cNvGrpSpPr/>
          <p:nvPr/>
        </p:nvGrpSpPr>
        <p:grpSpPr>
          <a:xfrm>
            <a:off x="633486" y="0"/>
            <a:ext cx="594122" cy="1080000"/>
            <a:chOff x="-3683" y="0"/>
            <a:chExt cx="832104" cy="2663952"/>
          </a:xfrm>
        </p:grpSpPr>
        <p:pic>
          <p:nvPicPr>
            <p:cNvPr id="15" name="Picture 14">
              <a:extLst>
                <a:ext uri="{FF2B5EF4-FFF2-40B4-BE49-F238E27FC236}">
                  <a16:creationId xmlns:a16="http://schemas.microsoft.com/office/drawing/2014/main" id="{50E6525A-9FC3-4DED-8E6E-33B4100CDA25}"/>
                </a:ext>
              </a:extLst>
            </p:cNvPr>
            <p:cNvPicPr/>
            <p:nvPr/>
          </p:nvPicPr>
          <p:blipFill>
            <a:blip r:embed="rId3"/>
            <a:stretch>
              <a:fillRect/>
            </a:stretch>
          </p:blipFill>
          <p:spPr>
            <a:xfrm>
              <a:off x="-3683" y="0"/>
              <a:ext cx="832104" cy="2663952"/>
            </a:xfrm>
            <a:prstGeom prst="rect">
              <a:avLst/>
            </a:prstGeom>
          </p:spPr>
        </p:pic>
      </p:grpSp>
      <p:pic>
        <p:nvPicPr>
          <p:cNvPr id="16" name="Picture 15">
            <a:extLst>
              <a:ext uri="{FF2B5EF4-FFF2-40B4-BE49-F238E27FC236}">
                <a16:creationId xmlns:a16="http://schemas.microsoft.com/office/drawing/2014/main" id="{9B0417AA-9386-4603-90F1-BC78A4234F75}"/>
              </a:ext>
            </a:extLst>
          </p:cNvPr>
          <p:cNvPicPr/>
          <p:nvPr/>
        </p:nvPicPr>
        <p:blipFill>
          <a:blip r:embed="rId4"/>
          <a:stretch>
            <a:fillRect/>
          </a:stretch>
        </p:blipFill>
        <p:spPr>
          <a:xfrm>
            <a:off x="8064000" y="2107529"/>
            <a:ext cx="1080000" cy="594000"/>
          </a:xfrm>
          <a:prstGeom prst="rect">
            <a:avLst/>
          </a:prstGeom>
        </p:spPr>
      </p:pic>
      <p:grpSp>
        <p:nvGrpSpPr>
          <p:cNvPr id="17" name="Group 16">
            <a:extLst>
              <a:ext uri="{FF2B5EF4-FFF2-40B4-BE49-F238E27FC236}">
                <a16:creationId xmlns:a16="http://schemas.microsoft.com/office/drawing/2014/main" id="{78C18463-4C3F-4396-AEBA-949B79337481}"/>
              </a:ext>
            </a:extLst>
          </p:cNvPr>
          <p:cNvGrpSpPr/>
          <p:nvPr/>
        </p:nvGrpSpPr>
        <p:grpSpPr>
          <a:xfrm>
            <a:off x="7212370" y="100883"/>
            <a:ext cx="1931630" cy="405101"/>
            <a:chOff x="4648200" y="391628"/>
            <a:chExt cx="3506001" cy="794212"/>
          </a:xfrm>
        </p:grpSpPr>
        <p:grpSp>
          <p:nvGrpSpPr>
            <p:cNvPr id="18" name="Group 17">
              <a:extLst>
                <a:ext uri="{FF2B5EF4-FFF2-40B4-BE49-F238E27FC236}">
                  <a16:creationId xmlns:a16="http://schemas.microsoft.com/office/drawing/2014/main" id="{CD3F95E0-2637-4570-918E-BCBF0AA98B3B}"/>
                </a:ext>
              </a:extLst>
            </p:cNvPr>
            <p:cNvGrpSpPr/>
            <p:nvPr/>
          </p:nvGrpSpPr>
          <p:grpSpPr>
            <a:xfrm>
              <a:off x="4648200" y="445025"/>
              <a:ext cx="897837" cy="613108"/>
              <a:chOff x="0" y="0"/>
              <a:chExt cx="974358" cy="683109"/>
            </a:xfrm>
          </p:grpSpPr>
          <p:sp>
            <p:nvSpPr>
              <p:cNvPr id="20" name="Shape 11561">
                <a:extLst>
                  <a:ext uri="{FF2B5EF4-FFF2-40B4-BE49-F238E27FC236}">
                    <a16:creationId xmlns:a16="http://schemas.microsoft.com/office/drawing/2014/main" id="{D5CD87B6-9FA5-49A1-968A-B2B124377A3A}"/>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1" name="Shape 27">
                <a:extLst>
                  <a:ext uri="{FF2B5EF4-FFF2-40B4-BE49-F238E27FC236}">
                    <a16:creationId xmlns:a16="http://schemas.microsoft.com/office/drawing/2014/main" id="{D89CAC84-9BB0-4B9D-ABAC-7DFDE334A310}"/>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2" name="Shape 28">
                <a:extLst>
                  <a:ext uri="{FF2B5EF4-FFF2-40B4-BE49-F238E27FC236}">
                    <a16:creationId xmlns:a16="http://schemas.microsoft.com/office/drawing/2014/main" id="{0B159497-2051-49A5-94CD-05B55DF20689}"/>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3" name="Shape 11562">
                <a:extLst>
                  <a:ext uri="{FF2B5EF4-FFF2-40B4-BE49-F238E27FC236}">
                    <a16:creationId xmlns:a16="http://schemas.microsoft.com/office/drawing/2014/main" id="{69C1ED55-B519-4C42-9769-FDE0F49CE4EB}"/>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4" name="Shape 30">
                <a:extLst>
                  <a:ext uri="{FF2B5EF4-FFF2-40B4-BE49-F238E27FC236}">
                    <a16:creationId xmlns:a16="http://schemas.microsoft.com/office/drawing/2014/main" id="{2866BCDD-A177-4457-A235-DEAE30501A12}"/>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5" name="Shape 31">
                <a:extLst>
                  <a:ext uri="{FF2B5EF4-FFF2-40B4-BE49-F238E27FC236}">
                    <a16:creationId xmlns:a16="http://schemas.microsoft.com/office/drawing/2014/main" id="{F7F9C982-4799-484B-B16C-19857DE37BFF}"/>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9" name="Google Shape;6;p1">
              <a:extLst>
                <a:ext uri="{FF2B5EF4-FFF2-40B4-BE49-F238E27FC236}">
                  <a16:creationId xmlns:a16="http://schemas.microsoft.com/office/drawing/2014/main" id="{ACD19CF0-FDD6-41A9-966C-DE6D341B3A84}"/>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135117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22A70-8470-4C48-A256-4564CBE6608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77B693C-8AC0-4D2A-985C-D174484736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072EAA-6EE2-423E-88B6-E9133537AD18}"/>
              </a:ext>
            </a:extLst>
          </p:cNvPr>
          <p:cNvSpPr>
            <a:spLocks noGrp="1"/>
          </p:cNvSpPr>
          <p:nvPr>
            <p:ph type="sldNum" sz="quarter" idx="12"/>
          </p:nvPr>
        </p:nvSpPr>
        <p:spPr/>
        <p:txBody>
          <a:bodyPr/>
          <a:lstStyle/>
          <a:p>
            <a:fld id="{B6F15528-21DE-4FAA-801E-634DDDAF4B2B}" type="slidenum">
              <a:rPr lang="en-IN" smtClean="0"/>
              <a:t>‹#›</a:t>
            </a:fld>
            <a:endParaRPr lang="en-IN"/>
          </a:p>
        </p:txBody>
      </p:sp>
      <p:sp>
        <p:nvSpPr>
          <p:cNvPr id="5" name="Title 1">
            <a:extLst>
              <a:ext uri="{FF2B5EF4-FFF2-40B4-BE49-F238E27FC236}">
                <a16:creationId xmlns:a16="http://schemas.microsoft.com/office/drawing/2014/main" id="{DF681069-DB97-478D-8B21-D45B40CB7EC6}"/>
              </a:ext>
            </a:extLst>
          </p:cNvPr>
          <p:cNvSpPr>
            <a:spLocks noGrp="1"/>
          </p:cNvSpPr>
          <p:nvPr>
            <p:ph type="title"/>
          </p:nvPr>
        </p:nvSpPr>
        <p:spPr>
          <a:xfrm>
            <a:off x="930486" y="2139726"/>
            <a:ext cx="6993824" cy="561803"/>
          </a:xfrm>
        </p:spPr>
        <p:txBody>
          <a:bodyPr>
            <a:normAutofit/>
          </a:bodyPr>
          <a:lstStyle>
            <a:lvl1pPr algn="ctr">
              <a:defRPr sz="3000" b="0" i="1">
                <a:solidFill>
                  <a:schemeClr val="accent1">
                    <a:lumMod val="75000"/>
                  </a:schemeClr>
                </a:solidFill>
                <a:latin typeface="+mn-lt"/>
              </a:defRPr>
            </a:lvl1pPr>
          </a:lstStyle>
          <a:p>
            <a:r>
              <a:rPr lang="en-US"/>
              <a:t>Click to edit Master title style</a:t>
            </a:r>
            <a:endParaRPr lang="en-IN" dirty="0"/>
          </a:p>
        </p:txBody>
      </p:sp>
      <p:grpSp>
        <p:nvGrpSpPr>
          <p:cNvPr id="6" name="Group 5">
            <a:extLst>
              <a:ext uri="{FF2B5EF4-FFF2-40B4-BE49-F238E27FC236}">
                <a16:creationId xmlns:a16="http://schemas.microsoft.com/office/drawing/2014/main" id="{069ECD17-757C-43A0-A7F2-0FAE81717549}"/>
              </a:ext>
            </a:extLst>
          </p:cNvPr>
          <p:cNvGrpSpPr/>
          <p:nvPr/>
        </p:nvGrpSpPr>
        <p:grpSpPr>
          <a:xfrm>
            <a:off x="633485" y="3793096"/>
            <a:ext cx="594000" cy="1080000"/>
            <a:chOff x="-24171" y="-34800"/>
            <a:chExt cx="832719" cy="3663697"/>
          </a:xfrm>
        </p:grpSpPr>
        <p:pic>
          <p:nvPicPr>
            <p:cNvPr id="7" name="Picture 6">
              <a:extLst>
                <a:ext uri="{FF2B5EF4-FFF2-40B4-BE49-F238E27FC236}">
                  <a16:creationId xmlns:a16="http://schemas.microsoft.com/office/drawing/2014/main" id="{53F39692-A632-4D95-9719-C2EC4B01F33D}"/>
                </a:ext>
              </a:extLst>
            </p:cNvPr>
            <p:cNvPicPr/>
            <p:nvPr/>
          </p:nvPicPr>
          <p:blipFill>
            <a:blip r:embed="rId2"/>
            <a:stretch>
              <a:fillRect/>
            </a:stretch>
          </p:blipFill>
          <p:spPr>
            <a:xfrm>
              <a:off x="-24171" y="-34800"/>
              <a:ext cx="832719" cy="3663697"/>
            </a:xfrm>
            <a:prstGeom prst="rect">
              <a:avLst/>
            </a:prstGeom>
          </p:spPr>
        </p:pic>
      </p:grpSp>
      <p:sp>
        <p:nvSpPr>
          <p:cNvPr id="8" name="Footer Placeholder 4">
            <a:extLst>
              <a:ext uri="{FF2B5EF4-FFF2-40B4-BE49-F238E27FC236}">
                <a16:creationId xmlns:a16="http://schemas.microsoft.com/office/drawing/2014/main" id="{1D0E4DD5-D9AE-4E92-A313-DD5CEEFE6501}"/>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9" name="Group 8">
            <a:extLst>
              <a:ext uri="{FF2B5EF4-FFF2-40B4-BE49-F238E27FC236}">
                <a16:creationId xmlns:a16="http://schemas.microsoft.com/office/drawing/2014/main" id="{ADE5FAF5-ED6F-466E-8988-7C1A20F66B18}"/>
              </a:ext>
            </a:extLst>
          </p:cNvPr>
          <p:cNvGrpSpPr/>
          <p:nvPr/>
        </p:nvGrpSpPr>
        <p:grpSpPr>
          <a:xfrm>
            <a:off x="633486" y="0"/>
            <a:ext cx="594122" cy="1080000"/>
            <a:chOff x="-3683" y="0"/>
            <a:chExt cx="832104" cy="2663952"/>
          </a:xfrm>
        </p:grpSpPr>
        <p:pic>
          <p:nvPicPr>
            <p:cNvPr id="10" name="Picture 9">
              <a:extLst>
                <a:ext uri="{FF2B5EF4-FFF2-40B4-BE49-F238E27FC236}">
                  <a16:creationId xmlns:a16="http://schemas.microsoft.com/office/drawing/2014/main" id="{E29BEA3F-5C74-4E51-98BA-5049F9AF731E}"/>
                </a:ext>
              </a:extLst>
            </p:cNvPr>
            <p:cNvPicPr/>
            <p:nvPr/>
          </p:nvPicPr>
          <p:blipFill>
            <a:blip r:embed="rId3"/>
            <a:stretch>
              <a:fillRect/>
            </a:stretch>
          </p:blipFill>
          <p:spPr>
            <a:xfrm>
              <a:off x="-3683" y="0"/>
              <a:ext cx="832104" cy="2663952"/>
            </a:xfrm>
            <a:prstGeom prst="rect">
              <a:avLst/>
            </a:prstGeom>
          </p:spPr>
        </p:pic>
      </p:grpSp>
      <p:pic>
        <p:nvPicPr>
          <p:cNvPr id="11" name="Picture 10">
            <a:extLst>
              <a:ext uri="{FF2B5EF4-FFF2-40B4-BE49-F238E27FC236}">
                <a16:creationId xmlns:a16="http://schemas.microsoft.com/office/drawing/2014/main" id="{4B518475-9E33-4BF6-B3E1-0DF19E9CD1A2}"/>
              </a:ext>
            </a:extLst>
          </p:cNvPr>
          <p:cNvPicPr/>
          <p:nvPr/>
        </p:nvPicPr>
        <p:blipFill>
          <a:blip r:embed="rId4"/>
          <a:stretch>
            <a:fillRect/>
          </a:stretch>
        </p:blipFill>
        <p:spPr>
          <a:xfrm>
            <a:off x="8064000" y="2107529"/>
            <a:ext cx="1080000" cy="594000"/>
          </a:xfrm>
          <a:prstGeom prst="rect">
            <a:avLst/>
          </a:prstGeom>
        </p:spPr>
      </p:pic>
      <p:grpSp>
        <p:nvGrpSpPr>
          <p:cNvPr id="12" name="Group 11">
            <a:extLst>
              <a:ext uri="{FF2B5EF4-FFF2-40B4-BE49-F238E27FC236}">
                <a16:creationId xmlns:a16="http://schemas.microsoft.com/office/drawing/2014/main" id="{323E607B-6D8A-4380-9186-17268CE1D110}"/>
              </a:ext>
            </a:extLst>
          </p:cNvPr>
          <p:cNvGrpSpPr/>
          <p:nvPr/>
        </p:nvGrpSpPr>
        <p:grpSpPr>
          <a:xfrm>
            <a:off x="7212370" y="100883"/>
            <a:ext cx="1931630" cy="405101"/>
            <a:chOff x="4648200" y="391628"/>
            <a:chExt cx="3506001" cy="794212"/>
          </a:xfrm>
        </p:grpSpPr>
        <p:grpSp>
          <p:nvGrpSpPr>
            <p:cNvPr id="13" name="Group 12">
              <a:extLst>
                <a:ext uri="{FF2B5EF4-FFF2-40B4-BE49-F238E27FC236}">
                  <a16:creationId xmlns:a16="http://schemas.microsoft.com/office/drawing/2014/main" id="{E37C8E4D-D93A-4E50-AEBA-28FF6DEB7750}"/>
                </a:ext>
              </a:extLst>
            </p:cNvPr>
            <p:cNvGrpSpPr/>
            <p:nvPr/>
          </p:nvGrpSpPr>
          <p:grpSpPr>
            <a:xfrm>
              <a:off x="4648200" y="445025"/>
              <a:ext cx="897837" cy="613108"/>
              <a:chOff x="0" y="0"/>
              <a:chExt cx="974358" cy="683109"/>
            </a:xfrm>
          </p:grpSpPr>
          <p:sp>
            <p:nvSpPr>
              <p:cNvPr id="15" name="Shape 11561">
                <a:extLst>
                  <a:ext uri="{FF2B5EF4-FFF2-40B4-BE49-F238E27FC236}">
                    <a16:creationId xmlns:a16="http://schemas.microsoft.com/office/drawing/2014/main" id="{92972EBA-4DD1-4058-90CA-75581BB8A652}"/>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6" name="Shape 27">
                <a:extLst>
                  <a:ext uri="{FF2B5EF4-FFF2-40B4-BE49-F238E27FC236}">
                    <a16:creationId xmlns:a16="http://schemas.microsoft.com/office/drawing/2014/main" id="{B6A7E908-177C-4E72-AE73-A7C527B01B55}"/>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7" name="Shape 28">
                <a:extLst>
                  <a:ext uri="{FF2B5EF4-FFF2-40B4-BE49-F238E27FC236}">
                    <a16:creationId xmlns:a16="http://schemas.microsoft.com/office/drawing/2014/main" id="{9D51AA25-CDDE-42AB-9085-1A0ECDEC08E7}"/>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8" name="Shape 11562">
                <a:extLst>
                  <a:ext uri="{FF2B5EF4-FFF2-40B4-BE49-F238E27FC236}">
                    <a16:creationId xmlns:a16="http://schemas.microsoft.com/office/drawing/2014/main" id="{D59A603B-64A5-48AC-86F8-0A8AB5F43844}"/>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19" name="Shape 30">
                <a:extLst>
                  <a:ext uri="{FF2B5EF4-FFF2-40B4-BE49-F238E27FC236}">
                    <a16:creationId xmlns:a16="http://schemas.microsoft.com/office/drawing/2014/main" id="{A1796B79-CE64-49EE-A1E0-773C2B9DA0B2}"/>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0" name="Shape 31">
                <a:extLst>
                  <a:ext uri="{FF2B5EF4-FFF2-40B4-BE49-F238E27FC236}">
                    <a16:creationId xmlns:a16="http://schemas.microsoft.com/office/drawing/2014/main" id="{8D845DAD-515C-4E78-8B64-20F068F3B2BF}"/>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4" name="Google Shape;6;p1">
              <a:extLst>
                <a:ext uri="{FF2B5EF4-FFF2-40B4-BE49-F238E27FC236}">
                  <a16:creationId xmlns:a16="http://schemas.microsoft.com/office/drawing/2014/main" id="{B599AD92-962F-4FFC-B9F1-EE2349FD8EBB}"/>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1083563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1F3F-D73F-4605-978B-F116379498B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F0EEA3-0922-44CF-AF06-542A7A1C1B0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F85E1-DF23-4C9A-A615-56E5397D71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8DDBB7C-53D6-4A74-9FF1-B5C821EAD1A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770D75-B1C2-4C15-A4C0-5E27D11DE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DB517F-9991-4B86-875F-C0EFBD275DD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9973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B07A-4504-4363-A672-DA6D377F56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F10FE4-73F2-4FFD-AC9E-2D1D8D83DDA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8F2ED965-102F-4CF5-9895-37279AA5162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662997C-FC6F-4EA0-A13E-09BA994F9C7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051D82F-216E-4CC6-A21E-932359300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C53E77-74D8-4834-9983-D94BA4F644A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7353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FE4F5-A9A8-4856-BC62-E6D4303FD6B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52BBC5-EE6B-4E3C-8883-BD47763882E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A4B41-4773-4312-BA13-9CB101114A6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0FDB298-4598-4C1F-9ECD-B6DE1C83334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372D08-DDFF-4702-A38D-138AED5A0C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4492744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6" r:id="rId15"/>
    <p:sldLayoutId id="2147483697"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releases.hashicorp.com/terraform/0.13.0/terraform_0.13.0_linux_amd64.zi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6.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hecloudtrain.com/" TargetMode="External"/><Relationship Id="rId2" Type="http://schemas.openxmlformats.org/officeDocument/2006/relationships/hyperlink" Target="https://www.abhimanyutanwar.com/" TargetMode="External"/><Relationship Id="rId1" Type="http://schemas.openxmlformats.org/officeDocument/2006/relationships/slideLayout" Target="../slideLayouts/slideLayout16.xml"/><Relationship Id="rId5" Type="http://schemas.openxmlformats.org/officeDocument/2006/relationships/hyperlink" Target="https://wa.me/919871272900" TargetMode="External"/><Relationship Id="rId4" Type="http://schemas.openxmlformats.org/officeDocument/2006/relationships/hyperlink" Target="mailto:join@thecloudtrai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30319E-1366-4EC3-AD9F-4DF9BB6F87C0}"/>
              </a:ext>
            </a:extLst>
          </p:cNvPr>
          <p:cNvSpPr>
            <a:spLocks noGrp="1"/>
          </p:cNvSpPr>
          <p:nvPr>
            <p:ph type="title"/>
          </p:nvPr>
        </p:nvSpPr>
        <p:spPr>
          <a:xfrm>
            <a:off x="2057400" y="971550"/>
            <a:ext cx="5241411" cy="459806"/>
          </a:xfrm>
        </p:spPr>
        <p:txBody>
          <a:bodyPr>
            <a:normAutofit/>
          </a:bodyPr>
          <a:lstStyle/>
          <a:p>
            <a:r>
              <a:rPr lang="en-IN" sz="2400" dirty="0"/>
              <a:t>Infrastructure as a Code [ Terraform ]</a:t>
            </a:r>
          </a:p>
        </p:txBody>
      </p:sp>
    </p:spTree>
    <p:extLst>
      <p:ext uri="{BB962C8B-B14F-4D97-AF65-F5344CB8AC3E}">
        <p14:creationId xmlns:p14="http://schemas.microsoft.com/office/powerpoint/2010/main" val="353404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8414"/>
            <a:ext cx="5078095" cy="478336"/>
          </a:xfrm>
          <a:prstGeom prst="rect">
            <a:avLst/>
          </a:prstGeom>
        </p:spPr>
        <p:txBody>
          <a:bodyPr vert="horz" wrap="square" lIns="0" tIns="16510" rIns="0" bIns="0" rtlCol="0" anchor="ctr">
            <a:spAutoFit/>
          </a:bodyPr>
          <a:lstStyle/>
          <a:p>
            <a:pPr marL="12700">
              <a:lnSpc>
                <a:spcPct val="100000"/>
              </a:lnSpc>
              <a:spcBef>
                <a:spcPts val="130"/>
              </a:spcBef>
            </a:pPr>
            <a:r>
              <a:rPr lang="en-IN" dirty="0"/>
              <a:t>Terraform</a:t>
            </a:r>
            <a:r>
              <a:rPr dirty="0"/>
              <a:t> </a:t>
            </a:r>
            <a:r>
              <a:rPr lang="en-IN" dirty="0"/>
              <a:t>Core Concepts</a:t>
            </a:r>
            <a:endParaRPr dirty="0"/>
          </a:p>
        </p:txBody>
      </p:sp>
      <p:sp>
        <p:nvSpPr>
          <p:cNvPr id="2" name="Rectangle 1">
            <a:extLst>
              <a:ext uri="{FF2B5EF4-FFF2-40B4-BE49-F238E27FC236}">
                <a16:creationId xmlns:a16="http://schemas.microsoft.com/office/drawing/2014/main" id="{832365E3-085E-4187-95F8-C36C926B711E}"/>
              </a:ext>
            </a:extLst>
          </p:cNvPr>
          <p:cNvSpPr/>
          <p:nvPr/>
        </p:nvSpPr>
        <p:spPr>
          <a:xfrm>
            <a:off x="914400" y="1047750"/>
            <a:ext cx="7543800" cy="3539430"/>
          </a:xfrm>
          <a:prstGeom prst="rect">
            <a:avLst/>
          </a:prstGeom>
        </p:spPr>
        <p:txBody>
          <a:bodyPr wrap="square">
            <a:spAutoFit/>
          </a:bodyPr>
          <a:lstStyle/>
          <a:p>
            <a:pPr marL="285750" indent="-285750" algn="just">
              <a:buFont typeface="Arial" panose="020B0604020202020204" pitchFamily="34" charset="0"/>
              <a:buChar char="•"/>
            </a:pPr>
            <a:r>
              <a:rPr lang="en-IN" sz="1400" b="1" dirty="0">
                <a:solidFill>
                  <a:srgbClr val="262524"/>
                </a:solidFill>
                <a:latin typeface="Geekflare"/>
              </a:rPr>
              <a:t>Variables</a:t>
            </a:r>
            <a:r>
              <a:rPr lang="en-IN" sz="1400" dirty="0">
                <a:solidFill>
                  <a:srgbClr val="262524"/>
                </a:solidFill>
                <a:latin typeface="Geekflare"/>
              </a:rPr>
              <a:t>: Also used as input-variables, it is key-value pair used by Terraform modules to allow customization.</a:t>
            </a:r>
          </a:p>
          <a:p>
            <a:pPr marL="285750" indent="-285750" algn="just">
              <a:buFont typeface="Arial" panose="020B0604020202020204" pitchFamily="34" charset="0"/>
              <a:buChar char="•"/>
            </a:pPr>
            <a:r>
              <a:rPr lang="en-IN" sz="1400" b="1" dirty="0">
                <a:solidFill>
                  <a:srgbClr val="262524"/>
                </a:solidFill>
                <a:latin typeface="Geekflare"/>
              </a:rPr>
              <a:t>Provider</a:t>
            </a:r>
            <a:r>
              <a:rPr lang="en-IN" sz="1400" dirty="0">
                <a:solidFill>
                  <a:srgbClr val="262524"/>
                </a:solidFill>
                <a:latin typeface="Geekflare"/>
              </a:rPr>
              <a:t>: It is a plugin to interact with APIs of service and access its related resources.</a:t>
            </a:r>
          </a:p>
          <a:p>
            <a:pPr marL="285750" indent="-285750" algn="just">
              <a:buFont typeface="Arial" panose="020B0604020202020204" pitchFamily="34" charset="0"/>
              <a:buChar char="•"/>
            </a:pPr>
            <a:r>
              <a:rPr lang="en-IN" sz="1400" b="1" dirty="0">
                <a:solidFill>
                  <a:srgbClr val="262524"/>
                </a:solidFill>
                <a:latin typeface="Geekflare"/>
              </a:rPr>
              <a:t>Module</a:t>
            </a:r>
            <a:r>
              <a:rPr lang="en-IN" sz="1400" dirty="0">
                <a:solidFill>
                  <a:srgbClr val="262524"/>
                </a:solidFill>
                <a:latin typeface="Geekflare"/>
              </a:rPr>
              <a:t>: It is a folder with Terraform templates where all the configurations are defined</a:t>
            </a:r>
          </a:p>
          <a:p>
            <a:pPr marL="285750" indent="-285750" algn="just">
              <a:buFont typeface="Arial" panose="020B0604020202020204" pitchFamily="34" charset="0"/>
              <a:buChar char="•"/>
            </a:pPr>
            <a:r>
              <a:rPr lang="en-IN" sz="1400" b="1" dirty="0">
                <a:solidFill>
                  <a:srgbClr val="262524"/>
                </a:solidFill>
                <a:latin typeface="Geekflare"/>
              </a:rPr>
              <a:t>State</a:t>
            </a:r>
            <a:r>
              <a:rPr lang="en-IN" sz="1400" dirty="0">
                <a:solidFill>
                  <a:srgbClr val="262524"/>
                </a:solidFill>
                <a:latin typeface="Geekflare"/>
              </a:rPr>
              <a:t>: It consists of cached information about the infrastructure managed by Terraform and the related configurations.</a:t>
            </a:r>
          </a:p>
          <a:p>
            <a:pPr marL="285750" indent="-285750" algn="just">
              <a:buFont typeface="Arial" panose="020B0604020202020204" pitchFamily="34" charset="0"/>
              <a:buChar char="•"/>
            </a:pPr>
            <a:r>
              <a:rPr lang="en-IN" sz="1400" b="1" dirty="0">
                <a:solidFill>
                  <a:srgbClr val="262524"/>
                </a:solidFill>
                <a:latin typeface="Geekflare"/>
              </a:rPr>
              <a:t>Resources</a:t>
            </a:r>
            <a:r>
              <a:rPr lang="en-IN" sz="1400" dirty="0">
                <a:solidFill>
                  <a:srgbClr val="262524"/>
                </a:solidFill>
                <a:latin typeface="Geekflare"/>
              </a:rPr>
              <a:t>: It refers to a block of one or more infrastructure objects (compute instances, virtual networks, etc.), which are used in configuring and managing the infrastructure.</a:t>
            </a:r>
          </a:p>
          <a:p>
            <a:pPr marL="285750" indent="-285750" algn="just">
              <a:buFont typeface="Arial" panose="020B0604020202020204" pitchFamily="34" charset="0"/>
              <a:buChar char="•"/>
            </a:pPr>
            <a:r>
              <a:rPr lang="en-IN" sz="1400" b="1" dirty="0">
                <a:solidFill>
                  <a:srgbClr val="262524"/>
                </a:solidFill>
                <a:latin typeface="Geekflare"/>
              </a:rPr>
              <a:t>Data Source</a:t>
            </a:r>
            <a:r>
              <a:rPr lang="en-IN" sz="1400" dirty="0">
                <a:solidFill>
                  <a:srgbClr val="262524"/>
                </a:solidFill>
                <a:latin typeface="Geekflare"/>
              </a:rPr>
              <a:t>: It is implemented by providers to return information on external objects to terraform.</a:t>
            </a:r>
          </a:p>
          <a:p>
            <a:pPr marL="285750" indent="-285750" algn="just">
              <a:buFont typeface="Arial" panose="020B0604020202020204" pitchFamily="34" charset="0"/>
              <a:buChar char="•"/>
            </a:pPr>
            <a:r>
              <a:rPr lang="en-IN" sz="1400" b="1" dirty="0">
                <a:solidFill>
                  <a:srgbClr val="262524"/>
                </a:solidFill>
                <a:latin typeface="Geekflare"/>
              </a:rPr>
              <a:t>Output Values</a:t>
            </a:r>
            <a:r>
              <a:rPr lang="en-IN" sz="1400" dirty="0">
                <a:solidFill>
                  <a:srgbClr val="262524"/>
                </a:solidFill>
                <a:latin typeface="Geekflare"/>
              </a:rPr>
              <a:t>: These are return values of a terraform module that can be used by other configurations.</a:t>
            </a:r>
          </a:p>
          <a:p>
            <a:pPr marL="285750" indent="-285750" algn="just">
              <a:buFont typeface="Arial" panose="020B0604020202020204" pitchFamily="34" charset="0"/>
              <a:buChar char="•"/>
            </a:pPr>
            <a:r>
              <a:rPr lang="en-IN" sz="1400" b="1" dirty="0">
                <a:solidFill>
                  <a:srgbClr val="262524"/>
                </a:solidFill>
                <a:latin typeface="Geekflare"/>
              </a:rPr>
              <a:t>Plan</a:t>
            </a:r>
            <a:r>
              <a:rPr lang="en-IN" sz="1400" dirty="0">
                <a:solidFill>
                  <a:srgbClr val="262524"/>
                </a:solidFill>
                <a:latin typeface="Geekflare"/>
              </a:rPr>
              <a:t>: It is one of the stages where it determines what needs to be created, updated, or destroyed to move from real/current state of the infrastructure to the desired state.</a:t>
            </a:r>
          </a:p>
          <a:p>
            <a:pPr marL="285750" indent="-285750" algn="just">
              <a:buFont typeface="Arial" panose="020B0604020202020204" pitchFamily="34" charset="0"/>
              <a:buChar char="•"/>
            </a:pPr>
            <a:r>
              <a:rPr lang="en-IN" sz="1400" b="1" dirty="0">
                <a:solidFill>
                  <a:srgbClr val="262524"/>
                </a:solidFill>
                <a:latin typeface="Geekflare"/>
              </a:rPr>
              <a:t>Apply</a:t>
            </a:r>
            <a:r>
              <a:rPr lang="en-IN" sz="1400" dirty="0">
                <a:solidFill>
                  <a:srgbClr val="262524"/>
                </a:solidFill>
                <a:latin typeface="Geekflare"/>
              </a:rPr>
              <a:t>: It is one of the stages where it applies the changes real/current state of the infrastructure in order to move to the desired state.</a:t>
            </a:r>
            <a:endParaRPr lang="en-IN" sz="1400" b="0" i="0" dirty="0">
              <a:solidFill>
                <a:srgbClr val="262524"/>
              </a:solidFill>
              <a:effectLst/>
              <a:latin typeface="Geekflare"/>
            </a:endParaRPr>
          </a:p>
        </p:txBody>
      </p:sp>
    </p:spTree>
    <p:extLst>
      <p:ext uri="{BB962C8B-B14F-4D97-AF65-F5344CB8AC3E}">
        <p14:creationId xmlns:p14="http://schemas.microsoft.com/office/powerpoint/2010/main" val="128444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133350"/>
            <a:ext cx="5078095" cy="478336"/>
          </a:xfrm>
          <a:prstGeom prst="rect">
            <a:avLst/>
          </a:prstGeom>
        </p:spPr>
        <p:txBody>
          <a:bodyPr vert="horz" wrap="square" lIns="0" tIns="16510" rIns="0" bIns="0" rtlCol="0" anchor="ctr">
            <a:spAutoFit/>
          </a:bodyPr>
          <a:lstStyle/>
          <a:p>
            <a:pPr marL="12700">
              <a:lnSpc>
                <a:spcPct val="100000"/>
              </a:lnSpc>
              <a:spcBef>
                <a:spcPts val="130"/>
              </a:spcBef>
            </a:pPr>
            <a:r>
              <a:rPr lang="en-IN" dirty="0"/>
              <a:t>Terraform</a:t>
            </a:r>
            <a:r>
              <a:rPr dirty="0"/>
              <a:t> Architecture</a:t>
            </a:r>
          </a:p>
        </p:txBody>
      </p:sp>
      <p:pic>
        <p:nvPicPr>
          <p:cNvPr id="23" name="Picture 22">
            <a:extLst>
              <a:ext uri="{FF2B5EF4-FFF2-40B4-BE49-F238E27FC236}">
                <a16:creationId xmlns:a16="http://schemas.microsoft.com/office/drawing/2014/main" id="{43287BF0-C66F-4A0D-AF3C-9B80258BC73D}"/>
              </a:ext>
            </a:extLst>
          </p:cNvPr>
          <p:cNvPicPr>
            <a:picLocks noChangeAspect="1"/>
          </p:cNvPicPr>
          <p:nvPr/>
        </p:nvPicPr>
        <p:blipFill>
          <a:blip r:embed="rId2"/>
          <a:stretch>
            <a:fillRect/>
          </a:stretch>
        </p:blipFill>
        <p:spPr>
          <a:xfrm>
            <a:off x="771525" y="1276350"/>
            <a:ext cx="7600950" cy="3390900"/>
          </a:xfrm>
          <a:prstGeom prst="rect">
            <a:avLst/>
          </a:prstGeom>
        </p:spPr>
      </p:pic>
      <p:sp>
        <p:nvSpPr>
          <p:cNvPr id="22" name="Rectangle: Rounded Corners 21">
            <a:extLst>
              <a:ext uri="{FF2B5EF4-FFF2-40B4-BE49-F238E27FC236}">
                <a16:creationId xmlns:a16="http://schemas.microsoft.com/office/drawing/2014/main" id="{40C2C481-9454-4C52-A58E-6A60D8B49DDC}"/>
              </a:ext>
            </a:extLst>
          </p:cNvPr>
          <p:cNvSpPr/>
          <p:nvPr/>
        </p:nvSpPr>
        <p:spPr>
          <a:xfrm>
            <a:off x="1981200" y="1676400"/>
            <a:ext cx="1015047" cy="914400"/>
          </a:xfrm>
          <a:prstGeom prst="roundRect">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8D76414-808A-4E83-BA12-FC1A2FF61C51}"/>
              </a:ext>
            </a:extLst>
          </p:cNvPr>
          <p:cNvSpPr/>
          <p:nvPr/>
        </p:nvSpPr>
        <p:spPr>
          <a:xfrm>
            <a:off x="1371600" y="819150"/>
            <a:ext cx="5867400" cy="738664"/>
          </a:xfrm>
          <a:prstGeom prst="rect">
            <a:avLst/>
          </a:prstGeom>
        </p:spPr>
        <p:txBody>
          <a:bodyPr wrap="square">
            <a:spAutoFit/>
          </a:bodyPr>
          <a:lstStyle/>
          <a:p>
            <a:r>
              <a:rPr lang="en-IN" sz="1400" dirty="0">
                <a:solidFill>
                  <a:srgbClr val="262524"/>
                </a:solidFill>
                <a:latin typeface="Geekflare"/>
              </a:rPr>
              <a:t>Terraform has two main components that make up its architecture:</a:t>
            </a:r>
          </a:p>
          <a:p>
            <a:pPr marL="285750" indent="-285750">
              <a:buFont typeface="Arial" panose="020B0604020202020204" pitchFamily="34" charset="0"/>
              <a:buChar char="•"/>
            </a:pPr>
            <a:r>
              <a:rPr lang="en-IN" sz="1400" dirty="0">
                <a:solidFill>
                  <a:srgbClr val="262524"/>
                </a:solidFill>
                <a:latin typeface="Geekflare"/>
              </a:rPr>
              <a:t>Terraform Core</a:t>
            </a:r>
          </a:p>
          <a:p>
            <a:pPr marL="285750" indent="-285750">
              <a:buFont typeface="Arial" panose="020B0604020202020204" pitchFamily="34" charset="0"/>
              <a:buChar char="•"/>
            </a:pPr>
            <a:r>
              <a:rPr lang="en-IN" sz="1400" dirty="0">
                <a:solidFill>
                  <a:srgbClr val="262524"/>
                </a:solidFill>
                <a:latin typeface="Geekflare"/>
              </a:rPr>
              <a:t>Providers</a:t>
            </a:r>
            <a:endParaRPr lang="en-IN" sz="1400" b="0" i="0" dirty="0">
              <a:solidFill>
                <a:srgbClr val="262524"/>
              </a:solidFill>
              <a:effectLst/>
              <a:latin typeface="Geekflar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133350"/>
            <a:ext cx="5078095" cy="478336"/>
          </a:xfrm>
          <a:prstGeom prst="rect">
            <a:avLst/>
          </a:prstGeom>
        </p:spPr>
        <p:txBody>
          <a:bodyPr vert="horz" wrap="square" lIns="0" tIns="16510" rIns="0" bIns="0" rtlCol="0" anchor="ctr">
            <a:spAutoFit/>
          </a:bodyPr>
          <a:lstStyle/>
          <a:p>
            <a:pPr marL="12700">
              <a:lnSpc>
                <a:spcPct val="100000"/>
              </a:lnSpc>
              <a:spcBef>
                <a:spcPts val="130"/>
              </a:spcBef>
            </a:pPr>
            <a:r>
              <a:rPr lang="en-IN" dirty="0"/>
              <a:t>Terraform</a:t>
            </a:r>
            <a:r>
              <a:rPr dirty="0"/>
              <a:t> Architecture</a:t>
            </a:r>
          </a:p>
        </p:txBody>
      </p:sp>
      <p:pic>
        <p:nvPicPr>
          <p:cNvPr id="23" name="Picture 22">
            <a:extLst>
              <a:ext uri="{FF2B5EF4-FFF2-40B4-BE49-F238E27FC236}">
                <a16:creationId xmlns:a16="http://schemas.microsoft.com/office/drawing/2014/main" id="{43287BF0-C66F-4A0D-AF3C-9B80258BC73D}"/>
              </a:ext>
            </a:extLst>
          </p:cNvPr>
          <p:cNvPicPr>
            <a:picLocks noChangeAspect="1"/>
          </p:cNvPicPr>
          <p:nvPr/>
        </p:nvPicPr>
        <p:blipFill>
          <a:blip r:embed="rId2"/>
          <a:stretch>
            <a:fillRect/>
          </a:stretch>
        </p:blipFill>
        <p:spPr>
          <a:xfrm>
            <a:off x="771525" y="1219200"/>
            <a:ext cx="7600950" cy="3390900"/>
          </a:xfrm>
          <a:prstGeom prst="rect">
            <a:avLst/>
          </a:prstGeom>
        </p:spPr>
      </p:pic>
      <p:sp>
        <p:nvSpPr>
          <p:cNvPr id="22" name="Rectangle: Rounded Corners 21">
            <a:extLst>
              <a:ext uri="{FF2B5EF4-FFF2-40B4-BE49-F238E27FC236}">
                <a16:creationId xmlns:a16="http://schemas.microsoft.com/office/drawing/2014/main" id="{40C2C481-9454-4C52-A58E-6A60D8B49DDC}"/>
              </a:ext>
            </a:extLst>
          </p:cNvPr>
          <p:cNvSpPr/>
          <p:nvPr/>
        </p:nvSpPr>
        <p:spPr>
          <a:xfrm>
            <a:off x="3733800" y="1504950"/>
            <a:ext cx="1219200" cy="1219200"/>
          </a:xfrm>
          <a:prstGeom prst="roundRect">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sp>
        <p:nvSpPr>
          <p:cNvPr id="7" name="Rectangle 6">
            <a:extLst>
              <a:ext uri="{FF2B5EF4-FFF2-40B4-BE49-F238E27FC236}">
                <a16:creationId xmlns:a16="http://schemas.microsoft.com/office/drawing/2014/main" id="{1E2A9BEE-640E-4687-B915-9A955A5A0DC4}"/>
              </a:ext>
            </a:extLst>
          </p:cNvPr>
          <p:cNvSpPr/>
          <p:nvPr/>
        </p:nvSpPr>
        <p:spPr>
          <a:xfrm>
            <a:off x="1371600" y="895350"/>
            <a:ext cx="5867400" cy="738664"/>
          </a:xfrm>
          <a:prstGeom prst="rect">
            <a:avLst/>
          </a:prstGeom>
        </p:spPr>
        <p:txBody>
          <a:bodyPr wrap="square">
            <a:spAutoFit/>
          </a:bodyPr>
          <a:lstStyle/>
          <a:p>
            <a:r>
              <a:rPr lang="en-IN" sz="1400" dirty="0">
                <a:solidFill>
                  <a:srgbClr val="262524"/>
                </a:solidFill>
                <a:latin typeface="Geekflare"/>
              </a:rPr>
              <a:t>Terraform has two main components that make up its architecture:</a:t>
            </a:r>
          </a:p>
          <a:p>
            <a:pPr marL="285750" indent="-285750">
              <a:buFont typeface="Arial" panose="020B0604020202020204" pitchFamily="34" charset="0"/>
              <a:buChar char="•"/>
            </a:pPr>
            <a:r>
              <a:rPr lang="en-IN" sz="1400" dirty="0">
                <a:solidFill>
                  <a:srgbClr val="262524"/>
                </a:solidFill>
                <a:latin typeface="Geekflare"/>
              </a:rPr>
              <a:t>Terraform Core</a:t>
            </a:r>
          </a:p>
          <a:p>
            <a:pPr marL="285750" indent="-285750">
              <a:buFont typeface="Arial" panose="020B0604020202020204" pitchFamily="34" charset="0"/>
              <a:buChar char="•"/>
            </a:pPr>
            <a:r>
              <a:rPr lang="en-IN" sz="1400" dirty="0">
                <a:solidFill>
                  <a:srgbClr val="262524"/>
                </a:solidFill>
                <a:latin typeface="Geekflare"/>
              </a:rPr>
              <a:t>Providers</a:t>
            </a:r>
            <a:endParaRPr lang="en-IN" sz="1400" b="0" i="0" dirty="0">
              <a:solidFill>
                <a:srgbClr val="262524"/>
              </a:solidFill>
              <a:effectLst/>
              <a:latin typeface="Geekflare"/>
            </a:endParaRPr>
          </a:p>
        </p:txBody>
      </p:sp>
    </p:spTree>
    <p:extLst>
      <p:ext uri="{BB962C8B-B14F-4D97-AF65-F5344CB8AC3E}">
        <p14:creationId xmlns:p14="http://schemas.microsoft.com/office/powerpoint/2010/main" val="99719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133350"/>
            <a:ext cx="5078095" cy="478336"/>
          </a:xfrm>
          <a:prstGeom prst="rect">
            <a:avLst/>
          </a:prstGeom>
        </p:spPr>
        <p:txBody>
          <a:bodyPr vert="horz" wrap="square" lIns="0" tIns="16510" rIns="0" bIns="0" rtlCol="0" anchor="ctr">
            <a:spAutoFit/>
          </a:bodyPr>
          <a:lstStyle/>
          <a:p>
            <a:pPr marL="12700">
              <a:lnSpc>
                <a:spcPct val="100000"/>
              </a:lnSpc>
              <a:spcBef>
                <a:spcPts val="130"/>
              </a:spcBef>
            </a:pPr>
            <a:r>
              <a:rPr lang="en-IN" dirty="0"/>
              <a:t>Terraform</a:t>
            </a:r>
            <a:r>
              <a:rPr dirty="0"/>
              <a:t> Architecture</a:t>
            </a:r>
          </a:p>
        </p:txBody>
      </p:sp>
      <p:pic>
        <p:nvPicPr>
          <p:cNvPr id="23" name="Picture 22">
            <a:extLst>
              <a:ext uri="{FF2B5EF4-FFF2-40B4-BE49-F238E27FC236}">
                <a16:creationId xmlns:a16="http://schemas.microsoft.com/office/drawing/2014/main" id="{43287BF0-C66F-4A0D-AF3C-9B80258BC73D}"/>
              </a:ext>
            </a:extLst>
          </p:cNvPr>
          <p:cNvPicPr>
            <a:picLocks noChangeAspect="1"/>
          </p:cNvPicPr>
          <p:nvPr/>
        </p:nvPicPr>
        <p:blipFill>
          <a:blip r:embed="rId2"/>
          <a:stretch>
            <a:fillRect/>
          </a:stretch>
        </p:blipFill>
        <p:spPr>
          <a:xfrm>
            <a:off x="771525" y="1219200"/>
            <a:ext cx="7600950" cy="3390900"/>
          </a:xfrm>
          <a:prstGeom prst="rect">
            <a:avLst/>
          </a:prstGeom>
        </p:spPr>
      </p:pic>
      <p:sp>
        <p:nvSpPr>
          <p:cNvPr id="22" name="Rectangle: Rounded Corners 21">
            <a:extLst>
              <a:ext uri="{FF2B5EF4-FFF2-40B4-BE49-F238E27FC236}">
                <a16:creationId xmlns:a16="http://schemas.microsoft.com/office/drawing/2014/main" id="{40C2C481-9454-4C52-A58E-6A60D8B49DDC}"/>
              </a:ext>
            </a:extLst>
          </p:cNvPr>
          <p:cNvSpPr/>
          <p:nvPr/>
        </p:nvSpPr>
        <p:spPr>
          <a:xfrm>
            <a:off x="3810000" y="3257550"/>
            <a:ext cx="1015047" cy="914400"/>
          </a:xfrm>
          <a:prstGeom prst="roundRect">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sp>
        <p:nvSpPr>
          <p:cNvPr id="6" name="Rectangle 5">
            <a:extLst>
              <a:ext uri="{FF2B5EF4-FFF2-40B4-BE49-F238E27FC236}">
                <a16:creationId xmlns:a16="http://schemas.microsoft.com/office/drawing/2014/main" id="{F7FA571A-2901-4E4E-999A-516DCD118040}"/>
              </a:ext>
            </a:extLst>
          </p:cNvPr>
          <p:cNvSpPr/>
          <p:nvPr/>
        </p:nvSpPr>
        <p:spPr>
          <a:xfrm>
            <a:off x="1371600" y="918686"/>
            <a:ext cx="5867400" cy="738664"/>
          </a:xfrm>
          <a:prstGeom prst="rect">
            <a:avLst/>
          </a:prstGeom>
        </p:spPr>
        <p:txBody>
          <a:bodyPr wrap="square">
            <a:spAutoFit/>
          </a:bodyPr>
          <a:lstStyle/>
          <a:p>
            <a:r>
              <a:rPr lang="en-IN" sz="1400" dirty="0">
                <a:solidFill>
                  <a:srgbClr val="262524"/>
                </a:solidFill>
                <a:latin typeface="Geekflare"/>
              </a:rPr>
              <a:t>Terraform has two main components that make up its architecture:</a:t>
            </a:r>
          </a:p>
          <a:p>
            <a:pPr marL="285750" indent="-285750">
              <a:buFont typeface="Arial" panose="020B0604020202020204" pitchFamily="34" charset="0"/>
              <a:buChar char="•"/>
            </a:pPr>
            <a:r>
              <a:rPr lang="en-IN" sz="1400" dirty="0">
                <a:solidFill>
                  <a:srgbClr val="262524"/>
                </a:solidFill>
                <a:latin typeface="Geekflare"/>
              </a:rPr>
              <a:t>Terraform Core</a:t>
            </a:r>
          </a:p>
          <a:p>
            <a:pPr marL="285750" indent="-285750">
              <a:buFont typeface="Arial" panose="020B0604020202020204" pitchFamily="34" charset="0"/>
              <a:buChar char="•"/>
            </a:pPr>
            <a:r>
              <a:rPr lang="en-IN" sz="1400" dirty="0">
                <a:solidFill>
                  <a:srgbClr val="262524"/>
                </a:solidFill>
                <a:latin typeface="Geekflare"/>
              </a:rPr>
              <a:t>Providers</a:t>
            </a:r>
            <a:endParaRPr lang="en-IN" sz="1400" b="0" i="0" dirty="0">
              <a:solidFill>
                <a:srgbClr val="262524"/>
              </a:solidFill>
              <a:effectLst/>
              <a:latin typeface="Geekflare"/>
            </a:endParaRPr>
          </a:p>
        </p:txBody>
      </p:sp>
    </p:spTree>
    <p:extLst>
      <p:ext uri="{BB962C8B-B14F-4D97-AF65-F5344CB8AC3E}">
        <p14:creationId xmlns:p14="http://schemas.microsoft.com/office/powerpoint/2010/main" val="16234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133350"/>
            <a:ext cx="5078095" cy="478336"/>
          </a:xfrm>
          <a:prstGeom prst="rect">
            <a:avLst/>
          </a:prstGeom>
        </p:spPr>
        <p:txBody>
          <a:bodyPr vert="horz" wrap="square" lIns="0" tIns="16510" rIns="0" bIns="0" rtlCol="0" anchor="ctr">
            <a:spAutoFit/>
          </a:bodyPr>
          <a:lstStyle/>
          <a:p>
            <a:pPr marL="12700">
              <a:lnSpc>
                <a:spcPct val="100000"/>
              </a:lnSpc>
              <a:spcBef>
                <a:spcPts val="130"/>
              </a:spcBef>
            </a:pPr>
            <a:r>
              <a:rPr lang="en-IN" dirty="0"/>
              <a:t>Terraform</a:t>
            </a:r>
            <a:r>
              <a:rPr dirty="0"/>
              <a:t> Architecture</a:t>
            </a:r>
          </a:p>
        </p:txBody>
      </p:sp>
      <p:pic>
        <p:nvPicPr>
          <p:cNvPr id="23" name="Picture 22">
            <a:extLst>
              <a:ext uri="{FF2B5EF4-FFF2-40B4-BE49-F238E27FC236}">
                <a16:creationId xmlns:a16="http://schemas.microsoft.com/office/drawing/2014/main" id="{43287BF0-C66F-4A0D-AF3C-9B80258BC73D}"/>
              </a:ext>
            </a:extLst>
          </p:cNvPr>
          <p:cNvPicPr>
            <a:picLocks noChangeAspect="1"/>
          </p:cNvPicPr>
          <p:nvPr/>
        </p:nvPicPr>
        <p:blipFill>
          <a:blip r:embed="rId2"/>
          <a:stretch>
            <a:fillRect/>
          </a:stretch>
        </p:blipFill>
        <p:spPr>
          <a:xfrm>
            <a:off x="781050" y="1219200"/>
            <a:ext cx="7600950" cy="3390900"/>
          </a:xfrm>
          <a:prstGeom prst="rect">
            <a:avLst/>
          </a:prstGeom>
        </p:spPr>
      </p:pic>
      <p:sp>
        <p:nvSpPr>
          <p:cNvPr id="22" name="Rectangle: Rounded Corners 21">
            <a:extLst>
              <a:ext uri="{FF2B5EF4-FFF2-40B4-BE49-F238E27FC236}">
                <a16:creationId xmlns:a16="http://schemas.microsoft.com/office/drawing/2014/main" id="{40C2C481-9454-4C52-A58E-6A60D8B49DDC}"/>
              </a:ext>
            </a:extLst>
          </p:cNvPr>
          <p:cNvSpPr/>
          <p:nvPr/>
        </p:nvSpPr>
        <p:spPr>
          <a:xfrm>
            <a:off x="5648325" y="1123950"/>
            <a:ext cx="2809875" cy="2057400"/>
          </a:xfrm>
          <a:prstGeom prst="roundRect">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sp>
        <p:nvSpPr>
          <p:cNvPr id="6" name="Rectangle 5">
            <a:extLst>
              <a:ext uri="{FF2B5EF4-FFF2-40B4-BE49-F238E27FC236}">
                <a16:creationId xmlns:a16="http://schemas.microsoft.com/office/drawing/2014/main" id="{CFF59D13-1D4A-49A7-9CA6-89049129AF79}"/>
              </a:ext>
            </a:extLst>
          </p:cNvPr>
          <p:cNvSpPr/>
          <p:nvPr/>
        </p:nvSpPr>
        <p:spPr>
          <a:xfrm>
            <a:off x="1371600" y="819150"/>
            <a:ext cx="5867400" cy="738664"/>
          </a:xfrm>
          <a:prstGeom prst="rect">
            <a:avLst/>
          </a:prstGeom>
        </p:spPr>
        <p:txBody>
          <a:bodyPr wrap="square">
            <a:spAutoFit/>
          </a:bodyPr>
          <a:lstStyle/>
          <a:p>
            <a:r>
              <a:rPr lang="en-IN" sz="1400" dirty="0">
                <a:solidFill>
                  <a:srgbClr val="262524"/>
                </a:solidFill>
                <a:latin typeface="Geekflare"/>
              </a:rPr>
              <a:t>Terraform has two main components that make up its architecture:</a:t>
            </a:r>
          </a:p>
          <a:p>
            <a:pPr marL="285750" indent="-285750">
              <a:buFont typeface="Arial" panose="020B0604020202020204" pitchFamily="34" charset="0"/>
              <a:buChar char="•"/>
            </a:pPr>
            <a:r>
              <a:rPr lang="en-IN" sz="1400" dirty="0">
                <a:solidFill>
                  <a:srgbClr val="262524"/>
                </a:solidFill>
                <a:latin typeface="Geekflare"/>
              </a:rPr>
              <a:t>Terraform Core</a:t>
            </a:r>
          </a:p>
          <a:p>
            <a:pPr marL="285750" indent="-285750">
              <a:buFont typeface="Arial" panose="020B0604020202020204" pitchFamily="34" charset="0"/>
              <a:buChar char="•"/>
            </a:pPr>
            <a:r>
              <a:rPr lang="en-IN" sz="1400" dirty="0">
                <a:solidFill>
                  <a:srgbClr val="262524"/>
                </a:solidFill>
                <a:latin typeface="Geekflare"/>
              </a:rPr>
              <a:t>Providers</a:t>
            </a:r>
            <a:endParaRPr lang="en-IN" sz="1400" b="0" i="0" dirty="0">
              <a:solidFill>
                <a:srgbClr val="262524"/>
              </a:solidFill>
              <a:effectLst/>
              <a:latin typeface="Geekflare"/>
            </a:endParaRPr>
          </a:p>
        </p:txBody>
      </p:sp>
    </p:spTree>
    <p:extLst>
      <p:ext uri="{BB962C8B-B14F-4D97-AF65-F5344CB8AC3E}">
        <p14:creationId xmlns:p14="http://schemas.microsoft.com/office/powerpoint/2010/main" val="3837948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1629810"/>
            <a:ext cx="458470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lang="en-IN" sz="4000" spc="50" dirty="0"/>
              <a:t>Terraform </a:t>
            </a:r>
            <a:br>
              <a:rPr lang="en-IN" sz="4000" spc="50" dirty="0"/>
            </a:br>
            <a:r>
              <a:rPr lang="en-IN" sz="4000" spc="50" dirty="0"/>
              <a:t>Lifecycle</a:t>
            </a:r>
            <a:endParaRPr sz="4000" spc="50"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Actions</a:t>
            </a:r>
          </a:p>
        </p:txBody>
      </p:sp>
      <p:pic>
        <p:nvPicPr>
          <p:cNvPr id="25" name="Picture 24">
            <a:extLst>
              <a:ext uri="{FF2B5EF4-FFF2-40B4-BE49-F238E27FC236}">
                <a16:creationId xmlns:a16="http://schemas.microsoft.com/office/drawing/2014/main" id="{42597533-8408-4939-9B10-FF9F97118DEB}"/>
              </a:ext>
            </a:extLst>
          </p:cNvPr>
          <p:cNvPicPr>
            <a:picLocks noChangeAspect="1"/>
          </p:cNvPicPr>
          <p:nvPr/>
        </p:nvPicPr>
        <p:blipFill>
          <a:blip r:embed="rId2"/>
          <a:stretch>
            <a:fillRect/>
          </a:stretch>
        </p:blipFill>
        <p:spPr>
          <a:xfrm>
            <a:off x="1365932" y="2190750"/>
            <a:ext cx="6543675" cy="939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1066800"/>
            <a:ext cx="5191125" cy="127635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42900" y="1200150"/>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57079" y="1210997"/>
            <a:ext cx="2254250" cy="419987"/>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Init</a:t>
            </a:r>
            <a:endParaRPr sz="1350" dirty="0">
              <a:latin typeface="Calibri"/>
              <a:cs typeface="Calibri"/>
            </a:endParaRPr>
          </a:p>
        </p:txBody>
      </p:sp>
      <p:sp>
        <p:nvSpPr>
          <p:cNvPr id="20" name="object 20"/>
          <p:cNvSpPr txBox="1"/>
          <p:nvPr/>
        </p:nvSpPr>
        <p:spPr>
          <a:xfrm>
            <a:off x="3863985" y="1503611"/>
            <a:ext cx="4401185" cy="384078"/>
          </a:xfrm>
          <a:prstGeom prst="rect">
            <a:avLst/>
          </a:prstGeom>
        </p:spPr>
        <p:txBody>
          <a:bodyPr vert="horz" wrap="square" lIns="0" tIns="14604" rIns="0" bIns="0" rtlCol="0">
            <a:spAutoFit/>
          </a:bodyPr>
          <a:lstStyle/>
          <a:p>
            <a:pPr algn="ctr"/>
            <a:r>
              <a:rPr lang="en-IN" sz="1200" b="1" dirty="0">
                <a:solidFill>
                  <a:srgbClr val="262524"/>
                </a:solidFill>
                <a:latin typeface="Geekflare"/>
              </a:rPr>
              <a:t>Terraform </a:t>
            </a:r>
            <a:r>
              <a:rPr lang="en-IN" sz="1200" b="1" dirty="0" err="1">
                <a:solidFill>
                  <a:srgbClr val="262524"/>
                </a:solidFill>
                <a:latin typeface="Geekflare"/>
              </a:rPr>
              <a:t>init</a:t>
            </a:r>
            <a:r>
              <a:rPr lang="en-IN" sz="1200" b="1" dirty="0">
                <a:solidFill>
                  <a:srgbClr val="262524"/>
                </a:solidFill>
                <a:latin typeface="Geekflare"/>
              </a:rPr>
              <a:t> </a:t>
            </a:r>
            <a:r>
              <a:rPr lang="en-IN" sz="1200" dirty="0">
                <a:solidFill>
                  <a:srgbClr val="262524"/>
                </a:solidFill>
                <a:latin typeface="Geekflare"/>
              </a:rPr>
              <a:t>initializes the working directory which consists of all the configuration files.</a:t>
            </a: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Actions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857375"/>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98823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Plan</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26860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816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Apply</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34861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3617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Destroy</a:t>
            </a:r>
          </a:p>
          <a:p>
            <a:pPr algn="ctr">
              <a:lnSpc>
                <a:spcPct val="100000"/>
              </a:lnSpc>
            </a:pPr>
            <a:endParaRPr sz="1350" dirty="0">
              <a:latin typeface="Calibri"/>
              <a:cs typeface="Calibri"/>
            </a:endParaRPr>
          </a:p>
        </p:txBody>
      </p:sp>
      <p:pic>
        <p:nvPicPr>
          <p:cNvPr id="59" name="Picture 2">
            <a:extLst>
              <a:ext uri="{FF2B5EF4-FFF2-40B4-BE49-F238E27FC236}">
                <a16:creationId xmlns:a16="http://schemas.microsoft.com/office/drawing/2014/main" id="{542B73EB-EDB7-46C4-B929-2FC93BAECA7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0000" t="13535" r="15333" b="34679"/>
          <a:stretch/>
        </p:blipFill>
        <p:spPr bwMode="auto">
          <a:xfrm>
            <a:off x="5013659" y="2554998"/>
            <a:ext cx="2101835" cy="1758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1066800"/>
            <a:ext cx="5191125" cy="127635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33375" y="2028825"/>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47554" y="2039672"/>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Plan</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902788" y="924537"/>
            <a:ext cx="4401185" cy="1307408"/>
          </a:xfrm>
          <a:prstGeom prst="rect">
            <a:avLst/>
          </a:prstGeom>
        </p:spPr>
        <p:txBody>
          <a:bodyPr vert="horz" wrap="square" lIns="0" tIns="14604" rIns="0" bIns="0" rtlCol="0">
            <a:spAutoFit/>
          </a:bodyPr>
          <a:lstStyle/>
          <a:p>
            <a:pPr marL="285750" indent="-285750" algn="just">
              <a:buFont typeface="Arial" panose="020B0604020202020204" pitchFamily="34" charset="0"/>
              <a:buChar char="•"/>
            </a:pPr>
            <a:endParaRPr lang="en-IN" sz="1400" dirty="0">
              <a:solidFill>
                <a:srgbClr val="262524"/>
              </a:solidFill>
              <a:latin typeface="Geekflare"/>
            </a:endParaRPr>
          </a:p>
          <a:p>
            <a:pPr marL="285750" indent="-285750" algn="just">
              <a:buFont typeface="Arial" panose="020B0604020202020204" pitchFamily="34" charset="0"/>
              <a:buChar char="•"/>
            </a:pPr>
            <a:endParaRPr lang="en-IN" sz="1400" dirty="0">
              <a:solidFill>
                <a:srgbClr val="262524"/>
              </a:solidFill>
              <a:latin typeface="Geekflare"/>
            </a:endParaRPr>
          </a:p>
          <a:p>
            <a:pPr algn="ctr"/>
            <a:r>
              <a:rPr lang="en-IN" sz="1400" b="1" dirty="0">
                <a:solidFill>
                  <a:srgbClr val="262524"/>
                </a:solidFill>
                <a:latin typeface="Geekflare"/>
              </a:rPr>
              <a:t>Terraform plan </a:t>
            </a:r>
            <a:r>
              <a:rPr lang="en-IN" sz="1400" dirty="0">
                <a:solidFill>
                  <a:srgbClr val="262524"/>
                </a:solidFill>
                <a:latin typeface="Geekflare"/>
              </a:rPr>
              <a:t>is used to create an execution plan to reach a desired state of the infrastructure. Changes in the configuration files are done in order to achieve the desired state.</a:t>
            </a:r>
            <a:endParaRPr sz="1350" dirty="0">
              <a:latin typeface="Calibri"/>
              <a:cs typeface="Calibri"/>
            </a:endParaRP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Actions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162050"/>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292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Init</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26860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816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Apply</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34861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3617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Destroy</a:t>
            </a:r>
          </a:p>
          <a:p>
            <a:pPr algn="ctr">
              <a:lnSpc>
                <a:spcPct val="100000"/>
              </a:lnSpc>
            </a:pPr>
            <a:endParaRPr sz="1350" dirty="0">
              <a:latin typeface="Calibri"/>
              <a:cs typeface="Calibri"/>
            </a:endParaRPr>
          </a:p>
        </p:txBody>
      </p:sp>
      <p:pic>
        <p:nvPicPr>
          <p:cNvPr id="32" name="Picture 2">
            <a:extLst>
              <a:ext uri="{FF2B5EF4-FFF2-40B4-BE49-F238E27FC236}">
                <a16:creationId xmlns:a16="http://schemas.microsoft.com/office/drawing/2014/main" id="{ABDD5B78-5ED9-47D0-B109-58CF7F9A635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0000" t="13535" r="15333" b="34679"/>
          <a:stretch/>
        </p:blipFill>
        <p:spPr bwMode="auto">
          <a:xfrm>
            <a:off x="5013659" y="2554998"/>
            <a:ext cx="2101835" cy="175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27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1066800"/>
            <a:ext cx="5191125" cy="127635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33375" y="2800350"/>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47554" y="2811197"/>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Apply</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928736" y="1169256"/>
            <a:ext cx="4401185" cy="876521"/>
          </a:xfrm>
          <a:prstGeom prst="rect">
            <a:avLst/>
          </a:prstGeom>
        </p:spPr>
        <p:txBody>
          <a:bodyPr vert="horz" wrap="square" lIns="0" tIns="14604" rIns="0" bIns="0" rtlCol="0">
            <a:spAutoFit/>
          </a:bodyPr>
          <a:lstStyle/>
          <a:p>
            <a:pPr algn="just"/>
            <a:endParaRPr lang="en-IN" sz="1400" dirty="0">
              <a:solidFill>
                <a:srgbClr val="262524"/>
              </a:solidFill>
              <a:latin typeface="Geekflare"/>
            </a:endParaRPr>
          </a:p>
          <a:p>
            <a:pPr algn="ctr"/>
            <a:r>
              <a:rPr lang="en-IN" sz="1400" b="1" dirty="0">
                <a:solidFill>
                  <a:srgbClr val="262524"/>
                </a:solidFill>
                <a:latin typeface="Geekflare"/>
              </a:rPr>
              <a:t>Terraform apply </a:t>
            </a:r>
            <a:r>
              <a:rPr lang="en-IN" sz="1400" dirty="0">
                <a:solidFill>
                  <a:srgbClr val="262524"/>
                </a:solidFill>
                <a:latin typeface="Geekflare"/>
              </a:rPr>
              <a:t>then makes the changes in the infrastructure as defined in the plan, and the infrastructure comes to the desired state.</a:t>
            </a:r>
            <a:endParaRPr sz="1350" dirty="0">
              <a:latin typeface="Calibri"/>
              <a:cs typeface="Calibri"/>
            </a:endParaRP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Actions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095375"/>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22623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Init</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19240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054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Plan</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34861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3617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Destroy</a:t>
            </a:r>
          </a:p>
          <a:p>
            <a:pPr algn="ctr">
              <a:lnSpc>
                <a:spcPct val="100000"/>
              </a:lnSpc>
            </a:pPr>
            <a:endParaRPr sz="1350" dirty="0">
              <a:latin typeface="Calibri"/>
              <a:cs typeface="Calibri"/>
            </a:endParaRPr>
          </a:p>
        </p:txBody>
      </p:sp>
      <p:pic>
        <p:nvPicPr>
          <p:cNvPr id="32" name="Picture 2">
            <a:extLst>
              <a:ext uri="{FF2B5EF4-FFF2-40B4-BE49-F238E27FC236}">
                <a16:creationId xmlns:a16="http://schemas.microsoft.com/office/drawing/2014/main" id="{AC5F5CAD-F5BA-4BF8-9F0F-AE3E712EB23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0000" t="13535" r="15333" b="34679"/>
          <a:stretch/>
        </p:blipFill>
        <p:spPr bwMode="auto">
          <a:xfrm>
            <a:off x="5013659" y="2554998"/>
            <a:ext cx="2101835" cy="175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0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FB3A1BA4-44B3-4BFE-8DA2-A11303406877}"/>
              </a:ext>
            </a:extLst>
          </p:cNvPr>
          <p:cNvGraphicFramePr/>
          <p:nvPr>
            <p:extLst>
              <p:ext uri="{D42A27DB-BD31-4B8C-83A1-F6EECF244321}">
                <p14:modId xmlns:p14="http://schemas.microsoft.com/office/powerpoint/2010/main" val="3393305668"/>
              </p:ext>
            </p:extLst>
          </p:nvPr>
        </p:nvGraphicFramePr>
        <p:xfrm>
          <a:off x="1705323" y="1174072"/>
          <a:ext cx="5733355" cy="3051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1">
            <a:extLst>
              <a:ext uri="{FF2B5EF4-FFF2-40B4-BE49-F238E27FC236}">
                <a16:creationId xmlns:a16="http://schemas.microsoft.com/office/drawing/2014/main" id="{1F694A04-3D80-4C1E-9E01-218832E8C6D6}"/>
              </a:ext>
            </a:extLst>
          </p:cNvPr>
          <p:cNvSpPr txBox="1">
            <a:spLocks/>
          </p:cNvSpPr>
          <p:nvPr/>
        </p:nvSpPr>
        <p:spPr>
          <a:xfrm>
            <a:off x="2079524" y="609977"/>
            <a:ext cx="5241411" cy="459806"/>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4000" b="1" i="0" kern="1200">
                <a:solidFill>
                  <a:schemeClr val="tx1"/>
                </a:solidFill>
                <a:latin typeface="+mn-lt"/>
                <a:ea typeface="+mj-ea"/>
                <a:cs typeface="+mj-cs"/>
              </a:defRPr>
            </a:lvl1pPr>
          </a:lstStyle>
          <a:p>
            <a:pPr algn="ctr"/>
            <a:r>
              <a:rPr lang="en-US" sz="3000" dirty="0"/>
              <a:t>Agenda</a:t>
            </a:r>
          </a:p>
        </p:txBody>
      </p:sp>
      <p:graphicFrame>
        <p:nvGraphicFramePr>
          <p:cNvPr id="4" name="Diagram 3">
            <a:extLst>
              <a:ext uri="{FF2B5EF4-FFF2-40B4-BE49-F238E27FC236}">
                <a16:creationId xmlns:a16="http://schemas.microsoft.com/office/drawing/2014/main" id="{492FF045-1DEF-4653-BB41-B93954BF9CBE}"/>
              </a:ext>
            </a:extLst>
          </p:cNvPr>
          <p:cNvGraphicFramePr/>
          <p:nvPr>
            <p:extLst>
              <p:ext uri="{D42A27DB-BD31-4B8C-83A1-F6EECF244321}">
                <p14:modId xmlns:p14="http://schemas.microsoft.com/office/powerpoint/2010/main" val="345058380"/>
              </p:ext>
            </p:extLst>
          </p:nvPr>
        </p:nvGraphicFramePr>
        <p:xfrm>
          <a:off x="1447800" y="4036270"/>
          <a:ext cx="5965035" cy="592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1066800"/>
            <a:ext cx="5191125" cy="127635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33375" y="3638550"/>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47554" y="3649397"/>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Destroy</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863985" y="1451984"/>
            <a:ext cx="4401185" cy="445634"/>
          </a:xfrm>
          <a:prstGeom prst="rect">
            <a:avLst/>
          </a:prstGeom>
        </p:spPr>
        <p:txBody>
          <a:bodyPr vert="horz" wrap="square" lIns="0" tIns="14604" rIns="0" bIns="0" rtlCol="0">
            <a:spAutoFit/>
          </a:bodyPr>
          <a:lstStyle/>
          <a:p>
            <a:pPr algn="ctr"/>
            <a:r>
              <a:rPr lang="en-IN" sz="1400" b="1" dirty="0">
                <a:solidFill>
                  <a:srgbClr val="262524"/>
                </a:solidFill>
                <a:latin typeface="Geekflare"/>
              </a:rPr>
              <a:t>Terraform destroy </a:t>
            </a:r>
            <a:r>
              <a:rPr lang="en-IN" sz="1400" dirty="0">
                <a:solidFill>
                  <a:srgbClr val="262524"/>
                </a:solidFill>
                <a:latin typeface="Geekflare"/>
              </a:rPr>
              <a:t>is used to delete all the old infrastructure resources, which are marked tainted after the apply phase</a:t>
            </a:r>
            <a:endParaRPr sz="1350" dirty="0">
              <a:latin typeface="Calibri"/>
              <a:cs typeface="Calibri"/>
            </a:endParaRP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Actions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133475"/>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26433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Init</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19621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093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Plan</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27622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28931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Apply</a:t>
            </a:r>
          </a:p>
          <a:p>
            <a:pPr algn="ctr">
              <a:lnSpc>
                <a:spcPct val="100000"/>
              </a:lnSpc>
            </a:pPr>
            <a:endParaRPr sz="1350" dirty="0">
              <a:latin typeface="Calibri"/>
              <a:cs typeface="Calibri"/>
            </a:endParaRPr>
          </a:p>
        </p:txBody>
      </p:sp>
      <p:pic>
        <p:nvPicPr>
          <p:cNvPr id="32" name="Picture 2">
            <a:extLst>
              <a:ext uri="{FF2B5EF4-FFF2-40B4-BE49-F238E27FC236}">
                <a16:creationId xmlns:a16="http://schemas.microsoft.com/office/drawing/2014/main" id="{39149BFA-AE58-46BC-847A-78FB284FBF0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0000" t="13535" r="15333" b="34679"/>
          <a:stretch/>
        </p:blipFill>
        <p:spPr bwMode="auto">
          <a:xfrm>
            <a:off x="5013659" y="2554998"/>
            <a:ext cx="2101835" cy="175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7277" y="1885950"/>
            <a:ext cx="444944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Installing </a:t>
            </a:r>
            <a:br>
              <a:rPr lang="en-IN" sz="4000" spc="50" dirty="0"/>
            </a:br>
            <a:r>
              <a:rPr lang="en-IN" sz="4000" spc="50" dirty="0"/>
              <a:t>Terraform</a:t>
            </a:r>
            <a:endParaRPr sz="4000" spc="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209550"/>
            <a:ext cx="5078095" cy="478336"/>
          </a:xfrm>
          <a:prstGeom prst="rect">
            <a:avLst/>
          </a:prstGeom>
        </p:spPr>
        <p:txBody>
          <a:bodyPr vert="horz" wrap="square" lIns="0" tIns="16510" rIns="0" bIns="0" rtlCol="0" anchor="ctr">
            <a:spAutoFit/>
          </a:bodyPr>
          <a:lstStyle/>
          <a:p>
            <a:pPr marL="12700">
              <a:lnSpc>
                <a:spcPct val="100000"/>
              </a:lnSpc>
              <a:spcBef>
                <a:spcPts val="130"/>
              </a:spcBef>
            </a:pPr>
            <a:r>
              <a:rPr lang="en-IN" dirty="0"/>
              <a:t>Terraform</a:t>
            </a:r>
            <a:r>
              <a:rPr dirty="0"/>
              <a:t> </a:t>
            </a:r>
            <a:r>
              <a:rPr lang="en-IN" dirty="0"/>
              <a:t>Installation</a:t>
            </a:r>
            <a:endParaRPr dirty="0"/>
          </a:p>
        </p:txBody>
      </p:sp>
      <p:sp>
        <p:nvSpPr>
          <p:cNvPr id="2" name="Rectangle 1">
            <a:extLst>
              <a:ext uri="{FF2B5EF4-FFF2-40B4-BE49-F238E27FC236}">
                <a16:creationId xmlns:a16="http://schemas.microsoft.com/office/drawing/2014/main" id="{832365E3-085E-4187-95F8-C36C926B711E}"/>
              </a:ext>
            </a:extLst>
          </p:cNvPr>
          <p:cNvSpPr/>
          <p:nvPr/>
        </p:nvSpPr>
        <p:spPr>
          <a:xfrm>
            <a:off x="609600" y="1428750"/>
            <a:ext cx="7924800" cy="2769989"/>
          </a:xfrm>
          <a:prstGeom prst="rect">
            <a:avLst/>
          </a:prstGeom>
          <a:solidFill>
            <a:schemeClr val="bg1">
              <a:lumMod val="85000"/>
            </a:schemeClr>
          </a:solidFill>
        </p:spPr>
        <p:txBody>
          <a:bodyPr wrap="square">
            <a:spAutoFit/>
          </a:bodyPr>
          <a:lstStyle/>
          <a:p>
            <a:pPr marL="285750" indent="-285750" algn="just">
              <a:buFont typeface="Arial" panose="020B0604020202020204" pitchFamily="34" charset="0"/>
              <a:buChar char="•"/>
            </a:pPr>
            <a:endParaRPr lang="da-DK" sz="1600" dirty="0"/>
          </a:p>
          <a:p>
            <a:pPr marL="285750" indent="-285750" algn="just">
              <a:buFont typeface="Arial" panose="020B0604020202020204" pitchFamily="34" charset="0"/>
              <a:buChar char="•"/>
            </a:pPr>
            <a:endParaRPr lang="da-DK" sz="1600" dirty="0"/>
          </a:p>
          <a:p>
            <a:pPr algn="just"/>
            <a:r>
              <a:rPr lang="da-DK" sz="1600" dirty="0"/>
              <a:t>$ wget </a:t>
            </a:r>
            <a:r>
              <a:rPr lang="da-DK" sz="1600" dirty="0">
                <a:hlinkClick r:id="rId2"/>
              </a:rPr>
              <a:t>https://releases.hashicorp.com/terraform/0.13.0/terraform_0.13.0_linux_amd64.zip</a:t>
            </a:r>
            <a:endParaRPr lang="da-DK" sz="1600" dirty="0"/>
          </a:p>
          <a:p>
            <a:pPr marL="285750" indent="-285750" algn="just">
              <a:buFont typeface="Arial" panose="020B0604020202020204" pitchFamily="34" charset="0"/>
              <a:buChar char="•"/>
            </a:pPr>
            <a:endParaRPr lang="da-DK" sz="1600" dirty="0"/>
          </a:p>
          <a:p>
            <a:pPr algn="just"/>
            <a:r>
              <a:rPr lang="en-IN" sz="1600" dirty="0"/>
              <a:t>$ unzip terraform_0.13.0_linux_amd64.zip</a:t>
            </a:r>
          </a:p>
          <a:p>
            <a:pPr marL="285750" indent="-285750" algn="just">
              <a:buFont typeface="Arial" panose="020B0604020202020204" pitchFamily="34" charset="0"/>
              <a:buChar char="•"/>
            </a:pPr>
            <a:endParaRPr lang="en-IN" sz="1600" dirty="0"/>
          </a:p>
          <a:p>
            <a:pPr algn="just"/>
            <a:r>
              <a:rPr lang="pt-BR" sz="1600" dirty="0"/>
              <a:t>$ sudo mv terraform /usr/local/bin/</a:t>
            </a:r>
          </a:p>
          <a:p>
            <a:pPr marL="285750" indent="-285750" algn="just">
              <a:buFont typeface="Arial" panose="020B0604020202020204" pitchFamily="34" charset="0"/>
              <a:buChar char="•"/>
            </a:pPr>
            <a:endParaRPr lang="pt-BR" sz="1600" dirty="0"/>
          </a:p>
          <a:p>
            <a:pPr algn="just"/>
            <a:r>
              <a:rPr lang="en-IN" sz="1600" dirty="0"/>
              <a:t>$ terraform –v</a:t>
            </a:r>
          </a:p>
          <a:p>
            <a:pPr marL="285750" indent="-285750" algn="just">
              <a:buFont typeface="Arial" panose="020B0604020202020204" pitchFamily="34" charset="0"/>
              <a:buChar char="•"/>
            </a:pPr>
            <a:endParaRPr lang="en-IN" sz="1600" b="0" i="0" dirty="0">
              <a:solidFill>
                <a:srgbClr val="262524"/>
              </a:solidFill>
              <a:effectLst/>
              <a:latin typeface="Geekflare"/>
            </a:endParaRPr>
          </a:p>
          <a:p>
            <a:pPr marL="285750" indent="-285750" algn="just">
              <a:buFont typeface="Arial" panose="020B0604020202020204" pitchFamily="34" charset="0"/>
              <a:buChar char="•"/>
            </a:pPr>
            <a:endParaRPr lang="en-IN" sz="1400" b="0" i="0" dirty="0">
              <a:solidFill>
                <a:srgbClr val="262524"/>
              </a:solidFill>
              <a:effectLst/>
              <a:latin typeface="Geekflare"/>
            </a:endParaRPr>
          </a:p>
        </p:txBody>
      </p:sp>
    </p:spTree>
    <p:extLst>
      <p:ext uri="{BB962C8B-B14F-4D97-AF65-F5344CB8AC3E}">
        <p14:creationId xmlns:p14="http://schemas.microsoft.com/office/powerpoint/2010/main" val="678981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1629810"/>
            <a:ext cx="458470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lang="en-IN" sz="4000" spc="50" dirty="0"/>
              <a:t>Terraform </a:t>
            </a:r>
            <a:br>
              <a:rPr lang="en-IN" sz="4000" spc="50" dirty="0"/>
            </a:br>
            <a:r>
              <a:rPr lang="en-IN" sz="4000" spc="50" dirty="0"/>
              <a:t>State</a:t>
            </a:r>
            <a:endParaRPr sz="4000" spc="50" dirty="0"/>
          </a:p>
        </p:txBody>
      </p:sp>
    </p:spTree>
    <p:extLst>
      <p:ext uri="{BB962C8B-B14F-4D97-AF65-F5344CB8AC3E}">
        <p14:creationId xmlns:p14="http://schemas.microsoft.com/office/powerpoint/2010/main" val="22731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State</a:t>
            </a:r>
          </a:p>
        </p:txBody>
      </p:sp>
      <p:sp>
        <p:nvSpPr>
          <p:cNvPr id="2" name="Rectangle 1">
            <a:extLst>
              <a:ext uri="{FF2B5EF4-FFF2-40B4-BE49-F238E27FC236}">
                <a16:creationId xmlns:a16="http://schemas.microsoft.com/office/drawing/2014/main" id="{7AEED319-5036-40E6-8180-B1521055BD10}"/>
              </a:ext>
            </a:extLst>
          </p:cNvPr>
          <p:cNvSpPr/>
          <p:nvPr/>
        </p:nvSpPr>
        <p:spPr>
          <a:xfrm>
            <a:off x="990600" y="1277853"/>
            <a:ext cx="7543800" cy="2208297"/>
          </a:xfrm>
          <a:prstGeom prst="rect">
            <a:avLst/>
          </a:prstGeom>
        </p:spPr>
        <p:txBody>
          <a:bodyPr wrap="square">
            <a:spAutoFit/>
          </a:bodyPr>
          <a:lstStyle/>
          <a:p>
            <a:pPr algn="ctr"/>
            <a:r>
              <a:rPr lang="en-IN" sz="1250" dirty="0"/>
              <a:t>The terraform state command is used for advanced state management. As your Terraform usage becomes more advanced, there are some cases where you may need to modify the Terraform state. Rather than modify the state directly, the terraform state commands can be used in many cases instead.</a:t>
            </a:r>
          </a:p>
          <a:p>
            <a:pPr algn="ctr"/>
            <a:endParaRPr lang="en-IN" sz="1250" dirty="0"/>
          </a:p>
          <a:p>
            <a:pPr algn="ctr"/>
            <a:r>
              <a:rPr lang="en-IN" sz="1250" dirty="0"/>
              <a:t>This command is a nested subcommand, meaning that it has further subcommands. These subcommands are listed to the left.</a:t>
            </a:r>
          </a:p>
          <a:p>
            <a:pPr algn="ctr"/>
            <a:endParaRPr lang="en-IN" sz="1250" dirty="0"/>
          </a:p>
          <a:p>
            <a:pPr algn="ctr"/>
            <a:endParaRPr lang="en-IN" sz="1250" b="1" dirty="0"/>
          </a:p>
          <a:p>
            <a:pPr algn="ctr"/>
            <a:endParaRPr lang="en-IN" sz="1250" b="1" dirty="0"/>
          </a:p>
          <a:p>
            <a:r>
              <a:rPr lang="en-IN" sz="1250" b="1" dirty="0"/>
              <a:t>Usage:</a:t>
            </a:r>
          </a:p>
          <a:p>
            <a:r>
              <a:rPr lang="en-IN" sz="1250" b="1" dirty="0"/>
              <a:t>	</a:t>
            </a:r>
            <a:r>
              <a:rPr lang="en-IN" sz="1250" b="1" i="1" dirty="0"/>
              <a:t>terraform state &lt;subcommand&gt; [options] [</a:t>
            </a:r>
            <a:r>
              <a:rPr lang="en-IN" sz="1250" b="1" i="1" dirty="0" err="1"/>
              <a:t>args</a:t>
            </a:r>
            <a:r>
              <a:rPr lang="en-IN" sz="1250" b="1" i="1" dirty="0"/>
              <a:t>]</a:t>
            </a:r>
          </a:p>
        </p:txBody>
      </p:sp>
      <p:sp>
        <p:nvSpPr>
          <p:cNvPr id="6" name="object 7">
            <a:extLst>
              <a:ext uri="{FF2B5EF4-FFF2-40B4-BE49-F238E27FC236}">
                <a16:creationId xmlns:a16="http://schemas.microsoft.com/office/drawing/2014/main" id="{DCCCF944-C164-4678-921D-09982F606997}"/>
              </a:ext>
            </a:extLst>
          </p:cNvPr>
          <p:cNvSpPr/>
          <p:nvPr/>
        </p:nvSpPr>
        <p:spPr>
          <a:xfrm>
            <a:off x="838200" y="1221833"/>
            <a:ext cx="7817246" cy="1334781"/>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spTree>
    <p:extLst>
      <p:ext uri="{BB962C8B-B14F-4D97-AF65-F5344CB8AC3E}">
        <p14:creationId xmlns:p14="http://schemas.microsoft.com/office/powerpoint/2010/main" val="3717376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1" y="695309"/>
            <a:ext cx="5695932" cy="4010042"/>
            <a:chOff x="3028951" y="695309"/>
            <a:chExt cx="5695932" cy="4010042"/>
          </a:xfrm>
        </p:grpSpPr>
        <p:pic>
          <p:nvPicPr>
            <p:cNvPr id="3" name="object 3"/>
            <p:cNvPicPr/>
            <p:nvPr/>
          </p:nvPicPr>
          <p:blipFill>
            <a:blip r:embed="rId2" cstate="print"/>
            <a:stretch>
              <a:fillRect/>
            </a:stretch>
          </p:blipFill>
          <p:spPr>
            <a:xfrm>
              <a:off x="3028951" y="695309"/>
              <a:ext cx="159134" cy="4010041"/>
            </a:xfrm>
            <a:prstGeom prst="rect">
              <a:avLst/>
            </a:prstGeom>
          </p:spPr>
        </p:pic>
        <p:sp>
          <p:nvSpPr>
            <p:cNvPr id="4" name="object 4"/>
            <p:cNvSpPr/>
            <p:nvPr/>
          </p:nvSpPr>
          <p:spPr>
            <a:xfrm>
              <a:off x="3079362" y="733685"/>
              <a:ext cx="45719" cy="3971666"/>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pic>
          <p:nvPicPr>
            <p:cNvPr id="5" name="object 5"/>
            <p:cNvPicPr/>
            <p:nvPr/>
          </p:nvPicPr>
          <p:blipFill>
            <a:blip r:embed="rId3" cstate="print"/>
            <a:stretch>
              <a:fillRect/>
            </a:stretch>
          </p:blipFill>
          <p:spPr>
            <a:xfrm>
              <a:off x="3533774" y="1066799"/>
              <a:ext cx="5191109" cy="1276350"/>
            </a:xfrm>
            <a:prstGeom prst="rect">
              <a:avLst/>
            </a:prstGeom>
          </p:spPr>
        </p:pic>
        <p:sp>
          <p:nvSpPr>
            <p:cNvPr id="6" name="object 6"/>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7" name="object 7"/>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9" name="object 9"/>
          <p:cNvGrpSpPr/>
          <p:nvPr/>
        </p:nvGrpSpPr>
        <p:grpSpPr>
          <a:xfrm>
            <a:off x="342900" y="1200150"/>
            <a:ext cx="2333625" cy="704850"/>
            <a:chOff x="342900" y="1800225"/>
            <a:chExt cx="2333625" cy="704850"/>
          </a:xfrm>
        </p:grpSpPr>
        <p:pic>
          <p:nvPicPr>
            <p:cNvPr id="10" name="object 10"/>
            <p:cNvPicPr/>
            <p:nvPr/>
          </p:nvPicPr>
          <p:blipFill>
            <a:blip r:embed="rId4" cstate="print"/>
            <a:stretch>
              <a:fillRect/>
            </a:stretch>
          </p:blipFill>
          <p:spPr>
            <a:xfrm>
              <a:off x="342900" y="1800225"/>
              <a:ext cx="2333625" cy="704850"/>
            </a:xfrm>
            <a:prstGeom prst="rect">
              <a:avLst/>
            </a:prstGeom>
          </p:spPr>
        </p:pic>
        <p:pic>
          <p:nvPicPr>
            <p:cNvPr id="11" name="object 11"/>
            <p:cNvPicPr/>
            <p:nvPr/>
          </p:nvPicPr>
          <p:blipFill>
            <a:blip r:embed="rId5" cstate="print"/>
            <a:stretch>
              <a:fillRect/>
            </a:stretch>
          </p:blipFill>
          <p:spPr>
            <a:xfrm>
              <a:off x="1076325" y="1933575"/>
              <a:ext cx="904875" cy="495300"/>
            </a:xfrm>
            <a:prstGeom prst="rect">
              <a:avLst/>
            </a:prstGeom>
          </p:spPr>
        </p:pic>
        <p:sp>
          <p:nvSpPr>
            <p:cNvPr id="12" name="object 12"/>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3" name="object 13"/>
          <p:cNvSpPr txBox="1"/>
          <p:nvPr/>
        </p:nvSpPr>
        <p:spPr>
          <a:xfrm>
            <a:off x="357079" y="1216712"/>
            <a:ext cx="2254250" cy="625812"/>
          </a:xfrm>
          <a:prstGeom prst="rect">
            <a:avLst/>
          </a:prstGeom>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FFFFFF"/>
                </a:solidFill>
                <a:latin typeface="Calibri"/>
                <a:cs typeface="Calibri"/>
              </a:rPr>
              <a:t>list</a:t>
            </a:r>
          </a:p>
          <a:p>
            <a:pPr algn="ctr">
              <a:lnSpc>
                <a:spcPct val="100000"/>
              </a:lnSpc>
            </a:pPr>
            <a:endParaRPr sz="1350" dirty="0">
              <a:latin typeface="Calibri"/>
              <a:cs typeface="Calibri"/>
            </a:endParaRPr>
          </a:p>
        </p:txBody>
      </p:sp>
      <p:grpSp>
        <p:nvGrpSpPr>
          <p:cNvPr id="14" name="object 14"/>
          <p:cNvGrpSpPr/>
          <p:nvPr/>
        </p:nvGrpSpPr>
        <p:grpSpPr>
          <a:xfrm>
            <a:off x="228600" y="1962150"/>
            <a:ext cx="2514600" cy="885825"/>
            <a:chOff x="228600" y="2905125"/>
            <a:chExt cx="2514600" cy="885825"/>
          </a:xfrm>
        </p:grpSpPr>
        <p:pic>
          <p:nvPicPr>
            <p:cNvPr id="15" name="object 15"/>
            <p:cNvPicPr/>
            <p:nvPr/>
          </p:nvPicPr>
          <p:blipFill>
            <a:blip r:embed="rId6" cstate="print"/>
            <a:stretch>
              <a:fillRect/>
            </a:stretch>
          </p:blipFill>
          <p:spPr>
            <a:xfrm>
              <a:off x="285750" y="2962275"/>
              <a:ext cx="2447925" cy="819150"/>
            </a:xfrm>
            <a:prstGeom prst="rect">
              <a:avLst/>
            </a:prstGeom>
          </p:spPr>
        </p:pic>
        <p:pic>
          <p:nvPicPr>
            <p:cNvPr id="16" name="object 16"/>
            <p:cNvPicPr/>
            <p:nvPr/>
          </p:nvPicPr>
          <p:blipFill>
            <a:blip r:embed="rId7" cstate="print"/>
            <a:stretch>
              <a:fillRect/>
            </a:stretch>
          </p:blipFill>
          <p:spPr>
            <a:xfrm>
              <a:off x="1095375" y="3162300"/>
              <a:ext cx="857250" cy="495300"/>
            </a:xfrm>
            <a:prstGeom prst="rect">
              <a:avLst/>
            </a:prstGeom>
          </p:spPr>
        </p:pic>
        <p:pic>
          <p:nvPicPr>
            <p:cNvPr id="17" name="object 17"/>
            <p:cNvPicPr/>
            <p:nvPr/>
          </p:nvPicPr>
          <p:blipFill>
            <a:blip r:embed="rId8" cstate="print"/>
            <a:stretch>
              <a:fillRect/>
            </a:stretch>
          </p:blipFill>
          <p:spPr>
            <a:xfrm>
              <a:off x="228600" y="2905125"/>
              <a:ext cx="2514600" cy="885825"/>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357079" y="2096822"/>
            <a:ext cx="2254250" cy="627736"/>
          </a:xfrm>
          <a:prstGeom prst="rect">
            <a:avLst/>
          </a:prstGeom>
          <a:ln w="12700">
            <a:solidFill>
              <a:srgbClr val="1B577B"/>
            </a:solidFill>
          </a:ln>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1B577B"/>
                </a:solidFill>
                <a:latin typeface="Calibri"/>
                <a:cs typeface="Calibri"/>
              </a:rPr>
              <a:t>show</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909698" y="1354388"/>
            <a:ext cx="4304665" cy="604204"/>
          </a:xfrm>
          <a:prstGeom prst="rect">
            <a:avLst/>
          </a:prstGeom>
        </p:spPr>
        <p:txBody>
          <a:bodyPr vert="horz" wrap="square" lIns="0" tIns="6350" rIns="0" bIns="0" rtlCol="0">
            <a:spAutoFit/>
          </a:bodyPr>
          <a:lstStyle/>
          <a:p>
            <a:pPr marL="12700" marR="5080" algn="ctr">
              <a:lnSpc>
                <a:spcPct val="105200"/>
              </a:lnSpc>
              <a:spcBef>
                <a:spcPts val="50"/>
              </a:spcBef>
            </a:pPr>
            <a:r>
              <a:rPr lang="en-IN" sz="1250" dirty="0"/>
              <a:t>shows the resource addresses for every resource Terraform knows about in a configuration, optionally filtered by partial resource address.</a:t>
            </a:r>
            <a:endParaRPr sz="1250" dirty="0">
              <a:latin typeface="Calibri"/>
              <a:cs typeface="Calibri"/>
            </a:endParaRPr>
          </a:p>
        </p:txBody>
      </p:sp>
      <p:sp>
        <p:nvSpPr>
          <p:cNvPr id="24" name="object 5">
            <a:extLst>
              <a:ext uri="{FF2B5EF4-FFF2-40B4-BE49-F238E27FC236}">
                <a16:creationId xmlns:a16="http://schemas.microsoft.com/office/drawing/2014/main" id="{C1CAAD0F-BDD0-474F-9848-6D6E2743F837}"/>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State</a:t>
            </a:r>
          </a:p>
        </p:txBody>
      </p:sp>
      <p:grpSp>
        <p:nvGrpSpPr>
          <p:cNvPr id="27" name="object 14">
            <a:extLst>
              <a:ext uri="{FF2B5EF4-FFF2-40B4-BE49-F238E27FC236}">
                <a16:creationId xmlns:a16="http://schemas.microsoft.com/office/drawing/2014/main" id="{A8B1876B-3B80-4E8F-A346-5F270398CB89}"/>
              </a:ext>
            </a:extLst>
          </p:cNvPr>
          <p:cNvGrpSpPr/>
          <p:nvPr/>
        </p:nvGrpSpPr>
        <p:grpSpPr>
          <a:xfrm>
            <a:off x="228600" y="2828925"/>
            <a:ext cx="2514600" cy="885825"/>
            <a:chOff x="228600" y="2905125"/>
            <a:chExt cx="2514600" cy="885825"/>
          </a:xfrm>
        </p:grpSpPr>
        <p:pic>
          <p:nvPicPr>
            <p:cNvPr id="28" name="object 15">
              <a:extLst>
                <a:ext uri="{FF2B5EF4-FFF2-40B4-BE49-F238E27FC236}">
                  <a16:creationId xmlns:a16="http://schemas.microsoft.com/office/drawing/2014/main" id="{7141455C-5693-4660-A412-4238479D067E}"/>
                </a:ext>
              </a:extLst>
            </p:cNvPr>
            <p:cNvPicPr/>
            <p:nvPr/>
          </p:nvPicPr>
          <p:blipFill>
            <a:blip r:embed="rId6" cstate="print"/>
            <a:stretch>
              <a:fillRect/>
            </a:stretch>
          </p:blipFill>
          <p:spPr>
            <a:xfrm>
              <a:off x="285750" y="2962275"/>
              <a:ext cx="2447925" cy="819150"/>
            </a:xfrm>
            <a:prstGeom prst="rect">
              <a:avLst/>
            </a:prstGeom>
          </p:spPr>
        </p:pic>
        <p:pic>
          <p:nvPicPr>
            <p:cNvPr id="29" name="object 16">
              <a:extLst>
                <a:ext uri="{FF2B5EF4-FFF2-40B4-BE49-F238E27FC236}">
                  <a16:creationId xmlns:a16="http://schemas.microsoft.com/office/drawing/2014/main" id="{5E4BA22E-CF3A-4364-9EC7-2614E006FC25}"/>
                </a:ext>
              </a:extLst>
            </p:cNvPr>
            <p:cNvPicPr/>
            <p:nvPr/>
          </p:nvPicPr>
          <p:blipFill>
            <a:blip r:embed="rId7" cstate="print"/>
            <a:stretch>
              <a:fillRect/>
            </a:stretch>
          </p:blipFill>
          <p:spPr>
            <a:xfrm>
              <a:off x="1095375" y="3162300"/>
              <a:ext cx="857250" cy="495300"/>
            </a:xfrm>
            <a:prstGeom prst="rect">
              <a:avLst/>
            </a:prstGeom>
          </p:spPr>
        </p:pic>
        <p:pic>
          <p:nvPicPr>
            <p:cNvPr id="30" name="object 17">
              <a:extLst>
                <a:ext uri="{FF2B5EF4-FFF2-40B4-BE49-F238E27FC236}">
                  <a16:creationId xmlns:a16="http://schemas.microsoft.com/office/drawing/2014/main" id="{7A1BDEF2-039A-4806-8A25-9796C9E9B30C}"/>
                </a:ext>
              </a:extLst>
            </p:cNvPr>
            <p:cNvPicPr/>
            <p:nvPr/>
          </p:nvPicPr>
          <p:blipFill>
            <a:blip r:embed="rId8" cstate="print"/>
            <a:stretch>
              <a:fillRect/>
            </a:stretch>
          </p:blipFill>
          <p:spPr>
            <a:xfrm>
              <a:off x="228600" y="2905125"/>
              <a:ext cx="2514600" cy="885825"/>
            </a:xfrm>
            <a:prstGeom prst="rect">
              <a:avLst/>
            </a:prstGeom>
          </p:spPr>
        </p:pic>
        <p:sp>
          <p:nvSpPr>
            <p:cNvPr id="31" name="object 18">
              <a:extLst>
                <a:ext uri="{FF2B5EF4-FFF2-40B4-BE49-F238E27FC236}">
                  <a16:creationId xmlns:a16="http://schemas.microsoft.com/office/drawing/2014/main" id="{54E365CB-98A2-4A73-AC61-43C64DD35B86}"/>
                </a:ext>
              </a:extLst>
            </p:cNvPr>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32" name="object 19">
            <a:extLst>
              <a:ext uri="{FF2B5EF4-FFF2-40B4-BE49-F238E27FC236}">
                <a16:creationId xmlns:a16="http://schemas.microsoft.com/office/drawing/2014/main" id="{024312B4-9EBC-4309-ACFB-17A42A1F2AD8}"/>
              </a:ext>
            </a:extLst>
          </p:cNvPr>
          <p:cNvSpPr txBox="1"/>
          <p:nvPr/>
        </p:nvSpPr>
        <p:spPr>
          <a:xfrm>
            <a:off x="357079" y="2963597"/>
            <a:ext cx="2254250" cy="627736"/>
          </a:xfrm>
          <a:prstGeom prst="rect">
            <a:avLst/>
          </a:prstGeom>
          <a:ln w="12700">
            <a:solidFill>
              <a:srgbClr val="1B577B"/>
            </a:solidFill>
          </a:ln>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1B577B"/>
                </a:solidFill>
                <a:latin typeface="Calibri"/>
                <a:cs typeface="Calibri"/>
              </a:rPr>
              <a:t>pull</a:t>
            </a:r>
          </a:p>
          <a:p>
            <a:pPr marR="1270" algn="ctr">
              <a:lnSpc>
                <a:spcPct val="100000"/>
              </a:lnSpc>
              <a:spcBef>
                <a:spcPts val="5"/>
              </a:spcBef>
            </a:pPr>
            <a:endParaRPr sz="1350" dirty="0">
              <a:latin typeface="Calibri"/>
              <a:cs typeface="Calibri"/>
            </a:endParaRPr>
          </a:p>
        </p:txBody>
      </p:sp>
      <p:pic>
        <p:nvPicPr>
          <p:cNvPr id="33" name="Picture 32">
            <a:extLst>
              <a:ext uri="{FF2B5EF4-FFF2-40B4-BE49-F238E27FC236}">
                <a16:creationId xmlns:a16="http://schemas.microsoft.com/office/drawing/2014/main" id="{96390E27-C694-4CFC-9072-B641DE0A4689}"/>
              </a:ext>
            </a:extLst>
          </p:cNvPr>
          <p:cNvPicPr>
            <a:picLocks noChangeAspect="1"/>
          </p:cNvPicPr>
          <p:nvPr/>
        </p:nvPicPr>
        <p:blipFill rotWithShape="1">
          <a:blip r:embed="rId9"/>
          <a:srcRect l="39975" t="62360" r="45990" b="14607"/>
          <a:stretch/>
        </p:blipFill>
        <p:spPr>
          <a:xfrm>
            <a:off x="5410200" y="3123945"/>
            <a:ext cx="1587884" cy="11625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1" y="695309"/>
            <a:ext cx="5695932" cy="4010042"/>
            <a:chOff x="3028951" y="695309"/>
            <a:chExt cx="5695932" cy="4010042"/>
          </a:xfrm>
        </p:grpSpPr>
        <p:pic>
          <p:nvPicPr>
            <p:cNvPr id="3" name="object 3"/>
            <p:cNvPicPr/>
            <p:nvPr/>
          </p:nvPicPr>
          <p:blipFill>
            <a:blip r:embed="rId2" cstate="print"/>
            <a:stretch>
              <a:fillRect/>
            </a:stretch>
          </p:blipFill>
          <p:spPr>
            <a:xfrm>
              <a:off x="3028951" y="695309"/>
              <a:ext cx="159134" cy="4010041"/>
            </a:xfrm>
            <a:prstGeom prst="rect">
              <a:avLst/>
            </a:prstGeom>
          </p:spPr>
        </p:pic>
        <p:sp>
          <p:nvSpPr>
            <p:cNvPr id="4" name="object 4"/>
            <p:cNvSpPr/>
            <p:nvPr/>
          </p:nvSpPr>
          <p:spPr>
            <a:xfrm>
              <a:off x="3079362" y="733685"/>
              <a:ext cx="45719" cy="3971666"/>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pic>
          <p:nvPicPr>
            <p:cNvPr id="5" name="object 5"/>
            <p:cNvPicPr/>
            <p:nvPr/>
          </p:nvPicPr>
          <p:blipFill>
            <a:blip r:embed="rId3" cstate="print"/>
            <a:stretch>
              <a:fillRect/>
            </a:stretch>
          </p:blipFill>
          <p:spPr>
            <a:xfrm>
              <a:off x="3533774" y="1066799"/>
              <a:ext cx="5191109" cy="1276350"/>
            </a:xfrm>
            <a:prstGeom prst="rect">
              <a:avLst/>
            </a:prstGeom>
          </p:spPr>
        </p:pic>
        <p:sp>
          <p:nvSpPr>
            <p:cNvPr id="6" name="object 6"/>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7" name="object 7"/>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9" name="object 9"/>
          <p:cNvGrpSpPr/>
          <p:nvPr/>
        </p:nvGrpSpPr>
        <p:grpSpPr>
          <a:xfrm>
            <a:off x="333375" y="2095500"/>
            <a:ext cx="2333625" cy="704850"/>
            <a:chOff x="342900" y="1800225"/>
            <a:chExt cx="2333625" cy="704850"/>
          </a:xfrm>
        </p:grpSpPr>
        <p:pic>
          <p:nvPicPr>
            <p:cNvPr id="10" name="object 10"/>
            <p:cNvPicPr/>
            <p:nvPr/>
          </p:nvPicPr>
          <p:blipFill>
            <a:blip r:embed="rId4" cstate="print"/>
            <a:stretch>
              <a:fillRect/>
            </a:stretch>
          </p:blipFill>
          <p:spPr>
            <a:xfrm>
              <a:off x="342900" y="1800225"/>
              <a:ext cx="2333625" cy="704850"/>
            </a:xfrm>
            <a:prstGeom prst="rect">
              <a:avLst/>
            </a:prstGeom>
          </p:spPr>
        </p:pic>
        <p:pic>
          <p:nvPicPr>
            <p:cNvPr id="11" name="object 11"/>
            <p:cNvPicPr/>
            <p:nvPr/>
          </p:nvPicPr>
          <p:blipFill>
            <a:blip r:embed="rId5" cstate="print"/>
            <a:stretch>
              <a:fillRect/>
            </a:stretch>
          </p:blipFill>
          <p:spPr>
            <a:xfrm>
              <a:off x="1076325" y="1933575"/>
              <a:ext cx="904875" cy="495300"/>
            </a:xfrm>
            <a:prstGeom prst="rect">
              <a:avLst/>
            </a:prstGeom>
          </p:spPr>
        </p:pic>
        <p:sp>
          <p:nvSpPr>
            <p:cNvPr id="12" name="object 12"/>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3" name="object 13"/>
          <p:cNvSpPr txBox="1"/>
          <p:nvPr/>
        </p:nvSpPr>
        <p:spPr>
          <a:xfrm>
            <a:off x="347554" y="2112062"/>
            <a:ext cx="2254250" cy="625812"/>
          </a:xfrm>
          <a:prstGeom prst="rect">
            <a:avLst/>
          </a:prstGeom>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FFFFFF"/>
                </a:solidFill>
                <a:latin typeface="Calibri"/>
                <a:cs typeface="Calibri"/>
              </a:rPr>
              <a:t>show</a:t>
            </a:r>
          </a:p>
          <a:p>
            <a:pPr algn="ctr">
              <a:lnSpc>
                <a:spcPct val="100000"/>
              </a:lnSpc>
            </a:pPr>
            <a:endParaRPr sz="1350" dirty="0">
              <a:latin typeface="Calibri"/>
              <a:cs typeface="Calibri"/>
            </a:endParaRPr>
          </a:p>
        </p:txBody>
      </p:sp>
      <p:grpSp>
        <p:nvGrpSpPr>
          <p:cNvPr id="14" name="object 14"/>
          <p:cNvGrpSpPr/>
          <p:nvPr/>
        </p:nvGrpSpPr>
        <p:grpSpPr>
          <a:xfrm>
            <a:off x="228600" y="1123950"/>
            <a:ext cx="2514600" cy="885825"/>
            <a:chOff x="228600" y="2905125"/>
            <a:chExt cx="2514600" cy="885825"/>
          </a:xfrm>
        </p:grpSpPr>
        <p:pic>
          <p:nvPicPr>
            <p:cNvPr id="15" name="object 15"/>
            <p:cNvPicPr/>
            <p:nvPr/>
          </p:nvPicPr>
          <p:blipFill>
            <a:blip r:embed="rId6" cstate="print"/>
            <a:stretch>
              <a:fillRect/>
            </a:stretch>
          </p:blipFill>
          <p:spPr>
            <a:xfrm>
              <a:off x="285750" y="2962275"/>
              <a:ext cx="2447925" cy="819150"/>
            </a:xfrm>
            <a:prstGeom prst="rect">
              <a:avLst/>
            </a:prstGeom>
          </p:spPr>
        </p:pic>
        <p:pic>
          <p:nvPicPr>
            <p:cNvPr id="16" name="object 16"/>
            <p:cNvPicPr/>
            <p:nvPr/>
          </p:nvPicPr>
          <p:blipFill>
            <a:blip r:embed="rId7" cstate="print"/>
            <a:stretch>
              <a:fillRect/>
            </a:stretch>
          </p:blipFill>
          <p:spPr>
            <a:xfrm>
              <a:off x="1095375" y="3162300"/>
              <a:ext cx="857250" cy="495300"/>
            </a:xfrm>
            <a:prstGeom prst="rect">
              <a:avLst/>
            </a:prstGeom>
          </p:spPr>
        </p:pic>
        <p:pic>
          <p:nvPicPr>
            <p:cNvPr id="17" name="object 17"/>
            <p:cNvPicPr/>
            <p:nvPr/>
          </p:nvPicPr>
          <p:blipFill>
            <a:blip r:embed="rId8" cstate="print"/>
            <a:stretch>
              <a:fillRect/>
            </a:stretch>
          </p:blipFill>
          <p:spPr>
            <a:xfrm>
              <a:off x="228600" y="2905125"/>
              <a:ext cx="2514600" cy="885825"/>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357079" y="1258622"/>
            <a:ext cx="2254250" cy="627736"/>
          </a:xfrm>
          <a:prstGeom prst="rect">
            <a:avLst/>
          </a:prstGeom>
          <a:ln w="12700">
            <a:solidFill>
              <a:srgbClr val="1B577B"/>
            </a:solidFill>
          </a:ln>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1B577B"/>
                </a:solidFill>
                <a:latin typeface="Calibri"/>
                <a:cs typeface="Calibri"/>
              </a:rPr>
              <a:t>list</a:t>
            </a:r>
          </a:p>
          <a:p>
            <a:pPr marR="1270" algn="ctr">
              <a:lnSpc>
                <a:spcPct val="100000"/>
              </a:lnSpc>
              <a:spcBef>
                <a:spcPts val="5"/>
              </a:spcBef>
            </a:pPr>
            <a:endParaRPr sz="1350" spc="-5" dirty="0">
              <a:solidFill>
                <a:srgbClr val="FFFFFF"/>
              </a:solidFill>
              <a:latin typeface="Calibri"/>
              <a:cs typeface="Calibri"/>
            </a:endParaRPr>
          </a:p>
        </p:txBody>
      </p:sp>
      <p:sp>
        <p:nvSpPr>
          <p:cNvPr id="20" name="object 20"/>
          <p:cNvSpPr txBox="1"/>
          <p:nvPr/>
        </p:nvSpPr>
        <p:spPr>
          <a:xfrm>
            <a:off x="3912169" y="1529389"/>
            <a:ext cx="4304665" cy="198772"/>
          </a:xfrm>
          <a:prstGeom prst="rect">
            <a:avLst/>
          </a:prstGeom>
        </p:spPr>
        <p:txBody>
          <a:bodyPr vert="horz" wrap="square" lIns="0" tIns="6350" rIns="0" bIns="0" rtlCol="0">
            <a:spAutoFit/>
          </a:bodyPr>
          <a:lstStyle/>
          <a:p>
            <a:pPr algn="ctr"/>
            <a:r>
              <a:rPr lang="en-IN" sz="1250" dirty="0"/>
              <a:t>displays detailed state data about one resource.</a:t>
            </a:r>
          </a:p>
        </p:txBody>
      </p:sp>
      <p:sp>
        <p:nvSpPr>
          <p:cNvPr id="24" name="object 5">
            <a:extLst>
              <a:ext uri="{FF2B5EF4-FFF2-40B4-BE49-F238E27FC236}">
                <a16:creationId xmlns:a16="http://schemas.microsoft.com/office/drawing/2014/main" id="{C1CAAD0F-BDD0-474F-9848-6D6E2743F837}"/>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State</a:t>
            </a:r>
          </a:p>
        </p:txBody>
      </p:sp>
      <p:grpSp>
        <p:nvGrpSpPr>
          <p:cNvPr id="27" name="object 14">
            <a:extLst>
              <a:ext uri="{FF2B5EF4-FFF2-40B4-BE49-F238E27FC236}">
                <a16:creationId xmlns:a16="http://schemas.microsoft.com/office/drawing/2014/main" id="{A8B1876B-3B80-4E8F-A346-5F270398CB89}"/>
              </a:ext>
            </a:extLst>
          </p:cNvPr>
          <p:cNvGrpSpPr/>
          <p:nvPr/>
        </p:nvGrpSpPr>
        <p:grpSpPr>
          <a:xfrm>
            <a:off x="228600" y="2828925"/>
            <a:ext cx="2514600" cy="885825"/>
            <a:chOff x="228600" y="2905125"/>
            <a:chExt cx="2514600" cy="885825"/>
          </a:xfrm>
        </p:grpSpPr>
        <p:pic>
          <p:nvPicPr>
            <p:cNvPr id="28" name="object 15">
              <a:extLst>
                <a:ext uri="{FF2B5EF4-FFF2-40B4-BE49-F238E27FC236}">
                  <a16:creationId xmlns:a16="http://schemas.microsoft.com/office/drawing/2014/main" id="{7141455C-5693-4660-A412-4238479D067E}"/>
                </a:ext>
              </a:extLst>
            </p:cNvPr>
            <p:cNvPicPr/>
            <p:nvPr/>
          </p:nvPicPr>
          <p:blipFill>
            <a:blip r:embed="rId6" cstate="print"/>
            <a:stretch>
              <a:fillRect/>
            </a:stretch>
          </p:blipFill>
          <p:spPr>
            <a:xfrm>
              <a:off x="285750" y="2962275"/>
              <a:ext cx="2447925" cy="819150"/>
            </a:xfrm>
            <a:prstGeom prst="rect">
              <a:avLst/>
            </a:prstGeom>
          </p:spPr>
        </p:pic>
        <p:pic>
          <p:nvPicPr>
            <p:cNvPr id="29" name="object 16">
              <a:extLst>
                <a:ext uri="{FF2B5EF4-FFF2-40B4-BE49-F238E27FC236}">
                  <a16:creationId xmlns:a16="http://schemas.microsoft.com/office/drawing/2014/main" id="{5E4BA22E-CF3A-4364-9EC7-2614E006FC25}"/>
                </a:ext>
              </a:extLst>
            </p:cNvPr>
            <p:cNvPicPr/>
            <p:nvPr/>
          </p:nvPicPr>
          <p:blipFill>
            <a:blip r:embed="rId7" cstate="print"/>
            <a:stretch>
              <a:fillRect/>
            </a:stretch>
          </p:blipFill>
          <p:spPr>
            <a:xfrm>
              <a:off x="1095375" y="3162300"/>
              <a:ext cx="857250" cy="495300"/>
            </a:xfrm>
            <a:prstGeom prst="rect">
              <a:avLst/>
            </a:prstGeom>
          </p:spPr>
        </p:pic>
        <p:pic>
          <p:nvPicPr>
            <p:cNvPr id="30" name="object 17">
              <a:extLst>
                <a:ext uri="{FF2B5EF4-FFF2-40B4-BE49-F238E27FC236}">
                  <a16:creationId xmlns:a16="http://schemas.microsoft.com/office/drawing/2014/main" id="{7A1BDEF2-039A-4806-8A25-9796C9E9B30C}"/>
                </a:ext>
              </a:extLst>
            </p:cNvPr>
            <p:cNvPicPr/>
            <p:nvPr/>
          </p:nvPicPr>
          <p:blipFill>
            <a:blip r:embed="rId8" cstate="print"/>
            <a:stretch>
              <a:fillRect/>
            </a:stretch>
          </p:blipFill>
          <p:spPr>
            <a:xfrm>
              <a:off x="228600" y="2905125"/>
              <a:ext cx="2514600" cy="885825"/>
            </a:xfrm>
            <a:prstGeom prst="rect">
              <a:avLst/>
            </a:prstGeom>
          </p:spPr>
        </p:pic>
        <p:sp>
          <p:nvSpPr>
            <p:cNvPr id="31" name="object 18">
              <a:extLst>
                <a:ext uri="{FF2B5EF4-FFF2-40B4-BE49-F238E27FC236}">
                  <a16:creationId xmlns:a16="http://schemas.microsoft.com/office/drawing/2014/main" id="{54E365CB-98A2-4A73-AC61-43C64DD35B86}"/>
                </a:ext>
              </a:extLst>
            </p:cNvPr>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32" name="object 19">
            <a:extLst>
              <a:ext uri="{FF2B5EF4-FFF2-40B4-BE49-F238E27FC236}">
                <a16:creationId xmlns:a16="http://schemas.microsoft.com/office/drawing/2014/main" id="{024312B4-9EBC-4309-ACFB-17A42A1F2AD8}"/>
              </a:ext>
            </a:extLst>
          </p:cNvPr>
          <p:cNvSpPr txBox="1"/>
          <p:nvPr/>
        </p:nvSpPr>
        <p:spPr>
          <a:xfrm>
            <a:off x="357079" y="2963597"/>
            <a:ext cx="2254250" cy="627736"/>
          </a:xfrm>
          <a:prstGeom prst="rect">
            <a:avLst/>
          </a:prstGeom>
          <a:ln w="12700">
            <a:solidFill>
              <a:srgbClr val="1B577B"/>
            </a:solidFill>
          </a:ln>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1B577B"/>
                </a:solidFill>
                <a:latin typeface="Calibri"/>
                <a:cs typeface="Calibri"/>
              </a:rPr>
              <a:t>pull</a:t>
            </a:r>
          </a:p>
          <a:p>
            <a:pPr marR="1270" algn="ctr">
              <a:lnSpc>
                <a:spcPct val="100000"/>
              </a:lnSpc>
              <a:spcBef>
                <a:spcPts val="5"/>
              </a:spcBef>
            </a:pPr>
            <a:endParaRPr sz="1350" dirty="0">
              <a:latin typeface="Calibri"/>
              <a:cs typeface="Calibri"/>
            </a:endParaRPr>
          </a:p>
        </p:txBody>
      </p:sp>
      <p:pic>
        <p:nvPicPr>
          <p:cNvPr id="33" name="Picture 32">
            <a:extLst>
              <a:ext uri="{FF2B5EF4-FFF2-40B4-BE49-F238E27FC236}">
                <a16:creationId xmlns:a16="http://schemas.microsoft.com/office/drawing/2014/main" id="{1895C30D-2D17-42EC-8F60-52D659DD3529}"/>
              </a:ext>
            </a:extLst>
          </p:cNvPr>
          <p:cNvPicPr>
            <a:picLocks noChangeAspect="1"/>
          </p:cNvPicPr>
          <p:nvPr/>
        </p:nvPicPr>
        <p:blipFill rotWithShape="1">
          <a:blip r:embed="rId9"/>
          <a:srcRect l="39975" t="62360" r="45990" b="14607"/>
          <a:stretch/>
        </p:blipFill>
        <p:spPr>
          <a:xfrm>
            <a:off x="5410200" y="3123945"/>
            <a:ext cx="1587884" cy="1162560"/>
          </a:xfrm>
          <a:prstGeom prst="rect">
            <a:avLst/>
          </a:prstGeom>
        </p:spPr>
      </p:pic>
    </p:spTree>
    <p:extLst>
      <p:ext uri="{BB962C8B-B14F-4D97-AF65-F5344CB8AC3E}">
        <p14:creationId xmlns:p14="http://schemas.microsoft.com/office/powerpoint/2010/main" val="55345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1" y="695309"/>
            <a:ext cx="5695932" cy="4010042"/>
            <a:chOff x="3028951" y="695309"/>
            <a:chExt cx="5695932" cy="4010042"/>
          </a:xfrm>
        </p:grpSpPr>
        <p:pic>
          <p:nvPicPr>
            <p:cNvPr id="3" name="object 3"/>
            <p:cNvPicPr/>
            <p:nvPr/>
          </p:nvPicPr>
          <p:blipFill>
            <a:blip r:embed="rId2" cstate="print"/>
            <a:stretch>
              <a:fillRect/>
            </a:stretch>
          </p:blipFill>
          <p:spPr>
            <a:xfrm>
              <a:off x="3028951" y="695309"/>
              <a:ext cx="159134" cy="4010041"/>
            </a:xfrm>
            <a:prstGeom prst="rect">
              <a:avLst/>
            </a:prstGeom>
          </p:spPr>
        </p:pic>
        <p:sp>
          <p:nvSpPr>
            <p:cNvPr id="4" name="object 4"/>
            <p:cNvSpPr/>
            <p:nvPr/>
          </p:nvSpPr>
          <p:spPr>
            <a:xfrm>
              <a:off x="3079362" y="733685"/>
              <a:ext cx="45719" cy="3971666"/>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pic>
          <p:nvPicPr>
            <p:cNvPr id="5" name="object 5"/>
            <p:cNvPicPr/>
            <p:nvPr/>
          </p:nvPicPr>
          <p:blipFill>
            <a:blip r:embed="rId3" cstate="print"/>
            <a:stretch>
              <a:fillRect/>
            </a:stretch>
          </p:blipFill>
          <p:spPr>
            <a:xfrm>
              <a:off x="3533774" y="1066799"/>
              <a:ext cx="5191109" cy="1276350"/>
            </a:xfrm>
            <a:prstGeom prst="rect">
              <a:avLst/>
            </a:prstGeom>
          </p:spPr>
        </p:pic>
        <p:sp>
          <p:nvSpPr>
            <p:cNvPr id="6" name="object 6"/>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7" name="object 7"/>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9" name="object 9"/>
          <p:cNvGrpSpPr/>
          <p:nvPr/>
        </p:nvGrpSpPr>
        <p:grpSpPr>
          <a:xfrm>
            <a:off x="342900" y="2857500"/>
            <a:ext cx="2333625" cy="704850"/>
            <a:chOff x="342900" y="1800225"/>
            <a:chExt cx="2333625" cy="704850"/>
          </a:xfrm>
        </p:grpSpPr>
        <p:pic>
          <p:nvPicPr>
            <p:cNvPr id="10" name="object 10"/>
            <p:cNvPicPr/>
            <p:nvPr/>
          </p:nvPicPr>
          <p:blipFill>
            <a:blip r:embed="rId4" cstate="print"/>
            <a:stretch>
              <a:fillRect/>
            </a:stretch>
          </p:blipFill>
          <p:spPr>
            <a:xfrm>
              <a:off x="342900" y="1800225"/>
              <a:ext cx="2333625" cy="704850"/>
            </a:xfrm>
            <a:prstGeom prst="rect">
              <a:avLst/>
            </a:prstGeom>
          </p:spPr>
        </p:pic>
        <p:pic>
          <p:nvPicPr>
            <p:cNvPr id="11" name="object 11"/>
            <p:cNvPicPr/>
            <p:nvPr/>
          </p:nvPicPr>
          <p:blipFill>
            <a:blip r:embed="rId5" cstate="print"/>
            <a:stretch>
              <a:fillRect/>
            </a:stretch>
          </p:blipFill>
          <p:spPr>
            <a:xfrm>
              <a:off x="1076325" y="1933575"/>
              <a:ext cx="904875" cy="495300"/>
            </a:xfrm>
            <a:prstGeom prst="rect">
              <a:avLst/>
            </a:prstGeom>
          </p:spPr>
        </p:pic>
        <p:sp>
          <p:nvSpPr>
            <p:cNvPr id="12" name="object 12"/>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3" name="object 13"/>
          <p:cNvSpPr txBox="1"/>
          <p:nvPr/>
        </p:nvSpPr>
        <p:spPr>
          <a:xfrm>
            <a:off x="357079" y="2874062"/>
            <a:ext cx="2254250" cy="625812"/>
          </a:xfrm>
          <a:prstGeom prst="rect">
            <a:avLst/>
          </a:prstGeom>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FFFFFF"/>
                </a:solidFill>
                <a:latin typeface="Calibri"/>
                <a:cs typeface="Calibri"/>
              </a:rPr>
              <a:t>pull</a:t>
            </a:r>
          </a:p>
          <a:p>
            <a:pPr algn="ctr">
              <a:lnSpc>
                <a:spcPct val="100000"/>
              </a:lnSpc>
            </a:pPr>
            <a:endParaRPr sz="1350" dirty="0">
              <a:latin typeface="Calibri"/>
              <a:cs typeface="Calibri"/>
            </a:endParaRPr>
          </a:p>
        </p:txBody>
      </p:sp>
      <p:grpSp>
        <p:nvGrpSpPr>
          <p:cNvPr id="14" name="object 14"/>
          <p:cNvGrpSpPr/>
          <p:nvPr/>
        </p:nvGrpSpPr>
        <p:grpSpPr>
          <a:xfrm>
            <a:off x="228600" y="1047750"/>
            <a:ext cx="2514600" cy="885825"/>
            <a:chOff x="228600" y="2905125"/>
            <a:chExt cx="2514600" cy="885825"/>
          </a:xfrm>
        </p:grpSpPr>
        <p:pic>
          <p:nvPicPr>
            <p:cNvPr id="15" name="object 15"/>
            <p:cNvPicPr/>
            <p:nvPr/>
          </p:nvPicPr>
          <p:blipFill>
            <a:blip r:embed="rId6" cstate="print"/>
            <a:stretch>
              <a:fillRect/>
            </a:stretch>
          </p:blipFill>
          <p:spPr>
            <a:xfrm>
              <a:off x="285750" y="2962275"/>
              <a:ext cx="2447925" cy="819150"/>
            </a:xfrm>
            <a:prstGeom prst="rect">
              <a:avLst/>
            </a:prstGeom>
          </p:spPr>
        </p:pic>
        <p:pic>
          <p:nvPicPr>
            <p:cNvPr id="16" name="object 16"/>
            <p:cNvPicPr/>
            <p:nvPr/>
          </p:nvPicPr>
          <p:blipFill>
            <a:blip r:embed="rId7" cstate="print"/>
            <a:stretch>
              <a:fillRect/>
            </a:stretch>
          </p:blipFill>
          <p:spPr>
            <a:xfrm>
              <a:off x="1095375" y="3162300"/>
              <a:ext cx="857250" cy="495300"/>
            </a:xfrm>
            <a:prstGeom prst="rect">
              <a:avLst/>
            </a:prstGeom>
          </p:spPr>
        </p:pic>
        <p:pic>
          <p:nvPicPr>
            <p:cNvPr id="17" name="object 17"/>
            <p:cNvPicPr/>
            <p:nvPr/>
          </p:nvPicPr>
          <p:blipFill>
            <a:blip r:embed="rId8" cstate="print"/>
            <a:stretch>
              <a:fillRect/>
            </a:stretch>
          </p:blipFill>
          <p:spPr>
            <a:xfrm>
              <a:off x="228600" y="2905125"/>
              <a:ext cx="2514600" cy="885825"/>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357079" y="1182422"/>
            <a:ext cx="2254250" cy="627736"/>
          </a:xfrm>
          <a:prstGeom prst="rect">
            <a:avLst/>
          </a:prstGeom>
          <a:ln w="12700">
            <a:solidFill>
              <a:srgbClr val="1B577B"/>
            </a:solidFill>
          </a:ln>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1B577B"/>
                </a:solidFill>
                <a:latin typeface="Calibri"/>
                <a:cs typeface="Calibri"/>
              </a:rPr>
              <a:t>list</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951048" y="1527420"/>
            <a:ext cx="4304665" cy="200248"/>
          </a:xfrm>
          <a:prstGeom prst="rect">
            <a:avLst/>
          </a:prstGeom>
        </p:spPr>
        <p:txBody>
          <a:bodyPr vert="horz" wrap="square" lIns="0" tIns="6350" rIns="0" bIns="0" rtlCol="0">
            <a:spAutoFit/>
          </a:bodyPr>
          <a:lstStyle/>
          <a:p>
            <a:pPr marL="12700" marR="5080" algn="ctr">
              <a:lnSpc>
                <a:spcPct val="105200"/>
              </a:lnSpc>
              <a:spcBef>
                <a:spcPts val="50"/>
              </a:spcBef>
            </a:pPr>
            <a:r>
              <a:rPr lang="en-IN" sz="1250" dirty="0"/>
              <a:t>Pull current state and output to </a:t>
            </a:r>
            <a:r>
              <a:rPr lang="en-IN" sz="1250" dirty="0" err="1"/>
              <a:t>stdout</a:t>
            </a:r>
            <a:endParaRPr sz="1250" dirty="0">
              <a:latin typeface="Calibri"/>
              <a:cs typeface="Calibri"/>
            </a:endParaRPr>
          </a:p>
        </p:txBody>
      </p:sp>
      <p:sp>
        <p:nvSpPr>
          <p:cNvPr id="24" name="object 5">
            <a:extLst>
              <a:ext uri="{FF2B5EF4-FFF2-40B4-BE49-F238E27FC236}">
                <a16:creationId xmlns:a16="http://schemas.microsoft.com/office/drawing/2014/main" id="{C1CAAD0F-BDD0-474F-9848-6D6E2743F837}"/>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State</a:t>
            </a:r>
          </a:p>
        </p:txBody>
      </p:sp>
      <p:grpSp>
        <p:nvGrpSpPr>
          <p:cNvPr id="27" name="object 14">
            <a:extLst>
              <a:ext uri="{FF2B5EF4-FFF2-40B4-BE49-F238E27FC236}">
                <a16:creationId xmlns:a16="http://schemas.microsoft.com/office/drawing/2014/main" id="{A8B1876B-3B80-4E8F-A346-5F270398CB89}"/>
              </a:ext>
            </a:extLst>
          </p:cNvPr>
          <p:cNvGrpSpPr/>
          <p:nvPr/>
        </p:nvGrpSpPr>
        <p:grpSpPr>
          <a:xfrm>
            <a:off x="228600" y="1914525"/>
            <a:ext cx="2514600" cy="885825"/>
            <a:chOff x="228600" y="2905125"/>
            <a:chExt cx="2514600" cy="885825"/>
          </a:xfrm>
        </p:grpSpPr>
        <p:pic>
          <p:nvPicPr>
            <p:cNvPr id="28" name="object 15">
              <a:extLst>
                <a:ext uri="{FF2B5EF4-FFF2-40B4-BE49-F238E27FC236}">
                  <a16:creationId xmlns:a16="http://schemas.microsoft.com/office/drawing/2014/main" id="{7141455C-5693-4660-A412-4238479D067E}"/>
                </a:ext>
              </a:extLst>
            </p:cNvPr>
            <p:cNvPicPr/>
            <p:nvPr/>
          </p:nvPicPr>
          <p:blipFill>
            <a:blip r:embed="rId6" cstate="print"/>
            <a:stretch>
              <a:fillRect/>
            </a:stretch>
          </p:blipFill>
          <p:spPr>
            <a:xfrm>
              <a:off x="285750" y="2962275"/>
              <a:ext cx="2447925" cy="819150"/>
            </a:xfrm>
            <a:prstGeom prst="rect">
              <a:avLst/>
            </a:prstGeom>
          </p:spPr>
        </p:pic>
        <p:pic>
          <p:nvPicPr>
            <p:cNvPr id="29" name="object 16">
              <a:extLst>
                <a:ext uri="{FF2B5EF4-FFF2-40B4-BE49-F238E27FC236}">
                  <a16:creationId xmlns:a16="http://schemas.microsoft.com/office/drawing/2014/main" id="{5E4BA22E-CF3A-4364-9EC7-2614E006FC25}"/>
                </a:ext>
              </a:extLst>
            </p:cNvPr>
            <p:cNvPicPr/>
            <p:nvPr/>
          </p:nvPicPr>
          <p:blipFill>
            <a:blip r:embed="rId7" cstate="print"/>
            <a:stretch>
              <a:fillRect/>
            </a:stretch>
          </p:blipFill>
          <p:spPr>
            <a:xfrm>
              <a:off x="1095375" y="3162300"/>
              <a:ext cx="857250" cy="495300"/>
            </a:xfrm>
            <a:prstGeom prst="rect">
              <a:avLst/>
            </a:prstGeom>
          </p:spPr>
        </p:pic>
        <p:pic>
          <p:nvPicPr>
            <p:cNvPr id="30" name="object 17">
              <a:extLst>
                <a:ext uri="{FF2B5EF4-FFF2-40B4-BE49-F238E27FC236}">
                  <a16:creationId xmlns:a16="http://schemas.microsoft.com/office/drawing/2014/main" id="{7A1BDEF2-039A-4806-8A25-9796C9E9B30C}"/>
                </a:ext>
              </a:extLst>
            </p:cNvPr>
            <p:cNvPicPr/>
            <p:nvPr/>
          </p:nvPicPr>
          <p:blipFill>
            <a:blip r:embed="rId8" cstate="print"/>
            <a:stretch>
              <a:fillRect/>
            </a:stretch>
          </p:blipFill>
          <p:spPr>
            <a:xfrm>
              <a:off x="228600" y="2905125"/>
              <a:ext cx="2514600" cy="885825"/>
            </a:xfrm>
            <a:prstGeom prst="rect">
              <a:avLst/>
            </a:prstGeom>
          </p:spPr>
        </p:pic>
        <p:sp>
          <p:nvSpPr>
            <p:cNvPr id="31" name="object 18">
              <a:extLst>
                <a:ext uri="{FF2B5EF4-FFF2-40B4-BE49-F238E27FC236}">
                  <a16:creationId xmlns:a16="http://schemas.microsoft.com/office/drawing/2014/main" id="{54E365CB-98A2-4A73-AC61-43C64DD35B86}"/>
                </a:ext>
              </a:extLst>
            </p:cNvPr>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32" name="object 19">
            <a:extLst>
              <a:ext uri="{FF2B5EF4-FFF2-40B4-BE49-F238E27FC236}">
                <a16:creationId xmlns:a16="http://schemas.microsoft.com/office/drawing/2014/main" id="{024312B4-9EBC-4309-ACFB-17A42A1F2AD8}"/>
              </a:ext>
            </a:extLst>
          </p:cNvPr>
          <p:cNvSpPr txBox="1"/>
          <p:nvPr/>
        </p:nvSpPr>
        <p:spPr>
          <a:xfrm>
            <a:off x="357079" y="2049197"/>
            <a:ext cx="2254250" cy="627736"/>
          </a:xfrm>
          <a:prstGeom prst="rect">
            <a:avLst/>
          </a:prstGeom>
          <a:ln w="12700">
            <a:solidFill>
              <a:srgbClr val="1B577B"/>
            </a:solidFill>
          </a:ln>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1B577B"/>
                </a:solidFill>
                <a:latin typeface="Calibri"/>
                <a:cs typeface="Calibri"/>
              </a:rPr>
              <a:t>show</a:t>
            </a:r>
          </a:p>
          <a:p>
            <a:pPr marR="1270" algn="ctr">
              <a:lnSpc>
                <a:spcPct val="100000"/>
              </a:lnSpc>
              <a:spcBef>
                <a:spcPts val="5"/>
              </a:spcBef>
            </a:pPr>
            <a:endParaRPr sz="1350" dirty="0">
              <a:latin typeface="Calibri"/>
              <a:cs typeface="Calibri"/>
            </a:endParaRPr>
          </a:p>
        </p:txBody>
      </p:sp>
      <p:pic>
        <p:nvPicPr>
          <p:cNvPr id="33" name="Picture 32">
            <a:extLst>
              <a:ext uri="{FF2B5EF4-FFF2-40B4-BE49-F238E27FC236}">
                <a16:creationId xmlns:a16="http://schemas.microsoft.com/office/drawing/2014/main" id="{B85114BC-8615-499D-8762-AF7A7FD15478}"/>
              </a:ext>
            </a:extLst>
          </p:cNvPr>
          <p:cNvPicPr>
            <a:picLocks noChangeAspect="1"/>
          </p:cNvPicPr>
          <p:nvPr/>
        </p:nvPicPr>
        <p:blipFill rotWithShape="1">
          <a:blip r:embed="rId9"/>
          <a:srcRect l="39975" t="62360" r="45990" b="14607"/>
          <a:stretch/>
        </p:blipFill>
        <p:spPr>
          <a:xfrm>
            <a:off x="5410200" y="3123945"/>
            <a:ext cx="1587884" cy="1162560"/>
          </a:xfrm>
          <a:prstGeom prst="rect">
            <a:avLst/>
          </a:prstGeom>
        </p:spPr>
      </p:pic>
    </p:spTree>
    <p:extLst>
      <p:ext uri="{BB962C8B-B14F-4D97-AF65-F5344CB8AC3E}">
        <p14:creationId xmlns:p14="http://schemas.microsoft.com/office/powerpoint/2010/main" val="349089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809750"/>
            <a:ext cx="573659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lang="en-IN" sz="4000" spc="50" dirty="0"/>
              <a:t>Terraform</a:t>
            </a:r>
            <a:br>
              <a:rPr lang="en-IN" sz="4000" spc="50" dirty="0"/>
            </a:br>
            <a:r>
              <a:rPr lang="en-IN" sz="4000" spc="50" dirty="0"/>
              <a:t>Variables</a:t>
            </a:r>
            <a:endParaRPr sz="4000" spc="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Variables</a:t>
            </a:r>
          </a:p>
        </p:txBody>
      </p:sp>
      <p:sp>
        <p:nvSpPr>
          <p:cNvPr id="2" name="Rectangle 1">
            <a:extLst>
              <a:ext uri="{FF2B5EF4-FFF2-40B4-BE49-F238E27FC236}">
                <a16:creationId xmlns:a16="http://schemas.microsoft.com/office/drawing/2014/main" id="{7AEED319-5036-40E6-8180-B1521055BD10}"/>
              </a:ext>
            </a:extLst>
          </p:cNvPr>
          <p:cNvSpPr/>
          <p:nvPr/>
        </p:nvSpPr>
        <p:spPr>
          <a:xfrm>
            <a:off x="1273983" y="1352550"/>
            <a:ext cx="7543800" cy="1815882"/>
          </a:xfrm>
          <a:prstGeom prst="rect">
            <a:avLst/>
          </a:prstGeom>
        </p:spPr>
        <p:txBody>
          <a:bodyPr wrap="square">
            <a:spAutoFit/>
          </a:bodyPr>
          <a:lstStyle/>
          <a:p>
            <a:r>
              <a:rPr lang="en-IN" sz="1600" dirty="0"/>
              <a:t>How to Assign Values from the Root Module</a:t>
            </a:r>
          </a:p>
          <a:p>
            <a:endParaRPr lang="en-IN" sz="1600" dirty="0"/>
          </a:p>
          <a:p>
            <a:r>
              <a:rPr lang="en-IN" sz="1600" dirty="0"/>
              <a:t>1. Through commands on the CLI</a:t>
            </a:r>
          </a:p>
          <a:p>
            <a:endParaRPr lang="en-IN" sz="1600" dirty="0"/>
          </a:p>
          <a:p>
            <a:r>
              <a:rPr lang="en-IN" sz="1600" dirty="0"/>
              <a:t>2. The “.</a:t>
            </a:r>
            <a:r>
              <a:rPr lang="en-IN" sz="1600" dirty="0" err="1"/>
              <a:t>tfvars</a:t>
            </a:r>
            <a:r>
              <a:rPr lang="en-IN" sz="1600" dirty="0"/>
              <a:t>” file</a:t>
            </a:r>
          </a:p>
          <a:p>
            <a:endParaRPr lang="en-IN" sz="1600" dirty="0"/>
          </a:p>
          <a:p>
            <a:r>
              <a:rPr lang="en-IN" sz="1600" dirty="0"/>
              <a:t>3. Using Environment variables</a:t>
            </a:r>
            <a:endParaRPr lang="en-IN" sz="1600" b="1" i="1" dirty="0"/>
          </a:p>
        </p:txBody>
      </p:sp>
    </p:spTree>
    <p:extLst>
      <p:ext uri="{BB962C8B-B14F-4D97-AF65-F5344CB8AC3E}">
        <p14:creationId xmlns:p14="http://schemas.microsoft.com/office/powerpoint/2010/main" val="184096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947861"/>
            <a:ext cx="438404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What is </a:t>
            </a:r>
            <a:br>
              <a:rPr lang="en-IN" sz="4000" spc="50" dirty="0"/>
            </a:br>
            <a:r>
              <a:rPr lang="en-IN" sz="4000" spc="50" dirty="0" err="1"/>
              <a:t>IaaC</a:t>
            </a:r>
            <a:r>
              <a:rPr sz="4000" spc="5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694690"/>
            <a:ext cx="5191125" cy="164846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42900" y="1200150"/>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57079" y="1210997"/>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String</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902788" y="799314"/>
            <a:ext cx="4401185" cy="1361269"/>
          </a:xfrm>
          <a:prstGeom prst="rect">
            <a:avLst/>
          </a:prstGeom>
        </p:spPr>
        <p:txBody>
          <a:bodyPr vert="horz" wrap="square" lIns="0" tIns="14604" rIns="0" bIns="0" rtlCol="0">
            <a:spAutoFit/>
          </a:bodyPr>
          <a:lstStyle/>
          <a:p>
            <a:pPr algn="ctr"/>
            <a:r>
              <a:rPr lang="en-IN" sz="1250" dirty="0"/>
              <a:t>Strings mark a single value per structure and are commonly used to simplify and make complicated values more user-friendly. Below is an example of a string variable definition.</a:t>
            </a:r>
          </a:p>
          <a:p>
            <a:pPr algn="ctr"/>
            <a:endParaRPr lang="en-IN" sz="1250" dirty="0"/>
          </a:p>
          <a:p>
            <a:pPr algn="ctr"/>
            <a:r>
              <a:rPr lang="en-IN" sz="1250" dirty="0"/>
              <a:t>A string variable can then be used in resource plans. Surrounded by double quotes, string variables are a simple substitution such as the example underneath.</a:t>
            </a:r>
            <a:endParaRPr lang="en-IN" sz="1250" dirty="0">
              <a:solidFill>
                <a:srgbClr val="262524"/>
              </a:solidFill>
              <a:latin typeface="Geekflare"/>
            </a:endParaRP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Input Variables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857375"/>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98823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List</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26860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816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Map</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34861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3617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Boolean</a:t>
            </a:r>
          </a:p>
          <a:p>
            <a:pPr algn="ctr">
              <a:lnSpc>
                <a:spcPct val="100000"/>
              </a:lnSpc>
            </a:pPr>
            <a:endParaRPr sz="1350" dirty="0">
              <a:latin typeface="Calibri"/>
              <a:cs typeface="Calibri"/>
            </a:endParaRPr>
          </a:p>
        </p:txBody>
      </p:sp>
      <p:sp>
        <p:nvSpPr>
          <p:cNvPr id="9" name="Rectangle 1">
            <a:extLst>
              <a:ext uri="{FF2B5EF4-FFF2-40B4-BE49-F238E27FC236}">
                <a16:creationId xmlns:a16="http://schemas.microsoft.com/office/drawing/2014/main" id="{207C898F-C720-410B-9F9A-131C72DAC082}"/>
              </a:ext>
            </a:extLst>
          </p:cNvPr>
          <p:cNvSpPr>
            <a:spLocks noChangeArrowheads="1"/>
          </p:cNvSpPr>
          <p:nvPr/>
        </p:nvSpPr>
        <p:spPr bwMode="auto">
          <a:xfrm>
            <a:off x="4114800" y="2613895"/>
            <a:ext cx="3962400" cy="1000153"/>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variable "template" {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type = string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default = “Hello World" </a:t>
            </a:r>
          </a:p>
          <a:p>
            <a:pPr lvl="1" eaLnBrk="0" fontAlgn="base" hangingPunct="0">
              <a:spcBef>
                <a:spcPct val="0"/>
              </a:spcBef>
              <a:spcAft>
                <a:spcPct val="0"/>
              </a:spcAf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8FF3FFA-A445-4D38-9C8F-61BAA4FE5B0B}"/>
              </a:ext>
            </a:extLst>
          </p:cNvPr>
          <p:cNvSpPr>
            <a:spLocks noChangeArrowheads="1"/>
          </p:cNvSpPr>
          <p:nvPr/>
        </p:nvSpPr>
        <p:spPr bwMode="auto">
          <a:xfrm>
            <a:off x="4114800" y="3709803"/>
            <a:ext cx="3962400" cy="538488"/>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storage = </a:t>
            </a:r>
            <a:r>
              <a:rPr kumimoji="0" lang="en-US" altLang="en-US" sz="1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var.template</a:t>
            </a:r>
            <a:r>
              <a:rPr kumimoji="0" lang="en-US" altLang="en-US" sz="6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769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694690"/>
            <a:ext cx="5191125" cy="164846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33375" y="2028825"/>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47554" y="2039672"/>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List</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902788" y="893701"/>
            <a:ext cx="4401185" cy="1168909"/>
          </a:xfrm>
          <a:prstGeom prst="rect">
            <a:avLst/>
          </a:prstGeom>
        </p:spPr>
        <p:txBody>
          <a:bodyPr vert="horz" wrap="square" lIns="0" tIns="14604" rIns="0" bIns="0" rtlCol="0">
            <a:spAutoFit/>
          </a:bodyPr>
          <a:lstStyle/>
          <a:p>
            <a:pPr algn="ctr"/>
            <a:r>
              <a:rPr lang="en-IN" sz="1250" dirty="0"/>
              <a:t>List work much like a numbered catalogue of values. Each value can be called by their corresponding index in the list. Here is an example of a list variable definition.</a:t>
            </a:r>
          </a:p>
          <a:p>
            <a:pPr algn="ctr"/>
            <a:endParaRPr lang="en-IN" sz="1250" dirty="0">
              <a:solidFill>
                <a:srgbClr val="262524"/>
              </a:solidFill>
              <a:latin typeface="Geekflare"/>
            </a:endParaRPr>
          </a:p>
          <a:p>
            <a:pPr algn="ctr"/>
            <a:r>
              <a:rPr lang="en-IN" sz="1250" dirty="0"/>
              <a:t>Lists can be used in the resource plans similarly to strings, but you’ll also need to denote the index of the value you are looking for.</a:t>
            </a:r>
            <a:endParaRPr lang="en-IN" sz="1250" dirty="0">
              <a:solidFill>
                <a:srgbClr val="262524"/>
              </a:solidFill>
              <a:latin typeface="Geekflare"/>
            </a:endParaRP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Input Variables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085850"/>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2167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String</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26860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816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Map</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34861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3617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Boolean</a:t>
            </a:r>
          </a:p>
          <a:p>
            <a:pPr algn="ctr">
              <a:lnSpc>
                <a:spcPct val="100000"/>
              </a:lnSpc>
            </a:pPr>
            <a:endParaRPr sz="1350" dirty="0">
              <a:latin typeface="Calibri"/>
              <a:cs typeface="Calibri"/>
            </a:endParaRPr>
          </a:p>
        </p:txBody>
      </p:sp>
      <p:sp>
        <p:nvSpPr>
          <p:cNvPr id="9" name="Rectangle 1">
            <a:extLst>
              <a:ext uri="{FF2B5EF4-FFF2-40B4-BE49-F238E27FC236}">
                <a16:creationId xmlns:a16="http://schemas.microsoft.com/office/drawing/2014/main" id="{207C898F-C720-410B-9F9A-131C72DAC082}"/>
              </a:ext>
            </a:extLst>
          </p:cNvPr>
          <p:cNvSpPr>
            <a:spLocks noChangeArrowheads="1"/>
          </p:cNvSpPr>
          <p:nvPr/>
        </p:nvSpPr>
        <p:spPr bwMode="auto">
          <a:xfrm>
            <a:off x="4114800" y="2613895"/>
            <a:ext cx="3962400" cy="1000153"/>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variable "users"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type    = list</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default = ["root", "user1", "user2"]</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8FF3FFA-A445-4D38-9C8F-61BAA4FE5B0B}"/>
              </a:ext>
            </a:extLst>
          </p:cNvPr>
          <p:cNvSpPr>
            <a:spLocks noChangeArrowheads="1"/>
          </p:cNvSpPr>
          <p:nvPr/>
        </p:nvSpPr>
        <p:spPr bwMode="auto">
          <a:xfrm>
            <a:off x="4114800" y="3709803"/>
            <a:ext cx="3962400" cy="538488"/>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username = </a:t>
            </a:r>
            <a:r>
              <a:rPr lang="en-US" altLang="en-US" sz="1000" dirty="0" err="1">
                <a:solidFill>
                  <a:srgbClr val="FFFFFF"/>
                </a:solidFill>
                <a:latin typeface="Courier New" panose="02070309020205020404" pitchFamily="49" charset="0"/>
                <a:cs typeface="Courier New" panose="02070309020205020404" pitchFamily="49" charset="0"/>
              </a:rPr>
              <a:t>var.users</a:t>
            </a:r>
            <a:r>
              <a:rPr lang="en-US" altLang="en-US" sz="1000" dirty="0">
                <a:solidFill>
                  <a:srgbClr val="FFFFFF"/>
                </a:solidFill>
                <a:latin typeface="Courier New" panose="02070309020205020404" pitchFamily="49" charset="0"/>
                <a:cs typeface="Courier New" panose="02070309020205020404" pitchFamily="49" charset="0"/>
              </a:rPr>
              <a:t>[0]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569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694690"/>
            <a:ext cx="5191125" cy="164846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33375" y="2800350"/>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47554" y="2811197"/>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Map</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895407" y="893701"/>
            <a:ext cx="4401185" cy="1168909"/>
          </a:xfrm>
          <a:prstGeom prst="rect">
            <a:avLst/>
          </a:prstGeom>
        </p:spPr>
        <p:txBody>
          <a:bodyPr vert="horz" wrap="square" lIns="0" tIns="14604" rIns="0" bIns="0" rtlCol="0">
            <a:spAutoFit/>
          </a:bodyPr>
          <a:lstStyle/>
          <a:p>
            <a:pPr algn="ctr"/>
            <a:r>
              <a:rPr lang="en-IN" sz="1250" dirty="0"/>
              <a:t>Maps are a collection of string keys and string values. These can be useful for selecting values based on predefined parameters such as the server configuration by the monthly price.</a:t>
            </a:r>
          </a:p>
          <a:p>
            <a:pPr algn="ctr"/>
            <a:endParaRPr lang="en-IN" sz="1250" dirty="0">
              <a:solidFill>
                <a:srgbClr val="262524"/>
              </a:solidFill>
            </a:endParaRPr>
          </a:p>
          <a:p>
            <a:pPr algn="ctr"/>
            <a:r>
              <a:rPr lang="en-IN" sz="1250" dirty="0">
                <a:solidFill>
                  <a:srgbClr val="262524"/>
                </a:solidFill>
              </a:rPr>
              <a:t>You can access the right value by using the matching key. For example, the variable below would set the plan to "1xCPU-1GB"</a:t>
            </a: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Input Variables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095375"/>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22623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String</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1924050"/>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0549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List</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3486150"/>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36170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Boolean</a:t>
            </a:r>
          </a:p>
          <a:p>
            <a:pPr algn="ctr">
              <a:lnSpc>
                <a:spcPct val="100000"/>
              </a:lnSpc>
            </a:pPr>
            <a:endParaRPr sz="1350" dirty="0">
              <a:latin typeface="Calibri"/>
              <a:cs typeface="Calibri"/>
            </a:endParaRPr>
          </a:p>
        </p:txBody>
      </p:sp>
      <p:sp>
        <p:nvSpPr>
          <p:cNvPr id="9" name="Rectangle 1">
            <a:extLst>
              <a:ext uri="{FF2B5EF4-FFF2-40B4-BE49-F238E27FC236}">
                <a16:creationId xmlns:a16="http://schemas.microsoft.com/office/drawing/2014/main" id="{207C898F-C720-410B-9F9A-131C72DAC082}"/>
              </a:ext>
            </a:extLst>
          </p:cNvPr>
          <p:cNvSpPr>
            <a:spLocks noChangeArrowheads="1"/>
          </p:cNvSpPr>
          <p:nvPr/>
        </p:nvSpPr>
        <p:spPr bwMode="auto">
          <a:xfrm>
            <a:off x="4114800" y="2383063"/>
            <a:ext cx="3962400" cy="1461818"/>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variable "plans"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type = map</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default =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“CONF1"  = "1xCPU-1GB“</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“CONF2" = "2xCPU-4GB"</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8FF3FFA-A445-4D38-9C8F-61BAA4FE5B0B}"/>
              </a:ext>
            </a:extLst>
          </p:cNvPr>
          <p:cNvSpPr>
            <a:spLocks noChangeArrowheads="1"/>
          </p:cNvSpPr>
          <p:nvPr/>
        </p:nvSpPr>
        <p:spPr bwMode="auto">
          <a:xfrm>
            <a:off x="4114800" y="4090662"/>
            <a:ext cx="3962400" cy="538488"/>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plan = </a:t>
            </a:r>
            <a:r>
              <a:rPr lang="en-US" altLang="en-US" sz="1000" dirty="0" err="1">
                <a:solidFill>
                  <a:srgbClr val="FFFFFF"/>
                </a:solidFill>
                <a:latin typeface="Courier New" panose="02070309020205020404" pitchFamily="49" charset="0"/>
                <a:cs typeface="Courier New" panose="02070309020205020404" pitchFamily="49" charset="0"/>
              </a:rPr>
              <a:t>var.plans</a:t>
            </a:r>
            <a:r>
              <a:rPr lang="en-US" altLang="en-US" sz="1000" dirty="0">
                <a:solidFill>
                  <a:srgbClr val="FFFFFF"/>
                </a:solidFill>
                <a:latin typeface="Courier New" panose="02070309020205020404" pitchFamily="49" charset="0"/>
                <a:cs typeface="Courier New" panose="02070309020205020404" pitchFamily="49" charset="0"/>
              </a:rPr>
              <a:t>["5USD"]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4950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4481" y="694690"/>
            <a:ext cx="164168" cy="4086860"/>
            <a:chOff x="3028950" y="695309"/>
            <a:chExt cx="161925" cy="4448450"/>
          </a:xfrm>
        </p:grpSpPr>
        <p:pic>
          <p:nvPicPr>
            <p:cNvPr id="3" name="object 3"/>
            <p:cNvPicPr/>
            <p:nvPr/>
          </p:nvPicPr>
          <p:blipFill>
            <a:blip r:embed="rId2" cstate="print"/>
            <a:stretch>
              <a:fillRect/>
            </a:stretch>
          </p:blipFill>
          <p:spPr>
            <a:xfrm>
              <a:off x="3028950" y="695309"/>
              <a:ext cx="161925" cy="4448190"/>
            </a:xfrm>
            <a:prstGeom prst="rect">
              <a:avLst/>
            </a:prstGeom>
          </p:spPr>
        </p:pic>
        <p:sp>
          <p:nvSpPr>
            <p:cNvPr id="4" name="object 4"/>
            <p:cNvSpPr/>
            <p:nvPr/>
          </p:nvSpPr>
          <p:spPr>
            <a:xfrm>
              <a:off x="3079363" y="733684"/>
              <a:ext cx="0" cy="4410075"/>
            </a:xfrm>
            <a:custGeom>
              <a:avLst/>
              <a:gdLst/>
              <a:ahLst/>
              <a:cxnLst/>
              <a:rect l="l" t="t" r="r" b="b"/>
              <a:pathLst>
                <a:path h="4410075">
                  <a:moveTo>
                    <a:pt x="0" y="0"/>
                  </a:moveTo>
                  <a:lnTo>
                    <a:pt x="0" y="4409815"/>
                  </a:lnTo>
                </a:path>
              </a:pathLst>
            </a:custGeom>
            <a:ln w="28574">
              <a:solidFill>
                <a:srgbClr val="F07F09"/>
              </a:solidFill>
            </a:ln>
          </p:spPr>
          <p:txBody>
            <a:bodyPr wrap="square" lIns="0" tIns="0" rIns="0" bIns="0" rtlCol="0"/>
            <a:lstStyle/>
            <a:p>
              <a:endParaRPr/>
            </a:p>
          </p:txBody>
        </p:sp>
      </p:grpSp>
      <p:grpSp>
        <p:nvGrpSpPr>
          <p:cNvPr id="5" name="object 5"/>
          <p:cNvGrpSpPr/>
          <p:nvPr/>
        </p:nvGrpSpPr>
        <p:grpSpPr>
          <a:xfrm>
            <a:off x="3533775" y="694690"/>
            <a:ext cx="5191125" cy="1724660"/>
            <a:chOff x="3533775" y="1066800"/>
            <a:chExt cx="5191125" cy="1276350"/>
          </a:xfrm>
        </p:grpSpPr>
        <p:pic>
          <p:nvPicPr>
            <p:cNvPr id="6" name="object 6"/>
            <p:cNvPicPr/>
            <p:nvPr/>
          </p:nvPicPr>
          <p:blipFill>
            <a:blip r:embed="rId3" cstate="print"/>
            <a:stretch>
              <a:fillRect/>
            </a:stretch>
          </p:blipFill>
          <p:spPr>
            <a:xfrm>
              <a:off x="3533775" y="1066800"/>
              <a:ext cx="5191109" cy="1276350"/>
            </a:xfrm>
            <a:prstGeom prst="rect">
              <a:avLst/>
            </a:prstGeom>
          </p:spPr>
        </p:pic>
        <p:sp>
          <p:nvSpPr>
            <p:cNvPr id="7" name="object 7"/>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8" name="object 8"/>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5" name="object 15"/>
          <p:cNvGrpSpPr/>
          <p:nvPr/>
        </p:nvGrpSpPr>
        <p:grpSpPr>
          <a:xfrm>
            <a:off x="333375" y="3629025"/>
            <a:ext cx="2333625" cy="695325"/>
            <a:chOff x="342900" y="3028950"/>
            <a:chExt cx="2333625" cy="695325"/>
          </a:xfrm>
        </p:grpSpPr>
        <p:pic>
          <p:nvPicPr>
            <p:cNvPr id="16" name="object 16"/>
            <p:cNvPicPr/>
            <p:nvPr/>
          </p:nvPicPr>
          <p:blipFill>
            <a:blip r:embed="rId4" cstate="print"/>
            <a:stretch>
              <a:fillRect/>
            </a:stretch>
          </p:blipFill>
          <p:spPr>
            <a:xfrm>
              <a:off x="342900" y="3028950"/>
              <a:ext cx="2333625" cy="695325"/>
            </a:xfrm>
            <a:prstGeom prst="rect">
              <a:avLst/>
            </a:prstGeom>
          </p:spPr>
        </p:pic>
        <p:pic>
          <p:nvPicPr>
            <p:cNvPr id="17" name="object 17"/>
            <p:cNvPicPr/>
            <p:nvPr/>
          </p:nvPicPr>
          <p:blipFill>
            <a:blip r:embed="rId5" cstate="print"/>
            <a:stretch>
              <a:fillRect/>
            </a:stretch>
          </p:blipFill>
          <p:spPr>
            <a:xfrm>
              <a:off x="1095375" y="3162300"/>
              <a:ext cx="857250" cy="495300"/>
            </a:xfrm>
            <a:prstGeom prst="rect">
              <a:avLst/>
            </a:prstGeom>
          </p:spPr>
        </p:pic>
        <p:sp>
          <p:nvSpPr>
            <p:cNvPr id="18" name="object 18"/>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347554" y="3639872"/>
            <a:ext cx="2254250" cy="627736"/>
          </a:xfrm>
          <a:prstGeom prst="rect">
            <a:avLst/>
          </a:prstGeom>
          <a:noFill/>
        </p:spPr>
        <p:txBody>
          <a:bodyPr vert="horz" wrap="square" lIns="0" tIns="4445" rIns="0" bIns="0" rtlCol="0">
            <a:spAutoFit/>
          </a:bodyPr>
          <a:lstStyle/>
          <a:p>
            <a:pPr>
              <a:lnSpc>
                <a:spcPct val="100000"/>
              </a:lnSpc>
              <a:spcBef>
                <a:spcPts val="35"/>
              </a:spcBef>
            </a:pPr>
            <a:endParaRPr sz="1350" dirty="0">
              <a:latin typeface="Times New Roman"/>
              <a:cs typeface="Times New Roman"/>
            </a:endParaRPr>
          </a:p>
          <a:p>
            <a:pPr marR="1270" algn="ctr">
              <a:lnSpc>
                <a:spcPct val="100000"/>
              </a:lnSpc>
              <a:spcBef>
                <a:spcPts val="5"/>
              </a:spcBef>
            </a:pPr>
            <a:r>
              <a:rPr lang="en-IN" sz="1350" spc="-25" dirty="0">
                <a:solidFill>
                  <a:srgbClr val="FFFFFF"/>
                </a:solidFill>
                <a:latin typeface="Calibri"/>
                <a:cs typeface="Calibri"/>
              </a:rPr>
              <a:t>String</a:t>
            </a:r>
          </a:p>
          <a:p>
            <a:pPr marR="1270" algn="ctr">
              <a:lnSpc>
                <a:spcPct val="100000"/>
              </a:lnSpc>
              <a:spcBef>
                <a:spcPts val="5"/>
              </a:spcBef>
            </a:pPr>
            <a:endParaRPr sz="1350" dirty="0">
              <a:latin typeface="Calibri"/>
              <a:cs typeface="Calibri"/>
            </a:endParaRPr>
          </a:p>
        </p:txBody>
      </p:sp>
      <p:sp>
        <p:nvSpPr>
          <p:cNvPr id="20" name="object 20"/>
          <p:cNvSpPr txBox="1"/>
          <p:nvPr/>
        </p:nvSpPr>
        <p:spPr>
          <a:xfrm>
            <a:off x="3657600" y="713321"/>
            <a:ext cx="4800600" cy="1553629"/>
          </a:xfrm>
          <a:prstGeom prst="rect">
            <a:avLst/>
          </a:prstGeom>
        </p:spPr>
        <p:txBody>
          <a:bodyPr vert="horz" wrap="square" lIns="0" tIns="14604" rIns="0" bIns="0" rtlCol="0">
            <a:spAutoFit/>
          </a:bodyPr>
          <a:lstStyle/>
          <a:p>
            <a:pPr algn="ctr"/>
            <a:r>
              <a:rPr lang="en-IN" sz="1250" dirty="0"/>
              <a:t>The last of the available variable type is </a:t>
            </a:r>
            <a:r>
              <a:rPr lang="en-IN" sz="1250" dirty="0" err="1"/>
              <a:t>boolean</a:t>
            </a:r>
            <a:r>
              <a:rPr lang="en-IN" sz="1250" dirty="0"/>
              <a:t>. They give the option to employ simple true or false values. For example, you might wish to have a variable that decides when to generate the root user password on a new deployment.</a:t>
            </a:r>
          </a:p>
          <a:p>
            <a:pPr algn="ctr"/>
            <a:endParaRPr lang="en-IN" sz="1250" dirty="0">
              <a:solidFill>
                <a:srgbClr val="262524"/>
              </a:solidFill>
              <a:latin typeface="Geekflare"/>
            </a:endParaRPr>
          </a:p>
          <a:p>
            <a:pPr algn="ctr"/>
            <a:r>
              <a:rPr lang="en-IN" sz="1250" dirty="0"/>
              <a:t>By default, the value is set to false in this example. However, you can overwrite the variable at deployment by assigning a different value in a command-line variable.</a:t>
            </a:r>
            <a:endParaRPr lang="en-IN" sz="1250" dirty="0">
              <a:solidFill>
                <a:srgbClr val="262524"/>
              </a:solidFill>
              <a:latin typeface="Geekflare"/>
            </a:endParaRPr>
          </a:p>
        </p:txBody>
      </p:sp>
      <p:sp>
        <p:nvSpPr>
          <p:cNvPr id="27" name="object 5">
            <a:extLst>
              <a:ext uri="{FF2B5EF4-FFF2-40B4-BE49-F238E27FC236}">
                <a16:creationId xmlns:a16="http://schemas.microsoft.com/office/drawing/2014/main" id="{0B45F2FA-3DE8-476F-9C75-E7EEF1578A64}"/>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Input Variables</a:t>
            </a:r>
          </a:p>
        </p:txBody>
      </p:sp>
      <p:grpSp>
        <p:nvGrpSpPr>
          <p:cNvPr id="38" name="object 10">
            <a:extLst>
              <a:ext uri="{FF2B5EF4-FFF2-40B4-BE49-F238E27FC236}">
                <a16:creationId xmlns:a16="http://schemas.microsoft.com/office/drawing/2014/main" id="{D9B72C39-8134-4742-9852-7F7309D0F8AC}"/>
              </a:ext>
            </a:extLst>
          </p:cNvPr>
          <p:cNvGrpSpPr/>
          <p:nvPr/>
        </p:nvGrpSpPr>
        <p:grpSpPr>
          <a:xfrm>
            <a:off x="228600" y="1123950"/>
            <a:ext cx="2514600" cy="876300"/>
            <a:chOff x="228600" y="1685925"/>
            <a:chExt cx="2514600" cy="876300"/>
          </a:xfrm>
        </p:grpSpPr>
        <p:pic>
          <p:nvPicPr>
            <p:cNvPr id="39" name="object 11">
              <a:extLst>
                <a:ext uri="{FF2B5EF4-FFF2-40B4-BE49-F238E27FC236}">
                  <a16:creationId xmlns:a16="http://schemas.microsoft.com/office/drawing/2014/main" id="{E315E716-A864-400F-A3DC-2154AC0A6DDC}"/>
                </a:ext>
              </a:extLst>
            </p:cNvPr>
            <p:cNvPicPr/>
            <p:nvPr/>
          </p:nvPicPr>
          <p:blipFill>
            <a:blip r:embed="rId6" cstate="print"/>
            <a:stretch>
              <a:fillRect/>
            </a:stretch>
          </p:blipFill>
          <p:spPr>
            <a:xfrm>
              <a:off x="285750" y="1743075"/>
              <a:ext cx="2447925" cy="819150"/>
            </a:xfrm>
            <a:prstGeom prst="rect">
              <a:avLst/>
            </a:prstGeom>
          </p:spPr>
        </p:pic>
        <p:pic>
          <p:nvPicPr>
            <p:cNvPr id="40" name="object 12">
              <a:extLst>
                <a:ext uri="{FF2B5EF4-FFF2-40B4-BE49-F238E27FC236}">
                  <a16:creationId xmlns:a16="http://schemas.microsoft.com/office/drawing/2014/main" id="{5E8E6416-3FF7-48CA-AFDB-7D6B300387FA}"/>
                </a:ext>
              </a:extLst>
            </p:cNvPr>
            <p:cNvPicPr/>
            <p:nvPr/>
          </p:nvPicPr>
          <p:blipFill>
            <a:blip r:embed="rId7" cstate="print"/>
            <a:stretch>
              <a:fillRect/>
            </a:stretch>
          </p:blipFill>
          <p:spPr>
            <a:xfrm>
              <a:off x="228600" y="1685925"/>
              <a:ext cx="2514600" cy="876300"/>
            </a:xfrm>
            <a:prstGeom prst="rect">
              <a:avLst/>
            </a:prstGeom>
          </p:spPr>
        </p:pic>
        <p:sp>
          <p:nvSpPr>
            <p:cNvPr id="41" name="object 13">
              <a:extLst>
                <a:ext uri="{FF2B5EF4-FFF2-40B4-BE49-F238E27FC236}">
                  <a16:creationId xmlns:a16="http://schemas.microsoft.com/office/drawing/2014/main" id="{4CAE834B-F6C7-4A02-ACBB-E360FC5530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42" name="object 14">
            <a:extLst>
              <a:ext uri="{FF2B5EF4-FFF2-40B4-BE49-F238E27FC236}">
                <a16:creationId xmlns:a16="http://schemas.microsoft.com/office/drawing/2014/main" id="{AAF70A9B-9550-43C3-886E-E144C3B4B6BF}"/>
              </a:ext>
            </a:extLst>
          </p:cNvPr>
          <p:cNvSpPr txBox="1"/>
          <p:nvPr/>
        </p:nvSpPr>
        <p:spPr>
          <a:xfrm>
            <a:off x="357079" y="1254812"/>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List</a:t>
            </a:r>
          </a:p>
          <a:p>
            <a:pPr algn="ctr">
              <a:lnSpc>
                <a:spcPct val="100000"/>
              </a:lnSpc>
            </a:pPr>
            <a:endParaRPr sz="1350" dirty="0">
              <a:latin typeface="Calibri"/>
              <a:cs typeface="Calibri"/>
            </a:endParaRPr>
          </a:p>
        </p:txBody>
      </p:sp>
      <p:grpSp>
        <p:nvGrpSpPr>
          <p:cNvPr id="48" name="object 10">
            <a:extLst>
              <a:ext uri="{FF2B5EF4-FFF2-40B4-BE49-F238E27FC236}">
                <a16:creationId xmlns:a16="http://schemas.microsoft.com/office/drawing/2014/main" id="{7E48E6DD-CD4A-4A4F-BA7A-1C638112C181}"/>
              </a:ext>
            </a:extLst>
          </p:cNvPr>
          <p:cNvGrpSpPr/>
          <p:nvPr/>
        </p:nvGrpSpPr>
        <p:grpSpPr>
          <a:xfrm>
            <a:off x="228600" y="1952625"/>
            <a:ext cx="2514600" cy="876300"/>
            <a:chOff x="228600" y="1685925"/>
            <a:chExt cx="2514600" cy="876300"/>
          </a:xfrm>
        </p:grpSpPr>
        <p:pic>
          <p:nvPicPr>
            <p:cNvPr id="49" name="object 11">
              <a:extLst>
                <a:ext uri="{FF2B5EF4-FFF2-40B4-BE49-F238E27FC236}">
                  <a16:creationId xmlns:a16="http://schemas.microsoft.com/office/drawing/2014/main" id="{639DC8F8-EA8B-467E-8014-C670375FBBD3}"/>
                </a:ext>
              </a:extLst>
            </p:cNvPr>
            <p:cNvPicPr/>
            <p:nvPr/>
          </p:nvPicPr>
          <p:blipFill>
            <a:blip r:embed="rId6" cstate="print"/>
            <a:stretch>
              <a:fillRect/>
            </a:stretch>
          </p:blipFill>
          <p:spPr>
            <a:xfrm>
              <a:off x="285750" y="1743075"/>
              <a:ext cx="2447925" cy="819150"/>
            </a:xfrm>
            <a:prstGeom prst="rect">
              <a:avLst/>
            </a:prstGeom>
          </p:spPr>
        </p:pic>
        <p:pic>
          <p:nvPicPr>
            <p:cNvPr id="50" name="object 12">
              <a:extLst>
                <a:ext uri="{FF2B5EF4-FFF2-40B4-BE49-F238E27FC236}">
                  <a16:creationId xmlns:a16="http://schemas.microsoft.com/office/drawing/2014/main" id="{EA1CBD48-D13A-4F2C-9E0B-DA7BBA0864EA}"/>
                </a:ext>
              </a:extLst>
            </p:cNvPr>
            <p:cNvPicPr/>
            <p:nvPr/>
          </p:nvPicPr>
          <p:blipFill>
            <a:blip r:embed="rId7" cstate="print"/>
            <a:stretch>
              <a:fillRect/>
            </a:stretch>
          </p:blipFill>
          <p:spPr>
            <a:xfrm>
              <a:off x="228600" y="1685925"/>
              <a:ext cx="2514600" cy="876300"/>
            </a:xfrm>
            <a:prstGeom prst="rect">
              <a:avLst/>
            </a:prstGeom>
          </p:spPr>
        </p:pic>
        <p:sp>
          <p:nvSpPr>
            <p:cNvPr id="51" name="object 13">
              <a:extLst>
                <a:ext uri="{FF2B5EF4-FFF2-40B4-BE49-F238E27FC236}">
                  <a16:creationId xmlns:a16="http://schemas.microsoft.com/office/drawing/2014/main" id="{9A259926-E8F3-4A43-BA7D-31E08B2E0230}"/>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2" name="object 14">
            <a:extLst>
              <a:ext uri="{FF2B5EF4-FFF2-40B4-BE49-F238E27FC236}">
                <a16:creationId xmlns:a16="http://schemas.microsoft.com/office/drawing/2014/main" id="{9FDDA969-C240-4F37-AB50-5617C7260726}"/>
              </a:ext>
            </a:extLst>
          </p:cNvPr>
          <p:cNvSpPr txBox="1"/>
          <p:nvPr/>
        </p:nvSpPr>
        <p:spPr>
          <a:xfrm>
            <a:off x="357079" y="208348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Map</a:t>
            </a:r>
          </a:p>
          <a:p>
            <a:pPr algn="ctr">
              <a:lnSpc>
                <a:spcPct val="100000"/>
              </a:lnSpc>
            </a:pPr>
            <a:endParaRPr sz="1350" dirty="0">
              <a:latin typeface="Calibri"/>
              <a:cs typeface="Calibri"/>
            </a:endParaRPr>
          </a:p>
        </p:txBody>
      </p:sp>
      <p:grpSp>
        <p:nvGrpSpPr>
          <p:cNvPr id="53" name="object 10">
            <a:extLst>
              <a:ext uri="{FF2B5EF4-FFF2-40B4-BE49-F238E27FC236}">
                <a16:creationId xmlns:a16="http://schemas.microsoft.com/office/drawing/2014/main" id="{BABE7F4B-1416-4062-9D22-E2068AE7D13C}"/>
              </a:ext>
            </a:extLst>
          </p:cNvPr>
          <p:cNvGrpSpPr/>
          <p:nvPr/>
        </p:nvGrpSpPr>
        <p:grpSpPr>
          <a:xfrm>
            <a:off x="228600" y="2752725"/>
            <a:ext cx="2514600" cy="876300"/>
            <a:chOff x="228600" y="1685925"/>
            <a:chExt cx="2514600" cy="876300"/>
          </a:xfrm>
        </p:grpSpPr>
        <p:pic>
          <p:nvPicPr>
            <p:cNvPr id="54" name="object 11">
              <a:extLst>
                <a:ext uri="{FF2B5EF4-FFF2-40B4-BE49-F238E27FC236}">
                  <a16:creationId xmlns:a16="http://schemas.microsoft.com/office/drawing/2014/main" id="{C2864A6D-4336-45DE-8E18-6ADCDC67B82A}"/>
                </a:ext>
              </a:extLst>
            </p:cNvPr>
            <p:cNvPicPr/>
            <p:nvPr/>
          </p:nvPicPr>
          <p:blipFill>
            <a:blip r:embed="rId6" cstate="print"/>
            <a:stretch>
              <a:fillRect/>
            </a:stretch>
          </p:blipFill>
          <p:spPr>
            <a:xfrm>
              <a:off x="285750" y="1743075"/>
              <a:ext cx="2447925" cy="819150"/>
            </a:xfrm>
            <a:prstGeom prst="rect">
              <a:avLst/>
            </a:prstGeom>
          </p:spPr>
        </p:pic>
        <p:pic>
          <p:nvPicPr>
            <p:cNvPr id="55" name="object 12">
              <a:extLst>
                <a:ext uri="{FF2B5EF4-FFF2-40B4-BE49-F238E27FC236}">
                  <a16:creationId xmlns:a16="http://schemas.microsoft.com/office/drawing/2014/main" id="{08BE99D5-BE78-43B5-AACA-00A613437016}"/>
                </a:ext>
              </a:extLst>
            </p:cNvPr>
            <p:cNvPicPr/>
            <p:nvPr/>
          </p:nvPicPr>
          <p:blipFill>
            <a:blip r:embed="rId7" cstate="print"/>
            <a:stretch>
              <a:fillRect/>
            </a:stretch>
          </p:blipFill>
          <p:spPr>
            <a:xfrm>
              <a:off x="228600" y="1685925"/>
              <a:ext cx="2514600" cy="876300"/>
            </a:xfrm>
            <a:prstGeom prst="rect">
              <a:avLst/>
            </a:prstGeom>
          </p:spPr>
        </p:pic>
        <p:sp>
          <p:nvSpPr>
            <p:cNvPr id="56" name="object 13">
              <a:extLst>
                <a:ext uri="{FF2B5EF4-FFF2-40B4-BE49-F238E27FC236}">
                  <a16:creationId xmlns:a16="http://schemas.microsoft.com/office/drawing/2014/main" id="{EDA1B874-CDED-4C7C-8A2E-BABD3BA4B3C6}"/>
                </a:ext>
              </a:extLst>
            </p:cNvPr>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57" name="object 14">
            <a:extLst>
              <a:ext uri="{FF2B5EF4-FFF2-40B4-BE49-F238E27FC236}">
                <a16:creationId xmlns:a16="http://schemas.microsoft.com/office/drawing/2014/main" id="{1282D293-FB89-4AC0-AF58-102909D19FD6}"/>
              </a:ext>
            </a:extLst>
          </p:cNvPr>
          <p:cNvSpPr txBox="1"/>
          <p:nvPr/>
        </p:nvSpPr>
        <p:spPr>
          <a:xfrm>
            <a:off x="357079" y="2883587"/>
            <a:ext cx="2254250" cy="625812"/>
          </a:xfrm>
          <a:prstGeom prst="rect">
            <a:avLst/>
          </a:prstGeom>
          <a:ln w="12700">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lang="en-IN" sz="1350" spc="-5" dirty="0">
                <a:solidFill>
                  <a:srgbClr val="1B577B"/>
                </a:solidFill>
                <a:latin typeface="Calibri"/>
                <a:cs typeface="Calibri"/>
              </a:rPr>
              <a:t>Boolean</a:t>
            </a:r>
          </a:p>
          <a:p>
            <a:pPr algn="ctr">
              <a:lnSpc>
                <a:spcPct val="100000"/>
              </a:lnSpc>
            </a:pPr>
            <a:endParaRPr sz="1350" dirty="0">
              <a:latin typeface="Calibri"/>
              <a:cs typeface="Calibri"/>
            </a:endParaRPr>
          </a:p>
        </p:txBody>
      </p:sp>
      <p:sp>
        <p:nvSpPr>
          <p:cNvPr id="9" name="Rectangle 1">
            <a:extLst>
              <a:ext uri="{FF2B5EF4-FFF2-40B4-BE49-F238E27FC236}">
                <a16:creationId xmlns:a16="http://schemas.microsoft.com/office/drawing/2014/main" id="{207C898F-C720-410B-9F9A-131C72DAC082}"/>
              </a:ext>
            </a:extLst>
          </p:cNvPr>
          <p:cNvSpPr>
            <a:spLocks noChangeArrowheads="1"/>
          </p:cNvSpPr>
          <p:nvPr/>
        </p:nvSpPr>
        <p:spPr bwMode="auto">
          <a:xfrm>
            <a:off x="4114800" y="2690839"/>
            <a:ext cx="3962400" cy="846264"/>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variable "</a:t>
            </a:r>
            <a:r>
              <a:rPr lang="en-US" altLang="en-US" sz="1000" dirty="0" err="1">
                <a:solidFill>
                  <a:srgbClr val="FFFFFF"/>
                </a:solidFill>
                <a:latin typeface="Courier New" panose="02070309020205020404" pitchFamily="49" charset="0"/>
                <a:cs typeface="Courier New" panose="02070309020205020404" pitchFamily="49" charset="0"/>
              </a:rPr>
              <a:t>set_password</a:t>
            </a:r>
            <a:r>
              <a:rPr lang="en-US" altLang="en-US" sz="1000" dirty="0">
                <a:solidFill>
                  <a:srgbClr val="FFFFFF"/>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default = false</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8FF3FFA-A445-4D38-9C8F-61BAA4FE5B0B}"/>
              </a:ext>
            </a:extLst>
          </p:cNvPr>
          <p:cNvSpPr>
            <a:spLocks noChangeArrowheads="1"/>
          </p:cNvSpPr>
          <p:nvPr/>
        </p:nvSpPr>
        <p:spPr bwMode="auto">
          <a:xfrm>
            <a:off x="4114800" y="3709803"/>
            <a:ext cx="3962400" cy="538488"/>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IN" altLang="en-US" sz="1000" dirty="0" err="1">
                <a:solidFill>
                  <a:srgbClr val="FFFFFF"/>
                </a:solidFill>
                <a:latin typeface="Courier New" panose="02070309020205020404" pitchFamily="49" charset="0"/>
                <a:cs typeface="Courier New" panose="02070309020205020404" pitchFamily="49" charset="0"/>
              </a:rPr>
              <a:t>create_password</a:t>
            </a:r>
            <a:r>
              <a:rPr lang="en-IN" altLang="en-US" sz="1000" dirty="0">
                <a:solidFill>
                  <a:srgbClr val="FFFFFF"/>
                </a:solidFill>
                <a:latin typeface="Courier New" panose="02070309020205020404" pitchFamily="49" charset="0"/>
                <a:cs typeface="Courier New" panose="02070309020205020404" pitchFamily="49" charset="0"/>
              </a:rPr>
              <a:t> = </a:t>
            </a:r>
            <a:r>
              <a:rPr lang="en-IN" altLang="en-US" sz="1000" dirty="0" err="1">
                <a:solidFill>
                  <a:srgbClr val="FFFFFF"/>
                </a:solidFill>
                <a:latin typeface="Courier New" panose="02070309020205020404" pitchFamily="49" charset="0"/>
                <a:cs typeface="Courier New" panose="02070309020205020404" pitchFamily="49" charset="0"/>
              </a:rPr>
              <a:t>var.set_password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960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5">
            <a:extLst>
              <a:ext uri="{FF2B5EF4-FFF2-40B4-BE49-F238E27FC236}">
                <a16:creationId xmlns:a16="http://schemas.microsoft.com/office/drawing/2014/main" id="{3ED0BEBC-5417-4389-B0FA-56FF5015D332}"/>
              </a:ext>
            </a:extLst>
          </p:cNvPr>
          <p:cNvGrpSpPr/>
          <p:nvPr/>
        </p:nvGrpSpPr>
        <p:grpSpPr>
          <a:xfrm>
            <a:off x="914401" y="1056618"/>
            <a:ext cx="7315199" cy="2353332"/>
            <a:chOff x="3533775" y="1066800"/>
            <a:chExt cx="5191125" cy="1276350"/>
          </a:xfrm>
        </p:grpSpPr>
        <p:pic>
          <p:nvPicPr>
            <p:cNvPr id="7" name="object 6">
              <a:extLst>
                <a:ext uri="{FF2B5EF4-FFF2-40B4-BE49-F238E27FC236}">
                  <a16:creationId xmlns:a16="http://schemas.microsoft.com/office/drawing/2014/main" id="{E820B8D2-20BC-400E-9DD3-A0A9EA066865}"/>
                </a:ext>
              </a:extLst>
            </p:cNvPr>
            <p:cNvPicPr/>
            <p:nvPr/>
          </p:nvPicPr>
          <p:blipFill>
            <a:blip r:embed="rId2" cstate="print"/>
            <a:stretch>
              <a:fillRect/>
            </a:stretch>
          </p:blipFill>
          <p:spPr>
            <a:xfrm>
              <a:off x="3533775" y="1066800"/>
              <a:ext cx="5191109" cy="1276350"/>
            </a:xfrm>
            <a:prstGeom prst="rect">
              <a:avLst/>
            </a:prstGeom>
          </p:spPr>
        </p:pic>
        <p:sp>
          <p:nvSpPr>
            <p:cNvPr id="8" name="object 7">
              <a:extLst>
                <a:ext uri="{FF2B5EF4-FFF2-40B4-BE49-F238E27FC236}">
                  <a16:creationId xmlns:a16="http://schemas.microsoft.com/office/drawing/2014/main" id="{40165E4F-2513-413E-979A-CD7D42043116}"/>
                </a:ext>
              </a:extLst>
            </p:cNvPr>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9" name="object 8">
              <a:extLst>
                <a:ext uri="{FF2B5EF4-FFF2-40B4-BE49-F238E27FC236}">
                  <a16:creationId xmlns:a16="http://schemas.microsoft.com/office/drawing/2014/main" id="{5278A3D0-FB1B-4548-9691-E389AA600083}"/>
                </a:ext>
              </a:extLst>
            </p:cNvPr>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sp>
        <p:nvSpPr>
          <p:cNvPr id="5" name="object 5"/>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Output Variables</a:t>
            </a:r>
          </a:p>
        </p:txBody>
      </p:sp>
      <p:sp>
        <p:nvSpPr>
          <p:cNvPr id="2" name="Rectangle 1">
            <a:extLst>
              <a:ext uri="{FF2B5EF4-FFF2-40B4-BE49-F238E27FC236}">
                <a16:creationId xmlns:a16="http://schemas.microsoft.com/office/drawing/2014/main" id="{7AEED319-5036-40E6-8180-B1521055BD10}"/>
              </a:ext>
            </a:extLst>
          </p:cNvPr>
          <p:cNvSpPr/>
          <p:nvPr/>
        </p:nvSpPr>
        <p:spPr>
          <a:xfrm>
            <a:off x="1066800" y="1140589"/>
            <a:ext cx="7010400" cy="2015936"/>
          </a:xfrm>
          <a:prstGeom prst="rect">
            <a:avLst/>
          </a:prstGeom>
        </p:spPr>
        <p:txBody>
          <a:bodyPr wrap="square">
            <a:spAutoFit/>
          </a:bodyPr>
          <a:lstStyle/>
          <a:p>
            <a:r>
              <a:rPr lang="en-IN" sz="1250" dirty="0"/>
              <a:t>Output variables provide a convenient way to get useful information about your infrastructure. As you might have noticed, much of the server details are calculated at deployment and only become available afterwards. Using output variables you can extract any server-specific values including the calculated details.</a:t>
            </a:r>
          </a:p>
          <a:p>
            <a:endParaRPr lang="en-IN" sz="1250" dirty="0"/>
          </a:p>
          <a:p>
            <a:r>
              <a:rPr lang="en-IN" sz="1250" dirty="0"/>
              <a:t>Configuring output variables is really quite simple. All you need to do is define a name for the output and what value it should represent. For example, you could have Terraform show your server’s IP address after deployment with the output variable below.</a:t>
            </a:r>
          </a:p>
          <a:p>
            <a:endParaRPr lang="en-IN" sz="1250" dirty="0"/>
          </a:p>
          <a:p>
            <a:r>
              <a:rPr lang="en-US" altLang="en-US" sz="1250" dirty="0"/>
              <a:t>Alternatively, output variables can also be called on-demand using terraform output command. </a:t>
            </a:r>
            <a:endParaRPr lang="en-IN" sz="1250" dirty="0"/>
          </a:p>
        </p:txBody>
      </p:sp>
      <p:sp>
        <p:nvSpPr>
          <p:cNvPr id="3" name="Rectangle 1">
            <a:extLst>
              <a:ext uri="{FF2B5EF4-FFF2-40B4-BE49-F238E27FC236}">
                <a16:creationId xmlns:a16="http://schemas.microsoft.com/office/drawing/2014/main" id="{C14B4946-2C6C-404C-A877-ACD901DFCE2A}"/>
              </a:ext>
            </a:extLst>
          </p:cNvPr>
          <p:cNvSpPr>
            <a:spLocks noChangeArrowheads="1"/>
          </p:cNvSpPr>
          <p:nvPr/>
        </p:nvSpPr>
        <p:spPr bwMode="auto">
          <a:xfrm>
            <a:off x="1409700" y="3579779"/>
            <a:ext cx="6324600" cy="846264"/>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output "</a:t>
            </a:r>
            <a:r>
              <a:rPr kumimoji="0" lang="en-US" altLang="en-US" sz="1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public_ip</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value = </a:t>
            </a:r>
            <a:r>
              <a:rPr kumimoji="0" lang="en-US" altLang="en-US" sz="1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cloud_server.server_name.network_interface</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ip_address</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383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1809750"/>
            <a:ext cx="579247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lang="en-IN" sz="4000" spc="50" dirty="0"/>
              <a:t>Terraform</a:t>
            </a:r>
            <a:br>
              <a:rPr lang="en-IN" sz="4000" spc="50" dirty="0"/>
            </a:br>
            <a:r>
              <a:rPr lang="en-IN" sz="4000" spc="50" dirty="0"/>
              <a:t>Modules</a:t>
            </a:r>
            <a:endParaRPr sz="4000" spc="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5">
            <a:extLst>
              <a:ext uri="{FF2B5EF4-FFF2-40B4-BE49-F238E27FC236}">
                <a16:creationId xmlns:a16="http://schemas.microsoft.com/office/drawing/2014/main" id="{C5F3973A-6EF5-49B4-872F-03E958304696}"/>
              </a:ext>
            </a:extLst>
          </p:cNvPr>
          <p:cNvGrpSpPr/>
          <p:nvPr/>
        </p:nvGrpSpPr>
        <p:grpSpPr>
          <a:xfrm>
            <a:off x="914401" y="1047750"/>
            <a:ext cx="7315199" cy="1362732"/>
            <a:chOff x="3533775" y="1066800"/>
            <a:chExt cx="5191125" cy="1276350"/>
          </a:xfrm>
        </p:grpSpPr>
        <p:pic>
          <p:nvPicPr>
            <p:cNvPr id="12" name="object 6">
              <a:extLst>
                <a:ext uri="{FF2B5EF4-FFF2-40B4-BE49-F238E27FC236}">
                  <a16:creationId xmlns:a16="http://schemas.microsoft.com/office/drawing/2014/main" id="{5A8096A6-2BA3-4B39-AABD-B03A785414FF}"/>
                </a:ext>
              </a:extLst>
            </p:cNvPr>
            <p:cNvPicPr/>
            <p:nvPr/>
          </p:nvPicPr>
          <p:blipFill>
            <a:blip r:embed="rId2" cstate="print"/>
            <a:stretch>
              <a:fillRect/>
            </a:stretch>
          </p:blipFill>
          <p:spPr>
            <a:xfrm>
              <a:off x="3533775" y="1066800"/>
              <a:ext cx="5191109" cy="1276350"/>
            </a:xfrm>
            <a:prstGeom prst="rect">
              <a:avLst/>
            </a:prstGeom>
          </p:spPr>
        </p:pic>
        <p:sp>
          <p:nvSpPr>
            <p:cNvPr id="13" name="object 7">
              <a:extLst>
                <a:ext uri="{FF2B5EF4-FFF2-40B4-BE49-F238E27FC236}">
                  <a16:creationId xmlns:a16="http://schemas.microsoft.com/office/drawing/2014/main" id="{FBF36F3D-1165-4046-879E-157FE730978B}"/>
                </a:ext>
              </a:extLst>
            </p:cNvPr>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14" name="object 8">
              <a:extLst>
                <a:ext uri="{FF2B5EF4-FFF2-40B4-BE49-F238E27FC236}">
                  <a16:creationId xmlns:a16="http://schemas.microsoft.com/office/drawing/2014/main" id="{D386A18A-FB08-4044-9CF0-40FD23FE9A5E}"/>
                </a:ext>
              </a:extLst>
            </p:cNvPr>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sp>
        <p:nvSpPr>
          <p:cNvPr id="3" name="object 3"/>
          <p:cNvSpPr txBox="1"/>
          <p:nvPr/>
        </p:nvSpPr>
        <p:spPr>
          <a:xfrm>
            <a:off x="1253442" y="1190652"/>
            <a:ext cx="6366559" cy="974626"/>
          </a:xfrm>
          <a:prstGeom prst="rect">
            <a:avLst/>
          </a:prstGeom>
        </p:spPr>
        <p:txBody>
          <a:bodyPr vert="horz" wrap="square" lIns="0" tIns="12700" rIns="0" bIns="0" rtlCol="0">
            <a:spAutoFit/>
          </a:bodyPr>
          <a:lstStyle/>
          <a:p>
            <a:pPr lvl="0" algn="ctr" eaLnBrk="0" fontAlgn="base" hangingPunct="0">
              <a:spcBef>
                <a:spcPct val="0"/>
              </a:spcBef>
              <a:spcAft>
                <a:spcPct val="0"/>
              </a:spcAft>
            </a:pPr>
            <a:r>
              <a:rPr lang="en-US" altLang="en-US" sz="1250" dirty="0">
                <a:solidFill>
                  <a:srgbClr val="343536"/>
                </a:solidFill>
                <a:latin typeface="metro-web"/>
              </a:rPr>
              <a:t>A Terraform module is a set of Terraform configuration files in a single directory. Even a simple configuration consisting of a single directory with one or more </a:t>
            </a:r>
            <a:r>
              <a:rPr lang="en-US" altLang="en-US" sz="1250" dirty="0">
                <a:latin typeface="var(--font-monospace)"/>
              </a:rPr>
              <a:t>.</a:t>
            </a:r>
            <a:r>
              <a:rPr lang="en-US" altLang="en-US" sz="1250" dirty="0" err="1">
                <a:latin typeface="var(--font-monospace)"/>
              </a:rPr>
              <a:t>tf</a:t>
            </a:r>
            <a:r>
              <a:rPr lang="en-US" altLang="en-US" sz="1250" dirty="0">
                <a:solidFill>
                  <a:srgbClr val="343536"/>
                </a:solidFill>
                <a:latin typeface="metro-web"/>
              </a:rPr>
              <a:t> files is a module. When you run Terraform commands directly from such a directory, it is considered the </a:t>
            </a:r>
            <a:r>
              <a:rPr lang="en-US" altLang="en-US" sz="1250" b="1" dirty="0">
                <a:latin typeface="metro-web"/>
              </a:rPr>
              <a:t>root module</a:t>
            </a:r>
            <a:r>
              <a:rPr lang="en-US" altLang="en-US" sz="1250" dirty="0">
                <a:solidFill>
                  <a:srgbClr val="343536"/>
                </a:solidFill>
                <a:latin typeface="metro-web"/>
              </a:rPr>
              <a:t>. So in this sense, every Terraform configuration is part of a module. You may have a simple set of Terraform configuration files such as:</a:t>
            </a:r>
            <a:r>
              <a:rPr lang="en-US" altLang="en-US" sz="1250" dirty="0"/>
              <a:t> </a:t>
            </a:r>
            <a:endParaRPr lang="en-US" altLang="en-US" sz="1250" dirty="0">
              <a:latin typeface="Arial" panose="020B0604020202020204" pitchFamily="34" charset="0"/>
            </a:endParaRPr>
          </a:p>
        </p:txBody>
      </p:sp>
      <p:sp>
        <p:nvSpPr>
          <p:cNvPr id="6" name="object 5">
            <a:extLst>
              <a:ext uri="{FF2B5EF4-FFF2-40B4-BE49-F238E27FC236}">
                <a16:creationId xmlns:a16="http://schemas.microsoft.com/office/drawing/2014/main" id="{9C6B2E9B-5AAE-46B9-B737-77037897B1D6}"/>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Modules</a:t>
            </a:r>
          </a:p>
        </p:txBody>
      </p:sp>
      <p:sp>
        <p:nvSpPr>
          <p:cNvPr id="10" name="Rectangle 9">
            <a:extLst>
              <a:ext uri="{FF2B5EF4-FFF2-40B4-BE49-F238E27FC236}">
                <a16:creationId xmlns:a16="http://schemas.microsoft.com/office/drawing/2014/main" id="{17416BD2-FC9B-4560-8C69-A4E9419E2720}"/>
              </a:ext>
            </a:extLst>
          </p:cNvPr>
          <p:cNvSpPr/>
          <p:nvPr/>
        </p:nvSpPr>
        <p:spPr>
          <a:xfrm>
            <a:off x="1343024" y="4095750"/>
            <a:ext cx="6400800" cy="477054"/>
          </a:xfrm>
          <a:prstGeom prst="rect">
            <a:avLst/>
          </a:prstGeom>
        </p:spPr>
        <p:txBody>
          <a:bodyPr wrap="square">
            <a:spAutoFit/>
          </a:bodyPr>
          <a:lstStyle/>
          <a:p>
            <a:pPr lvl="0" algn="ctr" eaLnBrk="0" fontAlgn="base" hangingPunct="0">
              <a:spcBef>
                <a:spcPct val="0"/>
              </a:spcBef>
              <a:spcAft>
                <a:spcPct val="0"/>
              </a:spcAft>
            </a:pPr>
            <a:r>
              <a:rPr lang="en-US" altLang="en-US" sz="1250" dirty="0">
                <a:solidFill>
                  <a:srgbClr val="343536"/>
                </a:solidFill>
                <a:latin typeface="metro-web"/>
              </a:rPr>
              <a:t>In this case, when you run terraform commands from within the </a:t>
            </a:r>
            <a:r>
              <a:rPr lang="en-US" altLang="en-US" sz="1250" dirty="0">
                <a:latin typeface="var(--font-monospace)"/>
              </a:rPr>
              <a:t>minimal-module</a:t>
            </a:r>
            <a:r>
              <a:rPr lang="en-US" altLang="en-US" sz="1250" dirty="0">
                <a:solidFill>
                  <a:srgbClr val="343536"/>
                </a:solidFill>
                <a:latin typeface="metro-web"/>
              </a:rPr>
              <a:t> directory, the contents of that directory are considered the root module.</a:t>
            </a:r>
            <a:r>
              <a:rPr lang="en-US" altLang="en-US" sz="1250" dirty="0"/>
              <a:t> </a:t>
            </a:r>
            <a:endParaRPr lang="en-US" altLang="en-US" sz="1250" dirty="0">
              <a:latin typeface="Arial" panose="020B0604020202020204" pitchFamily="34" charset="0"/>
            </a:endParaRPr>
          </a:p>
        </p:txBody>
      </p:sp>
      <p:sp>
        <p:nvSpPr>
          <p:cNvPr id="15" name="Rectangle 1">
            <a:extLst>
              <a:ext uri="{FF2B5EF4-FFF2-40B4-BE49-F238E27FC236}">
                <a16:creationId xmlns:a16="http://schemas.microsoft.com/office/drawing/2014/main" id="{3EB3D74A-D8D7-4539-9ECE-764DEA6682B6}"/>
              </a:ext>
            </a:extLst>
          </p:cNvPr>
          <p:cNvSpPr>
            <a:spLocks noChangeArrowheads="1"/>
          </p:cNvSpPr>
          <p:nvPr/>
        </p:nvSpPr>
        <p:spPr bwMode="auto">
          <a:xfrm>
            <a:off x="1382781" y="2588052"/>
            <a:ext cx="6324600" cy="1307929"/>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LICENSE</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README.md</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main.tf</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variables.tf</a:t>
            </a:r>
          </a:p>
          <a:p>
            <a:pPr lvl="1" eaLnBrk="0" fontAlgn="base" hangingPunct="0">
              <a:spcBef>
                <a:spcPct val="0"/>
              </a:spcBef>
              <a:spcAft>
                <a:spcPct val="0"/>
              </a:spcAft>
            </a:pPr>
            <a:r>
              <a:rPr lang="en-US" altLang="en-US" sz="1000" dirty="0">
                <a:solidFill>
                  <a:srgbClr val="FFFFFF"/>
                </a:solidFill>
                <a:latin typeface="Courier New" panose="02070309020205020404" pitchFamily="49" charset="0"/>
                <a:cs typeface="Courier New" panose="02070309020205020404" pitchFamily="49" charset="0"/>
              </a:rPr>
              <a:t>├── outputs.tf</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object 5">
            <a:extLst>
              <a:ext uri="{FF2B5EF4-FFF2-40B4-BE49-F238E27FC236}">
                <a16:creationId xmlns:a16="http://schemas.microsoft.com/office/drawing/2014/main" id="{A805022C-2A70-4A3C-B8DA-C54230B746CB}"/>
              </a:ext>
            </a:extLst>
          </p:cNvPr>
          <p:cNvGrpSpPr/>
          <p:nvPr/>
        </p:nvGrpSpPr>
        <p:grpSpPr>
          <a:xfrm>
            <a:off x="923924" y="996980"/>
            <a:ext cx="7315199" cy="2108170"/>
            <a:chOff x="3533775" y="1066800"/>
            <a:chExt cx="5191125" cy="1276350"/>
          </a:xfrm>
        </p:grpSpPr>
        <p:pic>
          <p:nvPicPr>
            <p:cNvPr id="22" name="object 6">
              <a:extLst>
                <a:ext uri="{FF2B5EF4-FFF2-40B4-BE49-F238E27FC236}">
                  <a16:creationId xmlns:a16="http://schemas.microsoft.com/office/drawing/2014/main" id="{E6E2BF61-9562-46D9-8039-3CEEE8313352}"/>
                </a:ext>
              </a:extLst>
            </p:cNvPr>
            <p:cNvPicPr/>
            <p:nvPr/>
          </p:nvPicPr>
          <p:blipFill>
            <a:blip r:embed="rId2" cstate="print"/>
            <a:stretch>
              <a:fillRect/>
            </a:stretch>
          </p:blipFill>
          <p:spPr>
            <a:xfrm>
              <a:off x="3533775" y="1066800"/>
              <a:ext cx="5191109" cy="1276350"/>
            </a:xfrm>
            <a:prstGeom prst="rect">
              <a:avLst/>
            </a:prstGeom>
          </p:spPr>
        </p:pic>
        <p:sp>
          <p:nvSpPr>
            <p:cNvPr id="23" name="object 7">
              <a:extLst>
                <a:ext uri="{FF2B5EF4-FFF2-40B4-BE49-F238E27FC236}">
                  <a16:creationId xmlns:a16="http://schemas.microsoft.com/office/drawing/2014/main" id="{D738D227-AAD4-4B5D-9150-2678C28665D1}"/>
                </a:ext>
              </a:extLst>
            </p:cNvPr>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24" name="object 8">
              <a:extLst>
                <a:ext uri="{FF2B5EF4-FFF2-40B4-BE49-F238E27FC236}">
                  <a16:creationId xmlns:a16="http://schemas.microsoft.com/office/drawing/2014/main" id="{6F7EC93B-D9CF-4996-AEB6-1B0116A28D03}"/>
                </a:ext>
              </a:extLst>
            </p:cNvPr>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grpSp>
        <p:nvGrpSpPr>
          <p:cNvPr id="17" name="object 5">
            <a:extLst>
              <a:ext uri="{FF2B5EF4-FFF2-40B4-BE49-F238E27FC236}">
                <a16:creationId xmlns:a16="http://schemas.microsoft.com/office/drawing/2014/main" id="{1521A606-853A-4A27-99A5-13AF5C7865C2}"/>
              </a:ext>
            </a:extLst>
          </p:cNvPr>
          <p:cNvGrpSpPr/>
          <p:nvPr/>
        </p:nvGrpSpPr>
        <p:grpSpPr>
          <a:xfrm>
            <a:off x="923924" y="3342618"/>
            <a:ext cx="7315199" cy="1362732"/>
            <a:chOff x="3533775" y="1066800"/>
            <a:chExt cx="5191125" cy="1276350"/>
          </a:xfrm>
        </p:grpSpPr>
        <p:pic>
          <p:nvPicPr>
            <p:cNvPr id="18" name="object 6">
              <a:extLst>
                <a:ext uri="{FF2B5EF4-FFF2-40B4-BE49-F238E27FC236}">
                  <a16:creationId xmlns:a16="http://schemas.microsoft.com/office/drawing/2014/main" id="{6DC155D3-A674-45B5-962B-815C7136337D}"/>
                </a:ext>
              </a:extLst>
            </p:cNvPr>
            <p:cNvPicPr/>
            <p:nvPr/>
          </p:nvPicPr>
          <p:blipFill>
            <a:blip r:embed="rId2" cstate="print"/>
            <a:stretch>
              <a:fillRect/>
            </a:stretch>
          </p:blipFill>
          <p:spPr>
            <a:xfrm>
              <a:off x="3533775" y="1066800"/>
              <a:ext cx="5191109" cy="1276350"/>
            </a:xfrm>
            <a:prstGeom prst="rect">
              <a:avLst/>
            </a:prstGeom>
          </p:spPr>
        </p:pic>
        <p:sp>
          <p:nvSpPr>
            <p:cNvPr id="19" name="object 7">
              <a:extLst>
                <a:ext uri="{FF2B5EF4-FFF2-40B4-BE49-F238E27FC236}">
                  <a16:creationId xmlns:a16="http://schemas.microsoft.com/office/drawing/2014/main" id="{035CC299-A469-497B-AA2F-A673C9D173F3}"/>
                </a:ext>
              </a:extLst>
            </p:cNvPr>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20" name="object 8">
              <a:extLst>
                <a:ext uri="{FF2B5EF4-FFF2-40B4-BE49-F238E27FC236}">
                  <a16:creationId xmlns:a16="http://schemas.microsoft.com/office/drawing/2014/main" id="{6603E6A7-364A-4097-ADC5-1C39A3B4AE29}"/>
                </a:ext>
              </a:extLst>
            </p:cNvPr>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0">
              <a:solidFill>
                <a:srgbClr val="AF5C04"/>
              </a:solidFill>
            </a:ln>
          </p:spPr>
          <p:txBody>
            <a:bodyPr wrap="square" lIns="0" tIns="0" rIns="0" bIns="0" rtlCol="0"/>
            <a:lstStyle/>
            <a:p>
              <a:endParaRPr/>
            </a:p>
          </p:txBody>
        </p:sp>
      </p:grpSp>
      <p:sp>
        <p:nvSpPr>
          <p:cNvPr id="6" name="object 5">
            <a:extLst>
              <a:ext uri="{FF2B5EF4-FFF2-40B4-BE49-F238E27FC236}">
                <a16:creationId xmlns:a16="http://schemas.microsoft.com/office/drawing/2014/main" id="{9C6B2E9B-5AAE-46B9-B737-77037897B1D6}"/>
              </a:ext>
            </a:extLst>
          </p:cNvPr>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Types of Modules</a:t>
            </a:r>
          </a:p>
        </p:txBody>
      </p:sp>
      <p:sp>
        <p:nvSpPr>
          <p:cNvPr id="2" name="Rectangle 1">
            <a:extLst>
              <a:ext uri="{FF2B5EF4-FFF2-40B4-BE49-F238E27FC236}">
                <a16:creationId xmlns:a16="http://schemas.microsoft.com/office/drawing/2014/main" id="{2570C2DC-B6C1-4B08-8CC2-D30A03BED581}"/>
              </a:ext>
            </a:extLst>
          </p:cNvPr>
          <p:cNvSpPr/>
          <p:nvPr/>
        </p:nvSpPr>
        <p:spPr>
          <a:xfrm>
            <a:off x="1152939" y="1047750"/>
            <a:ext cx="6766607" cy="1823576"/>
          </a:xfrm>
          <a:prstGeom prst="rect">
            <a:avLst/>
          </a:prstGeom>
        </p:spPr>
        <p:txBody>
          <a:bodyPr wrap="square">
            <a:spAutoFit/>
          </a:bodyPr>
          <a:lstStyle/>
          <a:p>
            <a:pPr algn="ctr"/>
            <a:r>
              <a:rPr lang="en-IN" sz="1250" b="1" dirty="0">
                <a:latin typeface="var(--font-display)"/>
              </a:rPr>
              <a:t>Calling modules</a:t>
            </a:r>
          </a:p>
          <a:p>
            <a:pPr algn="ctr"/>
            <a:endParaRPr lang="en-IN" sz="1250" b="1" dirty="0">
              <a:latin typeface="var(--font-display)"/>
            </a:endParaRPr>
          </a:p>
          <a:p>
            <a:pPr algn="ctr"/>
            <a:r>
              <a:rPr lang="en-IN" sz="1250" dirty="0">
                <a:solidFill>
                  <a:srgbClr val="343536"/>
                </a:solidFill>
                <a:latin typeface="metro-web"/>
              </a:rPr>
              <a:t>Terraform commands will only directly use the configuration files in one directory, which is usually the current working directory. However, your configuration can use module blocks to call modules in other directories. When Terraform encounters a module block, it loads and processes that module's configuration files.</a:t>
            </a:r>
          </a:p>
          <a:p>
            <a:pPr algn="ctr"/>
            <a:endParaRPr lang="en-IN" sz="1250" dirty="0">
              <a:solidFill>
                <a:srgbClr val="343536"/>
              </a:solidFill>
              <a:latin typeface="metro-web"/>
            </a:endParaRPr>
          </a:p>
          <a:p>
            <a:pPr algn="ctr"/>
            <a:r>
              <a:rPr lang="en-IN" sz="1250" dirty="0">
                <a:solidFill>
                  <a:srgbClr val="343536"/>
                </a:solidFill>
                <a:latin typeface="metro-web"/>
              </a:rPr>
              <a:t>A module that is called by another configuration is sometimes referred to as a "child module" of that configuration.</a:t>
            </a:r>
            <a:endParaRPr lang="en-IN" sz="1250" b="0" i="0" dirty="0">
              <a:solidFill>
                <a:srgbClr val="343536"/>
              </a:solidFill>
              <a:effectLst/>
              <a:latin typeface="metro-web"/>
            </a:endParaRPr>
          </a:p>
        </p:txBody>
      </p:sp>
      <p:sp>
        <p:nvSpPr>
          <p:cNvPr id="16" name="Rectangle 15">
            <a:extLst>
              <a:ext uri="{FF2B5EF4-FFF2-40B4-BE49-F238E27FC236}">
                <a16:creationId xmlns:a16="http://schemas.microsoft.com/office/drawing/2014/main" id="{44D9923C-754E-48A0-A012-5C8925E79CDD}"/>
              </a:ext>
            </a:extLst>
          </p:cNvPr>
          <p:cNvSpPr/>
          <p:nvPr/>
        </p:nvSpPr>
        <p:spPr>
          <a:xfrm>
            <a:off x="1153602" y="3342618"/>
            <a:ext cx="6766607" cy="1246495"/>
          </a:xfrm>
          <a:prstGeom prst="rect">
            <a:avLst/>
          </a:prstGeom>
        </p:spPr>
        <p:txBody>
          <a:bodyPr wrap="square">
            <a:spAutoFit/>
          </a:bodyPr>
          <a:lstStyle/>
          <a:p>
            <a:pPr algn="ctr"/>
            <a:endParaRPr lang="en-IN" sz="1250" b="1" dirty="0">
              <a:latin typeface="var(--font-display)"/>
            </a:endParaRPr>
          </a:p>
          <a:p>
            <a:pPr algn="ctr"/>
            <a:r>
              <a:rPr lang="en-IN" sz="1250" b="1" dirty="0">
                <a:latin typeface="var(--font-display)"/>
              </a:rPr>
              <a:t>Local and remote modules</a:t>
            </a:r>
          </a:p>
          <a:p>
            <a:pPr algn="ctr"/>
            <a:endParaRPr lang="en-IN" sz="1250" b="1" dirty="0">
              <a:latin typeface="var(--font-display)"/>
            </a:endParaRPr>
          </a:p>
          <a:p>
            <a:pPr algn="ctr"/>
            <a:r>
              <a:rPr lang="en-IN" sz="1250" dirty="0">
                <a:solidFill>
                  <a:srgbClr val="343536"/>
                </a:solidFill>
                <a:latin typeface="metro-web"/>
              </a:rPr>
              <a:t>Modules can either be loaded from the local filesystem, or a remote source. Terraform supports a variety of remote sources, including the Terraform Registry, most version control systems, HTTP URLs, and Terraform Cloud or Terraform Enterprise private module registries.</a:t>
            </a:r>
            <a:endParaRPr lang="en-IN" sz="1250" b="0" i="0" dirty="0">
              <a:solidFill>
                <a:srgbClr val="343536"/>
              </a:solidFill>
              <a:effectLst/>
              <a:latin typeface="metro-web"/>
            </a:endParaRPr>
          </a:p>
        </p:txBody>
      </p:sp>
    </p:spTree>
    <p:extLst>
      <p:ext uri="{BB962C8B-B14F-4D97-AF65-F5344CB8AC3E}">
        <p14:creationId xmlns:p14="http://schemas.microsoft.com/office/powerpoint/2010/main" val="3663478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420" y="1809750"/>
            <a:ext cx="7249159" cy="1247777"/>
          </a:xfrm>
          <a:prstGeom prst="rect">
            <a:avLst/>
          </a:prstGeom>
        </p:spPr>
        <p:txBody>
          <a:bodyPr vert="horz" wrap="square" lIns="0" tIns="16510" rIns="0" bIns="0" rtlCol="0" anchor="ctr">
            <a:spAutoFit/>
          </a:bodyPr>
          <a:lstStyle/>
          <a:p>
            <a:pPr marL="12700" defTabSz="914400">
              <a:lnSpc>
                <a:spcPct val="100000"/>
              </a:lnSpc>
              <a:spcBef>
                <a:spcPts val="130"/>
              </a:spcBef>
            </a:pPr>
            <a:r>
              <a:rPr lang="en-IN" sz="4000" spc="50" dirty="0"/>
              <a:t>Hands On: </a:t>
            </a:r>
            <a:br>
              <a:rPr lang="en-IN" sz="4000" spc="50" dirty="0"/>
            </a:br>
            <a:r>
              <a:rPr lang="en-IN" sz="4000" spc="50" dirty="0"/>
              <a:t>Infra Deployment with Terraform</a:t>
            </a:r>
            <a:endParaRPr sz="4000" spc="5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53442" y="160736"/>
            <a:ext cx="6656165" cy="478336"/>
          </a:xfrm>
          <a:prstGeom prst="rect">
            <a:avLst/>
          </a:prstGeom>
        </p:spPr>
        <p:txBody>
          <a:bodyPr vert="horz" wrap="square" lIns="0" tIns="16510" rIns="0" bIns="0" rtlCol="0" anchor="ctr">
            <a:spAutoFit/>
          </a:bodyPr>
          <a:lstStyle/>
          <a:p>
            <a:pPr marL="12700" algn="l">
              <a:lnSpc>
                <a:spcPct val="100000"/>
              </a:lnSpc>
              <a:spcBef>
                <a:spcPts val="130"/>
              </a:spcBef>
            </a:pPr>
            <a:r>
              <a:rPr lang="en-IN" dirty="0"/>
              <a:t>Terraform Demo</a:t>
            </a:r>
          </a:p>
        </p:txBody>
      </p:sp>
      <p:pic>
        <p:nvPicPr>
          <p:cNvPr id="35842" name="Picture 2" descr="Terraform deployment workflow">
            <a:extLst>
              <a:ext uri="{FF2B5EF4-FFF2-40B4-BE49-F238E27FC236}">
                <a16:creationId xmlns:a16="http://schemas.microsoft.com/office/drawing/2014/main" id="{8C49CFD8-FD2C-4C2D-873F-FB2B0F6B78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914400"/>
            <a:ext cx="73152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3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1975" y="866775"/>
            <a:ext cx="8001000" cy="1552575"/>
            <a:chOff x="561975" y="866775"/>
            <a:chExt cx="8001000" cy="1171575"/>
          </a:xfrm>
        </p:grpSpPr>
        <p:pic>
          <p:nvPicPr>
            <p:cNvPr id="3" name="object 3"/>
            <p:cNvPicPr/>
            <p:nvPr/>
          </p:nvPicPr>
          <p:blipFill>
            <a:blip r:embed="rId2" cstate="print"/>
            <a:stretch>
              <a:fillRect/>
            </a:stretch>
          </p:blipFill>
          <p:spPr>
            <a:xfrm>
              <a:off x="561975" y="866775"/>
              <a:ext cx="8001000" cy="1171575"/>
            </a:xfrm>
            <a:prstGeom prst="rect">
              <a:avLst/>
            </a:prstGeom>
          </p:spPr>
        </p:pic>
        <p:sp>
          <p:nvSpPr>
            <p:cNvPr id="4" name="object 4"/>
            <p:cNvSpPr/>
            <p:nvPr/>
          </p:nvSpPr>
          <p:spPr>
            <a:xfrm>
              <a:off x="582798" y="884285"/>
              <a:ext cx="7908290" cy="1075690"/>
            </a:xfrm>
            <a:custGeom>
              <a:avLst/>
              <a:gdLst/>
              <a:ahLst/>
              <a:cxnLst/>
              <a:rect l="l" t="t" r="r" b="b"/>
              <a:pathLst>
                <a:path w="7908290" h="1075689">
                  <a:moveTo>
                    <a:pt x="7728853" y="0"/>
                  </a:moveTo>
                  <a:lnTo>
                    <a:pt x="179201" y="0"/>
                  </a:lnTo>
                  <a:lnTo>
                    <a:pt x="131559" y="6396"/>
                  </a:lnTo>
                  <a:lnTo>
                    <a:pt x="88751" y="24451"/>
                  </a:lnTo>
                  <a:lnTo>
                    <a:pt x="52483" y="52463"/>
                  </a:lnTo>
                  <a:lnTo>
                    <a:pt x="24464" y="88730"/>
                  </a:lnTo>
                  <a:lnTo>
                    <a:pt x="6400" y="131550"/>
                  </a:lnTo>
                  <a:lnTo>
                    <a:pt x="0" y="179222"/>
                  </a:lnTo>
                  <a:lnTo>
                    <a:pt x="0" y="895990"/>
                  </a:lnTo>
                  <a:lnTo>
                    <a:pt x="6400" y="943617"/>
                  </a:lnTo>
                  <a:lnTo>
                    <a:pt x="24464" y="986419"/>
                  </a:lnTo>
                  <a:lnTo>
                    <a:pt x="52483" y="1022687"/>
                  </a:lnTo>
                  <a:lnTo>
                    <a:pt x="88751" y="1050711"/>
                  </a:lnTo>
                  <a:lnTo>
                    <a:pt x="131559" y="1068779"/>
                  </a:lnTo>
                  <a:lnTo>
                    <a:pt x="179201" y="1075181"/>
                  </a:lnTo>
                  <a:lnTo>
                    <a:pt x="7728853" y="1075181"/>
                  </a:lnTo>
                  <a:lnTo>
                    <a:pt x="7776480" y="1068779"/>
                  </a:lnTo>
                  <a:lnTo>
                    <a:pt x="7819282" y="1050711"/>
                  </a:lnTo>
                  <a:lnTo>
                    <a:pt x="7855550" y="1022687"/>
                  </a:lnTo>
                  <a:lnTo>
                    <a:pt x="7883574" y="986419"/>
                  </a:lnTo>
                  <a:lnTo>
                    <a:pt x="7901642" y="943617"/>
                  </a:lnTo>
                  <a:lnTo>
                    <a:pt x="7908044" y="895990"/>
                  </a:lnTo>
                  <a:lnTo>
                    <a:pt x="7908044" y="179222"/>
                  </a:lnTo>
                  <a:lnTo>
                    <a:pt x="7901642" y="131550"/>
                  </a:lnTo>
                  <a:lnTo>
                    <a:pt x="7883574" y="88730"/>
                  </a:lnTo>
                  <a:lnTo>
                    <a:pt x="7855550" y="52463"/>
                  </a:lnTo>
                  <a:lnTo>
                    <a:pt x="7819282" y="24451"/>
                  </a:lnTo>
                  <a:lnTo>
                    <a:pt x="7776480" y="6396"/>
                  </a:lnTo>
                  <a:lnTo>
                    <a:pt x="7728853" y="0"/>
                  </a:lnTo>
                  <a:close/>
                </a:path>
              </a:pathLst>
            </a:custGeom>
            <a:solidFill>
              <a:srgbClr val="FFFFFF"/>
            </a:solidFill>
          </p:spPr>
          <p:txBody>
            <a:bodyPr wrap="square" lIns="0" tIns="0" rIns="0" bIns="0" rtlCol="0"/>
            <a:lstStyle/>
            <a:p>
              <a:endParaRPr dirty="0"/>
            </a:p>
          </p:txBody>
        </p:sp>
        <p:sp>
          <p:nvSpPr>
            <p:cNvPr id="5" name="object 5"/>
            <p:cNvSpPr/>
            <p:nvPr/>
          </p:nvSpPr>
          <p:spPr>
            <a:xfrm>
              <a:off x="582798" y="884285"/>
              <a:ext cx="7908290" cy="1075690"/>
            </a:xfrm>
            <a:custGeom>
              <a:avLst/>
              <a:gdLst/>
              <a:ahLst/>
              <a:cxnLst/>
              <a:rect l="l" t="t" r="r" b="b"/>
              <a:pathLst>
                <a:path w="7908290" h="1075689">
                  <a:moveTo>
                    <a:pt x="0" y="179222"/>
                  </a:moveTo>
                  <a:lnTo>
                    <a:pt x="6400" y="131550"/>
                  </a:lnTo>
                  <a:lnTo>
                    <a:pt x="24464" y="88730"/>
                  </a:lnTo>
                  <a:lnTo>
                    <a:pt x="52483" y="52463"/>
                  </a:lnTo>
                  <a:lnTo>
                    <a:pt x="88751" y="24451"/>
                  </a:lnTo>
                  <a:lnTo>
                    <a:pt x="131559" y="6396"/>
                  </a:lnTo>
                  <a:lnTo>
                    <a:pt x="179201" y="0"/>
                  </a:lnTo>
                  <a:lnTo>
                    <a:pt x="7728853" y="0"/>
                  </a:lnTo>
                  <a:lnTo>
                    <a:pt x="7776480" y="6396"/>
                  </a:lnTo>
                  <a:lnTo>
                    <a:pt x="7819282" y="24451"/>
                  </a:lnTo>
                  <a:lnTo>
                    <a:pt x="7855550" y="52463"/>
                  </a:lnTo>
                  <a:lnTo>
                    <a:pt x="7883574" y="88730"/>
                  </a:lnTo>
                  <a:lnTo>
                    <a:pt x="7901642" y="131550"/>
                  </a:lnTo>
                  <a:lnTo>
                    <a:pt x="7908044" y="179222"/>
                  </a:lnTo>
                  <a:lnTo>
                    <a:pt x="7908044" y="895990"/>
                  </a:lnTo>
                  <a:lnTo>
                    <a:pt x="7901642" y="943617"/>
                  </a:lnTo>
                  <a:lnTo>
                    <a:pt x="7883574" y="986419"/>
                  </a:lnTo>
                  <a:lnTo>
                    <a:pt x="7855550" y="1022687"/>
                  </a:lnTo>
                  <a:lnTo>
                    <a:pt x="7819282" y="1050711"/>
                  </a:lnTo>
                  <a:lnTo>
                    <a:pt x="7776480" y="1068779"/>
                  </a:lnTo>
                  <a:lnTo>
                    <a:pt x="7728853" y="1075181"/>
                  </a:lnTo>
                  <a:lnTo>
                    <a:pt x="179201" y="1075181"/>
                  </a:lnTo>
                  <a:lnTo>
                    <a:pt x="131559" y="1068779"/>
                  </a:lnTo>
                  <a:lnTo>
                    <a:pt x="88751" y="1050711"/>
                  </a:lnTo>
                  <a:lnTo>
                    <a:pt x="52483" y="1022687"/>
                  </a:lnTo>
                  <a:lnTo>
                    <a:pt x="24464" y="986419"/>
                  </a:lnTo>
                  <a:lnTo>
                    <a:pt x="6400" y="943617"/>
                  </a:lnTo>
                  <a:lnTo>
                    <a:pt x="0" y="895990"/>
                  </a:lnTo>
                  <a:lnTo>
                    <a:pt x="0" y="179222"/>
                  </a:lnTo>
                  <a:close/>
                </a:path>
              </a:pathLst>
            </a:custGeom>
            <a:ln w="12700">
              <a:solidFill>
                <a:srgbClr val="AF5C04"/>
              </a:solidFill>
            </a:ln>
          </p:spPr>
          <p:txBody>
            <a:bodyPr wrap="square" lIns="0" tIns="0" rIns="0" bIns="0" rtlCol="0"/>
            <a:lstStyle/>
            <a:p>
              <a:endParaRPr/>
            </a:p>
          </p:txBody>
        </p:sp>
      </p:grpSp>
      <p:sp>
        <p:nvSpPr>
          <p:cNvPr id="6" name="object 6"/>
          <p:cNvSpPr txBox="1">
            <a:spLocks noGrp="1"/>
          </p:cNvSpPr>
          <p:nvPr>
            <p:ph type="title"/>
          </p:nvPr>
        </p:nvSpPr>
        <p:spPr>
          <a:xfrm>
            <a:off x="1279393" y="213261"/>
            <a:ext cx="7211695" cy="478336"/>
          </a:xfrm>
          <a:prstGeom prst="rect">
            <a:avLst/>
          </a:prstGeom>
        </p:spPr>
        <p:txBody>
          <a:bodyPr vert="horz" wrap="square" lIns="0" tIns="16510" rIns="0" bIns="0" rtlCol="0">
            <a:spAutoFit/>
          </a:bodyPr>
          <a:lstStyle/>
          <a:p>
            <a:pPr marL="12700" algn="l">
              <a:lnSpc>
                <a:spcPct val="100000"/>
              </a:lnSpc>
              <a:spcBef>
                <a:spcPts val="130"/>
              </a:spcBef>
            </a:pPr>
            <a:r>
              <a:rPr spc="15" dirty="0"/>
              <a:t>What</a:t>
            </a:r>
            <a:r>
              <a:rPr spc="-20" dirty="0"/>
              <a:t> </a:t>
            </a:r>
            <a:r>
              <a:rPr dirty="0"/>
              <a:t>is</a:t>
            </a:r>
            <a:r>
              <a:rPr spc="55" dirty="0"/>
              <a:t> </a:t>
            </a:r>
            <a:r>
              <a:rPr lang="en-IN" spc="15" dirty="0" err="1"/>
              <a:t>IaaC</a:t>
            </a:r>
            <a:r>
              <a:rPr spc="10" dirty="0"/>
              <a:t>?</a:t>
            </a:r>
          </a:p>
        </p:txBody>
      </p:sp>
      <p:sp>
        <p:nvSpPr>
          <p:cNvPr id="7" name="object 7"/>
          <p:cNvSpPr txBox="1"/>
          <p:nvPr/>
        </p:nvSpPr>
        <p:spPr>
          <a:xfrm>
            <a:off x="960623" y="971550"/>
            <a:ext cx="7152640" cy="1327928"/>
          </a:xfrm>
          <a:prstGeom prst="rect">
            <a:avLst/>
          </a:prstGeom>
        </p:spPr>
        <p:txBody>
          <a:bodyPr vert="horz" wrap="square" lIns="0" tIns="19685" rIns="0" bIns="0" rtlCol="0">
            <a:spAutoFit/>
          </a:bodyPr>
          <a:lstStyle/>
          <a:p>
            <a:pPr marL="12700" marR="5080" indent="3810" algn="ctr">
              <a:lnSpc>
                <a:spcPts val="1430"/>
              </a:lnSpc>
              <a:spcBef>
                <a:spcPts val="155"/>
              </a:spcBef>
            </a:pPr>
            <a:r>
              <a:rPr lang="en-IN" sz="1200" b="1" dirty="0"/>
              <a:t>Infrastructure as a code</a:t>
            </a:r>
            <a:r>
              <a:rPr lang="en-IN" sz="1200" dirty="0"/>
              <a:t> (</a:t>
            </a:r>
            <a:r>
              <a:rPr lang="en-IN" sz="1200" b="1" dirty="0" err="1"/>
              <a:t>IaaC</a:t>
            </a:r>
            <a:r>
              <a:rPr lang="en-IN" sz="1200" dirty="0"/>
              <a:t>) is the process of managing and provisioning computer data centres through machine-readable definition files, rather than physical hardware configuration or interactive configuration tools. </a:t>
            </a:r>
          </a:p>
          <a:p>
            <a:pPr marL="12700" marR="5080" indent="3810" algn="ctr">
              <a:lnSpc>
                <a:spcPts val="1430"/>
              </a:lnSpc>
              <a:spcBef>
                <a:spcPts val="155"/>
              </a:spcBef>
            </a:pPr>
            <a:endParaRPr lang="en-IN" sz="1200" dirty="0"/>
          </a:p>
          <a:p>
            <a:pPr marL="12700" marR="5080" indent="3810" algn="ctr">
              <a:lnSpc>
                <a:spcPts val="1430"/>
              </a:lnSpc>
              <a:spcBef>
                <a:spcPts val="155"/>
              </a:spcBef>
            </a:pPr>
            <a:r>
              <a:rPr lang="en-IN" sz="1200" dirty="0"/>
              <a:t>The IT infrastructure managed by this process comprises both physical equipment, such as bare-metal servers, as well as virtual machines, and associated configuration resources. The definitions may be in a version control system. It can use either scripts or declarative definitions, rather than manual processes, but the term is more often used to promote declarative approaches.</a:t>
            </a:r>
            <a:endParaRPr sz="1200" dirty="0">
              <a:latin typeface="Calibri"/>
              <a:cs typeface="Calibri"/>
            </a:endParaRPr>
          </a:p>
        </p:txBody>
      </p:sp>
      <p:pic>
        <p:nvPicPr>
          <p:cNvPr id="1026" name="Picture 2" descr="Infrastructure As Code: A DevOps Way To Manage IT Infrastructure - SPEC  INDIA">
            <a:extLst>
              <a:ext uri="{FF2B5EF4-FFF2-40B4-BE49-F238E27FC236}">
                <a16:creationId xmlns:a16="http://schemas.microsoft.com/office/drawing/2014/main" id="{C6C77DD4-D473-4BC8-B6A5-7146EFA54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38911"/>
            <a:ext cx="3618616" cy="19902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4">
            <a:extLst>
              <a:ext uri="{FF2B5EF4-FFF2-40B4-BE49-F238E27FC236}">
                <a16:creationId xmlns:a16="http://schemas.microsoft.com/office/drawing/2014/main" id="{04B6CA9D-D9E8-4E2B-B93D-A47B96798941}"/>
              </a:ext>
            </a:extLst>
          </p:cNvPr>
          <p:cNvSpPr>
            <a:spLocks noChangeArrowheads="1"/>
          </p:cNvSpPr>
          <p:nvPr/>
        </p:nvSpPr>
        <p:spPr bwMode="auto">
          <a:xfrm>
            <a:off x="5102943" y="1727320"/>
            <a:ext cx="3731341"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3750" b="1" dirty="0">
                <a:solidFill>
                  <a:schemeClr val="tx1">
                    <a:lumMod val="65000"/>
                    <a:lumOff val="35000"/>
                  </a:schemeClr>
                </a:solidFill>
                <a:latin typeface="Arial" panose="020B060402020202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Contact us</a:t>
            </a:r>
            <a:endParaRPr lang="en-US" altLang="en-US" sz="3750" b="1" dirty="0">
              <a:solidFill>
                <a:schemeClr val="tx1">
                  <a:lumMod val="65000"/>
                  <a:lumOff val="35000"/>
                </a:schemeClr>
              </a:solidFill>
              <a:latin typeface="Arial" panose="020B0604020202020204" pitchFamily="34" charset="0"/>
              <a:ea typeface="Calibri" panose="020F0502020204030204" pitchFamily="34" charset="0"/>
            </a:endParaRPr>
          </a:p>
          <a:p>
            <a:pPr defTabSz="685800" eaLnBrk="0" fontAlgn="base" hangingPunct="0">
              <a:spcBef>
                <a:spcPct val="0"/>
              </a:spcBef>
              <a:spcAft>
                <a:spcPct val="0"/>
              </a:spcAft>
            </a:pPr>
            <a:endParaRPr lang="en-US" altLang="en-US" sz="675" dirty="0">
              <a:solidFill>
                <a:schemeClr val="tx1">
                  <a:lumMod val="65000"/>
                  <a:lumOff val="35000"/>
                </a:schemeClr>
              </a:solidFill>
              <a:latin typeface="Arial" panose="020B0604020202020204" pitchFamily="34" charset="0"/>
            </a:endParaRPr>
          </a:p>
          <a:p>
            <a:pPr defTabSz="685800" eaLnBrk="0" fontAlgn="base" hangingPunct="0">
              <a:spcBef>
                <a:spcPct val="0"/>
              </a:spcBef>
              <a:spcAft>
                <a:spcPct val="0"/>
              </a:spcAft>
            </a:pPr>
            <a:r>
              <a:rPr lang="en-US" altLang="en-US" sz="675" dirty="0">
                <a:solidFill>
                  <a:srgbClr val="666666"/>
                </a:solidFill>
                <a:latin typeface="Arial" panose="020B0604020202020204" pitchFamily="34" charset="0"/>
                <a:ea typeface="Calibri" panose="020F0502020204030204" pitchFamily="34" charset="0"/>
              </a:rPr>
              <a:t>T O  A C </a:t>
            </a:r>
            <a:r>
              <a:rPr lang="en-US" altLang="en-US" sz="675" dirty="0" err="1">
                <a:solidFill>
                  <a:srgbClr val="666666"/>
                </a:solidFill>
                <a:latin typeface="Arial" panose="020B0604020202020204" pitchFamily="34" charset="0"/>
                <a:ea typeface="Calibri" panose="020F0502020204030204" pitchFamily="34" charset="0"/>
              </a:rPr>
              <a:t>C</a:t>
            </a:r>
            <a:r>
              <a:rPr lang="en-US" altLang="en-US" sz="675" dirty="0">
                <a:solidFill>
                  <a:srgbClr val="666666"/>
                </a:solidFill>
                <a:latin typeface="Arial" panose="020B0604020202020204" pitchFamily="34" charset="0"/>
                <a:ea typeface="Calibri" panose="020F0502020204030204" pitchFamily="34" charset="0"/>
              </a:rPr>
              <a:t> E L E R A T E  Y O U R  C A R E </a:t>
            </a:r>
            <a:r>
              <a:rPr lang="en-US" altLang="en-US" sz="675" dirty="0" err="1">
                <a:solidFill>
                  <a:srgbClr val="666666"/>
                </a:solidFill>
                <a:latin typeface="Arial" panose="020B0604020202020204" pitchFamily="34" charset="0"/>
                <a:ea typeface="Calibri" panose="020F0502020204030204" pitchFamily="34" charset="0"/>
              </a:rPr>
              <a:t>E</a:t>
            </a:r>
            <a:r>
              <a:rPr lang="en-US" altLang="en-US" sz="675" dirty="0">
                <a:solidFill>
                  <a:srgbClr val="666666"/>
                </a:solidFill>
                <a:latin typeface="Arial" panose="020B0604020202020204" pitchFamily="34" charset="0"/>
                <a:ea typeface="Calibri" panose="020F0502020204030204" pitchFamily="34" charset="0"/>
              </a:rPr>
              <a:t> R  G R O W T H</a:t>
            </a:r>
          </a:p>
          <a:p>
            <a:pPr defTabSz="685800" eaLnBrk="0" fontAlgn="base" hangingPunct="0">
              <a:spcBef>
                <a:spcPct val="0"/>
              </a:spcBef>
              <a:spcAft>
                <a:spcPct val="0"/>
              </a:spcAft>
            </a:pPr>
            <a:endParaRPr lang="en-US" altLang="en-US" sz="675" dirty="0">
              <a:solidFill>
                <a:srgbClr val="666666"/>
              </a:solidFill>
              <a:latin typeface="Arial" panose="020B0604020202020204" pitchFamily="34" charset="0"/>
            </a:endParaRPr>
          </a:p>
          <a:p>
            <a:pPr defTabSz="685800" eaLnBrk="0" fontAlgn="base" hangingPunct="0">
              <a:spcBef>
                <a:spcPct val="0"/>
              </a:spcBef>
              <a:spcAft>
                <a:spcPct val="0"/>
              </a:spcAft>
            </a:pPr>
            <a:endParaRPr lang="en-US" altLang="en-US" sz="675" dirty="0">
              <a:solidFill>
                <a:srgbClr val="666666"/>
              </a:solidFill>
              <a:latin typeface="Arial" panose="020B0604020202020204" pitchFamily="34" charset="0"/>
            </a:endParaRPr>
          </a:p>
          <a:p>
            <a:pPr defTabSz="685800" eaLnBrk="0" fontAlgn="base" hangingPunct="0">
              <a:spcBef>
                <a:spcPct val="0"/>
              </a:spcBef>
              <a:spcAft>
                <a:spcPct val="0"/>
              </a:spcAft>
            </a:pPr>
            <a:endParaRPr lang="en-US" altLang="en-US" sz="750" dirty="0">
              <a:latin typeface="Arial" panose="020B0604020202020204" pitchFamily="34" charset="0"/>
            </a:endParaRPr>
          </a:p>
          <a:p>
            <a:pPr defTabSz="68580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For questions and more details:</a:t>
            </a:r>
          </a:p>
          <a:p>
            <a:pPr defTabSz="685800" eaLnBrk="0" fontAlgn="base" hangingPunct="0">
              <a:spcBef>
                <a:spcPct val="0"/>
              </a:spcBef>
              <a:spcAft>
                <a:spcPct val="0"/>
              </a:spcAft>
            </a:pPr>
            <a:endParaRPr lang="en-US" altLang="en-US" sz="1200" dirty="0">
              <a:solidFill>
                <a:srgbClr val="000000"/>
              </a:solidFill>
              <a:latin typeface="Arial" panose="020B0604020202020204" pitchFamily="34" charset="0"/>
              <a:ea typeface="Calibri" panose="020F0502020204030204" pitchFamily="34" charset="0"/>
            </a:endParaRPr>
          </a:p>
          <a:p>
            <a:pPr lvl="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please call @ </a:t>
            </a:r>
            <a:r>
              <a:rPr lang="en-IN" sz="1200" dirty="0">
                <a:solidFill>
                  <a:srgbClr val="082BAC"/>
                </a:solidFill>
                <a:latin typeface="Arial" panose="020B0604020202020204" pitchFamily="34" charset="0"/>
              </a:rPr>
              <a:t>+91 98712 72900 or</a:t>
            </a:r>
            <a:endParaRPr lang="en-US" altLang="en-US" sz="1200" dirty="0">
              <a:solidFill>
                <a:srgbClr val="082BAC"/>
              </a:solidFill>
              <a:latin typeface="Arial" panose="020B0604020202020204" pitchFamily="34" charset="0"/>
            </a:endParaRPr>
          </a:p>
          <a:p>
            <a:pPr defTabSz="685800" eaLnBrk="0" fontAlgn="base" hangingPunct="0">
              <a:spcBef>
                <a:spcPct val="0"/>
              </a:spcBef>
              <a:spcAft>
                <a:spcPct val="0"/>
              </a:spcAft>
            </a:pPr>
            <a:endParaRPr lang="en-US" altLang="en-US" sz="1200" dirty="0">
              <a:solidFill>
                <a:srgbClr val="1873FE"/>
              </a:solidFill>
              <a:latin typeface="Arial" panose="020B0604020202020204" pitchFamily="34" charset="0"/>
            </a:endParaRPr>
          </a:p>
          <a:p>
            <a:pPr defTabSz="68580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visit </a:t>
            </a:r>
            <a:r>
              <a:rPr lang="en-US" altLang="en-US" sz="1200" dirty="0">
                <a:solidFill>
                  <a:srgbClr val="1873FE"/>
                </a:solidFill>
                <a:latin typeface="Arial" panose="020B0604020202020204" pitchFamily="34" charset="0"/>
                <a:ea typeface="Calibri" panose="020F0502020204030204" pitchFamily="34" charset="0"/>
                <a:hlinkClick r:id="rId3"/>
              </a:rPr>
              <a:t>https://www.thecloudtrain.com/</a:t>
            </a:r>
            <a:r>
              <a:rPr lang="en-US" altLang="en-US" sz="1200" dirty="0">
                <a:solidFill>
                  <a:srgbClr val="000000"/>
                </a:solidFill>
                <a:latin typeface="Arial" panose="020B0604020202020204" pitchFamily="34" charset="0"/>
                <a:ea typeface="Calibri" panose="020F0502020204030204" pitchFamily="34" charset="0"/>
              </a:rPr>
              <a:t> or</a:t>
            </a:r>
          </a:p>
          <a:p>
            <a:pPr defTabSz="685800" eaLnBrk="0" fontAlgn="base" hangingPunct="0">
              <a:spcBef>
                <a:spcPct val="0"/>
              </a:spcBef>
              <a:spcAft>
                <a:spcPct val="0"/>
              </a:spcAft>
            </a:pPr>
            <a:endParaRPr lang="en-US" altLang="en-US" sz="1200" dirty="0">
              <a:solidFill>
                <a:srgbClr val="000000"/>
              </a:solidFill>
              <a:latin typeface="Arial" panose="020B0604020202020204" pitchFamily="34" charset="0"/>
              <a:ea typeface="Calibri" panose="020F0502020204030204" pitchFamily="34" charset="0"/>
            </a:endParaRPr>
          </a:p>
          <a:p>
            <a:pPr defTabSz="68580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email </a:t>
            </a:r>
            <a:r>
              <a:rPr lang="en-US" altLang="en-US" sz="1200">
                <a:solidFill>
                  <a:srgbClr val="000000"/>
                </a:solidFill>
                <a:latin typeface="Arial" panose="020B0604020202020204" pitchFamily="34" charset="0"/>
                <a:ea typeface="Calibri" panose="020F0502020204030204" pitchFamily="34" charset="0"/>
              </a:rPr>
              <a:t>at </a:t>
            </a:r>
            <a:r>
              <a:rPr lang="en-US" altLang="en-US" sz="1200">
                <a:solidFill>
                  <a:srgbClr val="1873FE"/>
                </a:solidFill>
                <a:latin typeface="Arial" panose="020B0604020202020204" pitchFamily="34" charset="0"/>
                <a:ea typeface="Calibri" panose="020F0502020204030204" pitchFamily="34" charset="0"/>
                <a:hlinkClick r:id="rId4"/>
              </a:rPr>
              <a:t>join@</a:t>
            </a:r>
            <a:r>
              <a:rPr lang="en-US" altLang="en-US" sz="1200" dirty="0">
                <a:solidFill>
                  <a:srgbClr val="1873FE"/>
                </a:solidFill>
                <a:latin typeface="Arial" panose="020B0604020202020204" pitchFamily="34" charset="0"/>
                <a:ea typeface="Calibri" panose="020F0502020204030204" pitchFamily="34" charset="0"/>
                <a:hlinkClick r:id="rId4"/>
              </a:rPr>
              <a:t>thecloudtrain.com</a:t>
            </a:r>
            <a:r>
              <a:rPr lang="en-US" altLang="en-US" sz="1200" dirty="0">
                <a:solidFill>
                  <a:srgbClr val="1873FE"/>
                </a:solidFill>
                <a:latin typeface="Arial" panose="020B0604020202020204" pitchFamily="34" charset="0"/>
                <a:ea typeface="Calibri" panose="020F0502020204030204" pitchFamily="34" charset="0"/>
              </a:rPr>
              <a:t> </a:t>
            </a:r>
            <a:r>
              <a:rPr lang="en-US" altLang="en-US" sz="1200" dirty="0">
                <a:latin typeface="Arial" panose="020B0604020202020204" pitchFamily="34" charset="0"/>
                <a:ea typeface="Calibri" panose="020F0502020204030204" pitchFamily="34" charset="0"/>
              </a:rPr>
              <a:t>or</a:t>
            </a:r>
          </a:p>
          <a:p>
            <a:pPr defTabSz="685800" eaLnBrk="0" fontAlgn="base" hangingPunct="0">
              <a:spcBef>
                <a:spcPct val="0"/>
              </a:spcBef>
              <a:spcAft>
                <a:spcPct val="0"/>
              </a:spcAft>
            </a:pPr>
            <a:endParaRPr lang="en-US" altLang="en-US" sz="1200" dirty="0">
              <a:latin typeface="Arial" panose="020B0604020202020204" pitchFamily="34" charset="0"/>
            </a:endParaRPr>
          </a:p>
          <a:p>
            <a:pPr defTabSz="685800" eaLnBrk="0" fontAlgn="base" hangingPunct="0">
              <a:spcBef>
                <a:spcPct val="0"/>
              </a:spcBef>
              <a:spcAft>
                <a:spcPct val="0"/>
              </a:spcAft>
            </a:pPr>
            <a:r>
              <a:rPr lang="en-US" altLang="en-US" sz="1200" dirty="0">
                <a:latin typeface="Arial" panose="020B0604020202020204" pitchFamily="34" charset="0"/>
                <a:ea typeface="Calibri" panose="020F0502020204030204" pitchFamily="34" charset="0"/>
              </a:rPr>
              <a:t>WhatsApp us  </a:t>
            </a:r>
            <a:r>
              <a:rPr lang="en-US" altLang="en-US" sz="1200" dirty="0">
                <a:solidFill>
                  <a:srgbClr val="000000"/>
                </a:solidFill>
                <a:latin typeface="Arial" panose="020B0604020202020204" pitchFamily="34" charset="0"/>
                <a:ea typeface="Calibri" panose="020F0502020204030204" pitchFamily="34" charset="0"/>
              </a:rPr>
              <a:t>&gt;&gt;</a:t>
            </a:r>
            <a:endParaRPr lang="en-US" altLang="en-US" sz="1500" dirty="0">
              <a:latin typeface="Arial" panose="020B0604020202020204" pitchFamily="34" charset="0"/>
            </a:endParaRPr>
          </a:p>
        </p:txBody>
      </p:sp>
      <p:grpSp>
        <p:nvGrpSpPr>
          <p:cNvPr id="12" name="Group 11" descr="https://wa.me/9871272900">
            <a:extLst>
              <a:ext uri="{FF2B5EF4-FFF2-40B4-BE49-F238E27FC236}">
                <a16:creationId xmlns:a16="http://schemas.microsoft.com/office/drawing/2014/main" id="{1765091E-943A-4802-8440-239CF97D22F8}"/>
              </a:ext>
            </a:extLst>
          </p:cNvPr>
          <p:cNvGrpSpPr/>
          <p:nvPr/>
        </p:nvGrpSpPr>
        <p:grpSpPr>
          <a:xfrm>
            <a:off x="6448824" y="4312241"/>
            <a:ext cx="254318" cy="254318"/>
            <a:chOff x="0" y="0"/>
            <a:chExt cx="339504" cy="339278"/>
          </a:xfrm>
        </p:grpSpPr>
        <p:sp>
          <p:nvSpPr>
            <p:cNvPr id="13" name="Shape 2166">
              <a:hlinkClick r:id="rId5"/>
              <a:extLst>
                <a:ext uri="{FF2B5EF4-FFF2-40B4-BE49-F238E27FC236}">
                  <a16:creationId xmlns:a16="http://schemas.microsoft.com/office/drawing/2014/main" id="{B8B99797-8341-45C6-90D3-EC4CA135321F}"/>
                </a:ext>
              </a:extLst>
            </p:cNvPr>
            <p:cNvSpPr/>
            <p:nvPr/>
          </p:nvSpPr>
          <p:spPr>
            <a:xfrm>
              <a:off x="0" y="0"/>
              <a:ext cx="339504" cy="339278"/>
            </a:xfrm>
            <a:custGeom>
              <a:avLst/>
              <a:gdLst/>
              <a:ahLst/>
              <a:cxnLst/>
              <a:rect l="0" t="0" r="0" b="0"/>
              <a:pathLst>
                <a:path w="339504" h="339278">
                  <a:moveTo>
                    <a:pt x="45011" y="0"/>
                  </a:moveTo>
                  <a:lnTo>
                    <a:pt x="294493" y="0"/>
                  </a:lnTo>
                  <a:cubicBezTo>
                    <a:pt x="319373" y="0"/>
                    <a:pt x="339504" y="20131"/>
                    <a:pt x="339504" y="45011"/>
                  </a:cubicBezTo>
                  <a:lnTo>
                    <a:pt x="339504" y="294493"/>
                  </a:lnTo>
                  <a:cubicBezTo>
                    <a:pt x="339278" y="319147"/>
                    <a:pt x="319147" y="339278"/>
                    <a:pt x="294267" y="339278"/>
                  </a:cubicBezTo>
                  <a:lnTo>
                    <a:pt x="45011" y="339278"/>
                  </a:lnTo>
                  <a:cubicBezTo>
                    <a:pt x="26350" y="339278"/>
                    <a:pt x="10362" y="327954"/>
                    <a:pt x="3534" y="311796"/>
                  </a:cubicBezTo>
                  <a:lnTo>
                    <a:pt x="0" y="294268"/>
                  </a:lnTo>
                  <a:lnTo>
                    <a:pt x="0" y="45010"/>
                  </a:lnTo>
                  <a:lnTo>
                    <a:pt x="3534" y="27482"/>
                  </a:lnTo>
                  <a:cubicBezTo>
                    <a:pt x="10362" y="11323"/>
                    <a:pt x="26350" y="0"/>
                    <a:pt x="45011" y="0"/>
                  </a:cubicBezTo>
                  <a:close/>
                </a:path>
              </a:pathLst>
            </a:custGeom>
            <a:ln w="0" cap="flat">
              <a:miter lim="127000"/>
            </a:ln>
          </p:spPr>
          <p:style>
            <a:lnRef idx="0">
              <a:srgbClr val="000000">
                <a:alpha val="0"/>
              </a:srgbClr>
            </a:lnRef>
            <a:fillRef idx="1">
              <a:srgbClr val="25D366"/>
            </a:fillRef>
            <a:effectRef idx="0">
              <a:scrgbClr r="0" g="0" b="0"/>
            </a:effectRef>
            <a:fontRef idx="none"/>
          </p:style>
          <p:txBody>
            <a:bodyPr/>
            <a:lstStyle/>
            <a:p>
              <a:endParaRPr lang="en-IN" sz="1350" dirty="0"/>
            </a:p>
          </p:txBody>
        </p:sp>
        <p:sp>
          <p:nvSpPr>
            <p:cNvPr id="14" name="Shape 2167">
              <a:extLst>
                <a:ext uri="{FF2B5EF4-FFF2-40B4-BE49-F238E27FC236}">
                  <a16:creationId xmlns:a16="http://schemas.microsoft.com/office/drawing/2014/main" id="{918A3171-4F75-469D-BACC-EEB2ED641090}"/>
                </a:ext>
              </a:extLst>
            </p:cNvPr>
            <p:cNvSpPr/>
            <p:nvPr/>
          </p:nvSpPr>
          <p:spPr>
            <a:xfrm>
              <a:off x="113997" y="110605"/>
              <a:ext cx="57196" cy="98013"/>
            </a:xfrm>
            <a:custGeom>
              <a:avLst/>
              <a:gdLst/>
              <a:ahLst/>
              <a:cxnLst/>
              <a:rect l="0" t="0" r="0" b="0"/>
              <a:pathLst>
                <a:path w="57196" h="98013">
                  <a:moveTo>
                    <a:pt x="17416" y="678"/>
                  </a:moveTo>
                  <a:cubicBezTo>
                    <a:pt x="19226" y="678"/>
                    <a:pt x="21261" y="678"/>
                    <a:pt x="22845" y="678"/>
                  </a:cubicBezTo>
                  <a:cubicBezTo>
                    <a:pt x="24654" y="678"/>
                    <a:pt x="26916" y="0"/>
                    <a:pt x="29178" y="5428"/>
                  </a:cubicBezTo>
                  <a:cubicBezTo>
                    <a:pt x="31440" y="10857"/>
                    <a:pt x="37094" y="24880"/>
                    <a:pt x="37773" y="26237"/>
                  </a:cubicBezTo>
                  <a:cubicBezTo>
                    <a:pt x="38452" y="27594"/>
                    <a:pt x="38904" y="29404"/>
                    <a:pt x="37999" y="31214"/>
                  </a:cubicBezTo>
                  <a:cubicBezTo>
                    <a:pt x="37094" y="33249"/>
                    <a:pt x="36642" y="34380"/>
                    <a:pt x="35285" y="35963"/>
                  </a:cubicBezTo>
                  <a:cubicBezTo>
                    <a:pt x="33702" y="37547"/>
                    <a:pt x="32345" y="39582"/>
                    <a:pt x="30987" y="40939"/>
                  </a:cubicBezTo>
                  <a:cubicBezTo>
                    <a:pt x="29630" y="42297"/>
                    <a:pt x="28273" y="43879"/>
                    <a:pt x="29857" y="46594"/>
                  </a:cubicBezTo>
                  <a:cubicBezTo>
                    <a:pt x="31440" y="49308"/>
                    <a:pt x="37094" y="58582"/>
                    <a:pt x="45463" y="66046"/>
                  </a:cubicBezTo>
                  <a:lnTo>
                    <a:pt x="57196" y="74387"/>
                  </a:lnTo>
                  <a:lnTo>
                    <a:pt x="57196" y="98013"/>
                  </a:lnTo>
                  <a:lnTo>
                    <a:pt x="40448" y="87978"/>
                  </a:lnTo>
                  <a:cubicBezTo>
                    <a:pt x="23241" y="74726"/>
                    <a:pt x="12553" y="58355"/>
                    <a:pt x="11536" y="56998"/>
                  </a:cubicBezTo>
                  <a:cubicBezTo>
                    <a:pt x="10178" y="54963"/>
                    <a:pt x="0" y="41618"/>
                    <a:pt x="0" y="27821"/>
                  </a:cubicBezTo>
                  <a:cubicBezTo>
                    <a:pt x="0" y="14023"/>
                    <a:pt x="7464" y="7011"/>
                    <a:pt x="9952" y="4297"/>
                  </a:cubicBezTo>
                  <a:cubicBezTo>
                    <a:pt x="12440" y="1357"/>
                    <a:pt x="15607" y="678"/>
                    <a:pt x="17416" y="678"/>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sp>
          <p:nvSpPr>
            <p:cNvPr id="15" name="Shape 2168">
              <a:extLst>
                <a:ext uri="{FF2B5EF4-FFF2-40B4-BE49-F238E27FC236}">
                  <a16:creationId xmlns:a16="http://schemas.microsoft.com/office/drawing/2014/main" id="{C9661C7F-326B-4FC1-A06F-C456A205C4CB}"/>
                </a:ext>
              </a:extLst>
            </p:cNvPr>
            <p:cNvSpPr/>
            <p:nvPr/>
          </p:nvSpPr>
          <p:spPr>
            <a:xfrm>
              <a:off x="57903" y="50716"/>
              <a:ext cx="113290" cy="227265"/>
            </a:xfrm>
            <a:custGeom>
              <a:avLst/>
              <a:gdLst/>
              <a:ahLst/>
              <a:cxnLst/>
              <a:rect l="0" t="0" r="0" b="0"/>
              <a:pathLst>
                <a:path w="113290" h="227265">
                  <a:moveTo>
                    <a:pt x="113290" y="0"/>
                  </a:moveTo>
                  <a:lnTo>
                    <a:pt x="113290" y="18955"/>
                  </a:lnTo>
                  <a:lnTo>
                    <a:pt x="76931" y="26328"/>
                  </a:lnTo>
                  <a:cubicBezTo>
                    <a:pt x="43343" y="40577"/>
                    <a:pt x="19678" y="73912"/>
                    <a:pt x="19678" y="112589"/>
                  </a:cubicBezTo>
                  <a:cubicBezTo>
                    <a:pt x="19678" y="130232"/>
                    <a:pt x="24654" y="147422"/>
                    <a:pt x="33928" y="162350"/>
                  </a:cubicBezTo>
                  <a:lnTo>
                    <a:pt x="36190" y="165969"/>
                  </a:lnTo>
                  <a:lnTo>
                    <a:pt x="26690" y="200575"/>
                  </a:lnTo>
                  <a:lnTo>
                    <a:pt x="62201" y="191302"/>
                  </a:lnTo>
                  <a:lnTo>
                    <a:pt x="65594" y="193338"/>
                  </a:lnTo>
                  <a:cubicBezTo>
                    <a:pt x="72832" y="197635"/>
                    <a:pt x="80578" y="200915"/>
                    <a:pt x="88608" y="203120"/>
                  </a:cubicBezTo>
                  <a:lnTo>
                    <a:pt x="113290" y="206453"/>
                  </a:lnTo>
                  <a:lnTo>
                    <a:pt x="113290" y="225423"/>
                  </a:lnTo>
                  <a:lnTo>
                    <a:pt x="85781" y="221950"/>
                  </a:lnTo>
                  <a:cubicBezTo>
                    <a:pt x="76733" y="219632"/>
                    <a:pt x="67969" y="216182"/>
                    <a:pt x="59713" y="211658"/>
                  </a:cubicBezTo>
                  <a:lnTo>
                    <a:pt x="0" y="227265"/>
                  </a:lnTo>
                  <a:lnTo>
                    <a:pt x="16059" y="168910"/>
                  </a:lnTo>
                  <a:cubicBezTo>
                    <a:pt x="6107" y="151946"/>
                    <a:pt x="905" y="132493"/>
                    <a:pt x="905" y="112589"/>
                  </a:cubicBezTo>
                  <a:cubicBezTo>
                    <a:pt x="905" y="65939"/>
                    <a:pt x="29277" y="25904"/>
                    <a:pt x="69704" y="8802"/>
                  </a:cubicBezTo>
                  <a:lnTo>
                    <a:pt x="11329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sp>
          <p:nvSpPr>
            <p:cNvPr id="16" name="Shape 2169">
              <a:extLst>
                <a:ext uri="{FF2B5EF4-FFF2-40B4-BE49-F238E27FC236}">
                  <a16:creationId xmlns:a16="http://schemas.microsoft.com/office/drawing/2014/main" id="{599AFC61-7FA3-438E-80E9-2482BDC11C5D}"/>
                </a:ext>
              </a:extLst>
            </p:cNvPr>
            <p:cNvSpPr/>
            <p:nvPr/>
          </p:nvSpPr>
          <p:spPr>
            <a:xfrm>
              <a:off x="171193" y="176199"/>
              <a:ext cx="57480" cy="41844"/>
            </a:xfrm>
            <a:custGeom>
              <a:avLst/>
              <a:gdLst/>
              <a:ahLst/>
              <a:cxnLst/>
              <a:rect l="0" t="0" r="0" b="0"/>
              <a:pathLst>
                <a:path w="57480" h="41844">
                  <a:moveTo>
                    <a:pt x="32147" y="1357"/>
                  </a:moveTo>
                  <a:cubicBezTo>
                    <a:pt x="34635" y="2487"/>
                    <a:pt x="48658" y="9273"/>
                    <a:pt x="51373" y="10630"/>
                  </a:cubicBezTo>
                  <a:cubicBezTo>
                    <a:pt x="54313" y="12214"/>
                    <a:pt x="56123" y="12892"/>
                    <a:pt x="56801" y="14250"/>
                  </a:cubicBezTo>
                  <a:cubicBezTo>
                    <a:pt x="57480" y="15380"/>
                    <a:pt x="57480" y="21035"/>
                    <a:pt x="55218" y="27594"/>
                  </a:cubicBezTo>
                  <a:cubicBezTo>
                    <a:pt x="52956" y="34154"/>
                    <a:pt x="41647" y="40035"/>
                    <a:pt x="36218" y="40939"/>
                  </a:cubicBezTo>
                  <a:cubicBezTo>
                    <a:pt x="31468" y="41618"/>
                    <a:pt x="25361" y="41844"/>
                    <a:pt x="18576" y="39808"/>
                  </a:cubicBezTo>
                  <a:cubicBezTo>
                    <a:pt x="14505" y="38451"/>
                    <a:pt x="9302" y="36868"/>
                    <a:pt x="2517" y="33927"/>
                  </a:cubicBezTo>
                  <a:lnTo>
                    <a:pt x="0" y="32420"/>
                  </a:lnTo>
                  <a:lnTo>
                    <a:pt x="0" y="8793"/>
                  </a:lnTo>
                  <a:lnTo>
                    <a:pt x="2545" y="10602"/>
                  </a:lnTo>
                  <a:cubicBezTo>
                    <a:pt x="6531" y="12723"/>
                    <a:pt x="9528" y="13798"/>
                    <a:pt x="10886" y="14476"/>
                  </a:cubicBezTo>
                  <a:cubicBezTo>
                    <a:pt x="13600" y="15832"/>
                    <a:pt x="15409" y="15607"/>
                    <a:pt x="16993" y="13797"/>
                  </a:cubicBezTo>
                  <a:cubicBezTo>
                    <a:pt x="18576" y="11988"/>
                    <a:pt x="24004" y="5428"/>
                    <a:pt x="25814" y="2714"/>
                  </a:cubicBezTo>
                  <a:cubicBezTo>
                    <a:pt x="27623" y="0"/>
                    <a:pt x="29659" y="452"/>
                    <a:pt x="32147" y="1357"/>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sp>
          <p:nvSpPr>
            <p:cNvPr id="17" name="Shape 2170">
              <a:extLst>
                <a:ext uri="{FF2B5EF4-FFF2-40B4-BE49-F238E27FC236}">
                  <a16:creationId xmlns:a16="http://schemas.microsoft.com/office/drawing/2014/main" id="{08471F99-3685-4A0E-8BDB-11BF7F3818D1}"/>
                </a:ext>
              </a:extLst>
            </p:cNvPr>
            <p:cNvSpPr/>
            <p:nvPr/>
          </p:nvSpPr>
          <p:spPr>
            <a:xfrm>
              <a:off x="171193" y="50665"/>
              <a:ext cx="112895" cy="225507"/>
            </a:xfrm>
            <a:custGeom>
              <a:avLst/>
              <a:gdLst/>
              <a:ahLst/>
              <a:cxnLst/>
              <a:rect l="0" t="0" r="0" b="0"/>
              <a:pathLst>
                <a:path w="112895" h="225507">
                  <a:moveTo>
                    <a:pt x="255" y="0"/>
                  </a:moveTo>
                  <a:cubicBezTo>
                    <a:pt x="30337" y="0"/>
                    <a:pt x="58611" y="11762"/>
                    <a:pt x="79872" y="33024"/>
                  </a:cubicBezTo>
                  <a:cubicBezTo>
                    <a:pt x="101133" y="54285"/>
                    <a:pt x="112669" y="82558"/>
                    <a:pt x="112895" y="112867"/>
                  </a:cubicBezTo>
                  <a:cubicBezTo>
                    <a:pt x="112895" y="174841"/>
                    <a:pt x="62456" y="225507"/>
                    <a:pt x="255" y="225507"/>
                  </a:cubicBezTo>
                  <a:lnTo>
                    <a:pt x="0" y="225475"/>
                  </a:lnTo>
                  <a:lnTo>
                    <a:pt x="0" y="206504"/>
                  </a:lnTo>
                  <a:lnTo>
                    <a:pt x="29" y="206508"/>
                  </a:lnTo>
                  <a:cubicBezTo>
                    <a:pt x="51599" y="206508"/>
                    <a:pt x="93669" y="164437"/>
                    <a:pt x="93669" y="112640"/>
                  </a:cubicBezTo>
                  <a:cubicBezTo>
                    <a:pt x="93669" y="87534"/>
                    <a:pt x="83943" y="64011"/>
                    <a:pt x="66301" y="46368"/>
                  </a:cubicBezTo>
                  <a:cubicBezTo>
                    <a:pt x="48658" y="28726"/>
                    <a:pt x="25135" y="19000"/>
                    <a:pt x="29" y="19000"/>
                  </a:cubicBezTo>
                  <a:lnTo>
                    <a:pt x="0" y="19006"/>
                  </a:lnTo>
                  <a:lnTo>
                    <a:pt x="0" y="51"/>
                  </a:lnTo>
                  <a:lnTo>
                    <a:pt x="255"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grpSp>
      <p:sp>
        <p:nvSpPr>
          <p:cNvPr id="18" name="Rectangle 14">
            <a:extLst>
              <a:ext uri="{FF2B5EF4-FFF2-40B4-BE49-F238E27FC236}">
                <a16:creationId xmlns:a16="http://schemas.microsoft.com/office/drawing/2014/main" id="{F613C74B-7E94-4222-AEA7-CC9629CEDB22}"/>
              </a:ext>
            </a:extLst>
          </p:cNvPr>
          <p:cNvSpPr>
            <a:spLocks noChangeArrowheads="1"/>
          </p:cNvSpPr>
          <p:nvPr/>
        </p:nvSpPr>
        <p:spPr bwMode="auto">
          <a:xfrm>
            <a:off x="1013235" y="459634"/>
            <a:ext cx="3432686"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algn="ctr" defTabSz="685800" eaLnBrk="0" fontAlgn="base" hangingPunct="0">
              <a:spcBef>
                <a:spcPct val="0"/>
              </a:spcBef>
              <a:spcAft>
                <a:spcPct val="0"/>
              </a:spcAft>
            </a:pPr>
            <a:r>
              <a:rPr lang="en-US" altLang="en-US" sz="5400" b="1" dirty="0">
                <a:solidFill>
                  <a:schemeClr val="tx2">
                    <a:lumMod val="50000"/>
                  </a:schemeClr>
                </a:solidFill>
                <a:latin typeface="Arial" panose="020B0604020202020204" pitchFamily="34" charset="0"/>
                <a:ea typeface="Calibri" panose="020F0502020204030204" pitchFamily="34" charset="0"/>
              </a:rPr>
              <a:t>Got queries or need more info?</a:t>
            </a:r>
            <a:endParaRPr lang="en-US" altLang="en-US" sz="2400" dirty="0">
              <a:solidFill>
                <a:schemeClr val="tx2">
                  <a:lumMod val="50000"/>
                </a:schemeClr>
              </a:solidFill>
              <a:latin typeface="Arial" panose="020B0604020202020204" pitchFamily="34" charset="0"/>
            </a:endParaRPr>
          </a:p>
        </p:txBody>
      </p:sp>
      <p:cxnSp>
        <p:nvCxnSpPr>
          <p:cNvPr id="21" name="Straight Connector 20">
            <a:extLst>
              <a:ext uri="{FF2B5EF4-FFF2-40B4-BE49-F238E27FC236}">
                <a16:creationId xmlns:a16="http://schemas.microsoft.com/office/drawing/2014/main" id="{99C2FA9B-755B-4C57-B7BB-C9119E1E3654}"/>
              </a:ext>
            </a:extLst>
          </p:cNvPr>
          <p:cNvCxnSpPr/>
          <p:nvPr/>
        </p:nvCxnSpPr>
        <p:spPr>
          <a:xfrm>
            <a:off x="4572000" y="597310"/>
            <a:ext cx="0" cy="4033684"/>
          </a:xfrm>
          <a:prstGeom prst="line">
            <a:avLst/>
          </a:prstGeom>
          <a:ln w="38100">
            <a:solidFill>
              <a:schemeClr val="bg1">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36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88414"/>
            <a:ext cx="6715759" cy="478336"/>
          </a:xfrm>
          <a:prstGeom prst="rect">
            <a:avLst/>
          </a:prstGeom>
        </p:spPr>
        <p:txBody>
          <a:bodyPr vert="horz" wrap="square" lIns="0" tIns="16510" rIns="0" bIns="0" rtlCol="0">
            <a:spAutoFit/>
          </a:bodyPr>
          <a:lstStyle/>
          <a:p>
            <a:pPr marL="12700" algn="l">
              <a:lnSpc>
                <a:spcPct val="100000"/>
              </a:lnSpc>
              <a:spcBef>
                <a:spcPts val="130"/>
              </a:spcBef>
            </a:pPr>
            <a:r>
              <a:rPr dirty="0"/>
              <a:t>Why</a:t>
            </a:r>
            <a:r>
              <a:rPr spc="-10" dirty="0"/>
              <a:t> </a:t>
            </a:r>
            <a:r>
              <a:rPr lang="en-IN" spc="15" dirty="0" err="1"/>
              <a:t>IaaC</a:t>
            </a:r>
            <a:r>
              <a:rPr spc="10" dirty="0"/>
              <a:t>?</a:t>
            </a:r>
          </a:p>
        </p:txBody>
      </p:sp>
      <p:grpSp>
        <p:nvGrpSpPr>
          <p:cNvPr id="16" name="Group 15">
            <a:extLst>
              <a:ext uri="{FF2B5EF4-FFF2-40B4-BE49-F238E27FC236}">
                <a16:creationId xmlns:a16="http://schemas.microsoft.com/office/drawing/2014/main" id="{06337461-9A17-45AD-8CE2-1901B89E8931}"/>
              </a:ext>
            </a:extLst>
          </p:cNvPr>
          <p:cNvGrpSpPr/>
          <p:nvPr/>
        </p:nvGrpSpPr>
        <p:grpSpPr>
          <a:xfrm>
            <a:off x="685800" y="1428750"/>
            <a:ext cx="8171180" cy="3048000"/>
            <a:chOff x="685800" y="1123950"/>
            <a:chExt cx="8171180" cy="3048000"/>
          </a:xfrm>
        </p:grpSpPr>
        <p:grpSp>
          <p:nvGrpSpPr>
            <p:cNvPr id="3" name="object 3"/>
            <p:cNvGrpSpPr/>
            <p:nvPr/>
          </p:nvGrpSpPr>
          <p:grpSpPr>
            <a:xfrm>
              <a:off x="685800" y="1123950"/>
              <a:ext cx="7162800" cy="2362200"/>
              <a:chOff x="1524000" y="1152525"/>
              <a:chExt cx="7162800" cy="3086100"/>
            </a:xfrm>
          </p:grpSpPr>
          <p:pic>
            <p:nvPicPr>
              <p:cNvPr id="4" name="object 4"/>
              <p:cNvPicPr/>
              <p:nvPr/>
            </p:nvPicPr>
            <p:blipFill>
              <a:blip r:embed="rId2" cstate="print"/>
              <a:stretch>
                <a:fillRect/>
              </a:stretch>
            </p:blipFill>
            <p:spPr>
              <a:xfrm>
                <a:off x="1524000" y="1152525"/>
                <a:ext cx="4705365" cy="581025"/>
              </a:xfrm>
              <a:prstGeom prst="rect">
                <a:avLst/>
              </a:prstGeom>
            </p:spPr>
          </p:pic>
          <p:sp>
            <p:nvSpPr>
              <p:cNvPr id="5" name="object 5"/>
              <p:cNvSpPr/>
              <p:nvPr/>
            </p:nvSpPr>
            <p:spPr>
              <a:xfrm>
                <a:off x="1536323" y="1162812"/>
                <a:ext cx="4620895" cy="496570"/>
              </a:xfrm>
              <a:custGeom>
                <a:avLst/>
                <a:gdLst/>
                <a:ahLst/>
                <a:cxnLst/>
                <a:rect l="l" t="t" r="r" b="b"/>
                <a:pathLst>
                  <a:path w="4620895" h="496569">
                    <a:moveTo>
                      <a:pt x="4538218" y="0"/>
                    </a:moveTo>
                    <a:lnTo>
                      <a:pt x="0" y="0"/>
                    </a:lnTo>
                    <a:lnTo>
                      <a:pt x="0" y="496305"/>
                    </a:lnTo>
                    <a:lnTo>
                      <a:pt x="4620880" y="496305"/>
                    </a:lnTo>
                    <a:lnTo>
                      <a:pt x="4620880" y="82661"/>
                    </a:lnTo>
                    <a:lnTo>
                      <a:pt x="4538218" y="0"/>
                    </a:lnTo>
                    <a:close/>
                  </a:path>
                </a:pathLst>
              </a:custGeom>
              <a:solidFill>
                <a:srgbClr val="005778"/>
              </a:solidFill>
            </p:spPr>
            <p:txBody>
              <a:bodyPr wrap="square" lIns="0" tIns="0" rIns="0" bIns="0" rtlCol="0" anchor="ctr"/>
              <a:lstStyle/>
              <a:p>
                <a:pPr algn="ctr"/>
                <a:r>
                  <a:rPr lang="en-IN" b="1" dirty="0">
                    <a:solidFill>
                      <a:schemeClr val="bg1"/>
                    </a:solidFill>
                  </a:rPr>
                  <a:t>Confidence</a:t>
                </a:r>
              </a:p>
            </p:txBody>
          </p:sp>
          <p:pic>
            <p:nvPicPr>
              <p:cNvPr id="6" name="object 6"/>
              <p:cNvPicPr/>
              <p:nvPr/>
            </p:nvPicPr>
            <p:blipFill>
              <a:blip r:embed="rId3" cstate="print"/>
              <a:stretch>
                <a:fillRect/>
              </a:stretch>
            </p:blipFill>
            <p:spPr>
              <a:xfrm>
                <a:off x="1971675" y="1619250"/>
                <a:ext cx="4752990" cy="628650"/>
              </a:xfrm>
              <a:prstGeom prst="rect">
                <a:avLst/>
              </a:prstGeom>
            </p:spPr>
          </p:pic>
          <p:sp>
            <p:nvSpPr>
              <p:cNvPr id="7" name="object 7"/>
              <p:cNvSpPr/>
              <p:nvPr/>
            </p:nvSpPr>
            <p:spPr>
              <a:xfrm>
                <a:off x="2007107" y="1659117"/>
                <a:ext cx="4621530" cy="496570"/>
              </a:xfrm>
              <a:custGeom>
                <a:avLst/>
                <a:gdLst/>
                <a:ahLst/>
                <a:cxnLst/>
                <a:rect l="l" t="t" r="r" b="b"/>
                <a:pathLst>
                  <a:path w="4621530" h="496569">
                    <a:moveTo>
                      <a:pt x="4538228" y="0"/>
                    </a:moveTo>
                    <a:lnTo>
                      <a:pt x="0" y="0"/>
                    </a:lnTo>
                    <a:lnTo>
                      <a:pt x="0" y="496330"/>
                    </a:lnTo>
                    <a:lnTo>
                      <a:pt x="4621011" y="496330"/>
                    </a:lnTo>
                    <a:lnTo>
                      <a:pt x="4621011" y="82692"/>
                    </a:lnTo>
                    <a:lnTo>
                      <a:pt x="4538228" y="0"/>
                    </a:lnTo>
                    <a:close/>
                  </a:path>
                </a:pathLst>
              </a:custGeom>
              <a:solidFill>
                <a:srgbClr val="0083B3"/>
              </a:solidFill>
            </p:spPr>
            <p:txBody>
              <a:bodyPr wrap="square" lIns="0" tIns="0" rIns="0" bIns="0" rtlCol="0" anchor="ctr"/>
              <a:lstStyle/>
              <a:p>
                <a:pPr algn="ctr"/>
                <a:r>
                  <a:rPr lang="en-IN" b="1" dirty="0">
                    <a:solidFill>
                      <a:schemeClr val="bg1"/>
                    </a:solidFill>
                  </a:rPr>
                  <a:t>Repeatability</a:t>
                </a:r>
              </a:p>
            </p:txBody>
          </p:sp>
          <p:pic>
            <p:nvPicPr>
              <p:cNvPr id="8" name="object 8"/>
              <p:cNvPicPr/>
              <p:nvPr/>
            </p:nvPicPr>
            <p:blipFill>
              <a:blip r:embed="rId4" cstate="print"/>
              <a:stretch>
                <a:fillRect/>
              </a:stretch>
            </p:blipFill>
            <p:spPr>
              <a:xfrm>
                <a:off x="2438400" y="2114550"/>
                <a:ext cx="4752990" cy="628650"/>
              </a:xfrm>
              <a:prstGeom prst="rect">
                <a:avLst/>
              </a:prstGeom>
            </p:spPr>
          </p:pic>
          <p:sp>
            <p:nvSpPr>
              <p:cNvPr id="9" name="object 9"/>
              <p:cNvSpPr/>
              <p:nvPr/>
            </p:nvSpPr>
            <p:spPr>
              <a:xfrm>
                <a:off x="2477892" y="2155448"/>
                <a:ext cx="4621530" cy="496570"/>
              </a:xfrm>
              <a:custGeom>
                <a:avLst/>
                <a:gdLst/>
                <a:ahLst/>
                <a:cxnLst/>
                <a:rect l="l" t="t" r="r" b="b"/>
                <a:pathLst>
                  <a:path w="4621530" h="496569">
                    <a:moveTo>
                      <a:pt x="4538237" y="0"/>
                    </a:moveTo>
                    <a:lnTo>
                      <a:pt x="0" y="0"/>
                    </a:lnTo>
                    <a:lnTo>
                      <a:pt x="0" y="496180"/>
                    </a:lnTo>
                    <a:lnTo>
                      <a:pt x="4621020" y="496180"/>
                    </a:lnTo>
                    <a:lnTo>
                      <a:pt x="4621020" y="82676"/>
                    </a:lnTo>
                    <a:lnTo>
                      <a:pt x="4538237" y="0"/>
                    </a:lnTo>
                    <a:close/>
                  </a:path>
                </a:pathLst>
              </a:custGeom>
              <a:solidFill>
                <a:schemeClr val="bg1">
                  <a:lumMod val="50000"/>
                </a:schemeClr>
              </a:solidFill>
            </p:spPr>
            <p:txBody>
              <a:bodyPr wrap="square" lIns="0" tIns="0" rIns="0" bIns="0" rtlCol="0" anchor="ctr"/>
              <a:lstStyle/>
              <a:p>
                <a:pPr algn="ctr"/>
                <a:r>
                  <a:rPr lang="en-IN" b="1" dirty="0">
                    <a:solidFill>
                      <a:schemeClr val="bg1"/>
                    </a:solidFill>
                  </a:rPr>
                  <a:t>Troubleshooting</a:t>
                </a:r>
              </a:p>
            </p:txBody>
          </p:sp>
          <p:pic>
            <p:nvPicPr>
              <p:cNvPr id="10" name="object 10"/>
              <p:cNvPicPr/>
              <p:nvPr/>
            </p:nvPicPr>
            <p:blipFill>
              <a:blip r:embed="rId5" cstate="print"/>
              <a:stretch>
                <a:fillRect/>
              </a:stretch>
            </p:blipFill>
            <p:spPr>
              <a:xfrm>
                <a:off x="2905125" y="2609850"/>
                <a:ext cx="4762500" cy="628650"/>
              </a:xfrm>
              <a:prstGeom prst="rect">
                <a:avLst/>
              </a:prstGeom>
            </p:spPr>
          </p:pic>
          <p:sp>
            <p:nvSpPr>
              <p:cNvPr id="11" name="object 11"/>
              <p:cNvSpPr/>
              <p:nvPr/>
            </p:nvSpPr>
            <p:spPr>
              <a:xfrm>
                <a:off x="2948689" y="2651629"/>
                <a:ext cx="4621530" cy="496570"/>
              </a:xfrm>
              <a:custGeom>
                <a:avLst/>
                <a:gdLst/>
                <a:ahLst/>
                <a:cxnLst/>
                <a:rect l="l" t="t" r="r" b="b"/>
                <a:pathLst>
                  <a:path w="4621530" h="496569">
                    <a:moveTo>
                      <a:pt x="4538356" y="0"/>
                    </a:moveTo>
                    <a:lnTo>
                      <a:pt x="0" y="0"/>
                    </a:lnTo>
                    <a:lnTo>
                      <a:pt x="0" y="496324"/>
                    </a:lnTo>
                    <a:lnTo>
                      <a:pt x="4621017" y="496324"/>
                    </a:lnTo>
                    <a:lnTo>
                      <a:pt x="4621017" y="82808"/>
                    </a:lnTo>
                    <a:lnTo>
                      <a:pt x="4538356" y="0"/>
                    </a:lnTo>
                    <a:close/>
                  </a:path>
                </a:pathLst>
              </a:custGeom>
              <a:solidFill>
                <a:srgbClr val="47365A"/>
              </a:solidFill>
            </p:spPr>
            <p:txBody>
              <a:bodyPr wrap="square" lIns="0" tIns="0" rIns="0" bIns="0" rtlCol="0" anchor="ctr"/>
              <a:lstStyle/>
              <a:p>
                <a:pPr algn="ctr"/>
                <a:r>
                  <a:rPr lang="en-IN" b="1" dirty="0">
                    <a:solidFill>
                      <a:schemeClr val="bg1"/>
                    </a:solidFill>
                  </a:rPr>
                  <a:t>Disaster Recovery</a:t>
                </a:r>
              </a:p>
            </p:txBody>
          </p:sp>
          <p:pic>
            <p:nvPicPr>
              <p:cNvPr id="12" name="object 12"/>
              <p:cNvPicPr/>
              <p:nvPr/>
            </p:nvPicPr>
            <p:blipFill>
              <a:blip r:embed="rId6" cstate="print"/>
              <a:stretch>
                <a:fillRect/>
              </a:stretch>
            </p:blipFill>
            <p:spPr>
              <a:xfrm>
                <a:off x="3381390" y="3105150"/>
                <a:ext cx="4752990" cy="628650"/>
              </a:xfrm>
              <a:prstGeom prst="rect">
                <a:avLst/>
              </a:prstGeom>
            </p:spPr>
          </p:pic>
          <p:sp>
            <p:nvSpPr>
              <p:cNvPr id="13" name="object 13"/>
              <p:cNvSpPr/>
              <p:nvPr/>
            </p:nvSpPr>
            <p:spPr>
              <a:xfrm>
                <a:off x="3419490" y="3147953"/>
                <a:ext cx="4621530" cy="496570"/>
              </a:xfrm>
              <a:custGeom>
                <a:avLst/>
                <a:gdLst/>
                <a:ahLst/>
                <a:cxnLst/>
                <a:rect l="l" t="t" r="r" b="b"/>
                <a:pathLst>
                  <a:path w="4621530" h="496570">
                    <a:moveTo>
                      <a:pt x="4538319" y="0"/>
                    </a:moveTo>
                    <a:lnTo>
                      <a:pt x="0" y="0"/>
                    </a:lnTo>
                    <a:lnTo>
                      <a:pt x="0" y="496311"/>
                    </a:lnTo>
                    <a:lnTo>
                      <a:pt x="4621011" y="496311"/>
                    </a:lnTo>
                    <a:lnTo>
                      <a:pt x="4621011" y="82676"/>
                    </a:lnTo>
                    <a:lnTo>
                      <a:pt x="4538319" y="0"/>
                    </a:lnTo>
                    <a:close/>
                  </a:path>
                </a:pathLst>
              </a:custGeom>
              <a:solidFill>
                <a:srgbClr val="6B9E24"/>
              </a:solidFill>
            </p:spPr>
            <p:txBody>
              <a:bodyPr wrap="square" lIns="0" tIns="0" rIns="0" bIns="0" rtlCol="0" anchor="ctr"/>
              <a:lstStyle/>
              <a:p>
                <a:pPr algn="ctr"/>
                <a:r>
                  <a:rPr lang="en-IN" b="1" dirty="0">
                    <a:solidFill>
                      <a:schemeClr val="bg1"/>
                    </a:solidFill>
                  </a:rPr>
                  <a:t>Auditability</a:t>
                </a:r>
              </a:p>
            </p:txBody>
          </p:sp>
          <p:pic>
            <p:nvPicPr>
              <p:cNvPr id="14" name="object 14"/>
              <p:cNvPicPr/>
              <p:nvPr/>
            </p:nvPicPr>
            <p:blipFill>
              <a:blip r:embed="rId7" cstate="print"/>
              <a:stretch>
                <a:fillRect/>
              </a:stretch>
            </p:blipFill>
            <p:spPr>
              <a:xfrm>
                <a:off x="3810000" y="3600450"/>
                <a:ext cx="4876800" cy="638175"/>
              </a:xfrm>
              <a:prstGeom prst="rect">
                <a:avLst/>
              </a:prstGeom>
            </p:spPr>
          </p:pic>
          <p:sp>
            <p:nvSpPr>
              <p:cNvPr id="15" name="object 15"/>
              <p:cNvSpPr/>
              <p:nvPr/>
            </p:nvSpPr>
            <p:spPr>
              <a:xfrm>
                <a:off x="3846819" y="3644264"/>
                <a:ext cx="4742180" cy="496570"/>
              </a:xfrm>
              <a:custGeom>
                <a:avLst/>
                <a:gdLst/>
                <a:ahLst/>
                <a:cxnLst/>
                <a:rect l="l" t="t" r="r" b="b"/>
                <a:pathLst>
                  <a:path w="4742180" h="496570">
                    <a:moveTo>
                      <a:pt x="4659264" y="0"/>
                    </a:moveTo>
                    <a:lnTo>
                      <a:pt x="0" y="0"/>
                    </a:lnTo>
                    <a:lnTo>
                      <a:pt x="0" y="496287"/>
                    </a:lnTo>
                    <a:lnTo>
                      <a:pt x="4742078" y="496287"/>
                    </a:lnTo>
                    <a:lnTo>
                      <a:pt x="4742078" y="82676"/>
                    </a:lnTo>
                    <a:lnTo>
                      <a:pt x="4659264" y="0"/>
                    </a:lnTo>
                    <a:close/>
                  </a:path>
                </a:pathLst>
              </a:custGeom>
              <a:solidFill>
                <a:srgbClr val="006FC0"/>
              </a:solidFill>
            </p:spPr>
            <p:txBody>
              <a:bodyPr wrap="square" lIns="0" tIns="0" rIns="0" bIns="0" rtlCol="0" anchor="ctr"/>
              <a:lstStyle/>
              <a:p>
                <a:pPr algn="ctr"/>
                <a:r>
                  <a:rPr lang="en-IN" b="1" dirty="0">
                    <a:solidFill>
                      <a:schemeClr val="bg1"/>
                    </a:solidFill>
                  </a:rPr>
                  <a:t>Visibility</a:t>
                </a:r>
              </a:p>
            </p:txBody>
          </p:sp>
        </p:grpSp>
        <p:sp>
          <p:nvSpPr>
            <p:cNvPr id="19" name="object 15">
              <a:extLst>
                <a:ext uri="{FF2B5EF4-FFF2-40B4-BE49-F238E27FC236}">
                  <a16:creationId xmlns:a16="http://schemas.microsoft.com/office/drawing/2014/main" id="{84D64D36-9B96-41B4-A024-BA12F017EE2E}"/>
                </a:ext>
              </a:extLst>
            </p:cNvPr>
            <p:cNvSpPr/>
            <p:nvPr/>
          </p:nvSpPr>
          <p:spPr>
            <a:xfrm>
              <a:off x="3563522" y="3410859"/>
              <a:ext cx="4742180" cy="380091"/>
            </a:xfrm>
            <a:custGeom>
              <a:avLst/>
              <a:gdLst/>
              <a:ahLst/>
              <a:cxnLst/>
              <a:rect l="l" t="t" r="r" b="b"/>
              <a:pathLst>
                <a:path w="4742180" h="496570">
                  <a:moveTo>
                    <a:pt x="4659264" y="0"/>
                  </a:moveTo>
                  <a:lnTo>
                    <a:pt x="0" y="0"/>
                  </a:lnTo>
                  <a:lnTo>
                    <a:pt x="0" y="496287"/>
                  </a:lnTo>
                  <a:lnTo>
                    <a:pt x="4742078" y="496287"/>
                  </a:lnTo>
                  <a:lnTo>
                    <a:pt x="4742078" y="82676"/>
                  </a:lnTo>
                  <a:lnTo>
                    <a:pt x="4659264" y="0"/>
                  </a:lnTo>
                  <a:close/>
                </a:path>
              </a:pathLst>
            </a:custGeom>
            <a:solidFill>
              <a:schemeClr val="bg2">
                <a:lumMod val="25000"/>
              </a:schemeClr>
            </a:solidFill>
          </p:spPr>
          <p:txBody>
            <a:bodyPr wrap="square" lIns="0" tIns="0" rIns="0" bIns="0" rtlCol="0" anchor="ctr"/>
            <a:lstStyle/>
            <a:p>
              <a:pPr algn="ctr"/>
              <a:r>
                <a:rPr lang="en-IN" b="1" dirty="0">
                  <a:solidFill>
                    <a:schemeClr val="bg1"/>
                  </a:solidFill>
                </a:rPr>
                <a:t>Portability</a:t>
              </a:r>
            </a:p>
          </p:txBody>
        </p:sp>
        <p:sp>
          <p:nvSpPr>
            <p:cNvPr id="20" name="object 15">
              <a:extLst>
                <a:ext uri="{FF2B5EF4-FFF2-40B4-BE49-F238E27FC236}">
                  <a16:creationId xmlns:a16="http://schemas.microsoft.com/office/drawing/2014/main" id="{DDD1941D-2B22-4FE7-92F2-49B71CA89D3B}"/>
                </a:ext>
              </a:extLst>
            </p:cNvPr>
            <p:cNvSpPr/>
            <p:nvPr/>
          </p:nvSpPr>
          <p:spPr>
            <a:xfrm>
              <a:off x="4114800" y="3791859"/>
              <a:ext cx="4742180" cy="380091"/>
            </a:xfrm>
            <a:custGeom>
              <a:avLst/>
              <a:gdLst/>
              <a:ahLst/>
              <a:cxnLst/>
              <a:rect l="l" t="t" r="r" b="b"/>
              <a:pathLst>
                <a:path w="4742180" h="496570">
                  <a:moveTo>
                    <a:pt x="4659264" y="0"/>
                  </a:moveTo>
                  <a:lnTo>
                    <a:pt x="0" y="0"/>
                  </a:lnTo>
                  <a:lnTo>
                    <a:pt x="0" y="496287"/>
                  </a:lnTo>
                  <a:lnTo>
                    <a:pt x="4742078" y="496287"/>
                  </a:lnTo>
                  <a:lnTo>
                    <a:pt x="4742078" y="82676"/>
                  </a:lnTo>
                  <a:lnTo>
                    <a:pt x="4659264" y="0"/>
                  </a:lnTo>
                  <a:close/>
                </a:path>
              </a:pathLst>
            </a:custGeom>
            <a:solidFill>
              <a:schemeClr val="accent2">
                <a:lumMod val="75000"/>
              </a:schemeClr>
            </a:solidFill>
          </p:spPr>
          <p:txBody>
            <a:bodyPr wrap="square" lIns="0" tIns="0" rIns="0" bIns="0" rtlCol="0" anchor="ctr"/>
            <a:lstStyle/>
            <a:p>
              <a:pPr algn="ctr"/>
              <a:r>
                <a:rPr lang="en-IN" b="1" dirty="0">
                  <a:solidFill>
                    <a:schemeClr val="bg1"/>
                  </a:solidFill>
                </a:rPr>
                <a:t>Security</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6473" y="200903"/>
            <a:ext cx="7135495" cy="478336"/>
          </a:xfrm>
          <a:prstGeom prst="rect">
            <a:avLst/>
          </a:prstGeom>
        </p:spPr>
        <p:txBody>
          <a:bodyPr vert="horz" wrap="square" lIns="0" tIns="16510" rIns="0" bIns="0" rtlCol="0" anchor="ctr">
            <a:spAutoFit/>
          </a:bodyPr>
          <a:lstStyle>
            <a:lvl1pPr marL="12700" algn="ctr" defTabSz="685800">
              <a:lnSpc>
                <a:spcPct val="100000"/>
              </a:lnSpc>
              <a:spcBef>
                <a:spcPts val="130"/>
              </a:spcBef>
              <a:buNone/>
              <a:defRPr sz="3000" b="1" i="0">
                <a:ea typeface="+mj-ea"/>
                <a:cs typeface="+mj-cs"/>
              </a:defRPr>
            </a:lvl1pPr>
          </a:lstStyle>
          <a:p>
            <a:pPr algn="l"/>
            <a:r>
              <a:rPr dirty="0"/>
              <a:t>What is </a:t>
            </a:r>
            <a:r>
              <a:rPr lang="en-IN" dirty="0" err="1"/>
              <a:t>IaaC</a:t>
            </a:r>
            <a:r>
              <a:rPr dirty="0"/>
              <a:t>?</a:t>
            </a:r>
          </a:p>
        </p:txBody>
      </p:sp>
      <p:pic>
        <p:nvPicPr>
          <p:cNvPr id="3074" name="Picture 2" descr="What Is Infrastructure as Code? How Does It Work?">
            <a:extLst>
              <a:ext uri="{FF2B5EF4-FFF2-40B4-BE49-F238E27FC236}">
                <a16:creationId xmlns:a16="http://schemas.microsoft.com/office/drawing/2014/main" id="{392B8024-B60F-4274-95F4-4D0C92DF3C9F}"/>
              </a:ext>
            </a:extLst>
          </p:cNvPr>
          <p:cNvPicPr>
            <a:picLocks noChangeAspect="1" noChangeArrowheads="1"/>
          </p:cNvPicPr>
          <p:nvPr/>
        </p:nvPicPr>
        <p:blipFill rotWithShape="1">
          <a:blip r:embed="rId2">
            <a:clrChange>
              <a:clrFrom>
                <a:srgbClr val="FFFDE7"/>
              </a:clrFrom>
              <a:clrTo>
                <a:srgbClr val="FFFDE7">
                  <a:alpha val="0"/>
                </a:srgbClr>
              </a:clrTo>
            </a:clrChang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t="13319"/>
          <a:stretch/>
        </p:blipFill>
        <p:spPr bwMode="auto">
          <a:xfrm>
            <a:off x="848896" y="1157919"/>
            <a:ext cx="7380704" cy="36998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733550"/>
            <a:ext cx="494474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Introduction to </a:t>
            </a:r>
            <a:br>
              <a:rPr lang="en-IN" sz="4000" spc="50" dirty="0"/>
            </a:br>
            <a:r>
              <a:rPr lang="en-IN" sz="4000" spc="50" dirty="0"/>
              <a:t>Terraform</a:t>
            </a:r>
            <a:endParaRPr sz="4000"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2">
            <a:extLst>
              <a:ext uri="{FF2B5EF4-FFF2-40B4-BE49-F238E27FC236}">
                <a16:creationId xmlns:a16="http://schemas.microsoft.com/office/drawing/2014/main" id="{E118E29A-D7A2-497B-96B7-D9C504CB63B6}"/>
              </a:ext>
            </a:extLst>
          </p:cNvPr>
          <p:cNvGrpSpPr/>
          <p:nvPr/>
        </p:nvGrpSpPr>
        <p:grpSpPr>
          <a:xfrm>
            <a:off x="762000" y="1885950"/>
            <a:ext cx="5095875" cy="3089764"/>
            <a:chOff x="771525" y="981090"/>
            <a:chExt cx="7487284" cy="1066800"/>
          </a:xfrm>
        </p:grpSpPr>
        <p:pic>
          <p:nvPicPr>
            <p:cNvPr id="13" name="object 3">
              <a:extLst>
                <a:ext uri="{FF2B5EF4-FFF2-40B4-BE49-F238E27FC236}">
                  <a16:creationId xmlns:a16="http://schemas.microsoft.com/office/drawing/2014/main" id="{BDE7DF93-D03D-4A88-B117-322F227BF41E}"/>
                </a:ext>
              </a:extLst>
            </p:cNvPr>
            <p:cNvPicPr/>
            <p:nvPr/>
          </p:nvPicPr>
          <p:blipFill>
            <a:blip r:embed="rId2" cstate="print"/>
            <a:stretch>
              <a:fillRect/>
            </a:stretch>
          </p:blipFill>
          <p:spPr>
            <a:xfrm>
              <a:off x="771525" y="981090"/>
              <a:ext cx="7486665" cy="1066799"/>
            </a:xfrm>
            <a:prstGeom prst="rect">
              <a:avLst/>
            </a:prstGeom>
          </p:spPr>
        </p:pic>
        <p:sp>
          <p:nvSpPr>
            <p:cNvPr id="14" name="object 4">
              <a:extLst>
                <a:ext uri="{FF2B5EF4-FFF2-40B4-BE49-F238E27FC236}">
                  <a16:creationId xmlns:a16="http://schemas.microsoft.com/office/drawing/2014/main" id="{ADF4062B-0D9F-4F7E-9AAE-0C3BE39F030E}"/>
                </a:ext>
              </a:extLst>
            </p:cNvPr>
            <p:cNvSpPr/>
            <p:nvPr/>
          </p:nvSpPr>
          <p:spPr>
            <a:xfrm>
              <a:off x="791931" y="994775"/>
              <a:ext cx="7388859" cy="975994"/>
            </a:xfrm>
            <a:custGeom>
              <a:avLst/>
              <a:gdLst/>
              <a:ahLst/>
              <a:cxnLst/>
              <a:rect l="l" t="t" r="r" b="b"/>
              <a:pathLst>
                <a:path w="7388859" h="975994">
                  <a:moveTo>
                    <a:pt x="7226076" y="0"/>
                  </a:moveTo>
                  <a:lnTo>
                    <a:pt x="162616" y="0"/>
                  </a:lnTo>
                  <a:lnTo>
                    <a:pt x="119387" y="5807"/>
                  </a:lnTo>
                  <a:lnTo>
                    <a:pt x="80541" y="22200"/>
                  </a:lnTo>
                  <a:lnTo>
                    <a:pt x="47629" y="47632"/>
                  </a:lnTo>
                  <a:lnTo>
                    <a:pt x="22202" y="80557"/>
                  </a:lnTo>
                  <a:lnTo>
                    <a:pt x="5808" y="119429"/>
                  </a:lnTo>
                  <a:lnTo>
                    <a:pt x="0" y="162702"/>
                  </a:lnTo>
                  <a:lnTo>
                    <a:pt x="0" y="813053"/>
                  </a:lnTo>
                  <a:lnTo>
                    <a:pt x="5808" y="856284"/>
                  </a:lnTo>
                  <a:lnTo>
                    <a:pt x="22202" y="895144"/>
                  </a:lnTo>
                  <a:lnTo>
                    <a:pt x="47629" y="928077"/>
                  </a:lnTo>
                  <a:lnTo>
                    <a:pt x="80541" y="953528"/>
                  </a:lnTo>
                  <a:lnTo>
                    <a:pt x="119387" y="969939"/>
                  </a:lnTo>
                  <a:lnTo>
                    <a:pt x="162616" y="975756"/>
                  </a:lnTo>
                  <a:lnTo>
                    <a:pt x="7226076" y="975756"/>
                  </a:lnTo>
                  <a:lnTo>
                    <a:pt x="7269297" y="969939"/>
                  </a:lnTo>
                  <a:lnTo>
                    <a:pt x="7308135" y="953528"/>
                  </a:lnTo>
                  <a:lnTo>
                    <a:pt x="7341039" y="928077"/>
                  </a:lnTo>
                  <a:lnTo>
                    <a:pt x="7366460" y="895144"/>
                  </a:lnTo>
                  <a:lnTo>
                    <a:pt x="7382849" y="856284"/>
                  </a:lnTo>
                  <a:lnTo>
                    <a:pt x="7388656" y="813053"/>
                  </a:lnTo>
                  <a:lnTo>
                    <a:pt x="7388656" y="162702"/>
                  </a:lnTo>
                  <a:lnTo>
                    <a:pt x="7382849" y="119429"/>
                  </a:lnTo>
                  <a:lnTo>
                    <a:pt x="7366460" y="80557"/>
                  </a:lnTo>
                  <a:lnTo>
                    <a:pt x="7341039" y="47632"/>
                  </a:lnTo>
                  <a:lnTo>
                    <a:pt x="7308135" y="22200"/>
                  </a:lnTo>
                  <a:lnTo>
                    <a:pt x="7269297" y="5807"/>
                  </a:lnTo>
                  <a:lnTo>
                    <a:pt x="7226076" y="0"/>
                  </a:lnTo>
                  <a:close/>
                </a:path>
              </a:pathLst>
            </a:custGeom>
            <a:solidFill>
              <a:srgbClr val="FFFFFF"/>
            </a:solidFill>
          </p:spPr>
          <p:txBody>
            <a:bodyPr wrap="square" lIns="0" tIns="0" rIns="0" bIns="0" rtlCol="0"/>
            <a:lstStyle/>
            <a:p>
              <a:endParaRPr/>
            </a:p>
          </p:txBody>
        </p:sp>
        <p:sp>
          <p:nvSpPr>
            <p:cNvPr id="15" name="object 5">
              <a:extLst>
                <a:ext uri="{FF2B5EF4-FFF2-40B4-BE49-F238E27FC236}">
                  <a16:creationId xmlns:a16="http://schemas.microsoft.com/office/drawing/2014/main" id="{E4C54E62-C07F-4164-8014-98691C2628BD}"/>
                </a:ext>
              </a:extLst>
            </p:cNvPr>
            <p:cNvSpPr/>
            <p:nvPr/>
          </p:nvSpPr>
          <p:spPr>
            <a:xfrm>
              <a:off x="791931" y="994775"/>
              <a:ext cx="7388859" cy="975994"/>
            </a:xfrm>
            <a:custGeom>
              <a:avLst/>
              <a:gdLst/>
              <a:ahLst/>
              <a:cxnLst/>
              <a:rect l="l" t="t" r="r" b="b"/>
              <a:pathLst>
                <a:path w="7388859" h="975994">
                  <a:moveTo>
                    <a:pt x="0" y="162702"/>
                  </a:moveTo>
                  <a:lnTo>
                    <a:pt x="5808" y="119429"/>
                  </a:lnTo>
                  <a:lnTo>
                    <a:pt x="22202" y="80557"/>
                  </a:lnTo>
                  <a:lnTo>
                    <a:pt x="47629" y="47632"/>
                  </a:lnTo>
                  <a:lnTo>
                    <a:pt x="80541" y="22200"/>
                  </a:lnTo>
                  <a:lnTo>
                    <a:pt x="119387" y="5807"/>
                  </a:lnTo>
                  <a:lnTo>
                    <a:pt x="162616" y="0"/>
                  </a:lnTo>
                  <a:lnTo>
                    <a:pt x="7226076" y="0"/>
                  </a:lnTo>
                  <a:lnTo>
                    <a:pt x="7269297" y="5807"/>
                  </a:lnTo>
                  <a:lnTo>
                    <a:pt x="7308135" y="22200"/>
                  </a:lnTo>
                  <a:lnTo>
                    <a:pt x="7341039" y="47632"/>
                  </a:lnTo>
                  <a:lnTo>
                    <a:pt x="7366460" y="80557"/>
                  </a:lnTo>
                  <a:lnTo>
                    <a:pt x="7382849" y="119429"/>
                  </a:lnTo>
                  <a:lnTo>
                    <a:pt x="7388656" y="162702"/>
                  </a:lnTo>
                  <a:lnTo>
                    <a:pt x="7388656" y="813053"/>
                  </a:lnTo>
                  <a:lnTo>
                    <a:pt x="7382849" y="856284"/>
                  </a:lnTo>
                  <a:lnTo>
                    <a:pt x="7366460" y="895144"/>
                  </a:lnTo>
                  <a:lnTo>
                    <a:pt x="7341039" y="928077"/>
                  </a:lnTo>
                  <a:lnTo>
                    <a:pt x="7308135" y="953528"/>
                  </a:lnTo>
                  <a:lnTo>
                    <a:pt x="7269297" y="969939"/>
                  </a:lnTo>
                  <a:lnTo>
                    <a:pt x="7226076" y="975756"/>
                  </a:lnTo>
                  <a:lnTo>
                    <a:pt x="162616" y="975756"/>
                  </a:lnTo>
                  <a:lnTo>
                    <a:pt x="119387" y="969939"/>
                  </a:lnTo>
                  <a:lnTo>
                    <a:pt x="80541" y="953528"/>
                  </a:lnTo>
                  <a:lnTo>
                    <a:pt x="47629" y="928077"/>
                  </a:lnTo>
                  <a:lnTo>
                    <a:pt x="22202" y="895144"/>
                  </a:lnTo>
                  <a:lnTo>
                    <a:pt x="5808" y="856284"/>
                  </a:lnTo>
                  <a:lnTo>
                    <a:pt x="0" y="813053"/>
                  </a:lnTo>
                  <a:lnTo>
                    <a:pt x="0" y="162702"/>
                  </a:lnTo>
                  <a:close/>
                </a:path>
              </a:pathLst>
            </a:custGeom>
            <a:ln w="12700">
              <a:solidFill>
                <a:srgbClr val="AF5C04"/>
              </a:solidFill>
            </a:ln>
          </p:spPr>
          <p:txBody>
            <a:bodyPr wrap="square" lIns="0" tIns="0" rIns="0" bIns="0" rtlCol="0"/>
            <a:lstStyle/>
            <a:p>
              <a:endParaRPr/>
            </a:p>
          </p:txBody>
        </p:sp>
      </p:grpSp>
      <p:grpSp>
        <p:nvGrpSpPr>
          <p:cNvPr id="2" name="object 2"/>
          <p:cNvGrpSpPr/>
          <p:nvPr/>
        </p:nvGrpSpPr>
        <p:grpSpPr>
          <a:xfrm>
            <a:off x="771525" y="1047750"/>
            <a:ext cx="7487284" cy="838200"/>
            <a:chOff x="771525" y="981090"/>
            <a:chExt cx="7487284" cy="1066800"/>
          </a:xfrm>
        </p:grpSpPr>
        <p:pic>
          <p:nvPicPr>
            <p:cNvPr id="3" name="object 3"/>
            <p:cNvPicPr/>
            <p:nvPr/>
          </p:nvPicPr>
          <p:blipFill>
            <a:blip r:embed="rId2" cstate="print"/>
            <a:stretch>
              <a:fillRect/>
            </a:stretch>
          </p:blipFill>
          <p:spPr>
            <a:xfrm>
              <a:off x="771525" y="981090"/>
              <a:ext cx="7486665" cy="1066799"/>
            </a:xfrm>
            <a:prstGeom prst="rect">
              <a:avLst/>
            </a:prstGeom>
          </p:spPr>
        </p:pic>
        <p:sp>
          <p:nvSpPr>
            <p:cNvPr id="4" name="object 4"/>
            <p:cNvSpPr/>
            <p:nvPr/>
          </p:nvSpPr>
          <p:spPr>
            <a:xfrm>
              <a:off x="791931" y="994775"/>
              <a:ext cx="7388859" cy="975994"/>
            </a:xfrm>
            <a:custGeom>
              <a:avLst/>
              <a:gdLst/>
              <a:ahLst/>
              <a:cxnLst/>
              <a:rect l="l" t="t" r="r" b="b"/>
              <a:pathLst>
                <a:path w="7388859" h="975994">
                  <a:moveTo>
                    <a:pt x="7226076" y="0"/>
                  </a:moveTo>
                  <a:lnTo>
                    <a:pt x="162616" y="0"/>
                  </a:lnTo>
                  <a:lnTo>
                    <a:pt x="119387" y="5807"/>
                  </a:lnTo>
                  <a:lnTo>
                    <a:pt x="80541" y="22200"/>
                  </a:lnTo>
                  <a:lnTo>
                    <a:pt x="47629" y="47632"/>
                  </a:lnTo>
                  <a:lnTo>
                    <a:pt x="22202" y="80557"/>
                  </a:lnTo>
                  <a:lnTo>
                    <a:pt x="5808" y="119429"/>
                  </a:lnTo>
                  <a:lnTo>
                    <a:pt x="0" y="162702"/>
                  </a:lnTo>
                  <a:lnTo>
                    <a:pt x="0" y="813053"/>
                  </a:lnTo>
                  <a:lnTo>
                    <a:pt x="5808" y="856284"/>
                  </a:lnTo>
                  <a:lnTo>
                    <a:pt x="22202" y="895144"/>
                  </a:lnTo>
                  <a:lnTo>
                    <a:pt x="47629" y="928077"/>
                  </a:lnTo>
                  <a:lnTo>
                    <a:pt x="80541" y="953528"/>
                  </a:lnTo>
                  <a:lnTo>
                    <a:pt x="119387" y="969939"/>
                  </a:lnTo>
                  <a:lnTo>
                    <a:pt x="162616" y="975756"/>
                  </a:lnTo>
                  <a:lnTo>
                    <a:pt x="7226076" y="975756"/>
                  </a:lnTo>
                  <a:lnTo>
                    <a:pt x="7269297" y="969939"/>
                  </a:lnTo>
                  <a:lnTo>
                    <a:pt x="7308135" y="953528"/>
                  </a:lnTo>
                  <a:lnTo>
                    <a:pt x="7341039" y="928077"/>
                  </a:lnTo>
                  <a:lnTo>
                    <a:pt x="7366460" y="895144"/>
                  </a:lnTo>
                  <a:lnTo>
                    <a:pt x="7382849" y="856284"/>
                  </a:lnTo>
                  <a:lnTo>
                    <a:pt x="7388656" y="813053"/>
                  </a:lnTo>
                  <a:lnTo>
                    <a:pt x="7388656" y="162702"/>
                  </a:lnTo>
                  <a:lnTo>
                    <a:pt x="7382849" y="119429"/>
                  </a:lnTo>
                  <a:lnTo>
                    <a:pt x="7366460" y="80557"/>
                  </a:lnTo>
                  <a:lnTo>
                    <a:pt x="7341039" y="47632"/>
                  </a:lnTo>
                  <a:lnTo>
                    <a:pt x="7308135" y="22200"/>
                  </a:lnTo>
                  <a:lnTo>
                    <a:pt x="7269297" y="5807"/>
                  </a:lnTo>
                  <a:lnTo>
                    <a:pt x="7226076" y="0"/>
                  </a:lnTo>
                  <a:close/>
                </a:path>
              </a:pathLst>
            </a:custGeom>
            <a:solidFill>
              <a:srgbClr val="FFFFFF"/>
            </a:solidFill>
          </p:spPr>
          <p:txBody>
            <a:bodyPr wrap="square" lIns="0" tIns="0" rIns="0" bIns="0" rtlCol="0"/>
            <a:lstStyle/>
            <a:p>
              <a:endParaRPr/>
            </a:p>
          </p:txBody>
        </p:sp>
        <p:sp>
          <p:nvSpPr>
            <p:cNvPr id="5" name="object 5"/>
            <p:cNvSpPr/>
            <p:nvPr/>
          </p:nvSpPr>
          <p:spPr>
            <a:xfrm>
              <a:off x="791931" y="994775"/>
              <a:ext cx="7388859" cy="975994"/>
            </a:xfrm>
            <a:custGeom>
              <a:avLst/>
              <a:gdLst/>
              <a:ahLst/>
              <a:cxnLst/>
              <a:rect l="l" t="t" r="r" b="b"/>
              <a:pathLst>
                <a:path w="7388859" h="975994">
                  <a:moveTo>
                    <a:pt x="0" y="162702"/>
                  </a:moveTo>
                  <a:lnTo>
                    <a:pt x="5808" y="119429"/>
                  </a:lnTo>
                  <a:lnTo>
                    <a:pt x="22202" y="80557"/>
                  </a:lnTo>
                  <a:lnTo>
                    <a:pt x="47629" y="47632"/>
                  </a:lnTo>
                  <a:lnTo>
                    <a:pt x="80541" y="22200"/>
                  </a:lnTo>
                  <a:lnTo>
                    <a:pt x="119387" y="5807"/>
                  </a:lnTo>
                  <a:lnTo>
                    <a:pt x="162616" y="0"/>
                  </a:lnTo>
                  <a:lnTo>
                    <a:pt x="7226076" y="0"/>
                  </a:lnTo>
                  <a:lnTo>
                    <a:pt x="7269297" y="5807"/>
                  </a:lnTo>
                  <a:lnTo>
                    <a:pt x="7308135" y="22200"/>
                  </a:lnTo>
                  <a:lnTo>
                    <a:pt x="7341039" y="47632"/>
                  </a:lnTo>
                  <a:lnTo>
                    <a:pt x="7366460" y="80557"/>
                  </a:lnTo>
                  <a:lnTo>
                    <a:pt x="7382849" y="119429"/>
                  </a:lnTo>
                  <a:lnTo>
                    <a:pt x="7388656" y="162702"/>
                  </a:lnTo>
                  <a:lnTo>
                    <a:pt x="7388656" y="813053"/>
                  </a:lnTo>
                  <a:lnTo>
                    <a:pt x="7382849" y="856284"/>
                  </a:lnTo>
                  <a:lnTo>
                    <a:pt x="7366460" y="895144"/>
                  </a:lnTo>
                  <a:lnTo>
                    <a:pt x="7341039" y="928077"/>
                  </a:lnTo>
                  <a:lnTo>
                    <a:pt x="7308135" y="953528"/>
                  </a:lnTo>
                  <a:lnTo>
                    <a:pt x="7269297" y="969939"/>
                  </a:lnTo>
                  <a:lnTo>
                    <a:pt x="7226076" y="975756"/>
                  </a:lnTo>
                  <a:lnTo>
                    <a:pt x="162616" y="975756"/>
                  </a:lnTo>
                  <a:lnTo>
                    <a:pt x="119387" y="969939"/>
                  </a:lnTo>
                  <a:lnTo>
                    <a:pt x="80541" y="953528"/>
                  </a:lnTo>
                  <a:lnTo>
                    <a:pt x="47629" y="928077"/>
                  </a:lnTo>
                  <a:lnTo>
                    <a:pt x="22202" y="895144"/>
                  </a:lnTo>
                  <a:lnTo>
                    <a:pt x="5808" y="856284"/>
                  </a:lnTo>
                  <a:lnTo>
                    <a:pt x="0" y="813053"/>
                  </a:lnTo>
                  <a:lnTo>
                    <a:pt x="0" y="162702"/>
                  </a:lnTo>
                  <a:close/>
                </a:path>
              </a:pathLst>
            </a:custGeom>
            <a:ln w="12700">
              <a:solidFill>
                <a:srgbClr val="AF5C04"/>
              </a:solidFill>
            </a:ln>
          </p:spPr>
          <p:txBody>
            <a:bodyPr wrap="square" lIns="0" tIns="0" rIns="0" bIns="0" rtlCol="0"/>
            <a:lstStyle/>
            <a:p>
              <a:endParaRPr/>
            </a:p>
          </p:txBody>
        </p:sp>
      </p:grpSp>
      <p:sp>
        <p:nvSpPr>
          <p:cNvPr id="6" name="object 6"/>
          <p:cNvSpPr txBox="1"/>
          <p:nvPr/>
        </p:nvSpPr>
        <p:spPr>
          <a:xfrm>
            <a:off x="560705" y="256744"/>
            <a:ext cx="5535295" cy="478336"/>
          </a:xfrm>
          <a:prstGeom prst="rect">
            <a:avLst/>
          </a:prstGeom>
        </p:spPr>
        <p:txBody>
          <a:bodyPr vert="horz" wrap="square" lIns="0" tIns="16510" rIns="0" bIns="0" rtlCol="0" anchor="ctr">
            <a:spAutoFit/>
          </a:bodyPr>
          <a:lstStyle>
            <a:lvl1pPr marL="12700" algn="ctr" defTabSz="685800">
              <a:lnSpc>
                <a:spcPct val="100000"/>
              </a:lnSpc>
              <a:spcBef>
                <a:spcPts val="130"/>
              </a:spcBef>
              <a:buNone/>
              <a:defRPr sz="3000" b="1" i="0">
                <a:ea typeface="+mj-ea"/>
                <a:cs typeface="+mj-cs"/>
              </a:defRPr>
            </a:lvl1pPr>
          </a:lstStyle>
          <a:p>
            <a:r>
              <a:rPr dirty="0"/>
              <a:t>Introduction to </a:t>
            </a:r>
            <a:r>
              <a:rPr lang="en-IN" dirty="0"/>
              <a:t>Terraform</a:t>
            </a:r>
            <a:endParaRPr dirty="0"/>
          </a:p>
        </p:txBody>
      </p:sp>
      <p:sp>
        <p:nvSpPr>
          <p:cNvPr id="7" name="object 7"/>
          <p:cNvSpPr txBox="1"/>
          <p:nvPr/>
        </p:nvSpPr>
        <p:spPr>
          <a:xfrm>
            <a:off x="1034062" y="1149954"/>
            <a:ext cx="6961590" cy="659796"/>
          </a:xfrm>
          <a:prstGeom prst="rect">
            <a:avLst/>
          </a:prstGeom>
        </p:spPr>
        <p:txBody>
          <a:bodyPr vert="horz" wrap="square" lIns="0" tIns="13335" rIns="0" bIns="0" rtlCol="0">
            <a:spAutoFit/>
          </a:bodyPr>
          <a:lstStyle/>
          <a:p>
            <a:pPr algn="ctr"/>
            <a:r>
              <a:rPr lang="en-IN" sz="1400" dirty="0"/>
              <a:t>Terraform is a tool for building, changing, and versioning infrastructure safely and efficiently. Terraform can manage existing and popular service providers as well as custom in-house solutions.</a:t>
            </a:r>
          </a:p>
        </p:txBody>
      </p:sp>
      <p:pic>
        <p:nvPicPr>
          <p:cNvPr id="7172" name="Picture 4" descr="An Introduction to Terraform. About Terraform : With Terminal a few… | by  Prabhu Rajendran | Everything at Once | Medium">
            <a:extLst>
              <a:ext uri="{FF2B5EF4-FFF2-40B4-BE49-F238E27FC236}">
                <a16:creationId xmlns:a16="http://schemas.microsoft.com/office/drawing/2014/main" id="{5466F53B-CF12-4F36-8CFA-F39DD64A62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087290"/>
            <a:ext cx="2944110" cy="10084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object 7">
            <a:extLst>
              <a:ext uri="{FF2B5EF4-FFF2-40B4-BE49-F238E27FC236}">
                <a16:creationId xmlns:a16="http://schemas.microsoft.com/office/drawing/2014/main" id="{BD11ACC5-7C9D-43AD-9F7A-0C5BB864B0D8}"/>
              </a:ext>
            </a:extLst>
          </p:cNvPr>
          <p:cNvSpPr txBox="1"/>
          <p:nvPr/>
        </p:nvSpPr>
        <p:spPr>
          <a:xfrm>
            <a:off x="990600" y="1967318"/>
            <a:ext cx="4566652" cy="2814232"/>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en-IN" sz="1400" dirty="0"/>
              <a:t>Configuration files describe to Terraform the components needed to run a single application or your entire data </a:t>
            </a:r>
            <a:r>
              <a:rPr lang="en-IN" sz="1400" dirty="0" err="1"/>
              <a:t>center</a:t>
            </a:r>
            <a:r>
              <a:rPr lang="en-IN" sz="1400" dirty="0"/>
              <a:t>. </a:t>
            </a:r>
          </a:p>
          <a:p>
            <a:pPr marL="285750" indent="-285750" algn="just">
              <a:buFont typeface="Arial" panose="020B0604020202020204" pitchFamily="34" charset="0"/>
              <a:buChar char="•"/>
            </a:pPr>
            <a:r>
              <a:rPr lang="en-IN" sz="1400" dirty="0"/>
              <a:t>Terraform generates an execution plan describing what it will do to reach the desired state, and then executes it to build the described infrastructure.</a:t>
            </a:r>
          </a:p>
          <a:p>
            <a:pPr marL="285750" indent="-285750" algn="just">
              <a:buFont typeface="Arial" panose="020B0604020202020204" pitchFamily="34" charset="0"/>
              <a:buChar char="•"/>
            </a:pPr>
            <a:r>
              <a:rPr lang="en-IN" sz="1400" dirty="0"/>
              <a:t>As the configuration changes, Terraform is able to determine what changed and create incremental execution plans which can be applied.</a:t>
            </a:r>
          </a:p>
          <a:p>
            <a:pPr marL="285750" indent="-285750" algn="just">
              <a:buFont typeface="Arial" panose="020B0604020202020204" pitchFamily="34" charset="0"/>
              <a:buChar char="•"/>
            </a:pPr>
            <a:r>
              <a:rPr lang="en-IN" sz="1400" dirty="0"/>
              <a:t>The infrastructure Terraform can manage includes low-level components such as compute instances, storage, and networking, as well as high-level components such as DNS entries, SaaS features,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1806892"/>
            <a:ext cx="439166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lang="en-IN" sz="4000" spc="50" dirty="0"/>
              <a:t>Terraform</a:t>
            </a:r>
            <a:r>
              <a:rPr sz="4000" spc="50" dirty="0"/>
              <a:t> </a:t>
            </a:r>
            <a:br>
              <a:rPr lang="en-IN" sz="4000" spc="50" dirty="0"/>
            </a:br>
            <a:r>
              <a:rPr sz="4000" spc="50" dirty="0"/>
              <a:t>Architecture</a:t>
            </a:r>
          </a:p>
        </p:txBody>
      </p:sp>
    </p:spTree>
  </p:cSld>
  <p:clrMapOvr>
    <a:masterClrMapping/>
  </p:clrMapOvr>
</p:sld>
</file>

<file path=ppt/theme/theme1.xml><?xml version="1.0" encoding="utf-8"?>
<a:theme xmlns:a="http://schemas.openxmlformats.org/drawingml/2006/main" name="cloudtrai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oudtrain" id="{A4F90E34-3432-46A1-89A5-A701D3586618}" vid="{30871F3D-8D47-4243-BF6C-F349952EDB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3124</TotalTime>
  <Words>1782</Words>
  <Application>Microsoft Office PowerPoint</Application>
  <PresentationFormat>On-screen Show (16:9)</PresentationFormat>
  <Paragraphs>275</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Calibri Light</vt:lpstr>
      <vt:lpstr>Courier New</vt:lpstr>
      <vt:lpstr>Geekflare</vt:lpstr>
      <vt:lpstr>metro-web</vt:lpstr>
      <vt:lpstr>Times New Roman</vt:lpstr>
      <vt:lpstr>var(--font-display)</vt:lpstr>
      <vt:lpstr>var(--font-monospace)</vt:lpstr>
      <vt:lpstr>cloudtrain</vt:lpstr>
      <vt:lpstr>Infrastructure as a Code [ Terraform ]</vt:lpstr>
      <vt:lpstr>PowerPoint Presentation</vt:lpstr>
      <vt:lpstr>What is  IaaC?</vt:lpstr>
      <vt:lpstr>What is IaaC?</vt:lpstr>
      <vt:lpstr>Why IaaC?</vt:lpstr>
      <vt:lpstr>PowerPoint Presentation</vt:lpstr>
      <vt:lpstr>Introduction to  Terraform</vt:lpstr>
      <vt:lpstr>PowerPoint Presentation</vt:lpstr>
      <vt:lpstr>Terraform  Architecture</vt:lpstr>
      <vt:lpstr>Terraform Core Concepts</vt:lpstr>
      <vt:lpstr>Terraform Architecture</vt:lpstr>
      <vt:lpstr>Terraform Architecture</vt:lpstr>
      <vt:lpstr>Terraform Architecture</vt:lpstr>
      <vt:lpstr>Terraform Architecture</vt:lpstr>
      <vt:lpstr>Terraform  Lifecycle</vt:lpstr>
      <vt:lpstr>Terraform Actions</vt:lpstr>
      <vt:lpstr>Terraform Actions</vt:lpstr>
      <vt:lpstr>Terraform Actions</vt:lpstr>
      <vt:lpstr>Terraform Actions</vt:lpstr>
      <vt:lpstr>Terraform Actions</vt:lpstr>
      <vt:lpstr>Installing  Terraform</vt:lpstr>
      <vt:lpstr>Terraform Installation</vt:lpstr>
      <vt:lpstr>Terraform  State</vt:lpstr>
      <vt:lpstr>Terraform State</vt:lpstr>
      <vt:lpstr>Terraform State</vt:lpstr>
      <vt:lpstr>Terraform State</vt:lpstr>
      <vt:lpstr>Terraform State</vt:lpstr>
      <vt:lpstr>Terraform Variables</vt:lpstr>
      <vt:lpstr>Terraform Variables</vt:lpstr>
      <vt:lpstr>Input Variables</vt:lpstr>
      <vt:lpstr>Input Variables</vt:lpstr>
      <vt:lpstr>Input Variables</vt:lpstr>
      <vt:lpstr>Input Variables</vt:lpstr>
      <vt:lpstr>Output Variables</vt:lpstr>
      <vt:lpstr>Terraform Modules</vt:lpstr>
      <vt:lpstr>Terraform Modules</vt:lpstr>
      <vt:lpstr>Types of Modules</vt:lpstr>
      <vt:lpstr>Hands On:  Infra Deployment with Terraform</vt:lpstr>
      <vt:lpstr>Terraform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Sunil S Kumar</cp:lastModifiedBy>
  <cp:revision>84</cp:revision>
  <dcterms:created xsi:type="dcterms:W3CDTF">2021-02-06T16:43:05Z</dcterms:created>
  <dcterms:modified xsi:type="dcterms:W3CDTF">2021-07-28T20:19:01Z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2021-02-06T00:00:00Z</vt:filetime>
  </property>
</Properties>
</file>