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62" r:id="rId5"/>
    <p:sldId id="263" r:id="rId6"/>
    <p:sldId id="265" r:id="rId7"/>
    <p:sldId id="266" r:id="rId8"/>
    <p:sldId id="267" r:id="rId9"/>
    <p:sldId id="268" r:id="rId10"/>
    <p:sldId id="269" r:id="rId11"/>
    <p:sldId id="275" r:id="rId12"/>
    <p:sldId id="270" r:id="rId13"/>
    <p:sldId id="271" r:id="rId14"/>
    <p:sldId id="272" r:id="rId15"/>
    <p:sldId id="273" r:id="rId16"/>
    <p:sldId id="276" r:id="rId17"/>
    <p:sldId id="277"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831850" y="375285"/>
            <a:ext cx="10515600" cy="2280920"/>
          </a:xfrm>
        </p:spPr>
        <p:txBody>
          <a:bodyPr>
            <a:normAutofit/>
          </a:bodyPr>
          <a:p>
            <a:pPr algn="ctr"/>
            <a:r>
              <a:rPr lang="en-US" sz="4400" b="1">
                <a:latin typeface="Segoe UI Black" panose="020B0A02040204020203" charset="0"/>
                <a:cs typeface="Segoe UI Black" panose="020B0A02040204020203" charset="0"/>
              </a:rPr>
              <a:t>OnlineElectronicShop</a:t>
            </a:r>
            <a:endParaRPr lang="en-US" sz="4400" b="1">
              <a:latin typeface="Segoe UI Black" panose="020B0A02040204020203" charset="0"/>
              <a:cs typeface="Segoe UI Black" panose="020B0A02040204020203" charset="0"/>
            </a:endParaRPr>
          </a:p>
        </p:txBody>
      </p:sp>
      <p:sp>
        <p:nvSpPr>
          <p:cNvPr id="8" name="Text Placeholder 7"/>
          <p:cNvSpPr>
            <a:spLocks noGrp="1"/>
          </p:cNvSpPr>
          <p:nvPr>
            <p:ph type="body" idx="1"/>
          </p:nvPr>
        </p:nvSpPr>
        <p:spPr>
          <a:xfrm>
            <a:off x="831850" y="3060065"/>
            <a:ext cx="10515600" cy="3029585"/>
          </a:xfrm>
        </p:spPr>
        <p:txBody>
          <a:bodyPr>
            <a:normAutofit fontScale="25000"/>
          </a:bodyPr>
          <a:p>
            <a:endParaRPr lang="en-US"/>
          </a:p>
          <a:p>
            <a:endParaRPr lang="en-US"/>
          </a:p>
          <a:p>
            <a:r>
              <a:rPr lang="en-US" sz="2000"/>
              <a:t>								</a:t>
            </a:r>
            <a:endParaRPr lang="en-US" sz="2000"/>
          </a:p>
          <a:p>
            <a:r>
              <a:rPr lang="en-US" sz="2000"/>
              <a:t>								</a:t>
            </a:r>
            <a:endParaRPr lang="en-US" sz="2000"/>
          </a:p>
          <a:p>
            <a:endParaRPr lang="en-US" sz="2000"/>
          </a:p>
          <a:p>
            <a:endParaRPr lang="en-US" sz="2000"/>
          </a:p>
          <a:p>
            <a:endParaRPr lang="en-US" sz="2000"/>
          </a:p>
          <a:p>
            <a:endParaRPr lang="en-US" sz="2000"/>
          </a:p>
          <a:p>
            <a:endParaRPr lang="en-US" sz="2000"/>
          </a:p>
          <a:p>
            <a:endParaRPr lang="en-US" sz="2000"/>
          </a:p>
          <a:p>
            <a:endParaRPr lang="en-US" sz="2000"/>
          </a:p>
          <a:p>
            <a:endParaRPr lang="en-US" sz="2000"/>
          </a:p>
          <a:p>
            <a:endParaRPr lang="en-US" sz="2000"/>
          </a:p>
          <a:p>
            <a:r>
              <a:rPr lang="en-US" sz="8000"/>
              <a:t>Biradar Kanchan                                                                                                Instructed By -SrinivasPattnaik</a:t>
            </a:r>
            <a:endParaRPr lang="en-US" sz="8000"/>
          </a:p>
          <a:p>
            <a:r>
              <a:rPr lang="en-US" sz="8000"/>
              <a:t>	</a:t>
            </a:r>
            <a:r>
              <a:rPr lang="en-US" sz="2000"/>
              <a:t>																	</a:t>
            </a:r>
            <a:endParaRPr lang="en-US" sz="2000"/>
          </a:p>
        </p:txBody>
      </p:sp>
    </p:spTree>
  </p:cSld>
  <p:clrMapOvr>
    <a:masterClrMapping/>
  </p:clrMapOvr>
  <mc:AlternateContent xmlns:mc="http://schemas.openxmlformats.org/markup-compatibility/2006">
    <mc:Choice xmlns:p14="http://schemas.microsoft.com/office/powerpoint/2010/main" Requires="p14">
      <p:transition p14:dur="2000"/>
    </mc:Choice>
    <mc:Fallback>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p:cNvPicPr>
            <a:picLocks noChangeAspect="1"/>
          </p:cNvPicPr>
          <p:nvPr/>
        </p:nvPicPr>
        <p:blipFill>
          <a:blip r:embed="rId1"/>
          <a:stretch>
            <a:fillRect/>
          </a:stretch>
        </p:blipFill>
        <p:spPr>
          <a:xfrm>
            <a:off x="1865630" y="817245"/>
            <a:ext cx="9540240" cy="450977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p:cNvPicPr>
            <a:picLocks noChangeAspect="1"/>
          </p:cNvPicPr>
          <p:nvPr/>
        </p:nvPicPr>
        <p:blipFill>
          <a:blip r:embed="rId1"/>
          <a:stretch>
            <a:fillRect/>
          </a:stretch>
        </p:blipFill>
        <p:spPr>
          <a:xfrm>
            <a:off x="608965" y="393065"/>
            <a:ext cx="10974705" cy="615378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p:cNvPicPr>
            <a:picLocks noChangeAspect="1"/>
          </p:cNvPicPr>
          <p:nvPr/>
        </p:nvPicPr>
        <p:blipFill>
          <a:blip r:embed="rId1"/>
          <a:stretch>
            <a:fillRect/>
          </a:stretch>
        </p:blipFill>
        <p:spPr>
          <a:xfrm>
            <a:off x="569595" y="597535"/>
            <a:ext cx="11036935" cy="572008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p:cNvPicPr>
            <a:picLocks noChangeAspect="1"/>
          </p:cNvPicPr>
          <p:nvPr/>
        </p:nvPicPr>
        <p:blipFill>
          <a:blip r:embed="rId1"/>
          <a:stretch>
            <a:fillRect/>
          </a:stretch>
        </p:blipFill>
        <p:spPr>
          <a:xfrm>
            <a:off x="986790" y="775970"/>
            <a:ext cx="10509250" cy="548068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p:cNvPicPr>
            <a:picLocks noChangeAspect="1"/>
          </p:cNvPicPr>
          <p:nvPr/>
        </p:nvPicPr>
        <p:blipFill>
          <a:blip r:embed="rId1"/>
          <a:stretch>
            <a:fillRect/>
          </a:stretch>
        </p:blipFill>
        <p:spPr>
          <a:xfrm>
            <a:off x="247650" y="894715"/>
            <a:ext cx="11696700" cy="516953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p:cNvPicPr>
            <a:picLocks noChangeAspect="1"/>
          </p:cNvPicPr>
          <p:nvPr/>
        </p:nvPicPr>
        <p:blipFill>
          <a:blip r:embed="rId1"/>
          <a:stretch>
            <a:fillRect/>
          </a:stretch>
        </p:blipFill>
        <p:spPr>
          <a:xfrm>
            <a:off x="889000" y="788035"/>
            <a:ext cx="10135870" cy="472948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latin typeface="Arial Black" panose="020B0A04020102020204" charset="0"/>
                <a:cs typeface="Arial Black" panose="020B0A04020102020204" charset="0"/>
              </a:rPr>
              <a:t>Conclusion</a:t>
            </a:r>
            <a:endParaRPr lang="en-US" b="1">
              <a:latin typeface="Arial Black" panose="020B0A04020102020204" charset="0"/>
              <a:cs typeface="Arial Black" panose="020B0A04020102020204" charset="0"/>
            </a:endParaRPr>
          </a:p>
        </p:txBody>
      </p:sp>
      <p:sp>
        <p:nvSpPr>
          <p:cNvPr id="3" name="Content Placeholder 2"/>
          <p:cNvSpPr>
            <a:spLocks noGrp="1"/>
          </p:cNvSpPr>
          <p:nvPr>
            <p:ph idx="1"/>
          </p:nvPr>
        </p:nvSpPr>
        <p:spPr/>
        <p:txBody>
          <a:bodyPr/>
          <a:p>
            <a:pPr marL="0" indent="0">
              <a:buNone/>
            </a:pPr>
            <a:r>
              <a:rPr lang="en-US" sz="2000"/>
              <a:t>E-commerce has grown significantly during the past 12 years. E-commerce has not onlychange the way consumers view their purchasing power but also help skyroketed the economy. </a:t>
            </a:r>
            <a:endParaRPr lang="en-US" sz="2000"/>
          </a:p>
          <a:p>
            <a:pPr marL="0" indent="0">
              <a:buNone/>
            </a:pPr>
            <a:r>
              <a:rPr lang="en-US" sz="2000"/>
              <a:t>E-commerce is a helpful technology that gives the consumer access to business and companies all over the world. </a:t>
            </a:r>
            <a:endParaRPr lang="en-US" sz="2000"/>
          </a:p>
          <a:p>
            <a:pPr marL="0" indent="0">
              <a:buNone/>
            </a:pPr>
            <a:r>
              <a:rPr lang="en-US" sz="2000"/>
              <a:t>Once consumers and businesses realize some of the dangers of e-commerce, there could less incidents of identity theft and credit card fraud.</a:t>
            </a:r>
            <a:endParaRPr lang="en-US" sz="20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4800" b="1">
                <a:latin typeface="Arial Black" panose="020B0A04020102020204" charset="0"/>
                <a:cs typeface="Arial Black" panose="020B0A04020102020204" charset="0"/>
              </a:rPr>
              <a:t>Introduction</a:t>
            </a:r>
            <a:endParaRPr lang="en-US" sz="4800" b="1">
              <a:latin typeface="Arial Black" panose="020B0A04020102020204" charset="0"/>
              <a:cs typeface="Arial Black" panose="020B0A04020102020204" charset="0"/>
            </a:endParaRPr>
          </a:p>
        </p:txBody>
      </p:sp>
      <p:sp>
        <p:nvSpPr>
          <p:cNvPr id="3" name="Content Placeholder 2"/>
          <p:cNvSpPr>
            <a:spLocks noGrp="1"/>
          </p:cNvSpPr>
          <p:nvPr>
            <p:ph idx="1"/>
          </p:nvPr>
        </p:nvSpPr>
        <p:spPr>
          <a:xfrm>
            <a:off x="838200" y="1690370"/>
            <a:ext cx="10515600" cy="4736465"/>
          </a:xfrm>
        </p:spPr>
        <p:txBody>
          <a:bodyPr>
            <a:noAutofit/>
          </a:bodyPr>
          <a:p>
            <a:r>
              <a:rPr lang="en-US" sz="2000">
                <a:latin typeface="Calibri" panose="020F0502020204030204" charset="0"/>
                <a:cs typeface="Calibri" panose="020F0502020204030204" charset="0"/>
              </a:rPr>
              <a:t>Online shopping is a form of e-commerce which permits consumers to directly purchase goods or services from a seller by using the Internet.</a:t>
            </a:r>
            <a:endParaRPr lang="en-US" sz="2000">
              <a:latin typeface="Calibri" panose="020F0502020204030204" charset="0"/>
              <a:cs typeface="Calibri" panose="020F0502020204030204" charset="0"/>
            </a:endParaRPr>
          </a:p>
          <a:p>
            <a:endParaRPr lang="en-US" sz="2000">
              <a:latin typeface="Calibri" panose="020F0502020204030204" charset="0"/>
              <a:cs typeface="Calibri" panose="020F0502020204030204" charset="0"/>
            </a:endParaRPr>
          </a:p>
          <a:p>
            <a:r>
              <a:rPr lang="en-US" sz="2000">
                <a:latin typeface="Calibri" panose="020F0502020204030204" charset="0"/>
                <a:cs typeface="Calibri" panose="020F0502020204030204" charset="0"/>
              </a:rPr>
              <a:t>An online shop arouses the physical similarity of buying products as well as services from internet shop and this process of shopping is called business to consumer online shopping.</a:t>
            </a:r>
            <a:endParaRPr lang="en-US" sz="2000">
              <a:latin typeface="Calibri" panose="020F0502020204030204" charset="0"/>
              <a:cs typeface="Calibri" panose="020F0502020204030204" charset="0"/>
            </a:endParaRPr>
          </a:p>
          <a:p>
            <a:endParaRPr lang="en-US" sz="2000">
              <a:latin typeface="Calibri" panose="020F0502020204030204" charset="0"/>
              <a:cs typeface="Calibri" panose="020F0502020204030204" charset="0"/>
            </a:endParaRPr>
          </a:p>
          <a:p>
            <a:r>
              <a:rPr lang="en-US" sz="2000">
                <a:latin typeface="Calibri" panose="020F0502020204030204" charset="0"/>
                <a:cs typeface="Calibri" panose="020F0502020204030204" charset="0"/>
              </a:rPr>
              <a:t>Online shoping is the practice in which consumer decide to buy the product throught internet.</a:t>
            </a:r>
            <a:endParaRPr lang="en-US" sz="2000">
              <a:latin typeface="Calibri" panose="020F0502020204030204" charset="0"/>
              <a:cs typeface="Calibri" panose="020F0502020204030204" charset="0"/>
            </a:endParaRPr>
          </a:p>
          <a:p>
            <a:pPr marL="0" indent="0">
              <a:buNone/>
            </a:pPr>
            <a:endParaRPr lang="en-US" sz="2000" b="1">
              <a:latin typeface="Calibri" panose="020F0502020204030204" charset="0"/>
              <a:cs typeface="Calibri" panose="020F0502020204030204" charset="0"/>
            </a:endParaRPr>
          </a:p>
          <a:p>
            <a:pPr marL="0" indent="0">
              <a:buNone/>
            </a:pPr>
            <a:r>
              <a:rPr lang="en-US" sz="2000" b="1">
                <a:latin typeface="Calibri" panose="020F0502020204030204" charset="0"/>
                <a:cs typeface="Calibri" panose="020F0502020204030204" charset="0"/>
              </a:rPr>
              <a:t>Project Overview</a:t>
            </a:r>
            <a:r>
              <a:rPr lang="en-US" sz="2000">
                <a:latin typeface="Calibri" panose="020F0502020204030204" charset="0"/>
                <a:cs typeface="Calibri" panose="020F0502020204030204" charset="0"/>
              </a:rPr>
              <a:t> :</a:t>
            </a:r>
            <a:endParaRPr lang="en-US" sz="2000">
              <a:latin typeface="Calibri" panose="020F0502020204030204" charset="0"/>
              <a:cs typeface="Calibri" panose="020F0502020204030204" charset="0"/>
            </a:endParaRPr>
          </a:p>
          <a:p>
            <a:pPr marL="0" indent="0">
              <a:buNone/>
            </a:pPr>
            <a:r>
              <a:rPr lang="en-US" sz="2000">
                <a:latin typeface="Calibri" panose="020F0502020204030204" charset="0"/>
                <a:cs typeface="Calibri" panose="020F0502020204030204" charset="0"/>
              </a:rPr>
              <a:t>	The shopping projectneeds to create the shoping system to organize the products record and the other information about the customers. How customers can buy products from website can be recognized from their emailId and password.</a:t>
            </a:r>
            <a:endParaRPr lang="en-US" sz="2000">
              <a:latin typeface="Calibri" panose="020F0502020204030204" charset="0"/>
              <a:cs typeface="Calibri" panose="020F0502020204030204" charset="0"/>
            </a:endParaRPr>
          </a:p>
          <a:p>
            <a:pPr marL="0" indent="0">
              <a:buNone/>
            </a:pPr>
            <a:r>
              <a:rPr lang="en-US" sz="2000"/>
              <a:t> </a:t>
            </a:r>
            <a:endParaRPr lang="en-US" sz="20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Title 7"/>
          <p:cNvSpPr>
            <a:spLocks noGrp="1"/>
          </p:cNvSpPr>
          <p:nvPr>
            <p:ph type="title"/>
          </p:nvPr>
        </p:nvSpPr>
        <p:spPr>
          <a:xfrm>
            <a:off x="996315" y="365125"/>
            <a:ext cx="10515600" cy="2075815"/>
          </a:xfrm>
        </p:spPr>
        <p:txBody>
          <a:bodyPr>
            <a:normAutofit fontScale="90000"/>
          </a:bodyPr>
          <a:p>
            <a:r>
              <a:rPr lang="en-US" sz="2220" b="1">
                <a:latin typeface="+mn-lt"/>
                <a:cs typeface="+mn-lt"/>
              </a:rPr>
              <a:t>Scope :</a:t>
            </a:r>
            <a:br>
              <a:rPr lang="en-US" sz="2220" b="1">
                <a:latin typeface="+mn-lt"/>
                <a:cs typeface="+mn-lt"/>
              </a:rPr>
            </a:br>
            <a:r>
              <a:rPr lang="en-US" sz="2220" b="1">
                <a:latin typeface="+mn-lt"/>
                <a:cs typeface="+mn-lt"/>
              </a:rPr>
              <a:t>	</a:t>
            </a:r>
            <a:r>
              <a:rPr lang="en-US" sz="2220">
                <a:latin typeface="+mn-lt"/>
                <a:cs typeface="+mn-lt"/>
              </a:rPr>
              <a:t>Online shopping is rising day by day in India. Because India is the country where computer user's are increasing day by day so as the online shopping trends are also increasing. this project covers the online selling of electronic devices. The project shows the product category and then product details from the product details, catrgory detais from the category detais and supplier details from supplier details.</a:t>
            </a:r>
            <a:br>
              <a:rPr lang="en-US" sz="2220" b="1">
                <a:latin typeface="+mn-lt"/>
                <a:cs typeface="+mn-lt"/>
              </a:rPr>
            </a:br>
            <a:r>
              <a:rPr lang="en-US" sz="2220" b="1">
                <a:latin typeface="+mn-lt"/>
                <a:cs typeface="+mn-lt"/>
              </a:rPr>
              <a:t>	</a:t>
            </a:r>
            <a:endParaRPr lang="en-US" sz="2220" b="1">
              <a:latin typeface="+mn-lt"/>
              <a:cs typeface="+mn-l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Title 6"/>
          <p:cNvSpPr>
            <a:spLocks noGrp="1"/>
          </p:cNvSpPr>
          <p:nvPr>
            <p:ph type="title"/>
          </p:nvPr>
        </p:nvSpPr>
        <p:spPr>
          <a:xfrm>
            <a:off x="838200" y="91440"/>
            <a:ext cx="10515600" cy="1369060"/>
          </a:xfrm>
        </p:spPr>
        <p:txBody>
          <a:bodyPr>
            <a:normAutofit/>
          </a:bodyPr>
          <a:p>
            <a:r>
              <a:rPr lang="en-US" sz="3555" b="1">
                <a:latin typeface="Arial Black" panose="020B0A04020102020204" charset="0"/>
                <a:cs typeface="Arial Black" panose="020B0A04020102020204" charset="0"/>
              </a:rPr>
              <a:t>Software And Hardware Requirements</a:t>
            </a:r>
            <a:endParaRPr lang="en-US" sz="3555" b="1">
              <a:latin typeface="Arial Black" panose="020B0A04020102020204" charset="0"/>
              <a:cs typeface="Arial Black" panose="020B0A04020102020204" charset="0"/>
            </a:endParaRPr>
          </a:p>
        </p:txBody>
      </p:sp>
      <p:sp>
        <p:nvSpPr>
          <p:cNvPr id="8" name="Content Placeholder 7"/>
          <p:cNvSpPr>
            <a:spLocks noGrp="1"/>
          </p:cNvSpPr>
          <p:nvPr>
            <p:ph idx="1"/>
          </p:nvPr>
        </p:nvSpPr>
        <p:spPr>
          <a:xfrm>
            <a:off x="838200" y="1460500"/>
            <a:ext cx="10515600" cy="5364480"/>
          </a:xfrm>
        </p:spPr>
        <p:txBody>
          <a:bodyPr>
            <a:normAutofit fontScale="80000"/>
          </a:bodyPr>
          <a:p>
            <a:pPr marL="0" indent="0">
              <a:buNone/>
            </a:pPr>
            <a:r>
              <a:rPr lang="en-US" b="1"/>
              <a:t>Software Requirement :</a:t>
            </a:r>
            <a:endParaRPr lang="en-US" b="1"/>
          </a:p>
          <a:p>
            <a:pPr marL="0" indent="0">
              <a:buNone/>
            </a:pPr>
            <a:r>
              <a:rPr lang="en-US" b="1"/>
              <a:t>	</a:t>
            </a:r>
            <a:r>
              <a:rPr lang="en-US" sz="2000"/>
              <a:t>User interface : (Eclipse , Tomcat , JSP , Java Script, HTML, CSS, MySQL )</a:t>
            </a:r>
            <a:endParaRPr lang="en-US" sz="2000"/>
          </a:p>
          <a:p>
            <a:pPr marL="0" indent="0">
              <a:buNone/>
            </a:pPr>
            <a:r>
              <a:rPr lang="en-US" sz="2000"/>
              <a:t>	Database : MYSQL</a:t>
            </a:r>
            <a:endParaRPr lang="en-US" sz="2000"/>
          </a:p>
          <a:p>
            <a:pPr marL="0" indent="0">
              <a:buNone/>
            </a:pPr>
            <a:r>
              <a:rPr lang="en-US" sz="2000"/>
              <a:t>	Server side software</a:t>
            </a:r>
            <a:endParaRPr lang="en-US" sz="2000"/>
          </a:p>
          <a:p>
            <a:pPr marL="0" indent="0">
              <a:buNone/>
            </a:pPr>
            <a:r>
              <a:rPr lang="en-US" sz="2000"/>
              <a:t>	Web-Server software</a:t>
            </a:r>
            <a:endParaRPr lang="en-US" sz="2000"/>
          </a:p>
          <a:p>
            <a:pPr marL="0" indent="0">
              <a:buNone/>
            </a:pPr>
            <a:r>
              <a:rPr lang="en-US" sz="2000"/>
              <a:t>	Windows : 7 or Newer</a:t>
            </a:r>
            <a:endParaRPr lang="en-US" sz="2000"/>
          </a:p>
          <a:p>
            <a:pPr marL="0" indent="0">
              <a:buNone/>
            </a:pPr>
            <a:r>
              <a:rPr lang="en-US" b="1"/>
              <a:t>Hardware Requirement :</a:t>
            </a:r>
            <a:r>
              <a:rPr lang="en-US" sz="2000"/>
              <a:t>	</a:t>
            </a:r>
            <a:endParaRPr lang="en-US" sz="2000"/>
          </a:p>
          <a:p>
            <a:pPr marL="0" indent="0">
              <a:buNone/>
            </a:pPr>
            <a:r>
              <a:rPr lang="en-US" sz="2000"/>
              <a:t>	Processor: Minimum 1 GHz; Recommended 2GHz or more</a:t>
            </a:r>
            <a:endParaRPr lang="en-US" sz="2000"/>
          </a:p>
          <a:p>
            <a:pPr marL="0" indent="0">
              <a:buNone/>
            </a:pPr>
            <a:r>
              <a:rPr lang="en-US" sz="2000"/>
              <a:t>	Ethernet connection (LAN) OR a wireless adapter (Wi-Fi)</a:t>
            </a:r>
            <a:endParaRPr lang="en-US" sz="2000"/>
          </a:p>
          <a:p>
            <a:pPr marL="0" indent="0">
              <a:buNone/>
            </a:pPr>
            <a:r>
              <a:rPr lang="en-US" sz="2000"/>
              <a:t>	Hard Drive: Minimum 32 GB; Recommended 64 GB or more</a:t>
            </a:r>
            <a:endParaRPr lang="en-US" sz="2000"/>
          </a:p>
          <a:p>
            <a:pPr marL="0" indent="0">
              <a:buNone/>
            </a:pPr>
            <a:r>
              <a:rPr lang="en-US" sz="2000"/>
              <a:t>	Memory (RAM): Minimum 256Mb; Recommended 4 GB or above</a:t>
            </a:r>
            <a:endParaRPr lang="en-US" sz="2000"/>
          </a:p>
          <a:p>
            <a:pPr marL="0" indent="0">
              <a:buNone/>
            </a:pPr>
            <a:r>
              <a:rPr lang="en-US" sz="2000"/>
              <a:t>	Monitor: Standard color monitor</a:t>
            </a:r>
            <a:endParaRPr lang="en-US" sz="2000"/>
          </a:p>
          <a:p>
            <a:pPr marL="0" indent="0">
              <a:buNone/>
            </a:pPr>
            <a:r>
              <a:rPr lang="en-US" sz="2000"/>
              <a:t>	Keyboard: Standard Keyboard</a:t>
            </a:r>
            <a:endParaRPr lang="en-US" sz="2000"/>
          </a:p>
          <a:p>
            <a:pPr marL="0" indent="0">
              <a:buNone/>
            </a:pPr>
            <a:r>
              <a:rPr lang="en-US" sz="2000"/>
              <a:t>	Mouse: Standard Mouse</a:t>
            </a:r>
            <a:endParaRPr lang="en-US" sz="20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latin typeface="Arial Black" panose="020B0A04020102020204" charset="0"/>
                <a:cs typeface="Arial Black" panose="020B0A04020102020204" charset="0"/>
              </a:rPr>
              <a:t>Module description</a:t>
            </a:r>
            <a:endParaRPr lang="en-US" b="1">
              <a:latin typeface="Arial Black" panose="020B0A04020102020204" charset="0"/>
              <a:cs typeface="Arial Black" panose="020B0A04020102020204" charset="0"/>
            </a:endParaRPr>
          </a:p>
        </p:txBody>
      </p:sp>
      <p:sp>
        <p:nvSpPr>
          <p:cNvPr id="3" name="Content Placeholder 2"/>
          <p:cNvSpPr>
            <a:spLocks noGrp="1"/>
          </p:cNvSpPr>
          <p:nvPr>
            <p:ph idx="1"/>
          </p:nvPr>
        </p:nvSpPr>
        <p:spPr>
          <a:xfrm>
            <a:off x="983615" y="1559560"/>
            <a:ext cx="10515600" cy="5050790"/>
          </a:xfrm>
        </p:spPr>
        <p:txBody>
          <a:bodyPr>
            <a:normAutofit lnSpcReduction="10000"/>
          </a:bodyPr>
          <a:p>
            <a:pPr marL="514350" indent="-514350">
              <a:buFont typeface="+mj-lt"/>
              <a:buAutoNum type="arabicPeriod"/>
            </a:pPr>
            <a:r>
              <a:rPr lang="en-US" sz="2000"/>
              <a:t>Login </a:t>
            </a:r>
            <a:endParaRPr lang="en-US" sz="2000"/>
          </a:p>
          <a:p>
            <a:pPr marL="514350" indent="-514350">
              <a:buFont typeface="+mj-lt"/>
              <a:buAutoNum type="arabicPeriod"/>
            </a:pPr>
            <a:endParaRPr lang="en-US" sz="2000"/>
          </a:p>
          <a:p>
            <a:pPr marL="514350" indent="-514350">
              <a:buFont typeface="+mj-lt"/>
              <a:buAutoNum type="arabicPeriod"/>
            </a:pPr>
            <a:r>
              <a:rPr lang="en-US" sz="2000"/>
              <a:t>Manage Category </a:t>
            </a:r>
            <a:endParaRPr lang="en-US" sz="2000"/>
          </a:p>
          <a:p>
            <a:pPr marL="971550" lvl="1" indent="-514350">
              <a:buFont typeface="+mj-lt"/>
              <a:buAutoNum type="arabicPeriod"/>
            </a:pPr>
            <a:endParaRPr lang="en-US" sz="2000"/>
          </a:p>
          <a:p>
            <a:pPr marL="971550" lvl="1" indent="-514350">
              <a:buFont typeface="+mj-lt"/>
              <a:buAutoNum type="arabicPeriod"/>
            </a:pPr>
            <a:r>
              <a:rPr lang="en-US" sz="2000"/>
              <a:t>Add New Categoty</a:t>
            </a:r>
            <a:endParaRPr lang="en-US" sz="2000"/>
          </a:p>
          <a:p>
            <a:pPr marL="971550" lvl="1" indent="-514350">
              <a:buFont typeface="+mj-lt"/>
              <a:buAutoNum type="arabicPeriod"/>
            </a:pPr>
            <a:r>
              <a:rPr lang="en-US" sz="2000"/>
              <a:t>Insert Category</a:t>
            </a:r>
            <a:endParaRPr lang="en-US" sz="2000"/>
          </a:p>
          <a:p>
            <a:pPr marL="971550" lvl="1" indent="-514350">
              <a:buFont typeface="+mj-lt"/>
              <a:buAutoNum type="arabicPeriod"/>
            </a:pPr>
            <a:r>
              <a:rPr lang="en-US" sz="2000"/>
              <a:t>Delete Category</a:t>
            </a:r>
            <a:endParaRPr lang="en-US" sz="2000"/>
          </a:p>
          <a:p>
            <a:pPr marL="971550" lvl="1" indent="-514350">
              <a:buFont typeface="+mj-lt"/>
              <a:buAutoNum type="arabicPeriod"/>
            </a:pPr>
            <a:r>
              <a:rPr lang="en-US" sz="2000"/>
              <a:t>Update Category</a:t>
            </a:r>
            <a:endParaRPr lang="en-US" sz="2000"/>
          </a:p>
          <a:p>
            <a:pPr marL="514350" indent="-514350">
              <a:buFont typeface="+mj-lt"/>
              <a:buAutoNum type="arabicPeriod"/>
            </a:pPr>
            <a:endParaRPr lang="en-US" sz="2000"/>
          </a:p>
          <a:p>
            <a:pPr marL="514350" indent="-514350">
              <a:buFont typeface="+mj-lt"/>
              <a:buAutoNum type="arabicPeriod"/>
            </a:pPr>
            <a:r>
              <a:rPr lang="en-US" sz="2000"/>
              <a:t>Manage Supplier </a:t>
            </a:r>
            <a:endParaRPr lang="en-US" sz="2000"/>
          </a:p>
          <a:p>
            <a:pPr marL="971550" lvl="1" indent="-514350">
              <a:buFont typeface="+mj-lt"/>
              <a:buAutoNum type="arabicPeriod"/>
            </a:pPr>
            <a:endParaRPr lang="en-US" sz="2000"/>
          </a:p>
          <a:p>
            <a:pPr marL="971550" lvl="1" indent="-514350">
              <a:buFont typeface="+mj-lt"/>
              <a:buAutoNum type="arabicPeriod"/>
            </a:pPr>
            <a:r>
              <a:rPr lang="en-US" sz="2000"/>
              <a:t>Add New Supplier</a:t>
            </a:r>
            <a:endParaRPr lang="en-US" sz="2000"/>
          </a:p>
          <a:p>
            <a:pPr marL="971550" lvl="1" indent="-514350">
              <a:buFont typeface="+mj-lt"/>
              <a:buAutoNum type="arabicPeriod"/>
            </a:pPr>
            <a:r>
              <a:rPr lang="en-US" sz="2000"/>
              <a:t>Insert Supplier</a:t>
            </a:r>
            <a:endParaRPr lang="en-US" sz="2000"/>
          </a:p>
          <a:p>
            <a:pPr marL="971550" lvl="1" indent="-514350">
              <a:buFont typeface="+mj-lt"/>
              <a:buAutoNum type="arabicPeriod"/>
            </a:pPr>
            <a:r>
              <a:rPr lang="en-US" sz="2000"/>
              <a:t>Delete Supplier</a:t>
            </a:r>
            <a:endParaRPr lang="en-US" sz="2000"/>
          </a:p>
          <a:p>
            <a:pPr marL="971550" lvl="1" indent="-514350">
              <a:buFont typeface="+mj-lt"/>
              <a:buAutoNum type="arabicPeriod"/>
            </a:pPr>
            <a:r>
              <a:rPr lang="en-US" sz="2000"/>
              <a:t>Update Supplier</a:t>
            </a:r>
            <a:endParaRPr lang="en-US" sz="20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Title 5"/>
          <p:cNvSpPr>
            <a:spLocks noGrp="1"/>
          </p:cNvSpPr>
          <p:nvPr>
            <p:ph type="title"/>
          </p:nvPr>
        </p:nvSpPr>
        <p:spPr>
          <a:xfrm>
            <a:off x="838200" y="365125"/>
            <a:ext cx="10515600" cy="2592705"/>
          </a:xfrm>
        </p:spPr>
        <p:txBody>
          <a:bodyPr>
            <a:normAutofit/>
          </a:bodyPr>
          <a:p>
            <a:pPr marL="0" indent="0">
              <a:buFont typeface="+mj-lt"/>
            </a:pPr>
            <a:r>
              <a:rPr lang="en-US" sz="2000"/>
              <a:t>4.    Manage </a:t>
            </a:r>
            <a:r>
              <a:rPr lang="en-US" sz="2000">
                <a:sym typeface="+mn-ea"/>
              </a:rPr>
              <a:t>Product </a:t>
            </a:r>
            <a:br>
              <a:rPr lang="en-US" sz="2000">
                <a:sym typeface="+mn-ea"/>
              </a:rPr>
            </a:br>
            <a:br>
              <a:rPr lang="en-US" sz="2000"/>
            </a:br>
            <a:r>
              <a:rPr lang="en-US" sz="2000"/>
              <a:t>       1.    </a:t>
            </a:r>
            <a:r>
              <a:rPr lang="en-US" sz="2000">
                <a:sym typeface="+mn-ea"/>
              </a:rPr>
              <a:t>Add New Product</a:t>
            </a:r>
            <a:br>
              <a:rPr lang="en-US" sz="2000"/>
            </a:br>
            <a:r>
              <a:rPr lang="en-US" sz="2000"/>
              <a:t>       2.    </a:t>
            </a:r>
            <a:r>
              <a:rPr lang="en-US" sz="2000">
                <a:sym typeface="+mn-ea"/>
              </a:rPr>
              <a:t>Insert Product</a:t>
            </a:r>
            <a:br>
              <a:rPr lang="en-US" sz="2000"/>
            </a:br>
            <a:r>
              <a:rPr lang="en-US" sz="2000"/>
              <a:t>       3.    </a:t>
            </a:r>
            <a:r>
              <a:rPr lang="en-US" sz="2000">
                <a:sym typeface="+mn-ea"/>
              </a:rPr>
              <a:t>Delete Product</a:t>
            </a:r>
            <a:br>
              <a:rPr lang="en-US" sz="2000"/>
            </a:br>
            <a:r>
              <a:rPr lang="en-US" sz="2000"/>
              <a:t>       4.    </a:t>
            </a:r>
            <a:r>
              <a:rPr lang="en-US" sz="2000">
                <a:sym typeface="+mn-ea"/>
              </a:rPr>
              <a:t>Update Product</a:t>
            </a:r>
            <a:br>
              <a:rPr lang="en-US" sz="2000"/>
            </a:br>
            <a:br>
              <a:rPr lang="en-US" sz="2000"/>
            </a:br>
            <a:endParaRPr lang="en-US" sz="2000">
              <a:latin typeface="+mn-lt"/>
              <a:cs typeface="+mn-l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p>
            <a:r>
              <a:rPr lang="en-US" b="1">
                <a:latin typeface="Arial Black" panose="020B0A04020102020204" charset="0"/>
                <a:cs typeface="Arial Black" panose="020B0A04020102020204" charset="0"/>
              </a:rPr>
              <a:t>Key Features</a:t>
            </a:r>
            <a:endParaRPr lang="en-US" b="1">
              <a:latin typeface="Arial Black" panose="020B0A04020102020204" charset="0"/>
              <a:cs typeface="Arial Black" panose="020B0A04020102020204" charset="0"/>
            </a:endParaRPr>
          </a:p>
        </p:txBody>
      </p:sp>
      <p:sp>
        <p:nvSpPr>
          <p:cNvPr id="6" name="Content Placeholder 5"/>
          <p:cNvSpPr>
            <a:spLocks noGrp="1"/>
          </p:cNvSpPr>
          <p:nvPr>
            <p:ph idx="1"/>
          </p:nvPr>
        </p:nvSpPr>
        <p:spPr/>
        <p:txBody>
          <a:bodyPr/>
          <a:p>
            <a:pPr>
              <a:buFont typeface="Wingdings" panose="05000000000000000000" charset="0"/>
              <a:buChar char="Ø"/>
            </a:pPr>
            <a:r>
              <a:rPr lang="en-US"/>
              <a:t>User login with Email Id and password</a:t>
            </a:r>
            <a:endParaRPr lang="en-US"/>
          </a:p>
          <a:p>
            <a:pPr>
              <a:buFont typeface="Wingdings" panose="05000000000000000000" charset="0"/>
              <a:buChar char="Ø"/>
            </a:pPr>
            <a:r>
              <a:rPr lang="en-US"/>
              <a:t>Email Id and Password will be provided after user registration is confirmed</a:t>
            </a:r>
            <a:endParaRPr lang="en-US"/>
          </a:p>
          <a:p>
            <a:pPr>
              <a:buFont typeface="Wingdings" panose="05000000000000000000" charset="0"/>
              <a:buChar char="Ø"/>
            </a:pPr>
            <a:r>
              <a:rPr lang="en-US"/>
              <a:t>The administrator can add category, delete category , update category</a:t>
            </a:r>
            <a:endParaRPr lang="en-US"/>
          </a:p>
          <a:p>
            <a:pPr>
              <a:buFont typeface="Wingdings" panose="05000000000000000000" charset="0"/>
              <a:buChar char="Ø"/>
            </a:pPr>
            <a:r>
              <a:rPr lang="en-US"/>
              <a:t>The administrator can add product, delete product , update product</a:t>
            </a:r>
            <a:endParaRPr lang="en-US"/>
          </a:p>
          <a:p>
            <a:pPr>
              <a:buFont typeface="Wingdings" panose="05000000000000000000" charset="0"/>
              <a:buChar char="Ø"/>
            </a:pPr>
            <a:r>
              <a:rPr lang="en-US"/>
              <a:t>The administrator can add supplier name and description, delete supplier name and description and update name ,id and description </a:t>
            </a:r>
            <a:endParaRPr lang="en-US"/>
          </a:p>
          <a:p>
            <a:pPr>
              <a:buFont typeface="Wingdings" panose="05000000000000000000" charset="0"/>
              <a:buChar char="Ø"/>
            </a:pP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932180"/>
          </a:xfrm>
        </p:spPr>
        <p:txBody>
          <a:bodyPr/>
          <a:p>
            <a:r>
              <a:rPr lang="en-US" sz="4000" b="1">
                <a:latin typeface="Arial Black" panose="020B0A04020102020204" charset="0"/>
                <a:cs typeface="Arial Black" panose="020B0A04020102020204" charset="0"/>
              </a:rPr>
              <a:t>Database Creation</a:t>
            </a:r>
            <a:endParaRPr lang="en-US" sz="4000" b="1">
              <a:latin typeface="Arial Black" panose="020B0A04020102020204" charset="0"/>
              <a:cs typeface="Arial Black" panose="020B0A04020102020204" charset="0"/>
            </a:endParaRPr>
          </a:p>
        </p:txBody>
      </p:sp>
      <p:sp>
        <p:nvSpPr>
          <p:cNvPr id="3" name="Content Placeholder 2"/>
          <p:cNvSpPr>
            <a:spLocks noGrp="1"/>
          </p:cNvSpPr>
          <p:nvPr>
            <p:ph idx="1"/>
          </p:nvPr>
        </p:nvSpPr>
        <p:spPr>
          <a:xfrm>
            <a:off x="838200" y="1388745"/>
            <a:ext cx="10515600" cy="5180965"/>
          </a:xfrm>
        </p:spPr>
        <p:txBody>
          <a:bodyPr>
            <a:normAutofit lnSpcReduction="10000"/>
          </a:bodyPr>
          <a:p>
            <a:r>
              <a:rPr lang="en-US" sz="2000"/>
              <a:t>Dtabase are the storehouses of data used in the software systems. The data is stored in tables inside the database. </a:t>
            </a:r>
            <a:endParaRPr lang="en-US" sz="2000"/>
          </a:p>
          <a:p>
            <a:r>
              <a:rPr lang="en-US" sz="2000"/>
              <a:t>Several tables are created for the Manipulation of the data for the system. Two essential settings for a database are PRIMARY KEY and FOREIGN KEY.</a:t>
            </a:r>
            <a:endParaRPr lang="en-US" sz="2000"/>
          </a:p>
          <a:p>
            <a:r>
              <a:rPr lang="en-US" sz="2000" b="1"/>
              <a:t>Tables :</a:t>
            </a:r>
            <a:endParaRPr lang="en-US" sz="2000" b="1"/>
          </a:p>
          <a:p>
            <a:pPr>
              <a:buFont typeface="Wingdings" panose="05000000000000000000" charset="0"/>
              <a:buChar char="Ø"/>
            </a:pPr>
            <a:r>
              <a:rPr lang="en-US" sz="2000"/>
              <a:t>category</a:t>
            </a:r>
            <a:endParaRPr lang="en-US" sz="2000"/>
          </a:p>
          <a:p>
            <a:pPr marL="0" indent="0">
              <a:buFont typeface="Wingdings" panose="05000000000000000000" charset="0"/>
              <a:buNone/>
            </a:pPr>
            <a:r>
              <a:rPr lang="en-US" sz="2000"/>
              <a:t>create table category (categoryId int Auto-Increment, categoryName varchar(50), categoryDesc varchar(225),constraint pk_category_id primary key(categoryId));</a:t>
            </a:r>
            <a:endParaRPr lang="en-US" sz="2000"/>
          </a:p>
          <a:p>
            <a:pPr marL="0" indent="0">
              <a:buFont typeface="Wingdings" panose="05000000000000000000" charset="0"/>
              <a:buNone/>
            </a:pPr>
            <a:endParaRPr lang="en-US" sz="2000"/>
          </a:p>
          <a:p>
            <a:pPr marL="0" indent="0">
              <a:buFont typeface="Wingdings" panose="05000000000000000000" charset="0"/>
              <a:buNone/>
            </a:pPr>
            <a:r>
              <a:rPr lang="en-US" sz="2000"/>
              <a:t>categoryId    categoryName    categoryDesc</a:t>
            </a:r>
            <a:endParaRPr lang="en-US" sz="2000"/>
          </a:p>
          <a:p>
            <a:pPr marL="0" indent="0">
              <a:buFont typeface="Wingdings" panose="05000000000000000000" charset="0"/>
              <a:buNone/>
            </a:pPr>
            <a:r>
              <a:rPr lang="en-US" sz="2000"/>
              <a:t>1                       Nokiya                 All Models of Nokiya Mobiles</a:t>
            </a:r>
            <a:endParaRPr lang="en-US" sz="2000"/>
          </a:p>
          <a:p>
            <a:pPr marL="0" indent="0">
              <a:buFont typeface="Wingdings" panose="05000000000000000000" charset="0"/>
              <a:buNone/>
            </a:pPr>
            <a:r>
              <a:rPr lang="en-US" sz="2000"/>
              <a:t>2                       Dell                      All Models of Dell Laptop</a:t>
            </a:r>
            <a:endParaRPr lang="en-US" sz="2000"/>
          </a:p>
          <a:p>
            <a:pPr marL="0" indent="0">
              <a:buFont typeface="Wingdings" panose="05000000000000000000" charset="0"/>
              <a:buNone/>
            </a:pPr>
            <a:endParaRPr lang="en-US" sz="2000"/>
          </a:p>
          <a:p>
            <a:pPr marL="0" indent="0">
              <a:buFont typeface="Wingdings" panose="05000000000000000000" charset="0"/>
              <a:buNone/>
            </a:pPr>
            <a:r>
              <a:rPr lang="en-US" sz="2000"/>
              <a:t>select * from category</a:t>
            </a:r>
            <a:endParaRPr lang="en-US" sz="20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Picture 3"/>
          <p:cNvPicPr>
            <a:picLocks noChangeAspect="1"/>
          </p:cNvPicPr>
          <p:nvPr/>
        </p:nvPicPr>
        <p:blipFill>
          <a:blip r:embed="rId1"/>
          <a:stretch>
            <a:fillRect/>
          </a:stretch>
        </p:blipFill>
        <p:spPr>
          <a:xfrm>
            <a:off x="1194435" y="332740"/>
            <a:ext cx="10226675" cy="5385435"/>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3632</Words>
  <Application>WPS Presentation</Application>
  <PresentationFormat>Widescreen</PresentationFormat>
  <Paragraphs>97</Paragraphs>
  <Slides>16</Slides>
  <Notes>0</Notes>
  <HiddenSlides>0</HiddenSlides>
  <MMClips>0</MMClips>
  <ScaleCrop>false</ScaleCrop>
  <HeadingPairs>
    <vt:vector size="6" baseType="variant">
      <vt:variant>
        <vt:lpstr>已用的字体</vt:lpstr>
      </vt:variant>
      <vt:variant>
        <vt:i4>27</vt:i4>
      </vt:variant>
      <vt:variant>
        <vt:lpstr>主题</vt:lpstr>
      </vt:variant>
      <vt:variant>
        <vt:i4>1</vt:i4>
      </vt:variant>
      <vt:variant>
        <vt:lpstr>幻灯片标题</vt:lpstr>
      </vt:variant>
      <vt:variant>
        <vt:i4>16</vt:i4>
      </vt:variant>
    </vt:vector>
  </HeadingPairs>
  <TitlesOfParts>
    <vt:vector size="44" baseType="lpstr">
      <vt:lpstr>Arial</vt:lpstr>
      <vt:lpstr>SimSun</vt:lpstr>
      <vt:lpstr>Wingdings</vt:lpstr>
      <vt:lpstr>Calibri Light</vt:lpstr>
      <vt:lpstr>Calibri</vt:lpstr>
      <vt:lpstr>Microsoft YaHei</vt:lpstr>
      <vt:lpstr>Arial Unicode MS</vt:lpstr>
      <vt:lpstr>Malgun Gothic Semilight</vt:lpstr>
      <vt:lpstr>Microsoft JhengHei UI</vt:lpstr>
      <vt:lpstr>Microsoft YaHei Light</vt:lpstr>
      <vt:lpstr>Arial Black</vt:lpstr>
      <vt:lpstr>Malgun Gothic</vt:lpstr>
      <vt:lpstr>Microsoft JhengHei Light</vt:lpstr>
      <vt:lpstr>MingLiU-ExtB</vt:lpstr>
      <vt:lpstr>Times New Roman</vt:lpstr>
      <vt:lpstr>Microsoft JhengHei</vt:lpstr>
      <vt:lpstr>Bahnschrift Light Condensed</vt:lpstr>
      <vt:lpstr>Wingdings</vt:lpstr>
      <vt:lpstr>Yu Gothic UI Semilight</vt:lpstr>
      <vt:lpstr>Bahnschrift Light</vt:lpstr>
      <vt:lpstr>Impact</vt:lpstr>
      <vt:lpstr>Franklin Gothic Medium</vt:lpstr>
      <vt:lpstr>Consolas</vt:lpstr>
      <vt:lpstr>Comic Sans MS</vt:lpstr>
      <vt:lpstr>Bahnschrift SemiBold</vt:lpstr>
      <vt:lpstr>Segoe Script</vt:lpstr>
      <vt:lpstr>Segoe UI Black</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OnlineElectronicShop</dc:title>
  <dc:creator/>
  <cp:lastModifiedBy>kanchan</cp:lastModifiedBy>
  <cp:revision>1</cp:revision>
  <dcterms:created xsi:type="dcterms:W3CDTF">2020-10-13T17:09:44Z</dcterms:created>
  <dcterms:modified xsi:type="dcterms:W3CDTF">2020-10-13T17:09:44Z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1033-11.2.0.9684</vt:lpwstr>
  </property>
</Properties>
</file>