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Thin"/>
      <p:regular r:id="rId28"/>
      <p:bold r:id="rId29"/>
      <p:italic r:id="rId30"/>
      <p:boldItalic r:id="rId31"/>
    </p:embeddedFont>
    <p:embeddedFont>
      <p:font typeface="Roboto"/>
      <p:regular r:id="rId32"/>
      <p:bold r:id="rId33"/>
      <p:italic r:id="rId34"/>
      <p:boldItalic r:id="rId35"/>
    </p:embeddedFont>
    <p:embeddedFont>
      <p:font typeface="Roboto Medium"/>
      <p:regular r:id="rId36"/>
      <p:bold r:id="rId37"/>
      <p:italic r:id="rId38"/>
      <p:boldItalic r:id="rId39"/>
    </p:embeddedFont>
    <p:embeddedFont>
      <p:font typeface="Inter"/>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jeyjxZpjxlDq1HlpjTP+9sBiET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6EB508-A758-46E0-8F4E-F591445A9925}">
  <a:tblStyle styleId="{D96EB508-A758-46E0-8F4E-F591445A99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regular.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Inter-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Thin-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Thin-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boldItalic.fntdata"/><Relationship Id="rId30" Type="http://schemas.openxmlformats.org/officeDocument/2006/relationships/font" Target="fonts/RobotoThin-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RobotoMedium-bold.fntdata"/><Relationship Id="rId14" Type="http://schemas.openxmlformats.org/officeDocument/2006/relationships/slide" Target="slides/slide8.xml"/><Relationship Id="rId36" Type="http://schemas.openxmlformats.org/officeDocument/2006/relationships/font" Target="fonts/RobotoMedium-regular.fntdata"/><Relationship Id="rId17" Type="http://schemas.openxmlformats.org/officeDocument/2006/relationships/slide" Target="slides/slide11.xml"/><Relationship Id="rId39" Type="http://schemas.openxmlformats.org/officeDocument/2006/relationships/font" Target="fonts/RobotoMedium-boldItalic.fntdata"/><Relationship Id="rId16" Type="http://schemas.openxmlformats.org/officeDocument/2006/relationships/slide" Target="slides/slide10.xml"/><Relationship Id="rId38" Type="http://schemas.openxmlformats.org/officeDocument/2006/relationships/font" Target="fonts/Roboto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5eae955374_13_169:notes"/>
          <p:cNvSpPr txBox="1"/>
          <p:nvPr>
            <p:ph idx="1" type="body"/>
          </p:nvPr>
        </p:nvSpPr>
        <p:spPr>
          <a:xfrm>
            <a:off x="685800" y="4400550"/>
            <a:ext cx="5486400" cy="36006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rPr lang="en"/>
              <a:t>Shreya</a:t>
            </a:r>
            <a:endParaRPr/>
          </a:p>
          <a:p>
            <a:pPr indent="0" lvl="0" marL="0" rtl="0" algn="l">
              <a:lnSpc>
                <a:spcPct val="100000"/>
              </a:lnSpc>
              <a:spcBef>
                <a:spcPts val="0"/>
              </a:spcBef>
              <a:spcAft>
                <a:spcPts val="0"/>
              </a:spcAft>
              <a:buSzPts val="1300"/>
              <a:buNone/>
            </a:pPr>
            <a:r>
              <a:t/>
            </a:r>
            <a:endParaRPr/>
          </a:p>
        </p:txBody>
      </p:sp>
      <p:sp>
        <p:nvSpPr>
          <p:cNvPr id="48" name="Google Shape;48;g25eae955374_13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ba89cdf09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ba89cdf09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600">
                <a:solidFill>
                  <a:schemeClr val="dk1"/>
                </a:solidFill>
              </a:rPr>
              <a:t>1)</a:t>
            </a:r>
            <a:r>
              <a:rPr lang="en" sz="1300">
                <a:solidFill>
                  <a:srgbClr val="374151"/>
                </a:solidFill>
                <a:highlight>
                  <a:srgbClr val="FFFFFF"/>
                </a:highlight>
                <a:latin typeface="Roboto"/>
                <a:ea typeface="Roboto"/>
                <a:cs typeface="Roboto"/>
                <a:sym typeface="Roboto"/>
              </a:rPr>
              <a:t> Now, for the extension part we have incorporated more recent data from 2007 till 2022, potentially capturing any shifts or changes in cash holdings patterns and determinants that have occurred in the intervening period</a:t>
            </a:r>
            <a:endParaRPr sz="1300">
              <a:solidFill>
                <a:srgbClr val="37415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rgbClr val="374151"/>
                </a:solidFill>
                <a:highlight>
                  <a:srgbClr val="F7F7F8"/>
                </a:highlight>
                <a:latin typeface="Roboto"/>
                <a:ea typeface="Roboto"/>
                <a:cs typeface="Roboto"/>
                <a:sym typeface="Roboto"/>
              </a:rPr>
              <a:t>2)The results we got in this extension are similar to the findings of the research paper I mentioned in the previous slide about IPO &amp; Non- IPO Firms, Non Dividend paying firms and firms with Negative Net Income.</a:t>
            </a:r>
            <a:endParaRPr sz="14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ae95537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ae95537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The coefficient of the intercept term (Alpha) is expected to have a non-zero value with a significant p-value, indicating that the cash ratio plays a significant role in influencing portfolio returns beyond the traditional market, size, and value factors.</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a89cdf09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a89cdf09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u="sng">
                <a:solidFill>
                  <a:srgbClr val="374151"/>
                </a:solidFill>
                <a:highlight>
                  <a:srgbClr val="F7F7F8"/>
                </a:highlight>
                <a:latin typeface="Roboto"/>
                <a:ea typeface="Roboto"/>
                <a:cs typeface="Roboto"/>
                <a:sym typeface="Roboto"/>
              </a:rPr>
              <a:t>1)We performed another extension in which we segregated all the firms from 1980 till 2022 in decile buckets based on their average cash ratio. Then we created a Long-short portfolio by buying the firms in the highest cash ratio bucket i.e 9 and selling firms in the lowest cash ratio bucket i.e 0. We then used the annual returns data to get the differential returns of this long-short portfolio by subtracting sell bucket returns from the buy bucket returns. Afterwards, we regressed this return series data on the FF 3 Factors.</a:t>
            </a:r>
            <a:endParaRPr u="sng">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rgbClr val="374151"/>
                </a:solidFill>
                <a:highlight>
                  <a:srgbClr val="F7F7F8"/>
                </a:highlight>
              </a:rPr>
              <a:t>The positive Alpha value (const: 0.2427) indicates that the Long-short portfolio, which consists of companies in the Big bucket portfolio (high cash ratios) and companies in the Sell bucket portfolio (low cash ratios), is expected to outperform the market and the Fama-French factors (Mkt-RF, SMB, and HML) alone</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151"/>
                </a:solidFill>
                <a:highlight>
                  <a:srgbClr val="F7F7F8"/>
                </a:highlight>
              </a:rPr>
              <a:t>Since the p-value is very close to zero, we can conclude that the Alpha (intercept) is statistically significant. It indicates that there is a significant excess return in the Long-short portfolio which is not explained by the market, size, and value factors (Mkt-RF, SMB, and HML).</a:t>
            </a:r>
            <a:endParaRPr>
              <a:solidFill>
                <a:srgbClr val="374151"/>
              </a:solidFill>
              <a:highlight>
                <a:srgbClr val="F7F7F8"/>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ae955374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ae955374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rPr lang="en"/>
              <a:t>Tejas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bc7901cf4_2_60:notes"/>
          <p:cNvSpPr/>
          <p:nvPr>
            <p:ph idx="2" type="sldImg"/>
          </p:nvPr>
        </p:nvSpPr>
        <p:spPr>
          <a:xfrm>
            <a:off x="1143067" y="685799"/>
            <a:ext cx="4572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5bc7901cf4_2_6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rPr lang="en"/>
              <a:t>-ADD MODEL 4,5 AND 6</a:t>
            </a:r>
            <a:endParaRPr/>
          </a:p>
          <a:p>
            <a:pPr indent="0" lvl="0" marL="0" rtl="0" algn="l">
              <a:lnSpc>
                <a:spcPct val="100000"/>
              </a:lnSpc>
              <a:spcBef>
                <a:spcPts val="0"/>
              </a:spcBef>
              <a:spcAft>
                <a:spcPts val="0"/>
              </a:spcAft>
              <a:buSzPts val="500"/>
              <a:buNone/>
            </a:pPr>
            <a:r>
              <a:rPr lang="en"/>
              <a:t>-</a:t>
            </a:r>
            <a:r>
              <a:rPr lang="en" sz="1000">
                <a:solidFill>
                  <a:schemeClr val="dk1"/>
                </a:solidFill>
                <a:latin typeface="Times New Roman"/>
                <a:ea typeface="Times New Roman"/>
                <a:cs typeface="Times New Roman"/>
                <a:sym typeface="Times New Roman"/>
              </a:rPr>
              <a:t>We find that the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main reasons for the increase in the cash ratio are that inventories have fallen,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cash flow risk for firms has increased, capital expenditures have fallen, and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R&amp;D expenditures have increased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-Market-to-book ratio. Firms with better investment opportunities value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cash more since it is costly for these firms to be financially constrained.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 use the book value of assets (#6) minus the book value of equity (#60)</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plus the market value of equity (#199 ∗ #25) as the numerator of the ratio</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the book value of assets (#6) as the denominator.</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2. Firm size. There are economies of scale to holding cash.We use as our size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measure the logarithm of book assets (#6) in 2004 dollars.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3. Cash flow to assets. We measure cash flow as earnings after interest, dividends,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taxes but before depreciation divided by book assets ((#13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#15 – #16 – #21) / #6). Firms with higher cash flow accumulate more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all else equal. Such firms might have better investment opportunities, but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 control for these through other variables.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4. Net working capital to assets. Net working capital (NWC) consists of assets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that substitute for cash.We thus expect a negative relation between NWC</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cash holdings. We subtract cash (#1) from NWC (#179), so our NWC</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measure is net of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5. Capital expenditures to assets. We measure capital expenditures as the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ratio of capital expenditures (#128) to book assets (#6). If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create assets that can be used as collateral,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could increase debt capacity and reduce the demand for cash. Further, as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shown by Riddick and Whited (2009), a productivity shock that increases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investment can lead firms to temporarily invest more and save less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which would lead to a lower level of cash. At the same time,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could proxy for financial distress costs and/or investment opportunities,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 which case they would be positively related to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6. Leverage. We measure leverage as long-term debt (#9) plus debt in current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liabilities (#34) divided by book assets (#6). If debt is sufficiently</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constraining, firms will use cash to reduce leverage, resulting in a negative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relation between cash holdings and leverage.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-7. Industry cash flow risk.We expect firms with greater cash flow risk (measured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as discussed in Section III) to hold more precautionary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8. Dividend payout dummy. We define a dummy variable equal to one in</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years in which a firm pays a common dividend (#21). Otherwise, the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dummy equals zero. Firms that pay dividends are likely to be less risky</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have greater access to capital markets, so the precautionary motive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for cash holdings is weaker for them.</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9. R&amp;D to sales. This variable also measures growth opportunities. Firms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with greater R&amp;D are assumed to have greater costs of financial distress.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R&amp;D expenditures consume cash, but R&amp;D’s role as a proxy for growth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opportunities and financial distress could lead to a positive relation between</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cash ratio and R&amp;D spending. R&amp;D is measured as R&amp;D (#46)</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sales (#12), and is set equal to zero when R&amp;D (#46) is missing. Results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are similar if we use R&amp;D/assets.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10. Acquisitions to assets. Acquisition activity is defined as acquisitions (#129)</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book assets (#6), where acquisition expenditures reflect only the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outflows associated with acquisitions. We would expect the sign on this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coefficient to be the same as the sign for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bc7901cf4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5bc7901cf4_1_1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rPr lang="en"/>
              <a:t>-ADD MODEL 4,5 AND 6</a:t>
            </a:r>
            <a:endParaRPr/>
          </a:p>
          <a:p>
            <a:pPr indent="0" lvl="0" marL="0" rtl="0" algn="l">
              <a:lnSpc>
                <a:spcPct val="100000"/>
              </a:lnSpc>
              <a:spcBef>
                <a:spcPts val="0"/>
              </a:spcBef>
              <a:spcAft>
                <a:spcPts val="0"/>
              </a:spcAft>
              <a:buSzPts val="500"/>
              <a:buNone/>
            </a:pPr>
            <a:r>
              <a:rPr lang="en"/>
              <a:t>-</a:t>
            </a:r>
            <a:r>
              <a:rPr lang="en" sz="1000">
                <a:solidFill>
                  <a:schemeClr val="dk1"/>
                </a:solidFill>
                <a:latin typeface="Times New Roman"/>
                <a:ea typeface="Times New Roman"/>
                <a:cs typeface="Times New Roman"/>
                <a:sym typeface="Times New Roman"/>
              </a:rPr>
              <a:t>We find that the</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main reasons for the increase in the cash ratio are that inventories have fallen,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cash flow risk for firms has increased, capital expenditures have fallen, and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R&amp;D expenditures have increased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-Market-to-book ratio. Firms with better investment opportunities value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cash more since it is costly for these firms to be financially constrained.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 use the book value of assets (#6) minus the book value of equity (#60)</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plus the market value of equity (#199 ∗ #25) as the numerator of the ratio</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the book value of assets (#6) as the denominator.</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2. Firm size. There are economies of scale to holding cash.We use as our size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measure the logarithm of book assets (#6) in 2004 dollars.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3. Cash flow to assets. We measure cash flow as earnings after interest, dividends,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taxes but before depreciation divided by book assets ((#13 –</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#15 – #16 – #21) / #6). Firms with higher cash flow accumulate more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all else equal. Such firms might have better investment opportunities, but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we control for these through other variables.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4. Net working capital to assets. Net working capital (NWC) consists of assets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that substitute for cash.We thus expect a negative relation between NWC</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cash holdings. We subtract cash (#1) from NWC (#179), so our NWC</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measure is net of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5. Capital expenditures to assets. We measure capital expenditures as the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ratio of capital expenditures (#128) to book assets (#6). If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create assets that can be used as collateral,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could increase debt capacity and reduce the demand for cash. Further, as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shown by Riddick and Whited (2009), a productivity shock that increases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investment can lead firms to temporarily invest more and save less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which would lead to a lower level of cash. At the same time,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could proxy for financial distress costs and/or investment opportunities,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 which case they would be positively related to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6. Leverage. We measure leverage as long-term debt (#9) plus debt in current</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liabilities (#34) divided by book assets (#6). If debt is sufficiently</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constraining, firms will use cash to reduce leverage, resulting in a negative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relation between cash holdings and leverage.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rPr lang="en" sz="1000">
                <a:solidFill>
                  <a:schemeClr val="dk1"/>
                </a:solidFill>
                <a:latin typeface="Times New Roman"/>
                <a:ea typeface="Times New Roman"/>
                <a:cs typeface="Times New Roman"/>
                <a:sym typeface="Times New Roman"/>
              </a:rPr>
              <a:t>-7. Industry cash flow risk.We expect firms with greater cash flow risk (measured</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as discussed in Section III) to hold more precautionary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8. Dividend payout dummy. We define a dummy variable equal to one in</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years in which a firm pays a common dividend (#21). Otherwise, the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dummy equals zero. Firms that pay dividends are likely to be less risky</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and have greater access to capital markets, so the precautionary motive</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for cash holdings is weaker for them.</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9. R&amp;D to sales. This variable also measures growth opportunities. Firms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with greater R&amp;D are assumed to have greater costs of financial distress.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R&amp;D expenditures consume cash, but R&amp;D’s role as a proxy for growth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opportunities and financial distress could lead to a positive relation between</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cash ratio and R&amp;D spending. R&amp;D is measured as R&amp;D (#46)</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sales (#12), and is set equal to zero when R&amp;D (#46) is missing. Results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are similar if we use R&amp;D/assets.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10. Acquisitions to assets. Acquisition activity is defined as acquisitions (#129)</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book assets (#6), where acquisition expenditures reflect only the cash</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outflows associated with acquisitions. We would expect the sign on this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coefficient to be the same as the sign for capital expenditures.</a:t>
            </a:r>
            <a:endParaRPr sz="1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00"/>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ba89cdf09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ba89cdf09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ba89cdf09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ba89cdf09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600"/>
          </a:xfrm>
          <a:prstGeom prst="rect">
            <a:avLst/>
          </a:prstGeom>
          <a:noFill/>
          <a:ln>
            <a:noFill/>
          </a:ln>
        </p:spPr>
        <p:txBody>
          <a:bodyPr anchorCtr="0" anchor="t" bIns="107525" lIns="107525" spcFirstLastPara="1" rIns="107525" wrap="square" tIns="107525">
            <a:noAutofit/>
          </a:bodyPr>
          <a:lstStyle/>
          <a:p>
            <a:pPr indent="0" lvl="0" marL="0" rtl="0" algn="l">
              <a:lnSpc>
                <a:spcPct val="100000"/>
              </a:lnSpc>
              <a:spcBef>
                <a:spcPts val="0"/>
              </a:spcBef>
              <a:spcAft>
                <a:spcPts val="0"/>
              </a:spcAft>
              <a:buSzPts val="1300"/>
              <a:buNone/>
            </a:pPr>
            <a:r>
              <a:t/>
            </a:r>
            <a:endParaRPr/>
          </a:p>
        </p:txBody>
      </p:sp>
      <p:sp>
        <p:nvSpPr>
          <p:cNvPr id="55" name="Google Shape;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5eae955c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5eae955c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eae955cb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eae955cb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eae955374_12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5eae955374_12_32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eae955374_1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eae955374_1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eae955374_13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eae955374_13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ba89cdf0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ba89cdf0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1) </a:t>
            </a:r>
            <a:r>
              <a:rPr lang="en"/>
              <a:t>Table 1 in the research paper includes all Compustat firm-year observations from 1980 to 2006 for firms incorporated in the United States excluding Financial firms (SIC code 6000-6999) and utilities (SIC codes 4900-4999). </a:t>
            </a:r>
            <a:r>
              <a:rPr lang="en" sz="1200">
                <a:solidFill>
                  <a:srgbClr val="374151"/>
                </a:solidFill>
                <a:highlight>
                  <a:srgbClr val="F7F7F8"/>
                </a:highlight>
                <a:latin typeface="Roboto"/>
                <a:ea typeface="Roboto"/>
                <a:cs typeface="Roboto"/>
                <a:sym typeface="Roboto"/>
              </a:rPr>
              <a:t>We have successfully replicated Table 1 of the research paper by extracting all the relevant observations from the WRDS merged CRSP/Compustat files. Through this process, we have obtained similar observations as reported in the research paper for Aggregate Cash Ratio, Average Cash ratio and Median Cash and Leverage Ratios.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2)The results we got are similar to the findings of the research paper i.e Avg cash ratio increases from 10.5% in 1980 to 23.2% in 2006. The same trend is conveyed by the median and Agg cash ratio</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3) the average net leverage ratio is calculated by subtracting cash from debt, the average net debt ratio is 16.4% in 1980 and it falls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during 15 years and becomes negative in the last 3 years of the sample. By 2006, the average firm has no leverage when leverage is measured by net debt which confirms the findings of the research paper that cash enables firms to prevent distress and default as it can retire all debt obligations with its cash</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holdings. Thus the growing importance of cash should be taken into account when evaluating the financial condition and assessing the capital structure decisions of firms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ba89cdf09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ba89cdf09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dk1"/>
                </a:solidFill>
              </a:rPr>
              <a:t>1)</a:t>
            </a:r>
            <a:r>
              <a:rPr lang="en" sz="1300">
                <a:solidFill>
                  <a:srgbClr val="374151"/>
                </a:solidFill>
                <a:highlight>
                  <a:srgbClr val="FFFFFF"/>
                </a:highlight>
                <a:latin typeface="Roboto"/>
                <a:ea typeface="Roboto"/>
                <a:cs typeface="Roboto"/>
                <a:sym typeface="Roboto"/>
              </a:rPr>
              <a:t> Now, for the extension part, the related literature have used data up until 2006 and our paper incorporates more recent data from 2007 till 2022, potentially capturing any shifts or changes in cash holdings patterns and determinants that have occurred in the intervening period</a:t>
            </a:r>
            <a:endParaRPr sz="1300">
              <a:solidFill>
                <a:srgbClr val="37415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solidFill>
                  <a:srgbClr val="374151"/>
                </a:solidFill>
                <a:highlight>
                  <a:srgbClr val="F7F7F8"/>
                </a:highlight>
                <a:latin typeface="Roboto"/>
                <a:ea typeface="Roboto"/>
                <a:cs typeface="Roboto"/>
                <a:sym typeface="Roboto"/>
              </a:rPr>
              <a:t>2)The results we got in this extension are similar to the findings of the research paper i.e the cash holdings of US Firms are increasing each year and Net Leverage ratio is decreasing.</a:t>
            </a:r>
            <a:endParaRPr sz="14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ba89cdf09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ba89cdf09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solidFill>
                  <a:schemeClr val="dk1"/>
                </a:solidFill>
              </a:rPr>
              <a:t>Table 2 shows the Average Cash ratios delineated by New Issue Status, the Payment of Dividends, and Accounting Performance for all Compustat firms from 1980 to 2006 </a:t>
            </a:r>
            <a:r>
              <a:rPr lang="en" sz="1200">
                <a:solidFill>
                  <a:srgbClr val="374151"/>
                </a:solidFill>
                <a:highlight>
                  <a:srgbClr val="F7F7F8"/>
                </a:highlight>
                <a:latin typeface="Roboto"/>
                <a:ea typeface="Roboto"/>
                <a:cs typeface="Roboto"/>
                <a:sym typeface="Roboto"/>
              </a:rPr>
              <a:t>excluding Financial firms (SIC code 6000-6999) and utilities (SIC codes 4900-4999) and we have successfully replicated Table 2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2)Firms are assigned to the IPO subsample if they have gone public within the prior 5 calendar years, and to the non-IPO subsample otherwise. A firm is classified as a dividend payer if it paid common dividends in that year. Firms with accounting losses at the fiscal end of the designated year are assigned to the negative net income subsample.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3)Through this process, we have obtained similar observations as reported in the research paper i.e The average cash ratio more than doubles (from 9.9% to 21.8%) for non-IPO firms and The average cash ratio for IPO firms is 21.1% in 1980 and 32.6% in 2006. The ratios are significant for both are significant for both IPO and non-IPO firms. This evidence shows that the increase in cash holdings is not just due to the capital raising activities of the IPO firms in our sample.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4) Now, turning to the role of dividends, the average cash ratio of dividend payers is about the same in 2000 as in 1980 and in contrast, the average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cash ratio of nondividend payers is 113% higher in 2006 than in 1980. This is similar to the findings of the research paper that nondividend paying firms are financially constrained and will accumulate more cash due to poor growth opportunities.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5)Firms with negative net income are more likely to be financially constrained than firms with positive net income. The firms with negative net income exhibit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 dramatic increase in cash holdings. The average cash ratio of these firms almost triples over the sample period.(12% in 1980 and 36% in 2006)</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3.png"/><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 Title Page" showMasterSp="0" type="obj">
  <p:cSld name="OBJECT">
    <p:bg>
      <p:bgPr>
        <a:solidFill>
          <a:schemeClr val="lt1"/>
        </a:solidFill>
      </p:bgPr>
    </p:bg>
    <p:spTree>
      <p:nvGrpSpPr>
        <p:cNvPr id="6" name="Shape 6"/>
        <p:cNvGrpSpPr/>
        <p:nvPr/>
      </p:nvGrpSpPr>
      <p:grpSpPr>
        <a:xfrm>
          <a:off x="0" y="0"/>
          <a:ext cx="0" cy="0"/>
          <a:chOff x="0" y="0"/>
          <a:chExt cx="0" cy="0"/>
        </a:xfrm>
      </p:grpSpPr>
      <p:sp>
        <p:nvSpPr>
          <p:cNvPr id="7" name="Google Shape;7;p32"/>
          <p:cNvSpPr/>
          <p:nvPr/>
        </p:nvSpPr>
        <p:spPr>
          <a:xfrm>
            <a:off x="3148" y="0"/>
            <a:ext cx="9144476" cy="5145465"/>
          </a:xfrm>
          <a:custGeom>
            <a:rect b="b" l="l" r="r" t="t"/>
            <a:pathLst>
              <a:path extrusionOk="0" h="11308715" w="20097750">
                <a:moveTo>
                  <a:pt x="0" y="11308556"/>
                </a:moveTo>
                <a:lnTo>
                  <a:pt x="20097178" y="11308556"/>
                </a:lnTo>
                <a:lnTo>
                  <a:pt x="20097178" y="0"/>
                </a:lnTo>
                <a:lnTo>
                  <a:pt x="0" y="0"/>
                </a:lnTo>
                <a:lnTo>
                  <a:pt x="0" y="11308556"/>
                </a:lnTo>
                <a:close/>
              </a:path>
            </a:pathLst>
          </a:custGeom>
          <a:solidFill>
            <a:srgbClr val="0C234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8" name="Google Shape;8;p32"/>
          <p:cNvPicPr preferRelativeResize="0"/>
          <p:nvPr/>
        </p:nvPicPr>
        <p:blipFill rotWithShape="1">
          <a:blip r:embed="rId2">
            <a:alphaModFix amt="7000"/>
          </a:blip>
          <a:srcRect b="0" l="0" r="0" t="0"/>
          <a:stretch/>
        </p:blipFill>
        <p:spPr>
          <a:xfrm>
            <a:off x="-3589832" y="-2077542"/>
            <a:ext cx="7790113" cy="7790119"/>
          </a:xfrm>
          <a:prstGeom prst="rect">
            <a:avLst/>
          </a:prstGeom>
          <a:noFill/>
          <a:ln>
            <a:noFill/>
          </a:ln>
        </p:spPr>
      </p:pic>
      <p:pic>
        <p:nvPicPr>
          <p:cNvPr id="9" name="Google Shape;9;p32"/>
          <p:cNvPicPr preferRelativeResize="0"/>
          <p:nvPr/>
        </p:nvPicPr>
        <p:blipFill rotWithShape="1">
          <a:blip r:embed="rId3">
            <a:alphaModFix amt="7000"/>
          </a:blip>
          <a:srcRect b="0" l="0" r="0" t="0"/>
          <a:stretch/>
        </p:blipFill>
        <p:spPr>
          <a:xfrm>
            <a:off x="3193482" y="-2508771"/>
            <a:ext cx="8325150" cy="8325150"/>
          </a:xfrm>
          <a:prstGeom prst="rect">
            <a:avLst/>
          </a:prstGeom>
          <a:noFill/>
          <a:ln>
            <a:noFill/>
          </a:ln>
        </p:spPr>
      </p:pic>
      <p:sp>
        <p:nvSpPr>
          <p:cNvPr id="10" name="Google Shape;10;p32"/>
          <p:cNvSpPr txBox="1"/>
          <p:nvPr>
            <p:ph type="title"/>
          </p:nvPr>
        </p:nvSpPr>
        <p:spPr>
          <a:xfrm>
            <a:off x="1683097" y="945064"/>
            <a:ext cx="5952300" cy="1142100"/>
          </a:xfrm>
          <a:prstGeom prst="rect">
            <a:avLst/>
          </a:prstGeom>
          <a:noFill/>
          <a:ln>
            <a:noFill/>
          </a:ln>
        </p:spPr>
        <p:txBody>
          <a:bodyPr anchorCtr="0" anchor="b" bIns="41575" lIns="41575" spcFirstLastPara="1" rIns="41575" wrap="square" tIns="41575">
            <a:noAutofit/>
          </a:bodyPr>
          <a:lstStyle>
            <a:lvl1pPr lvl="0"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3300"/>
              <a:buFont typeface="Arial"/>
              <a:buNone/>
              <a:defRPr b="0" i="0" sz="3300" u="none" cap="none" strike="noStrike">
                <a:solidFill>
                  <a:schemeClr val="lt1"/>
                </a:solidFill>
                <a:latin typeface="Calibri"/>
                <a:ea typeface="Calibri"/>
                <a:cs typeface="Calibri"/>
                <a:sym typeface="Calibri"/>
              </a:defRPr>
            </a:lvl9pPr>
          </a:lstStyle>
          <a:p/>
        </p:txBody>
      </p:sp>
      <p:sp>
        <p:nvSpPr>
          <p:cNvPr id="11" name="Google Shape;11;p32"/>
          <p:cNvSpPr/>
          <p:nvPr/>
        </p:nvSpPr>
        <p:spPr>
          <a:xfrm>
            <a:off x="1747066" y="2287961"/>
            <a:ext cx="429054" cy="0"/>
          </a:xfrm>
          <a:custGeom>
            <a:rect b="b" l="l" r="r" t="t"/>
            <a:pathLst>
              <a:path extrusionOk="0" h="120000" w="942975">
                <a:moveTo>
                  <a:pt x="0" y="0"/>
                </a:moveTo>
                <a:lnTo>
                  <a:pt x="942379" y="0"/>
                </a:lnTo>
              </a:path>
            </a:pathLst>
          </a:custGeom>
          <a:noFill/>
          <a:ln cap="flat" cmpd="sng" w="65950">
            <a:solidFill>
              <a:srgbClr val="BD203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12" name="Google Shape;12;p32"/>
          <p:cNvPicPr preferRelativeResize="0"/>
          <p:nvPr/>
        </p:nvPicPr>
        <p:blipFill rotWithShape="1">
          <a:blip r:embed="rId4">
            <a:alphaModFix/>
          </a:blip>
          <a:srcRect b="0" l="0" r="0" t="0"/>
          <a:stretch/>
        </p:blipFill>
        <p:spPr>
          <a:xfrm>
            <a:off x="6346643" y="4219225"/>
            <a:ext cx="2184020" cy="517490"/>
          </a:xfrm>
          <a:prstGeom prst="rect">
            <a:avLst/>
          </a:prstGeom>
          <a:noFill/>
          <a:ln>
            <a:noFill/>
          </a:ln>
        </p:spPr>
      </p:pic>
      <p:sp>
        <p:nvSpPr>
          <p:cNvPr id="13" name="Google Shape;13;p32"/>
          <p:cNvSpPr txBox="1"/>
          <p:nvPr>
            <p:ph idx="1" type="subTitle"/>
          </p:nvPr>
        </p:nvSpPr>
        <p:spPr>
          <a:xfrm>
            <a:off x="1674118" y="2515366"/>
            <a:ext cx="6858000" cy="303900"/>
          </a:xfrm>
          <a:prstGeom prst="rect">
            <a:avLst/>
          </a:prstGeom>
          <a:noFill/>
          <a:ln>
            <a:noFill/>
          </a:ln>
        </p:spPr>
        <p:txBody>
          <a:bodyPr anchorCtr="0" anchor="t" bIns="33275" lIns="66550" spcFirstLastPara="1" rIns="66550" wrap="square" tIns="33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600" u="none" cap="none" strike="noStrike">
                <a:solidFill>
                  <a:schemeClr val="lt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109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CUSTOM_1">
    <p:bg>
      <p:bgPr>
        <a:solidFill>
          <a:srgbClr val="E2E9EB"/>
        </a:solidFill>
      </p:bgPr>
    </p:bg>
    <p:spTree>
      <p:nvGrpSpPr>
        <p:cNvPr id="14" name="Shape 14"/>
        <p:cNvGrpSpPr/>
        <p:nvPr/>
      </p:nvGrpSpPr>
      <p:grpSpPr>
        <a:xfrm>
          <a:off x="0" y="0"/>
          <a:ext cx="0" cy="0"/>
          <a:chOff x="0" y="0"/>
          <a:chExt cx="0" cy="0"/>
        </a:xfrm>
      </p:grpSpPr>
      <p:pic>
        <p:nvPicPr>
          <p:cNvPr id="15" name="Google Shape;15;p33"/>
          <p:cNvPicPr preferRelativeResize="0"/>
          <p:nvPr/>
        </p:nvPicPr>
        <p:blipFill rotWithShape="1">
          <a:blip r:embed="rId2">
            <a:alphaModFix amt="70000"/>
          </a:blip>
          <a:srcRect b="0" l="0" r="0" t="0"/>
          <a:stretch/>
        </p:blipFill>
        <p:spPr>
          <a:xfrm>
            <a:off x="-3555174" y="-2077542"/>
            <a:ext cx="7790113" cy="7790119"/>
          </a:xfrm>
          <a:prstGeom prst="rect">
            <a:avLst/>
          </a:prstGeom>
          <a:noFill/>
          <a:ln>
            <a:noFill/>
          </a:ln>
        </p:spPr>
      </p:pic>
      <p:pic>
        <p:nvPicPr>
          <p:cNvPr id="16" name="Google Shape;16;p33"/>
          <p:cNvPicPr preferRelativeResize="0"/>
          <p:nvPr/>
        </p:nvPicPr>
        <p:blipFill rotWithShape="1">
          <a:blip r:embed="rId3">
            <a:alphaModFix amt="70000"/>
          </a:blip>
          <a:srcRect b="0" l="0" r="0" t="0"/>
          <a:stretch/>
        </p:blipFill>
        <p:spPr>
          <a:xfrm>
            <a:off x="3193482" y="-2508771"/>
            <a:ext cx="8325150" cy="8325150"/>
          </a:xfrm>
          <a:prstGeom prst="rect">
            <a:avLst/>
          </a:prstGeom>
          <a:noFill/>
          <a:ln>
            <a:noFill/>
          </a:ln>
        </p:spPr>
      </p:pic>
      <p:sp>
        <p:nvSpPr>
          <p:cNvPr id="17" name="Google Shape;17;p33"/>
          <p:cNvSpPr/>
          <p:nvPr/>
        </p:nvSpPr>
        <p:spPr>
          <a:xfrm>
            <a:off x="4357552" y="2912073"/>
            <a:ext cx="429054" cy="0"/>
          </a:xfrm>
          <a:custGeom>
            <a:rect b="b" l="l" r="r" t="t"/>
            <a:pathLst>
              <a:path extrusionOk="0" h="120000" w="942975">
                <a:moveTo>
                  <a:pt x="0" y="0"/>
                </a:moveTo>
                <a:lnTo>
                  <a:pt x="942379" y="0"/>
                </a:lnTo>
              </a:path>
            </a:pathLst>
          </a:custGeom>
          <a:noFill/>
          <a:ln cap="flat" cmpd="sng" w="76200">
            <a:solidFill>
              <a:srgbClr val="BD203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18" name="Google Shape;18;p33"/>
          <p:cNvPicPr preferRelativeResize="0"/>
          <p:nvPr/>
        </p:nvPicPr>
        <p:blipFill rotWithShape="1">
          <a:blip r:embed="rId4">
            <a:alphaModFix/>
          </a:blip>
          <a:srcRect b="0" l="0" r="0" t="0"/>
          <a:stretch/>
        </p:blipFill>
        <p:spPr>
          <a:xfrm>
            <a:off x="6345482" y="4225822"/>
            <a:ext cx="2169721" cy="511725"/>
          </a:xfrm>
          <a:prstGeom prst="rect">
            <a:avLst/>
          </a:prstGeom>
          <a:noFill/>
          <a:ln>
            <a:noFill/>
          </a:ln>
        </p:spPr>
      </p:pic>
      <p:sp>
        <p:nvSpPr>
          <p:cNvPr id="19" name="Google Shape;19;p33"/>
          <p:cNvSpPr txBox="1"/>
          <p:nvPr>
            <p:ph type="title"/>
          </p:nvPr>
        </p:nvSpPr>
        <p:spPr>
          <a:xfrm>
            <a:off x="628676" y="1975381"/>
            <a:ext cx="7886700" cy="739200"/>
          </a:xfrm>
          <a:prstGeom prst="rect">
            <a:avLst/>
          </a:prstGeom>
          <a:noFill/>
          <a:ln>
            <a:noFill/>
          </a:ln>
        </p:spPr>
        <p:txBody>
          <a:bodyPr anchorCtr="0" anchor="t" bIns="41575" lIns="41575" spcFirstLastPara="1" rIns="41575" wrap="square" tIns="41575">
            <a:noAutofit/>
          </a:bodyPr>
          <a:lstStyle>
            <a:lvl1pPr lvl="0"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 Content Page">
  <p:cSld name="Two Content">
    <p:spTree>
      <p:nvGrpSpPr>
        <p:cNvPr id="20" name="Shape 20"/>
        <p:cNvGrpSpPr/>
        <p:nvPr/>
      </p:nvGrpSpPr>
      <p:grpSpPr>
        <a:xfrm>
          <a:off x="0" y="0"/>
          <a:ext cx="0" cy="0"/>
          <a:chOff x="0" y="0"/>
          <a:chExt cx="0" cy="0"/>
        </a:xfrm>
      </p:grpSpPr>
      <p:sp>
        <p:nvSpPr>
          <p:cNvPr id="21" name="Google Shape;21;p34"/>
          <p:cNvSpPr/>
          <p:nvPr/>
        </p:nvSpPr>
        <p:spPr>
          <a:xfrm>
            <a:off x="0" y="0"/>
            <a:ext cx="317100" cy="5143500"/>
          </a:xfrm>
          <a:prstGeom prst="rect">
            <a:avLst/>
          </a:prstGeom>
          <a:solidFill>
            <a:srgbClr val="9EABAE">
              <a:alpha val="24313"/>
            </a:srgbClr>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2" name="Google Shape;22;p34"/>
          <p:cNvSpPr/>
          <p:nvPr/>
        </p:nvSpPr>
        <p:spPr>
          <a:xfrm>
            <a:off x="223073" y="0"/>
            <a:ext cx="34800" cy="5143500"/>
          </a:xfrm>
          <a:prstGeom prst="rect">
            <a:avLst/>
          </a:prstGeom>
          <a:solidFill>
            <a:schemeClr val="lt1"/>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pic>
        <p:nvPicPr>
          <p:cNvPr id="23" name="Google Shape;23;p34"/>
          <p:cNvPicPr preferRelativeResize="0"/>
          <p:nvPr/>
        </p:nvPicPr>
        <p:blipFill rotWithShape="1">
          <a:blip r:embed="rId2">
            <a:alphaModFix/>
          </a:blip>
          <a:srcRect b="0" l="0" r="0" t="0"/>
          <a:stretch/>
        </p:blipFill>
        <p:spPr>
          <a:xfrm>
            <a:off x="7168527" y="4391895"/>
            <a:ext cx="1460911" cy="344557"/>
          </a:xfrm>
          <a:prstGeom prst="rect">
            <a:avLst/>
          </a:prstGeom>
          <a:noFill/>
          <a:ln>
            <a:noFill/>
          </a:ln>
        </p:spPr>
      </p:pic>
      <p:sp>
        <p:nvSpPr>
          <p:cNvPr id="24" name="Google Shape;24;p34"/>
          <p:cNvSpPr txBox="1"/>
          <p:nvPr>
            <p:ph type="title"/>
          </p:nvPr>
        </p:nvSpPr>
        <p:spPr>
          <a:xfrm>
            <a:off x="463861" y="275723"/>
            <a:ext cx="8216100" cy="413100"/>
          </a:xfrm>
          <a:prstGeom prst="rect">
            <a:avLst/>
          </a:prstGeom>
          <a:noFill/>
          <a:ln>
            <a:noFill/>
          </a:ln>
        </p:spPr>
        <p:txBody>
          <a:bodyPr anchorCtr="0" anchor="ctr" bIns="41575" lIns="41575" spcFirstLastPara="1" rIns="41575" wrap="square" tIns="4157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Calibri"/>
                <a:ea typeface="Calibri"/>
                <a:cs typeface="Calibri"/>
                <a:sym typeface="Calibri"/>
              </a:defRPr>
            </a:lvl9pPr>
          </a:lstStyle>
          <a:p/>
        </p:txBody>
      </p:sp>
      <p:sp>
        <p:nvSpPr>
          <p:cNvPr id="25" name="Google Shape;25;p34"/>
          <p:cNvSpPr txBox="1"/>
          <p:nvPr>
            <p:ph idx="1" type="subTitle"/>
          </p:nvPr>
        </p:nvSpPr>
        <p:spPr>
          <a:xfrm>
            <a:off x="463861" y="594402"/>
            <a:ext cx="8216100" cy="344400"/>
          </a:xfrm>
          <a:prstGeom prst="rect">
            <a:avLst/>
          </a:prstGeom>
          <a:noFill/>
          <a:ln>
            <a:noFill/>
          </a:ln>
        </p:spPr>
        <p:txBody>
          <a:bodyPr anchorCtr="0" anchor="ctr" bIns="41575" lIns="41575" spcFirstLastPara="1" rIns="41575" wrap="square" tIns="415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9EABAE"/>
                </a:solidFill>
                <a:latin typeface="Calibri"/>
                <a:ea typeface="Calibri"/>
                <a:cs typeface="Calibri"/>
                <a:sym typeface="Calibri"/>
              </a:defRPr>
            </a:lvl9pPr>
          </a:lstStyle>
          <a:p/>
        </p:txBody>
      </p:sp>
      <p:sp>
        <p:nvSpPr>
          <p:cNvPr id="26" name="Google Shape;26;p34"/>
          <p:cNvSpPr txBox="1"/>
          <p:nvPr>
            <p:ph idx="2" type="subTitle"/>
          </p:nvPr>
        </p:nvSpPr>
        <p:spPr>
          <a:xfrm>
            <a:off x="474122" y="4610535"/>
            <a:ext cx="5690100" cy="197400"/>
          </a:xfrm>
          <a:prstGeom prst="rect">
            <a:avLst/>
          </a:prstGeom>
          <a:noFill/>
          <a:ln>
            <a:noFill/>
          </a:ln>
        </p:spPr>
        <p:txBody>
          <a:bodyPr anchorCtr="0" anchor="t" bIns="41575" lIns="41575" spcFirstLastPara="1" rIns="41575" wrap="square" tIns="41575">
            <a:noAutofit/>
          </a:bodyPr>
          <a:lstStyle>
            <a:lvl1pPr lvl="0"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2pPr>
            <a:lvl3pPr lvl="2"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3pPr>
            <a:lvl4pPr lvl="3"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4pPr>
            <a:lvl5pPr lvl="4"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5pPr>
            <a:lvl6pPr lvl="5"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6pPr>
            <a:lvl7pPr lvl="6"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7pPr>
            <a:lvl8pPr lvl="7"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8pPr>
            <a:lvl9pPr lvl="8" marR="0" rtl="0" algn="l">
              <a:lnSpc>
                <a:spcPct val="100000"/>
              </a:lnSpc>
              <a:spcBef>
                <a:spcPts val="0"/>
              </a:spcBef>
              <a:spcAft>
                <a:spcPts val="0"/>
              </a:spcAft>
              <a:buClr>
                <a:srgbClr val="000000"/>
              </a:buClr>
              <a:buSzPts val="600"/>
              <a:buFont typeface="Arial"/>
              <a:buNone/>
              <a:defRPr b="0" i="0" sz="600" u="none" cap="none" strike="noStrike">
                <a:solidFill>
                  <a:srgbClr val="9EABAE"/>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327">
          <p15:clr>
            <a:srgbClr val="FA7B17"/>
          </p15:clr>
        </p15:guide>
        <p15:guide id="4" orient="horz" pos="2980">
          <p15:clr>
            <a:srgbClr val="FA7B17"/>
          </p15:clr>
        </p15:guide>
        <p15:guide id="5" pos="5436">
          <p15:clr>
            <a:srgbClr val="FA7B17"/>
          </p15:clr>
        </p15:guide>
        <p15:guide id="6" orient="horz" pos="374">
          <p15:clr>
            <a:srgbClr val="FA7B17"/>
          </p15:clr>
        </p15:guide>
        <p15:guide id="7" orient="horz" pos="52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Section Title - No Subtitle" showMasterSp="0">
  <p:cSld name="Blank">
    <p:bg>
      <p:bgPr>
        <a:solidFill>
          <a:srgbClr val="E2E9EB"/>
        </a:solidFill>
      </p:bgPr>
    </p:bg>
    <p:spTree>
      <p:nvGrpSpPr>
        <p:cNvPr id="27" name="Shape 27"/>
        <p:cNvGrpSpPr/>
        <p:nvPr/>
      </p:nvGrpSpPr>
      <p:grpSpPr>
        <a:xfrm>
          <a:off x="0" y="0"/>
          <a:ext cx="0" cy="0"/>
          <a:chOff x="0" y="0"/>
          <a:chExt cx="0" cy="0"/>
        </a:xfrm>
      </p:grpSpPr>
      <p:sp>
        <p:nvSpPr>
          <p:cNvPr id="28" name="Google Shape;28;p35"/>
          <p:cNvSpPr/>
          <p:nvPr/>
        </p:nvSpPr>
        <p:spPr>
          <a:xfrm>
            <a:off x="4357552" y="2912073"/>
            <a:ext cx="429054" cy="0"/>
          </a:xfrm>
          <a:custGeom>
            <a:rect b="b" l="l" r="r" t="t"/>
            <a:pathLst>
              <a:path extrusionOk="0" h="120000" w="942975">
                <a:moveTo>
                  <a:pt x="0" y="0"/>
                </a:moveTo>
                <a:lnTo>
                  <a:pt x="942379" y="0"/>
                </a:lnTo>
              </a:path>
            </a:pathLst>
          </a:custGeom>
          <a:noFill/>
          <a:ln cap="flat" cmpd="sng" w="76200">
            <a:solidFill>
              <a:srgbClr val="BD203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pic>
        <p:nvPicPr>
          <p:cNvPr id="29" name="Google Shape;29;p35"/>
          <p:cNvPicPr preferRelativeResize="0"/>
          <p:nvPr/>
        </p:nvPicPr>
        <p:blipFill rotWithShape="1">
          <a:blip r:embed="rId2">
            <a:alphaModFix/>
          </a:blip>
          <a:srcRect b="0" l="0" r="0" t="0"/>
          <a:stretch/>
        </p:blipFill>
        <p:spPr>
          <a:xfrm>
            <a:off x="6345482" y="4225822"/>
            <a:ext cx="2169721" cy="511725"/>
          </a:xfrm>
          <a:prstGeom prst="rect">
            <a:avLst/>
          </a:prstGeom>
          <a:noFill/>
          <a:ln>
            <a:noFill/>
          </a:ln>
        </p:spPr>
      </p:pic>
      <p:sp>
        <p:nvSpPr>
          <p:cNvPr id="30" name="Google Shape;30;p35"/>
          <p:cNvSpPr/>
          <p:nvPr/>
        </p:nvSpPr>
        <p:spPr>
          <a:xfrm>
            <a:off x="0" y="45"/>
            <a:ext cx="317100" cy="5143500"/>
          </a:xfrm>
          <a:prstGeom prst="rect">
            <a:avLst/>
          </a:prstGeom>
          <a:solidFill>
            <a:schemeClr val="dk2"/>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1" name="Google Shape;31;p35"/>
          <p:cNvSpPr/>
          <p:nvPr/>
        </p:nvSpPr>
        <p:spPr>
          <a:xfrm>
            <a:off x="223073" y="0"/>
            <a:ext cx="34800" cy="5143500"/>
          </a:xfrm>
          <a:prstGeom prst="rect">
            <a:avLst/>
          </a:prstGeom>
          <a:solidFill>
            <a:schemeClr val="lt1"/>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2" name="Google Shape;32;p35"/>
          <p:cNvSpPr txBox="1"/>
          <p:nvPr>
            <p:ph type="title"/>
          </p:nvPr>
        </p:nvSpPr>
        <p:spPr>
          <a:xfrm>
            <a:off x="628676" y="1975381"/>
            <a:ext cx="7886700" cy="739200"/>
          </a:xfrm>
          <a:prstGeom prst="rect">
            <a:avLst/>
          </a:prstGeom>
          <a:noFill/>
          <a:ln>
            <a:noFill/>
          </a:ln>
        </p:spPr>
        <p:txBody>
          <a:bodyPr anchorCtr="0" anchor="t" bIns="41575" lIns="41575" spcFirstLastPara="1" rIns="41575" wrap="square" tIns="41575">
            <a:noAutofit/>
          </a:bodyPr>
          <a:lstStyle>
            <a:lvl1pPr lvl="0"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 Agenda Page">
  <p:cSld name="CUSTOM">
    <p:spTree>
      <p:nvGrpSpPr>
        <p:cNvPr id="33" name="Shape 33"/>
        <p:cNvGrpSpPr/>
        <p:nvPr/>
      </p:nvGrpSpPr>
      <p:grpSpPr>
        <a:xfrm>
          <a:off x="0" y="0"/>
          <a:ext cx="0" cy="0"/>
          <a:chOff x="0" y="0"/>
          <a:chExt cx="0" cy="0"/>
        </a:xfrm>
      </p:grpSpPr>
      <p:pic>
        <p:nvPicPr>
          <p:cNvPr id="34" name="Google Shape;34;p36"/>
          <p:cNvPicPr preferRelativeResize="0"/>
          <p:nvPr/>
        </p:nvPicPr>
        <p:blipFill rotWithShape="1">
          <a:blip r:embed="rId2">
            <a:alphaModFix/>
          </a:blip>
          <a:srcRect b="0" l="0" r="0" t="0"/>
          <a:stretch/>
        </p:blipFill>
        <p:spPr>
          <a:xfrm>
            <a:off x="6345482" y="4225822"/>
            <a:ext cx="2169721" cy="511725"/>
          </a:xfrm>
          <a:prstGeom prst="rect">
            <a:avLst/>
          </a:prstGeom>
          <a:noFill/>
          <a:ln>
            <a:noFill/>
          </a:ln>
        </p:spPr>
      </p:pic>
      <p:sp>
        <p:nvSpPr>
          <p:cNvPr id="35" name="Google Shape;35;p36"/>
          <p:cNvSpPr/>
          <p:nvPr/>
        </p:nvSpPr>
        <p:spPr>
          <a:xfrm>
            <a:off x="0" y="0"/>
            <a:ext cx="317100" cy="5143500"/>
          </a:xfrm>
          <a:prstGeom prst="rect">
            <a:avLst/>
          </a:prstGeom>
          <a:solidFill>
            <a:srgbClr val="9EABAE">
              <a:alpha val="24313"/>
            </a:srgbClr>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6" name="Google Shape;36;p36"/>
          <p:cNvSpPr/>
          <p:nvPr/>
        </p:nvSpPr>
        <p:spPr>
          <a:xfrm>
            <a:off x="223073" y="0"/>
            <a:ext cx="34800" cy="5143500"/>
          </a:xfrm>
          <a:prstGeom prst="rect">
            <a:avLst/>
          </a:prstGeom>
          <a:solidFill>
            <a:schemeClr val="lt1"/>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7" name="Google Shape;37;p36"/>
          <p:cNvSpPr txBox="1"/>
          <p:nvPr>
            <p:ph type="title"/>
          </p:nvPr>
        </p:nvSpPr>
        <p:spPr>
          <a:xfrm>
            <a:off x="1698686" y="440543"/>
            <a:ext cx="5952300" cy="1142100"/>
          </a:xfrm>
          <a:prstGeom prst="rect">
            <a:avLst/>
          </a:prstGeom>
          <a:noFill/>
          <a:ln>
            <a:noFill/>
          </a:ln>
        </p:spPr>
        <p:txBody>
          <a:bodyPr anchorCtr="0" anchor="b" bIns="41575" lIns="41575" spcFirstLastPara="1" rIns="41575" wrap="square" tIns="41575">
            <a:noAutofit/>
          </a:bodyPr>
          <a:lstStyle>
            <a:lvl1pPr lvl="0" marR="0" rtl="0" algn="l">
              <a:lnSpc>
                <a:spcPct val="100000"/>
              </a:lnSpc>
              <a:spcBef>
                <a:spcPts val="0"/>
              </a:spcBef>
              <a:spcAft>
                <a:spcPts val="0"/>
              </a:spcAft>
              <a:buClr>
                <a:srgbClr val="000000"/>
              </a:buClr>
              <a:buSzPts val="3600"/>
              <a:buFont typeface="Arial"/>
              <a:buNone/>
              <a:defRPr b="0" i="0" sz="3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9pPr>
          </a:lstStyle>
          <a:p/>
        </p:txBody>
      </p:sp>
      <p:sp>
        <p:nvSpPr>
          <p:cNvPr id="38" name="Google Shape;38;p36"/>
          <p:cNvSpPr txBox="1"/>
          <p:nvPr>
            <p:ph idx="1" type="body"/>
          </p:nvPr>
        </p:nvSpPr>
        <p:spPr>
          <a:xfrm>
            <a:off x="2170973" y="1862750"/>
            <a:ext cx="6067200" cy="2363100"/>
          </a:xfrm>
          <a:prstGeom prst="rect">
            <a:avLst/>
          </a:prstGeom>
          <a:noFill/>
          <a:ln>
            <a:noFill/>
          </a:ln>
        </p:spPr>
        <p:txBody>
          <a:bodyPr anchorCtr="0" anchor="t" bIns="33275" lIns="66550" spcFirstLastPara="1" rIns="66550" wrap="square" tIns="33275">
            <a:noAutofit/>
          </a:bodyPr>
          <a:lstStyle>
            <a:lvl1pPr indent="-323850" lvl="0" marL="457200" marR="0" rtl="0" algn="l">
              <a:lnSpc>
                <a:spcPct val="170000"/>
              </a:lnSpc>
              <a:spcBef>
                <a:spcPts val="0"/>
              </a:spcBef>
              <a:spcAft>
                <a:spcPts val="0"/>
              </a:spcAft>
              <a:buClr>
                <a:schemeClr val="lt2"/>
              </a:buClr>
              <a:buSzPts val="1500"/>
              <a:buFont typeface="Calibri"/>
              <a:buChar char="●"/>
              <a:defRPr b="0" i="0" sz="1500" u="none" cap="none" strike="noStrike">
                <a:solidFill>
                  <a:schemeClr val="dk2"/>
                </a:solidFill>
                <a:latin typeface="Calibri"/>
                <a:ea typeface="Calibri"/>
                <a:cs typeface="Calibri"/>
                <a:sym typeface="Calibri"/>
              </a:defRPr>
            </a:lvl1pPr>
            <a:lvl2pPr indent="-285750" lvl="1" marL="914400" marR="0" rtl="0" algn="l">
              <a:lnSpc>
                <a:spcPct val="115000"/>
              </a:lnSpc>
              <a:spcBef>
                <a:spcPts val="0"/>
              </a:spcBef>
              <a:spcAft>
                <a:spcPts val="0"/>
              </a:spcAft>
              <a:buClr>
                <a:schemeClr val="lt2"/>
              </a:buClr>
              <a:buSzPts val="900"/>
              <a:buFont typeface="Calibri"/>
              <a:buChar char="○"/>
              <a:defRPr b="0" i="0" sz="900" u="none" cap="none" strike="noStrike">
                <a:solidFill>
                  <a:schemeClr val="dk2"/>
                </a:solidFill>
                <a:latin typeface="Calibri"/>
                <a:ea typeface="Calibri"/>
                <a:cs typeface="Calibri"/>
                <a:sym typeface="Calibri"/>
              </a:defRPr>
            </a:lvl2pPr>
            <a:lvl3pPr indent="-279400" lvl="2" marL="13716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3pPr>
            <a:lvl4pPr indent="-279400" lvl="3" marL="18288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4pPr>
            <a:lvl5pPr indent="-279400" lvl="4" marL="22860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5pPr>
            <a:lvl6pPr indent="-279400" lvl="5" marL="27432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6pPr>
            <a:lvl7pPr indent="-279400" lvl="6" marL="32004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7pPr>
            <a:lvl8pPr indent="-279400" lvl="7" marL="36576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8pPr>
            <a:lvl9pPr indent="-279400" lvl="8" marL="4114800" marR="0" rtl="0" algn="l">
              <a:lnSpc>
                <a:spcPct val="100000"/>
              </a:lnSpc>
              <a:spcBef>
                <a:spcPts val="0"/>
              </a:spcBef>
              <a:spcAft>
                <a:spcPts val="0"/>
              </a:spcAft>
              <a:buClr>
                <a:schemeClr val="dk2"/>
              </a:buClr>
              <a:buSzPts val="800"/>
              <a:buFont typeface="Calibri"/>
              <a:buChar char="■"/>
              <a:defRPr b="0" i="0" sz="800" u="none" cap="none" strike="noStrike">
                <a:solidFill>
                  <a:schemeClr val="dk2"/>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Section Title with Additional Info">
  <p:cSld name="Title and Content">
    <p:bg>
      <p:bgPr>
        <a:solidFill>
          <a:srgbClr val="E2E9EB"/>
        </a:solidFill>
      </p:bgPr>
    </p:bg>
    <p:spTree>
      <p:nvGrpSpPr>
        <p:cNvPr id="39" name="Shape 39"/>
        <p:cNvGrpSpPr/>
        <p:nvPr/>
      </p:nvGrpSpPr>
      <p:grpSpPr>
        <a:xfrm>
          <a:off x="0" y="0"/>
          <a:ext cx="0" cy="0"/>
          <a:chOff x="0" y="0"/>
          <a:chExt cx="0" cy="0"/>
        </a:xfrm>
      </p:grpSpPr>
      <p:pic>
        <p:nvPicPr>
          <p:cNvPr id="40" name="Google Shape;40;p37"/>
          <p:cNvPicPr preferRelativeResize="0"/>
          <p:nvPr/>
        </p:nvPicPr>
        <p:blipFill rotWithShape="1">
          <a:blip r:embed="rId2">
            <a:alphaModFix/>
          </a:blip>
          <a:srcRect b="0" l="0" r="0" t="0"/>
          <a:stretch/>
        </p:blipFill>
        <p:spPr>
          <a:xfrm>
            <a:off x="6345482" y="4225822"/>
            <a:ext cx="2169721" cy="511725"/>
          </a:xfrm>
          <a:prstGeom prst="rect">
            <a:avLst/>
          </a:prstGeom>
          <a:noFill/>
          <a:ln>
            <a:noFill/>
          </a:ln>
        </p:spPr>
      </p:pic>
      <p:sp>
        <p:nvSpPr>
          <p:cNvPr id="41" name="Google Shape;41;p37"/>
          <p:cNvSpPr/>
          <p:nvPr/>
        </p:nvSpPr>
        <p:spPr>
          <a:xfrm>
            <a:off x="0" y="45"/>
            <a:ext cx="317100" cy="5143500"/>
          </a:xfrm>
          <a:prstGeom prst="rect">
            <a:avLst/>
          </a:prstGeom>
          <a:solidFill>
            <a:schemeClr val="dk2"/>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42" name="Google Shape;42;p37"/>
          <p:cNvSpPr/>
          <p:nvPr/>
        </p:nvSpPr>
        <p:spPr>
          <a:xfrm>
            <a:off x="223073" y="0"/>
            <a:ext cx="34800" cy="5143500"/>
          </a:xfrm>
          <a:prstGeom prst="rect">
            <a:avLst/>
          </a:prstGeom>
          <a:solidFill>
            <a:schemeClr val="lt1"/>
          </a:solid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43" name="Google Shape;43;p37"/>
          <p:cNvSpPr/>
          <p:nvPr/>
        </p:nvSpPr>
        <p:spPr>
          <a:xfrm>
            <a:off x="4516403" y="2530859"/>
            <a:ext cx="429054" cy="0"/>
          </a:xfrm>
          <a:custGeom>
            <a:rect b="b" l="l" r="r" t="t"/>
            <a:pathLst>
              <a:path extrusionOk="0" h="120000" w="942975">
                <a:moveTo>
                  <a:pt x="0" y="0"/>
                </a:moveTo>
                <a:lnTo>
                  <a:pt x="942379" y="0"/>
                </a:lnTo>
              </a:path>
            </a:pathLst>
          </a:custGeom>
          <a:noFill/>
          <a:ln cap="flat" cmpd="sng" w="65950">
            <a:solidFill>
              <a:srgbClr val="BD2036"/>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44" name="Google Shape;44;p37"/>
          <p:cNvSpPr txBox="1"/>
          <p:nvPr>
            <p:ph type="title"/>
          </p:nvPr>
        </p:nvSpPr>
        <p:spPr>
          <a:xfrm>
            <a:off x="1559348" y="903052"/>
            <a:ext cx="6342900" cy="1430400"/>
          </a:xfrm>
          <a:prstGeom prst="rect">
            <a:avLst/>
          </a:prstGeom>
          <a:noFill/>
          <a:ln>
            <a:noFill/>
          </a:ln>
        </p:spPr>
        <p:txBody>
          <a:bodyPr anchorCtr="0" anchor="b" bIns="41575" lIns="41575" spcFirstLastPara="1" rIns="41575" wrap="square" tIns="41575">
            <a:noAutofit/>
          </a:bodyPr>
          <a:lstStyle>
            <a:lvl1pPr lvl="0" marR="0" rtl="0" algn="ctr">
              <a:lnSpc>
                <a:spcPct val="100000"/>
              </a:lnSpc>
              <a:spcBef>
                <a:spcPts val="0"/>
              </a:spcBef>
              <a:spcAft>
                <a:spcPts val="0"/>
              </a:spcAft>
              <a:buClr>
                <a:srgbClr val="000000"/>
              </a:buClr>
              <a:buSzPts val="4400"/>
              <a:buFont typeface="Arial"/>
              <a:buNone/>
              <a:defRPr b="0" i="0" sz="4400" u="none" cap="none" strike="noStrike">
                <a:solidFill>
                  <a:schemeClr val="dk2"/>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Calibri"/>
                <a:ea typeface="Calibri"/>
                <a:cs typeface="Calibri"/>
                <a:sym typeface="Calibri"/>
              </a:defRPr>
            </a:lvl9pPr>
          </a:lstStyle>
          <a:p/>
        </p:txBody>
      </p:sp>
      <p:sp>
        <p:nvSpPr>
          <p:cNvPr id="45" name="Google Shape;45;p37"/>
          <p:cNvSpPr txBox="1"/>
          <p:nvPr>
            <p:ph idx="1" type="subTitle"/>
          </p:nvPr>
        </p:nvSpPr>
        <p:spPr>
          <a:xfrm>
            <a:off x="2148811" y="2753738"/>
            <a:ext cx="5164200" cy="1322400"/>
          </a:xfrm>
          <a:prstGeom prst="rect">
            <a:avLst/>
          </a:prstGeom>
          <a:noFill/>
          <a:ln>
            <a:noFill/>
          </a:ln>
        </p:spPr>
        <p:txBody>
          <a:bodyPr anchorCtr="0" anchor="t" bIns="33275" lIns="66550" spcFirstLastPara="1" rIns="66550" wrap="square" tIns="33275">
            <a:noAutofit/>
          </a:bodyPr>
          <a:lstStyle>
            <a:lvl1pPr lvl="0" marR="0" rtl="0" algn="ctr">
              <a:lnSpc>
                <a:spcPct val="90000"/>
              </a:lnSpc>
              <a:spcBef>
                <a:spcPts val="500"/>
              </a:spcBef>
              <a:spcAft>
                <a:spcPts val="0"/>
              </a:spcAft>
              <a:buClr>
                <a:srgbClr val="000000"/>
              </a:buClr>
              <a:buSzPts val="1800"/>
              <a:buFont typeface="Arial"/>
              <a:buNone/>
              <a:defRPr b="0" i="0" sz="18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2pPr>
            <a:lvl3pPr lvl="2"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3pPr>
            <a:lvl4pPr lvl="3"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4pPr>
            <a:lvl5pPr lvl="4"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5pPr>
            <a:lvl6pPr lvl="5"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6pPr>
            <a:lvl7pPr lvl="6"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7pPr>
            <a:lvl8pPr lvl="7"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8pPr>
            <a:lvl9pPr lvl="8" marR="0" rtl="0" algn="ctr">
              <a:lnSpc>
                <a:spcPct val="90000"/>
              </a:lnSpc>
              <a:spcBef>
                <a:spcPts val="50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guide id="3" pos="2980">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234B"/>
        </a:solidFill>
      </p:bgPr>
    </p:bg>
    <p:spTree>
      <p:nvGrpSpPr>
        <p:cNvPr id="49" name="Shape 49"/>
        <p:cNvGrpSpPr/>
        <p:nvPr/>
      </p:nvGrpSpPr>
      <p:grpSpPr>
        <a:xfrm>
          <a:off x="0" y="0"/>
          <a:ext cx="0" cy="0"/>
          <a:chOff x="0" y="0"/>
          <a:chExt cx="0" cy="0"/>
        </a:xfrm>
      </p:grpSpPr>
      <p:sp>
        <p:nvSpPr>
          <p:cNvPr id="50" name="Google Shape;50;g25eae955374_13_169"/>
          <p:cNvSpPr txBox="1"/>
          <p:nvPr>
            <p:ph type="title"/>
          </p:nvPr>
        </p:nvSpPr>
        <p:spPr>
          <a:xfrm>
            <a:off x="1683097" y="945064"/>
            <a:ext cx="6657300" cy="1142100"/>
          </a:xfrm>
          <a:prstGeom prst="rect">
            <a:avLst/>
          </a:prstGeom>
          <a:noFill/>
          <a:ln>
            <a:noFill/>
          </a:ln>
        </p:spPr>
        <p:txBody>
          <a:bodyPr anchorCtr="0" anchor="b" bIns="41575" lIns="41575" spcFirstLastPara="1" rIns="41575" wrap="square" tIns="41575">
            <a:noAutofit/>
          </a:bodyPr>
          <a:lstStyle/>
          <a:p>
            <a:pPr indent="0" lvl="0" marL="0" rtl="0" algn="l">
              <a:lnSpc>
                <a:spcPct val="100000"/>
              </a:lnSpc>
              <a:spcBef>
                <a:spcPts val="0"/>
              </a:spcBef>
              <a:spcAft>
                <a:spcPts val="0"/>
              </a:spcAft>
              <a:buClr>
                <a:srgbClr val="000000"/>
              </a:buClr>
              <a:buSzPts val="3300"/>
              <a:buFont typeface="Arial"/>
              <a:buNone/>
            </a:pPr>
            <a:r>
              <a:rPr b="1" lang="en" sz="3400"/>
              <a:t>Summer Project</a:t>
            </a:r>
            <a:endParaRPr b="1" sz="4000"/>
          </a:p>
        </p:txBody>
      </p:sp>
      <p:sp>
        <p:nvSpPr>
          <p:cNvPr id="51" name="Google Shape;51;g25eae955374_13_169"/>
          <p:cNvSpPr txBox="1"/>
          <p:nvPr>
            <p:ph idx="1" type="subTitle"/>
          </p:nvPr>
        </p:nvSpPr>
        <p:spPr>
          <a:xfrm>
            <a:off x="1683101" y="2346169"/>
            <a:ext cx="6858000" cy="303900"/>
          </a:xfrm>
          <a:prstGeom prst="rect">
            <a:avLst/>
          </a:prstGeom>
          <a:noFill/>
          <a:ln>
            <a:noFill/>
          </a:ln>
        </p:spPr>
        <p:txBody>
          <a:bodyPr anchorCtr="0" anchor="t" bIns="33275" lIns="66550" spcFirstLastPara="1" rIns="66550" wrap="square" tIns="33275">
            <a:noAutofit/>
          </a:bodyPr>
          <a:lstStyle/>
          <a:p>
            <a:pPr indent="0" lvl="0" marL="0" rtl="0" algn="l">
              <a:lnSpc>
                <a:spcPct val="100000"/>
              </a:lnSpc>
              <a:spcBef>
                <a:spcPts val="0"/>
              </a:spcBef>
              <a:spcAft>
                <a:spcPts val="0"/>
              </a:spcAft>
              <a:buSzPts val="1100"/>
              <a:buNone/>
            </a:pPr>
            <a:r>
              <a:rPr lang="en" sz="2000"/>
              <a:t>August 4, 2023</a:t>
            </a:r>
            <a:endParaRPr sz="2000"/>
          </a:p>
        </p:txBody>
      </p:sp>
      <p:sp>
        <p:nvSpPr>
          <p:cNvPr id="52" name="Google Shape;52;g25eae955374_13_169"/>
          <p:cNvSpPr txBox="1"/>
          <p:nvPr>
            <p:ph idx="1" type="subTitle"/>
          </p:nvPr>
        </p:nvSpPr>
        <p:spPr>
          <a:xfrm>
            <a:off x="1683100" y="2838450"/>
            <a:ext cx="6858000" cy="996600"/>
          </a:xfrm>
          <a:prstGeom prst="rect">
            <a:avLst/>
          </a:prstGeom>
          <a:noFill/>
          <a:ln>
            <a:noFill/>
          </a:ln>
        </p:spPr>
        <p:txBody>
          <a:bodyPr anchorCtr="0" anchor="t" bIns="33275" lIns="66550" spcFirstLastPara="1" rIns="66550" wrap="square" tIns="33275">
            <a:noAutofit/>
          </a:bodyPr>
          <a:lstStyle/>
          <a:p>
            <a:pPr indent="0" lvl="0" marL="0" rtl="0" algn="l">
              <a:lnSpc>
                <a:spcPct val="100000"/>
              </a:lnSpc>
              <a:spcBef>
                <a:spcPts val="0"/>
              </a:spcBef>
              <a:spcAft>
                <a:spcPts val="0"/>
              </a:spcAft>
              <a:buSzPts val="1100"/>
              <a:buNone/>
            </a:pPr>
            <a:r>
              <a:rPr b="1" i="1" lang="en" sz="1500">
                <a:solidFill>
                  <a:schemeClr val="lt2"/>
                </a:solidFill>
              </a:rPr>
              <a:t>Smit Goradia</a:t>
            </a:r>
            <a:endParaRPr b="1" i="1" sz="1500">
              <a:solidFill>
                <a:schemeClr val="lt2"/>
              </a:solidFill>
            </a:endParaRPr>
          </a:p>
          <a:p>
            <a:pPr indent="0" lvl="0" marL="0" rtl="0" algn="l">
              <a:lnSpc>
                <a:spcPct val="100000"/>
              </a:lnSpc>
              <a:spcBef>
                <a:spcPts val="0"/>
              </a:spcBef>
              <a:spcAft>
                <a:spcPts val="0"/>
              </a:spcAft>
              <a:buSzPts val="1100"/>
              <a:buNone/>
            </a:pPr>
            <a:r>
              <a:rPr b="1" i="1" lang="en" sz="1500">
                <a:solidFill>
                  <a:schemeClr val="lt2"/>
                </a:solidFill>
              </a:rPr>
              <a:t>Tejas Nemlekar </a:t>
            </a:r>
            <a:endParaRPr b="1" i="1" sz="1500">
              <a:solidFill>
                <a:schemeClr val="lt2"/>
              </a:solidFill>
            </a:endParaRPr>
          </a:p>
          <a:p>
            <a:pPr indent="0" lvl="0" marL="0" rtl="0" algn="l">
              <a:lnSpc>
                <a:spcPct val="100000"/>
              </a:lnSpc>
              <a:spcBef>
                <a:spcPts val="0"/>
              </a:spcBef>
              <a:spcAft>
                <a:spcPts val="0"/>
              </a:spcAft>
              <a:buSzPts val="1100"/>
              <a:buNone/>
            </a:pPr>
            <a:r>
              <a:rPr b="1" i="1" lang="en" sz="1500">
                <a:solidFill>
                  <a:schemeClr val="lt2"/>
                </a:solidFill>
              </a:rPr>
              <a:t>Kanchan Murumkar</a:t>
            </a:r>
            <a:endParaRPr b="1" i="1" sz="15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5ba89cdf09_2_186"/>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Extension Table II:</a:t>
            </a:r>
            <a:endParaRPr/>
          </a:p>
        </p:txBody>
      </p:sp>
      <p:sp>
        <p:nvSpPr>
          <p:cNvPr id="144" name="Google Shape;144;g25ba89cdf09_2_186"/>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r">
              <a:spcBef>
                <a:spcPts val="0"/>
              </a:spcBef>
              <a:spcAft>
                <a:spcPts val="0"/>
              </a:spcAft>
              <a:buNone/>
            </a:pPr>
            <a:r>
              <a:rPr b="1" lang="en"/>
              <a:t>Extension</a:t>
            </a:r>
            <a:endParaRPr b="1"/>
          </a:p>
          <a:p>
            <a:pPr indent="0" lvl="0" marL="0" rtl="0" algn="ctr">
              <a:spcBef>
                <a:spcPts val="0"/>
              </a:spcBef>
              <a:spcAft>
                <a:spcPts val="0"/>
              </a:spcAft>
              <a:buNone/>
            </a:pPr>
            <a:r>
              <a:t/>
            </a:r>
            <a:endParaRPr/>
          </a:p>
        </p:txBody>
      </p:sp>
      <p:pic>
        <p:nvPicPr>
          <p:cNvPr id="145" name="Google Shape;145;g25ba89cdf09_2_186"/>
          <p:cNvPicPr preferRelativeResize="0"/>
          <p:nvPr/>
        </p:nvPicPr>
        <p:blipFill>
          <a:blip r:embed="rId3">
            <a:alphaModFix/>
          </a:blip>
          <a:stretch>
            <a:fillRect/>
          </a:stretch>
        </p:blipFill>
        <p:spPr>
          <a:xfrm>
            <a:off x="4762600" y="791963"/>
            <a:ext cx="4088074" cy="3559574"/>
          </a:xfrm>
          <a:prstGeom prst="rect">
            <a:avLst/>
          </a:prstGeom>
          <a:noFill/>
          <a:ln>
            <a:noFill/>
          </a:ln>
        </p:spPr>
      </p:pic>
      <p:pic>
        <p:nvPicPr>
          <p:cNvPr id="146" name="Google Shape;146;g25ba89cdf09_2_186"/>
          <p:cNvPicPr preferRelativeResize="0"/>
          <p:nvPr/>
        </p:nvPicPr>
        <p:blipFill>
          <a:blip r:embed="rId4">
            <a:alphaModFix/>
          </a:blip>
          <a:stretch>
            <a:fillRect/>
          </a:stretch>
        </p:blipFill>
        <p:spPr>
          <a:xfrm>
            <a:off x="519125" y="835275"/>
            <a:ext cx="3977001" cy="3516250"/>
          </a:xfrm>
          <a:prstGeom prst="rect">
            <a:avLst/>
          </a:prstGeom>
          <a:noFill/>
          <a:ln>
            <a:noFill/>
          </a:ln>
        </p:spPr>
      </p:pic>
      <p:cxnSp>
        <p:nvCxnSpPr>
          <p:cNvPr id="147" name="Google Shape;147;g25ba89cdf09_2_186"/>
          <p:cNvCxnSpPr/>
          <p:nvPr/>
        </p:nvCxnSpPr>
        <p:spPr>
          <a:xfrm>
            <a:off x="4652875" y="709250"/>
            <a:ext cx="0" cy="376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eae955374_7_0"/>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New Extension:</a:t>
            </a:r>
            <a:endParaRPr/>
          </a:p>
        </p:txBody>
      </p:sp>
      <p:sp>
        <p:nvSpPr>
          <p:cNvPr id="153" name="Google Shape;153;g25eae955374_7_0"/>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sp>
        <p:nvSpPr>
          <p:cNvPr id="154" name="Google Shape;154;g25eae955374_7_0"/>
          <p:cNvSpPr txBox="1"/>
          <p:nvPr/>
        </p:nvSpPr>
        <p:spPr>
          <a:xfrm>
            <a:off x="614550" y="831850"/>
            <a:ext cx="8015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Hypothesis: </a:t>
            </a:r>
            <a:r>
              <a:rPr lang="en" sz="1500"/>
              <a:t>The cash ratio of a company does not significantly impact its portfolio returns beyond what can be explained by the traditional market, size, and value factors.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Methodology: .Categorizing firms from 1980 to 2022 by their average cash ratio led to a Long-short portfolio strategy. This approach involved acquiring high cash ratio decile firms and divesting from low cash ratio decile firms. Annual portfolio returns were calculated and regressed against Fama-French factors: Mkt-RF, HML, and SMB.</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Expectations: Based on the conducted analysis and regression model, it is anticipated that the research will reveal a statistically significant relationship between the cash ratio of companies and their portfolio returns.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5ba89cdf09_2_235"/>
          <p:cNvSpPr txBox="1"/>
          <p:nvPr>
            <p:ph type="title"/>
          </p:nvPr>
        </p:nvSpPr>
        <p:spPr>
          <a:xfrm>
            <a:off x="463861" y="181298"/>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New Extension:</a:t>
            </a:r>
            <a:endParaRPr/>
          </a:p>
        </p:txBody>
      </p:sp>
      <p:sp>
        <p:nvSpPr>
          <p:cNvPr id="160" name="Google Shape;160;g25ba89cdf09_2_235"/>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r">
              <a:spcBef>
                <a:spcPts val="0"/>
              </a:spcBef>
              <a:spcAft>
                <a:spcPts val="0"/>
              </a:spcAft>
              <a:buNone/>
            </a:pPr>
            <a:r>
              <a:t/>
            </a:r>
            <a:endParaRPr/>
          </a:p>
        </p:txBody>
      </p:sp>
      <p:sp>
        <p:nvSpPr>
          <p:cNvPr id="161" name="Google Shape;161;g25ba89cdf09_2_235"/>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pic>
        <p:nvPicPr>
          <p:cNvPr id="162" name="Google Shape;162;g25ba89cdf09_2_235"/>
          <p:cNvPicPr preferRelativeResize="0"/>
          <p:nvPr/>
        </p:nvPicPr>
        <p:blipFill>
          <a:blip r:embed="rId3">
            <a:alphaModFix/>
          </a:blip>
          <a:stretch>
            <a:fillRect/>
          </a:stretch>
        </p:blipFill>
        <p:spPr>
          <a:xfrm>
            <a:off x="845350" y="749600"/>
            <a:ext cx="6172251" cy="417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5eae955374_13_5"/>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Visualizing Portfolio Returns and Factor Dynamics</a:t>
            </a:r>
            <a:endParaRPr b="1" sz="2600"/>
          </a:p>
        </p:txBody>
      </p:sp>
      <p:sp>
        <p:nvSpPr>
          <p:cNvPr id="168" name="Google Shape;168;g25eae955374_13_5"/>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r">
              <a:spcBef>
                <a:spcPts val="0"/>
              </a:spcBef>
              <a:spcAft>
                <a:spcPts val="0"/>
              </a:spcAft>
              <a:buNone/>
            </a:pPr>
            <a:r>
              <a:t/>
            </a:r>
            <a:endParaRPr/>
          </a:p>
        </p:txBody>
      </p:sp>
      <p:sp>
        <p:nvSpPr>
          <p:cNvPr id="169" name="Google Shape;169;g25eae955374_13_5"/>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pic>
        <p:nvPicPr>
          <p:cNvPr descr="A graph with lines and numbers&#10;&#10;Description automatically generated" id="170" name="Google Shape;170;g25eae955374_13_5"/>
          <p:cNvPicPr preferRelativeResize="0"/>
          <p:nvPr/>
        </p:nvPicPr>
        <p:blipFill>
          <a:blip r:embed="rId3">
            <a:alphaModFix/>
          </a:blip>
          <a:stretch>
            <a:fillRect/>
          </a:stretch>
        </p:blipFill>
        <p:spPr>
          <a:xfrm>
            <a:off x="1193266" y="859625"/>
            <a:ext cx="6168860" cy="358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nvSpPr>
        <p:spPr>
          <a:xfrm>
            <a:off x="5571950" y="947450"/>
            <a:ext cx="33585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343541"/>
              </a:buClr>
              <a:buSzPts val="1400"/>
              <a:buChar char="●"/>
            </a:pPr>
            <a:r>
              <a:rPr b="0" i="0" lang="en" sz="1400" u="none" cap="none" strike="noStrike">
                <a:solidFill>
                  <a:srgbClr val="343541"/>
                </a:solidFill>
                <a:latin typeface="Arial"/>
                <a:ea typeface="Arial"/>
                <a:cs typeface="Arial"/>
                <a:sym typeface="Arial"/>
              </a:rPr>
              <a:t>In a regression of the average cash-to-assets ratio on a constant and time, time has a significantly positive coefficient, implying that the average cash-to-assets ratio (the cash ratio) has increased by </a:t>
            </a:r>
            <a:r>
              <a:rPr b="1" i="0" lang="en" sz="1400" u="none" cap="none" strike="noStrike">
                <a:solidFill>
                  <a:srgbClr val="343541"/>
                </a:solidFill>
              </a:rPr>
              <a:t>0.46%</a:t>
            </a:r>
            <a:r>
              <a:rPr b="0" i="0" lang="en" sz="1400" u="none" cap="none" strike="noStrike">
                <a:solidFill>
                  <a:srgbClr val="343541"/>
                </a:solidFill>
                <a:latin typeface="Arial"/>
                <a:ea typeface="Arial"/>
                <a:cs typeface="Arial"/>
                <a:sym typeface="Arial"/>
              </a:rPr>
              <a:t> per year. </a:t>
            </a:r>
            <a:endParaRPr b="0" i="0" sz="1400" u="none" cap="none" strike="noStrike">
              <a:solidFill>
                <a:srgbClr val="343541"/>
              </a:solidFill>
              <a:latin typeface="Arial"/>
              <a:ea typeface="Arial"/>
              <a:cs typeface="Arial"/>
              <a:sym typeface="Arial"/>
            </a:endParaRPr>
          </a:p>
          <a:p>
            <a:pPr indent="0" lvl="0" marL="457200" marR="0" rtl="0" algn="l">
              <a:lnSpc>
                <a:spcPct val="100000"/>
              </a:lnSpc>
              <a:spcBef>
                <a:spcPts val="0"/>
              </a:spcBef>
              <a:spcAft>
                <a:spcPts val="0"/>
              </a:spcAft>
              <a:buNone/>
            </a:pPr>
            <a:r>
              <a:t/>
            </a:r>
            <a:endParaRPr>
              <a:solidFill>
                <a:srgbClr val="343541"/>
              </a:solidFill>
            </a:endParaRPr>
          </a:p>
          <a:p>
            <a:pPr indent="0" lvl="0" marL="0" marR="0" rtl="0" algn="l">
              <a:lnSpc>
                <a:spcPct val="100000"/>
              </a:lnSpc>
              <a:spcBef>
                <a:spcPts val="0"/>
              </a:spcBef>
              <a:spcAft>
                <a:spcPts val="0"/>
              </a:spcAft>
              <a:buNone/>
            </a:pPr>
            <a:r>
              <a:t/>
            </a:r>
            <a:endParaRPr>
              <a:solidFill>
                <a:srgbClr val="343541"/>
              </a:solidFill>
            </a:endParaRPr>
          </a:p>
          <a:p>
            <a:pPr indent="-317500" lvl="0" marL="457200" marR="0" rtl="0" algn="l">
              <a:lnSpc>
                <a:spcPct val="100000"/>
              </a:lnSpc>
              <a:spcBef>
                <a:spcPts val="0"/>
              </a:spcBef>
              <a:spcAft>
                <a:spcPts val="0"/>
              </a:spcAft>
              <a:buClr>
                <a:srgbClr val="343541"/>
              </a:buClr>
              <a:buSzPts val="1400"/>
              <a:buChar char="●"/>
            </a:pPr>
            <a:r>
              <a:rPr b="0" i="0" lang="en" sz="1400" u="none" cap="none" strike="noStrike">
                <a:solidFill>
                  <a:srgbClr val="343541"/>
                </a:solidFill>
                <a:latin typeface="Arial"/>
                <a:ea typeface="Arial"/>
                <a:cs typeface="Arial"/>
                <a:sym typeface="Arial"/>
              </a:rPr>
              <a:t>Another way to see this evolution is that the average cash ratio more than doubles over our sample period, from </a:t>
            </a:r>
            <a:r>
              <a:rPr b="1" i="0" lang="en" sz="1400" u="none" cap="none" strike="noStrike">
                <a:solidFill>
                  <a:srgbClr val="343541"/>
                </a:solidFill>
              </a:rPr>
              <a:t>10.5%</a:t>
            </a:r>
            <a:r>
              <a:rPr b="0" i="0" lang="en" sz="1400" u="none" cap="none" strike="noStrike">
                <a:solidFill>
                  <a:srgbClr val="343541"/>
                </a:solidFill>
                <a:latin typeface="Arial"/>
                <a:ea typeface="Arial"/>
                <a:cs typeface="Arial"/>
                <a:sym typeface="Arial"/>
              </a:rPr>
              <a:t> in 1980 to</a:t>
            </a:r>
            <a:r>
              <a:rPr b="1" i="0" lang="en" sz="1400" u="none" cap="none" strike="noStrike">
                <a:solidFill>
                  <a:srgbClr val="343541"/>
                </a:solidFill>
              </a:rPr>
              <a:t> 23.2%</a:t>
            </a:r>
            <a:r>
              <a:rPr b="0" i="0" lang="en" sz="1400" u="none" cap="none" strike="noStrike">
                <a:solidFill>
                  <a:srgbClr val="343541"/>
                </a:solidFill>
                <a:latin typeface="Arial"/>
                <a:ea typeface="Arial"/>
                <a:cs typeface="Arial"/>
                <a:sym typeface="Arial"/>
              </a:rPr>
              <a:t> in 2006.</a:t>
            </a:r>
            <a:endParaRPr b="0" i="0" sz="1400" u="none" cap="none" strike="noStrike">
              <a:solidFill>
                <a:srgbClr val="000000"/>
              </a:solidFill>
              <a:latin typeface="Arial"/>
              <a:ea typeface="Arial"/>
              <a:cs typeface="Arial"/>
              <a:sym typeface="Arial"/>
            </a:endParaRPr>
          </a:p>
        </p:txBody>
      </p:sp>
      <p:sp>
        <p:nvSpPr>
          <p:cNvPr id="176" name="Google Shape;176;p7"/>
          <p:cNvSpPr txBox="1"/>
          <p:nvPr>
            <p:ph type="title"/>
          </p:nvPr>
        </p:nvSpPr>
        <p:spPr>
          <a:xfrm>
            <a:off x="463961" y="275723"/>
            <a:ext cx="8216100" cy="413100"/>
          </a:xfrm>
          <a:prstGeom prst="rect">
            <a:avLst/>
          </a:prstGeom>
          <a:noFill/>
          <a:ln>
            <a:noFill/>
          </a:ln>
        </p:spPr>
        <p:txBody>
          <a:bodyPr anchorCtr="0" anchor="ctr" bIns="41575" lIns="41575" spcFirstLastPara="1" rIns="41575" wrap="square" tIns="41575">
            <a:noAutofit/>
          </a:bodyPr>
          <a:lstStyle/>
          <a:p>
            <a:pPr indent="0" lvl="0" marL="0" marR="0" rtl="0" algn="l">
              <a:lnSpc>
                <a:spcPct val="100000"/>
              </a:lnSpc>
              <a:spcBef>
                <a:spcPts val="0"/>
              </a:spcBef>
              <a:spcAft>
                <a:spcPts val="0"/>
              </a:spcAft>
              <a:buClr>
                <a:srgbClr val="000000"/>
              </a:buClr>
              <a:buSzPts val="2400"/>
              <a:buFont typeface="Arial"/>
              <a:buNone/>
            </a:pPr>
            <a:r>
              <a:rPr b="1" lang="en" sz="2600"/>
              <a:t> Regressions estimating the determinants of cash holdings</a:t>
            </a:r>
            <a:r>
              <a:rPr lang="en"/>
              <a:t> </a:t>
            </a:r>
            <a:endParaRPr/>
          </a:p>
        </p:txBody>
      </p:sp>
      <p:pic>
        <p:nvPicPr>
          <p:cNvPr id="177" name="Google Shape;177;p7" title="Points scored"/>
          <p:cNvPicPr preferRelativeResize="0"/>
          <p:nvPr/>
        </p:nvPicPr>
        <p:blipFill>
          <a:blip r:embed="rId3">
            <a:alphaModFix/>
          </a:blip>
          <a:stretch>
            <a:fillRect/>
          </a:stretch>
        </p:blipFill>
        <p:spPr>
          <a:xfrm>
            <a:off x="684475" y="1170225"/>
            <a:ext cx="4735074" cy="292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5bc7901cf4_2_60"/>
          <p:cNvSpPr txBox="1"/>
          <p:nvPr>
            <p:ph type="title"/>
          </p:nvPr>
        </p:nvSpPr>
        <p:spPr>
          <a:xfrm>
            <a:off x="789136" y="200898"/>
            <a:ext cx="8216100" cy="413100"/>
          </a:xfrm>
          <a:prstGeom prst="rect">
            <a:avLst/>
          </a:prstGeom>
          <a:noFill/>
          <a:ln>
            <a:noFill/>
          </a:ln>
        </p:spPr>
        <p:txBody>
          <a:bodyPr anchorCtr="0" anchor="ctr" bIns="41575" lIns="41575" spcFirstLastPara="1" rIns="41575" wrap="square" tIns="41575">
            <a:noAutofit/>
          </a:bodyPr>
          <a:lstStyle/>
          <a:p>
            <a:pPr indent="0" lvl="0" marL="0" rtl="0" algn="l">
              <a:lnSpc>
                <a:spcPct val="100000"/>
              </a:lnSpc>
              <a:spcBef>
                <a:spcPts val="0"/>
              </a:spcBef>
              <a:spcAft>
                <a:spcPts val="0"/>
              </a:spcAft>
              <a:buSzPts val="2400"/>
              <a:buNone/>
            </a:pPr>
            <a:r>
              <a:rPr b="1" lang="en" sz="2600"/>
              <a:t>Data Used</a:t>
            </a:r>
            <a:r>
              <a:rPr b="1" lang="en" sz="2600"/>
              <a:t> </a:t>
            </a:r>
            <a:endParaRPr b="1" sz="2600"/>
          </a:p>
        </p:txBody>
      </p:sp>
      <p:grpSp>
        <p:nvGrpSpPr>
          <p:cNvPr id="183" name="Google Shape;183;g25bc7901cf4_2_60"/>
          <p:cNvGrpSpPr/>
          <p:nvPr/>
        </p:nvGrpSpPr>
        <p:grpSpPr>
          <a:xfrm>
            <a:off x="594226" y="1784087"/>
            <a:ext cx="3779200" cy="2421325"/>
            <a:chOff x="0" y="335675"/>
            <a:chExt cx="4431000" cy="2855336"/>
          </a:xfrm>
        </p:grpSpPr>
        <p:sp>
          <p:nvSpPr>
            <p:cNvPr id="184" name="Google Shape;184;g25bc7901cf4_2_60"/>
            <p:cNvSpPr/>
            <p:nvPr/>
          </p:nvSpPr>
          <p:spPr>
            <a:xfrm>
              <a:off x="0" y="335675"/>
              <a:ext cx="4431000" cy="2769600"/>
            </a:xfrm>
            <a:custGeom>
              <a:rect b="b" l="l" r="r" t="t"/>
              <a:pathLst>
                <a:path extrusionOk="0" h="120000" w="120000">
                  <a:moveTo>
                    <a:pt x="0" y="120000"/>
                  </a:moveTo>
                  <a:quadBezTo>
                    <a:pt x="20000" y="40000"/>
                    <a:pt x="101356" y="15000"/>
                  </a:quadBezTo>
                  <a:lnTo>
                    <a:pt x="100306" y="0"/>
                  </a:lnTo>
                  <a:lnTo>
                    <a:pt x="120000" y="24000"/>
                  </a:lnTo>
                  <a:lnTo>
                    <a:pt x="104507" y="60000"/>
                  </a:lnTo>
                  <a:lnTo>
                    <a:pt x="103457" y="45000"/>
                  </a:lnTo>
                  <a:quadBezTo>
                    <a:pt x="30000" y="55000"/>
                    <a:pt x="0" y="120000"/>
                  </a:quad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5bc7901cf4_2_60"/>
            <p:cNvSpPr/>
            <p:nvPr/>
          </p:nvSpPr>
          <p:spPr>
            <a:xfrm>
              <a:off x="562753" y="2333005"/>
              <a:ext cx="115200" cy="115200"/>
            </a:xfrm>
            <a:prstGeom prst="ellipse">
              <a:avLst/>
            </a:prstGeom>
            <a:solidFill>
              <a:srgbClr val="EA9999"/>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bc7901cf4_2_60"/>
            <p:cNvSpPr/>
            <p:nvPr/>
          </p:nvSpPr>
          <p:spPr>
            <a:xfrm>
              <a:off x="620357" y="2390609"/>
              <a:ext cx="1032600" cy="8004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5bc7901cf4_2_60"/>
            <p:cNvSpPr txBox="1"/>
            <p:nvPr/>
          </p:nvSpPr>
          <p:spPr>
            <a:xfrm>
              <a:off x="620357" y="2390609"/>
              <a:ext cx="1032600" cy="800400"/>
            </a:xfrm>
            <a:prstGeom prst="rect">
              <a:avLst/>
            </a:prstGeom>
            <a:solidFill>
              <a:srgbClr val="EA9999"/>
            </a:solidFill>
            <a:ln>
              <a:noFill/>
            </a:ln>
          </p:spPr>
          <p:txBody>
            <a:bodyPr anchorCtr="0" anchor="t" bIns="0" lIns="61025" spcFirstLastPara="1" rIns="0" wrap="square" tIns="0">
              <a:noAutofit/>
            </a:bodyPr>
            <a:lstStyle/>
            <a:p>
              <a:pPr indent="0" lvl="0" marL="0" marR="0" rtl="0" algn="l">
                <a:lnSpc>
                  <a:spcPct val="90000"/>
                </a:lnSpc>
                <a:spcBef>
                  <a:spcPts val="0"/>
                </a:spcBef>
                <a:spcAft>
                  <a:spcPts val="0"/>
                </a:spcAft>
                <a:buClr>
                  <a:srgbClr val="000000"/>
                </a:buClr>
                <a:buSzPts val="3200"/>
                <a:buFont typeface="Arial"/>
                <a:buNone/>
              </a:pPr>
              <a:r>
                <a:rPr lang="en" sz="2200"/>
                <a:t>1980</a:t>
              </a:r>
              <a:endParaRPr b="0" i="0" sz="2200" u="none" cap="none" strike="noStrike">
                <a:solidFill>
                  <a:srgbClr val="000000"/>
                </a:solidFill>
                <a:latin typeface="Arial"/>
                <a:ea typeface="Arial"/>
                <a:cs typeface="Arial"/>
                <a:sym typeface="Arial"/>
              </a:endParaRPr>
            </a:p>
          </p:txBody>
        </p:sp>
        <p:sp>
          <p:nvSpPr>
            <p:cNvPr id="188" name="Google Shape;188;g25bc7901cf4_2_60"/>
            <p:cNvSpPr/>
            <p:nvPr/>
          </p:nvSpPr>
          <p:spPr>
            <a:xfrm>
              <a:off x="1579696" y="1580267"/>
              <a:ext cx="208200" cy="208200"/>
            </a:xfrm>
            <a:prstGeom prst="ellipse">
              <a:avLst/>
            </a:prstGeom>
            <a:solidFill>
              <a:srgbClr val="EA9999"/>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5bc7901cf4_2_60"/>
            <p:cNvSpPr/>
            <p:nvPr/>
          </p:nvSpPr>
          <p:spPr>
            <a:xfrm>
              <a:off x="1683827" y="1684399"/>
              <a:ext cx="1063500" cy="15066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5bc7901cf4_2_60"/>
            <p:cNvSpPr txBox="1"/>
            <p:nvPr/>
          </p:nvSpPr>
          <p:spPr>
            <a:xfrm>
              <a:off x="1683827" y="1684399"/>
              <a:ext cx="1063500" cy="1506600"/>
            </a:xfrm>
            <a:prstGeom prst="rect">
              <a:avLst/>
            </a:prstGeom>
            <a:solidFill>
              <a:srgbClr val="EA9999"/>
            </a:solidFill>
            <a:ln>
              <a:noFill/>
            </a:ln>
          </p:spPr>
          <p:txBody>
            <a:bodyPr anchorCtr="0" anchor="t" bIns="0" lIns="110350" spcFirstLastPara="1" rIns="0" wrap="square" tIns="0">
              <a:noAutofit/>
            </a:bodyPr>
            <a:lstStyle/>
            <a:p>
              <a:pPr indent="0" lvl="0" marL="0" marR="0" rtl="0" algn="l">
                <a:lnSpc>
                  <a:spcPct val="90000"/>
                </a:lnSpc>
                <a:spcBef>
                  <a:spcPts val="0"/>
                </a:spcBef>
                <a:spcAft>
                  <a:spcPts val="0"/>
                </a:spcAft>
                <a:buClr>
                  <a:srgbClr val="000000"/>
                </a:buClr>
                <a:buSzPts val="3100"/>
                <a:buFont typeface="Arial"/>
                <a:buNone/>
              </a:pPr>
              <a:r>
                <a:t/>
              </a:r>
              <a:endParaRPr b="0" i="0" sz="3100" u="none" cap="none" strike="noStrike">
                <a:solidFill>
                  <a:srgbClr val="000000"/>
                </a:solidFill>
                <a:latin typeface="Arial"/>
                <a:ea typeface="Arial"/>
                <a:cs typeface="Arial"/>
                <a:sym typeface="Arial"/>
              </a:endParaRPr>
            </a:p>
          </p:txBody>
        </p:sp>
        <p:sp>
          <p:nvSpPr>
            <p:cNvPr id="191" name="Google Shape;191;g25bc7901cf4_2_60"/>
            <p:cNvSpPr/>
            <p:nvPr/>
          </p:nvSpPr>
          <p:spPr>
            <a:xfrm>
              <a:off x="2802687" y="1122199"/>
              <a:ext cx="288000" cy="288000"/>
            </a:xfrm>
            <a:prstGeom prst="ellipse">
              <a:avLst/>
            </a:prstGeom>
            <a:solidFill>
              <a:srgbClr val="EA9999"/>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5bc7901cf4_2_60"/>
            <p:cNvSpPr/>
            <p:nvPr/>
          </p:nvSpPr>
          <p:spPr>
            <a:xfrm>
              <a:off x="2946698" y="1266211"/>
              <a:ext cx="1063500" cy="1924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5bc7901cf4_2_60"/>
            <p:cNvSpPr txBox="1"/>
            <p:nvPr/>
          </p:nvSpPr>
          <p:spPr>
            <a:xfrm>
              <a:off x="2946698" y="1266211"/>
              <a:ext cx="1063500" cy="1924800"/>
            </a:xfrm>
            <a:prstGeom prst="rect">
              <a:avLst/>
            </a:prstGeom>
            <a:solidFill>
              <a:srgbClr val="EA9999"/>
            </a:solidFill>
            <a:ln>
              <a:noFill/>
            </a:ln>
          </p:spPr>
          <p:txBody>
            <a:bodyPr anchorCtr="0" anchor="t" bIns="0" lIns="152600" spcFirstLastPara="1" rIns="0" wrap="square" tIns="0">
              <a:noAutofit/>
            </a:bodyPr>
            <a:lstStyle/>
            <a:p>
              <a:pPr indent="0" lvl="0" marL="0" marR="0" rtl="0" algn="l">
                <a:lnSpc>
                  <a:spcPct val="90000"/>
                </a:lnSpc>
                <a:spcBef>
                  <a:spcPts val="0"/>
                </a:spcBef>
                <a:spcAft>
                  <a:spcPts val="0"/>
                </a:spcAft>
                <a:buClr>
                  <a:srgbClr val="000000"/>
                </a:buClr>
                <a:buSzPts val="3000"/>
                <a:buFont typeface="Arial"/>
                <a:buNone/>
              </a:pPr>
              <a:r>
                <a:rPr lang="en" sz="2000"/>
                <a:t>2022</a:t>
              </a:r>
              <a:endParaRPr b="0" i="0" sz="2000" u="none" cap="none" strike="noStrike">
                <a:solidFill>
                  <a:srgbClr val="000000"/>
                </a:solidFill>
                <a:latin typeface="Arial"/>
                <a:ea typeface="Arial"/>
                <a:cs typeface="Arial"/>
                <a:sym typeface="Arial"/>
              </a:endParaRPr>
            </a:p>
          </p:txBody>
        </p:sp>
      </p:grpSp>
      <p:sp>
        <p:nvSpPr>
          <p:cNvPr id="194" name="Google Shape;194;g25bc7901cf4_2_60"/>
          <p:cNvSpPr txBox="1"/>
          <p:nvPr/>
        </p:nvSpPr>
        <p:spPr>
          <a:xfrm>
            <a:off x="4805525" y="478350"/>
            <a:ext cx="41997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 sz="1100">
                <a:solidFill>
                  <a:schemeClr val="dk1"/>
                </a:solidFill>
              </a:rPr>
            </a:br>
            <a:r>
              <a:rPr lang="en" sz="1700">
                <a:solidFill>
                  <a:schemeClr val="dk1"/>
                </a:solidFill>
                <a:latin typeface="Inter"/>
                <a:ea typeface="Inter"/>
                <a:cs typeface="Inter"/>
                <a:sym typeface="Inter"/>
              </a:rPr>
              <a:t>The important data used in the regressions estimating the determinants of cash holdings include variables such as market value, cash flow, firm size, dividend dummy, net working capital, leverage, R&amp;D expenses, acquisitions, interest expense, common dividends, cash and marketable securities, earnings, and net assets. </a:t>
            </a:r>
            <a:endParaRPr sz="1700">
              <a:solidFill>
                <a:schemeClr val="dk1"/>
              </a:solidFill>
              <a:latin typeface="Inter"/>
              <a:ea typeface="Inter"/>
              <a:cs typeface="Inter"/>
              <a:sym typeface="Inter"/>
            </a:endParaRPr>
          </a:p>
          <a:p>
            <a:pPr indent="0" lvl="0" marL="0" rtl="0" algn="l">
              <a:spcBef>
                <a:spcPts val="0"/>
              </a:spcBef>
              <a:spcAft>
                <a:spcPts val="0"/>
              </a:spcAft>
              <a:buNone/>
            </a:pPr>
            <a:r>
              <a:t/>
            </a:r>
            <a:endParaRPr sz="1700">
              <a:solidFill>
                <a:schemeClr val="dk1"/>
              </a:solidFill>
              <a:latin typeface="Inter"/>
              <a:ea typeface="Inter"/>
              <a:cs typeface="Inter"/>
              <a:sym typeface="Inter"/>
            </a:endParaRPr>
          </a:p>
          <a:p>
            <a:pPr indent="0" lvl="0" marL="0" rtl="0" algn="l">
              <a:spcBef>
                <a:spcPts val="0"/>
              </a:spcBef>
              <a:spcAft>
                <a:spcPts val="0"/>
              </a:spcAft>
              <a:buNone/>
            </a:pPr>
            <a:r>
              <a:rPr lang="en" sz="1700">
                <a:solidFill>
                  <a:schemeClr val="dk1"/>
                </a:solidFill>
                <a:latin typeface="Inter"/>
                <a:ea typeface="Inter"/>
                <a:cs typeface="Inter"/>
                <a:sym typeface="Inter"/>
              </a:rPr>
              <a:t>These variables are used to analyze the factors that influence the level of cash holdings in firms.</a:t>
            </a:r>
            <a:endParaRPr sz="17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nvSpPr>
        <p:spPr>
          <a:xfrm>
            <a:off x="596300" y="0"/>
            <a:ext cx="824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600">
                <a:solidFill>
                  <a:schemeClr val="dk2"/>
                </a:solidFill>
                <a:latin typeface="Calibri"/>
                <a:ea typeface="Calibri"/>
                <a:cs typeface="Calibri"/>
                <a:sym typeface="Calibri"/>
              </a:rPr>
              <a:t>Table III:</a:t>
            </a:r>
            <a:endParaRPr b="0" i="0" sz="1400" u="none" cap="none" strike="noStrike">
              <a:solidFill>
                <a:srgbClr val="000000"/>
              </a:solidFill>
              <a:latin typeface="Arial"/>
              <a:ea typeface="Arial"/>
              <a:cs typeface="Arial"/>
              <a:sym typeface="Arial"/>
            </a:endParaRPr>
          </a:p>
        </p:txBody>
      </p:sp>
      <p:pic>
        <p:nvPicPr>
          <p:cNvPr id="200" name="Google Shape;200;p9"/>
          <p:cNvPicPr preferRelativeResize="0"/>
          <p:nvPr/>
        </p:nvPicPr>
        <p:blipFill>
          <a:blip r:embed="rId3">
            <a:alphaModFix/>
          </a:blip>
          <a:stretch>
            <a:fillRect/>
          </a:stretch>
        </p:blipFill>
        <p:spPr>
          <a:xfrm>
            <a:off x="596300" y="400200"/>
            <a:ext cx="4062775" cy="4702950"/>
          </a:xfrm>
          <a:prstGeom prst="rect">
            <a:avLst/>
          </a:prstGeom>
          <a:noFill/>
          <a:ln>
            <a:noFill/>
          </a:ln>
        </p:spPr>
      </p:pic>
      <p:sp>
        <p:nvSpPr>
          <p:cNvPr id="201" name="Google Shape;201;p9"/>
          <p:cNvSpPr txBox="1"/>
          <p:nvPr/>
        </p:nvSpPr>
        <p:spPr>
          <a:xfrm>
            <a:off x="5181600" y="489850"/>
            <a:ext cx="3770400" cy="3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The study conducted regressions to estimate the determinants of cash holdings. The results showed that there are several factors that influence cash holdings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 sz="1700">
                <a:solidFill>
                  <a:schemeClr val="dk1"/>
                </a:solidFill>
                <a:latin typeface="Calibri"/>
                <a:ea typeface="Calibri"/>
                <a:cs typeface="Calibri"/>
                <a:sym typeface="Calibri"/>
              </a:rPr>
              <a:t>Changes in firm characteristics: </a:t>
            </a:r>
            <a:r>
              <a:rPr lang="en" sz="1700">
                <a:solidFill>
                  <a:schemeClr val="dk1"/>
                </a:solidFill>
                <a:latin typeface="Calibri"/>
                <a:ea typeface="Calibri"/>
                <a:cs typeface="Calibri"/>
                <a:sym typeface="Calibri"/>
              </a:rPr>
              <a:t>The study used the model to assess how changes in firm characteristics relate to cash holdings. Factors such as cash flow, firm size, and the dividend dummy were found to have significant coefficients in explaining cash holdings.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highlight>
                <a:srgbClr val="FAF9F6"/>
              </a:highlight>
              <a:latin typeface="Inter"/>
              <a:ea typeface="Inter"/>
              <a:cs typeface="Inter"/>
              <a:sym typeface="Inter"/>
            </a:endParaRPr>
          </a:p>
          <a:p>
            <a:pPr indent="0" lvl="0" marL="0" rtl="0" algn="l">
              <a:spcBef>
                <a:spcPts val="0"/>
              </a:spcBef>
              <a:spcAft>
                <a:spcPts val="0"/>
              </a:spcAft>
              <a:buNone/>
            </a:pPr>
            <a:r>
              <a:t/>
            </a:r>
            <a:endParaRPr sz="1600">
              <a:solidFill>
                <a:schemeClr val="dk1"/>
              </a:solidFill>
              <a:highlight>
                <a:srgbClr val="FAF9F6"/>
              </a:highlight>
              <a:latin typeface="Inter"/>
              <a:ea typeface="Inter"/>
              <a:cs typeface="Inter"/>
              <a:sym typeface="Inter"/>
            </a:endParaRPr>
          </a:p>
          <a:p>
            <a:pPr indent="0" lvl="0" marL="0" rtl="0" algn="l">
              <a:spcBef>
                <a:spcPts val="0"/>
              </a:spcBef>
              <a:spcAft>
                <a:spcPts val="0"/>
              </a:spcAft>
              <a:buNone/>
            </a:pPr>
            <a:r>
              <a:t/>
            </a:r>
            <a:endParaRPr sz="1600">
              <a:solidFill>
                <a:schemeClr val="dk1"/>
              </a:solidFill>
              <a:highlight>
                <a:srgbClr val="FAF9F6"/>
              </a:highlight>
              <a:latin typeface="Inter"/>
              <a:ea typeface="Inter"/>
              <a:cs typeface="Inter"/>
              <a:sym typeface="Inter"/>
            </a:endParaRPr>
          </a:p>
        </p:txBody>
      </p:sp>
      <p:sp>
        <p:nvSpPr>
          <p:cNvPr id="202" name="Google Shape;202;p9"/>
          <p:cNvSpPr txBox="1"/>
          <p:nvPr/>
        </p:nvSpPr>
        <p:spPr>
          <a:xfrm>
            <a:off x="5351600" y="158325"/>
            <a:ext cx="24834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5bc7901cf4_1_12"/>
          <p:cNvSpPr txBox="1"/>
          <p:nvPr/>
        </p:nvSpPr>
        <p:spPr>
          <a:xfrm>
            <a:off x="596300" y="0"/>
            <a:ext cx="82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g25bc7901cf4_1_12"/>
          <p:cNvPicPr preferRelativeResize="0"/>
          <p:nvPr/>
        </p:nvPicPr>
        <p:blipFill>
          <a:blip r:embed="rId3">
            <a:alphaModFix/>
          </a:blip>
          <a:stretch>
            <a:fillRect/>
          </a:stretch>
        </p:blipFill>
        <p:spPr>
          <a:xfrm>
            <a:off x="1199475" y="352500"/>
            <a:ext cx="4225700" cy="4438499"/>
          </a:xfrm>
          <a:prstGeom prst="rect">
            <a:avLst/>
          </a:prstGeom>
          <a:noFill/>
          <a:ln>
            <a:noFill/>
          </a:ln>
        </p:spPr>
      </p:pic>
      <p:sp>
        <p:nvSpPr>
          <p:cNvPr id="209" name="Google Shape;209;g25bc7901cf4_1_12"/>
          <p:cNvSpPr txBox="1"/>
          <p:nvPr/>
        </p:nvSpPr>
        <p:spPr>
          <a:xfrm>
            <a:off x="5920700" y="400200"/>
            <a:ext cx="2920800" cy="18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Inter"/>
                <a:ea typeface="Inter"/>
                <a:cs typeface="Inter"/>
                <a:sym typeface="Inter"/>
              </a:rPr>
              <a:t>Pooled regressions: </a:t>
            </a:r>
            <a:r>
              <a:rPr lang="en" sz="1300">
                <a:solidFill>
                  <a:schemeClr val="dk1"/>
                </a:solidFill>
                <a:latin typeface="Inter"/>
                <a:ea typeface="Inter"/>
                <a:cs typeface="Inter"/>
                <a:sym typeface="Inter"/>
              </a:rPr>
              <a:t>The study compared its findings to previous studies that used pooled regressions. The coefficients on the modeled factors yielded slightly different results in sign and significance, but overall, the findings were generally robust.</a:t>
            </a:r>
            <a:br>
              <a:rPr lang="en" sz="1300">
                <a:solidFill>
                  <a:schemeClr val="dk1"/>
                </a:solidFill>
                <a:latin typeface="Inter"/>
                <a:ea typeface="Inter"/>
                <a:cs typeface="Inter"/>
                <a:sym typeface="Inter"/>
              </a:rPr>
            </a:br>
            <a:br>
              <a:rPr lang="en" sz="1300">
                <a:solidFill>
                  <a:schemeClr val="dk1"/>
                </a:solidFill>
                <a:latin typeface="Inter"/>
                <a:ea typeface="Inter"/>
                <a:cs typeface="Inter"/>
                <a:sym typeface="Inter"/>
              </a:rPr>
            </a:br>
            <a:r>
              <a:rPr b="1" lang="en" sz="1300">
                <a:solidFill>
                  <a:schemeClr val="dk1"/>
                </a:solidFill>
                <a:latin typeface="Inter"/>
                <a:ea typeface="Inter"/>
                <a:cs typeface="Inter"/>
                <a:sym typeface="Inter"/>
              </a:rPr>
              <a:t>Changes over time: </a:t>
            </a:r>
            <a:r>
              <a:rPr lang="en" sz="1300">
                <a:solidFill>
                  <a:schemeClr val="dk1"/>
                </a:solidFill>
                <a:latin typeface="Inter"/>
                <a:ea typeface="Inter"/>
                <a:cs typeface="Inter"/>
                <a:sym typeface="Inter"/>
              </a:rPr>
              <a:t>The study investigated changes over time in the coefficients related to cash holdings. The results showed that the absolute value of coefficients generally increased over time, with some exceptions. </a:t>
            </a:r>
            <a:endParaRPr sz="13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200">
              <a:solidFill>
                <a:schemeClr val="dk1"/>
              </a:solidFill>
              <a:highlight>
                <a:srgbClr val="FAF9F6"/>
              </a:highlight>
              <a:latin typeface="Inter"/>
              <a:ea typeface="Inter"/>
              <a:cs typeface="Inter"/>
              <a:sym typeface="Inte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5ba89cdf09_2_179"/>
          <p:cNvSpPr txBox="1"/>
          <p:nvPr>
            <p:ph type="title"/>
          </p:nvPr>
        </p:nvSpPr>
        <p:spPr>
          <a:xfrm>
            <a:off x="330600" y="106525"/>
            <a:ext cx="8482800" cy="4872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Conclusion</a:t>
            </a:r>
            <a:r>
              <a:rPr lang="en"/>
              <a:t> </a:t>
            </a:r>
            <a:endParaRPr/>
          </a:p>
        </p:txBody>
      </p:sp>
      <p:grpSp>
        <p:nvGrpSpPr>
          <p:cNvPr id="215" name="Google Shape;215;g25ba89cdf09_2_179"/>
          <p:cNvGrpSpPr/>
          <p:nvPr/>
        </p:nvGrpSpPr>
        <p:grpSpPr>
          <a:xfrm>
            <a:off x="519108" y="2446717"/>
            <a:ext cx="8385254" cy="913706"/>
            <a:chOff x="1593000" y="2322568"/>
            <a:chExt cx="5957975" cy="643500"/>
          </a:xfrm>
        </p:grpSpPr>
        <p:sp>
          <p:nvSpPr>
            <p:cNvPr id="216" name="Google Shape;216;g25ba89cdf09_2_17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5ba89cdf09_2_17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5ba89cdf09_2_17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5ba89cdf09_2_17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Calibri"/>
                  <a:ea typeface="Calibri"/>
                  <a:cs typeface="Calibri"/>
                  <a:sym typeface="Calibri"/>
                </a:rPr>
                <a:t>Decrease in net debt</a:t>
              </a:r>
              <a:endParaRPr b="1" sz="1600">
                <a:solidFill>
                  <a:schemeClr val="lt1"/>
                </a:solidFill>
                <a:latin typeface="Roboto"/>
                <a:ea typeface="Roboto"/>
                <a:cs typeface="Roboto"/>
                <a:sym typeface="Roboto"/>
              </a:endParaRPr>
            </a:p>
          </p:txBody>
        </p:sp>
        <p:sp>
          <p:nvSpPr>
            <p:cNvPr id="220" name="Google Shape;220;g25ba89cdf09_2_17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5ba89cdf09_2_17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22" name="Google Shape;222;g25ba89cdf09_2_17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We document a notable decrease in net debt, which is crucial to consider when evaluating a firm's leverage position.</a:t>
              </a:r>
              <a:endParaRPr sz="1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223" name="Google Shape;223;g25ba89cdf09_2_179"/>
          <p:cNvGrpSpPr/>
          <p:nvPr/>
        </p:nvGrpSpPr>
        <p:grpSpPr>
          <a:xfrm>
            <a:off x="519090" y="1516580"/>
            <a:ext cx="8385254" cy="913706"/>
            <a:chOff x="1593000" y="2322568"/>
            <a:chExt cx="5957975" cy="643500"/>
          </a:xfrm>
        </p:grpSpPr>
        <p:sp>
          <p:nvSpPr>
            <p:cNvPr id="224" name="Google Shape;224;g25ba89cdf09_2_17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5ba89cdf09_2_17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5ba89cdf09_2_17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5ba89cdf09_2_179"/>
            <p:cNvSpPr/>
            <p:nvPr/>
          </p:nvSpPr>
          <p:spPr>
            <a:xfrm>
              <a:off x="2283021" y="2346281"/>
              <a:ext cx="21048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1" lang="en" sz="1800">
                  <a:solidFill>
                    <a:schemeClr val="lt1"/>
                  </a:solidFill>
                  <a:latin typeface="Calibri"/>
                  <a:ea typeface="Calibri"/>
                  <a:cs typeface="Calibri"/>
                  <a:sym typeface="Calibri"/>
                </a:rPr>
                <a:t>Surge in cash-to-assets ratios</a:t>
              </a:r>
              <a:endParaRPr sz="1000">
                <a:solidFill>
                  <a:srgbClr val="FFFFFF"/>
                </a:solidFill>
                <a:latin typeface="Roboto Medium"/>
                <a:ea typeface="Roboto Medium"/>
                <a:cs typeface="Roboto Medium"/>
                <a:sym typeface="Roboto Medium"/>
              </a:endParaRPr>
            </a:p>
          </p:txBody>
        </p:sp>
        <p:sp>
          <p:nvSpPr>
            <p:cNvPr id="228" name="Google Shape;228;g25ba89cdf09_2_17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5ba89cdf09_2_17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30" name="Google Shape;230;g25ba89cdf09_2_17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Calibri"/>
                <a:buChar char="●"/>
              </a:pPr>
              <a:r>
                <a:rPr lang="en">
                  <a:solidFill>
                    <a:schemeClr val="dk1"/>
                  </a:solidFill>
                  <a:latin typeface="Calibri"/>
                  <a:ea typeface="Calibri"/>
                  <a:cs typeface="Calibri"/>
                  <a:sym typeface="Calibri"/>
                </a:rPr>
                <a:t>T</a:t>
              </a:r>
              <a:r>
                <a:rPr lang="en">
                  <a:solidFill>
                    <a:schemeClr val="dk1"/>
                  </a:solidFill>
                  <a:latin typeface="Calibri"/>
                  <a:ea typeface="Calibri"/>
                  <a:cs typeface="Calibri"/>
                  <a:sym typeface="Calibri"/>
                </a:rPr>
                <a:t>he average cash ratio growing from 10.3% in 1980 to 23.2% in 2006, and further to 26.3% in 2022. </a:t>
              </a:r>
              <a:endParaRPr sz="800">
                <a:solidFill>
                  <a:srgbClr val="A72A1E"/>
                </a:solidFill>
                <a:latin typeface="Roboto"/>
                <a:ea typeface="Roboto"/>
                <a:cs typeface="Roboto"/>
                <a:sym typeface="Roboto"/>
              </a:endParaRPr>
            </a:p>
          </p:txBody>
        </p:sp>
      </p:grpSp>
      <p:grpSp>
        <p:nvGrpSpPr>
          <p:cNvPr id="231" name="Google Shape;231;g25ba89cdf09_2_179"/>
          <p:cNvGrpSpPr/>
          <p:nvPr/>
        </p:nvGrpSpPr>
        <p:grpSpPr>
          <a:xfrm>
            <a:off x="519090" y="598300"/>
            <a:ext cx="8385254" cy="913706"/>
            <a:chOff x="1593000" y="2322568"/>
            <a:chExt cx="5957975" cy="643500"/>
          </a:xfrm>
        </p:grpSpPr>
        <p:sp>
          <p:nvSpPr>
            <p:cNvPr id="232" name="Google Shape;232;g25ba89cdf09_2_17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5ba89cdf09_2_17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5ba89cdf09_2_17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5ba89cdf09_2_17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Calibri"/>
                  <a:ea typeface="Calibri"/>
                  <a:cs typeface="Calibri"/>
                  <a:sym typeface="Calibri"/>
                </a:rPr>
                <a:t>Precautionary motive</a:t>
              </a:r>
              <a:endParaRPr b="1" sz="1600">
                <a:solidFill>
                  <a:schemeClr val="lt1"/>
                </a:solidFill>
                <a:latin typeface="Calibri"/>
                <a:ea typeface="Calibri"/>
                <a:cs typeface="Calibri"/>
                <a:sym typeface="Calibri"/>
              </a:endParaRPr>
            </a:p>
          </p:txBody>
        </p:sp>
        <p:sp>
          <p:nvSpPr>
            <p:cNvPr id="236" name="Google Shape;236;g25ba89cdf09_2_17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5ba89cdf09_2_17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38" name="Google Shape;238;g25ba89cdf09_2_17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A1E"/>
                </a:buClr>
                <a:buSzPts val="1000"/>
                <a:buFont typeface="Calibri"/>
                <a:buChar char="●"/>
              </a:pPr>
              <a:r>
                <a:rPr lang="en">
                  <a:solidFill>
                    <a:schemeClr val="dk1"/>
                  </a:solidFill>
                  <a:latin typeface="Calibri"/>
                  <a:ea typeface="Calibri"/>
                  <a:cs typeface="Calibri"/>
                  <a:sym typeface="Calibri"/>
                </a:rPr>
                <a:t>The concept of holding cash is based on the idea that firms hold cash as a buffer to deal with unexpected negative shocks or uncertainties.</a:t>
              </a:r>
              <a:endParaRPr sz="1000">
                <a:solidFill>
                  <a:srgbClr val="A72A1E"/>
                </a:solidFill>
                <a:latin typeface="Calibri"/>
                <a:ea typeface="Calibri"/>
                <a:cs typeface="Calibri"/>
                <a:sym typeface="Calibri"/>
              </a:endParaRPr>
            </a:p>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grpSp>
      <p:grpSp>
        <p:nvGrpSpPr>
          <p:cNvPr id="239" name="Google Shape;239;g25ba89cdf09_2_179"/>
          <p:cNvGrpSpPr/>
          <p:nvPr/>
        </p:nvGrpSpPr>
        <p:grpSpPr>
          <a:xfrm>
            <a:off x="519108" y="3376869"/>
            <a:ext cx="8385254" cy="913706"/>
            <a:chOff x="1593000" y="2322568"/>
            <a:chExt cx="5957975" cy="643500"/>
          </a:xfrm>
        </p:grpSpPr>
        <p:sp>
          <p:nvSpPr>
            <p:cNvPr id="240" name="Google Shape;240;g25ba89cdf09_2_17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5ba89cdf09_2_179"/>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5ba89cdf09_2_179"/>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5ba89cdf09_2_17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latin typeface="Calibri"/>
                  <a:ea typeface="Calibri"/>
                  <a:cs typeface="Calibri"/>
                  <a:sym typeface="Calibri"/>
                </a:rPr>
                <a:t>Unlocking Portfolio Potential: </a:t>
              </a:r>
              <a:endParaRPr b="1">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rgbClr val="FFFFFF"/>
                  </a:solidFill>
                  <a:latin typeface="Calibri"/>
                  <a:ea typeface="Calibri"/>
                  <a:cs typeface="Calibri"/>
                  <a:sym typeface="Calibri"/>
                </a:rPr>
                <a:t>Insights from Cash Ratios</a:t>
              </a:r>
              <a:endParaRPr b="1">
                <a:solidFill>
                  <a:srgbClr val="FFFFFF"/>
                </a:solidFill>
                <a:latin typeface="Calibri"/>
                <a:ea typeface="Calibri"/>
                <a:cs typeface="Calibri"/>
                <a:sym typeface="Calibri"/>
              </a:endParaRPr>
            </a:p>
          </p:txBody>
        </p:sp>
        <p:sp>
          <p:nvSpPr>
            <p:cNvPr id="244" name="Google Shape;244;g25ba89cdf09_2_17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5ba89cdf09_2_179"/>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46" name="Google Shape;246;g25ba89cdf09_2_17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This research underscores the potential value of incorporating cash ratio deciles into investment decisions.</a:t>
              </a:r>
              <a:endParaRPr>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000"/>
                                        <p:tgtEl>
                                          <p:spTgt spid="2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5ba89cdf09_2_216"/>
          <p:cNvSpPr txBox="1"/>
          <p:nvPr>
            <p:ph type="title"/>
          </p:nvPr>
        </p:nvSpPr>
        <p:spPr>
          <a:xfrm>
            <a:off x="628676" y="1975381"/>
            <a:ext cx="7886700" cy="739200"/>
          </a:xfrm>
          <a:prstGeom prst="rect">
            <a:avLst/>
          </a:prstGeom>
        </p:spPr>
        <p:txBody>
          <a:bodyPr anchorCtr="0" anchor="t" bIns="41575" lIns="41575" spcFirstLastPara="1" rIns="41575" wrap="square" tIns="41575">
            <a:noAutofit/>
          </a:bodyPr>
          <a:lstStyle/>
          <a:p>
            <a:pPr indent="0" lvl="0" marL="0" rtl="0" algn="ctr">
              <a:spcBef>
                <a:spcPts val="0"/>
              </a:spcBef>
              <a:spcAft>
                <a:spcPts val="0"/>
              </a:spcAft>
              <a:buNone/>
            </a:pPr>
            <a:r>
              <a:rPr b="1" lang="en" sz="4900"/>
              <a:t>Thank you!</a:t>
            </a:r>
            <a:endParaRPr b="1" sz="4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E9EB"/>
        </a:solidFill>
      </p:bgPr>
    </p:bg>
    <p:spTree>
      <p:nvGrpSpPr>
        <p:cNvPr id="56" name="Shape 56"/>
        <p:cNvGrpSpPr/>
        <p:nvPr/>
      </p:nvGrpSpPr>
      <p:grpSpPr>
        <a:xfrm>
          <a:off x="0" y="0"/>
          <a:ext cx="0" cy="0"/>
          <a:chOff x="0" y="0"/>
          <a:chExt cx="0" cy="0"/>
        </a:xfrm>
      </p:grpSpPr>
      <p:sp>
        <p:nvSpPr>
          <p:cNvPr id="57" name="Google Shape;57;p2"/>
          <p:cNvSpPr txBox="1"/>
          <p:nvPr>
            <p:ph type="title"/>
          </p:nvPr>
        </p:nvSpPr>
        <p:spPr>
          <a:xfrm>
            <a:off x="628651" y="1714606"/>
            <a:ext cx="7886700" cy="739200"/>
          </a:xfrm>
          <a:prstGeom prst="rect">
            <a:avLst/>
          </a:prstGeom>
          <a:noFill/>
          <a:ln>
            <a:noFill/>
          </a:ln>
        </p:spPr>
        <p:txBody>
          <a:bodyPr anchorCtr="0" anchor="t" bIns="41575" lIns="41575" spcFirstLastPara="1" rIns="41575" wrap="square" tIns="41575">
            <a:noAutofit/>
          </a:bodyPr>
          <a:lstStyle/>
          <a:p>
            <a:pPr indent="0" lvl="0" marL="0" rtl="0" algn="ctr">
              <a:lnSpc>
                <a:spcPct val="100000"/>
              </a:lnSpc>
              <a:spcBef>
                <a:spcPts val="0"/>
              </a:spcBef>
              <a:spcAft>
                <a:spcPts val="0"/>
              </a:spcAft>
              <a:buSzPts val="4400"/>
              <a:buNone/>
            </a:pPr>
            <a:r>
              <a:rPr b="1" lang="en" sz="2600"/>
              <a:t>Why Do U.S. Firms Hold So Much More Cash than They Used To?</a:t>
            </a:r>
            <a:endParaRPr b="1" sz="2600"/>
          </a:p>
        </p:txBody>
      </p:sp>
      <p:sp>
        <p:nvSpPr>
          <p:cNvPr id="58" name="Google Shape;58;p2"/>
          <p:cNvSpPr txBox="1"/>
          <p:nvPr/>
        </p:nvSpPr>
        <p:spPr>
          <a:xfrm>
            <a:off x="1004225" y="2870750"/>
            <a:ext cx="7012800" cy="969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600"/>
              <a:t>-THOMAS W. BATES, KATHLEEN M. KAHLE, RENÉ M. STULZ</a:t>
            </a:r>
            <a:endParaRPr b="1" sz="1600"/>
          </a:p>
          <a:p>
            <a:pPr indent="0" lvl="0" marL="0" marR="0" rtl="0" algn="ctr">
              <a:lnSpc>
                <a:spcPct val="100000"/>
              </a:lnSpc>
              <a:spcBef>
                <a:spcPts val="0"/>
              </a:spcBef>
              <a:spcAft>
                <a:spcPts val="0"/>
              </a:spcAft>
              <a:buClr>
                <a:srgbClr val="000000"/>
              </a:buClr>
              <a:buSzPts val="1400"/>
              <a:buFont typeface="Arial"/>
              <a:buNone/>
            </a:pPr>
            <a:r>
              <a:t/>
            </a:r>
            <a:endParaRPr b="1" sz="700"/>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JOURNAL OF FINANCE • VOL. LXIV, NO. 5 • OCTOBER 2009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5eae955cb5_1_0"/>
          <p:cNvSpPr txBox="1"/>
          <p:nvPr>
            <p:ph type="title"/>
          </p:nvPr>
        </p:nvSpPr>
        <p:spPr>
          <a:xfrm>
            <a:off x="628651" y="240956"/>
            <a:ext cx="7886700" cy="739200"/>
          </a:xfrm>
          <a:prstGeom prst="rect">
            <a:avLst/>
          </a:prstGeom>
        </p:spPr>
        <p:txBody>
          <a:bodyPr anchorCtr="0" anchor="t" bIns="41575" lIns="41575" spcFirstLastPara="1" rIns="41575" wrap="square" tIns="41575">
            <a:noAutofit/>
          </a:bodyPr>
          <a:lstStyle/>
          <a:p>
            <a:pPr indent="0" lvl="0" marL="0" rtl="0" algn="ctr">
              <a:spcBef>
                <a:spcPts val="0"/>
              </a:spcBef>
              <a:spcAft>
                <a:spcPts val="0"/>
              </a:spcAft>
              <a:buNone/>
            </a:pPr>
            <a:r>
              <a:rPr lang="en"/>
              <a:t>A</a:t>
            </a:r>
            <a:r>
              <a:rPr lang="en"/>
              <a:t>ppendix</a:t>
            </a:r>
            <a:endParaRPr/>
          </a:p>
        </p:txBody>
      </p:sp>
      <p:pic>
        <p:nvPicPr>
          <p:cNvPr id="257" name="Google Shape;257;g25eae955cb5_1_0"/>
          <p:cNvPicPr preferRelativeResize="0"/>
          <p:nvPr/>
        </p:nvPicPr>
        <p:blipFill>
          <a:blip r:embed="rId3">
            <a:alphaModFix/>
          </a:blip>
          <a:stretch>
            <a:fillRect/>
          </a:stretch>
        </p:blipFill>
        <p:spPr>
          <a:xfrm>
            <a:off x="152400" y="1132556"/>
            <a:ext cx="8839203" cy="36767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25eae955cb5_1_6"/>
          <p:cNvPicPr preferRelativeResize="0"/>
          <p:nvPr/>
        </p:nvPicPr>
        <p:blipFill>
          <a:blip r:embed="rId3">
            <a:alphaModFix/>
          </a:blip>
          <a:stretch>
            <a:fillRect/>
          </a:stretch>
        </p:blipFill>
        <p:spPr>
          <a:xfrm>
            <a:off x="1194475" y="188445"/>
            <a:ext cx="6985925" cy="3929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789136" y="200898"/>
            <a:ext cx="8216100" cy="413100"/>
          </a:xfrm>
          <a:prstGeom prst="rect">
            <a:avLst/>
          </a:prstGeom>
          <a:noFill/>
          <a:ln>
            <a:noFill/>
          </a:ln>
        </p:spPr>
        <p:txBody>
          <a:bodyPr anchorCtr="0" anchor="ctr" bIns="41575" lIns="41575" spcFirstLastPara="1" rIns="41575" wrap="square" tIns="41575">
            <a:noAutofit/>
          </a:bodyPr>
          <a:lstStyle/>
          <a:p>
            <a:pPr indent="0" lvl="0" marL="0" rtl="0" algn="l">
              <a:lnSpc>
                <a:spcPct val="100000"/>
              </a:lnSpc>
              <a:spcBef>
                <a:spcPts val="0"/>
              </a:spcBef>
              <a:spcAft>
                <a:spcPts val="0"/>
              </a:spcAft>
              <a:buSzPts val="2400"/>
              <a:buNone/>
            </a:pPr>
            <a:r>
              <a:rPr b="1" lang="en" sz="2600"/>
              <a:t>Introduction </a:t>
            </a:r>
            <a:endParaRPr b="1" sz="2600"/>
          </a:p>
        </p:txBody>
      </p:sp>
      <p:sp>
        <p:nvSpPr>
          <p:cNvPr id="64" name="Google Shape;64;p3"/>
          <p:cNvSpPr txBox="1"/>
          <p:nvPr/>
        </p:nvSpPr>
        <p:spPr>
          <a:xfrm>
            <a:off x="916775" y="1315650"/>
            <a:ext cx="82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
          <p:cNvSpPr txBox="1"/>
          <p:nvPr/>
        </p:nvSpPr>
        <p:spPr>
          <a:xfrm>
            <a:off x="789125" y="1061975"/>
            <a:ext cx="79656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1800">
                <a:latin typeface="Calibri"/>
                <a:ea typeface="Calibri"/>
                <a:cs typeface="Calibri"/>
                <a:sym typeface="Calibri"/>
              </a:rPr>
              <a:t>The rise in U.S. firms' cash holdings has become a significant trend, raising concerns and interest among researchers and policymakers. Understanding the reasons behind this surge in cash reserves is crucial for assessing its impact on corporate decision-making, investment, and overall economic performance. </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66" name="Google Shape;66;p3"/>
          <p:cNvSpPr txBox="1"/>
          <p:nvPr/>
        </p:nvSpPr>
        <p:spPr>
          <a:xfrm>
            <a:off x="789125" y="2368700"/>
            <a:ext cx="7965600" cy="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800">
                <a:solidFill>
                  <a:schemeClr val="dk1"/>
                </a:solidFill>
                <a:latin typeface="Calibri"/>
                <a:ea typeface="Calibri"/>
                <a:cs typeface="Calibri"/>
                <a:sym typeface="Calibri"/>
              </a:rPr>
              <a:t>The paper also discusses the impact of firm characteristics and changes in the business environment on cash ratios. It provides empirical evidence and regression models to analyze the determinants of cash holdings.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800">
                <a:solidFill>
                  <a:schemeClr val="dk1"/>
                </a:solidFill>
                <a:latin typeface="Calibri"/>
                <a:ea typeface="Calibri"/>
                <a:cs typeface="Calibri"/>
                <a:sym typeface="Calibri"/>
              </a:rPr>
              <a:t>Overall, the document provides a comprehensive analysis of the reasons behind the increase in cash holdings by U.S. firms and its implications.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5eae955374_12_324"/>
          <p:cNvSpPr txBox="1"/>
          <p:nvPr>
            <p:ph type="title"/>
          </p:nvPr>
        </p:nvSpPr>
        <p:spPr>
          <a:xfrm>
            <a:off x="829999" y="180623"/>
            <a:ext cx="8216100" cy="413100"/>
          </a:xfrm>
          <a:prstGeom prst="rect">
            <a:avLst/>
          </a:prstGeom>
          <a:noFill/>
          <a:ln>
            <a:noFill/>
          </a:ln>
        </p:spPr>
        <p:txBody>
          <a:bodyPr anchorCtr="0" anchor="ctr" bIns="41575" lIns="41575" spcFirstLastPara="1" rIns="41575" wrap="square" tIns="41575">
            <a:noAutofit/>
          </a:bodyPr>
          <a:lstStyle/>
          <a:p>
            <a:pPr indent="0" lvl="0" marL="0" rtl="0" algn="l">
              <a:spcBef>
                <a:spcPts val="0"/>
              </a:spcBef>
              <a:spcAft>
                <a:spcPts val="0"/>
              </a:spcAft>
              <a:buClr>
                <a:schemeClr val="dk1"/>
              </a:buClr>
              <a:buSzPts val="1100"/>
              <a:buFont typeface="Arial"/>
              <a:buNone/>
            </a:pPr>
            <a:r>
              <a:rPr b="1" lang="en"/>
              <a:t>Data used</a:t>
            </a:r>
            <a:endParaRPr b="1" sz="2600"/>
          </a:p>
        </p:txBody>
      </p:sp>
      <p:sp>
        <p:nvSpPr>
          <p:cNvPr id="72" name="Google Shape;72;g25eae955374_12_324"/>
          <p:cNvSpPr txBox="1"/>
          <p:nvPr/>
        </p:nvSpPr>
        <p:spPr>
          <a:xfrm>
            <a:off x="916775" y="1315650"/>
            <a:ext cx="824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3" name="Google Shape;73;g25eae955374_12_324"/>
          <p:cNvGraphicFramePr/>
          <p:nvPr/>
        </p:nvGraphicFramePr>
        <p:xfrm>
          <a:off x="830000" y="752925"/>
          <a:ext cx="3000000" cy="3000000"/>
        </p:xfrm>
        <a:graphic>
          <a:graphicData uri="http://schemas.openxmlformats.org/drawingml/2006/table">
            <a:tbl>
              <a:tblPr>
                <a:noFill/>
                <a:tableStyleId>{D96EB508-A758-46E0-8F4E-F591445A9925}</a:tableStyleId>
              </a:tblPr>
              <a:tblGrid>
                <a:gridCol w="2716000"/>
                <a:gridCol w="2716000"/>
                <a:gridCol w="2716000"/>
              </a:tblGrid>
              <a:tr h="793450">
                <a:tc>
                  <a:txBody>
                    <a:bodyPr/>
                    <a:lstStyle/>
                    <a:p>
                      <a:pPr indent="0" lvl="0" marL="0" rtl="0" algn="ctr">
                        <a:lnSpc>
                          <a:spcPct val="115000"/>
                        </a:lnSpc>
                        <a:spcBef>
                          <a:spcPts val="0"/>
                        </a:spcBef>
                        <a:spcAft>
                          <a:spcPts val="0"/>
                        </a:spcAft>
                        <a:buNone/>
                      </a:pPr>
                      <a:r>
                        <a:rPr b="1" lang="en" sz="1600">
                          <a:solidFill>
                            <a:schemeClr val="dk1"/>
                          </a:solidFill>
                          <a:latin typeface="Calibri"/>
                          <a:ea typeface="Calibri"/>
                          <a:cs typeface="Calibri"/>
                          <a:sym typeface="Calibri"/>
                        </a:rPr>
                        <a:t>CRSP </a:t>
                      </a:r>
                      <a:endParaRPr b="1" sz="16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(Center for Research in Security Prices)</a:t>
                      </a:r>
                      <a:endParaRPr sz="1500">
                        <a:latin typeface="Calibri"/>
                        <a:ea typeface="Calibri"/>
                        <a:cs typeface="Calibri"/>
                        <a:sym typeface="Calibri"/>
                      </a:endParaRPr>
                    </a:p>
                  </a:txBody>
                  <a:tcPr marT="91425" marB="91425" marR="91425" marL="91425">
                    <a:solidFill>
                      <a:srgbClr val="E2E9EB"/>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Compustat</a:t>
                      </a:r>
                      <a:endParaRPr sz="1500">
                        <a:latin typeface="Calibri"/>
                        <a:ea typeface="Calibri"/>
                        <a:cs typeface="Calibri"/>
                        <a:sym typeface="Calibri"/>
                      </a:endParaRPr>
                    </a:p>
                  </a:txBody>
                  <a:tcPr marT="91425" marB="91425" marR="91425" marL="91425" anchor="ctr">
                    <a:solidFill>
                      <a:srgbClr val="E2E9EB"/>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Kenneth French Data Library</a:t>
                      </a:r>
                      <a:endParaRPr sz="1500">
                        <a:latin typeface="Calibri"/>
                        <a:ea typeface="Calibri"/>
                        <a:cs typeface="Calibri"/>
                        <a:sym typeface="Calibri"/>
                      </a:endParaRPr>
                    </a:p>
                  </a:txBody>
                  <a:tcPr marT="91425" marB="91425" marR="91425" marL="91425" anchor="ctr">
                    <a:solidFill>
                      <a:srgbClr val="E2E9EB"/>
                    </a:solidFill>
                  </a:tcPr>
                </a:tc>
              </a:tr>
              <a:tr h="325485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obtained CRSP data through WRDS to access information about stock returns, prices, and market values for the sample of US firms over the study period (1980 to 2022).</a:t>
                      </a: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We accessed Compustat data through WRDS to obtain a rich set of variables, including market value, cash flow, firm size, dividend dummy, net working capital, leverage, R&amp;D expenses, acquisitions, interest expense, common dividends, cash and marketable securities, earnings, and net assets.</a:t>
                      </a:r>
                      <a:endParaRPr>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We used data from the Kenneth French Data Library to access important factors like the market risk factor (Mkt-RF), size factor (SMB), and value factor (HML), which are part of the Fama-French three-factor model.</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5eae955374_13_218"/>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Clr>
                <a:schemeClr val="dk1"/>
              </a:buClr>
              <a:buSzPts val="1100"/>
              <a:buFont typeface="Arial"/>
              <a:buNone/>
            </a:pPr>
            <a:r>
              <a:rPr b="1" lang="en" sz="2600"/>
              <a:t>Methodologies</a:t>
            </a:r>
            <a:endParaRPr/>
          </a:p>
          <a:p>
            <a:pPr indent="0" lvl="0" marL="0" rtl="0" algn="l">
              <a:spcBef>
                <a:spcPts val="0"/>
              </a:spcBef>
              <a:spcAft>
                <a:spcPts val="0"/>
              </a:spcAft>
              <a:buNone/>
            </a:pPr>
            <a:r>
              <a:t/>
            </a:r>
            <a:endParaRPr/>
          </a:p>
        </p:txBody>
      </p:sp>
      <p:grpSp>
        <p:nvGrpSpPr>
          <p:cNvPr id="79" name="Google Shape;79;g25eae955374_13_218"/>
          <p:cNvGrpSpPr/>
          <p:nvPr/>
        </p:nvGrpSpPr>
        <p:grpSpPr>
          <a:xfrm>
            <a:off x="1097618" y="571409"/>
            <a:ext cx="3572996" cy="3409974"/>
            <a:chOff x="2744034" y="1146343"/>
            <a:chExt cx="1827900" cy="2399700"/>
          </a:xfrm>
        </p:grpSpPr>
        <p:sp>
          <p:nvSpPr>
            <p:cNvPr id="80" name="Google Shape;80;g25eae955374_13_218"/>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5eae955374_13_218"/>
            <p:cNvSpPr/>
            <p:nvPr/>
          </p:nvSpPr>
          <p:spPr>
            <a:xfrm flipH="1">
              <a:off x="2832600" y="1686400"/>
              <a:ext cx="1649400" cy="1769700"/>
            </a:xfrm>
            <a:prstGeom prst="snip1Rect">
              <a:avLst>
                <a:gd fmla="val 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5eae955374_13_218"/>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u="sng">
                  <a:solidFill>
                    <a:srgbClr val="FFFFFF"/>
                  </a:solidFill>
                  <a:latin typeface="Calibri"/>
                  <a:ea typeface="Calibri"/>
                  <a:cs typeface="Calibri"/>
                  <a:sym typeface="Calibri"/>
                </a:rPr>
                <a:t> Cash and Leverage Ratios:</a:t>
              </a:r>
              <a:endParaRPr b="1"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0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 sz="1200">
                  <a:solidFill>
                    <a:srgbClr val="FFFFFF"/>
                  </a:solidFill>
                  <a:latin typeface="Calibri"/>
                  <a:ea typeface="Calibri"/>
                  <a:cs typeface="Calibri"/>
                  <a:sym typeface="Calibri"/>
                </a:rPr>
                <a:t>Calculated cash ratio as cash and marketable securities to total assets.</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Clr>
                  <a:schemeClr val="dk1"/>
                </a:buClr>
                <a:buSzPts val="1100"/>
                <a:buFont typeface="Arial"/>
                <a:buNone/>
              </a:pPr>
              <a:r>
                <a:rPr lang="en" sz="1200">
                  <a:solidFill>
                    <a:srgbClr val="FFFFFF"/>
                  </a:solidFill>
                  <a:latin typeface="Calibri"/>
                  <a:ea typeface="Calibri"/>
                  <a:cs typeface="Calibri"/>
                  <a:sym typeface="Calibri"/>
                </a:rPr>
                <a:t>Defined leverage as total debt to total assets.</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Clr>
                  <a:schemeClr val="dk1"/>
                </a:buClr>
                <a:buSzPts val="1100"/>
                <a:buFont typeface="Arial"/>
                <a:buNone/>
              </a:pPr>
              <a:r>
                <a:rPr lang="en" sz="1200">
                  <a:solidFill>
                    <a:srgbClr val="FFFFFF"/>
                  </a:solidFill>
                  <a:latin typeface="Calibri"/>
                  <a:ea typeface="Calibri"/>
                  <a:cs typeface="Calibri"/>
                  <a:sym typeface="Calibri"/>
                </a:rPr>
                <a:t>Computed net leverage by adjusting total debt with cash.</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Clr>
                  <a:schemeClr val="dk1"/>
                </a:buClr>
                <a:buSzPts val="1100"/>
                <a:buFont typeface="Arial"/>
                <a:buNone/>
              </a:pPr>
              <a:r>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grpSp>
        <p:nvGrpSpPr>
          <p:cNvPr id="83" name="Google Shape;83;g25eae955374_13_218"/>
          <p:cNvGrpSpPr/>
          <p:nvPr/>
        </p:nvGrpSpPr>
        <p:grpSpPr>
          <a:xfrm>
            <a:off x="4670906" y="1212459"/>
            <a:ext cx="3572996" cy="3409974"/>
            <a:chOff x="4572084" y="1597469"/>
            <a:chExt cx="1827900" cy="2399700"/>
          </a:xfrm>
        </p:grpSpPr>
        <p:sp>
          <p:nvSpPr>
            <p:cNvPr id="84" name="Google Shape;84;g25eae955374_13_218"/>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5eae955374_13_218"/>
            <p:cNvSpPr/>
            <p:nvPr/>
          </p:nvSpPr>
          <p:spPr>
            <a:xfrm flipH="1" rot="10800000">
              <a:off x="4662018" y="1687411"/>
              <a:ext cx="1649400" cy="1769700"/>
            </a:xfrm>
            <a:prstGeom prst="snip1Rect">
              <a:avLst>
                <a:gd fmla="val 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5eae955374_13_218"/>
            <p:cNvSpPr txBox="1"/>
            <p:nvPr/>
          </p:nvSpPr>
          <p:spPr>
            <a:xfrm>
              <a:off x="4794425"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u="sng">
                  <a:solidFill>
                    <a:srgbClr val="FFFFFF"/>
                  </a:solidFill>
                  <a:latin typeface="Calibri"/>
                  <a:ea typeface="Calibri"/>
                  <a:cs typeface="Calibri"/>
                  <a:sym typeface="Calibri"/>
                </a:rPr>
                <a:t>Analysis of IPO and Non-IPO Firms:</a:t>
              </a:r>
              <a:endParaRPr b="1" sz="1200"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t/>
              </a:r>
              <a:endParaRPr sz="1200">
                <a:solidFill>
                  <a:srgbClr val="FFFFFF"/>
                </a:solidFill>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rPr lang="en" sz="1200">
                  <a:solidFill>
                    <a:srgbClr val="FFFFFF"/>
                  </a:solidFill>
                  <a:latin typeface="Calibri"/>
                  <a:ea typeface="Calibri"/>
                  <a:cs typeface="Calibri"/>
                  <a:sym typeface="Calibri"/>
                </a:rPr>
                <a:t>Classified firms as IPO (within 5 yrs) and non-IPO subsamples.</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Clr>
                  <a:schemeClr val="dk1"/>
                </a:buClr>
                <a:buSzPts val="1100"/>
                <a:buFont typeface="Arial"/>
                <a:buNone/>
              </a:pPr>
              <a:r>
                <a:rPr lang="en" sz="1200">
                  <a:solidFill>
                    <a:schemeClr val="lt1"/>
                  </a:solidFill>
                  <a:latin typeface="Calibri"/>
                  <a:ea typeface="Calibri"/>
                  <a:cs typeface="Calibri"/>
                  <a:sym typeface="Calibri"/>
                </a:rPr>
                <a:t> We expanded the analysis by incorporating more recent data and evolving trends in cash holding patterns and determinants</a:t>
              </a:r>
              <a:endParaRPr sz="1200">
                <a:solidFill>
                  <a:schemeClr val="lt1"/>
                </a:solidFill>
                <a:latin typeface="Calibri"/>
                <a:ea typeface="Calibri"/>
                <a:cs typeface="Calibri"/>
                <a:sym typeface="Calibri"/>
              </a:endParaRPr>
            </a:p>
            <a:p>
              <a:pPr indent="0" lvl="0" marL="0" rtl="0" algn="ctr">
                <a:lnSpc>
                  <a:spcPct val="115000"/>
                </a:lnSpc>
                <a:spcBef>
                  <a:spcPts val="1600"/>
                </a:spcBef>
                <a:spcAft>
                  <a:spcPts val="0"/>
                </a:spcAft>
                <a:buClr>
                  <a:schemeClr val="dk1"/>
                </a:buClr>
                <a:buSzPts val="1100"/>
                <a:buFont typeface="Arial"/>
                <a:buNone/>
              </a:pPr>
              <a:r>
                <a:t/>
              </a:r>
              <a:endParaRPr sz="800">
                <a:solidFill>
                  <a:srgbClr val="FFFFFF"/>
                </a:solidFill>
                <a:latin typeface="Roboto"/>
                <a:ea typeface="Roboto"/>
                <a:cs typeface="Roboto"/>
                <a:sym typeface="Roboto"/>
              </a:endParaRPr>
            </a:p>
            <a:p>
              <a:pPr indent="0" lvl="0" marL="0" rtl="0" algn="ctr">
                <a:lnSpc>
                  <a:spcPct val="115000"/>
                </a:lnSpc>
                <a:spcBef>
                  <a:spcPts val="1600"/>
                </a:spcBef>
                <a:spcAft>
                  <a:spcPts val="1600"/>
                </a:spcAft>
                <a:buNone/>
              </a:pPr>
              <a:r>
                <a:rPr lang="en" sz="800">
                  <a:solidFill>
                    <a:srgbClr val="FFFFFF"/>
                  </a:solidFill>
                  <a:latin typeface="Roboto"/>
                  <a:ea typeface="Roboto"/>
                  <a:cs typeface="Roboto"/>
                  <a:sym typeface="Roboto"/>
                </a:rPr>
                <a:t>.</a:t>
              </a:r>
              <a:endParaRPr sz="800">
                <a:solidFill>
                  <a:srgbClr val="FFFFF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5eae955374_13_510"/>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Methodologies </a:t>
            </a:r>
            <a:endParaRPr/>
          </a:p>
          <a:p>
            <a:pPr indent="0" lvl="0" marL="0" rtl="0" algn="l">
              <a:spcBef>
                <a:spcPts val="0"/>
              </a:spcBef>
              <a:spcAft>
                <a:spcPts val="0"/>
              </a:spcAft>
              <a:buNone/>
            </a:pPr>
            <a:r>
              <a:t/>
            </a:r>
            <a:endParaRPr/>
          </a:p>
        </p:txBody>
      </p:sp>
      <p:sp>
        <p:nvSpPr>
          <p:cNvPr id="92" name="Google Shape;92;g25eae955374_13_510"/>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grpSp>
        <p:nvGrpSpPr>
          <p:cNvPr id="93" name="Google Shape;93;g25eae955374_13_510"/>
          <p:cNvGrpSpPr/>
          <p:nvPr/>
        </p:nvGrpSpPr>
        <p:grpSpPr>
          <a:xfrm>
            <a:off x="1097618" y="571409"/>
            <a:ext cx="3572996" cy="3409974"/>
            <a:chOff x="2744034" y="1146343"/>
            <a:chExt cx="1827900" cy="2399700"/>
          </a:xfrm>
        </p:grpSpPr>
        <p:sp>
          <p:nvSpPr>
            <p:cNvPr id="94" name="Google Shape;94;g25eae955374_13_510"/>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5" name="Google Shape;95;g25eae955374_13_510"/>
            <p:cNvSpPr/>
            <p:nvPr/>
          </p:nvSpPr>
          <p:spPr>
            <a:xfrm flipH="1">
              <a:off x="2832600" y="1686400"/>
              <a:ext cx="1649400" cy="1769700"/>
            </a:xfrm>
            <a:prstGeom prst="snip1Rect">
              <a:avLst>
                <a:gd fmla="val 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6" name="Google Shape;96;g25eae955374_13_510"/>
            <p:cNvSpPr txBox="1"/>
            <p:nvPr/>
          </p:nvSpPr>
          <p:spPr>
            <a:xfrm>
              <a:off x="2966450" y="1795520"/>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u="sng">
                  <a:solidFill>
                    <a:srgbClr val="FFFFFF"/>
                  </a:solidFill>
                  <a:latin typeface="Calibri"/>
                  <a:ea typeface="Calibri"/>
                  <a:cs typeface="Calibri"/>
                  <a:sym typeface="Calibri"/>
                </a:rPr>
                <a:t>Regression Analysis:</a:t>
              </a:r>
              <a:endParaRPr sz="1200" u="sng">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t/>
              </a:r>
              <a:endParaRPr sz="12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 sz="1200">
                  <a:solidFill>
                    <a:srgbClr val="FFFFFF"/>
                  </a:solidFill>
                  <a:latin typeface="Calibri"/>
                  <a:ea typeface="Calibri"/>
                  <a:cs typeface="Calibri"/>
                  <a:sym typeface="Calibri"/>
                </a:rPr>
                <a:t>Utilized comprehensive explanatory variables for robust analysis.</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rPr lang="en" sz="1200">
                  <a:solidFill>
                    <a:srgbClr val="FFFFFF"/>
                  </a:solidFill>
                  <a:latin typeface="Calibri"/>
                  <a:ea typeface="Calibri"/>
                  <a:cs typeface="Calibri"/>
                  <a:sym typeface="Calibri"/>
                </a:rPr>
                <a:t>Aimed to provide reliable insights into cash holding determinants.</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800">
                <a:solidFill>
                  <a:srgbClr val="FFFFFF"/>
                </a:solidFill>
                <a:latin typeface="Calibri"/>
                <a:ea typeface="Calibri"/>
                <a:cs typeface="Calibri"/>
                <a:sym typeface="Calibri"/>
              </a:endParaRPr>
            </a:p>
            <a:p>
              <a:pPr indent="0" lvl="0" marL="0" rtl="0" algn="ctr">
                <a:lnSpc>
                  <a:spcPct val="115000"/>
                </a:lnSpc>
                <a:spcBef>
                  <a:spcPts val="1600"/>
                </a:spcBef>
                <a:spcAft>
                  <a:spcPts val="1600"/>
                </a:spcAft>
                <a:buNone/>
              </a:pPr>
              <a:r>
                <a:t/>
              </a:r>
              <a:endParaRPr sz="800">
                <a:solidFill>
                  <a:srgbClr val="FFFFFF"/>
                </a:solidFill>
                <a:latin typeface="Calibri"/>
                <a:ea typeface="Calibri"/>
                <a:cs typeface="Calibri"/>
                <a:sym typeface="Calibri"/>
              </a:endParaRPr>
            </a:p>
          </p:txBody>
        </p:sp>
      </p:grpSp>
      <p:grpSp>
        <p:nvGrpSpPr>
          <p:cNvPr id="97" name="Google Shape;97;g25eae955374_13_510"/>
          <p:cNvGrpSpPr/>
          <p:nvPr/>
        </p:nvGrpSpPr>
        <p:grpSpPr>
          <a:xfrm>
            <a:off x="4670906" y="1212459"/>
            <a:ext cx="3572996" cy="3409974"/>
            <a:chOff x="4572084" y="1597469"/>
            <a:chExt cx="1827900" cy="2399700"/>
          </a:xfrm>
        </p:grpSpPr>
        <p:sp>
          <p:nvSpPr>
            <p:cNvPr id="98" name="Google Shape;98;g25eae955374_13_510"/>
            <p:cNvSpPr/>
            <p:nvPr/>
          </p:nvSpPr>
          <p:spPr>
            <a:xfrm rot="5400000">
              <a:off x="4286184" y="1883369"/>
              <a:ext cx="2399700" cy="1827900"/>
            </a:xfrm>
            <a:prstGeom prst="rightArrowCallout">
              <a:avLst>
                <a:gd fmla="val 9283" name="adj1"/>
                <a:gd fmla="val 13570" name="adj2"/>
                <a:gd fmla="val 16082" name="adj3"/>
                <a:gd fmla="val 81236" name="adj4"/>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 name="Google Shape;99;g25eae955374_13_510"/>
            <p:cNvSpPr/>
            <p:nvPr/>
          </p:nvSpPr>
          <p:spPr>
            <a:xfrm flipH="1" rot="10800000">
              <a:off x="4662018" y="1687411"/>
              <a:ext cx="1649400" cy="1769700"/>
            </a:xfrm>
            <a:prstGeom prst="snip1Rect">
              <a:avLst>
                <a:gd fmla="val 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0" name="Google Shape;100;g25eae955374_13_510"/>
            <p:cNvSpPr txBox="1"/>
            <p:nvPr/>
          </p:nvSpPr>
          <p:spPr>
            <a:xfrm>
              <a:off x="4794527" y="1816043"/>
              <a:ext cx="13830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u="sng">
                  <a:solidFill>
                    <a:srgbClr val="FFFFFF"/>
                  </a:solidFill>
                  <a:latin typeface="Calibri"/>
                  <a:ea typeface="Calibri"/>
                  <a:cs typeface="Calibri"/>
                  <a:sym typeface="Calibri"/>
                </a:rPr>
                <a:t>Extension Methodologies:</a:t>
              </a:r>
              <a:endParaRPr sz="1200" u="sng">
                <a:solidFill>
                  <a:srgbClr val="FFFFFF"/>
                </a:solidFill>
                <a:latin typeface="Calibri"/>
                <a:ea typeface="Calibri"/>
                <a:cs typeface="Calibri"/>
                <a:sym typeface="Calibri"/>
              </a:endParaRPr>
            </a:p>
            <a:p>
              <a:pPr indent="0" lvl="0" marL="0" rtl="0" algn="ctr">
                <a:lnSpc>
                  <a:spcPct val="100000"/>
                </a:lnSpc>
                <a:spcBef>
                  <a:spcPts val="0"/>
                </a:spcBef>
                <a:spcAft>
                  <a:spcPts val="0"/>
                </a:spcAft>
                <a:buNone/>
              </a:pPr>
              <a:r>
                <a:t/>
              </a:r>
              <a:endParaRPr sz="1200">
                <a:solidFill>
                  <a:srgbClr val="FFFFFF"/>
                </a:solidFill>
                <a:latin typeface="Calibri"/>
                <a:ea typeface="Calibri"/>
                <a:cs typeface="Calibri"/>
                <a:sym typeface="Calibri"/>
              </a:endParaRPr>
            </a:p>
            <a:p>
              <a:pPr indent="0" lvl="0" marL="0" rtl="0" algn="ctr">
                <a:lnSpc>
                  <a:spcPct val="100000"/>
                </a:lnSpc>
                <a:spcBef>
                  <a:spcPts val="0"/>
                </a:spcBef>
                <a:spcAft>
                  <a:spcPts val="0"/>
                </a:spcAft>
                <a:buNone/>
              </a:pPr>
              <a:r>
                <a:rPr lang="en" sz="1200">
                  <a:solidFill>
                    <a:srgbClr val="FFFFFF"/>
                  </a:solidFill>
                  <a:latin typeface="Calibri"/>
                  <a:ea typeface="Calibri"/>
                  <a:cs typeface="Calibri"/>
                  <a:sym typeface="Calibri"/>
                </a:rPr>
                <a:t>Created Long-short portfolio based on decile buckets of average cash ratios.</a:t>
              </a:r>
              <a:endParaRPr sz="1200">
                <a:solidFill>
                  <a:srgbClr val="FFFFFF"/>
                </a:solidFill>
                <a:latin typeface="Calibri"/>
                <a:ea typeface="Calibri"/>
                <a:cs typeface="Calibri"/>
                <a:sym typeface="Calibri"/>
              </a:endParaRPr>
            </a:p>
            <a:p>
              <a:pPr indent="0" lvl="0" marL="0" rtl="0" algn="ctr">
                <a:lnSpc>
                  <a:spcPct val="100000"/>
                </a:lnSpc>
                <a:spcBef>
                  <a:spcPts val="1600"/>
                </a:spcBef>
                <a:spcAft>
                  <a:spcPts val="0"/>
                </a:spcAft>
                <a:buNone/>
              </a:pPr>
              <a:r>
                <a:rPr lang="en" sz="1200">
                  <a:solidFill>
                    <a:srgbClr val="FFFFFF"/>
                  </a:solidFill>
                  <a:latin typeface="Calibri"/>
                  <a:ea typeface="Calibri"/>
                  <a:cs typeface="Calibri"/>
                  <a:sym typeface="Calibri"/>
                </a:rPr>
                <a:t>Provided valuable insights for investment decision-making.</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1200">
                <a:solidFill>
                  <a:srgbClr val="FFFFFF"/>
                </a:solidFill>
                <a:latin typeface="Calibri"/>
                <a:ea typeface="Calibri"/>
                <a:cs typeface="Calibri"/>
                <a:sym typeface="Calibri"/>
              </a:endParaRPr>
            </a:p>
            <a:p>
              <a:pPr indent="0" lvl="0" marL="0" rtl="0" algn="ctr">
                <a:lnSpc>
                  <a:spcPct val="115000"/>
                </a:lnSpc>
                <a:spcBef>
                  <a:spcPts val="1600"/>
                </a:spcBef>
                <a:spcAft>
                  <a:spcPts val="0"/>
                </a:spcAft>
                <a:buNone/>
              </a:pPr>
              <a:r>
                <a:t/>
              </a:r>
              <a:endParaRPr sz="800">
                <a:solidFill>
                  <a:srgbClr val="FFFFFF"/>
                </a:solidFill>
                <a:latin typeface="Calibri"/>
                <a:ea typeface="Calibri"/>
                <a:cs typeface="Calibri"/>
                <a:sym typeface="Calibri"/>
              </a:endParaRPr>
            </a:p>
            <a:p>
              <a:pPr indent="0" lvl="0" marL="0" rtl="0" algn="ctr">
                <a:lnSpc>
                  <a:spcPct val="115000"/>
                </a:lnSpc>
                <a:spcBef>
                  <a:spcPts val="1600"/>
                </a:spcBef>
                <a:spcAft>
                  <a:spcPts val="1600"/>
                </a:spcAft>
                <a:buNone/>
              </a:pPr>
              <a:r>
                <a:rPr lang="en" sz="800">
                  <a:solidFill>
                    <a:srgbClr val="FFFFFF"/>
                  </a:solidFill>
                  <a:latin typeface="Calibri"/>
                  <a:ea typeface="Calibri"/>
                  <a:cs typeface="Calibri"/>
                  <a:sym typeface="Calibri"/>
                </a:rPr>
                <a:t>.</a:t>
              </a:r>
              <a:endParaRPr sz="800">
                <a:solidFill>
                  <a:srgbClr val="FFFFFF"/>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5ba89cdf09_2_12"/>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marR="0" rtl="0" algn="l">
              <a:lnSpc>
                <a:spcPct val="100000"/>
              </a:lnSpc>
              <a:spcBef>
                <a:spcPts val="0"/>
              </a:spcBef>
              <a:spcAft>
                <a:spcPts val="0"/>
              </a:spcAft>
              <a:buNone/>
            </a:pPr>
            <a:r>
              <a:rPr b="1" lang="en" sz="2600"/>
              <a:t>Replication </a:t>
            </a:r>
            <a:r>
              <a:rPr b="1" lang="en" sz="2600"/>
              <a:t>Table I:</a:t>
            </a:r>
            <a:endParaRPr b="1" sz="2600"/>
          </a:p>
        </p:txBody>
      </p:sp>
      <p:sp>
        <p:nvSpPr>
          <p:cNvPr id="106" name="Google Shape;106;g25ba89cdf09_2_12"/>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r">
              <a:spcBef>
                <a:spcPts val="0"/>
              </a:spcBef>
              <a:spcAft>
                <a:spcPts val="0"/>
              </a:spcAft>
              <a:buNone/>
            </a:pPr>
            <a:r>
              <a:rPr b="1" lang="en"/>
              <a:t>Average and Median Cash and Leverage Ratios from 1980 to 2006</a:t>
            </a:r>
            <a:endParaRPr b="1"/>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07" name="Google Shape;107;g25ba89cdf09_2_12"/>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sp>
        <p:nvSpPr>
          <p:cNvPr id="108" name="Google Shape;108;g25ba89cdf09_2_12"/>
          <p:cNvSpPr txBox="1"/>
          <p:nvPr/>
        </p:nvSpPr>
        <p:spPr>
          <a:xfrm>
            <a:off x="3827850" y="1333500"/>
            <a:ext cx="53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9" name="Google Shape;109;g25ba89cdf09_2_12"/>
          <p:cNvSpPr txBox="1"/>
          <p:nvPr/>
        </p:nvSpPr>
        <p:spPr>
          <a:xfrm>
            <a:off x="1148950" y="1422800"/>
            <a:ext cx="80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0" name="Google Shape;110;g25ba89cdf09_2_12"/>
          <p:cNvPicPr preferRelativeResize="0"/>
          <p:nvPr/>
        </p:nvPicPr>
        <p:blipFill>
          <a:blip r:embed="rId3">
            <a:alphaModFix/>
          </a:blip>
          <a:stretch>
            <a:fillRect/>
          </a:stretch>
        </p:blipFill>
        <p:spPr>
          <a:xfrm>
            <a:off x="598875" y="1014050"/>
            <a:ext cx="3559125" cy="3344000"/>
          </a:xfrm>
          <a:prstGeom prst="rect">
            <a:avLst/>
          </a:prstGeom>
          <a:noFill/>
          <a:ln>
            <a:noFill/>
          </a:ln>
        </p:spPr>
      </p:pic>
      <p:cxnSp>
        <p:nvCxnSpPr>
          <p:cNvPr id="111" name="Google Shape;111;g25ba89cdf09_2_12"/>
          <p:cNvCxnSpPr/>
          <p:nvPr/>
        </p:nvCxnSpPr>
        <p:spPr>
          <a:xfrm flipH="1">
            <a:off x="4375050" y="819075"/>
            <a:ext cx="18000" cy="3661200"/>
          </a:xfrm>
          <a:prstGeom prst="straightConnector1">
            <a:avLst/>
          </a:prstGeom>
          <a:noFill/>
          <a:ln cap="flat" cmpd="sng" w="9525">
            <a:solidFill>
              <a:schemeClr val="dk2"/>
            </a:solidFill>
            <a:prstDash val="solid"/>
            <a:round/>
            <a:headEnd len="med" w="med" type="none"/>
            <a:tailEnd len="med" w="med" type="none"/>
          </a:ln>
        </p:spPr>
      </p:cxnSp>
      <p:pic>
        <p:nvPicPr>
          <p:cNvPr id="112" name="Google Shape;112;g25ba89cdf09_2_12"/>
          <p:cNvPicPr preferRelativeResize="0"/>
          <p:nvPr/>
        </p:nvPicPr>
        <p:blipFill>
          <a:blip r:embed="rId4">
            <a:alphaModFix/>
          </a:blip>
          <a:stretch>
            <a:fillRect/>
          </a:stretch>
        </p:blipFill>
        <p:spPr>
          <a:xfrm>
            <a:off x="4610100" y="1011574"/>
            <a:ext cx="4181474" cy="334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5ba89cdf09_2_70"/>
          <p:cNvSpPr txBox="1"/>
          <p:nvPr>
            <p:ph type="title"/>
          </p:nvPr>
        </p:nvSpPr>
        <p:spPr>
          <a:xfrm>
            <a:off x="463861" y="2757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Extension </a:t>
            </a:r>
            <a:r>
              <a:rPr b="1" lang="en" sz="2600"/>
              <a:t>Table I:</a:t>
            </a:r>
            <a:endParaRPr/>
          </a:p>
        </p:txBody>
      </p:sp>
      <p:sp>
        <p:nvSpPr>
          <p:cNvPr id="118" name="Google Shape;118;g25ba89cdf09_2_70"/>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lang="en"/>
              <a:t>                                                                                                                                                                                      </a:t>
            </a:r>
            <a:r>
              <a:rPr b="1" lang="en"/>
              <a:t>Extension</a:t>
            </a:r>
            <a:r>
              <a:rPr lang="en"/>
              <a:t> </a:t>
            </a:r>
            <a:endParaRPr/>
          </a:p>
        </p:txBody>
      </p:sp>
      <p:sp>
        <p:nvSpPr>
          <p:cNvPr id="119" name="Google Shape;119;g25ba89cdf09_2_70"/>
          <p:cNvSpPr txBox="1"/>
          <p:nvPr/>
        </p:nvSpPr>
        <p:spPr>
          <a:xfrm>
            <a:off x="1613300" y="1119175"/>
            <a:ext cx="75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g25ba89cdf09_2_70"/>
          <p:cNvSpPr txBox="1"/>
          <p:nvPr/>
        </p:nvSpPr>
        <p:spPr>
          <a:xfrm>
            <a:off x="5328050" y="1726400"/>
            <a:ext cx="38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g25ba89cdf09_2_70"/>
          <p:cNvSpPr txBox="1"/>
          <p:nvPr/>
        </p:nvSpPr>
        <p:spPr>
          <a:xfrm>
            <a:off x="5560225" y="1137050"/>
            <a:ext cx="36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 name="Google Shape;122;g25ba89cdf09_2_70"/>
          <p:cNvSpPr txBox="1"/>
          <p:nvPr/>
        </p:nvSpPr>
        <p:spPr>
          <a:xfrm>
            <a:off x="1125500" y="1699750"/>
            <a:ext cx="80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3" name="Google Shape;123;g25ba89cdf09_2_70"/>
          <p:cNvPicPr preferRelativeResize="0"/>
          <p:nvPr/>
        </p:nvPicPr>
        <p:blipFill>
          <a:blip r:embed="rId3">
            <a:alphaModFix/>
          </a:blip>
          <a:stretch>
            <a:fillRect/>
          </a:stretch>
        </p:blipFill>
        <p:spPr>
          <a:xfrm>
            <a:off x="415325" y="899750"/>
            <a:ext cx="3833700" cy="3580526"/>
          </a:xfrm>
          <a:prstGeom prst="rect">
            <a:avLst/>
          </a:prstGeom>
          <a:noFill/>
          <a:ln>
            <a:noFill/>
          </a:ln>
        </p:spPr>
      </p:pic>
      <p:cxnSp>
        <p:nvCxnSpPr>
          <p:cNvPr id="124" name="Google Shape;124;g25ba89cdf09_2_70"/>
          <p:cNvCxnSpPr/>
          <p:nvPr/>
        </p:nvCxnSpPr>
        <p:spPr>
          <a:xfrm flipH="1">
            <a:off x="4375050" y="819075"/>
            <a:ext cx="18000" cy="3661200"/>
          </a:xfrm>
          <a:prstGeom prst="straightConnector1">
            <a:avLst/>
          </a:prstGeom>
          <a:noFill/>
          <a:ln cap="flat" cmpd="sng" w="9525">
            <a:solidFill>
              <a:schemeClr val="dk2"/>
            </a:solidFill>
            <a:prstDash val="solid"/>
            <a:round/>
            <a:headEnd len="med" w="med" type="none"/>
            <a:tailEnd len="med" w="med" type="none"/>
          </a:ln>
        </p:spPr>
      </p:cxnSp>
      <p:pic>
        <p:nvPicPr>
          <p:cNvPr id="125" name="Google Shape;125;g25ba89cdf09_2_70"/>
          <p:cNvPicPr preferRelativeResize="0"/>
          <p:nvPr/>
        </p:nvPicPr>
        <p:blipFill>
          <a:blip r:embed="rId4">
            <a:alphaModFix/>
          </a:blip>
          <a:stretch>
            <a:fillRect/>
          </a:stretch>
        </p:blipFill>
        <p:spPr>
          <a:xfrm>
            <a:off x="4572000" y="938800"/>
            <a:ext cx="4360725" cy="345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5ba89cdf09_2_127"/>
          <p:cNvSpPr txBox="1"/>
          <p:nvPr>
            <p:ph type="title"/>
          </p:nvPr>
        </p:nvSpPr>
        <p:spPr>
          <a:xfrm>
            <a:off x="463861" y="47123"/>
            <a:ext cx="8216100" cy="413100"/>
          </a:xfrm>
          <a:prstGeom prst="rect">
            <a:avLst/>
          </a:prstGeom>
        </p:spPr>
        <p:txBody>
          <a:bodyPr anchorCtr="0" anchor="ctr" bIns="41575" lIns="41575" spcFirstLastPara="1" rIns="41575" wrap="square" tIns="41575">
            <a:noAutofit/>
          </a:bodyPr>
          <a:lstStyle/>
          <a:p>
            <a:pPr indent="0" lvl="0" marL="0" rtl="0" algn="l">
              <a:spcBef>
                <a:spcPts val="0"/>
              </a:spcBef>
              <a:spcAft>
                <a:spcPts val="0"/>
              </a:spcAft>
              <a:buNone/>
            </a:pPr>
            <a:r>
              <a:rPr b="1" lang="en" sz="2600"/>
              <a:t>Replication </a:t>
            </a:r>
            <a:r>
              <a:rPr b="1" lang="en" sz="2600"/>
              <a:t>Table II:</a:t>
            </a:r>
            <a:endParaRPr/>
          </a:p>
        </p:txBody>
      </p:sp>
      <p:sp>
        <p:nvSpPr>
          <p:cNvPr id="131" name="Google Shape;131;g25ba89cdf09_2_127"/>
          <p:cNvSpPr txBox="1"/>
          <p:nvPr>
            <p:ph idx="1" type="subTitle"/>
          </p:nvPr>
        </p:nvSpPr>
        <p:spPr>
          <a:xfrm>
            <a:off x="463861" y="594402"/>
            <a:ext cx="8216100" cy="344400"/>
          </a:xfrm>
          <a:prstGeom prst="rect">
            <a:avLst/>
          </a:prstGeom>
        </p:spPr>
        <p:txBody>
          <a:bodyPr anchorCtr="0" anchor="ctr" bIns="41575" lIns="41575" spcFirstLastPara="1" rIns="41575" wrap="square" tIns="41575">
            <a:noAutofit/>
          </a:bodyPr>
          <a:lstStyle/>
          <a:p>
            <a:pPr indent="0" lvl="0" marL="0" rtl="0" algn="r">
              <a:spcBef>
                <a:spcPts val="0"/>
              </a:spcBef>
              <a:spcAft>
                <a:spcPts val="0"/>
              </a:spcAft>
              <a:buNone/>
            </a:pPr>
            <a:r>
              <a:rPr b="1" lang="en"/>
              <a:t>Average Cash Ratios from 1980 to 2006 Delineated by New Issue Status, the Payment of Dividends, and Accounting Performance</a:t>
            </a:r>
            <a:endParaRPr b="1"/>
          </a:p>
          <a:p>
            <a:pPr indent="0" lvl="0" marL="0" rtl="0" algn="r">
              <a:spcBef>
                <a:spcPts val="0"/>
              </a:spcBef>
              <a:spcAft>
                <a:spcPts val="0"/>
              </a:spcAft>
              <a:buNone/>
            </a:pPr>
            <a:r>
              <a:t/>
            </a:r>
            <a:endParaRPr/>
          </a:p>
        </p:txBody>
      </p:sp>
      <p:sp>
        <p:nvSpPr>
          <p:cNvPr id="132" name="Google Shape;132;g25ba89cdf09_2_127"/>
          <p:cNvSpPr txBox="1"/>
          <p:nvPr>
            <p:ph idx="2" type="subTitle"/>
          </p:nvPr>
        </p:nvSpPr>
        <p:spPr>
          <a:xfrm>
            <a:off x="474122" y="4610535"/>
            <a:ext cx="5690100" cy="197400"/>
          </a:xfrm>
          <a:prstGeom prst="rect">
            <a:avLst/>
          </a:prstGeom>
        </p:spPr>
        <p:txBody>
          <a:bodyPr anchorCtr="0" anchor="t" bIns="41575" lIns="41575" spcFirstLastPara="1" rIns="41575" wrap="square" tIns="41575">
            <a:noAutofit/>
          </a:bodyPr>
          <a:lstStyle/>
          <a:p>
            <a:pPr indent="0" lvl="0" marL="0" rtl="0" algn="l">
              <a:spcBef>
                <a:spcPts val="0"/>
              </a:spcBef>
              <a:spcAft>
                <a:spcPts val="0"/>
              </a:spcAft>
              <a:buNone/>
            </a:pPr>
            <a:r>
              <a:t/>
            </a:r>
            <a:endParaRPr/>
          </a:p>
        </p:txBody>
      </p:sp>
      <p:sp>
        <p:nvSpPr>
          <p:cNvPr id="133" name="Google Shape;133;g25ba89cdf09_2_127"/>
          <p:cNvSpPr txBox="1"/>
          <p:nvPr/>
        </p:nvSpPr>
        <p:spPr>
          <a:xfrm>
            <a:off x="2149075" y="2297900"/>
            <a:ext cx="70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4" name="Google Shape;134;g25ba89cdf09_2_127"/>
          <p:cNvSpPr txBox="1"/>
          <p:nvPr/>
        </p:nvSpPr>
        <p:spPr>
          <a:xfrm>
            <a:off x="916775" y="1440650"/>
            <a:ext cx="8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5" name="Google Shape;135;g25ba89cdf09_2_127"/>
          <p:cNvPicPr preferRelativeResize="0"/>
          <p:nvPr/>
        </p:nvPicPr>
        <p:blipFill>
          <a:blip r:embed="rId3">
            <a:alphaModFix/>
          </a:blip>
          <a:stretch>
            <a:fillRect/>
          </a:stretch>
        </p:blipFill>
        <p:spPr>
          <a:xfrm>
            <a:off x="519125" y="835275"/>
            <a:ext cx="3712426" cy="3488875"/>
          </a:xfrm>
          <a:prstGeom prst="rect">
            <a:avLst/>
          </a:prstGeom>
          <a:noFill/>
          <a:ln>
            <a:noFill/>
          </a:ln>
        </p:spPr>
      </p:pic>
      <p:sp>
        <p:nvSpPr>
          <p:cNvPr id="136" name="Google Shape;136;g25ba89cdf09_2_127"/>
          <p:cNvSpPr txBox="1"/>
          <p:nvPr/>
        </p:nvSpPr>
        <p:spPr>
          <a:xfrm>
            <a:off x="4881550" y="1172775"/>
            <a:ext cx="428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7" name="Google Shape;137;g25ba89cdf09_2_127"/>
          <p:cNvPicPr preferRelativeResize="0"/>
          <p:nvPr/>
        </p:nvPicPr>
        <p:blipFill>
          <a:blip r:embed="rId4">
            <a:alphaModFix/>
          </a:blip>
          <a:stretch>
            <a:fillRect/>
          </a:stretch>
        </p:blipFill>
        <p:spPr>
          <a:xfrm>
            <a:off x="4658100" y="835275"/>
            <a:ext cx="3971550" cy="3488876"/>
          </a:xfrm>
          <a:prstGeom prst="rect">
            <a:avLst/>
          </a:prstGeom>
          <a:noFill/>
          <a:ln>
            <a:noFill/>
          </a:ln>
        </p:spPr>
      </p:pic>
      <p:cxnSp>
        <p:nvCxnSpPr>
          <p:cNvPr id="138" name="Google Shape;138;g25ba89cdf09_2_127"/>
          <p:cNvCxnSpPr/>
          <p:nvPr/>
        </p:nvCxnSpPr>
        <p:spPr>
          <a:xfrm>
            <a:off x="4470800" y="762000"/>
            <a:ext cx="0" cy="376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UofA Provost Theme">
  <a:themeElements>
    <a:clrScheme name="Office">
      <a:dk1>
        <a:srgbClr val="000000"/>
      </a:dk1>
      <a:lt1>
        <a:srgbClr val="FFFFFF"/>
      </a:lt1>
      <a:dk2>
        <a:srgbClr val="0C234B"/>
      </a:dk2>
      <a:lt2>
        <a:srgbClr val="AB0520"/>
      </a:lt2>
      <a:accent1>
        <a:srgbClr val="81D3EB"/>
      </a:accent1>
      <a:accent2>
        <a:srgbClr val="378DBD"/>
      </a:accent2>
      <a:accent3>
        <a:srgbClr val="1E5288"/>
      </a:accent3>
      <a:accent4>
        <a:srgbClr val="EF4056"/>
      </a:accent4>
      <a:accent5>
        <a:srgbClr val="8B0015"/>
      </a:accent5>
      <a:accent6>
        <a:srgbClr val="007D84"/>
      </a:accent6>
      <a:hlink>
        <a:srgbClr val="E2E9E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ual-laptop</dc:creator>
</cp:coreProperties>
</file>