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47"/>
    <p:restoredTop sz="94676"/>
  </p:normalViewPr>
  <p:slideViewPr>
    <p:cSldViewPr snapToGrid="0" snapToObjects="1">
      <p:cViewPr varScale="1">
        <p:scale>
          <a:sx n="104" d="100"/>
          <a:sy n="104" d="100"/>
        </p:scale>
        <p:origin x="23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12/18/18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12/18/18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12/18/18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12/18/18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4228-77F0-6C4B-9F6F-2A5460D3C0A3}"/>
              </a:ext>
            </a:extLst>
          </p:cNvPr>
          <p:cNvSpPr>
            <a:spLocks noGrp="1"/>
          </p:cNvSpPr>
          <p:nvPr>
            <p:ph type="ctrTitle"/>
          </p:nvPr>
        </p:nvSpPr>
        <p:spPr/>
        <p:txBody>
          <a:bodyPr/>
          <a:lstStyle/>
          <a:p>
            <a:r>
              <a:rPr lang="en-US" dirty="0"/>
              <a:t>Maven </a:t>
            </a:r>
          </a:p>
        </p:txBody>
      </p:sp>
    </p:spTree>
    <p:extLst>
      <p:ext uri="{BB962C8B-B14F-4D97-AF65-F5344CB8AC3E}">
        <p14:creationId xmlns:p14="http://schemas.microsoft.com/office/powerpoint/2010/main" val="110826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F9193-2F21-7D41-BE75-B8FD0FE87ED4}"/>
              </a:ext>
            </a:extLst>
          </p:cNvPr>
          <p:cNvSpPr>
            <a:spLocks noGrp="1"/>
          </p:cNvSpPr>
          <p:nvPr>
            <p:ph idx="1"/>
          </p:nvPr>
        </p:nvSpPr>
        <p:spPr>
          <a:xfrm>
            <a:off x="1371600" y="284205"/>
            <a:ext cx="9601200" cy="5583195"/>
          </a:xfrm>
        </p:spPr>
        <p:txBody>
          <a:bodyPr/>
          <a:lstStyle/>
          <a:p>
            <a:pPr marL="0" indent="0">
              <a:buNone/>
            </a:pPr>
            <a:r>
              <a:rPr lang="en-US"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Plugins</a:t>
            </a:r>
            <a:r>
              <a:rPr lang="en-US"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Plugins are </a:t>
            </a:r>
            <a:r>
              <a:rPr lang="en-IN" dirty="0" err="1">
                <a:latin typeface="Calibri" panose="020F0502020204030204" pitchFamily="34" charset="0"/>
                <a:cs typeface="Calibri" panose="020F0502020204030204" pitchFamily="34" charset="0"/>
              </a:rPr>
              <a:t>artifacts</a:t>
            </a:r>
            <a:r>
              <a:rPr lang="en-IN" dirty="0">
                <a:latin typeface="Calibri" panose="020F0502020204030204" pitchFamily="34" charset="0"/>
                <a:cs typeface="Calibri" panose="020F0502020204030204" pitchFamily="34" charset="0"/>
              </a:rPr>
              <a:t> that provide goals to Maven. Furthermore, a plugin may have one or more goals wherein each goal represents a capability of that plugin. For example, the Compiler plugin has two goals: compile and </a:t>
            </a:r>
            <a:r>
              <a:rPr lang="en-IN" dirty="0" err="1">
                <a:latin typeface="Calibri" panose="020F0502020204030204" pitchFamily="34" charset="0"/>
                <a:cs typeface="Calibri" panose="020F0502020204030204" pitchFamily="34" charset="0"/>
              </a:rPr>
              <a:t>testCompile</a:t>
            </a:r>
            <a:r>
              <a:rPr lang="en-IN" dirty="0">
                <a:latin typeface="Calibri" panose="020F0502020204030204" pitchFamily="34" charset="0"/>
                <a:cs typeface="Calibri" panose="020F0502020204030204" pitchFamily="34" charset="0"/>
              </a:rPr>
              <a:t>. The former compiles the source code of your main code, while the latter compiles the source code of your test code. </a:t>
            </a:r>
          </a:p>
          <a:p>
            <a:r>
              <a:rPr lang="en-IN" b="1" dirty="0">
                <a:latin typeface="Calibri" panose="020F0502020204030204" pitchFamily="34" charset="0"/>
                <a:cs typeface="Calibri" panose="020F0502020204030204" pitchFamily="34" charset="0"/>
              </a:rPr>
              <a:t>Build plugins</a:t>
            </a:r>
            <a:r>
              <a:rPr lang="en-IN" dirty="0">
                <a:latin typeface="Calibri" panose="020F0502020204030204" pitchFamily="34" charset="0"/>
                <a:cs typeface="Calibri" panose="020F0502020204030204" pitchFamily="34" charset="0"/>
              </a:rPr>
              <a:t> :- will be executed during the build and they should be configured in the &lt;build/&gt; element from the POM.</a:t>
            </a:r>
          </a:p>
          <a:p>
            <a:r>
              <a:rPr lang="en-IN" b="1" dirty="0">
                <a:latin typeface="Calibri" panose="020F0502020204030204" pitchFamily="34" charset="0"/>
                <a:cs typeface="Calibri" panose="020F0502020204030204" pitchFamily="34" charset="0"/>
              </a:rPr>
              <a:t>Reporting plugins</a:t>
            </a:r>
            <a:r>
              <a:rPr lang="en-IN" dirty="0">
                <a:latin typeface="Calibri" panose="020F0502020204030204" pitchFamily="34" charset="0"/>
                <a:cs typeface="Calibri" panose="020F0502020204030204" pitchFamily="34" charset="0"/>
              </a:rPr>
              <a:t> :- will be executed during the site generation and they should be configured in the &lt;reporting/&gt; element from the POM.</a:t>
            </a:r>
          </a:p>
          <a:p>
            <a:r>
              <a:rPr lang="en-IN" b="1" dirty="0">
                <a:latin typeface="Calibri" panose="020F0502020204030204" pitchFamily="34" charset="0"/>
                <a:cs typeface="Calibri" panose="020F0502020204030204" pitchFamily="34" charset="0"/>
              </a:rPr>
              <a:t>Third Party plugins  :- </a:t>
            </a:r>
            <a:r>
              <a:rPr lang="en-IN" dirty="0">
                <a:latin typeface="Calibri" panose="020F0502020204030204" pitchFamily="34" charset="0"/>
                <a:cs typeface="Calibri" panose="020F0502020204030204" pitchFamily="34" charset="0"/>
              </a:rPr>
              <a:t>tidy plugin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413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CE85F-4DFE-DE43-A496-2BCB7E93A1B7}"/>
              </a:ext>
            </a:extLst>
          </p:cNvPr>
          <p:cNvSpPr>
            <a:spLocks noGrp="1"/>
          </p:cNvSpPr>
          <p:nvPr>
            <p:ph idx="1"/>
          </p:nvPr>
        </p:nvSpPr>
        <p:spPr>
          <a:xfrm>
            <a:off x="1458098" y="1433383"/>
            <a:ext cx="9601200" cy="5076568"/>
          </a:xfrm>
        </p:spPr>
        <p:txBody>
          <a:bodyPr>
            <a:normAutofit/>
          </a:bodyPr>
          <a:lstStyle/>
          <a:p>
            <a:pPr marL="0" indent="0">
              <a:buNone/>
            </a:pPr>
            <a:r>
              <a:rPr lang="en-US"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Multi module project </a:t>
            </a:r>
          </a:p>
          <a:p>
            <a:r>
              <a:rPr lang="en-IN" dirty="0">
                <a:latin typeface="Calibri" panose="020F0502020204030204" pitchFamily="34" charset="0"/>
                <a:cs typeface="Calibri" panose="020F0502020204030204" pitchFamily="34" charset="0"/>
              </a:rPr>
              <a:t>A multi-module project is built from an aggregator POM that manages a group of submodules. In most cases, the aggregator is located in the project’s root directory and must have packaging of type </a:t>
            </a:r>
            <a:r>
              <a:rPr lang="en-IN" i="1" dirty="0" err="1">
                <a:latin typeface="Calibri" panose="020F0502020204030204" pitchFamily="34" charset="0"/>
                <a:cs typeface="Calibri" panose="020F0502020204030204" pitchFamily="34" charset="0"/>
              </a:rPr>
              <a:t>pom</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Now, the submodules are regular Maven projects, and they can be built separately or through the aggregator POM.</a:t>
            </a:r>
          </a:p>
          <a:p>
            <a:r>
              <a:rPr lang="en-IN" dirty="0">
                <a:latin typeface="Calibri" panose="020F0502020204030204" pitchFamily="34" charset="0"/>
                <a:cs typeface="Calibri" panose="020F0502020204030204" pitchFamily="34" charset="0"/>
              </a:rPr>
              <a:t>By building the project through the aggregator POM, each project that has packaging type different than </a:t>
            </a:r>
            <a:r>
              <a:rPr lang="en-IN" i="1" dirty="0" err="1">
                <a:latin typeface="Calibri" panose="020F0502020204030204" pitchFamily="34" charset="0"/>
                <a:cs typeface="Calibri" panose="020F0502020204030204" pitchFamily="34" charset="0"/>
              </a:rPr>
              <a:t>pom</a:t>
            </a:r>
            <a:r>
              <a:rPr lang="en-IN" dirty="0">
                <a:latin typeface="Calibri" panose="020F0502020204030204" pitchFamily="34" charset="0"/>
                <a:cs typeface="Calibri" panose="020F0502020204030204" pitchFamily="34" charset="0"/>
              </a:rPr>
              <a:t> will result in a built archive file.</a:t>
            </a:r>
          </a:p>
          <a:p>
            <a:r>
              <a:rPr lang="en-IN" dirty="0">
                <a:latin typeface="Calibri" panose="020F0502020204030204" pitchFamily="34" charset="0"/>
                <a:cs typeface="Calibri" panose="020F0502020204030204" pitchFamily="34" charset="0"/>
              </a:rPr>
              <a:t>The significant advantage of using this approach is that </a:t>
            </a:r>
            <a:r>
              <a:rPr lang="en-IN" b="1" dirty="0">
                <a:latin typeface="Calibri" panose="020F0502020204030204" pitchFamily="34" charset="0"/>
                <a:cs typeface="Calibri" panose="020F0502020204030204" pitchFamily="34" charset="0"/>
              </a:rPr>
              <a:t>we may reduce duplication.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F64EC-453E-4C48-88F6-63E7595011D6}"/>
              </a:ext>
            </a:extLst>
          </p:cNvPr>
          <p:cNvSpPr>
            <a:spLocks noGrp="1"/>
          </p:cNvSpPr>
          <p:nvPr>
            <p:ph idx="1"/>
          </p:nvPr>
        </p:nvSpPr>
        <p:spPr>
          <a:xfrm>
            <a:off x="1371600" y="370703"/>
            <a:ext cx="9601200" cy="6215448"/>
          </a:xfrm>
        </p:spPr>
        <p:txBody>
          <a:bodyPr/>
          <a:lstStyle/>
          <a:p>
            <a:pPr marL="0" indent="0">
              <a:buNone/>
            </a:pPr>
            <a:r>
              <a:rPr lang="en-US" dirty="0">
                <a:latin typeface="Calibri" panose="020F0502020204030204" pitchFamily="34" charset="0"/>
                <a:cs typeface="Calibri" panose="020F0502020204030204" pitchFamily="34" charset="0"/>
              </a:rPr>
              <a:t>Tips :- </a:t>
            </a:r>
          </a:p>
          <a:p>
            <a:r>
              <a:rPr lang="en-US" dirty="0">
                <a:latin typeface="Calibri" panose="020F0502020204030204" pitchFamily="34" charset="0"/>
                <a:cs typeface="Calibri" panose="020F0502020204030204" pitchFamily="34" charset="0"/>
              </a:rPr>
              <a:t>To get dependency tree of your project </a:t>
            </a:r>
          </a:p>
          <a:p>
            <a:pPr marL="0" indent="0">
              <a:buNone/>
            </a:pP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mvn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dependency:tree</a:t>
            </a:r>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To get all plugins used of your project </a:t>
            </a:r>
          </a:p>
          <a:p>
            <a:pPr marL="0" indent="0">
              <a:buNone/>
            </a:pPr>
            <a:r>
              <a:rPr lang="en-US"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mvn</a:t>
            </a:r>
            <a:r>
              <a:rPr lang="en-IN" dirty="0">
                <a:latin typeface="Calibri" panose="020F0502020204030204" pitchFamily="34" charset="0"/>
                <a:cs typeface="Calibri" panose="020F0502020204030204" pitchFamily="34" charset="0"/>
              </a:rPr>
              <a:t>  -B </a:t>
            </a:r>
            <a:r>
              <a:rPr lang="en-IN" dirty="0" err="1">
                <a:latin typeface="Calibri" panose="020F0502020204030204" pitchFamily="34" charset="0"/>
                <a:cs typeface="Calibri" panose="020F0502020204030204" pitchFamily="34" charset="0"/>
              </a:rPr>
              <a:t>dependency:resolve-plugins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To get latest version of plugin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mvn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versions:display-plugin-updates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Assume you need to use different local repository</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mvn</a:t>
            </a:r>
            <a:r>
              <a:rPr lang="en-IN" dirty="0">
                <a:latin typeface="Calibri" panose="020F0502020204030204" pitchFamily="34" charset="0"/>
                <a:cs typeface="Calibri" panose="020F0502020204030204" pitchFamily="34" charset="0"/>
              </a:rPr>
              <a:t> install -</a:t>
            </a:r>
            <a:r>
              <a:rPr lang="en-IN" dirty="0" err="1">
                <a:latin typeface="Calibri" panose="020F0502020204030204" pitchFamily="34" charset="0"/>
                <a:cs typeface="Calibri" panose="020F0502020204030204" pitchFamily="34" charset="0"/>
              </a:rPr>
              <a:t>Dmaven.repo.local</a:t>
            </a:r>
            <a:r>
              <a:rPr lang="en-IN" dirty="0">
                <a:latin typeface="Calibri" panose="020F0502020204030204" pitchFamily="34" charset="0"/>
                <a:cs typeface="Calibri" panose="020F0502020204030204" pitchFamily="34" charset="0"/>
              </a:rPr>
              <a:t>=/alternate/repo/location</a:t>
            </a:r>
          </a:p>
          <a:p>
            <a:r>
              <a:rPr lang="en-IN" dirty="0">
                <a:latin typeface="Calibri" panose="020F0502020204030204" pitchFamily="34" charset="0"/>
                <a:cs typeface="Calibri" panose="020F0502020204030204" pitchFamily="34" charset="0"/>
              </a:rPr>
              <a:t>If you want to skip test cases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mvn</a:t>
            </a:r>
            <a:r>
              <a:rPr lang="en-IN" dirty="0">
                <a:latin typeface="Calibri" panose="020F0502020204030204" pitchFamily="34" charset="0"/>
                <a:cs typeface="Calibri" panose="020F0502020204030204" pitchFamily="34" charset="0"/>
              </a:rPr>
              <a:t> clean install -</a:t>
            </a:r>
            <a:r>
              <a:rPr lang="en-IN" dirty="0" err="1">
                <a:latin typeface="Calibri" panose="020F0502020204030204" pitchFamily="34" charset="0"/>
                <a:cs typeface="Calibri" panose="020F0502020204030204" pitchFamily="34" charset="0"/>
              </a:rPr>
              <a:t>Dmaven.test.skip</a:t>
            </a:r>
            <a:r>
              <a:rPr lang="en-IN" dirty="0">
                <a:latin typeface="Calibri" panose="020F0502020204030204" pitchFamily="34" charset="0"/>
                <a:cs typeface="Calibri" panose="020F0502020204030204" pitchFamily="34" charset="0"/>
              </a:rPr>
              <a:t>=true –U</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12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C7D76-98E4-734D-9B52-2C1F903619D8}"/>
              </a:ext>
            </a:extLst>
          </p:cNvPr>
          <p:cNvSpPr>
            <a:spLocks noGrp="1"/>
          </p:cNvSpPr>
          <p:nvPr>
            <p:ph idx="1"/>
          </p:nvPr>
        </p:nvSpPr>
        <p:spPr>
          <a:xfrm>
            <a:off x="1173892" y="1075038"/>
            <a:ext cx="9601200" cy="4878859"/>
          </a:xfrm>
        </p:spPr>
        <p:txBody>
          <a:bodyPr/>
          <a:lstStyle/>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r>
              <a:rPr lang="en-US" sz="10000" b="1" dirty="0">
                <a:latin typeface="Apple Chancery" panose="03020702040506060504" pitchFamily="66" charset="-79"/>
                <a:cs typeface="Apple Chancery" panose="03020702040506060504" pitchFamily="66" charset="-79"/>
              </a:rPr>
              <a:t>Thank you </a:t>
            </a:r>
            <a:r>
              <a:rPr lang="en-US" sz="10000" b="1" dirty="0">
                <a:latin typeface="Apple Chancery" panose="03020702040506060504" pitchFamily="66" charset="-79"/>
                <a:cs typeface="Apple Chancery" panose="03020702040506060504" pitchFamily="66" charset="-79"/>
                <a:sym typeface="Wingdings" pitchFamily="2" charset="2"/>
              </a:rPr>
              <a:t> </a:t>
            </a:r>
            <a:endParaRPr lang="en-US" sz="10000" b="1"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124253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91074-E107-6841-AE10-FC421B657697}"/>
              </a:ext>
            </a:extLst>
          </p:cNvPr>
          <p:cNvSpPr>
            <a:spLocks noGrp="1"/>
          </p:cNvSpPr>
          <p:nvPr>
            <p:ph idx="1"/>
          </p:nvPr>
        </p:nvSpPr>
        <p:spPr>
          <a:xfrm>
            <a:off x="3296653" y="1311443"/>
            <a:ext cx="5955632" cy="3669631"/>
          </a:xfrm>
        </p:spPr>
        <p:txBody>
          <a:bodyPr>
            <a:normAutofit/>
          </a:bodyPr>
          <a:lstStyle/>
          <a:p>
            <a:r>
              <a:rPr lang="en-US" sz="2200" dirty="0">
                <a:latin typeface="Calibri" panose="020F0502020204030204" pitchFamily="34" charset="0"/>
                <a:cs typeface="Calibri" panose="020F0502020204030204" pitchFamily="34" charset="0"/>
              </a:rPr>
              <a:t>What is Maven ? </a:t>
            </a:r>
          </a:p>
          <a:p>
            <a:r>
              <a:rPr lang="en-US" sz="2200" dirty="0">
                <a:latin typeface="Calibri" panose="020F0502020204030204" pitchFamily="34" charset="0"/>
                <a:cs typeface="Calibri" panose="020F0502020204030204" pitchFamily="34" charset="0"/>
              </a:rPr>
              <a:t>Why Maven ?</a:t>
            </a:r>
          </a:p>
          <a:p>
            <a:r>
              <a:rPr lang="en-US" sz="2200" dirty="0">
                <a:latin typeface="Calibri" panose="020F0502020204030204" pitchFamily="34" charset="0"/>
                <a:cs typeface="Calibri" panose="020F0502020204030204" pitchFamily="34" charset="0"/>
              </a:rPr>
              <a:t>What is </a:t>
            </a:r>
            <a:r>
              <a:rPr lang="en-US" sz="2200" dirty="0" err="1">
                <a:latin typeface="Calibri" panose="020F0502020204030204" pitchFamily="34" charset="0"/>
                <a:cs typeface="Calibri" panose="020F0502020204030204" pitchFamily="34" charset="0"/>
              </a:rPr>
              <a:t>Pom.xml</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Build Lifecycle  </a:t>
            </a:r>
          </a:p>
          <a:p>
            <a:r>
              <a:rPr lang="en-US" sz="2200" dirty="0">
                <a:latin typeface="Calibri" panose="020F0502020204030204" pitchFamily="34" charset="0"/>
                <a:cs typeface="Calibri" panose="020F0502020204030204" pitchFamily="34" charset="0"/>
              </a:rPr>
              <a:t>Dependency and Plugins </a:t>
            </a:r>
          </a:p>
          <a:p>
            <a:r>
              <a:rPr lang="en-US" sz="2200" dirty="0">
                <a:latin typeface="Calibri" panose="020F0502020204030204" pitchFamily="34" charset="0"/>
                <a:cs typeface="Calibri" panose="020F0502020204030204" pitchFamily="34" charset="0"/>
              </a:rPr>
              <a:t>Transitive dependency , multi module project </a:t>
            </a:r>
          </a:p>
          <a:p>
            <a:r>
              <a:rPr lang="en-US" sz="2200" dirty="0">
                <a:latin typeface="Calibri" panose="020F0502020204030204" pitchFamily="34" charset="0"/>
                <a:cs typeface="Calibri" panose="020F0502020204030204" pitchFamily="34" charset="0"/>
              </a:rPr>
              <a:t>Tips and </a:t>
            </a:r>
            <a:r>
              <a:rPr lang="en-US" sz="2200" dirty="0" err="1">
                <a:latin typeface="Calibri" panose="020F0502020204030204" pitchFamily="34" charset="0"/>
                <a:cs typeface="Calibri" panose="020F0502020204030204" pitchFamily="34" charset="0"/>
              </a:rPr>
              <a:t>trics</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3571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8FEB5-1E0C-9B4D-BDD5-5FBAFB2DACD6}"/>
              </a:ext>
            </a:extLst>
          </p:cNvPr>
          <p:cNvSpPr>
            <a:spLocks noGrp="1"/>
          </p:cNvSpPr>
          <p:nvPr>
            <p:ph idx="1"/>
          </p:nvPr>
        </p:nvSpPr>
        <p:spPr>
          <a:xfrm>
            <a:off x="1874520" y="376588"/>
            <a:ext cx="9258300" cy="5471762"/>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What is Maven ? </a:t>
            </a:r>
            <a:endParaRPr lang="en-IN" sz="2400" b="1" dirty="0">
              <a:latin typeface="Calibri" panose="020F0502020204030204" pitchFamily="34" charset="0"/>
              <a:cs typeface="Calibri" panose="020F0502020204030204" pitchFamily="34" charset="0"/>
            </a:endParaRPr>
          </a:p>
          <a:p>
            <a:endParaRPr lang="en-IN" sz="2400"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Maven is a software project management and comprehension tool primarily used with Java-based projects but that can also be used to manage projects in other programming languages like C# and Ruby. Maven helps manage builds, documentation, reporting, dependencies, software configuration management (SCM), releases and distribution.</a:t>
            </a:r>
            <a:br>
              <a:rPr lang="en-IN"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Many integrated development environments (IDEs) provide plug-ins or add-ons for Maven, thus enabling Maven to compile projects from within the IDE.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614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AE51F-829D-9B42-8634-769EB8E9F82C}"/>
              </a:ext>
            </a:extLst>
          </p:cNvPr>
          <p:cNvSpPr>
            <a:spLocks noGrp="1"/>
          </p:cNvSpPr>
          <p:nvPr>
            <p:ph idx="1"/>
          </p:nvPr>
        </p:nvSpPr>
        <p:spPr>
          <a:xfrm>
            <a:off x="1371600" y="247650"/>
            <a:ext cx="9601200" cy="5619750"/>
          </a:xfrm>
        </p:spPr>
        <p:txBody>
          <a:bodyPr/>
          <a:lstStyle/>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Why Maven ?</a:t>
            </a:r>
          </a:p>
          <a:p>
            <a:r>
              <a:rPr lang="en-US" dirty="0">
                <a:latin typeface="Calibri" panose="020F0502020204030204" pitchFamily="34" charset="0"/>
                <a:cs typeface="Calibri" panose="020F0502020204030204" pitchFamily="34" charset="0"/>
              </a:rPr>
              <a:t>Before maven , we had Ant has build tool. This needs lot of configuration like where the source code exists , where the output should be stored and many more. </a:t>
            </a:r>
          </a:p>
          <a:p>
            <a:r>
              <a:rPr lang="en-IN" dirty="0">
                <a:latin typeface="Calibri" panose="020F0502020204030204" pitchFamily="34" charset="0"/>
                <a:cs typeface="Calibri" panose="020F0502020204030204" pitchFamily="34" charset="0"/>
              </a:rPr>
              <a:t>Maven uses </a:t>
            </a:r>
            <a:r>
              <a:rPr lang="en-IN" b="1" dirty="0">
                <a:latin typeface="Calibri" panose="020F0502020204030204" pitchFamily="34" charset="0"/>
                <a:cs typeface="Calibri" panose="020F0502020204030204" pitchFamily="34" charset="0"/>
              </a:rPr>
              <a:t>Convention</a:t>
            </a:r>
            <a:r>
              <a:rPr lang="en-IN" dirty="0">
                <a:latin typeface="Calibri" panose="020F0502020204030204" pitchFamily="34" charset="0"/>
                <a:cs typeface="Calibri" panose="020F0502020204030204" pitchFamily="34" charset="0"/>
              </a:rPr>
              <a:t> over </a:t>
            </a:r>
            <a:r>
              <a:rPr lang="en-IN" b="1" dirty="0">
                <a:latin typeface="Calibri" panose="020F0502020204030204" pitchFamily="34" charset="0"/>
                <a:cs typeface="Calibri" panose="020F0502020204030204" pitchFamily="34" charset="0"/>
              </a:rPr>
              <a:t>Configuration</a:t>
            </a:r>
            <a:r>
              <a:rPr lang="en-IN" dirty="0">
                <a:latin typeface="Calibri" panose="020F0502020204030204" pitchFamily="34" charset="0"/>
                <a:cs typeface="Calibri" panose="020F0502020204030204" pitchFamily="34" charset="0"/>
              </a:rPr>
              <a:t>, which means developers are not required to create build process themselves.</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33C3FAC9-6349-7540-8ACE-A1543180D5AC}"/>
              </a:ext>
            </a:extLst>
          </p:cNvPr>
          <p:cNvGraphicFramePr>
            <a:graphicFrameLocks noGrp="1"/>
          </p:cNvGraphicFramePr>
          <p:nvPr>
            <p:extLst>
              <p:ext uri="{D42A27DB-BD31-4B8C-83A1-F6EECF244321}">
                <p14:modId xmlns:p14="http://schemas.microsoft.com/office/powerpoint/2010/main" val="386247101"/>
              </p:ext>
            </p:extLst>
          </p:nvPr>
        </p:nvGraphicFramePr>
        <p:xfrm>
          <a:off x="3295650" y="2897359"/>
          <a:ext cx="5753100" cy="3108960"/>
        </p:xfrm>
        <a:graphic>
          <a:graphicData uri="http://schemas.openxmlformats.org/drawingml/2006/table">
            <a:tbl>
              <a:tblPr/>
              <a:tblGrid>
                <a:gridCol w="1722977">
                  <a:extLst>
                    <a:ext uri="{9D8B030D-6E8A-4147-A177-3AD203B41FA5}">
                      <a16:colId xmlns:a16="http://schemas.microsoft.com/office/drawing/2014/main" val="3979581931"/>
                    </a:ext>
                  </a:extLst>
                </a:gridCol>
                <a:gridCol w="4030123">
                  <a:extLst>
                    <a:ext uri="{9D8B030D-6E8A-4147-A177-3AD203B41FA5}">
                      <a16:colId xmlns:a16="http://schemas.microsoft.com/office/drawing/2014/main" val="902903875"/>
                    </a:ext>
                  </a:extLst>
                </a:gridCol>
              </a:tblGrid>
              <a:tr h="0">
                <a:tc>
                  <a:txBody>
                    <a:bodyPr/>
                    <a:lstStyle/>
                    <a:p>
                      <a:pPr algn="ctr" fontAlgn="t"/>
                      <a:r>
                        <a:rPr lang="en-IN">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Default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03636219"/>
                  </a:ext>
                </a:extLst>
              </a:tr>
              <a:tr h="0">
                <a:tc>
                  <a:txBody>
                    <a:bodyPr/>
                    <a:lstStyle/>
                    <a:p>
                      <a:pPr fontAlgn="t"/>
                      <a:r>
                        <a:rPr lang="en-IN">
                          <a:effectLst/>
                        </a:rPr>
                        <a:t>source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t>
                      </a:r>
                      <a:r>
                        <a:rPr lang="en-IN" dirty="0" err="1">
                          <a:effectLst/>
                        </a:rPr>
                        <a:t>basedir</a:t>
                      </a:r>
                      <a:r>
                        <a:rPr lang="en-IN" dirty="0">
                          <a:effectLst/>
                        </a:rPr>
                        <a:t>}/</a:t>
                      </a:r>
                      <a:r>
                        <a:rPr lang="en-IN" dirty="0" err="1">
                          <a:effectLst/>
                        </a:rPr>
                        <a:t>src</a:t>
                      </a:r>
                      <a:r>
                        <a:rPr lang="en-IN" dirty="0">
                          <a:effectLst/>
                        </a:rPr>
                        <a:t>/main/java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5192555"/>
                  </a:ext>
                </a:extLst>
              </a:tr>
              <a:tr h="0">
                <a:tc>
                  <a:txBody>
                    <a:bodyPr/>
                    <a:lstStyle/>
                    <a:p>
                      <a:pPr fontAlgn="t"/>
                      <a:r>
                        <a:rPr lang="en-IN">
                          <a:effectLst/>
                        </a:rPr>
                        <a:t>Resources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t>
                      </a:r>
                      <a:r>
                        <a:rPr lang="en-IN" dirty="0" err="1">
                          <a:effectLst/>
                        </a:rPr>
                        <a:t>basedir</a:t>
                      </a:r>
                      <a:r>
                        <a:rPr lang="en-IN" dirty="0">
                          <a:effectLst/>
                        </a:rPr>
                        <a:t>}/</a:t>
                      </a:r>
                      <a:r>
                        <a:rPr lang="en-IN" dirty="0" err="1">
                          <a:effectLst/>
                        </a:rPr>
                        <a:t>src</a:t>
                      </a:r>
                      <a:r>
                        <a:rPr lang="en-IN" dirty="0">
                          <a:effectLst/>
                        </a:rPr>
                        <a:t>/main/resources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8036469"/>
                  </a:ext>
                </a:extLst>
              </a:tr>
              <a:tr h="0">
                <a:tc>
                  <a:txBody>
                    <a:bodyPr/>
                    <a:lstStyle/>
                    <a:p>
                      <a:pPr fontAlgn="t"/>
                      <a:r>
                        <a:rPr lang="en-IN">
                          <a:effectLst/>
                        </a:rPr>
                        <a:t>Tests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t>
                      </a:r>
                      <a:r>
                        <a:rPr lang="en-IN" dirty="0" err="1">
                          <a:effectLst/>
                        </a:rPr>
                        <a:t>basedir</a:t>
                      </a:r>
                      <a:r>
                        <a:rPr lang="en-IN" dirty="0">
                          <a:effectLst/>
                        </a:rPr>
                        <a:t>}/</a:t>
                      </a:r>
                      <a:r>
                        <a:rPr lang="en-IN" dirty="0" err="1">
                          <a:effectLst/>
                        </a:rPr>
                        <a:t>src</a:t>
                      </a:r>
                      <a:r>
                        <a:rPr lang="en-IN" dirty="0">
                          <a:effectLst/>
                        </a:rPr>
                        <a:t>/test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77388873"/>
                  </a:ext>
                </a:extLst>
              </a:tr>
              <a:tr h="0">
                <a:tc>
                  <a:txBody>
                    <a:bodyPr/>
                    <a:lstStyle/>
                    <a:p>
                      <a:pPr fontAlgn="t"/>
                      <a:r>
                        <a:rPr lang="en-IN">
                          <a:effectLst/>
                        </a:rPr>
                        <a:t>Complied byte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t>
                      </a:r>
                      <a:r>
                        <a:rPr lang="en-IN" dirty="0" err="1">
                          <a:effectLst/>
                        </a:rPr>
                        <a:t>basedir</a:t>
                      </a:r>
                      <a:r>
                        <a:rPr lang="en-IN" dirty="0">
                          <a:effectLst/>
                        </a:rPr>
                        <a:t>}/target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7650335"/>
                  </a:ext>
                </a:extLst>
              </a:tr>
              <a:tr h="0">
                <a:tc>
                  <a:txBody>
                    <a:bodyPr/>
                    <a:lstStyle/>
                    <a:p>
                      <a:pPr fontAlgn="t"/>
                      <a:r>
                        <a:rPr lang="en-IN">
                          <a:effectLst/>
                        </a:rPr>
                        <a:t>distributable JAR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t>
                      </a:r>
                      <a:r>
                        <a:rPr lang="en-IN" dirty="0" err="1">
                          <a:effectLst/>
                        </a:rPr>
                        <a:t>basedir</a:t>
                      </a:r>
                      <a:r>
                        <a:rPr lang="en-IN" dirty="0">
                          <a:effectLst/>
                        </a:rPr>
                        <a:t>}/target/classes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57701935"/>
                  </a:ext>
                </a:extLst>
              </a:tr>
            </a:tbl>
          </a:graphicData>
        </a:graphic>
      </p:graphicFrame>
    </p:spTree>
    <p:extLst>
      <p:ext uri="{BB962C8B-B14F-4D97-AF65-F5344CB8AC3E}">
        <p14:creationId xmlns:p14="http://schemas.microsoft.com/office/powerpoint/2010/main" val="120121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509C0-759A-7C4D-8DAE-F407C4F8E472}"/>
              </a:ext>
            </a:extLst>
          </p:cNvPr>
          <p:cNvSpPr>
            <a:spLocks noGrp="1"/>
          </p:cNvSpPr>
          <p:nvPr>
            <p:ph idx="1"/>
          </p:nvPr>
        </p:nvSpPr>
        <p:spPr>
          <a:xfrm>
            <a:off x="1652955" y="715109"/>
            <a:ext cx="9601200" cy="5410200"/>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Pom.xml?</a:t>
            </a:r>
          </a:p>
          <a:p>
            <a:r>
              <a:rPr lang="en-IN" sz="2200" dirty="0">
                <a:latin typeface="Calibri" panose="020F0502020204030204" pitchFamily="34" charset="0"/>
                <a:cs typeface="Calibri" panose="020F0502020204030204" pitchFamily="34" charset="0"/>
              </a:rPr>
              <a:t>POM stands for Project Object Model</a:t>
            </a:r>
          </a:p>
          <a:p>
            <a:r>
              <a:rPr lang="en-IN" sz="2200" dirty="0">
                <a:latin typeface="Calibri" panose="020F0502020204030204" pitchFamily="34" charset="0"/>
                <a:cs typeface="Calibri" panose="020F0502020204030204" pitchFamily="34" charset="0"/>
              </a:rPr>
              <a:t>It is fundamental unit of work in Maven</a:t>
            </a:r>
          </a:p>
          <a:p>
            <a:r>
              <a:rPr lang="en-IN" sz="2200" dirty="0">
                <a:latin typeface="Calibri" panose="020F0502020204030204" pitchFamily="34" charset="0"/>
                <a:cs typeface="Calibri" panose="020F0502020204030204" pitchFamily="34" charset="0"/>
              </a:rPr>
              <a:t>It is an XML file that resides in the base directory of the project as </a:t>
            </a:r>
            <a:r>
              <a:rPr lang="en-IN" sz="2200" dirty="0" err="1">
                <a:latin typeface="Calibri" panose="020F0502020204030204" pitchFamily="34" charset="0"/>
                <a:cs typeface="Calibri" panose="020F0502020204030204" pitchFamily="34" charset="0"/>
              </a:rPr>
              <a:t>pom.xml</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POM also contains the goals and plugins. While executing a task or goal, Maven looks for the POM in the current directory. It reads the POM, gets the needed configuration information, and then executes the goal. Some of the configuration that can be specified in the POM are following </a:t>
            </a:r>
          </a:p>
          <a:p>
            <a:pPr marL="0" indent="0">
              <a:buNone/>
            </a:pPr>
            <a:r>
              <a:rPr lang="en-IN" sz="2200" dirty="0">
                <a:latin typeface="Calibri" panose="020F0502020204030204" pitchFamily="34" charset="0"/>
                <a:cs typeface="Calibri" panose="020F0502020204030204" pitchFamily="34" charset="0"/>
              </a:rPr>
              <a:t>	- project dependencies</a:t>
            </a:r>
          </a:p>
          <a:p>
            <a:pPr marL="0" indent="0">
              <a:buNone/>
            </a:pPr>
            <a:r>
              <a:rPr lang="en-IN" sz="2200" dirty="0">
                <a:latin typeface="Calibri" panose="020F0502020204030204" pitchFamily="34" charset="0"/>
                <a:cs typeface="Calibri" panose="020F0502020204030204" pitchFamily="34" charset="0"/>
              </a:rPr>
              <a:t>	- plugins</a:t>
            </a:r>
          </a:p>
          <a:p>
            <a:pPr marL="0" indent="0">
              <a:buNone/>
            </a:pPr>
            <a:r>
              <a:rPr lang="en-IN" sz="2200" dirty="0">
                <a:latin typeface="Calibri" panose="020F0502020204030204" pitchFamily="34" charset="0"/>
                <a:cs typeface="Calibri" panose="020F0502020204030204" pitchFamily="34" charset="0"/>
              </a:rPr>
              <a:t>	- goals</a:t>
            </a:r>
          </a:p>
          <a:p>
            <a:pPr marL="0" indent="0">
              <a:buNone/>
            </a:pPr>
            <a:r>
              <a:rPr lang="en-IN" sz="2200" dirty="0">
                <a:latin typeface="Calibri" panose="020F0502020204030204" pitchFamily="34" charset="0"/>
                <a:cs typeface="Calibri" panose="020F0502020204030204" pitchFamily="34" charset="0"/>
              </a:rPr>
              <a:t>	- build profiles</a:t>
            </a:r>
          </a:p>
          <a:p>
            <a:pPr marL="0" indent="0">
              <a:buNone/>
            </a:pPr>
            <a:r>
              <a:rPr lang="en-IN" sz="2200" dirty="0">
                <a:latin typeface="Calibri" panose="020F0502020204030204" pitchFamily="34" charset="0"/>
                <a:cs typeface="Calibri" panose="020F0502020204030204" pitchFamily="34" charset="0"/>
              </a:rPr>
              <a:t>	- project version</a:t>
            </a:r>
          </a:p>
          <a:p>
            <a:pPr marL="0" indent="0">
              <a:buNone/>
            </a:pPr>
            <a:r>
              <a:rPr lang="en-IN" sz="2200" dirty="0">
                <a:latin typeface="Calibri" panose="020F0502020204030204" pitchFamily="34" charset="0"/>
                <a:cs typeface="Calibri" panose="020F0502020204030204" pitchFamily="34" charset="0"/>
              </a:rPr>
              <a:t>	- developers</a:t>
            </a:r>
          </a:p>
          <a:p>
            <a:pPr marL="0" indent="0">
              <a:buNone/>
            </a:pPr>
            <a:r>
              <a:rPr lang="en-IN" sz="2200" dirty="0">
                <a:latin typeface="Calibri" panose="020F0502020204030204" pitchFamily="34" charset="0"/>
                <a:cs typeface="Calibri" panose="020F0502020204030204" pitchFamily="34" charset="0"/>
              </a:rPr>
              <a:t>	- mailing list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32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5C5E5-1899-DA49-B3E8-E934477022B5}"/>
              </a:ext>
            </a:extLst>
          </p:cNvPr>
          <p:cNvSpPr>
            <a:spLocks noGrp="1"/>
          </p:cNvSpPr>
          <p:nvPr>
            <p:ph idx="1"/>
          </p:nvPr>
        </p:nvSpPr>
        <p:spPr>
          <a:xfrm>
            <a:off x="1371600" y="328246"/>
            <a:ext cx="9601200" cy="5539154"/>
          </a:xfrm>
        </p:spPr>
        <p:txBody>
          <a:bodyPr/>
          <a:lstStyle/>
          <a:p>
            <a:pPr marL="0" indent="0">
              <a:buNone/>
            </a:pPr>
            <a:r>
              <a:rPr lang="en-IN" sz="2400" b="1" dirty="0">
                <a:latin typeface="Calibri" panose="020F0502020204030204" pitchFamily="34" charset="0"/>
                <a:cs typeface="Calibri" panose="020F0502020204030204" pitchFamily="34" charset="0"/>
              </a:rPr>
              <a:t>POM Example</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It should be noted that there should be a single POM file for each project.</a:t>
            </a:r>
          </a:p>
          <a:p>
            <a:r>
              <a:rPr lang="en-IN" dirty="0">
                <a:latin typeface="Calibri" panose="020F0502020204030204" pitchFamily="34" charset="0"/>
                <a:cs typeface="Calibri" panose="020F0502020204030204" pitchFamily="34" charset="0"/>
              </a:rPr>
              <a:t>All POM files require the </a:t>
            </a:r>
            <a:r>
              <a:rPr lang="en-IN" b="1" dirty="0">
                <a:latin typeface="Calibri" panose="020F0502020204030204" pitchFamily="34" charset="0"/>
                <a:cs typeface="Calibri" panose="020F0502020204030204" pitchFamily="34" charset="0"/>
              </a:rPr>
              <a:t>project</a:t>
            </a:r>
            <a:r>
              <a:rPr lang="en-IN" dirty="0">
                <a:latin typeface="Calibri" panose="020F0502020204030204" pitchFamily="34" charset="0"/>
                <a:cs typeface="Calibri" panose="020F0502020204030204" pitchFamily="34" charset="0"/>
              </a:rPr>
              <a:t> element and three mandatory fields: </a:t>
            </a:r>
            <a:r>
              <a:rPr lang="en-IN" b="1" dirty="0" err="1">
                <a:latin typeface="Calibri" panose="020F0502020204030204" pitchFamily="34" charset="0"/>
                <a:cs typeface="Calibri" panose="020F0502020204030204" pitchFamily="34" charset="0"/>
              </a:rPr>
              <a:t>groupId</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artifactId</a:t>
            </a:r>
            <a:r>
              <a:rPr lang="en-IN" b="1" dirty="0">
                <a:latin typeface="Calibri" panose="020F0502020204030204" pitchFamily="34" charset="0"/>
                <a:cs typeface="Calibri" panose="020F0502020204030204" pitchFamily="34" charset="0"/>
              </a:rPr>
              <a:t>, version</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Projects notation in repository is </a:t>
            </a:r>
            <a:r>
              <a:rPr lang="en-IN" b="1" dirty="0" err="1">
                <a:latin typeface="Calibri" panose="020F0502020204030204" pitchFamily="34" charset="0"/>
                <a:cs typeface="Calibri" panose="020F0502020204030204" pitchFamily="34" charset="0"/>
              </a:rPr>
              <a:t>groupId:artifactId:version</a:t>
            </a:r>
            <a:r>
              <a:rPr lang="en-IN"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00CF5760-1393-7946-8FFE-63C451B4BE03}"/>
              </a:ext>
            </a:extLst>
          </p:cNvPr>
          <p:cNvPicPr>
            <a:picLocks noChangeAspect="1"/>
          </p:cNvPicPr>
          <p:nvPr/>
        </p:nvPicPr>
        <p:blipFill>
          <a:blip r:embed="rId2"/>
          <a:stretch>
            <a:fillRect/>
          </a:stretch>
        </p:blipFill>
        <p:spPr>
          <a:xfrm>
            <a:off x="2669540" y="1112866"/>
            <a:ext cx="6121400" cy="2171700"/>
          </a:xfrm>
          <a:prstGeom prst="rect">
            <a:avLst/>
          </a:prstGeom>
        </p:spPr>
      </p:pic>
    </p:spTree>
    <p:extLst>
      <p:ext uri="{BB962C8B-B14F-4D97-AF65-F5344CB8AC3E}">
        <p14:creationId xmlns:p14="http://schemas.microsoft.com/office/powerpoint/2010/main" val="280629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3D01D-FA06-DE44-BC4C-91658F4993F7}"/>
              </a:ext>
            </a:extLst>
          </p:cNvPr>
          <p:cNvSpPr>
            <a:spLocks noGrp="1"/>
          </p:cNvSpPr>
          <p:nvPr>
            <p:ph idx="1"/>
          </p:nvPr>
        </p:nvSpPr>
        <p:spPr>
          <a:xfrm>
            <a:off x="1607127" y="1302327"/>
            <a:ext cx="9601200" cy="4890655"/>
          </a:xfrm>
        </p:spPr>
        <p:txBody>
          <a:bodyPr/>
          <a:lstStyle/>
          <a:p>
            <a:pPr marL="0" indent="0">
              <a:buNone/>
            </a:pPr>
            <a:r>
              <a:rPr lang="en-US"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 Super POM</a:t>
            </a:r>
          </a:p>
          <a:p>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The Super POM is Maven’s default POM. All POMs inherit from a parent or default (despite explicitly defined or not). This base POM is known as the </a:t>
            </a:r>
            <a:r>
              <a:rPr lang="en-IN" b="1" dirty="0">
                <a:latin typeface="Calibri" panose="020F0502020204030204" pitchFamily="34" charset="0"/>
                <a:cs typeface="Calibri" panose="020F0502020204030204" pitchFamily="34" charset="0"/>
              </a:rPr>
              <a:t>Super POM</a:t>
            </a:r>
            <a:r>
              <a:rPr lang="en-IN" dirty="0">
                <a:latin typeface="Calibri" panose="020F0502020204030204" pitchFamily="34" charset="0"/>
                <a:cs typeface="Calibri" panose="020F0502020204030204" pitchFamily="34" charset="0"/>
              </a:rPr>
              <a:t>, and contains values inherited by default.</a:t>
            </a:r>
          </a:p>
          <a:p>
            <a:r>
              <a:rPr lang="en-IN" dirty="0">
                <a:latin typeface="Calibri" panose="020F0502020204030204" pitchFamily="34" charset="0"/>
                <a:cs typeface="Calibri" panose="020F0502020204030204" pitchFamily="34" charset="0"/>
              </a:rPr>
              <a:t>Maven use the effective POM (configuration from super </a:t>
            </a:r>
            <a:r>
              <a:rPr lang="en-IN" dirty="0" err="1">
                <a:latin typeface="Calibri" panose="020F0502020204030204" pitchFamily="34" charset="0"/>
                <a:cs typeface="Calibri" panose="020F0502020204030204" pitchFamily="34" charset="0"/>
              </a:rPr>
              <a:t>pom</a:t>
            </a:r>
            <a:r>
              <a:rPr lang="en-IN" dirty="0">
                <a:latin typeface="Calibri" panose="020F0502020204030204" pitchFamily="34" charset="0"/>
                <a:cs typeface="Calibri" panose="020F0502020204030204" pitchFamily="34" charset="0"/>
              </a:rPr>
              <a:t> plus project configuration) to execute relevant goal. It helps developers to specify minimum configuration detail in his/her </a:t>
            </a:r>
            <a:r>
              <a:rPr lang="en-IN" dirty="0" err="1">
                <a:latin typeface="Calibri" panose="020F0502020204030204" pitchFamily="34" charset="0"/>
                <a:cs typeface="Calibri" panose="020F0502020204030204" pitchFamily="34" charset="0"/>
              </a:rPr>
              <a:t>pom.xml</a:t>
            </a:r>
            <a:r>
              <a:rPr lang="en-IN" dirty="0">
                <a:latin typeface="Calibri" panose="020F0502020204030204" pitchFamily="34" charset="0"/>
                <a:cs typeface="Calibri" panose="020F0502020204030204" pitchFamily="34" charset="0"/>
              </a:rPr>
              <a:t>. Although configurations can be overridden easily.</a:t>
            </a:r>
          </a:p>
          <a:p>
            <a:r>
              <a:rPr lang="en-IN" b="1" dirty="0" err="1">
                <a:latin typeface="Calibri" panose="020F0502020204030204" pitchFamily="34" charset="0"/>
                <a:cs typeface="Calibri" panose="020F0502020204030204" pitchFamily="34" charset="0"/>
              </a:rPr>
              <a:t>mvn</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help:effective-pom</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Doutput</a:t>
            </a:r>
            <a:r>
              <a:rPr lang="en-IN" b="1" dirty="0">
                <a:latin typeface="Calibri" panose="020F0502020204030204" pitchFamily="34" charset="0"/>
                <a:cs typeface="Calibri" panose="020F0502020204030204" pitchFamily="34" charset="0"/>
              </a:rPr>
              <a:t>=</a:t>
            </a:r>
            <a:r>
              <a:rPr lang="en-IN" b="1" dirty="0" err="1">
                <a:latin typeface="Calibri" panose="020F0502020204030204" pitchFamily="34" charset="0"/>
                <a:cs typeface="Calibri" panose="020F0502020204030204" pitchFamily="34" charset="0"/>
              </a:rPr>
              <a:t>pom_eff.xml</a:t>
            </a:r>
            <a:r>
              <a:rPr lang="en-IN" dirty="0">
                <a:latin typeface="Calibri" panose="020F0502020204030204" pitchFamily="34" charset="0"/>
                <a:cs typeface="Calibri" panose="020F0502020204030204" pitchFamily="34" charset="0"/>
              </a:rPr>
              <a:t> or </a:t>
            </a:r>
            <a:r>
              <a:rPr lang="en-IN" b="1" dirty="0" err="1">
                <a:latin typeface="Calibri" panose="020F0502020204030204" pitchFamily="34" charset="0"/>
                <a:cs typeface="Calibri" panose="020F0502020204030204" pitchFamily="34" charset="0"/>
              </a:rPr>
              <a:t>mvn</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help:effective-pom</a:t>
            </a:r>
            <a:r>
              <a:rPr lang="en-IN" b="1" dirty="0">
                <a:latin typeface="Calibri" panose="020F0502020204030204" pitchFamily="34" charset="0"/>
                <a:cs typeface="Calibri" panose="020F0502020204030204" pitchFamily="34" charset="0"/>
              </a:rPr>
              <a:t> </a:t>
            </a:r>
          </a:p>
          <a:p>
            <a:pPr marL="0" indent="0">
              <a:buNone/>
            </a:pPr>
            <a:br>
              <a:rPr lang="en-I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2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6BEF2-08F1-C94F-82F2-A443543C66FF}"/>
              </a:ext>
            </a:extLst>
          </p:cNvPr>
          <p:cNvSpPr>
            <a:spLocks noGrp="1"/>
          </p:cNvSpPr>
          <p:nvPr>
            <p:ph idx="1"/>
          </p:nvPr>
        </p:nvSpPr>
        <p:spPr>
          <a:xfrm>
            <a:off x="1161535" y="148281"/>
            <a:ext cx="9825120" cy="6561438"/>
          </a:xfrm>
        </p:spPr>
        <p:txBody>
          <a:bodyPr>
            <a:noAutofit/>
          </a:bodyPr>
          <a:lstStyle/>
          <a:p>
            <a:pPr marL="0" indent="0">
              <a:buNone/>
            </a:pPr>
            <a:r>
              <a:rPr lang="en-IN" sz="1950" b="1"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Build Lifecycle Basics</a:t>
            </a:r>
          </a:p>
          <a:p>
            <a:r>
              <a:rPr lang="en-IN" sz="1950" dirty="0">
                <a:latin typeface="Calibri" panose="020F0502020204030204" pitchFamily="34" charset="0"/>
                <a:cs typeface="Calibri" panose="020F0502020204030204" pitchFamily="34" charset="0"/>
              </a:rPr>
              <a:t>There are three built-in build lifecycles: default, clean and site.</a:t>
            </a:r>
          </a:p>
          <a:p>
            <a:r>
              <a:rPr lang="en-IN" sz="1950" dirty="0">
                <a:latin typeface="Calibri" panose="020F0502020204030204" pitchFamily="34" charset="0"/>
                <a:cs typeface="Calibri" panose="020F0502020204030204" pitchFamily="34" charset="0"/>
              </a:rPr>
              <a:t> The </a:t>
            </a:r>
            <a:r>
              <a:rPr lang="en-IN" sz="1950" b="1" dirty="0">
                <a:latin typeface="Calibri" panose="020F0502020204030204" pitchFamily="34" charset="0"/>
                <a:cs typeface="Calibri" panose="020F0502020204030204" pitchFamily="34" charset="0"/>
              </a:rPr>
              <a:t>default</a:t>
            </a:r>
            <a:r>
              <a:rPr lang="en-IN" sz="1950" dirty="0">
                <a:latin typeface="Calibri" panose="020F0502020204030204" pitchFamily="34" charset="0"/>
                <a:cs typeface="Calibri" panose="020F0502020204030204" pitchFamily="34" charset="0"/>
              </a:rPr>
              <a:t> lifecycle handles your project deployment, the </a:t>
            </a:r>
            <a:r>
              <a:rPr lang="en-IN" sz="1950" b="1" dirty="0">
                <a:latin typeface="Calibri" panose="020F0502020204030204" pitchFamily="34" charset="0"/>
                <a:cs typeface="Calibri" panose="020F0502020204030204" pitchFamily="34" charset="0"/>
              </a:rPr>
              <a:t>clean</a:t>
            </a:r>
            <a:r>
              <a:rPr lang="en-IN" sz="1950" dirty="0">
                <a:latin typeface="Calibri" panose="020F0502020204030204" pitchFamily="34" charset="0"/>
                <a:cs typeface="Calibri" panose="020F0502020204030204" pitchFamily="34" charset="0"/>
              </a:rPr>
              <a:t> lifecycle handles project cleaning, while the </a:t>
            </a:r>
            <a:r>
              <a:rPr lang="en-IN" sz="1950" b="1" dirty="0">
                <a:latin typeface="Calibri" panose="020F0502020204030204" pitchFamily="34" charset="0"/>
                <a:cs typeface="Calibri" panose="020F0502020204030204" pitchFamily="34" charset="0"/>
              </a:rPr>
              <a:t>site</a:t>
            </a:r>
            <a:r>
              <a:rPr lang="en-IN" sz="1950" dirty="0">
                <a:latin typeface="Calibri" panose="020F0502020204030204" pitchFamily="34" charset="0"/>
                <a:cs typeface="Calibri" panose="020F0502020204030204" pitchFamily="34" charset="0"/>
              </a:rPr>
              <a:t> lifecycle handles the creation of your project's site documentation.</a:t>
            </a:r>
          </a:p>
          <a:p>
            <a:r>
              <a:rPr lang="en-IN" sz="1950" dirty="0">
                <a:latin typeface="Calibri" panose="020F0502020204030204" pitchFamily="34" charset="0"/>
                <a:cs typeface="Calibri" panose="020F0502020204030204" pitchFamily="34" charset="0"/>
              </a:rPr>
              <a:t>Phases of default lifecycle </a:t>
            </a:r>
          </a:p>
          <a:p>
            <a:pPr lvl="1">
              <a:buFont typeface="Wingdings" pitchFamily="2" charset="2"/>
              <a:buChar char="ü"/>
            </a:pPr>
            <a:r>
              <a:rPr lang="en-IN" sz="1950" dirty="0">
                <a:latin typeface="Calibri" panose="020F0502020204030204" pitchFamily="34" charset="0"/>
                <a:cs typeface="Calibri" panose="020F0502020204030204" pitchFamily="34" charset="0"/>
              </a:rPr>
              <a:t> </a:t>
            </a:r>
            <a:r>
              <a:rPr lang="en-IN" sz="1950" b="1" dirty="0">
                <a:latin typeface="Calibri" panose="020F0502020204030204" pitchFamily="34" charset="0"/>
                <a:cs typeface="Calibri" panose="020F0502020204030204" pitchFamily="34" charset="0"/>
              </a:rPr>
              <a:t>validate</a:t>
            </a:r>
            <a:r>
              <a:rPr lang="en-IN" sz="1950" dirty="0">
                <a:latin typeface="Calibri" panose="020F0502020204030204" pitchFamily="34" charset="0"/>
                <a:cs typeface="Calibri" panose="020F0502020204030204" pitchFamily="34" charset="0"/>
              </a:rPr>
              <a:t> - validate the project is correct and all necessary information is available</a:t>
            </a:r>
          </a:p>
          <a:p>
            <a:pPr lvl="1">
              <a:buFont typeface="Wingdings" pitchFamily="2" charset="2"/>
              <a:buChar char="ü"/>
            </a:pPr>
            <a:r>
              <a:rPr lang="en-IN" sz="1950" dirty="0">
                <a:latin typeface="Calibri" panose="020F0502020204030204" pitchFamily="34" charset="0"/>
                <a:cs typeface="Calibri" panose="020F0502020204030204" pitchFamily="34" charset="0"/>
              </a:rPr>
              <a:t> </a:t>
            </a:r>
            <a:r>
              <a:rPr lang="en-IN" sz="1950" b="1" dirty="0">
                <a:latin typeface="Calibri" panose="020F0502020204030204" pitchFamily="34" charset="0"/>
                <a:cs typeface="Calibri" panose="020F0502020204030204" pitchFamily="34" charset="0"/>
              </a:rPr>
              <a:t>compile</a:t>
            </a:r>
            <a:r>
              <a:rPr lang="en-IN" sz="1950" dirty="0">
                <a:latin typeface="Calibri" panose="020F0502020204030204" pitchFamily="34" charset="0"/>
                <a:cs typeface="Calibri" panose="020F0502020204030204" pitchFamily="34" charset="0"/>
              </a:rPr>
              <a:t> - compile the source code of the project</a:t>
            </a:r>
          </a:p>
          <a:p>
            <a:pPr lvl="1">
              <a:buFont typeface="Wingdings" pitchFamily="2" charset="2"/>
              <a:buChar char="ü"/>
            </a:pPr>
            <a:r>
              <a:rPr lang="en-IN" sz="1950" b="1" dirty="0">
                <a:latin typeface="Calibri" panose="020F0502020204030204" pitchFamily="34" charset="0"/>
                <a:cs typeface="Calibri" panose="020F0502020204030204" pitchFamily="34" charset="0"/>
              </a:rPr>
              <a:t>test</a:t>
            </a:r>
            <a:r>
              <a:rPr lang="en-IN" sz="1950" dirty="0">
                <a:latin typeface="Calibri" panose="020F0502020204030204" pitchFamily="34" charset="0"/>
                <a:cs typeface="Calibri" panose="020F0502020204030204" pitchFamily="34" charset="0"/>
              </a:rPr>
              <a:t> - test the compiled source code using a suitable unit testing framework. These tests should not require the code be packaged or deployed</a:t>
            </a:r>
          </a:p>
          <a:p>
            <a:pPr lvl="1">
              <a:buFont typeface="Wingdings" pitchFamily="2" charset="2"/>
              <a:buChar char="ü"/>
            </a:pPr>
            <a:r>
              <a:rPr lang="en-IN" sz="1950" b="1" dirty="0">
                <a:latin typeface="Calibri" panose="020F0502020204030204" pitchFamily="34" charset="0"/>
                <a:cs typeface="Calibri" panose="020F0502020204030204" pitchFamily="34" charset="0"/>
              </a:rPr>
              <a:t>package</a:t>
            </a:r>
            <a:r>
              <a:rPr lang="en-IN" sz="1950" dirty="0">
                <a:latin typeface="Calibri" panose="020F0502020204030204" pitchFamily="34" charset="0"/>
                <a:cs typeface="Calibri" panose="020F0502020204030204" pitchFamily="34" charset="0"/>
              </a:rPr>
              <a:t> - take the compiled code and package it in its distributable format, such as a JAR.</a:t>
            </a:r>
          </a:p>
          <a:p>
            <a:pPr lvl="1">
              <a:buFont typeface="Wingdings" pitchFamily="2" charset="2"/>
              <a:buChar char="ü"/>
            </a:pPr>
            <a:r>
              <a:rPr lang="en-IN" sz="1950" b="1" dirty="0">
                <a:latin typeface="Calibri" panose="020F0502020204030204" pitchFamily="34" charset="0"/>
                <a:cs typeface="Calibri" panose="020F0502020204030204" pitchFamily="34" charset="0"/>
              </a:rPr>
              <a:t>verify</a:t>
            </a:r>
            <a:r>
              <a:rPr lang="en-IN" sz="1950" dirty="0">
                <a:latin typeface="Calibri" panose="020F0502020204030204" pitchFamily="34" charset="0"/>
                <a:cs typeface="Calibri" panose="020F0502020204030204" pitchFamily="34" charset="0"/>
              </a:rPr>
              <a:t> - run any checks on results of integration tests to ensure quality criteria are met</a:t>
            </a:r>
          </a:p>
          <a:p>
            <a:pPr lvl="1">
              <a:buFont typeface="Wingdings" pitchFamily="2" charset="2"/>
              <a:buChar char="ü"/>
            </a:pPr>
            <a:r>
              <a:rPr lang="en-IN" sz="1950" b="1" dirty="0">
                <a:latin typeface="Calibri" panose="020F0502020204030204" pitchFamily="34" charset="0"/>
                <a:cs typeface="Calibri" panose="020F0502020204030204" pitchFamily="34" charset="0"/>
              </a:rPr>
              <a:t>install</a:t>
            </a:r>
            <a:r>
              <a:rPr lang="en-IN" sz="1950" dirty="0">
                <a:latin typeface="Calibri" panose="020F0502020204030204" pitchFamily="34" charset="0"/>
                <a:cs typeface="Calibri" panose="020F0502020204030204" pitchFamily="34" charset="0"/>
              </a:rPr>
              <a:t> - install the package into the local repository, for use as a dependency in other projects locally</a:t>
            </a:r>
          </a:p>
          <a:p>
            <a:pPr lvl="1">
              <a:buFont typeface="Wingdings" pitchFamily="2" charset="2"/>
              <a:buChar char="ü"/>
            </a:pPr>
            <a:r>
              <a:rPr lang="en-IN" sz="1950" b="1" dirty="0">
                <a:latin typeface="Calibri" panose="020F0502020204030204" pitchFamily="34" charset="0"/>
                <a:cs typeface="Calibri" panose="020F0502020204030204" pitchFamily="34" charset="0"/>
              </a:rPr>
              <a:t>deploy</a:t>
            </a:r>
            <a:r>
              <a:rPr lang="en-IN" sz="1950" dirty="0">
                <a:latin typeface="Calibri" panose="020F0502020204030204" pitchFamily="34" charset="0"/>
                <a:cs typeface="Calibri" panose="020F0502020204030204" pitchFamily="34" charset="0"/>
              </a:rPr>
              <a:t> - done in the build environment, copies the final package to the remote repository for sharing with other developers and projects.</a:t>
            </a:r>
          </a:p>
          <a:p>
            <a:pPr marL="0" indent="0">
              <a:buNone/>
            </a:pPr>
            <a:r>
              <a:rPr lang="en-IN" sz="1950" dirty="0">
                <a:latin typeface="Calibri" panose="020F0502020204030204" pitchFamily="34" charset="0"/>
                <a:cs typeface="Calibri" panose="020F0502020204030204" pitchFamily="34" charset="0"/>
              </a:rPr>
              <a:t> </a:t>
            </a:r>
            <a:br>
              <a:rPr lang="en-IN" sz="1950" dirty="0">
                <a:latin typeface="Calibri" panose="020F0502020204030204" pitchFamily="34" charset="0"/>
                <a:cs typeface="Calibri" panose="020F0502020204030204" pitchFamily="34" charset="0"/>
              </a:rPr>
            </a:br>
            <a:endParaRPr lang="en-IN" sz="1950" dirty="0">
              <a:latin typeface="Calibri" panose="020F0502020204030204" pitchFamily="34" charset="0"/>
              <a:cs typeface="Calibri" panose="020F0502020204030204" pitchFamily="34" charset="0"/>
            </a:endParaRPr>
          </a:p>
          <a:p>
            <a:endParaRPr lang="en-US" sz="19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757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87E4C-5BAA-0F4C-9E60-FAB10F0FD2EF}"/>
              </a:ext>
            </a:extLst>
          </p:cNvPr>
          <p:cNvSpPr>
            <a:spLocks noGrp="1"/>
          </p:cNvSpPr>
          <p:nvPr>
            <p:ph idx="1"/>
          </p:nvPr>
        </p:nvSpPr>
        <p:spPr>
          <a:xfrm>
            <a:off x="1371600" y="642551"/>
            <a:ext cx="9601200" cy="5224849"/>
          </a:xfrm>
        </p:spPr>
        <p:txBody>
          <a:bodyPr/>
          <a:lstStyle/>
          <a:p>
            <a:pPr marL="0" indent="0">
              <a:buNone/>
            </a:pPr>
            <a:r>
              <a:rPr lang="en-US"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Dependency </a:t>
            </a:r>
          </a:p>
          <a:p>
            <a:r>
              <a:rPr lang="en-IN" dirty="0">
                <a:latin typeface="Calibri" panose="020F0502020204030204" pitchFamily="34" charset="0"/>
                <a:cs typeface="Calibri" panose="020F0502020204030204" pitchFamily="34" charset="0"/>
              </a:rPr>
              <a:t>Dependency management is a core feature of Maven. Managing dependencies for a single project is easy. Managing dependencies for multi-module projects and applications that consist of hundreds of modules is possible. Maven helps a great deal in defining, creating, and maintaining reproducible builds with well-defined </a:t>
            </a:r>
            <a:r>
              <a:rPr lang="en-IN" dirty="0" err="1">
                <a:latin typeface="Calibri" panose="020F0502020204030204" pitchFamily="34" charset="0"/>
                <a:cs typeface="Calibri" panose="020F0502020204030204" pitchFamily="34" charset="0"/>
              </a:rPr>
              <a:t>classpaths</a:t>
            </a:r>
            <a:r>
              <a:rPr lang="en-IN" dirty="0">
                <a:latin typeface="Calibri" panose="020F0502020204030204" pitchFamily="34" charset="0"/>
                <a:cs typeface="Calibri" panose="020F0502020204030204" pitchFamily="34" charset="0"/>
              </a:rPr>
              <a:t> and library versions.</a:t>
            </a:r>
          </a:p>
          <a:p>
            <a:r>
              <a:rPr lang="en-IN" i="0" dirty="0">
                <a:solidFill>
                  <a:schemeClr val="tx1"/>
                </a:solidFill>
                <a:latin typeface="Calibri" panose="020F0502020204030204" pitchFamily="34" charset="0"/>
                <a:cs typeface="Calibri" panose="020F0502020204030204" pitchFamily="34" charset="0"/>
              </a:rPr>
              <a:t>Transitive Dependency </a:t>
            </a:r>
          </a:p>
          <a:p>
            <a:pPr marL="0" indent="0">
              <a:buNone/>
            </a:pPr>
            <a:r>
              <a:rPr lang="en-IN" dirty="0">
                <a:solidFill>
                  <a:schemeClr val="tx1"/>
                </a:solidFill>
                <a:latin typeface="Calibri" panose="020F0502020204030204" pitchFamily="34" charset="0"/>
                <a:cs typeface="Calibri" panose="020F0502020204030204" pitchFamily="34" charset="0"/>
              </a:rPr>
              <a:t>	- </a:t>
            </a:r>
            <a:r>
              <a:rPr lang="en-IN" i="0" dirty="0">
                <a:solidFill>
                  <a:schemeClr val="tx1"/>
                </a:solidFill>
                <a:latin typeface="Calibri" panose="020F0502020204030204" pitchFamily="34" charset="0"/>
                <a:cs typeface="Calibri" panose="020F0502020204030204" pitchFamily="34" charset="0"/>
              </a:rPr>
              <a:t>Excluded/Optional Dependencies</a:t>
            </a:r>
          </a:p>
          <a:p>
            <a:r>
              <a:rPr lang="en-IN" dirty="0">
                <a:solidFill>
                  <a:schemeClr val="tx1"/>
                </a:solidFill>
                <a:latin typeface="Calibri" panose="020F0502020204030204" pitchFamily="34" charset="0"/>
                <a:cs typeface="Calibri" panose="020F0502020204030204" pitchFamily="34" charset="0"/>
              </a:rPr>
              <a:t>Dependency scope </a:t>
            </a:r>
          </a:p>
          <a:p>
            <a:r>
              <a:rPr lang="en-IN" dirty="0">
                <a:solidFill>
                  <a:schemeClr val="tx1"/>
                </a:solidFill>
                <a:latin typeface="Calibri" panose="020F0502020204030204" pitchFamily="34" charset="0"/>
                <a:cs typeface="Calibri" panose="020F0502020204030204" pitchFamily="34" charset="0"/>
              </a:rPr>
              <a:t>Dependency management </a:t>
            </a:r>
          </a:p>
          <a:p>
            <a:pPr marL="0" indent="0">
              <a:buNone/>
            </a:pP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Importing dependency </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0152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3088</TotalTime>
  <Words>104</Words>
  <Application>Microsoft Macintosh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 Chancery</vt:lpstr>
      <vt:lpstr>Calibri</vt:lpstr>
      <vt:lpstr>Franklin Gothic Book</vt:lpstr>
      <vt:lpstr>Wingdings</vt:lpstr>
      <vt:lpstr>Crop</vt:lpstr>
      <vt:lpstr>Maven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dc:title>
  <dc:creator>Microsoft Office User</dc:creator>
  <cp:lastModifiedBy>Microsoft Office User</cp:lastModifiedBy>
  <cp:revision>53</cp:revision>
  <dcterms:created xsi:type="dcterms:W3CDTF">2018-12-14T17:19:36Z</dcterms:created>
  <dcterms:modified xsi:type="dcterms:W3CDTF">2018-12-18T06:00:23Z</dcterms:modified>
</cp:coreProperties>
</file>