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5" r:id="rId5"/>
    <p:sldId id="259"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D6411-BC8C-4A4D-9BE3-14064B038511}"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27804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D6411-BC8C-4A4D-9BE3-14064B038511}"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108359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D6411-BC8C-4A4D-9BE3-14064B038511}"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323044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D6411-BC8C-4A4D-9BE3-14064B038511}"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197752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D6411-BC8C-4A4D-9BE3-14064B038511}"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98667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CBD6411-BC8C-4A4D-9BE3-14064B038511}" type="datetimeFigureOut">
              <a:rPr lang="en-US" smtClean="0"/>
              <a:t>3/20/2024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86751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CBD6411-BC8C-4A4D-9BE3-14064B038511}" type="datetimeFigureOut">
              <a:rPr lang="en-US" smtClean="0"/>
              <a:t>3/20/2024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322769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CBD6411-BC8C-4A4D-9BE3-14064B038511}" type="datetimeFigureOut">
              <a:rPr lang="en-US" smtClean="0"/>
              <a:t>3/20/2024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220188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BD6411-BC8C-4A4D-9BE3-14064B038511}"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420862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normAutofit/>
          </a:bodyPr>
          <a:lstStyle>
            <a:lvl1pPr algn="just">
              <a:defRPr lang="en-US" sz="2400" smtClean="0">
                <a:latin typeface="Times New Roman" panose="02020603050405020304" pitchFamily="18" charset="0"/>
                <a:cs typeface="Times New Roman" panose="02020603050405020304" pitchFamily="18" charset="0"/>
              </a:defRPr>
            </a:lvl1pPr>
            <a:lvl2pPr algn="just">
              <a:defRPr lang="en-US" sz="2400" smtClean="0">
                <a:latin typeface="Times New Roman" panose="02020603050405020304" pitchFamily="18" charset="0"/>
                <a:cs typeface="Times New Roman" panose="02020603050405020304" pitchFamily="18" charset="0"/>
              </a:defRPr>
            </a:lvl2pPr>
            <a:lvl3pPr algn="just">
              <a:defRPr lang="en-US" sz="2400" smtClean="0">
                <a:latin typeface="Times New Roman" panose="02020603050405020304" pitchFamily="18" charset="0"/>
                <a:cs typeface="Times New Roman" panose="02020603050405020304" pitchFamily="18" charset="0"/>
              </a:defRPr>
            </a:lvl3pPr>
            <a:lvl4pPr algn="just">
              <a:defRPr lang="en-US" sz="2400" smtClean="0">
                <a:latin typeface="Times New Roman" panose="02020603050405020304" pitchFamily="18" charset="0"/>
                <a:cs typeface="Times New Roman" panose="02020603050405020304" pitchFamily="18" charset="0"/>
              </a:defRPr>
            </a:lvl4pPr>
            <a:lvl5pPr algn="just">
              <a:defRPr lang="en-US" sz="2400" dirty="0">
                <a:latin typeface="Times New Roman" panose="02020603050405020304" pitchFamily="18" charset="0"/>
                <a:cs typeface="Times New Roman" panose="02020603050405020304" pitchFamily="18" charset="0"/>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CBD6411-BC8C-4A4D-9BE3-14064B038511}" type="datetimeFigureOut">
              <a:rPr lang="en-US" smtClean="0"/>
              <a:t>3/20/2024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308055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CBD6411-BC8C-4A4D-9BE3-14064B038511}" type="datetimeFigureOut">
              <a:rPr lang="en-US" smtClean="0"/>
              <a:t>3/20/2024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814C418C-4E30-4091-AC73-94F47168ECA3}" type="slidenum">
              <a:rPr lang="en-US" smtClean="0"/>
              <a:t>‹#›</a:t>
            </a:fld>
            <a:endParaRPr lang="en-US"/>
          </a:p>
        </p:txBody>
      </p:sp>
    </p:spTree>
    <p:extLst>
      <p:ext uri="{BB962C8B-B14F-4D97-AF65-F5344CB8AC3E}">
        <p14:creationId xmlns:p14="http://schemas.microsoft.com/office/powerpoint/2010/main" val="21938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CBD6411-BC8C-4A4D-9BE3-14064B038511}" type="datetimeFigureOut">
              <a:rPr lang="en-US" smtClean="0"/>
              <a:t>3/20/2024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14C418C-4E30-4091-AC73-94F47168ECA3}" type="slidenum">
              <a:rPr lang="en-US" smtClean="0"/>
              <a:t>‹#›</a:t>
            </a:fld>
            <a:endParaRPr lang="en-US"/>
          </a:p>
        </p:txBody>
      </p:sp>
    </p:spTree>
    <p:extLst>
      <p:ext uri="{BB962C8B-B14F-4D97-AF65-F5344CB8AC3E}">
        <p14:creationId xmlns:p14="http://schemas.microsoft.com/office/powerpoint/2010/main" val="216934032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0505-CB70-C99D-727B-FC420CE1C186}"/>
              </a:ext>
            </a:extLst>
          </p:cNvPr>
          <p:cNvSpPr>
            <a:spLocks noGrp="1"/>
          </p:cNvSpPr>
          <p:nvPr>
            <p:ph type="ctrTitle"/>
          </p:nvPr>
        </p:nvSpPr>
        <p:spPr>
          <a:xfrm>
            <a:off x="727789" y="83976"/>
            <a:ext cx="7657260" cy="3825551"/>
          </a:xfrm>
        </p:spPr>
        <p:txBody>
          <a:bodyPr>
            <a:normAutofit/>
          </a:bodyPr>
          <a:lstStyle/>
          <a:p>
            <a:r>
              <a:rPr lang="en-US" sz="4400" dirty="0">
                <a:latin typeface="Times New Roman" panose="02020603050405020304" pitchFamily="18" charset="0"/>
                <a:cs typeface="Times New Roman" panose="02020603050405020304" pitchFamily="18" charset="0"/>
              </a:rPr>
              <a:t>Enhancing Customer Experiences through Deep Learning-Powered Sentiment Analysis of Reviews</a:t>
            </a:r>
          </a:p>
        </p:txBody>
      </p:sp>
      <p:sp>
        <p:nvSpPr>
          <p:cNvPr id="3" name="Subtitle 2">
            <a:extLst>
              <a:ext uri="{FF2B5EF4-FFF2-40B4-BE49-F238E27FC236}">
                <a16:creationId xmlns:a16="http://schemas.microsoft.com/office/drawing/2014/main" id="{D2954973-4AFF-6670-5C9D-01CD2DEDEA9F}"/>
              </a:ext>
            </a:extLst>
          </p:cNvPr>
          <p:cNvSpPr>
            <a:spLocks noGrp="1"/>
          </p:cNvSpPr>
          <p:nvPr>
            <p:ph type="subTitle" idx="1"/>
          </p:nvPr>
        </p:nvSpPr>
        <p:spPr>
          <a:xfrm>
            <a:off x="849086" y="3909527"/>
            <a:ext cx="7566129" cy="2066730"/>
          </a:xfrm>
        </p:spPr>
        <p:txBody>
          <a:bodyPr>
            <a:normAutofit/>
          </a:bodyPr>
          <a:lstStyle/>
          <a:p>
            <a:r>
              <a:rPr lang="en-US" sz="2400" b="1" u="sng" dirty="0">
                <a:latin typeface="Times New Roman" panose="02020603050405020304" pitchFamily="18" charset="0"/>
                <a:cs typeface="Times New Roman" panose="02020603050405020304" pitchFamily="18" charset="0"/>
              </a:rPr>
              <a:t>Names</a:t>
            </a:r>
          </a:p>
          <a:p>
            <a:r>
              <a:rPr lang="en-US" sz="2400" b="1" u="sng" dirty="0">
                <a:latin typeface="Times New Roman" panose="02020603050405020304" pitchFamily="18" charset="0"/>
                <a:cs typeface="Times New Roman" panose="02020603050405020304" pitchFamily="18" charset="0"/>
              </a:rPr>
              <a:t>1. Badrinath </a:t>
            </a:r>
            <a:r>
              <a:rPr lang="en-US" sz="2400" b="1" u="sng" dirty="0" err="1">
                <a:latin typeface="Times New Roman" panose="02020603050405020304" pitchFamily="18" charset="0"/>
                <a:cs typeface="Times New Roman" panose="02020603050405020304" pitchFamily="18" charset="0"/>
              </a:rPr>
              <a:t>kanchi</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harinath</a:t>
            </a:r>
            <a:r>
              <a:rPr lang="en-US" sz="2400" b="1" u="sng" dirty="0">
                <a:latin typeface="Times New Roman" panose="02020603050405020304" pitchFamily="18" charset="0"/>
                <a:cs typeface="Times New Roman" panose="02020603050405020304" pitchFamily="18" charset="0"/>
              </a:rPr>
              <a:t> - 00819826</a:t>
            </a:r>
          </a:p>
          <a:p>
            <a:r>
              <a:rPr lang="en-US" sz="2400" b="1" u="sng" dirty="0">
                <a:latin typeface="Times New Roman" panose="02020603050405020304" pitchFamily="18" charset="0"/>
                <a:cs typeface="Times New Roman" panose="02020603050405020304" pitchFamily="18" charset="0"/>
              </a:rPr>
              <a:t>2. Chaitanya </a:t>
            </a:r>
            <a:r>
              <a:rPr lang="en-US" sz="2400" b="1" u="sng" dirty="0" err="1">
                <a:latin typeface="Times New Roman" panose="02020603050405020304" pitchFamily="18" charset="0"/>
                <a:cs typeface="Times New Roman" panose="02020603050405020304" pitchFamily="18" charset="0"/>
              </a:rPr>
              <a:t>Gopinadh</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Madala</a:t>
            </a:r>
            <a:r>
              <a:rPr lang="en-US" sz="2400" b="1" u="sng" dirty="0">
                <a:latin typeface="Times New Roman" panose="02020603050405020304" pitchFamily="18" charset="0"/>
                <a:cs typeface="Times New Roman" panose="02020603050405020304" pitchFamily="18" charset="0"/>
              </a:rPr>
              <a:t>  - 00820437 </a:t>
            </a:r>
          </a:p>
          <a:p>
            <a:r>
              <a:rPr lang="en-US" sz="2400" b="1" u="sng" dirty="0">
                <a:latin typeface="Times New Roman" panose="02020603050405020304" pitchFamily="18" charset="0"/>
                <a:cs typeface="Times New Roman" panose="02020603050405020304" pitchFamily="18" charset="0"/>
              </a:rPr>
              <a:t>3. </a:t>
            </a:r>
            <a:r>
              <a:rPr lang="en-US" sz="2400" b="1" u="sng" dirty="0" err="1">
                <a:latin typeface="Times New Roman" panose="02020603050405020304" pitchFamily="18" charset="0"/>
                <a:cs typeface="Times New Roman" panose="02020603050405020304" pitchFamily="18" charset="0"/>
              </a:rPr>
              <a:t>Manikanta</a:t>
            </a:r>
            <a:r>
              <a:rPr lang="en-US" sz="2400" b="1" u="sng" dirty="0">
                <a:latin typeface="Times New Roman" panose="02020603050405020304" pitchFamily="18" charset="0"/>
                <a:cs typeface="Times New Roman" panose="02020603050405020304" pitchFamily="18" charset="0"/>
              </a:rPr>
              <a:t> Teja Babu </a:t>
            </a:r>
            <a:r>
              <a:rPr lang="en-US" sz="2400" b="1" u="sng" dirty="0" err="1">
                <a:latin typeface="Times New Roman" panose="02020603050405020304" pitchFamily="18" charset="0"/>
                <a:cs typeface="Times New Roman" panose="02020603050405020304" pitchFamily="18" charset="0"/>
              </a:rPr>
              <a:t>Paritala</a:t>
            </a:r>
            <a:r>
              <a:rPr lang="en-US" sz="2400" b="1" u="sng" dirty="0">
                <a:latin typeface="Times New Roman" panose="02020603050405020304" pitchFamily="18" charset="0"/>
                <a:cs typeface="Times New Roman" panose="02020603050405020304" pitchFamily="18" charset="0"/>
              </a:rPr>
              <a:t> - 00820524</a:t>
            </a: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CC69A5E-D57B-7DB1-BB33-D842B695C098}"/>
              </a:ext>
            </a:extLst>
          </p:cNvPr>
          <p:cNvSpPr txBox="1">
            <a:spLocks/>
          </p:cNvSpPr>
          <p:nvPr/>
        </p:nvSpPr>
        <p:spPr>
          <a:xfrm>
            <a:off x="9474286" y="1467195"/>
            <a:ext cx="2396585" cy="914400"/>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2800" b="1" dirty="0">
                <a:solidFill>
                  <a:schemeClr val="tx1"/>
                </a:solidFill>
                <a:latin typeface="Times New Roman" panose="02020603050405020304" pitchFamily="18" charset="0"/>
                <a:cs typeface="Times New Roman" panose="02020603050405020304" pitchFamily="18" charset="0"/>
              </a:rPr>
              <a:t>DSCI 6011-2: Deep Learning </a:t>
            </a:r>
          </a:p>
        </p:txBody>
      </p:sp>
    </p:spTree>
    <p:extLst>
      <p:ext uri="{BB962C8B-B14F-4D97-AF65-F5344CB8AC3E}">
        <p14:creationId xmlns:p14="http://schemas.microsoft.com/office/powerpoint/2010/main" val="89305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67AD-1537-25EB-32C9-F9F02B9F3EAF}"/>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06368F5-6BB7-D1F5-5C04-5CF5751AEA6A}"/>
              </a:ext>
            </a:extLst>
          </p:cNvPr>
          <p:cNvSpPr>
            <a:spLocks noGrp="1"/>
          </p:cNvSpPr>
          <p:nvPr>
            <p:ph idx="1"/>
          </p:nvPr>
        </p:nvSpPr>
        <p:spPr>
          <a:xfrm>
            <a:off x="3570136" y="864108"/>
            <a:ext cx="8269356" cy="5120640"/>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1. Shilpa C P C, Rissa Shereen, </a:t>
            </a:r>
            <a:r>
              <a:rPr lang="en-US" dirty="0" err="1">
                <a:latin typeface="Times New Roman" panose="02020603050405020304" pitchFamily="18" charset="0"/>
                <a:cs typeface="Times New Roman" panose="02020603050405020304" pitchFamily="18" charset="0"/>
              </a:rPr>
              <a:t>Susmi</a:t>
            </a:r>
            <a:r>
              <a:rPr lang="en-US" dirty="0">
                <a:latin typeface="Times New Roman" panose="02020603050405020304" pitchFamily="18" charset="0"/>
                <a:cs typeface="Times New Roman" panose="02020603050405020304" pitchFamily="18" charset="0"/>
              </a:rPr>
              <a:t> Jacob. "Sentiment Analysis Using Deep Learning." In Proceedings of the 2021 Third International Conference on Intelligent Communication Technologies and Virtual Mobile Networks (ICICV), February 2021. DOI: 10.1109/ICICV50876.2021.9388382.</a:t>
            </a:r>
          </a:p>
          <a:p>
            <a:pPr marL="0" indent="0">
              <a:buNone/>
            </a:pPr>
            <a:r>
              <a:rPr lang="en-US" dirty="0">
                <a:latin typeface="Times New Roman" panose="02020603050405020304" pitchFamily="18" charset="0"/>
                <a:cs typeface="Times New Roman" panose="02020603050405020304" pitchFamily="18" charset="0"/>
              </a:rPr>
              <a:t>2. Vinay Jain, Dr. Shishir Kumar, P. K. </a:t>
            </a:r>
            <a:r>
              <a:rPr lang="en-US" dirty="0" err="1">
                <a:latin typeface="Times New Roman" panose="02020603050405020304" pitchFamily="18" charset="0"/>
                <a:cs typeface="Times New Roman" panose="02020603050405020304" pitchFamily="18" charset="0"/>
              </a:rPr>
              <a:t>Mahanti</a:t>
            </a:r>
            <a:r>
              <a:rPr lang="en-US" dirty="0">
                <a:latin typeface="Times New Roman" panose="02020603050405020304" pitchFamily="18" charset="0"/>
                <a:cs typeface="Times New Roman" panose="02020603050405020304" pitchFamily="18" charset="0"/>
              </a:rPr>
              <a:t>. "Sentiment Recognition in Customer Reviews Using Deep Learning." International Journal of Enterprise Information Systems, vol. 14, no. 2, April 2018, pp. 77-86. DOI: 10.4018/IJEIS.2018040105.</a:t>
            </a:r>
          </a:p>
          <a:p>
            <a:pPr marL="0" indent="0">
              <a:buNone/>
            </a:pPr>
            <a:r>
              <a:rPr lang="en-US" dirty="0">
                <a:latin typeface="Times New Roman" panose="02020603050405020304" pitchFamily="18" charset="0"/>
                <a:cs typeface="Times New Roman" panose="02020603050405020304" pitchFamily="18" charset="0"/>
              </a:rPr>
              <a:t>3. Amit Purohit, P. S. </a:t>
            </a:r>
            <a:r>
              <a:rPr lang="en-US" dirty="0" err="1">
                <a:latin typeface="Times New Roman" panose="02020603050405020304" pitchFamily="18" charset="0"/>
                <a:cs typeface="Times New Roman" panose="02020603050405020304" pitchFamily="18" charset="0"/>
              </a:rPr>
              <a:t>Patheja</a:t>
            </a:r>
            <a:r>
              <a:rPr lang="en-US" dirty="0">
                <a:latin typeface="Times New Roman" panose="02020603050405020304" pitchFamily="18" charset="0"/>
                <a:cs typeface="Times New Roman" panose="02020603050405020304" pitchFamily="18" charset="0"/>
              </a:rPr>
              <a:t>. "Sentiment Analysis of Customer Product Reviews using Deep Learning and Compare with other Machine Learning Techniques." International Journal for Research in Applied Science &amp; Engineering Technology (IJRASET), vol. 9, no. VII, July 2021. ISSN: 2321-9653; IC Value: 45.98; SJ Impact Factor: 7.429. Available at www.ijraset.com.</a:t>
            </a:r>
          </a:p>
          <a:p>
            <a:pPr marL="0" indent="0">
              <a:buNone/>
            </a:pPr>
            <a:r>
              <a:rPr lang="en-US" dirty="0">
                <a:latin typeface="Times New Roman" panose="02020603050405020304" pitchFamily="18" charset="0"/>
                <a:cs typeface="Times New Roman" panose="02020603050405020304" pitchFamily="18" charset="0"/>
              </a:rPr>
              <a:t>4. N. Yadav, O. </a:t>
            </a:r>
            <a:r>
              <a:rPr lang="en-US" dirty="0" err="1">
                <a:latin typeface="Times New Roman" panose="02020603050405020304" pitchFamily="18" charset="0"/>
                <a:cs typeface="Times New Roman" panose="02020603050405020304" pitchFamily="18" charset="0"/>
              </a:rPr>
              <a:t>Kudale</a:t>
            </a:r>
            <a:r>
              <a:rPr lang="en-US" dirty="0">
                <a:latin typeface="Times New Roman" panose="02020603050405020304" pitchFamily="18" charset="0"/>
                <a:cs typeface="Times New Roman" panose="02020603050405020304" pitchFamily="18" charset="0"/>
              </a:rPr>
              <a:t>, S. Gupta, A. Rao, A. </a:t>
            </a:r>
            <a:r>
              <a:rPr lang="en-US" dirty="0" err="1">
                <a:latin typeface="Times New Roman" panose="02020603050405020304" pitchFamily="18" charset="0"/>
                <a:cs typeface="Times New Roman" panose="02020603050405020304" pitchFamily="18" charset="0"/>
              </a:rPr>
              <a:t>Shitole</a:t>
            </a:r>
            <a:r>
              <a:rPr lang="en-US" dirty="0">
                <a:latin typeface="Times New Roman" panose="02020603050405020304" pitchFamily="18" charset="0"/>
                <a:cs typeface="Times New Roman" panose="02020603050405020304" pitchFamily="18" charset="0"/>
              </a:rPr>
              <a:t>. "Twitter Sentiment Analysis using Machine Learning for Product Evaluation." In Proceedings of the 2020 International Conference on Inventive Computation Technologies (ICICT), IEEE, 2020, pp. 181-185.</a:t>
            </a:r>
          </a:p>
        </p:txBody>
      </p:sp>
    </p:spTree>
    <p:extLst>
      <p:ext uri="{BB962C8B-B14F-4D97-AF65-F5344CB8AC3E}">
        <p14:creationId xmlns:p14="http://schemas.microsoft.com/office/powerpoint/2010/main" val="372901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1F0C-9984-4674-2C14-3679E24F36B8}"/>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737798FF-3140-518E-42E4-AD6CBE6764EE}"/>
              </a:ext>
            </a:extLst>
          </p:cNvPr>
          <p:cNvSpPr>
            <a:spLocks noGrp="1"/>
          </p:cNvSpPr>
          <p:nvPr>
            <p:ph idx="1"/>
          </p:nvPr>
        </p:nvSpPr>
        <p:spPr/>
        <p:txBody>
          <a:bodyPr>
            <a:normAutofit/>
          </a:bodyPr>
          <a:lstStyle/>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Develop and train a deep learning-based sentiment analysis model using advanced techniques such as recurrent neural networks (RNNs), long short-term memory (LSTM) networks, or transformers such BERT to accurately classify customer reviews into positive, negative, or neutral sentiments.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Implement natural language processing (NLP) techniques combined with deep learning algorithms for feature extraction and sentiment analysis tasks, focusing on capturing semantic meanings and context in customer reviews.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Create a user-friendly interface that integrates deep learning-powered sentiment analysis capabilities, allowing businesses to input customer reviews and visualize sentiment analysis results effectively to derive actionable insights for improving customer experiences.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64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1017-7E60-7DD4-6CA6-257953E156C5}"/>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Statement of Value</a:t>
            </a:r>
          </a:p>
        </p:txBody>
      </p:sp>
      <p:sp>
        <p:nvSpPr>
          <p:cNvPr id="3" name="Content Placeholder 2">
            <a:extLst>
              <a:ext uri="{FF2B5EF4-FFF2-40B4-BE49-F238E27FC236}">
                <a16:creationId xmlns:a16="http://schemas.microsoft.com/office/drawing/2014/main" id="{2AF8908C-C22F-8EA0-7275-46C718A7E468}"/>
              </a:ext>
            </a:extLst>
          </p:cNvPr>
          <p:cNvSpPr>
            <a:spLocks noGrp="1"/>
          </p:cNvSpPr>
          <p:nvPr>
            <p:ph idx="1"/>
          </p:nvPr>
        </p:nvSpPr>
        <p:spPr>
          <a:xfrm>
            <a:off x="3514477" y="868680"/>
            <a:ext cx="8424604" cy="5120640"/>
          </a:xfrm>
        </p:spPr>
        <p:txBody>
          <a:bodyPr>
            <a:noAutofit/>
          </a:bodyPr>
          <a:lstStyle/>
          <a:p>
            <a:r>
              <a:rPr lang="en-US" dirty="0">
                <a:latin typeface="Times New Roman" panose="02020603050405020304" pitchFamily="18" charset="0"/>
                <a:cs typeface="Times New Roman" panose="02020603050405020304" pitchFamily="18" charset="0"/>
              </a:rPr>
              <a:t>This project's primary focus on advanced deep learning techniques in sentiment analysis sets it apart by providing businesses with a powerful tool to extract nuanced insights from customer reviews. Leveraging deep learning models such as recurrent neural networks (RNNs), long short-term memory (LSTM) networks, or transformers such as GPT) enables the analysis of complex semantic meanings and context in customer feedback, capturing subtle nuances that traditional methods might miss.</a:t>
            </a:r>
          </a:p>
          <a:p>
            <a:r>
              <a:rPr lang="en-US" dirty="0">
                <a:latin typeface="Times New Roman" panose="02020603050405020304" pitchFamily="18" charset="0"/>
                <a:cs typeface="Times New Roman" panose="02020603050405020304" pitchFamily="18" charset="0"/>
              </a:rPr>
              <a:t>The key differentiators of this project include its utilization of advanced deep learning techniques, which enable the analysis of customer sentiments with greater accuracy and granularity, capturing subtle nuances that traditional methods might miss. Additionally, deep learning models excel at understanding the semantic context of text, allowing for more nuanced sentiment analysis that considers language nuances, sarcasm, and context-specific expressions. The project's ability to provide targeted improvements in products, services, and customer interactions based on insights gained from deep learning-powered sentiment analysis leads to enhanced customer experiences and increased loyalty. Moreover, by facilitating data-driven decision-making, the project reduces guesswork and improves the effectiveness of strategies aimed at enhancing customer satisfaction, thus offering significant value to businesses.</a:t>
            </a:r>
          </a:p>
        </p:txBody>
      </p:sp>
    </p:spTree>
    <p:extLst>
      <p:ext uri="{BB962C8B-B14F-4D97-AF65-F5344CB8AC3E}">
        <p14:creationId xmlns:p14="http://schemas.microsoft.com/office/powerpoint/2010/main" val="168041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BDD8-10A3-03AE-9702-96CFB0191066}"/>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D3F2EF39-2F30-8376-808D-C000C712ECC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this paper, authored by </a:t>
            </a:r>
            <a:r>
              <a:rPr lang="fi-FI" dirty="0">
                <a:latin typeface="Times New Roman" panose="02020603050405020304" pitchFamily="18" charset="0"/>
                <a:cs typeface="Times New Roman" panose="02020603050405020304" pitchFamily="18" charset="0"/>
              </a:rPr>
              <a:t>Shilpa and Rissa and Susmi </a:t>
            </a:r>
            <a:r>
              <a:rPr lang="en-US" dirty="0">
                <a:latin typeface="Times New Roman" panose="02020603050405020304" pitchFamily="18" charset="0"/>
                <a:cs typeface="Times New Roman" panose="02020603050405020304" pitchFamily="18" charset="0"/>
              </a:rPr>
              <a:t>proposed sentimental classification of a multitude of tweets. Deep learning techniques were used to classify the sentiments of expressions into positive or negative emotions, with positive emotions further categorized into enthusiasm, fun, happiness, love, neutral, relief, surprise, and negative emotions categorized into anger, boredom, emptiness, hate, sadness, and worry. They experimented and evaluated the method using Recurrent Neural Networks and Long short-term memory on three different datasets to demonstrate how to achieve high emotion classification accuracy. A thorough evaluation showed that the system achieved emotion prediction accuracy of 88.47% on the LSTM model for positive/negative classification and 89.13% and 91.3% accuracy for positive and negative subclasses, respectively</a:t>
            </a:r>
          </a:p>
        </p:txBody>
      </p:sp>
    </p:spTree>
    <p:extLst>
      <p:ext uri="{BB962C8B-B14F-4D97-AF65-F5344CB8AC3E}">
        <p14:creationId xmlns:p14="http://schemas.microsoft.com/office/powerpoint/2010/main" val="367990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B98A-59D7-FCC6-7E83-D56BC7FC4DC0}"/>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4764A6D-705A-33A4-3FC2-6185A3DFB6F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Vinay and Shishir and </a:t>
            </a:r>
            <a:r>
              <a:rPr lang="en-US" dirty="0" err="1">
                <a:latin typeface="Times New Roman" panose="02020603050405020304" pitchFamily="18" charset="0"/>
                <a:cs typeface="Times New Roman" panose="02020603050405020304" pitchFamily="18" charset="0"/>
              </a:rPr>
              <a:t>Mahanti's</a:t>
            </a:r>
            <a:r>
              <a:rPr lang="en-US" dirty="0">
                <a:latin typeface="Times New Roman" panose="02020603050405020304" pitchFamily="18" charset="0"/>
                <a:cs typeface="Times New Roman" panose="02020603050405020304" pitchFamily="18" charset="0"/>
              </a:rPr>
              <a:t> paper [2] introduces the concept and methodology of utilizing deep learning for sentiment extraction from customer reviews, employing popular deep learning architectures such as Convolutional Neural Networks (CNN) and Long Short-Term Memory (LSTM). The study includes a comparative analysis with traditional text classification methods like Naive Bayes (NB) and Support Vector Machine (SVM) using two datasets: IMDB reviews and Amazon customer reviews.</a:t>
            </a:r>
          </a:p>
          <a:p>
            <a:r>
              <a:rPr lang="en-US" dirty="0">
                <a:latin typeface="Times New Roman" panose="02020603050405020304" pitchFamily="18" charset="0"/>
                <a:cs typeface="Times New Roman" panose="02020603050405020304" pitchFamily="18" charset="0"/>
              </a:rPr>
              <a:t>The focus of Amit Purohit and P. S. </a:t>
            </a:r>
            <a:r>
              <a:rPr lang="en-US" dirty="0" err="1">
                <a:latin typeface="Times New Roman" panose="02020603050405020304" pitchFamily="18" charset="0"/>
                <a:cs typeface="Times New Roman" panose="02020603050405020304" pitchFamily="18" charset="0"/>
              </a:rPr>
              <a:t>Patheja's</a:t>
            </a:r>
            <a:r>
              <a:rPr lang="en-US" dirty="0">
                <a:latin typeface="Times New Roman" panose="02020603050405020304" pitchFamily="18" charset="0"/>
                <a:cs typeface="Times New Roman" panose="02020603050405020304" pitchFamily="18" charset="0"/>
              </a:rPr>
              <a:t> work [3] is on analyzing reviews based on their overall sentiment, categorizing them into positive, negative, or neutral sentiments. As part of this project, a Webapp was developed to classify reviews into these three categories, emphasizing the analysis and classification of product reviews using deep learning techniques.</a:t>
            </a:r>
          </a:p>
        </p:txBody>
      </p:sp>
    </p:spTree>
    <p:extLst>
      <p:ext uri="{BB962C8B-B14F-4D97-AF65-F5344CB8AC3E}">
        <p14:creationId xmlns:p14="http://schemas.microsoft.com/office/powerpoint/2010/main" val="406719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42B6-FD38-86AB-E1EF-9E46D3342D9F}"/>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52A2F757-1E76-39A0-E157-D0384233F78F}"/>
              </a:ext>
            </a:extLst>
          </p:cNvPr>
          <p:cNvSpPr>
            <a:spLocks noGrp="1"/>
          </p:cNvSpPr>
          <p:nvPr>
            <p:ph idx="1"/>
          </p:nvPr>
        </p:nvSpPr>
        <p:spPr>
          <a:xfrm>
            <a:off x="3869267" y="864108"/>
            <a:ext cx="8069813" cy="5120640"/>
          </a:xfrm>
        </p:spPr>
        <p:txBody>
          <a:bodyPr>
            <a:noAutofit/>
          </a:bodyPr>
          <a:lstStyle/>
          <a:p>
            <a:pPr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Data Collection and Preprocessing:</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Gather a diverse dataset of customer reviews from various sources (e.g., e-commerce platforms, social media, surveys).</a:t>
            </a:r>
          </a:p>
          <a:p>
            <a:pPr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 Development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Develop and train deep learning models using state-of-the-art techniques such as RNNs, LSTMs, or transformers for sentiment </a:t>
            </a:r>
            <a:r>
              <a:rPr lang="en-US" sz="2000" dirty="0">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tasks.</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Fine-tune pre-trained language models such as </a:t>
            </a:r>
            <a:r>
              <a:rPr lang="en-US" sz="2000" b="0" i="0" dirty="0" err="1">
                <a:solidFill>
                  <a:srgbClr val="0D0D0D"/>
                </a:solidFill>
                <a:effectLst/>
                <a:latin typeface="Times New Roman" panose="02020603050405020304" pitchFamily="18" charset="0"/>
                <a:cs typeface="Times New Roman" panose="02020603050405020304" pitchFamily="18" charset="0"/>
              </a:rPr>
              <a:t>BERTon</a:t>
            </a:r>
            <a:r>
              <a:rPr lang="en-US" sz="2000" b="0" i="0" dirty="0">
                <a:solidFill>
                  <a:srgbClr val="0D0D0D"/>
                </a:solidFill>
                <a:effectLst/>
                <a:latin typeface="Times New Roman" panose="02020603050405020304" pitchFamily="18" charset="0"/>
                <a:cs typeface="Times New Roman" panose="02020603050405020304" pitchFamily="18" charset="0"/>
              </a:rPr>
              <a:t> specific domains or industries to improve model performance and accuracy.</a:t>
            </a:r>
          </a:p>
          <a:p>
            <a:pPr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 Evaluation and Optimization</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Evaluate the deep learning models' performance using rigorous validation methods and metrics specific to sentiment analysis such as accuracy, Validation accuracy and  loss measure).</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Optimize model hyperparameters, architecture, and training strategies to enhance model robustness and generalization capabilities.</a:t>
            </a:r>
          </a:p>
        </p:txBody>
      </p:sp>
    </p:spTree>
    <p:extLst>
      <p:ext uri="{BB962C8B-B14F-4D97-AF65-F5344CB8AC3E}">
        <p14:creationId xmlns:p14="http://schemas.microsoft.com/office/powerpoint/2010/main" val="379283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42B6-FD38-86AB-E1EF-9E46D3342D9F}"/>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52A2F757-1E76-39A0-E157-D0384233F78F}"/>
              </a:ext>
            </a:extLst>
          </p:cNvPr>
          <p:cNvSpPr>
            <a:spLocks noGrp="1"/>
          </p:cNvSpPr>
          <p:nvPr>
            <p:ph idx="1"/>
          </p:nvPr>
        </p:nvSpPr>
        <p:spPr>
          <a:xfrm>
            <a:off x="3869268" y="864108"/>
            <a:ext cx="7882760" cy="5120640"/>
          </a:xfrm>
        </p:spPr>
        <p:txBody>
          <a:bodyPr>
            <a:normAutofit/>
          </a:bodyPr>
          <a:lstStyle/>
          <a:p>
            <a:pPr marL="0" indent="0" algn="l">
              <a:buNone/>
            </a:pPr>
            <a:r>
              <a:rPr lang="en-US" b="0" i="0" dirty="0">
                <a:solidFill>
                  <a:srgbClr val="0D0D0D"/>
                </a:solidFill>
                <a:effectLst/>
                <a:latin typeface="Times New Roman" panose="02020603050405020304" pitchFamily="18" charset="0"/>
                <a:cs typeface="Times New Roman" panose="02020603050405020304" pitchFamily="18" charset="0"/>
              </a:rPr>
              <a:t>4. User Interface Development: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Design and implement a user-friendly interface that integrates the deep learning-powered sentiment analysis model, allowing businesses to input customer reviews and visualize sentiment analysis results in an intuitive manner.</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Incorporate interactive features and visualization tools such sentiment trends to enhance user experience and facilitate actionable insights.</a:t>
            </a:r>
          </a:p>
          <a:p>
            <a:pPr marL="0" indent="0" algn="l">
              <a:buNone/>
            </a:pPr>
            <a:r>
              <a:rPr lang="en-US" b="0" i="0" dirty="0">
                <a:solidFill>
                  <a:srgbClr val="0D0D0D"/>
                </a:solidFill>
                <a:effectLst/>
                <a:latin typeface="Times New Roman" panose="02020603050405020304" pitchFamily="18" charset="0"/>
                <a:cs typeface="Times New Roman" panose="02020603050405020304" pitchFamily="18" charset="0"/>
              </a:rPr>
              <a:t>5. Actionable Insights and Recommendations</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Analyze sentiment analysis results to identify key trends, sentiment shifts, and actionable insights for improving specific aspects of customer experiences.</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Generate automated reports and recommendations based on sentiment analysis findings, providing businesses with actionable strategies to enhance customer satisfaction and loyalty.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19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CDD6-2BA5-2B73-A07E-58917DB5EFC1}"/>
              </a:ext>
            </a:extLst>
          </p:cNvPr>
          <p:cNvSpPr>
            <a:spLocks noGrp="1"/>
          </p:cNvSpPr>
          <p:nvPr>
            <p:ph type="title"/>
          </p:nvPr>
        </p:nvSpPr>
        <p:spPr>
          <a:xfrm>
            <a:off x="252919" y="1123837"/>
            <a:ext cx="3118434" cy="4601183"/>
          </a:xfrm>
        </p:spPr>
        <p:txBody>
          <a:bodyPr>
            <a:normAutofit/>
          </a:bodyPr>
          <a:lstStyle/>
          <a:p>
            <a:r>
              <a:rPr lang="en-US" sz="4400" b="1" dirty="0">
                <a:latin typeface="Times New Roman" panose="02020603050405020304" pitchFamily="18" charset="0"/>
                <a:cs typeface="Times New Roman" panose="02020603050405020304" pitchFamily="18" charset="0"/>
              </a:rPr>
              <a:t>Deliverables</a:t>
            </a:r>
          </a:p>
        </p:txBody>
      </p:sp>
      <p:sp>
        <p:nvSpPr>
          <p:cNvPr id="3" name="Content Placeholder 2">
            <a:extLst>
              <a:ext uri="{FF2B5EF4-FFF2-40B4-BE49-F238E27FC236}">
                <a16:creationId xmlns:a16="http://schemas.microsoft.com/office/drawing/2014/main" id="{2BAE7B8D-E2E2-F127-C504-2ADFEB80987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1. A trained deep learning model specifically designed for sentiment analysis of customer reviews, utilizing advanced techniques such as recurrent neural networks (RNNs), long short-term memory (LSTM) networks, or transformers (e.g., BERT, GPT) for accurate classification.</a:t>
            </a:r>
          </a:p>
          <a:p>
            <a:r>
              <a:rPr lang="en-US" dirty="0">
                <a:latin typeface="Times New Roman" panose="02020603050405020304" pitchFamily="18" charset="0"/>
                <a:cs typeface="Times New Roman" panose="02020603050405020304" pitchFamily="18" charset="0"/>
              </a:rPr>
              <a:t>2. Development of a user-friendly interface that allows for the input of customer reviews and seamlessly displays sentiment analysis results, enhancing accessibility and usability for businesses.</a:t>
            </a:r>
          </a:p>
          <a:p>
            <a:r>
              <a:rPr lang="en-US" dirty="0">
                <a:latin typeface="Times New Roman" panose="02020603050405020304" pitchFamily="18" charset="0"/>
                <a:cs typeface="Times New Roman" panose="02020603050405020304" pitchFamily="18" charset="0"/>
              </a:rPr>
              <a:t>3. Compilation of an evaluation report that comprehensively outlines the model's performance metrics, including accuracy, precision, recall, and F1 score, along with an in-depth analysis of sentiment trends derived from the analysis.</a:t>
            </a:r>
          </a:p>
          <a:p>
            <a:r>
              <a:rPr lang="en-US" dirty="0">
                <a:latin typeface="Times New Roman" panose="02020603050405020304" pitchFamily="18" charset="0"/>
                <a:cs typeface="Times New Roman" panose="02020603050405020304" pitchFamily="18" charset="0"/>
              </a:rPr>
              <a:t>4. Generation of actionable insights and recommendations based on the sentiment analysis findings, providing businesses with strategic guidance to enhance customer experiences effectively and drive long-term customer loyalty.</a:t>
            </a:r>
          </a:p>
        </p:txBody>
      </p:sp>
    </p:spTree>
    <p:extLst>
      <p:ext uri="{BB962C8B-B14F-4D97-AF65-F5344CB8AC3E}">
        <p14:creationId xmlns:p14="http://schemas.microsoft.com/office/powerpoint/2010/main" val="373268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6763-EA97-69ED-C16A-3E783881F3AA}"/>
              </a:ext>
            </a:extLst>
          </p:cNvPr>
          <p:cNvSpPr>
            <a:spLocks noGrp="1"/>
          </p:cNvSpPr>
          <p:nvPr>
            <p:ph type="title"/>
          </p:nvPr>
        </p:nvSpPr>
        <p:spPr>
          <a:xfrm>
            <a:off x="174929" y="1123837"/>
            <a:ext cx="3244132" cy="4601183"/>
          </a:xfrm>
        </p:spPr>
        <p:txBody>
          <a:bodyPr>
            <a:normAutofit/>
          </a:bodyPr>
          <a:lstStyle/>
          <a:p>
            <a:r>
              <a:rPr lang="en-US" sz="4400" b="1" dirty="0">
                <a:latin typeface="Times New Roman" panose="02020603050405020304" pitchFamily="18" charset="0"/>
                <a:cs typeface="Times New Roman" panose="02020603050405020304" pitchFamily="18" charset="0"/>
              </a:rPr>
              <a:t>Evaluation Methodology</a:t>
            </a:r>
          </a:p>
        </p:txBody>
      </p:sp>
      <p:sp>
        <p:nvSpPr>
          <p:cNvPr id="3" name="Content Placeholder 2">
            <a:extLst>
              <a:ext uri="{FF2B5EF4-FFF2-40B4-BE49-F238E27FC236}">
                <a16:creationId xmlns:a16="http://schemas.microsoft.com/office/drawing/2014/main" id="{1BF6AAB2-AFB1-2CAC-8F1F-1F1ACEFA9404}"/>
              </a:ext>
            </a:extLst>
          </p:cNvPr>
          <p:cNvSpPr>
            <a:spLocks noGrp="1"/>
          </p:cNvSpPr>
          <p:nvPr>
            <p:ph idx="1"/>
          </p:nvPr>
        </p:nvSpPr>
        <p:spPr>
          <a:xfrm>
            <a:off x="3419061" y="1248759"/>
            <a:ext cx="8404529" cy="4351338"/>
          </a:xfrm>
        </p:spPr>
        <p:txBody>
          <a:bodyPr>
            <a:noAutofit/>
          </a:bodyPr>
          <a:lstStyle/>
          <a:p>
            <a:r>
              <a:rPr lang="en-US" sz="1800" dirty="0">
                <a:latin typeface="Times New Roman" panose="02020603050405020304" pitchFamily="18" charset="0"/>
                <a:cs typeface="Times New Roman" panose="02020603050405020304" pitchFamily="18" charset="0"/>
              </a:rPr>
              <a:t>1. Deep Learning Model Performance: Evaluate the deep learning model's performance using standard metrics such as accuracy (percentage of correctly classified samples) and loss (a measure of the model's prediction error), ensuring high accuracy and low loss in sentiment analysis tasks.</a:t>
            </a:r>
          </a:p>
          <a:p>
            <a:r>
              <a:rPr lang="en-US" sz="1800" dirty="0">
                <a:latin typeface="Times New Roman" panose="02020603050405020304" pitchFamily="18" charset="0"/>
                <a:cs typeface="Times New Roman" panose="02020603050405020304" pitchFamily="18" charset="0"/>
              </a:rPr>
              <a:t>2. Fine-Grained Sentiment Analysis: Utilize techniques like sentiment polarity analysis, emotion detection, and aspect-based sentiment analysis to assess the model's ability to capture nuanced sentiments and emotions expressed in customer reviews accurately.</a:t>
            </a:r>
          </a:p>
          <a:p>
            <a:r>
              <a:rPr lang="en-US" sz="1800" dirty="0">
                <a:latin typeface="Times New Roman" panose="02020603050405020304" pitchFamily="18" charset="0"/>
                <a:cs typeface="Times New Roman" panose="02020603050405020304" pitchFamily="18" charset="0"/>
              </a:rPr>
              <a:t>4. Transfer Learning Evaluation: Evaluate the effectiveness of transfer learning techniques by fine-tuning pre-trained language models (e.g., BERT, GPT) on domain-specific data, monitoring improvements in accuracy and reduction in loss for sentiment analysis tasks.</a:t>
            </a:r>
          </a:p>
          <a:p>
            <a:r>
              <a:rPr lang="en-US" sz="1800" dirty="0">
                <a:latin typeface="Times New Roman" panose="02020603050405020304" pitchFamily="18" charset="0"/>
                <a:cs typeface="Times New Roman" panose="02020603050405020304" pitchFamily="18" charset="0"/>
              </a:rPr>
              <a:t>5. Real-Time Processing: Measure the processing speed, throughput, and latency of the deep learning model in real-time sentiment analysis tasks, ensuring efficient and timely generation of sentiment analysis results for practical business applications.</a:t>
            </a:r>
          </a:p>
          <a:p>
            <a:r>
              <a:rPr lang="en-US" sz="1800" dirty="0">
                <a:latin typeface="Times New Roman" panose="02020603050405020304" pitchFamily="18" charset="0"/>
                <a:cs typeface="Times New Roman" panose="02020603050405020304" pitchFamily="18" charset="0"/>
              </a:rPr>
              <a:t>6. Comparative Benchmarking: Benchmark the deep learning model against state-of-the-art sentiment analysis models or industry standards, comparing accuracy, loss, and other performance metrics to demonstrate its superior performance in capturing complex sentiments and providing actionable insights for enhancing customer experiences.</a:t>
            </a:r>
          </a:p>
        </p:txBody>
      </p:sp>
    </p:spTree>
    <p:extLst>
      <p:ext uri="{BB962C8B-B14F-4D97-AF65-F5344CB8AC3E}">
        <p14:creationId xmlns:p14="http://schemas.microsoft.com/office/powerpoint/2010/main" val="395814648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38</TotalTime>
  <Words>1482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Corbel</vt:lpstr>
      <vt:lpstr>Times New Roman</vt:lpstr>
      <vt:lpstr>Wingdings 2</vt:lpstr>
      <vt:lpstr>Frame</vt:lpstr>
      <vt:lpstr>Enhancing Customer Experiences through Deep Learning-Powered Sentiment Analysis of Reviews</vt:lpstr>
      <vt:lpstr>Objectives</vt:lpstr>
      <vt:lpstr>Statement of Value</vt:lpstr>
      <vt:lpstr>Related Work</vt:lpstr>
      <vt:lpstr>Related Work</vt:lpstr>
      <vt:lpstr>Approach</vt:lpstr>
      <vt:lpstr>Approach</vt:lpstr>
      <vt:lpstr>Deliverables</vt:lpstr>
      <vt:lpstr>Evaluation 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Customer Experiences through Deep Learning-Powered Sentiment Analysis of Reviews</dc:title>
  <dc:creator>Admin</dc:creator>
  <cp:lastModifiedBy>umamahesh chowdary pedavalli</cp:lastModifiedBy>
  <cp:revision>2</cp:revision>
  <dcterms:created xsi:type="dcterms:W3CDTF">2024-03-19T14:14:14Z</dcterms:created>
  <dcterms:modified xsi:type="dcterms:W3CDTF">2024-03-21T02:25:20Z</dcterms:modified>
</cp:coreProperties>
</file>