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50" d="100"/>
          <a:sy n="50" d="100"/>
        </p:scale>
        <p:origin x="184" y="1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2227" y="1800147"/>
            <a:ext cx="10994760" cy="1832460"/>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02226" y="3836214"/>
            <a:ext cx="11198367" cy="1832460"/>
          </a:xfrm>
        </p:spPr>
        <p:txBody>
          <a:bodyPr>
            <a:normAutofit/>
          </a:bodyPr>
          <a:lstStyle>
            <a:lvl1pPr marL="0" indent="0" algn="l">
              <a:buNone/>
              <a:defRPr sz="3733" b="0" i="0">
                <a:solidFill>
                  <a:srgbClr val="F2CD4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16AD62-B440-441A-A086-A30FE1D5D94C}"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14343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16AD62-B440-441A-A086-A30FE1D5D94C}" type="datetimeFigureOut">
              <a:rPr lang="en-US" smtClean="0"/>
              <a:t>3/31/24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25586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16AD62-B440-441A-A086-A30FE1D5D94C}"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496628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16AD62-B440-441A-A086-A30FE1D5D94C}"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54E3A-2ECC-4556-B962-3F9EA0B0D579}"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80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7"/>
            <a:ext cx="10994760" cy="814428"/>
          </a:xfrm>
        </p:spPr>
        <p:txBody>
          <a:bodyPr>
            <a:normAutofit/>
          </a:bodyPr>
          <a:lstStyle>
            <a:lvl1pPr algn="l">
              <a:defRPr sz="4800" baseline="0">
                <a:solidFill>
                  <a:srgbClr val="F2CD44"/>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682951"/>
          </a:xfrm>
        </p:spPr>
        <p:txBody>
          <a:bodyPr/>
          <a:lstStyle>
            <a:lvl1pPr algn="l">
              <a:defRPr sz="3733">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6AD62-B440-441A-A086-A30FE1D5D94C}"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200343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7"/>
            <a:ext cx="8347873" cy="763525"/>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0" y="1392934"/>
            <a:ext cx="8347875" cy="4681415"/>
          </a:xfrm>
        </p:spPr>
        <p:txBody>
          <a:bodyPr/>
          <a:lstStyle>
            <a:lvl1pPr>
              <a:defRPr sz="3733">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6AD62-B440-441A-A086-A30FE1D5D94C}"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2382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6AD62-B440-441A-A086-A30FE1D5D94C}"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38793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16AD62-B440-441A-A086-A30FE1D5D94C}" type="datetimeFigureOut">
              <a:rPr lang="en-US" smtClean="0"/>
              <a:t>3/31/24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4272521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578507"/>
            <a:ext cx="10791153" cy="814427"/>
          </a:xfrm>
        </p:spPr>
        <p:txBody>
          <a:bodyPr>
            <a:normAutofit/>
          </a:bodyPr>
          <a:lstStyle>
            <a:lvl1pPr algn="l">
              <a:defRPr sz="4800" baseline="0">
                <a:solidFill>
                  <a:srgbClr val="F2CD44"/>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59"/>
            <a:ext cx="5386917" cy="639763"/>
          </a:xfrm>
        </p:spPr>
        <p:txBody>
          <a:bodyPr anchor="b"/>
          <a:lstStyle>
            <a:lvl1pPr marL="0" indent="0" algn="ctr">
              <a:buNone/>
              <a:defRPr sz="3200" b="1">
                <a:solidFill>
                  <a:schemeClr val="bg2">
                    <a:lumMod val="1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837221"/>
            <a:ext cx="5386917" cy="3035059"/>
          </a:xfrm>
        </p:spPr>
        <p:txBody>
          <a:bodyPr/>
          <a:lstStyle>
            <a:lvl1pPr algn="ctr">
              <a:defRPr sz="3200">
                <a:solidFill>
                  <a:schemeClr val="bg2">
                    <a:lumMod val="10000"/>
                  </a:schemeClr>
                </a:solidFill>
              </a:defRPr>
            </a:lvl1pPr>
            <a:lvl2pPr algn="ctr">
              <a:defRPr sz="2667">
                <a:solidFill>
                  <a:schemeClr val="bg2">
                    <a:lumMod val="10000"/>
                  </a:schemeClr>
                </a:solidFill>
              </a:defRPr>
            </a:lvl2pPr>
            <a:lvl3pPr algn="ctr">
              <a:defRPr sz="2400">
                <a:solidFill>
                  <a:schemeClr val="bg2">
                    <a:lumMod val="10000"/>
                  </a:schemeClr>
                </a:solidFill>
              </a:defRPr>
            </a:lvl3pPr>
            <a:lvl4pPr algn="ctr">
              <a:defRPr sz="2133">
                <a:solidFill>
                  <a:schemeClr val="bg2">
                    <a:lumMod val="10000"/>
                  </a:schemeClr>
                </a:solidFill>
              </a:defRPr>
            </a:lvl4pPr>
            <a:lvl5pPr algn="ctr">
              <a:defRPr sz="2133">
                <a:solidFill>
                  <a:schemeClr val="bg2">
                    <a:lumMod val="10000"/>
                  </a:schemeClr>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59"/>
            <a:ext cx="5389033" cy="639763"/>
          </a:xfrm>
        </p:spPr>
        <p:txBody>
          <a:bodyPr anchor="b"/>
          <a:lstStyle>
            <a:lvl1pPr marL="0" indent="0" algn="ctr">
              <a:buNone/>
              <a:defRPr sz="3200" b="1">
                <a:solidFill>
                  <a:schemeClr val="bg2">
                    <a:lumMod val="1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837221"/>
            <a:ext cx="5389033" cy="3035059"/>
          </a:xfrm>
        </p:spPr>
        <p:txBody>
          <a:bodyPr/>
          <a:lstStyle>
            <a:lvl1pPr algn="ctr">
              <a:defRPr sz="3200">
                <a:solidFill>
                  <a:schemeClr val="bg2">
                    <a:lumMod val="10000"/>
                  </a:schemeClr>
                </a:solidFill>
              </a:defRPr>
            </a:lvl1pPr>
            <a:lvl2pPr algn="ctr">
              <a:defRPr sz="2667">
                <a:solidFill>
                  <a:schemeClr val="bg2">
                    <a:lumMod val="10000"/>
                  </a:schemeClr>
                </a:solidFill>
              </a:defRPr>
            </a:lvl2pPr>
            <a:lvl3pPr algn="ctr">
              <a:defRPr sz="2400">
                <a:solidFill>
                  <a:schemeClr val="bg2">
                    <a:lumMod val="10000"/>
                  </a:schemeClr>
                </a:solidFill>
              </a:defRPr>
            </a:lvl3pPr>
            <a:lvl4pPr algn="ctr">
              <a:defRPr sz="2133">
                <a:solidFill>
                  <a:schemeClr val="bg2">
                    <a:lumMod val="10000"/>
                  </a:schemeClr>
                </a:solidFill>
              </a:defRPr>
            </a:lvl4pPr>
            <a:lvl5pPr algn="ctr">
              <a:defRPr sz="2133">
                <a:solidFill>
                  <a:schemeClr val="bg2">
                    <a:lumMod val="10000"/>
                  </a:schemeClr>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16AD62-B440-441A-A086-A30FE1D5D94C}" type="datetimeFigureOut">
              <a:rPr lang="en-US" smtClean="0"/>
              <a:t>3/31/24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1371734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16AD62-B440-441A-A086-A30FE1D5D94C}" type="datetimeFigureOut">
              <a:rPr lang="en-US" smtClean="0"/>
              <a:t>3/31/24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99097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6AD62-B440-441A-A086-A30FE1D5D94C}" type="datetimeFigureOut">
              <a:rPr lang="en-US" smtClean="0"/>
              <a:t>3/31/24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101411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16AD62-B440-441A-A086-A30FE1D5D94C}" type="datetimeFigureOut">
              <a:rPr lang="en-US" smtClean="0"/>
              <a:t>3/31/24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54E3A-2ECC-4556-B962-3F9EA0B0D579}" type="slidenum">
              <a:rPr lang="en-US" smtClean="0"/>
              <a:t>‹#›</a:t>
            </a:fld>
            <a:endParaRPr lang="en-US"/>
          </a:p>
        </p:txBody>
      </p:sp>
    </p:spTree>
    <p:extLst>
      <p:ext uri="{BB962C8B-B14F-4D97-AF65-F5344CB8AC3E}">
        <p14:creationId xmlns:p14="http://schemas.microsoft.com/office/powerpoint/2010/main" val="3976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116AD62-B440-441A-A086-A30FE1D5D94C}" type="datetimeFigureOut">
              <a:rPr lang="en-US" smtClean="0"/>
              <a:t>3/31/24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9F54E3A-2ECC-4556-B962-3F9EA0B0D579}"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338014325"/>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0"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uggingface.co/datasets/scientific_pap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1938-1357-F005-6EA4-10651B5EB715}"/>
              </a:ext>
            </a:extLst>
          </p:cNvPr>
          <p:cNvSpPr>
            <a:spLocks noGrp="1"/>
          </p:cNvSpPr>
          <p:nvPr>
            <p:ph type="ctrTitle"/>
          </p:nvPr>
        </p:nvSpPr>
        <p:spPr/>
        <p:txBody>
          <a:bodyPr>
            <a:normAutofit/>
          </a:bodyPr>
          <a:lstStyle/>
          <a:p>
            <a:r>
              <a:rPr lang="en-IN" dirty="0"/>
              <a:t>DSCI 6004: Natural Language Processing</a:t>
            </a:r>
            <a:br>
              <a:rPr lang="en-US" dirty="0"/>
            </a:br>
            <a:endParaRPr lang="en-US" dirty="0"/>
          </a:p>
        </p:txBody>
      </p:sp>
      <p:sp>
        <p:nvSpPr>
          <p:cNvPr id="3" name="Subtitle 2">
            <a:extLst>
              <a:ext uri="{FF2B5EF4-FFF2-40B4-BE49-F238E27FC236}">
                <a16:creationId xmlns:a16="http://schemas.microsoft.com/office/drawing/2014/main" id="{8F5DDABA-D088-63BD-45FC-267BEB518476}"/>
              </a:ext>
            </a:extLst>
          </p:cNvPr>
          <p:cNvSpPr>
            <a:spLocks noGrp="1"/>
          </p:cNvSpPr>
          <p:nvPr>
            <p:ph type="subTitle" idx="1"/>
          </p:nvPr>
        </p:nvSpPr>
        <p:spPr/>
        <p:txBody>
          <a:bodyPr>
            <a:normAutofit fontScale="77500" lnSpcReduction="20000"/>
          </a:bodyPr>
          <a:lstStyle/>
          <a:p>
            <a:r>
              <a:rPr lang="en-US" dirty="0"/>
              <a:t>Names:</a:t>
            </a:r>
          </a:p>
          <a:p>
            <a:r>
              <a:rPr lang="en-US" dirty="0"/>
              <a:t>1.Manikanta </a:t>
            </a:r>
            <a:r>
              <a:rPr lang="en-US"/>
              <a:t>Teja Babu Paritala</a:t>
            </a:r>
            <a:endParaRPr lang="en-US" dirty="0"/>
          </a:p>
          <a:p>
            <a:r>
              <a:rPr lang="en-US" dirty="0"/>
              <a:t>2.Badrinath </a:t>
            </a:r>
            <a:r>
              <a:rPr lang="en-US" dirty="0" err="1"/>
              <a:t>Kanchi</a:t>
            </a:r>
            <a:r>
              <a:rPr lang="en-US" dirty="0"/>
              <a:t> </a:t>
            </a:r>
            <a:r>
              <a:rPr lang="en-US" dirty="0" err="1"/>
              <a:t>Harinath</a:t>
            </a:r>
            <a:endParaRPr lang="en-US" dirty="0"/>
          </a:p>
          <a:p>
            <a:r>
              <a:rPr lang="en-US" dirty="0"/>
              <a:t>3.Chaitanya </a:t>
            </a:r>
            <a:r>
              <a:rPr lang="en-US" dirty="0" err="1"/>
              <a:t>Gopinadh</a:t>
            </a:r>
            <a:r>
              <a:rPr lang="en-US" dirty="0"/>
              <a:t> </a:t>
            </a:r>
            <a:r>
              <a:rPr lang="en-US" dirty="0" err="1"/>
              <a:t>Madala</a:t>
            </a:r>
            <a:endParaRPr lang="en-US" dirty="0"/>
          </a:p>
          <a:p>
            <a:endParaRPr lang="en-US" dirty="0"/>
          </a:p>
          <a:p>
            <a:endParaRPr lang="en-US" dirty="0"/>
          </a:p>
        </p:txBody>
      </p:sp>
    </p:spTree>
    <p:extLst>
      <p:ext uri="{BB962C8B-B14F-4D97-AF65-F5344CB8AC3E}">
        <p14:creationId xmlns:p14="http://schemas.microsoft.com/office/powerpoint/2010/main" val="3912799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ED9D-499A-72C3-DB0D-3C24E6EC0471}"/>
              </a:ext>
            </a:extLst>
          </p:cNvPr>
          <p:cNvSpPr>
            <a:spLocks noGrp="1"/>
          </p:cNvSpPr>
          <p:nvPr>
            <p:ph type="title"/>
          </p:nvPr>
        </p:nvSpPr>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21F054E3-0BD2-B730-9ECC-C3A21B20FBE9}"/>
              </a:ext>
            </a:extLst>
          </p:cNvPr>
          <p:cNvSpPr>
            <a:spLocks noGrp="1"/>
          </p:cNvSpPr>
          <p:nvPr>
            <p:ph idx="1"/>
          </p:nvPr>
        </p:nvSpPr>
        <p:spPr/>
        <p:txBody>
          <a:bodyPr>
            <a:normAutofit fontScale="62500" lnSpcReduction="20000"/>
          </a:bodyPr>
          <a:lstStyle/>
          <a:p>
            <a:pPr marL="0" indent="0">
              <a:buNone/>
            </a:pPr>
            <a:r>
              <a:rPr lang="en-US" dirty="0"/>
              <a:t>1. </a:t>
            </a:r>
            <a:r>
              <a:rPr lang="en-US" dirty="0" err="1"/>
              <a:t>Ranjitha</a:t>
            </a:r>
            <a:r>
              <a:rPr lang="en-US" dirty="0"/>
              <a:t> B </a:t>
            </a:r>
            <a:r>
              <a:rPr lang="en-US" dirty="0" err="1"/>
              <a:t>B</a:t>
            </a:r>
            <a:r>
              <a:rPr lang="en-US" dirty="0"/>
              <a:t>, Dr. Vijayalakshmi M N. "A Web Application for Title Generation and Summarization of Research Papers." International Journal of Creative Research Thoughts (IJCRT), vol. 9, no. 5, May 2021, ISSN: 2320-2882, pp. f393. [Online]. Available: www.ijcrt.org. </a:t>
            </a:r>
          </a:p>
          <a:p>
            <a:pPr marL="0" indent="0">
              <a:buNone/>
            </a:pPr>
            <a:r>
              <a:rPr lang="en-US" dirty="0"/>
              <a:t>2. </a:t>
            </a:r>
            <a:r>
              <a:rPr lang="en-US" dirty="0" err="1"/>
              <a:t>YetuYetu</a:t>
            </a:r>
            <a:r>
              <a:rPr lang="en-US" dirty="0"/>
              <a:t> </a:t>
            </a:r>
            <a:r>
              <a:rPr lang="en-US" dirty="0" err="1"/>
              <a:t>Kesiku</a:t>
            </a:r>
            <a:r>
              <a:rPr lang="en-US" dirty="0"/>
              <a:t>, </a:t>
            </a:r>
            <a:r>
              <a:rPr lang="en-US" dirty="0" err="1"/>
              <a:t>Cyrille</a:t>
            </a:r>
            <a:r>
              <a:rPr lang="en-US" dirty="0"/>
              <a:t>, et al. "Natural Language Processing Techniques for Text Classification of Biomedical Documents: A Systematic Review." Information, vol. 13, no. 10, 2022, pp. 499, doi:10.3390/info13100499.</a:t>
            </a:r>
          </a:p>
          <a:p>
            <a:pPr marL="0" indent="0">
              <a:buNone/>
            </a:pPr>
            <a:r>
              <a:rPr lang="en-US" dirty="0"/>
              <a:t>3. Awasthi, </a:t>
            </a:r>
            <a:r>
              <a:rPr lang="en-US" dirty="0" err="1"/>
              <a:t>Ishitva</a:t>
            </a:r>
            <a:r>
              <a:rPr lang="en-US" dirty="0"/>
              <a:t>, et al. "Natural Language Processing (NLP) based Text Summarization - A Survey." Proceedings of the Sixth International Conference on Inventive Computation Technologies (ICICT 2021), IEEE Xplore Part Number: CFP21F70-ART, ISBN: 978-1-7281-8501-9, 2021.</a:t>
            </a:r>
          </a:p>
          <a:p>
            <a:pPr marL="0" indent="0">
              <a:buNone/>
            </a:pPr>
            <a:r>
              <a:rPr lang="en-US" dirty="0"/>
              <a:t>4. Rahul, et al. "NLP based Machine Learning Approaches for Text Summarization." Proceedings of the Fourth International Conference on Computing, Methodologies and Communication (ICCMC 2020), IEEE Xplore Part Number: CFP20K25-ART, ISBN: 978-1-7281-4889-2, 2020.</a:t>
            </a:r>
          </a:p>
        </p:txBody>
      </p:sp>
    </p:spTree>
    <p:extLst>
      <p:ext uri="{BB962C8B-B14F-4D97-AF65-F5344CB8AC3E}">
        <p14:creationId xmlns:p14="http://schemas.microsoft.com/office/powerpoint/2010/main" val="236742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C7A2-C9FF-022F-8018-8EDAAF115864}"/>
              </a:ext>
            </a:extLst>
          </p:cNvPr>
          <p:cNvSpPr>
            <a:spLocks noGrp="1"/>
          </p:cNvSpPr>
          <p:nvPr>
            <p:ph type="title"/>
          </p:nvPr>
        </p:nvSpPr>
        <p:spPr/>
        <p:txBody>
          <a:bodyPr>
            <a:normAutofit fontScale="90000"/>
          </a:bodyPr>
          <a:lstStyle/>
          <a:p>
            <a:r>
              <a:rPr lang="en-US" dirty="0"/>
              <a:t>Project Topic</a:t>
            </a:r>
          </a:p>
        </p:txBody>
      </p:sp>
      <p:sp>
        <p:nvSpPr>
          <p:cNvPr id="3" name="Content Placeholder 2">
            <a:extLst>
              <a:ext uri="{FF2B5EF4-FFF2-40B4-BE49-F238E27FC236}">
                <a16:creationId xmlns:a16="http://schemas.microsoft.com/office/drawing/2014/main" id="{8F9144DC-A9DC-D2EF-B219-82E8BFC5F387}"/>
              </a:ext>
            </a:extLst>
          </p:cNvPr>
          <p:cNvSpPr>
            <a:spLocks noGrp="1"/>
          </p:cNvSpPr>
          <p:nvPr>
            <p:ph idx="1"/>
          </p:nvPr>
        </p:nvSpPr>
        <p:spPr/>
        <p:txBody>
          <a:bodyPr>
            <a:normAutofit/>
          </a:bodyPr>
          <a:lstStyle/>
          <a:p>
            <a:pPr marL="0" indent="0" algn="ctr">
              <a:buNone/>
            </a:pPr>
            <a:r>
              <a:rPr lang="en-US" sz="4400" b="1" dirty="0"/>
              <a:t>Automated Title Generation for Academic Papers through Natural Language Processing Techniques</a:t>
            </a:r>
          </a:p>
        </p:txBody>
      </p:sp>
    </p:spTree>
    <p:extLst>
      <p:ext uri="{BB962C8B-B14F-4D97-AF65-F5344CB8AC3E}">
        <p14:creationId xmlns:p14="http://schemas.microsoft.com/office/powerpoint/2010/main" val="390322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FF91-B63C-9CD4-D930-2933F036CD5D}"/>
              </a:ext>
            </a:extLst>
          </p:cNvPr>
          <p:cNvSpPr>
            <a:spLocks noGrp="1"/>
          </p:cNvSpPr>
          <p:nvPr>
            <p:ph type="title"/>
          </p:nvPr>
        </p:nvSpPr>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B97E0D34-111F-56F0-38F9-DBA1EAAB5C79}"/>
              </a:ext>
            </a:extLst>
          </p:cNvPr>
          <p:cNvSpPr>
            <a:spLocks noGrp="1"/>
          </p:cNvSpPr>
          <p:nvPr>
            <p:ph idx="1"/>
          </p:nvPr>
        </p:nvSpPr>
        <p:spPr/>
        <p:txBody>
          <a:bodyPr>
            <a:normAutofit/>
          </a:bodyPr>
          <a:lstStyle/>
          <a:p>
            <a:pPr marL="0" indent="0">
              <a:buNone/>
            </a:pPr>
            <a:r>
              <a:rPr lang="en-US" dirty="0"/>
              <a:t>The objective of this project is to develop a system capable of automatically generating unique and impactful titles for academic research papers using natural language processing (NLP) techniques. We aim to train a model on a large corpus of scholarly articles to learn the patterns and characteristics of successful titles, enabling it to generate titles that are relevant, concise, and engaging</a:t>
            </a:r>
          </a:p>
        </p:txBody>
      </p:sp>
    </p:spTree>
    <p:extLst>
      <p:ext uri="{BB962C8B-B14F-4D97-AF65-F5344CB8AC3E}">
        <p14:creationId xmlns:p14="http://schemas.microsoft.com/office/powerpoint/2010/main" val="312726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D2ED-B774-5015-5FEF-BF9A392FA80E}"/>
              </a:ext>
            </a:extLst>
          </p:cNvPr>
          <p:cNvSpPr>
            <a:spLocks noGrp="1"/>
          </p:cNvSpPr>
          <p:nvPr>
            <p:ph type="title"/>
          </p:nvPr>
        </p:nvSpPr>
        <p:spPr/>
        <p:txBody>
          <a:bodyPr>
            <a:normAutofit fontScale="90000"/>
          </a:bodyPr>
          <a:lstStyle/>
          <a:p>
            <a:r>
              <a:rPr lang="en-US" dirty="0"/>
              <a:t>Statement of Value</a:t>
            </a:r>
          </a:p>
        </p:txBody>
      </p:sp>
      <p:sp>
        <p:nvSpPr>
          <p:cNvPr id="3" name="Content Placeholder 2">
            <a:extLst>
              <a:ext uri="{FF2B5EF4-FFF2-40B4-BE49-F238E27FC236}">
                <a16:creationId xmlns:a16="http://schemas.microsoft.com/office/drawing/2014/main" id="{14EDFD25-C57A-045D-7F26-688C0BEB7B01}"/>
              </a:ext>
            </a:extLst>
          </p:cNvPr>
          <p:cNvSpPr>
            <a:spLocks noGrp="1"/>
          </p:cNvSpPr>
          <p:nvPr>
            <p:ph idx="1"/>
          </p:nvPr>
        </p:nvSpPr>
        <p:spPr/>
        <p:txBody>
          <a:bodyPr>
            <a:normAutofit fontScale="92500"/>
          </a:bodyPr>
          <a:lstStyle/>
          <a:p>
            <a:pPr marL="0" indent="0">
              <a:buNone/>
            </a:pPr>
            <a:r>
              <a:rPr lang="en-US" dirty="0"/>
              <a:t>This project is worth pursuing as it addresses a common challenge faced by researchers in academia - the creation of compelling titles for their papers. By automating the title generation process, researchers can save time and effort while producing titles that attract readers and accurately represent the content of their work. Additionally, this project contributes to the advancement of NLP technology and its practical applications in academic writing.</a:t>
            </a:r>
          </a:p>
        </p:txBody>
      </p:sp>
    </p:spTree>
    <p:extLst>
      <p:ext uri="{BB962C8B-B14F-4D97-AF65-F5344CB8AC3E}">
        <p14:creationId xmlns:p14="http://schemas.microsoft.com/office/powerpoint/2010/main" val="73643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83FA-F8A4-CF1D-9D06-19C167C68DC3}"/>
              </a:ext>
            </a:extLst>
          </p:cNvPr>
          <p:cNvSpPr>
            <a:spLocks noGrp="1"/>
          </p:cNvSpPr>
          <p:nvPr>
            <p:ph type="title"/>
          </p:nvPr>
        </p:nvSpPr>
        <p:spPr/>
        <p:txBody>
          <a:bodyPr>
            <a:normAutofit fontScale="90000"/>
          </a:bodyPr>
          <a:lstStyle/>
          <a:p>
            <a:r>
              <a:rPr lang="en-US" dirty="0"/>
              <a:t>Review of the State of the Art</a:t>
            </a:r>
          </a:p>
        </p:txBody>
      </p:sp>
      <p:sp>
        <p:nvSpPr>
          <p:cNvPr id="3" name="Content Placeholder 2">
            <a:extLst>
              <a:ext uri="{FF2B5EF4-FFF2-40B4-BE49-F238E27FC236}">
                <a16:creationId xmlns:a16="http://schemas.microsoft.com/office/drawing/2014/main" id="{52030557-5FED-2F2E-7C88-ABFD36BAC868}"/>
              </a:ext>
            </a:extLst>
          </p:cNvPr>
          <p:cNvSpPr>
            <a:spLocks noGrp="1"/>
          </p:cNvSpPr>
          <p:nvPr>
            <p:ph idx="1"/>
          </p:nvPr>
        </p:nvSpPr>
        <p:spPr/>
        <p:txBody>
          <a:bodyPr>
            <a:normAutofit fontScale="70000" lnSpcReduction="20000"/>
          </a:bodyPr>
          <a:lstStyle/>
          <a:p>
            <a:pPr marL="0" indent="0">
              <a:buNone/>
            </a:pPr>
            <a:r>
              <a:rPr lang="en-US" dirty="0" err="1"/>
              <a:t>Ranjitha</a:t>
            </a:r>
            <a:r>
              <a:rPr lang="en-US" dirty="0"/>
              <a:t> and Vijayalakshmi's [1] systematic review aimed to scrutinize the literature concerning various challenges in classifying medical texts of patients. It focused on evaluating the quality of utilized evaluation metrics, diverse machine learning methods, and varied datasets to identify optimal approaches for addressing such challenges and highlighting associated difficulties. The study spanned from January 1, 2016, to July 10, 2022. To conduct this review, multiple databases and repositories of research articles, including Web Of Science, Scopus, MDPI, </a:t>
            </a:r>
            <a:r>
              <a:rPr lang="en-US" dirty="0" err="1"/>
              <a:t>arXiv</a:t>
            </a:r>
            <a:r>
              <a:rPr lang="en-US" dirty="0"/>
              <a:t>, IEEE, and ACM, were utilized. Initially, 894 articles relevant to text classification were identified and subjected to filtering based on predefined inclusion and exclusion criteria. Subsequently, following a comprehensive review, 33 articles addressing issues related to the categorization of biological texts were selected. The investigation revealed two primary challenges linked to the methodology and data used in biomedical text classification: the data-centric challenge and the challenge of data quality.</a:t>
            </a:r>
          </a:p>
        </p:txBody>
      </p:sp>
    </p:spTree>
    <p:extLst>
      <p:ext uri="{BB962C8B-B14F-4D97-AF65-F5344CB8AC3E}">
        <p14:creationId xmlns:p14="http://schemas.microsoft.com/office/powerpoint/2010/main" val="54628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83FA-F8A4-CF1D-9D06-19C167C68DC3}"/>
              </a:ext>
            </a:extLst>
          </p:cNvPr>
          <p:cNvSpPr>
            <a:spLocks noGrp="1"/>
          </p:cNvSpPr>
          <p:nvPr>
            <p:ph type="title"/>
          </p:nvPr>
        </p:nvSpPr>
        <p:spPr/>
        <p:txBody>
          <a:bodyPr>
            <a:normAutofit fontScale="90000"/>
          </a:bodyPr>
          <a:lstStyle/>
          <a:p>
            <a:r>
              <a:rPr lang="en-US" dirty="0"/>
              <a:t>Review of the State of the Art</a:t>
            </a:r>
          </a:p>
        </p:txBody>
      </p:sp>
      <p:sp>
        <p:nvSpPr>
          <p:cNvPr id="3" name="Content Placeholder 2">
            <a:extLst>
              <a:ext uri="{FF2B5EF4-FFF2-40B4-BE49-F238E27FC236}">
                <a16:creationId xmlns:a16="http://schemas.microsoft.com/office/drawing/2014/main" id="{52030557-5FED-2F2E-7C88-ABFD36BAC868}"/>
              </a:ext>
            </a:extLst>
          </p:cNvPr>
          <p:cNvSpPr>
            <a:spLocks noGrp="1"/>
          </p:cNvSpPr>
          <p:nvPr>
            <p:ph idx="1"/>
          </p:nvPr>
        </p:nvSpPr>
        <p:spPr>
          <a:xfrm>
            <a:off x="190831" y="1800147"/>
            <a:ext cx="11402550" cy="4682951"/>
          </a:xfrm>
        </p:spPr>
        <p:txBody>
          <a:bodyPr>
            <a:noAutofit/>
          </a:bodyPr>
          <a:lstStyle/>
          <a:p>
            <a:pPr marL="0" indent="0">
              <a:buNone/>
            </a:pPr>
            <a:r>
              <a:rPr lang="en-US" sz="2400" dirty="0" err="1"/>
              <a:t>Cyrille</a:t>
            </a:r>
            <a:r>
              <a:rPr lang="en-US" sz="2400" dirty="0"/>
              <a:t>, et al [2] described the typical commencement of a research paper, which involves presenting an original hypothesis or argument about a specific subject, supported by evidence gathered from various sources. The primary aim of such a paper is to educate and enlighten its readers, enabling them to synthesize existing knowledge on the topic and offer a fresh perspective. Recent findings highlighted India's remarkable ascent to becoming the world's third-largest publisher, attributed to its impressive double-digit growth rate over the past decade (2008-2018). During this period, global research productivity, as measured by peer-reviewed articles and conference papers in Science and Engineering (S&amp;E) journals, experienced an annual increase of approximately 4%. Notably, India's contribution to the global scientific community surged at an impressive annual rate of 10.73%, now accounting for 5.31% of all science and engineering publications worldwide. Furthermore, a recent report revealed that amidst the onset of the pandemic and up to October 2020, over 87,000 papers focusing on the coronavirus were authored.</a:t>
            </a:r>
          </a:p>
        </p:txBody>
      </p:sp>
    </p:spTree>
    <p:extLst>
      <p:ext uri="{BB962C8B-B14F-4D97-AF65-F5344CB8AC3E}">
        <p14:creationId xmlns:p14="http://schemas.microsoft.com/office/powerpoint/2010/main" val="335089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F887-58D4-2325-FA83-7F6EA2FA9B62}"/>
              </a:ext>
            </a:extLst>
          </p:cNvPr>
          <p:cNvSpPr>
            <a:spLocks noGrp="1"/>
          </p:cNvSpPr>
          <p:nvPr>
            <p:ph type="title"/>
          </p:nvPr>
        </p:nvSpPr>
        <p:spPr/>
        <p:txBody>
          <a:bodyPr>
            <a:normAutofit fontScale="90000"/>
          </a:bodyPr>
          <a:lstStyle/>
          <a:p>
            <a:r>
              <a:rPr lang="en-US" dirty="0"/>
              <a:t>Approach</a:t>
            </a:r>
          </a:p>
        </p:txBody>
      </p:sp>
      <p:sp>
        <p:nvSpPr>
          <p:cNvPr id="3" name="Content Placeholder 2">
            <a:extLst>
              <a:ext uri="{FF2B5EF4-FFF2-40B4-BE49-F238E27FC236}">
                <a16:creationId xmlns:a16="http://schemas.microsoft.com/office/drawing/2014/main" id="{6B06EFFC-5B3E-F449-CD4D-8C403C441646}"/>
              </a:ext>
            </a:extLst>
          </p:cNvPr>
          <p:cNvSpPr>
            <a:spLocks noGrp="1"/>
          </p:cNvSpPr>
          <p:nvPr>
            <p:ph idx="1"/>
          </p:nvPr>
        </p:nvSpPr>
        <p:spPr/>
        <p:txBody>
          <a:bodyPr>
            <a:normAutofit fontScale="55000" lnSpcReduction="20000"/>
          </a:bodyPr>
          <a:lstStyle/>
          <a:p>
            <a:pPr algn="l">
              <a:buFont typeface="+mj-lt"/>
              <a:buAutoNum type="arabicPeriod"/>
            </a:pPr>
            <a:r>
              <a:rPr lang="en-US" b="1" dirty="0"/>
              <a:t>Data Collection</a:t>
            </a:r>
            <a:r>
              <a:rPr lang="en-US" dirty="0"/>
              <a:t>: Gather a large dataset of academic papers spanning diverse domains and disciplines from Hugging Face (</a:t>
            </a:r>
            <a:r>
              <a:rPr lang="en-US" dirty="0" err="1">
                <a:hlinkClick r:id="rId2"/>
              </a:rPr>
              <a:t>scientific_papers</a:t>
            </a:r>
            <a:r>
              <a:rPr lang="en-US" dirty="0">
                <a:hlinkClick r:id="rId2"/>
              </a:rPr>
              <a:t> · Datasets at Hugging Face</a:t>
            </a:r>
            <a:r>
              <a:rPr lang="en-US" dirty="0"/>
              <a:t>).</a:t>
            </a:r>
          </a:p>
          <a:p>
            <a:pPr algn="l">
              <a:buFont typeface="+mj-lt"/>
              <a:buAutoNum type="arabicPeriod"/>
            </a:pPr>
            <a:r>
              <a:rPr lang="en-US" b="1" dirty="0"/>
              <a:t>Preprocessing: </a:t>
            </a:r>
            <a:r>
              <a:rPr lang="en-US" dirty="0"/>
              <a:t>Clean and preprocess the text data to remove noise, tokenize the text, and perform other necessary preprocessing steps.</a:t>
            </a:r>
          </a:p>
          <a:p>
            <a:pPr algn="l">
              <a:buFont typeface="+mj-lt"/>
              <a:buAutoNum type="arabicPeriod"/>
            </a:pPr>
            <a:r>
              <a:rPr lang="en-US" b="1" dirty="0"/>
              <a:t>Feature Engineering: </a:t>
            </a:r>
            <a:r>
              <a:rPr lang="en-US" dirty="0"/>
              <a:t>Extract relevant features from the text data, such as word embeddings, part-of-speech tags, and semantic representations.</a:t>
            </a:r>
          </a:p>
          <a:p>
            <a:pPr algn="l">
              <a:buFont typeface="+mj-lt"/>
              <a:buAutoNum type="arabicPeriod"/>
            </a:pPr>
            <a:r>
              <a:rPr lang="en-US" b="1" dirty="0"/>
              <a:t>Model Selection: </a:t>
            </a:r>
            <a:r>
              <a:rPr lang="en-US" dirty="0"/>
              <a:t>Experiment with different NLP models, including recurrent neural networks (RNNs), convolutional neural networks (CNNs), and transformer models, to identify the most suitable architecture for title generation.</a:t>
            </a:r>
          </a:p>
          <a:p>
            <a:pPr algn="l">
              <a:buFont typeface="+mj-lt"/>
              <a:buAutoNum type="arabicPeriod"/>
            </a:pPr>
            <a:r>
              <a:rPr lang="en-US" b="1" dirty="0"/>
              <a:t>Training: </a:t>
            </a:r>
            <a:r>
              <a:rPr lang="en-US" dirty="0"/>
              <a:t>Train the selected model on the preprocessed dataset using appropriate training techniques and optimization algorithms.</a:t>
            </a:r>
          </a:p>
          <a:p>
            <a:pPr algn="l">
              <a:buFont typeface="+mj-lt"/>
              <a:buAutoNum type="arabicPeriod"/>
            </a:pPr>
            <a:r>
              <a:rPr lang="en-US" b="1" dirty="0"/>
              <a:t>Evaluation: </a:t>
            </a:r>
            <a:r>
              <a:rPr lang="en-US" dirty="0"/>
              <a:t>Evaluate the performance of the trained model using metrics such as title relevance, coherence, and uniqueness.</a:t>
            </a:r>
          </a:p>
          <a:p>
            <a:pPr algn="l">
              <a:buFont typeface="+mj-lt"/>
              <a:buAutoNum type="arabicPeriod"/>
            </a:pPr>
            <a:r>
              <a:rPr lang="en-US" b="1" dirty="0"/>
              <a:t>Fine-tuning: </a:t>
            </a:r>
            <a:r>
              <a:rPr lang="en-US" dirty="0"/>
              <a:t>Fine-tune the model based on feedback and iterate on the training process to improve performance.</a:t>
            </a:r>
          </a:p>
          <a:p>
            <a:endParaRPr lang="en-US" dirty="0"/>
          </a:p>
        </p:txBody>
      </p:sp>
    </p:spTree>
    <p:extLst>
      <p:ext uri="{BB962C8B-B14F-4D97-AF65-F5344CB8AC3E}">
        <p14:creationId xmlns:p14="http://schemas.microsoft.com/office/powerpoint/2010/main" val="42278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9282-DF4D-81C2-B348-08D3CF4A78BC}"/>
              </a:ext>
            </a:extLst>
          </p:cNvPr>
          <p:cNvSpPr>
            <a:spLocks noGrp="1"/>
          </p:cNvSpPr>
          <p:nvPr>
            <p:ph type="title"/>
          </p:nvPr>
        </p:nvSpPr>
        <p:spPr/>
        <p:txBody>
          <a:bodyPr>
            <a:normAutofit fontScale="90000"/>
          </a:bodyPr>
          <a:lstStyle/>
          <a:p>
            <a:r>
              <a:rPr lang="en-US" dirty="0"/>
              <a:t>Deliverables</a:t>
            </a:r>
          </a:p>
        </p:txBody>
      </p:sp>
      <p:sp>
        <p:nvSpPr>
          <p:cNvPr id="3" name="Content Placeholder 2">
            <a:extLst>
              <a:ext uri="{FF2B5EF4-FFF2-40B4-BE49-F238E27FC236}">
                <a16:creationId xmlns:a16="http://schemas.microsoft.com/office/drawing/2014/main" id="{0CA56733-0566-28D4-9828-BC391C1356CD}"/>
              </a:ext>
            </a:extLst>
          </p:cNvPr>
          <p:cNvSpPr>
            <a:spLocks noGrp="1"/>
          </p:cNvSpPr>
          <p:nvPr>
            <p:ph idx="1"/>
          </p:nvPr>
        </p:nvSpPr>
        <p:spPr/>
        <p:txBody>
          <a:bodyPr>
            <a:normAutofit fontScale="62500" lnSpcReduction="20000"/>
          </a:bodyPr>
          <a:lstStyle/>
          <a:p>
            <a:pPr marL="0" indent="0">
              <a:buNone/>
            </a:pPr>
            <a:r>
              <a:rPr lang="en-US" dirty="0"/>
              <a:t>1. A trained NLP model capable of generating academic paper titles, including model architecture and parameters optimized for title generation, as well as the utilization of pre-trained word embeddings or language models for text representation. Documentation will be provided outlining the model training procedures and hyperparameter tuning.</a:t>
            </a:r>
          </a:p>
          <a:p>
            <a:pPr marL="0" indent="0">
              <a:buNone/>
            </a:pPr>
            <a:r>
              <a:rPr lang="en-US" dirty="0"/>
              <a:t>2. Documentation outlining the methodology, implementation details, and evaluation results, including a description of data collection and preprocessing techniques, an overview of feature engineering methods and model selection criteria, and an analysis of the results, encompassing strengths, limitations, and areas for improvement, alongside evaluation metrics used to assess the performance of the title generation model.</a:t>
            </a:r>
          </a:p>
          <a:p>
            <a:pPr marL="0" indent="0">
              <a:buNone/>
            </a:pPr>
            <a:r>
              <a:rPr lang="en-US" dirty="0"/>
              <a:t>3. The code repository will contain all necessary resources for the project, including source code for data collection, preprocessing, and model training. </a:t>
            </a:r>
            <a:r>
              <a:rPr lang="en-US" dirty="0" err="1"/>
              <a:t>Jupyter</a:t>
            </a:r>
            <a:r>
              <a:rPr lang="en-US" dirty="0"/>
              <a:t> notebooks or Python scripts will document the implementation process. Sample datasets and preprocessing scripts will be provided, along with instructions for replicating experiments and running the title generation model. A requirements.txt file will specify dependencies for running the code on different environments.</a:t>
            </a:r>
          </a:p>
        </p:txBody>
      </p:sp>
    </p:spTree>
    <p:extLst>
      <p:ext uri="{BB962C8B-B14F-4D97-AF65-F5344CB8AC3E}">
        <p14:creationId xmlns:p14="http://schemas.microsoft.com/office/powerpoint/2010/main" val="387093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290E-5628-F430-F6B8-BECF60B94F2A}"/>
              </a:ext>
            </a:extLst>
          </p:cNvPr>
          <p:cNvSpPr>
            <a:spLocks noGrp="1"/>
          </p:cNvSpPr>
          <p:nvPr>
            <p:ph type="title"/>
          </p:nvPr>
        </p:nvSpPr>
        <p:spPr/>
        <p:txBody>
          <a:bodyPr>
            <a:normAutofit fontScale="90000"/>
          </a:bodyPr>
          <a:lstStyle/>
          <a:p>
            <a:pPr algn="l"/>
            <a:r>
              <a:rPr lang="en-US" dirty="0"/>
              <a:t>Evaluation Methodology</a:t>
            </a:r>
            <a:br>
              <a:rPr lang="en-US" dirty="0"/>
            </a:br>
            <a:endParaRPr lang="en-US" dirty="0"/>
          </a:p>
        </p:txBody>
      </p:sp>
      <p:sp>
        <p:nvSpPr>
          <p:cNvPr id="3" name="Content Placeholder 2">
            <a:extLst>
              <a:ext uri="{FF2B5EF4-FFF2-40B4-BE49-F238E27FC236}">
                <a16:creationId xmlns:a16="http://schemas.microsoft.com/office/drawing/2014/main" id="{6B01A7AD-8900-8E96-249A-2A23D936BB7E}"/>
              </a:ext>
            </a:extLst>
          </p:cNvPr>
          <p:cNvSpPr>
            <a:spLocks noGrp="1"/>
          </p:cNvSpPr>
          <p:nvPr>
            <p:ph idx="1"/>
          </p:nvPr>
        </p:nvSpPr>
        <p:spPr>
          <a:xfrm>
            <a:off x="838200" y="1860883"/>
            <a:ext cx="10515600" cy="4316079"/>
          </a:xfrm>
        </p:spPr>
        <p:txBody>
          <a:bodyPr>
            <a:normAutofit fontScale="55000" lnSpcReduction="20000"/>
          </a:bodyPr>
          <a:lstStyle/>
          <a:p>
            <a:pPr algn="l">
              <a:buFont typeface="Arial" panose="020B0604020202020204" pitchFamily="34" charset="0"/>
              <a:buChar char="•"/>
            </a:pPr>
            <a:r>
              <a:rPr lang="en-US" dirty="0"/>
              <a:t>Evaluation methodology will assess the extent to which project objectives are met, ensuring that the developed system successfully achieves its intended goals.</a:t>
            </a:r>
          </a:p>
          <a:p>
            <a:pPr algn="l">
              <a:buFont typeface="Arial" panose="020B0604020202020204" pitchFamily="34" charset="0"/>
              <a:buChar char="•"/>
            </a:pPr>
            <a:r>
              <a:rPr lang="en-US" dirty="0"/>
              <a:t>Metrics such as title relevance, coherence, uniqueness, and semantic similarity will be employed to quantitatively evaluate the quality of generated titles, ensuring they are pertinent, coherent, distinct, and semantically aligned with the content of academic papers.</a:t>
            </a:r>
          </a:p>
          <a:p>
            <a:pPr algn="l">
              <a:buFont typeface="Arial" panose="020B0604020202020204" pitchFamily="34" charset="0"/>
              <a:buChar char="•"/>
            </a:pPr>
            <a:r>
              <a:rPr lang="en-US" dirty="0"/>
              <a:t>Efficiency metrics will gauge the computational resources and runtime required by the title generation model, ensuring it operates efficiently and within acceptable performance constraints.</a:t>
            </a:r>
          </a:p>
          <a:p>
            <a:pPr algn="l">
              <a:buFont typeface="Arial" panose="020B0604020202020204" pitchFamily="34" charset="0"/>
              <a:buChar char="•"/>
            </a:pPr>
            <a:r>
              <a:rPr lang="en-US" dirty="0"/>
              <a:t>Rigorous testing and validation procedures will be implemented to verify that the model meets predefined criteria and standards, ensuring its effectiveness and reliability in generating high-quality academic paper titles.</a:t>
            </a:r>
          </a:p>
          <a:p>
            <a:pPr algn="l">
              <a:buFont typeface="Arial" panose="020B0604020202020204" pitchFamily="34" charset="0"/>
              <a:buChar char="•"/>
            </a:pPr>
            <a:r>
              <a:rPr lang="en-US" dirty="0"/>
              <a:t>The ultimate aim of the evaluation methodology is to develop a system that consistently produces unique and impactful titles for academic papers, enhancing their visibility, relevance, and scholarly impact.</a:t>
            </a:r>
          </a:p>
          <a:p>
            <a:pPr marL="0" indent="0">
              <a:buNone/>
            </a:pPr>
            <a:endParaRPr lang="en-US" dirty="0"/>
          </a:p>
        </p:txBody>
      </p:sp>
    </p:spTree>
    <p:extLst>
      <p:ext uri="{BB962C8B-B14F-4D97-AF65-F5344CB8AC3E}">
        <p14:creationId xmlns:p14="http://schemas.microsoft.com/office/powerpoint/2010/main" val="386290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 Times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160495-artificial-intelligence-template-16x9</Template>
  <TotalTime>35</TotalTime>
  <Words>1291</Words>
  <Application>Microsoft Macintosh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Office Theme</vt:lpstr>
      <vt:lpstr>DSCI 6004: Natural Language Processing </vt:lpstr>
      <vt:lpstr>Project Topic</vt:lpstr>
      <vt:lpstr>Objectives</vt:lpstr>
      <vt:lpstr>Statement of Value</vt:lpstr>
      <vt:lpstr>Review of the State of the Art</vt:lpstr>
      <vt:lpstr>Review of the State of the Art</vt:lpstr>
      <vt:lpstr>Approach</vt:lpstr>
      <vt:lpstr>Deliverables</vt:lpstr>
      <vt:lpstr>Evaluation Methodology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 6004: Natural Language Processing</dc:title>
  <dc:creator>MUMBI</dc:creator>
  <cp:lastModifiedBy>Badrinath Kanchi Harinath</cp:lastModifiedBy>
  <cp:revision>5</cp:revision>
  <dcterms:created xsi:type="dcterms:W3CDTF">2024-03-30T12:04:21Z</dcterms:created>
  <dcterms:modified xsi:type="dcterms:W3CDTF">2024-04-01T02:42:33Z</dcterms:modified>
</cp:coreProperties>
</file>