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7FE8BB-8F0E-4F76-9457-9E374E3410F2}"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90E39A-19F0-4EFB-9BA7-D2EF0A42E1C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962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7FE8BB-8F0E-4F76-9457-9E374E3410F2}"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90E39A-19F0-4EFB-9BA7-D2EF0A42E1C2}" type="slidenum">
              <a:rPr lang="en-IN" smtClean="0"/>
              <a:t>‹#›</a:t>
            </a:fld>
            <a:endParaRPr lang="en-IN"/>
          </a:p>
        </p:txBody>
      </p:sp>
    </p:spTree>
    <p:extLst>
      <p:ext uri="{BB962C8B-B14F-4D97-AF65-F5344CB8AC3E}">
        <p14:creationId xmlns:p14="http://schemas.microsoft.com/office/powerpoint/2010/main" val="2265819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7FE8BB-8F0E-4F76-9457-9E374E3410F2}"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90E39A-19F0-4EFB-9BA7-D2EF0A42E1C2}" type="slidenum">
              <a:rPr lang="en-IN" smtClean="0"/>
              <a:t>‹#›</a:t>
            </a:fld>
            <a:endParaRPr lang="en-IN"/>
          </a:p>
        </p:txBody>
      </p:sp>
    </p:spTree>
    <p:extLst>
      <p:ext uri="{BB962C8B-B14F-4D97-AF65-F5344CB8AC3E}">
        <p14:creationId xmlns:p14="http://schemas.microsoft.com/office/powerpoint/2010/main" val="3493028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7FE8BB-8F0E-4F76-9457-9E374E3410F2}"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90E39A-19F0-4EFB-9BA7-D2EF0A42E1C2}" type="slidenum">
              <a:rPr lang="en-IN" smtClean="0"/>
              <a:t>‹#›</a:t>
            </a:fld>
            <a:endParaRPr lang="en-IN"/>
          </a:p>
        </p:txBody>
      </p:sp>
    </p:spTree>
    <p:extLst>
      <p:ext uri="{BB962C8B-B14F-4D97-AF65-F5344CB8AC3E}">
        <p14:creationId xmlns:p14="http://schemas.microsoft.com/office/powerpoint/2010/main" val="136265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7FE8BB-8F0E-4F76-9457-9E374E3410F2}" type="datetimeFigureOut">
              <a:rPr lang="en-IN" smtClean="0"/>
              <a:t>27-07-2024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90E39A-19F0-4EFB-9BA7-D2EF0A42E1C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300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7FE8BB-8F0E-4F76-9457-9E374E3410F2}"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90E39A-19F0-4EFB-9BA7-D2EF0A42E1C2}" type="slidenum">
              <a:rPr lang="en-IN" smtClean="0"/>
              <a:t>‹#›</a:t>
            </a:fld>
            <a:endParaRPr lang="en-IN"/>
          </a:p>
        </p:txBody>
      </p:sp>
    </p:spTree>
    <p:extLst>
      <p:ext uri="{BB962C8B-B14F-4D97-AF65-F5344CB8AC3E}">
        <p14:creationId xmlns:p14="http://schemas.microsoft.com/office/powerpoint/2010/main" val="96329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7FE8BB-8F0E-4F76-9457-9E374E3410F2}" type="datetimeFigureOut">
              <a:rPr lang="en-IN" smtClean="0"/>
              <a:t>27-07-2024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90E39A-19F0-4EFB-9BA7-D2EF0A42E1C2}" type="slidenum">
              <a:rPr lang="en-IN" smtClean="0"/>
              <a:t>‹#›</a:t>
            </a:fld>
            <a:endParaRPr lang="en-IN"/>
          </a:p>
        </p:txBody>
      </p:sp>
    </p:spTree>
    <p:extLst>
      <p:ext uri="{BB962C8B-B14F-4D97-AF65-F5344CB8AC3E}">
        <p14:creationId xmlns:p14="http://schemas.microsoft.com/office/powerpoint/2010/main" val="4291472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7FE8BB-8F0E-4F76-9457-9E374E3410F2}" type="datetimeFigureOut">
              <a:rPr lang="en-IN" smtClean="0"/>
              <a:t>27-07-2024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90E39A-19F0-4EFB-9BA7-D2EF0A42E1C2}" type="slidenum">
              <a:rPr lang="en-IN" smtClean="0"/>
              <a:t>‹#›</a:t>
            </a:fld>
            <a:endParaRPr lang="en-IN"/>
          </a:p>
        </p:txBody>
      </p:sp>
    </p:spTree>
    <p:extLst>
      <p:ext uri="{BB962C8B-B14F-4D97-AF65-F5344CB8AC3E}">
        <p14:creationId xmlns:p14="http://schemas.microsoft.com/office/powerpoint/2010/main" val="2557865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37FE8BB-8F0E-4F76-9457-9E374E3410F2}" type="datetimeFigureOut">
              <a:rPr lang="en-IN" smtClean="0"/>
              <a:t>27-07-2024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690E39A-19F0-4EFB-9BA7-D2EF0A42E1C2}" type="slidenum">
              <a:rPr lang="en-IN" smtClean="0"/>
              <a:t>‹#›</a:t>
            </a:fld>
            <a:endParaRPr lang="en-IN"/>
          </a:p>
        </p:txBody>
      </p:sp>
    </p:spTree>
    <p:extLst>
      <p:ext uri="{BB962C8B-B14F-4D97-AF65-F5344CB8AC3E}">
        <p14:creationId xmlns:p14="http://schemas.microsoft.com/office/powerpoint/2010/main" val="1232759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37FE8BB-8F0E-4F76-9457-9E374E3410F2}" type="datetimeFigureOut">
              <a:rPr lang="en-IN" smtClean="0"/>
              <a:t>27-07-2024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690E39A-19F0-4EFB-9BA7-D2EF0A42E1C2}" type="slidenum">
              <a:rPr lang="en-IN" smtClean="0"/>
              <a:t>‹#›</a:t>
            </a:fld>
            <a:endParaRPr lang="en-IN"/>
          </a:p>
        </p:txBody>
      </p:sp>
    </p:spTree>
    <p:extLst>
      <p:ext uri="{BB962C8B-B14F-4D97-AF65-F5344CB8AC3E}">
        <p14:creationId xmlns:p14="http://schemas.microsoft.com/office/powerpoint/2010/main" val="446281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7FE8BB-8F0E-4F76-9457-9E374E3410F2}" type="datetimeFigureOut">
              <a:rPr lang="en-IN" smtClean="0"/>
              <a:t>27-07-2024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90E39A-19F0-4EFB-9BA7-D2EF0A42E1C2}" type="slidenum">
              <a:rPr lang="en-IN" smtClean="0"/>
              <a:t>‹#›</a:t>
            </a:fld>
            <a:endParaRPr lang="en-IN"/>
          </a:p>
        </p:txBody>
      </p:sp>
    </p:spTree>
    <p:extLst>
      <p:ext uri="{BB962C8B-B14F-4D97-AF65-F5344CB8AC3E}">
        <p14:creationId xmlns:p14="http://schemas.microsoft.com/office/powerpoint/2010/main" val="4233357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37FE8BB-8F0E-4F76-9457-9E374E3410F2}" type="datetimeFigureOut">
              <a:rPr lang="en-IN" smtClean="0"/>
              <a:t>27-07-2024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690E39A-19F0-4EFB-9BA7-D2EF0A42E1C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456742"/>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C779-69CF-AA5A-55B3-8BBA286698F8}"/>
              </a:ext>
            </a:extLst>
          </p:cNvPr>
          <p:cNvSpPr>
            <a:spLocks noGrp="1"/>
          </p:cNvSpPr>
          <p:nvPr>
            <p:ph type="ctrTitle"/>
          </p:nvPr>
        </p:nvSpPr>
        <p:spPr>
          <a:xfrm>
            <a:off x="1288732" y="1270989"/>
            <a:ext cx="8915399" cy="2262781"/>
          </a:xfrm>
        </p:spPr>
        <p:txBody>
          <a:bodyPr/>
          <a:lstStyle/>
          <a:p>
            <a:r>
              <a:rPr lang="en-IN" b="1" dirty="0" err="1">
                <a:latin typeface="Times New Roman" panose="02020603050405020304" pitchFamily="18" charset="0"/>
                <a:cs typeface="Times New Roman" panose="02020603050405020304" pitchFamily="18" charset="0"/>
              </a:rPr>
              <a:t>AtliQ</a:t>
            </a:r>
            <a:r>
              <a:rPr lang="en-IN" b="1" dirty="0">
                <a:latin typeface="Times New Roman" panose="02020603050405020304" pitchFamily="18" charset="0"/>
                <a:cs typeface="Times New Roman" panose="02020603050405020304" pitchFamily="18" charset="0"/>
              </a:rPr>
              <a:t> Hospitality Analysis</a:t>
            </a:r>
          </a:p>
        </p:txBody>
      </p:sp>
      <p:sp>
        <p:nvSpPr>
          <p:cNvPr id="3" name="Subtitle 2">
            <a:extLst>
              <a:ext uri="{FF2B5EF4-FFF2-40B4-BE49-F238E27FC236}">
                <a16:creationId xmlns:a16="http://schemas.microsoft.com/office/drawing/2014/main" id="{C11B4380-8AF5-C3DD-984C-B2F0622A05D9}"/>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909808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B9AB-ED03-D08B-3F4D-D631BE2EED3B}"/>
              </a:ext>
            </a:extLst>
          </p:cNvPr>
          <p:cNvSpPr>
            <a:spLocks noGrp="1"/>
          </p:cNvSpPr>
          <p:nvPr>
            <p:ph type="title"/>
          </p:nvPr>
        </p:nvSpPr>
        <p:spPr>
          <a:xfrm>
            <a:off x="1097280" y="164683"/>
            <a:ext cx="10058400" cy="1450757"/>
          </a:xfrm>
        </p:spPr>
        <p:txBody>
          <a:bodyPr/>
          <a:lstStyle/>
          <a:p>
            <a:r>
              <a:rPr lang="en-IN" sz="4800" dirty="0">
                <a:latin typeface="Times New Roman" panose="02020603050405020304" pitchFamily="18" charset="0"/>
                <a:cs typeface="Times New Roman" panose="02020603050405020304" pitchFamily="18" charset="0"/>
              </a:rPr>
              <a:t>Key Insights:</a:t>
            </a:r>
            <a:endParaRPr lang="en-IN" dirty="0"/>
          </a:p>
        </p:txBody>
      </p:sp>
      <p:sp>
        <p:nvSpPr>
          <p:cNvPr id="3" name="Content Placeholder 2">
            <a:extLst>
              <a:ext uri="{FF2B5EF4-FFF2-40B4-BE49-F238E27FC236}">
                <a16:creationId xmlns:a16="http://schemas.microsoft.com/office/drawing/2014/main" id="{C6963AD2-4F8B-C45E-95BB-A010FB222319}"/>
              </a:ext>
            </a:extLst>
          </p:cNvPr>
          <p:cNvSpPr>
            <a:spLocks noGrp="1"/>
          </p:cNvSpPr>
          <p:nvPr>
            <p:ph idx="1"/>
          </p:nvPr>
        </p:nvSpPr>
        <p:spPr>
          <a:xfrm>
            <a:off x="1097280" y="1947334"/>
            <a:ext cx="10058400" cy="4023360"/>
          </a:xfrm>
        </p:spPr>
        <p:txBody>
          <a:bodyPr>
            <a:normAutofit/>
          </a:bodyPr>
          <a:lstStyle/>
          <a:p>
            <a:pPr marL="182563" indent="-182563" algn="l">
              <a:buFont typeface="Arial" panose="020B0604020202020204" pitchFamily="34" charset="0"/>
              <a:buChar char="•"/>
            </a:pPr>
            <a:r>
              <a:rPr lang="en-US" b="0" i="0" dirty="0">
                <a:solidFill>
                  <a:schemeClr val="tx1"/>
                </a:solidFill>
                <a:effectLst/>
              </a:rPr>
              <a:t>By Education Field: The highest attrition is in Life Sciences (303), followed by Medical (225), and Marketing (75).</a:t>
            </a:r>
          </a:p>
          <a:p>
            <a:pPr marL="182563" indent="-182563" algn="l">
              <a:buFont typeface="Arial" panose="020B0604020202020204" pitchFamily="34" charset="0"/>
              <a:buChar char="•"/>
            </a:pPr>
            <a:r>
              <a:rPr lang="en-US" b="0" i="0" dirty="0">
                <a:solidFill>
                  <a:schemeClr val="tx1"/>
                </a:solidFill>
                <a:effectLst/>
              </a:rPr>
              <a:t>By Age Group: The majority of attrition occurs in the 31-45 age group (309), with 300 in the 18-30 group and 102 in the 46-60 group.</a:t>
            </a:r>
          </a:p>
          <a:p>
            <a:pPr marL="182563" indent="-182563" algn="l">
              <a:buFont typeface="Arial" panose="020B0604020202020204" pitchFamily="34" charset="0"/>
              <a:buChar char="•"/>
            </a:pPr>
            <a:r>
              <a:rPr lang="en-US" b="0" i="0" dirty="0">
                <a:solidFill>
                  <a:schemeClr val="tx1"/>
                </a:solidFill>
                <a:effectLst/>
              </a:rPr>
              <a:t>By Job Role: The highest attrition is among Sales Executives (165), Research Scientists (159), and Laboratory Technicians (126).</a:t>
            </a:r>
          </a:p>
          <a:p>
            <a:pPr marL="182563" indent="-182563" algn="l">
              <a:buFont typeface="Arial" panose="020B0604020202020204" pitchFamily="34" charset="0"/>
              <a:buChar char="•"/>
            </a:pPr>
            <a:r>
              <a:rPr lang="en-US" b="0" i="0" dirty="0">
                <a:solidFill>
                  <a:schemeClr val="tx1"/>
                </a:solidFill>
                <a:effectLst/>
              </a:rPr>
              <a:t>By Salary Slab: The highest attrition occurs in the $10,000-$35,000 salary range (243), with significant numbers in the $35,000-$60,000 range (222).</a:t>
            </a:r>
          </a:p>
          <a:p>
            <a:pPr marL="182563" indent="-182563" algn="l">
              <a:buFont typeface="Arial" panose="020B0604020202020204" pitchFamily="34" charset="0"/>
              <a:buChar char="•"/>
            </a:pPr>
            <a:r>
              <a:rPr lang="en-US" b="0" i="0" dirty="0">
                <a:solidFill>
                  <a:schemeClr val="tx1"/>
                </a:solidFill>
                <a:effectLst/>
              </a:rPr>
              <a:t>By Performance Rating: 82.7% of employees rated high have left, compared to 17.3% rated low.</a:t>
            </a:r>
          </a:p>
          <a:p>
            <a:pPr marL="182563" indent="-182563" algn="l">
              <a:buFont typeface="Arial" panose="020B0604020202020204" pitchFamily="34" charset="0"/>
              <a:buChar char="•"/>
            </a:pPr>
            <a:r>
              <a:rPr lang="en-US" b="0" i="0" dirty="0">
                <a:solidFill>
                  <a:schemeClr val="tx1"/>
                </a:solidFill>
                <a:effectLst/>
              </a:rPr>
              <a:t>By Business Travel: Most attrition is among employees who travel rarely (468), followed by frequent travelers (207).</a:t>
            </a:r>
          </a:p>
          <a:p>
            <a:endParaRPr lang="en-IN" dirty="0"/>
          </a:p>
        </p:txBody>
      </p:sp>
    </p:spTree>
    <p:extLst>
      <p:ext uri="{BB962C8B-B14F-4D97-AF65-F5344CB8AC3E}">
        <p14:creationId xmlns:p14="http://schemas.microsoft.com/office/powerpoint/2010/main" val="294899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F44B-D330-3081-FA5C-897A6396ED93}"/>
              </a:ext>
            </a:extLst>
          </p:cNvPr>
          <p:cNvSpPr>
            <a:spLocks noGrp="1"/>
          </p:cNvSpPr>
          <p:nvPr>
            <p:ph type="ctrTitle"/>
          </p:nvPr>
        </p:nvSpPr>
        <p:spPr>
          <a:xfrm>
            <a:off x="1124065" y="1259380"/>
            <a:ext cx="9943869" cy="2611120"/>
          </a:xfrm>
        </p:spPr>
        <p:txBody>
          <a:bodyPr/>
          <a:lstStyle/>
          <a:p>
            <a:r>
              <a:rPr lang="en-IN" b="1" dirty="0" err="1">
                <a:latin typeface="Times New Roman" panose="02020603050405020304" pitchFamily="18" charset="0"/>
                <a:cs typeface="Times New Roman" panose="02020603050405020304" pitchFamily="18" charset="0"/>
              </a:rPr>
              <a:t>Analyzing</a:t>
            </a:r>
            <a:r>
              <a:rPr lang="en-IN" b="1" dirty="0">
                <a:latin typeface="Times New Roman" panose="02020603050405020304" pitchFamily="18" charset="0"/>
                <a:cs typeface="Times New Roman" panose="02020603050405020304" pitchFamily="18" charset="0"/>
              </a:rPr>
              <a:t> Amazon Sales data</a:t>
            </a:r>
          </a:p>
        </p:txBody>
      </p:sp>
      <p:sp>
        <p:nvSpPr>
          <p:cNvPr id="3" name="Subtitle 2">
            <a:extLst>
              <a:ext uri="{FF2B5EF4-FFF2-40B4-BE49-F238E27FC236}">
                <a16:creationId xmlns:a16="http://schemas.microsoft.com/office/drawing/2014/main" id="{881B9440-07B2-2669-BBCE-1FA44C989CA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5090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B70D3-8016-2150-08F4-C8193744299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a:extLst>
              <a:ext uri="{FF2B5EF4-FFF2-40B4-BE49-F238E27FC236}">
                <a16:creationId xmlns:a16="http://schemas.microsoft.com/office/drawing/2014/main" id="{9311EFE3-C5AE-AD35-8418-08997ED38EFC}"/>
              </a:ext>
            </a:extLst>
          </p:cNvPr>
          <p:cNvSpPr>
            <a:spLocks noGrp="1"/>
          </p:cNvSpPr>
          <p:nvPr>
            <p:ph idx="1"/>
          </p:nvPr>
        </p:nvSpPr>
        <p:spPr/>
        <p:txBody>
          <a:bodyPr/>
          <a:lstStyle/>
          <a:p>
            <a:pPr>
              <a:lnSpc>
                <a:spcPct val="150000"/>
              </a:lnSpc>
            </a:pPr>
            <a:r>
              <a:rPr lang="en-US" dirty="0"/>
              <a:t>Sales management has gained importance to meet increasing competition and the need for improved methods of distribution to reduce cost and to increase profits. Sales management today is the most important function in a commercial and business enterprise. </a:t>
            </a:r>
            <a:endParaRPr lang="en-IN" dirty="0"/>
          </a:p>
        </p:txBody>
      </p:sp>
    </p:spTree>
    <p:extLst>
      <p:ext uri="{BB962C8B-B14F-4D97-AF65-F5344CB8AC3E}">
        <p14:creationId xmlns:p14="http://schemas.microsoft.com/office/powerpoint/2010/main" val="532560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52633-B5C1-B460-EABF-01EF02EE7C94}"/>
              </a:ext>
            </a:extLst>
          </p:cNvPr>
          <p:cNvSpPr>
            <a:spLocks noGrp="1"/>
          </p:cNvSpPr>
          <p:nvPr>
            <p:ph type="title"/>
          </p:nvPr>
        </p:nvSpPr>
        <p:spPr/>
        <p:txBody>
          <a:bodyPr/>
          <a:lstStyle/>
          <a:p>
            <a:r>
              <a:rPr lang="en-IN" dirty="0"/>
              <a:t> </a:t>
            </a:r>
            <a:r>
              <a:rPr lang="en-US" sz="4800" dirty="0">
                <a:latin typeface="Times New Roman" panose="02020603050405020304" pitchFamily="18" charset="0"/>
                <a:cs typeface="Times New Roman" panose="02020603050405020304" pitchFamily="18" charset="0"/>
              </a:rPr>
              <a:t>Main KPIs:</a:t>
            </a:r>
            <a:endParaRPr lang="en-IN" dirty="0"/>
          </a:p>
        </p:txBody>
      </p:sp>
      <p:sp>
        <p:nvSpPr>
          <p:cNvPr id="4" name="Rectangle 1">
            <a:extLst>
              <a:ext uri="{FF2B5EF4-FFF2-40B4-BE49-F238E27FC236}">
                <a16:creationId xmlns:a16="http://schemas.microsoft.com/office/drawing/2014/main" id="{63BAFEFE-1A7E-BB0C-69D8-3677DB7B276D}"/>
              </a:ext>
            </a:extLst>
          </p:cNvPr>
          <p:cNvSpPr>
            <a:spLocks noGrp="1" noChangeArrowheads="1"/>
          </p:cNvSpPr>
          <p:nvPr>
            <p:ph idx="1"/>
          </p:nvPr>
        </p:nvSpPr>
        <p:spPr bwMode="auto">
          <a:xfrm>
            <a:off x="1097280" y="1850272"/>
            <a:ext cx="7294880" cy="460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173038" fontAlgn="base">
              <a:lnSpc>
                <a:spcPct val="100000"/>
              </a:lnSpc>
              <a:buFont typeface="Arial" panose="020B0604020202020204" pitchFamily="34" charset="0"/>
              <a:buChar char="•"/>
              <a:tabLst/>
            </a:pPr>
            <a:r>
              <a:rPr lang="en-US" altLang="en-US" b="1" dirty="0">
                <a:solidFill>
                  <a:schemeClr val="tx1"/>
                </a:solidFill>
              </a:rPr>
              <a:t>Total Revenue: $137.35 million</a:t>
            </a:r>
          </a:p>
          <a:p>
            <a:pPr marL="0" marR="0" lvl="0" indent="173038" fontAlgn="base">
              <a:lnSpc>
                <a:spcPct val="100000"/>
              </a:lnSpc>
              <a:buFont typeface="Arial" panose="020B0604020202020204" pitchFamily="34" charset="0"/>
              <a:buChar char="•"/>
              <a:tabLst/>
            </a:pPr>
            <a:r>
              <a:rPr lang="en-US" altLang="en-US" b="1" dirty="0">
                <a:solidFill>
                  <a:schemeClr val="tx1"/>
                </a:solidFill>
              </a:rPr>
              <a:t>Total Profit: $44.17 million</a:t>
            </a:r>
          </a:p>
          <a:p>
            <a:pPr marL="0" marR="0" lvl="0" indent="173038" fontAlgn="base">
              <a:lnSpc>
                <a:spcPct val="100000"/>
              </a:lnSpc>
              <a:buFont typeface="Arial" panose="020B0604020202020204" pitchFamily="34" charset="0"/>
              <a:buChar char="•"/>
              <a:tabLst/>
            </a:pPr>
            <a:r>
              <a:rPr lang="en-US" altLang="en-US" b="1" dirty="0">
                <a:solidFill>
                  <a:schemeClr val="tx1"/>
                </a:solidFill>
              </a:rPr>
              <a:t>Total Cost: $93.18 million</a:t>
            </a:r>
          </a:p>
          <a:p>
            <a:pPr marL="0" marR="0" lvl="0" indent="173038" fontAlgn="base">
              <a:lnSpc>
                <a:spcPct val="100000"/>
              </a:lnSpc>
              <a:buFont typeface="Arial" panose="020B0604020202020204" pitchFamily="34" charset="0"/>
              <a:buChar char="•"/>
              <a:tabLst/>
            </a:pPr>
            <a:r>
              <a:rPr lang="en-US" altLang="en-US" b="1" dirty="0">
                <a:solidFill>
                  <a:schemeClr val="tx1"/>
                </a:solidFill>
              </a:rPr>
              <a:t>Units Sold: 513,000</a:t>
            </a:r>
          </a:p>
          <a:p>
            <a:pPr marL="0" marR="0" lvl="0" indent="173038" fontAlgn="base">
              <a:lnSpc>
                <a:spcPct val="100000"/>
              </a:lnSpc>
              <a:buFont typeface="Arial" panose="020B0604020202020204" pitchFamily="34" charset="0"/>
              <a:buChar char="•"/>
              <a:tabLst/>
            </a:pPr>
            <a:r>
              <a:rPr lang="en-US" altLang="en-US" b="1" dirty="0">
                <a:solidFill>
                  <a:schemeClr val="tx1"/>
                </a:solidFill>
              </a:rPr>
              <a:t>Total Profit by Order Priority:</a:t>
            </a:r>
          </a:p>
          <a:p>
            <a:pPr marL="0" marR="0" lvl="0" indent="173038" fontAlgn="base">
              <a:lnSpc>
                <a:spcPct val="100000"/>
              </a:lnSpc>
              <a:buFont typeface="Arial" panose="020B0604020202020204" pitchFamily="34" charset="0"/>
              <a:buChar char="•"/>
              <a:tabLst/>
            </a:pPr>
            <a:r>
              <a:rPr lang="en-US" altLang="en-US" b="1" dirty="0">
                <a:solidFill>
                  <a:schemeClr val="tx1"/>
                </a:solidFill>
              </a:rPr>
              <a:t>High: $48.75 million</a:t>
            </a:r>
          </a:p>
          <a:p>
            <a:pPr marL="0" marR="0" lvl="0" indent="173038" fontAlgn="base">
              <a:lnSpc>
                <a:spcPct val="100000"/>
              </a:lnSpc>
              <a:buFont typeface="Arial" panose="020B0604020202020204" pitchFamily="34" charset="0"/>
              <a:buChar char="•"/>
              <a:tabLst/>
            </a:pPr>
            <a:r>
              <a:rPr lang="en-US" altLang="en-US" b="1" dirty="0">
                <a:solidFill>
                  <a:schemeClr val="tx1"/>
                </a:solidFill>
              </a:rPr>
              <a:t>Low: $36.63 million</a:t>
            </a:r>
          </a:p>
          <a:p>
            <a:pPr marL="0" marR="0" lvl="0" indent="173038" fontAlgn="base">
              <a:lnSpc>
                <a:spcPct val="100000"/>
              </a:lnSpc>
              <a:buFont typeface="Arial" panose="020B0604020202020204" pitchFamily="34" charset="0"/>
              <a:buChar char="•"/>
              <a:tabLst/>
            </a:pPr>
            <a:r>
              <a:rPr lang="en-US" altLang="en-US" b="1" dirty="0">
                <a:solidFill>
                  <a:schemeClr val="tx1"/>
                </a:solidFill>
              </a:rPr>
              <a:t>Medium: $33.12 million</a:t>
            </a:r>
          </a:p>
          <a:p>
            <a:pPr marL="0" marR="0" lvl="0" indent="173038" fontAlgn="base">
              <a:lnSpc>
                <a:spcPct val="100000"/>
              </a:lnSpc>
              <a:buFont typeface="Arial" panose="020B0604020202020204" pitchFamily="34" charset="0"/>
              <a:buChar char="•"/>
              <a:tabLst/>
            </a:pPr>
            <a:r>
              <a:rPr lang="en-US" altLang="en-US" b="1" dirty="0">
                <a:solidFill>
                  <a:schemeClr val="tx1"/>
                </a:solidFill>
              </a:rPr>
              <a:t>Critical: $18.86 million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9908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B33A57-3199-6853-A195-50675EECBD64}"/>
              </a:ext>
            </a:extLst>
          </p:cNvPr>
          <p:cNvPicPr>
            <a:picLocks noChangeAspect="1"/>
          </p:cNvPicPr>
          <p:nvPr/>
        </p:nvPicPr>
        <p:blipFill>
          <a:blip r:embed="rId2"/>
          <a:stretch>
            <a:fillRect/>
          </a:stretch>
        </p:blipFill>
        <p:spPr>
          <a:xfrm>
            <a:off x="200959" y="182880"/>
            <a:ext cx="11790082" cy="5837808"/>
          </a:xfrm>
          <a:prstGeom prst="rect">
            <a:avLst/>
          </a:prstGeom>
        </p:spPr>
      </p:pic>
    </p:spTree>
    <p:extLst>
      <p:ext uri="{BB962C8B-B14F-4D97-AF65-F5344CB8AC3E}">
        <p14:creationId xmlns:p14="http://schemas.microsoft.com/office/powerpoint/2010/main" val="2726222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639AB-2A5B-2E92-F2E4-2AB3A5EEB437}"/>
              </a:ext>
            </a:extLst>
          </p:cNvPr>
          <p:cNvSpPr>
            <a:spLocks noGrp="1"/>
          </p:cNvSpPr>
          <p:nvPr>
            <p:ph type="title"/>
          </p:nvPr>
        </p:nvSpPr>
        <p:spPr/>
        <p:txBody>
          <a:bodyPr/>
          <a:lstStyle/>
          <a:p>
            <a:r>
              <a:rPr lang="en-IN" sz="4800" dirty="0">
                <a:latin typeface="Times New Roman" panose="02020603050405020304" pitchFamily="18" charset="0"/>
                <a:cs typeface="Times New Roman" panose="02020603050405020304" pitchFamily="18" charset="0"/>
              </a:rPr>
              <a:t>Key Insights:</a:t>
            </a:r>
            <a:endParaRPr lang="en-IN" dirty="0"/>
          </a:p>
        </p:txBody>
      </p:sp>
      <p:sp>
        <p:nvSpPr>
          <p:cNvPr id="4" name="Rectangle 1">
            <a:extLst>
              <a:ext uri="{FF2B5EF4-FFF2-40B4-BE49-F238E27FC236}">
                <a16:creationId xmlns:a16="http://schemas.microsoft.com/office/drawing/2014/main" id="{7CA495D2-FB81-D944-D022-FC413F1CC19A}"/>
              </a:ext>
            </a:extLst>
          </p:cNvPr>
          <p:cNvSpPr>
            <a:spLocks noGrp="1" noChangeArrowheads="1"/>
          </p:cNvSpPr>
          <p:nvPr>
            <p:ph idx="1"/>
          </p:nvPr>
        </p:nvSpPr>
        <p:spPr bwMode="auto">
          <a:xfrm>
            <a:off x="1097280" y="2026143"/>
            <a:ext cx="10647680"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82563" marR="0" lvl="0" indent="-182563" fontAlgn="base">
              <a:buFont typeface="Arial" panose="020B0604020202020204" pitchFamily="34" charset="0"/>
              <a:buChar char="•"/>
              <a:tabLst/>
            </a:pPr>
            <a:r>
              <a:rPr lang="en-US" altLang="en-US" dirty="0">
                <a:solidFill>
                  <a:schemeClr val="tx1"/>
                </a:solidFill>
              </a:rPr>
              <a:t>The United Kingdom generated the highest profit among all countries, amounting to $1.39 million.</a:t>
            </a:r>
          </a:p>
          <a:p>
            <a:pPr marL="182563" marR="0" lvl="0" indent="-182563" fontAlgn="base">
              <a:buFont typeface="Arial" panose="020B0604020202020204" pitchFamily="34" charset="0"/>
              <a:buChar char="•"/>
              <a:tabLst/>
            </a:pPr>
            <a:r>
              <a:rPr lang="en-US" altLang="en-US" dirty="0">
                <a:solidFill>
                  <a:schemeClr val="tx1"/>
                </a:solidFill>
              </a:rPr>
              <a:t>Zambia, The Gambia, Tuvalu, and Turkmenistan had lower profits of $1.27 million, $0.95 million, $0.23 million, respectively.</a:t>
            </a:r>
          </a:p>
          <a:p>
            <a:pPr marL="182563" marR="0" lvl="0" indent="-182563" fontAlgn="base">
              <a:buFont typeface="Arial" panose="020B0604020202020204" pitchFamily="34" charset="0"/>
              <a:buChar char="•"/>
              <a:tabLst/>
            </a:pPr>
            <a:r>
              <a:rPr lang="en-US" altLang="en-US" dirty="0">
                <a:solidFill>
                  <a:schemeClr val="tx1"/>
                </a:solidFill>
              </a:rPr>
              <a:t>Online sales accounted for 57.59% of the total revenue, contributing $79.09 million.</a:t>
            </a:r>
          </a:p>
          <a:p>
            <a:pPr marL="182563" marR="0" lvl="0" indent="-182563" fontAlgn="base">
              <a:buFont typeface="Arial" panose="020B0604020202020204" pitchFamily="34" charset="0"/>
              <a:buChar char="•"/>
              <a:tabLst/>
            </a:pPr>
            <a:r>
              <a:rPr lang="en-US" altLang="en-US" dirty="0">
                <a:solidFill>
                  <a:schemeClr val="tx1"/>
                </a:solidFill>
              </a:rPr>
              <a:t>Offline sales made up 42.41% of the total revenue, contributing $58.25 million.</a:t>
            </a:r>
          </a:p>
          <a:p>
            <a:pPr marL="182563" marR="0" lvl="0" indent="-182563" fontAlgn="base">
              <a:buFont typeface="Arial" panose="020B0604020202020204" pitchFamily="34" charset="0"/>
              <a:buChar char="•"/>
              <a:tabLst/>
            </a:pPr>
            <a:r>
              <a:rPr lang="en-US" altLang="en-US" dirty="0">
                <a:solidFill>
                  <a:schemeClr val="tx1"/>
                </a:solidFill>
              </a:rPr>
              <a:t>The highest units sold were in Mexico, Australia, and Norway.</a:t>
            </a:r>
          </a:p>
          <a:p>
            <a:pPr marL="182563" marR="0" lvl="0" indent="-182563" fontAlgn="base">
              <a:buFont typeface="Arial" panose="020B0604020202020204" pitchFamily="34" charset="0"/>
              <a:buChar char="•"/>
              <a:tabLst/>
            </a:pPr>
            <a:r>
              <a:rPr lang="en-US" altLang="en-US" dirty="0">
                <a:solidFill>
                  <a:schemeClr val="tx1"/>
                </a:solidFill>
              </a:rPr>
              <a:t>Cosmetics, household items, and office supplies were the top-performing categories in terms of profit.</a:t>
            </a:r>
          </a:p>
          <a:p>
            <a:pPr marL="182563" marR="0" lvl="0" indent="-182563" fontAlgn="base">
              <a:buFont typeface="Arial" panose="020B0604020202020204" pitchFamily="34" charset="0"/>
              <a:buChar char="•"/>
              <a:tabLst/>
            </a:pPr>
            <a:r>
              <a:rPr lang="en-US" altLang="en-US" dirty="0">
                <a:solidFill>
                  <a:schemeClr val="tx1"/>
                </a:solidFill>
              </a:rPr>
              <a:t>Asia and Europe regions generated significant profits, indicating strong market presence. </a:t>
            </a:r>
          </a:p>
        </p:txBody>
      </p:sp>
    </p:spTree>
    <p:extLst>
      <p:ext uri="{BB962C8B-B14F-4D97-AF65-F5344CB8AC3E}">
        <p14:creationId xmlns:p14="http://schemas.microsoft.com/office/powerpoint/2010/main" val="1815708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147D3B-C86D-2429-E535-D3AF57DE44F8}"/>
              </a:ext>
            </a:extLst>
          </p:cNvPr>
          <p:cNvSpPr txBox="1"/>
          <p:nvPr/>
        </p:nvSpPr>
        <p:spPr>
          <a:xfrm>
            <a:off x="2499360" y="2367280"/>
            <a:ext cx="7030720" cy="1323439"/>
          </a:xfrm>
          <a:prstGeom prst="rect">
            <a:avLst/>
          </a:prstGeom>
          <a:noFill/>
        </p:spPr>
        <p:txBody>
          <a:bodyPr wrap="square" rtlCol="0">
            <a:spAutoFit/>
          </a:bodyPr>
          <a:lstStyle/>
          <a:p>
            <a:pPr algn="ctr"/>
            <a:r>
              <a:rPr lang="en-IN" sz="8000" b="1" dirty="0">
                <a:latin typeface="Times New Roman" panose="02020603050405020304" pitchFamily="18" charset="0"/>
                <a:cs typeface="Times New Roman" panose="02020603050405020304" pitchFamily="18" charset="0"/>
              </a:rPr>
              <a:t>Thank You!</a:t>
            </a:r>
            <a:endParaRPr lang="en-IN" sz="8000" dirty="0"/>
          </a:p>
        </p:txBody>
      </p:sp>
    </p:spTree>
    <p:extLst>
      <p:ext uri="{BB962C8B-B14F-4D97-AF65-F5344CB8AC3E}">
        <p14:creationId xmlns:p14="http://schemas.microsoft.com/office/powerpoint/2010/main" val="927355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EC9C4-0A4C-12B9-832C-43047C6A83D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D676D4C7-4E72-D38B-9ABA-AC80B463A51F}"/>
              </a:ext>
            </a:extLst>
          </p:cNvPr>
          <p:cNvSpPr>
            <a:spLocks noGrp="1"/>
          </p:cNvSpPr>
          <p:nvPr>
            <p:ph idx="1"/>
          </p:nvPr>
        </p:nvSpPr>
        <p:spPr/>
        <p:txBody>
          <a:bodyPr>
            <a:normAutofit/>
          </a:bodyPr>
          <a:lstStyle/>
          <a:p>
            <a:r>
              <a:rPr lang="en-US" sz="1800" dirty="0" err="1"/>
              <a:t>Atliq</a:t>
            </a:r>
            <a:r>
              <a:rPr lang="en-US" sz="1800" dirty="0"/>
              <a:t> Grands owns multiple five-star hotels across India. They have been in the hospitality</a:t>
            </a:r>
          </a:p>
          <a:p>
            <a:r>
              <a:rPr lang="en-US" sz="1800" dirty="0"/>
              <a:t>industry for the past 20 years. Due to strategic moves from other competitors and ineffective</a:t>
            </a:r>
          </a:p>
          <a:p>
            <a:r>
              <a:rPr lang="en-US" sz="1800" dirty="0"/>
              <a:t>decision-making in management, </a:t>
            </a:r>
            <a:r>
              <a:rPr lang="en-US" sz="1800" dirty="0" err="1"/>
              <a:t>Atliq</a:t>
            </a:r>
            <a:r>
              <a:rPr lang="en-US" sz="1800" dirty="0"/>
              <a:t> Grands are losing its market share and revenue in the</a:t>
            </a:r>
          </a:p>
          <a:p>
            <a:r>
              <a:rPr lang="en-US" sz="1800" dirty="0"/>
              <a:t>luxury/business hotels category. As a strategic move, the managing director of </a:t>
            </a:r>
            <a:r>
              <a:rPr lang="en-US" sz="1800" dirty="0" err="1"/>
              <a:t>Atliq</a:t>
            </a:r>
            <a:r>
              <a:rPr lang="en-US" sz="1800" dirty="0"/>
              <a:t> Grands</a:t>
            </a:r>
          </a:p>
          <a:p>
            <a:r>
              <a:rPr lang="en-US" sz="1800" dirty="0"/>
              <a:t>wanted to incorporate “Business and Data Intelligence” in order to regain their market share</a:t>
            </a:r>
          </a:p>
          <a:p>
            <a:r>
              <a:rPr lang="en-US" sz="1800" dirty="0"/>
              <a:t>and revenue.</a:t>
            </a:r>
          </a:p>
          <a:p>
            <a:r>
              <a:rPr lang="en-US" sz="1800" dirty="0"/>
              <a:t>However, they do not have an in-house data analytics team to provide them with these</a:t>
            </a:r>
          </a:p>
          <a:p>
            <a:r>
              <a:rPr lang="en-US" sz="1800" dirty="0"/>
              <a:t>insights. Their revenue management team had decided to hire a 3rd party service provider to</a:t>
            </a:r>
          </a:p>
          <a:p>
            <a:r>
              <a:rPr lang="en-US" sz="1800" dirty="0"/>
              <a:t>provide them with insights from their historical data.</a:t>
            </a:r>
            <a:endParaRPr lang="en-IN" sz="1800" dirty="0"/>
          </a:p>
        </p:txBody>
      </p:sp>
    </p:spTree>
    <p:extLst>
      <p:ext uri="{BB962C8B-B14F-4D97-AF65-F5344CB8AC3E}">
        <p14:creationId xmlns:p14="http://schemas.microsoft.com/office/powerpoint/2010/main" val="2744087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46F91-4F18-D40B-1C8B-2635AE77ED1E}"/>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Main KPIs for </a:t>
            </a:r>
            <a:r>
              <a:rPr lang="en-US" sz="4000" dirty="0" err="1">
                <a:latin typeface="Times New Roman" panose="02020603050405020304" pitchFamily="18" charset="0"/>
                <a:cs typeface="Times New Roman" panose="02020603050405020304" pitchFamily="18" charset="0"/>
              </a:rPr>
              <a:t>Atliq</a:t>
            </a:r>
            <a:r>
              <a:rPr lang="en-US" sz="4000" dirty="0">
                <a:latin typeface="Times New Roman" panose="02020603050405020304" pitchFamily="18" charset="0"/>
                <a:cs typeface="Times New Roman" panose="02020603050405020304" pitchFamily="18" charset="0"/>
              </a:rPr>
              <a:t> Hospitality:</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E96D01-E0C5-7826-2EEC-02545D04C249}"/>
              </a:ext>
            </a:extLst>
          </p:cNvPr>
          <p:cNvSpPr>
            <a:spLocks noGrp="1"/>
          </p:cNvSpPr>
          <p:nvPr>
            <p:ph idx="1"/>
          </p:nvPr>
        </p:nvSpPr>
        <p:spPr>
          <a:xfrm>
            <a:off x="1097280" y="2089574"/>
            <a:ext cx="10058400" cy="4023360"/>
          </a:xfrm>
        </p:spPr>
        <p:txBody>
          <a:bodyPr/>
          <a:lstStyle/>
          <a:p>
            <a:pPr marL="0" indent="173038">
              <a:lnSpc>
                <a:spcPct val="100000"/>
              </a:lnSpc>
              <a:buFont typeface="Arial" panose="020B0604020202020204" pitchFamily="34" charset="0"/>
              <a:buChar char="•"/>
            </a:pPr>
            <a:r>
              <a:rPr lang="en-US" b="1" dirty="0">
                <a:solidFill>
                  <a:schemeClr val="tx1"/>
                </a:solidFill>
              </a:rPr>
              <a:t>Occupancy Percentage:</a:t>
            </a:r>
            <a:r>
              <a:rPr lang="en-US" dirty="0">
                <a:solidFill>
                  <a:schemeClr val="tx1"/>
                </a:solidFill>
              </a:rPr>
              <a:t> 57.45%</a:t>
            </a:r>
          </a:p>
          <a:p>
            <a:pPr marL="0" indent="173038">
              <a:lnSpc>
                <a:spcPct val="100000"/>
              </a:lnSpc>
              <a:buFont typeface="Arial" panose="020B0604020202020204" pitchFamily="34" charset="0"/>
              <a:buChar char="•"/>
            </a:pPr>
            <a:r>
              <a:rPr lang="en-US" b="1" dirty="0">
                <a:solidFill>
                  <a:schemeClr val="tx1"/>
                </a:solidFill>
              </a:rPr>
              <a:t>Total Revenue:</a:t>
            </a:r>
            <a:r>
              <a:rPr lang="en-US" dirty="0">
                <a:solidFill>
                  <a:schemeClr val="tx1"/>
                </a:solidFill>
              </a:rPr>
              <a:t> ₹499.18 million</a:t>
            </a:r>
          </a:p>
          <a:p>
            <a:pPr marL="0" indent="173038">
              <a:lnSpc>
                <a:spcPct val="100000"/>
              </a:lnSpc>
              <a:buFont typeface="Arial" panose="020B0604020202020204" pitchFamily="34" charset="0"/>
              <a:buChar char="•"/>
            </a:pPr>
            <a:r>
              <a:rPr lang="en-US" b="1" dirty="0">
                <a:solidFill>
                  <a:schemeClr val="tx1"/>
                </a:solidFill>
              </a:rPr>
              <a:t>Average Ratings:</a:t>
            </a:r>
            <a:r>
              <a:rPr lang="en-US" dirty="0">
                <a:solidFill>
                  <a:schemeClr val="tx1"/>
                </a:solidFill>
              </a:rPr>
              <a:t> 3.62</a:t>
            </a:r>
          </a:p>
          <a:p>
            <a:pPr marL="0" indent="173038">
              <a:lnSpc>
                <a:spcPct val="100000"/>
              </a:lnSpc>
              <a:buFont typeface="Arial" panose="020B0604020202020204" pitchFamily="34" charset="0"/>
              <a:buChar char="•"/>
            </a:pPr>
            <a:r>
              <a:rPr lang="en-US" b="1" dirty="0">
                <a:solidFill>
                  <a:schemeClr val="tx1"/>
                </a:solidFill>
              </a:rPr>
              <a:t>Success Rate:</a:t>
            </a:r>
            <a:r>
              <a:rPr lang="en-US" dirty="0">
                <a:solidFill>
                  <a:schemeClr val="tx1"/>
                </a:solidFill>
              </a:rPr>
              <a:t> 74.89%</a:t>
            </a:r>
          </a:p>
          <a:p>
            <a:pPr marL="0" indent="173038">
              <a:lnSpc>
                <a:spcPct val="100000"/>
              </a:lnSpc>
              <a:buFont typeface="Arial" panose="020B0604020202020204" pitchFamily="34" charset="0"/>
              <a:buChar char="•"/>
            </a:pPr>
            <a:r>
              <a:rPr lang="en-US" b="1" dirty="0">
                <a:solidFill>
                  <a:schemeClr val="tx1"/>
                </a:solidFill>
              </a:rPr>
              <a:t>Cancellation Rate:</a:t>
            </a:r>
            <a:r>
              <a:rPr lang="en-US" dirty="0">
                <a:solidFill>
                  <a:schemeClr val="tx1"/>
                </a:solidFill>
              </a:rPr>
              <a:t> 24.39%</a:t>
            </a:r>
          </a:p>
          <a:p>
            <a:endParaRPr lang="en-IN" dirty="0"/>
          </a:p>
        </p:txBody>
      </p:sp>
    </p:spTree>
    <p:extLst>
      <p:ext uri="{BB962C8B-B14F-4D97-AF65-F5344CB8AC3E}">
        <p14:creationId xmlns:p14="http://schemas.microsoft.com/office/powerpoint/2010/main" val="1875527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3A554D-B3CB-2B6E-2CB0-BF2299874F7E}"/>
              </a:ext>
            </a:extLst>
          </p:cNvPr>
          <p:cNvPicPr>
            <a:picLocks noChangeAspect="1"/>
          </p:cNvPicPr>
          <p:nvPr/>
        </p:nvPicPr>
        <p:blipFill>
          <a:blip r:embed="rId2"/>
          <a:stretch>
            <a:fillRect/>
          </a:stretch>
        </p:blipFill>
        <p:spPr>
          <a:xfrm>
            <a:off x="71120" y="101600"/>
            <a:ext cx="11907520" cy="6207760"/>
          </a:xfrm>
          <a:prstGeom prst="rect">
            <a:avLst/>
          </a:prstGeom>
        </p:spPr>
      </p:pic>
    </p:spTree>
    <p:extLst>
      <p:ext uri="{BB962C8B-B14F-4D97-AF65-F5344CB8AC3E}">
        <p14:creationId xmlns:p14="http://schemas.microsoft.com/office/powerpoint/2010/main" val="3876760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01023-B4F6-9470-0E62-F16D9A0ABE22}"/>
              </a:ext>
            </a:extLst>
          </p:cNvPr>
          <p:cNvSpPr>
            <a:spLocks noGrp="1"/>
          </p:cNvSpPr>
          <p:nvPr>
            <p:ph type="title"/>
          </p:nvPr>
        </p:nvSpPr>
        <p:spPr>
          <a:xfrm>
            <a:off x="1097280" y="212727"/>
            <a:ext cx="10058400" cy="1450757"/>
          </a:xfrm>
        </p:spPr>
        <p:txBody>
          <a:bodyPr>
            <a:normAutofit/>
          </a:bodyPr>
          <a:lstStyle/>
          <a:p>
            <a:r>
              <a:rPr lang="en-IN" sz="4400" dirty="0">
                <a:latin typeface="Times New Roman" panose="02020603050405020304" pitchFamily="18" charset="0"/>
                <a:cs typeface="Times New Roman" panose="02020603050405020304" pitchFamily="18" charset="0"/>
              </a:rPr>
              <a:t>Key Insights:</a:t>
            </a:r>
          </a:p>
        </p:txBody>
      </p:sp>
      <p:sp>
        <p:nvSpPr>
          <p:cNvPr id="3" name="Content Placeholder 2">
            <a:extLst>
              <a:ext uri="{FF2B5EF4-FFF2-40B4-BE49-F238E27FC236}">
                <a16:creationId xmlns:a16="http://schemas.microsoft.com/office/drawing/2014/main" id="{7D663393-4254-A45E-21DB-8DB29FD2620D}"/>
              </a:ext>
            </a:extLst>
          </p:cNvPr>
          <p:cNvSpPr>
            <a:spLocks noGrp="1"/>
          </p:cNvSpPr>
          <p:nvPr>
            <p:ph idx="1"/>
          </p:nvPr>
        </p:nvSpPr>
        <p:spPr>
          <a:xfrm>
            <a:off x="1097280" y="1896534"/>
            <a:ext cx="10058400" cy="4023360"/>
          </a:xfrm>
        </p:spPr>
        <p:txBody>
          <a:bodyPr>
            <a:normAutofit/>
          </a:bodyPr>
          <a:lstStyle/>
          <a:p>
            <a:pPr marL="182563" indent="-182563">
              <a:buFont typeface="Arial" panose="020B0604020202020204" pitchFamily="34" charset="0"/>
              <a:buChar char="•"/>
            </a:pPr>
            <a:r>
              <a:rPr lang="en-US" dirty="0">
                <a:solidFill>
                  <a:schemeClr val="tx1"/>
                </a:solidFill>
                <a:cs typeface="Times New Roman" panose="02020603050405020304" pitchFamily="18" charset="0"/>
              </a:rPr>
              <a:t>The hotel with the highest occupancy rate is </a:t>
            </a:r>
            <a:r>
              <a:rPr lang="en-US" dirty="0" err="1">
                <a:solidFill>
                  <a:schemeClr val="tx1"/>
                </a:solidFill>
                <a:cs typeface="Times New Roman" panose="02020603050405020304" pitchFamily="18" charset="0"/>
              </a:rPr>
              <a:t>Atliq</a:t>
            </a:r>
            <a:r>
              <a:rPr lang="en-US" dirty="0">
                <a:solidFill>
                  <a:schemeClr val="tx1"/>
                </a:solidFill>
                <a:cs typeface="Times New Roman" panose="02020603050405020304" pitchFamily="18" charset="0"/>
              </a:rPr>
              <a:t> Blu, boasting an average occupancy of  62.02%.</a:t>
            </a:r>
          </a:p>
          <a:p>
            <a:pPr marL="182563" indent="-182563">
              <a:buFont typeface="Arial" panose="020B0604020202020204" pitchFamily="34" charset="0"/>
              <a:buChar char="•"/>
            </a:pPr>
            <a:r>
              <a:rPr lang="en-US" dirty="0">
                <a:solidFill>
                  <a:schemeClr val="tx1"/>
                </a:solidFill>
                <a:cs typeface="Times New Roman" panose="02020603050405020304" pitchFamily="18" charset="0"/>
              </a:rPr>
              <a:t>Hotels located in Delhi have the highest average occupancy, reaching 60.55%.</a:t>
            </a:r>
          </a:p>
          <a:p>
            <a:pPr marL="182563" indent="-182563">
              <a:buFont typeface="Arial" panose="020B0604020202020204" pitchFamily="34" charset="0"/>
              <a:buChar char="•"/>
            </a:pPr>
            <a:r>
              <a:rPr lang="en-US" dirty="0">
                <a:solidFill>
                  <a:schemeClr val="tx1"/>
                </a:solidFill>
                <a:cs typeface="Times New Roman" panose="02020603050405020304" pitchFamily="18" charset="0"/>
              </a:rPr>
              <a:t>Over the past three months, total revenue from all hotels amounted to ₹1.71 billion.</a:t>
            </a:r>
          </a:p>
          <a:p>
            <a:pPr marL="182563" indent="-182563">
              <a:buFont typeface="Arial" panose="020B0604020202020204" pitchFamily="34" charset="0"/>
              <a:buChar char="•"/>
            </a:pPr>
            <a:r>
              <a:rPr lang="en-US" dirty="0">
                <a:solidFill>
                  <a:schemeClr val="tx1"/>
                </a:solidFill>
                <a:cs typeface="Times New Roman" panose="02020603050405020304" pitchFamily="18" charset="0"/>
              </a:rPr>
              <a:t>Out of a total of 232,576 rooms, only 57.87% are occupied, resulting in 97,985 vacant rooms.</a:t>
            </a:r>
          </a:p>
          <a:p>
            <a:pPr marL="182563" indent="-182563">
              <a:buFont typeface="Arial" panose="020B0604020202020204" pitchFamily="34" charset="0"/>
              <a:buChar char="•"/>
            </a:pPr>
            <a:r>
              <a:rPr lang="en-US" dirty="0">
                <a:solidFill>
                  <a:schemeClr val="tx1"/>
                </a:solidFill>
                <a:cs typeface="Times New Roman" panose="02020603050405020304" pitchFamily="18" charset="0"/>
              </a:rPr>
              <a:t>Week 24 recorded the highest revenue across all weeks, totaling ₹139.6 million.</a:t>
            </a:r>
          </a:p>
          <a:p>
            <a:pPr marL="182563" indent="-182563">
              <a:buFont typeface="Arial" panose="020B0604020202020204" pitchFamily="34" charset="0"/>
              <a:buChar char="•"/>
            </a:pPr>
            <a:r>
              <a:rPr lang="en-US" dirty="0">
                <a:solidFill>
                  <a:schemeClr val="tx1"/>
                </a:solidFill>
                <a:cs typeface="Times New Roman" panose="02020603050405020304" pitchFamily="18" charset="0"/>
              </a:rPr>
              <a:t> </a:t>
            </a:r>
            <a:r>
              <a:rPr lang="en-US" dirty="0" err="1">
                <a:solidFill>
                  <a:schemeClr val="tx1"/>
                </a:solidFill>
                <a:cs typeface="Times New Roman" panose="02020603050405020304" pitchFamily="18" charset="0"/>
              </a:rPr>
              <a:t>AtliQ</a:t>
            </a:r>
            <a:r>
              <a:rPr lang="en-US" dirty="0">
                <a:solidFill>
                  <a:schemeClr val="tx1"/>
                </a:solidFill>
                <a:cs typeface="Times New Roman" panose="02020603050405020304" pitchFamily="18" charset="0"/>
              </a:rPr>
              <a:t> Exotica outperforms all seven types of properties, generating ₹320 million in revenue, with an average rating of 3.62, an occupancy rate of 57%, and a cancellation rate of 24.4%.</a:t>
            </a:r>
          </a:p>
          <a:p>
            <a:pPr marL="182563" indent="-182563">
              <a:buFont typeface="Arial" panose="020B0604020202020204" pitchFamily="34" charset="0"/>
              <a:buChar char="•"/>
            </a:pPr>
            <a:r>
              <a:rPr lang="en-US" dirty="0">
                <a:solidFill>
                  <a:schemeClr val="tx1"/>
                </a:solidFill>
                <a:cs typeface="Times New Roman" panose="02020603050405020304" pitchFamily="18" charset="0"/>
              </a:rPr>
              <a:t>Delhi has the lowest revenue generation among the cities.</a:t>
            </a:r>
            <a:endParaRPr lang="en-IN"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4079707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C76E6-5AC8-D510-0731-1F4AE1DA8907}"/>
              </a:ext>
            </a:extLst>
          </p:cNvPr>
          <p:cNvSpPr>
            <a:spLocks noGrp="1"/>
          </p:cNvSpPr>
          <p:nvPr>
            <p:ph type="ctrTitle"/>
          </p:nvPr>
        </p:nvSpPr>
        <p:spPr>
          <a:xfrm>
            <a:off x="1066800" y="1767840"/>
            <a:ext cx="10058400" cy="1835912"/>
          </a:xfrm>
        </p:spPr>
        <p:txBody>
          <a:bodyPr>
            <a:normAutofit fontScale="90000"/>
          </a:bodyPr>
          <a:lstStyle/>
          <a:p>
            <a:r>
              <a:rPr lang="en-IN" b="1" dirty="0">
                <a:latin typeface="Times New Roman" panose="02020603050405020304" pitchFamily="18" charset="0"/>
                <a:cs typeface="Times New Roman" panose="02020603050405020304" pitchFamily="18" charset="0"/>
              </a:rPr>
              <a:t>Employee Attrition Analysis</a:t>
            </a:r>
          </a:p>
        </p:txBody>
      </p:sp>
      <p:sp>
        <p:nvSpPr>
          <p:cNvPr id="3" name="Subtitle 2">
            <a:extLst>
              <a:ext uri="{FF2B5EF4-FFF2-40B4-BE49-F238E27FC236}">
                <a16:creationId xmlns:a16="http://schemas.microsoft.com/office/drawing/2014/main" id="{5E12D086-FA91-1EF8-0BA0-7AE29FF1CCD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84704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F7FDC-BEC8-2774-155A-FB82593BA6E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a:extLst>
              <a:ext uri="{FF2B5EF4-FFF2-40B4-BE49-F238E27FC236}">
                <a16:creationId xmlns:a16="http://schemas.microsoft.com/office/drawing/2014/main" id="{E787967F-5260-8E72-A95B-5CEFB7912BF6}"/>
              </a:ext>
            </a:extLst>
          </p:cNvPr>
          <p:cNvSpPr>
            <a:spLocks noGrp="1"/>
          </p:cNvSpPr>
          <p:nvPr>
            <p:ph idx="1"/>
          </p:nvPr>
        </p:nvSpPr>
        <p:spPr/>
        <p:txBody>
          <a:bodyPr>
            <a:normAutofit/>
          </a:bodyPr>
          <a:lstStyle/>
          <a:p>
            <a:pPr>
              <a:lnSpc>
                <a:spcPct val="150000"/>
              </a:lnSpc>
            </a:pPr>
            <a:r>
              <a:rPr lang="en-US" dirty="0"/>
              <a:t>XYZ company which was established a few years back is facing around a 15% attrition rate for a couple of years. And it's majorly affecting the company in many aspects. In order to understand why employees are leaving the company and reduce the attrition rate XYZ company has approached an HR analytics consultancy for analyzing the data they have. You are playing the HR analyst role in this project and building a dashboard which can help the organization in making data-driven decisions. </a:t>
            </a:r>
            <a:endParaRPr lang="en-IN" dirty="0"/>
          </a:p>
        </p:txBody>
      </p:sp>
    </p:spTree>
    <p:extLst>
      <p:ext uri="{BB962C8B-B14F-4D97-AF65-F5344CB8AC3E}">
        <p14:creationId xmlns:p14="http://schemas.microsoft.com/office/powerpoint/2010/main" val="1249453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526B0-4584-FFA3-7286-398DD860FE68}"/>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Main KPIs for Employee Attrition Analysis:</a:t>
            </a:r>
            <a:endParaRPr lang="en-IN" sz="4000" dirty="0"/>
          </a:p>
        </p:txBody>
      </p:sp>
      <p:sp>
        <p:nvSpPr>
          <p:cNvPr id="3" name="Content Placeholder 2">
            <a:extLst>
              <a:ext uri="{FF2B5EF4-FFF2-40B4-BE49-F238E27FC236}">
                <a16:creationId xmlns:a16="http://schemas.microsoft.com/office/drawing/2014/main" id="{4FCE8ED5-78B3-255E-CE33-12CDF1BF5394}"/>
              </a:ext>
            </a:extLst>
          </p:cNvPr>
          <p:cNvSpPr>
            <a:spLocks noGrp="1"/>
          </p:cNvSpPr>
          <p:nvPr>
            <p:ph idx="1"/>
          </p:nvPr>
        </p:nvSpPr>
        <p:spPr>
          <a:xfrm>
            <a:off x="1188720" y="1977814"/>
            <a:ext cx="10058400" cy="2980266"/>
          </a:xfrm>
        </p:spPr>
        <p:txBody>
          <a:bodyPr/>
          <a:lstStyle/>
          <a:p>
            <a:pPr marL="0" indent="173038">
              <a:lnSpc>
                <a:spcPct val="100000"/>
              </a:lnSpc>
              <a:buFont typeface="Arial" panose="020B0604020202020204" pitchFamily="34" charset="0"/>
              <a:buChar char="•"/>
            </a:pPr>
            <a:r>
              <a:rPr lang="en-US" b="1" dirty="0">
                <a:solidFill>
                  <a:schemeClr val="tx1"/>
                </a:solidFill>
              </a:rPr>
              <a:t>Total Employees: </a:t>
            </a:r>
            <a:r>
              <a:rPr lang="en-US" dirty="0">
                <a:solidFill>
                  <a:schemeClr val="tx1"/>
                </a:solidFill>
              </a:rPr>
              <a:t>4,410</a:t>
            </a:r>
          </a:p>
          <a:p>
            <a:pPr marL="0" indent="173038">
              <a:lnSpc>
                <a:spcPct val="100000"/>
              </a:lnSpc>
              <a:buFont typeface="Arial" panose="020B0604020202020204" pitchFamily="34" charset="0"/>
              <a:buChar char="•"/>
            </a:pPr>
            <a:r>
              <a:rPr lang="en-US" b="1" dirty="0">
                <a:solidFill>
                  <a:schemeClr val="tx1"/>
                </a:solidFill>
              </a:rPr>
              <a:t>Active Employees: </a:t>
            </a:r>
            <a:r>
              <a:rPr lang="en-US" dirty="0">
                <a:solidFill>
                  <a:schemeClr val="tx1"/>
                </a:solidFill>
              </a:rPr>
              <a:t>3,699</a:t>
            </a:r>
          </a:p>
          <a:p>
            <a:pPr marL="0" indent="173038">
              <a:lnSpc>
                <a:spcPct val="100000"/>
              </a:lnSpc>
              <a:buFont typeface="Arial" panose="020B0604020202020204" pitchFamily="34" charset="0"/>
              <a:buChar char="•"/>
            </a:pPr>
            <a:r>
              <a:rPr lang="en-US" b="1" dirty="0">
                <a:solidFill>
                  <a:schemeClr val="tx1"/>
                </a:solidFill>
              </a:rPr>
              <a:t>Attrition Rate: </a:t>
            </a:r>
            <a:r>
              <a:rPr lang="en-US" dirty="0">
                <a:solidFill>
                  <a:schemeClr val="tx1"/>
                </a:solidFill>
              </a:rPr>
              <a:t>16.1% (711 employees)</a:t>
            </a:r>
          </a:p>
          <a:p>
            <a:pPr marL="0" indent="173038">
              <a:lnSpc>
                <a:spcPct val="100000"/>
              </a:lnSpc>
              <a:buFont typeface="Arial" panose="020B0604020202020204" pitchFamily="34" charset="0"/>
              <a:buChar char="•"/>
            </a:pPr>
            <a:r>
              <a:rPr lang="en-US" b="1" dirty="0">
                <a:solidFill>
                  <a:schemeClr val="tx1"/>
                </a:solidFill>
              </a:rPr>
              <a:t>Average Age: </a:t>
            </a:r>
            <a:r>
              <a:rPr lang="en-US" dirty="0">
                <a:solidFill>
                  <a:schemeClr val="tx1"/>
                </a:solidFill>
              </a:rPr>
              <a:t>36.92 years</a:t>
            </a:r>
          </a:p>
          <a:p>
            <a:endParaRPr lang="en-IN" dirty="0"/>
          </a:p>
        </p:txBody>
      </p:sp>
    </p:spTree>
    <p:extLst>
      <p:ext uri="{BB962C8B-B14F-4D97-AF65-F5344CB8AC3E}">
        <p14:creationId xmlns:p14="http://schemas.microsoft.com/office/powerpoint/2010/main" val="2486779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089213-2340-45E3-B9A4-7D03CB8CE715}"/>
              </a:ext>
            </a:extLst>
          </p:cNvPr>
          <p:cNvPicPr>
            <a:picLocks noChangeAspect="1"/>
          </p:cNvPicPr>
          <p:nvPr/>
        </p:nvPicPr>
        <p:blipFill>
          <a:blip r:embed="rId2"/>
          <a:stretch>
            <a:fillRect/>
          </a:stretch>
        </p:blipFill>
        <p:spPr>
          <a:xfrm>
            <a:off x="254001" y="111974"/>
            <a:ext cx="11633200" cy="6126265"/>
          </a:xfrm>
          <a:prstGeom prst="rect">
            <a:avLst/>
          </a:prstGeom>
        </p:spPr>
      </p:pic>
    </p:spTree>
    <p:extLst>
      <p:ext uri="{BB962C8B-B14F-4D97-AF65-F5344CB8AC3E}">
        <p14:creationId xmlns:p14="http://schemas.microsoft.com/office/powerpoint/2010/main" val="85691032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1087</TotalTime>
  <Words>796</Words>
  <Application>Microsoft Office PowerPoint</Application>
  <PresentationFormat>Widescreen</PresentationFormat>
  <Paragraphs>62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Retrospect</vt:lpstr>
      <vt:lpstr>AtliQ Hospitality Analysis</vt:lpstr>
      <vt:lpstr>Problem Statement:</vt:lpstr>
      <vt:lpstr>Main KPIs for Atliq Hospitality:</vt:lpstr>
      <vt:lpstr>PowerPoint Presentation</vt:lpstr>
      <vt:lpstr>Key Insights:</vt:lpstr>
      <vt:lpstr>Employee Attrition Analysis</vt:lpstr>
      <vt:lpstr>Problem Statement:</vt:lpstr>
      <vt:lpstr>Main KPIs for Employee Attrition Analysis:</vt:lpstr>
      <vt:lpstr>PowerPoint Presentation</vt:lpstr>
      <vt:lpstr>Key Insights:</vt:lpstr>
      <vt:lpstr>Analyzing Amazon Sales data</vt:lpstr>
      <vt:lpstr>Problem Statement:</vt:lpstr>
      <vt:lpstr> Main KPIs:</vt:lpstr>
      <vt:lpstr>PowerPoint Presentation</vt:lpstr>
      <vt:lpstr>Key 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Kanchini Pophali</dc:creator>
  <cp:lastModifiedBy>Kanchini Pophali</cp:lastModifiedBy>
  <cp:revision>2</cp:revision>
  <dcterms:created xsi:type="dcterms:W3CDTF">2024-07-27T13:33:03Z</dcterms:created>
  <dcterms:modified xsi:type="dcterms:W3CDTF">2024-07-28T07:40:21Z</dcterms:modified>
</cp:coreProperties>
</file>