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6" r:id="rId3"/>
    <p:sldId id="298" r:id="rId4"/>
    <p:sldId id="258" r:id="rId5"/>
    <p:sldId id="257" r:id="rId6"/>
    <p:sldId id="299" r:id="rId7"/>
    <p:sldId id="274" r:id="rId8"/>
    <p:sldId id="297"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5" r:id="rId24"/>
    <p:sldId id="273" r:id="rId25"/>
    <p:sldId id="276" r:id="rId26"/>
    <p:sldId id="277" r:id="rId27"/>
    <p:sldId id="278" r:id="rId28"/>
    <p:sldId id="279" r:id="rId29"/>
    <p:sldId id="282" r:id="rId30"/>
    <p:sldId id="289" r:id="rId31"/>
    <p:sldId id="290" r:id="rId32"/>
    <p:sldId id="291" r:id="rId33"/>
    <p:sldId id="288" r:id="rId34"/>
    <p:sldId id="283" r:id="rId35"/>
    <p:sldId id="284" r:id="rId36"/>
    <p:sldId id="285" r:id="rId37"/>
    <p:sldId id="286" r:id="rId38"/>
    <p:sldId id="293" r:id="rId39"/>
    <p:sldId id="292" r:id="rId40"/>
    <p:sldId id="295" r:id="rId41"/>
    <p:sldId id="287"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0B0B-4CA5-438D-B038-610E5C3D1A55}"/>
              </a:ext>
            </a:extLst>
          </p:cNvPr>
          <p:cNvSpPr>
            <a:spLocks noGrp="1"/>
          </p:cNvSpPr>
          <p:nvPr>
            <p:ph type="ctrTitle"/>
          </p:nvPr>
        </p:nvSpPr>
        <p:spPr/>
        <p:txBody>
          <a:bodyPr/>
          <a:lstStyle/>
          <a:p>
            <a:r>
              <a:rPr lang="en-US" dirty="0"/>
              <a:t>CREDIT EDA CASE STUDY</a:t>
            </a:r>
          </a:p>
        </p:txBody>
      </p:sp>
      <p:sp>
        <p:nvSpPr>
          <p:cNvPr id="3" name="Subtitle 2">
            <a:extLst>
              <a:ext uri="{FF2B5EF4-FFF2-40B4-BE49-F238E27FC236}">
                <a16:creationId xmlns:a16="http://schemas.microsoft.com/office/drawing/2014/main" id="{A8F37A42-D90D-42E9-9DC7-BEFEC045D156}"/>
              </a:ext>
            </a:extLst>
          </p:cNvPr>
          <p:cNvSpPr>
            <a:spLocks noGrp="1"/>
          </p:cNvSpPr>
          <p:nvPr>
            <p:ph type="subTitle" idx="1"/>
          </p:nvPr>
        </p:nvSpPr>
        <p:spPr>
          <a:xfrm>
            <a:off x="7296801" y="3509963"/>
            <a:ext cx="3220277" cy="447261"/>
          </a:xfrm>
        </p:spPr>
        <p:txBody>
          <a:bodyPr>
            <a:noAutofit/>
          </a:bodyPr>
          <a:lstStyle/>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By</a:t>
            </a:r>
          </a:p>
          <a:p>
            <a:r>
              <a:rPr lang="en-US" sz="1600" dirty="0">
                <a:latin typeface="Tahoma" panose="020B0604030504040204" pitchFamily="34" charset="0"/>
                <a:ea typeface="Tahoma" panose="020B0604030504040204" pitchFamily="34" charset="0"/>
                <a:cs typeface="Tahoma" panose="020B0604030504040204" pitchFamily="34" charset="0"/>
              </a:rPr>
              <a:t>Santoshi </a:t>
            </a:r>
            <a:r>
              <a:rPr lang="en-US" sz="1600" dirty="0" err="1">
                <a:latin typeface="Tahoma" panose="020B0604030504040204" pitchFamily="34" charset="0"/>
                <a:ea typeface="Tahoma" panose="020B0604030504040204" pitchFamily="34" charset="0"/>
                <a:cs typeface="Tahoma" panose="020B0604030504040204" pitchFamily="34" charset="0"/>
              </a:rPr>
              <a:t>rupa</a:t>
            </a:r>
            <a:r>
              <a:rPr lang="en-US" sz="1600" dirty="0">
                <a:latin typeface="Tahoma" panose="020B0604030504040204" pitchFamily="34" charset="0"/>
                <a:ea typeface="Tahoma" panose="020B0604030504040204" pitchFamily="34" charset="0"/>
                <a:cs typeface="Tahoma" panose="020B0604030504040204" pitchFamily="34" charset="0"/>
              </a:rPr>
              <a:t> Bagadi</a:t>
            </a:r>
          </a:p>
          <a:p>
            <a:r>
              <a:rPr lang="en-US" sz="1600" dirty="0" err="1">
                <a:latin typeface="Tahoma" panose="020B0604030504040204" pitchFamily="34" charset="0"/>
                <a:ea typeface="Tahoma" panose="020B0604030504040204" pitchFamily="34" charset="0"/>
                <a:cs typeface="Tahoma" panose="020B0604030504040204" pitchFamily="34" charset="0"/>
              </a:rPr>
              <a:t>Amirdha</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parthasarthy</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823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car owners</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People who own car show low percentage of defaulting loans than people who doesn't own car.</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People who doesn't own cars are high in number to take loans.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Picture 7">
            <a:extLst>
              <a:ext uri="{FF2B5EF4-FFF2-40B4-BE49-F238E27FC236}">
                <a16:creationId xmlns:a16="http://schemas.microsoft.com/office/drawing/2014/main" id="{FD40571F-15EA-4F2C-9F18-8C26CB2CCB7A}"/>
              </a:ext>
            </a:extLst>
          </p:cNvPr>
          <p:cNvPicPr>
            <a:picLocks noChangeAspect="1"/>
          </p:cNvPicPr>
          <p:nvPr/>
        </p:nvPicPr>
        <p:blipFill>
          <a:blip r:embed="rId3"/>
          <a:stretch>
            <a:fillRect/>
          </a:stretch>
        </p:blipFill>
        <p:spPr>
          <a:xfrm>
            <a:off x="5061653" y="157524"/>
            <a:ext cx="4799287" cy="3317154"/>
          </a:xfrm>
          <a:prstGeom prst="rect">
            <a:avLst/>
          </a:prstGeom>
        </p:spPr>
      </p:pic>
      <p:pic>
        <p:nvPicPr>
          <p:cNvPr id="11" name="Picture 10">
            <a:extLst>
              <a:ext uri="{FF2B5EF4-FFF2-40B4-BE49-F238E27FC236}">
                <a16:creationId xmlns:a16="http://schemas.microsoft.com/office/drawing/2014/main" id="{CB4E70C6-D577-4777-B205-D104AB752B12}"/>
              </a:ext>
            </a:extLst>
          </p:cNvPr>
          <p:cNvPicPr>
            <a:picLocks noChangeAspect="1"/>
          </p:cNvPicPr>
          <p:nvPr/>
        </p:nvPicPr>
        <p:blipFill>
          <a:blip r:embed="rId4"/>
          <a:stretch>
            <a:fillRect/>
          </a:stretch>
        </p:blipFill>
        <p:spPr>
          <a:xfrm>
            <a:off x="5061653" y="3402916"/>
            <a:ext cx="4799287" cy="3354686"/>
          </a:xfrm>
          <a:prstGeom prst="rect">
            <a:avLst/>
          </a:prstGeom>
        </p:spPr>
      </p:pic>
    </p:spTree>
    <p:extLst>
      <p:ext uri="{BB962C8B-B14F-4D97-AF65-F5344CB8AC3E}">
        <p14:creationId xmlns:p14="http://schemas.microsoft.com/office/powerpoint/2010/main" val="316712191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FAMILY NAME STATUS</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Married people are in majority to get loans.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Married ones have 64% for Non-Defaulters and 60% for Defaulters.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Single/not married ones have 15% for Non-Defaulters and 18% for Defaulters.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So, there is more risk of defaulting the loans by Single/ not married people.</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5383A702-FEFA-4335-87C3-B4467287F694}"/>
              </a:ext>
            </a:extLst>
          </p:cNvPr>
          <p:cNvPicPr preferRelativeResize="0">
            <a:picLocks/>
          </p:cNvPicPr>
          <p:nvPr/>
        </p:nvPicPr>
        <p:blipFill>
          <a:blip r:embed="rId3"/>
          <a:stretch>
            <a:fillRect/>
          </a:stretch>
        </p:blipFill>
        <p:spPr>
          <a:xfrm>
            <a:off x="5865000" y="1393"/>
            <a:ext cx="4479150" cy="3427607"/>
          </a:xfrm>
          <a:prstGeom prst="rect">
            <a:avLst/>
          </a:prstGeom>
        </p:spPr>
      </p:pic>
      <p:pic>
        <p:nvPicPr>
          <p:cNvPr id="6" name="Picture 5">
            <a:extLst>
              <a:ext uri="{FF2B5EF4-FFF2-40B4-BE49-F238E27FC236}">
                <a16:creationId xmlns:a16="http://schemas.microsoft.com/office/drawing/2014/main" id="{B92B6B29-20EA-4373-83F5-9CD44594C2DF}"/>
              </a:ext>
            </a:extLst>
          </p:cNvPr>
          <p:cNvPicPr>
            <a:picLocks noChangeAspect="1"/>
          </p:cNvPicPr>
          <p:nvPr/>
        </p:nvPicPr>
        <p:blipFill>
          <a:blip r:embed="rId4"/>
          <a:stretch>
            <a:fillRect/>
          </a:stretch>
        </p:blipFill>
        <p:spPr>
          <a:xfrm>
            <a:off x="5809795" y="3359676"/>
            <a:ext cx="4363812" cy="3498323"/>
          </a:xfrm>
          <a:prstGeom prst="rect">
            <a:avLst/>
          </a:prstGeom>
        </p:spPr>
      </p:pic>
    </p:spTree>
    <p:extLst>
      <p:ext uri="{BB962C8B-B14F-4D97-AF65-F5344CB8AC3E}">
        <p14:creationId xmlns:p14="http://schemas.microsoft.com/office/powerpoint/2010/main" val="356085908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HOUSING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lnSpcReduction="10000"/>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people with own house/apartment tend to apply for more loans than other types.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They constitute about 89% of Non-Defaulters and 86% of Defaulters, so they are not risky.</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people who live with parents comprise of 4.6% of Non-Defaulters and 7.0% of Defaulters.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So, its risky to give loans to those who live with parents and those living in Rented apartment.</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F59E3033-E50E-45A1-BC09-42635AC242BE}"/>
              </a:ext>
            </a:extLst>
          </p:cNvPr>
          <p:cNvPicPr>
            <a:picLocks noChangeAspect="1"/>
          </p:cNvPicPr>
          <p:nvPr/>
        </p:nvPicPr>
        <p:blipFill>
          <a:blip r:embed="rId3"/>
          <a:stretch>
            <a:fillRect/>
          </a:stretch>
        </p:blipFill>
        <p:spPr>
          <a:xfrm>
            <a:off x="5815993" y="23283"/>
            <a:ext cx="4472613" cy="3403998"/>
          </a:xfrm>
          <a:prstGeom prst="rect">
            <a:avLst/>
          </a:prstGeom>
        </p:spPr>
      </p:pic>
      <p:pic>
        <p:nvPicPr>
          <p:cNvPr id="8" name="Picture 7">
            <a:extLst>
              <a:ext uri="{FF2B5EF4-FFF2-40B4-BE49-F238E27FC236}">
                <a16:creationId xmlns:a16="http://schemas.microsoft.com/office/drawing/2014/main" id="{730DB494-9BD6-4D2A-912E-805F5C3F383B}"/>
              </a:ext>
            </a:extLst>
          </p:cNvPr>
          <p:cNvPicPr>
            <a:picLocks noChangeAspect="1"/>
          </p:cNvPicPr>
          <p:nvPr/>
        </p:nvPicPr>
        <p:blipFill>
          <a:blip r:embed="rId4"/>
          <a:stretch>
            <a:fillRect/>
          </a:stretch>
        </p:blipFill>
        <p:spPr>
          <a:xfrm>
            <a:off x="5815993" y="3428998"/>
            <a:ext cx="4250672" cy="3385055"/>
          </a:xfrm>
          <a:prstGeom prst="rect">
            <a:avLst/>
          </a:prstGeom>
        </p:spPr>
      </p:pic>
    </p:spTree>
    <p:extLst>
      <p:ext uri="{BB962C8B-B14F-4D97-AF65-F5344CB8AC3E}">
        <p14:creationId xmlns:p14="http://schemas.microsoft.com/office/powerpoint/2010/main" val="232719444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AGE GROUP</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people in the higher age groups have very low rate of defaulting the loans(as the salary increases with experience, they      are less chances of defaulting)</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people who are in the age group 25-30 have higher rates of defaulting , so they are risky group to give loans.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2B347FD1-7649-40F9-9CE4-F590C30E62E9}"/>
              </a:ext>
            </a:extLst>
          </p:cNvPr>
          <p:cNvPicPr>
            <a:picLocks noChangeAspect="1"/>
          </p:cNvPicPr>
          <p:nvPr/>
        </p:nvPicPr>
        <p:blipFill>
          <a:blip r:embed="rId3"/>
          <a:stretch>
            <a:fillRect/>
          </a:stretch>
        </p:blipFill>
        <p:spPr>
          <a:xfrm>
            <a:off x="5598666" y="41705"/>
            <a:ext cx="4575144" cy="3385910"/>
          </a:xfrm>
          <a:prstGeom prst="rect">
            <a:avLst/>
          </a:prstGeom>
        </p:spPr>
      </p:pic>
      <p:pic>
        <p:nvPicPr>
          <p:cNvPr id="7" name="Picture 6">
            <a:extLst>
              <a:ext uri="{FF2B5EF4-FFF2-40B4-BE49-F238E27FC236}">
                <a16:creationId xmlns:a16="http://schemas.microsoft.com/office/drawing/2014/main" id="{0C547CB6-2CD3-40A2-AE69-6F799E045720}"/>
              </a:ext>
            </a:extLst>
          </p:cNvPr>
          <p:cNvPicPr>
            <a:picLocks noChangeAspect="1"/>
          </p:cNvPicPr>
          <p:nvPr/>
        </p:nvPicPr>
        <p:blipFill>
          <a:blip r:embed="rId4"/>
          <a:stretch>
            <a:fillRect/>
          </a:stretch>
        </p:blipFill>
        <p:spPr>
          <a:xfrm>
            <a:off x="5598666" y="3428999"/>
            <a:ext cx="4672798" cy="3473857"/>
          </a:xfrm>
          <a:prstGeom prst="rect">
            <a:avLst/>
          </a:prstGeom>
        </p:spPr>
      </p:pic>
    </p:spTree>
    <p:extLst>
      <p:ext uri="{BB962C8B-B14F-4D97-AF65-F5344CB8AC3E}">
        <p14:creationId xmlns:p14="http://schemas.microsoft.com/office/powerpoint/2010/main" val="254659081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EDUCATION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people who are in Secondary/Secondary special are the majority loan appliers among all the other classes.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They are the only risky group as they constitute 70% of Non-defaulters and 79% of Defaulters.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5ED471C5-46A9-4615-A55C-60BE0216F839}"/>
              </a:ext>
            </a:extLst>
          </p:cNvPr>
          <p:cNvPicPr>
            <a:picLocks noChangeAspect="1"/>
          </p:cNvPicPr>
          <p:nvPr/>
        </p:nvPicPr>
        <p:blipFill>
          <a:blip r:embed="rId3"/>
          <a:stretch>
            <a:fillRect/>
          </a:stretch>
        </p:blipFill>
        <p:spPr>
          <a:xfrm>
            <a:off x="5673806" y="31807"/>
            <a:ext cx="4061525" cy="3294348"/>
          </a:xfrm>
          <a:prstGeom prst="rect">
            <a:avLst/>
          </a:prstGeom>
        </p:spPr>
      </p:pic>
      <p:pic>
        <p:nvPicPr>
          <p:cNvPr id="8" name="Picture 7">
            <a:extLst>
              <a:ext uri="{FF2B5EF4-FFF2-40B4-BE49-F238E27FC236}">
                <a16:creationId xmlns:a16="http://schemas.microsoft.com/office/drawing/2014/main" id="{7FB281CF-E880-4967-AAA1-234A06A99426}"/>
              </a:ext>
            </a:extLst>
          </p:cNvPr>
          <p:cNvPicPr>
            <a:picLocks noChangeAspect="1"/>
          </p:cNvPicPr>
          <p:nvPr/>
        </p:nvPicPr>
        <p:blipFill>
          <a:blip r:embed="rId4"/>
          <a:stretch>
            <a:fillRect/>
          </a:stretch>
        </p:blipFill>
        <p:spPr>
          <a:xfrm>
            <a:off x="5696336" y="3321486"/>
            <a:ext cx="4061525" cy="3440827"/>
          </a:xfrm>
          <a:prstGeom prst="rect">
            <a:avLst/>
          </a:prstGeom>
        </p:spPr>
      </p:pic>
    </p:spTree>
    <p:extLst>
      <p:ext uri="{BB962C8B-B14F-4D97-AF65-F5344CB8AC3E}">
        <p14:creationId xmlns:p14="http://schemas.microsoft.com/office/powerpoint/2010/main" val="19697136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INCOME RANGE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All the income range people almost equally default the loans.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veryHigh</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 income range ones are the people who are less likely to default.</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BB57995F-803E-425D-A747-CF6A86B198EE}"/>
              </a:ext>
            </a:extLst>
          </p:cNvPr>
          <p:cNvPicPr>
            <a:picLocks noChangeAspect="1"/>
          </p:cNvPicPr>
          <p:nvPr/>
        </p:nvPicPr>
        <p:blipFill>
          <a:blip r:embed="rId3"/>
          <a:stretch>
            <a:fillRect/>
          </a:stretch>
        </p:blipFill>
        <p:spPr>
          <a:xfrm>
            <a:off x="5475168" y="54533"/>
            <a:ext cx="4641778" cy="3397750"/>
          </a:xfrm>
          <a:prstGeom prst="rect">
            <a:avLst/>
          </a:prstGeom>
        </p:spPr>
      </p:pic>
      <p:pic>
        <p:nvPicPr>
          <p:cNvPr id="7" name="Picture 6">
            <a:extLst>
              <a:ext uri="{FF2B5EF4-FFF2-40B4-BE49-F238E27FC236}">
                <a16:creationId xmlns:a16="http://schemas.microsoft.com/office/drawing/2014/main" id="{8060C8EE-33BC-408B-81BD-6420075FF7C4}"/>
              </a:ext>
            </a:extLst>
          </p:cNvPr>
          <p:cNvPicPr>
            <a:picLocks noChangeAspect="1"/>
          </p:cNvPicPr>
          <p:nvPr/>
        </p:nvPicPr>
        <p:blipFill>
          <a:blip r:embed="rId4"/>
          <a:stretch>
            <a:fillRect/>
          </a:stretch>
        </p:blipFill>
        <p:spPr>
          <a:xfrm>
            <a:off x="5475168" y="3414099"/>
            <a:ext cx="4641778" cy="3443900"/>
          </a:xfrm>
          <a:prstGeom prst="rect">
            <a:avLst/>
          </a:prstGeom>
        </p:spPr>
      </p:pic>
    </p:spTree>
    <p:extLst>
      <p:ext uri="{BB962C8B-B14F-4D97-AF65-F5344CB8AC3E}">
        <p14:creationId xmlns:p14="http://schemas.microsoft.com/office/powerpoint/2010/main" val="367220351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dirty="0">
                <a:solidFill>
                  <a:srgbClr val="FFFFFF"/>
                </a:solidFill>
              </a:rPr>
              <a:t>Univariate analysis for CONTINOUS VARIABLES</a:t>
            </a:r>
            <a:endParaRPr lang="en-US" sz="3200" dirty="0"/>
          </a:p>
        </p:txBody>
      </p:sp>
    </p:spTree>
    <p:extLst>
      <p:ext uri="{BB962C8B-B14F-4D97-AF65-F5344CB8AC3E}">
        <p14:creationId xmlns:p14="http://schemas.microsoft.com/office/powerpoint/2010/main" val="491574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credit income ratio</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There is no much difference that can be plotted from this </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column,as</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 the non-defaulters and defaulters are almost in equal rate.</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There is a little chance of people with more than 50 </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Credit_Income_Ratio</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 to default than others.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F3630226-C039-46A0-B338-90535DD72DDF}"/>
              </a:ext>
            </a:extLst>
          </p:cNvPr>
          <p:cNvPicPr>
            <a:picLocks noChangeAspect="1"/>
          </p:cNvPicPr>
          <p:nvPr/>
        </p:nvPicPr>
        <p:blipFill>
          <a:blip r:embed="rId3"/>
          <a:stretch>
            <a:fillRect/>
          </a:stretch>
        </p:blipFill>
        <p:spPr>
          <a:xfrm>
            <a:off x="4271595" y="1427919"/>
            <a:ext cx="7731643" cy="4048727"/>
          </a:xfrm>
          <a:prstGeom prst="rect">
            <a:avLst/>
          </a:prstGeom>
        </p:spPr>
      </p:pic>
    </p:spTree>
    <p:extLst>
      <p:ext uri="{BB962C8B-B14F-4D97-AF65-F5344CB8AC3E}">
        <p14:creationId xmlns:p14="http://schemas.microsoft.com/office/powerpoint/2010/main" val="85304511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days employed</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people who are employed for less number of days have high chances of defaulting, so they are highly risky.</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57A989B6-A5AD-413C-A4D3-51A76AEF8619}"/>
              </a:ext>
            </a:extLst>
          </p:cNvPr>
          <p:cNvPicPr>
            <a:picLocks noChangeAspect="1"/>
          </p:cNvPicPr>
          <p:nvPr/>
        </p:nvPicPr>
        <p:blipFill>
          <a:blip r:embed="rId3"/>
          <a:stretch>
            <a:fillRect/>
          </a:stretch>
        </p:blipFill>
        <p:spPr>
          <a:xfrm>
            <a:off x="4258698" y="1319210"/>
            <a:ext cx="7741177" cy="4219576"/>
          </a:xfrm>
          <a:prstGeom prst="rect">
            <a:avLst/>
          </a:prstGeom>
        </p:spPr>
      </p:pic>
    </p:spTree>
    <p:extLst>
      <p:ext uri="{BB962C8B-B14F-4D97-AF65-F5344CB8AC3E}">
        <p14:creationId xmlns:p14="http://schemas.microsoft.com/office/powerpoint/2010/main" val="387700829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count of family members</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family with 3 members are more likely to take a loan. They are non-defaulters. So, they are not risky group.</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No conclusion can be drawn from the plots as the possibility for everyone is almost same.</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22A5966D-9EBD-4503-907B-0655A896F615}"/>
              </a:ext>
            </a:extLst>
          </p:cNvPr>
          <p:cNvPicPr>
            <a:picLocks noChangeAspect="1"/>
          </p:cNvPicPr>
          <p:nvPr/>
        </p:nvPicPr>
        <p:blipFill>
          <a:blip r:embed="rId3"/>
          <a:stretch>
            <a:fillRect/>
          </a:stretch>
        </p:blipFill>
        <p:spPr>
          <a:xfrm>
            <a:off x="4272987" y="1217612"/>
            <a:ext cx="7871388" cy="4124326"/>
          </a:xfrm>
          <a:prstGeom prst="rect">
            <a:avLst/>
          </a:prstGeom>
        </p:spPr>
      </p:pic>
    </p:spTree>
    <p:extLst>
      <p:ext uri="{BB962C8B-B14F-4D97-AF65-F5344CB8AC3E}">
        <p14:creationId xmlns:p14="http://schemas.microsoft.com/office/powerpoint/2010/main" val="35630869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159798"/>
            <a:ext cx="9905998" cy="798990"/>
          </a:xfrm>
        </p:spPr>
        <p:txBody>
          <a:bodyPr>
            <a:normAutofit/>
          </a:bodyPr>
          <a:lstStyle/>
          <a:p>
            <a:r>
              <a:rPr lang="en-US" sz="3200" b="1" dirty="0">
                <a:latin typeface="Helvetica Neue"/>
              </a:rPr>
              <a:t>Problem statement</a:t>
            </a:r>
          </a:p>
        </p:txBody>
      </p:sp>
      <p:sp>
        <p:nvSpPr>
          <p:cNvPr id="3" name="TextBox 2">
            <a:extLst>
              <a:ext uri="{FF2B5EF4-FFF2-40B4-BE49-F238E27FC236}">
                <a16:creationId xmlns:a16="http://schemas.microsoft.com/office/drawing/2014/main" id="{AB44CDD1-BB76-42F1-AEF1-0390BACBF51D}"/>
              </a:ext>
            </a:extLst>
          </p:cNvPr>
          <p:cNvSpPr txBox="1"/>
          <p:nvPr/>
        </p:nvSpPr>
        <p:spPr>
          <a:xfrm>
            <a:off x="1143001" y="958788"/>
            <a:ext cx="9581224" cy="378565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Tahoma" panose="020B0604030504040204" pitchFamily="34" charset="0"/>
                <a:ea typeface="Tahoma" panose="020B0604030504040204" pitchFamily="34" charset="0"/>
                <a:cs typeface="Tahoma" panose="020B0604030504040204" pitchFamily="34" charset="0"/>
              </a:rPr>
              <a:t>There are two t</a:t>
            </a:r>
            <a:r>
              <a:rPr kumimoji="0" lang="en-US" sz="2400" b="0" i="0" u="none" strike="no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ypes</a:t>
            </a: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of </a:t>
            </a:r>
            <a:r>
              <a:rPr lang="en-US" sz="2400" dirty="0">
                <a:solidFill>
                  <a:prstClr val="white"/>
                </a:solidFill>
                <a:latin typeface="Tahoma" panose="020B0604030504040204" pitchFamily="34" charset="0"/>
                <a:ea typeface="Tahoma" panose="020B0604030504040204" pitchFamily="34" charset="0"/>
                <a:cs typeface="Tahoma" panose="020B0604030504040204" pitchFamily="34" charset="0"/>
              </a:rPr>
              <a:t>r</a:t>
            </a:r>
            <a:r>
              <a:rPr kumimoji="0" lang="en-US" sz="2400" b="0" i="0" u="none" strike="no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isks</a:t>
            </a:r>
            <a:r>
              <a:rPr lang="en-US" sz="2400" dirty="0">
                <a:solidFill>
                  <a:prstClr val="white"/>
                </a:solidFill>
                <a:latin typeface="Tahoma" panose="020B0604030504040204" pitchFamily="34" charset="0"/>
                <a:ea typeface="Tahoma" panose="020B0604030504040204" pitchFamily="34" charset="0"/>
                <a:cs typeface="Tahoma" panose="020B0604030504040204" pitchFamily="34" charset="0"/>
              </a:rPr>
              <a:t> associated with any type of loan requests. They are:</a:t>
            </a:r>
          </a:p>
          <a:p>
            <a:pPr marL="742950" lvl="1" indent="-28575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H0: If the applicant is likely to repay the </a:t>
            </a:r>
            <a:r>
              <a:rPr kumimoji="0" lang="en-US" sz="2400" b="0" i="0" u="none" strike="no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loa</a:t>
            </a:r>
            <a:r>
              <a:rPr lang="en-US" sz="2400" dirty="0">
                <a:solidFill>
                  <a:prstClr val="white"/>
                </a:solidFill>
                <a:latin typeface="Tahoma" panose="020B0604030504040204" pitchFamily="34" charset="0"/>
                <a:ea typeface="Tahoma" panose="020B0604030504040204" pitchFamily="34" charset="0"/>
                <a:cs typeface="Tahoma" panose="020B0604030504040204" pitchFamily="34" charset="0"/>
              </a:rPr>
              <a:t>n, then not approving the loan results in a loss of business to the company.</a:t>
            </a:r>
          </a:p>
          <a:p>
            <a:pPr marL="742950" lvl="1" indent="-28575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H1: If the applicant is not likely to repay the loan, i.e. he/she is likely to default, then approving the loan may lead to financial loss for the company.</a:t>
            </a:r>
          </a:p>
          <a:p>
            <a:pPr marL="742950" lvl="1" indent="-285750">
              <a:buFont typeface="Arial" panose="020B0604020202020204" pitchFamily="34" charset="0"/>
              <a:buChar char="•"/>
            </a:pPr>
            <a:endParaRPr lang="en-US" sz="2400" dirty="0">
              <a:solidFill>
                <a:prstClr val="white"/>
              </a:solidFill>
              <a:latin typeface="Tahoma" panose="020B0604030504040204" pitchFamily="34" charset="0"/>
              <a:ea typeface="Tahoma" panose="020B0604030504040204" pitchFamily="34" charset="0"/>
              <a:cs typeface="Tahoma" panose="020B0604030504040204" pitchFamily="34" charset="0"/>
            </a:endParaRPr>
          </a:p>
          <a:p>
            <a:pPr lvl="1"/>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Analysis of data set has been done on Python </a:t>
            </a:r>
            <a:r>
              <a:rPr kumimoji="0" lang="en-US" sz="2400" b="0" i="0" u="none" strike="no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Jupyter</a:t>
            </a: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notebook **</a:t>
            </a:r>
            <a:endParaRPr kumimoji="0" lang="en-IN"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696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dirty="0">
                <a:solidFill>
                  <a:srgbClr val="FFFFFF"/>
                </a:solidFill>
              </a:rPr>
              <a:t>Bivariate Analysis for Numerical variables</a:t>
            </a:r>
            <a:endParaRPr lang="en-US" sz="3200" dirty="0"/>
          </a:p>
        </p:txBody>
      </p:sp>
    </p:spTree>
    <p:extLst>
      <p:ext uri="{BB962C8B-B14F-4D97-AF65-F5344CB8AC3E}">
        <p14:creationId xmlns:p14="http://schemas.microsoft.com/office/powerpoint/2010/main" val="3123472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count of family members</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plots are equally likely to get same density for low amount credit group and less family members.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People with big families and larger amount credit seem to default very rare. So, they are less risky group.</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67BD359B-A01F-4558-B201-901723E73DC7}"/>
              </a:ext>
            </a:extLst>
          </p:cNvPr>
          <p:cNvPicPr>
            <a:picLocks noChangeAspect="1"/>
          </p:cNvPicPr>
          <p:nvPr/>
        </p:nvPicPr>
        <p:blipFill>
          <a:blip r:embed="rId3"/>
          <a:stretch>
            <a:fillRect/>
          </a:stretch>
        </p:blipFill>
        <p:spPr>
          <a:xfrm>
            <a:off x="4189146" y="1552911"/>
            <a:ext cx="7861685" cy="3109577"/>
          </a:xfrm>
          <a:prstGeom prst="rect">
            <a:avLst/>
          </a:prstGeom>
        </p:spPr>
      </p:pic>
    </p:spTree>
    <p:extLst>
      <p:ext uri="{BB962C8B-B14F-4D97-AF65-F5344CB8AC3E}">
        <p14:creationId xmlns:p14="http://schemas.microsoft.com/office/powerpoint/2010/main" val="310992495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dirty="0">
                <a:solidFill>
                  <a:srgbClr val="FFFFFF"/>
                </a:solidFill>
              </a:rPr>
              <a:t>Analysis of previous application data set</a:t>
            </a:r>
            <a:endParaRPr lang="en-US" sz="3200" dirty="0"/>
          </a:p>
        </p:txBody>
      </p:sp>
    </p:spTree>
    <p:extLst>
      <p:ext uri="{BB962C8B-B14F-4D97-AF65-F5344CB8AC3E}">
        <p14:creationId xmlns:p14="http://schemas.microsoft.com/office/powerpoint/2010/main" val="2783257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dirty="0">
                <a:solidFill>
                  <a:srgbClr val="FFFFFF"/>
                </a:solidFill>
              </a:rPr>
              <a:t>Univariate analysis</a:t>
            </a:r>
            <a:endParaRPr lang="en-US" sz="3200" dirty="0"/>
          </a:p>
        </p:txBody>
      </p:sp>
    </p:spTree>
    <p:extLst>
      <p:ext uri="{BB962C8B-B14F-4D97-AF65-F5344CB8AC3E}">
        <p14:creationId xmlns:p14="http://schemas.microsoft.com/office/powerpoint/2010/main" val="1779559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name payment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Most of the clients prefer to repay the loans by 'Cash through the bank'.</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86FBBBF9-1186-4577-B6F2-722719FD67F9}"/>
              </a:ext>
            </a:extLst>
          </p:cNvPr>
          <p:cNvPicPr>
            <a:picLocks noChangeAspect="1"/>
          </p:cNvPicPr>
          <p:nvPr/>
        </p:nvPicPr>
        <p:blipFill>
          <a:blip r:embed="rId3"/>
          <a:stretch>
            <a:fillRect/>
          </a:stretch>
        </p:blipFill>
        <p:spPr>
          <a:xfrm>
            <a:off x="4140103" y="980984"/>
            <a:ext cx="7985222" cy="5045568"/>
          </a:xfrm>
          <a:prstGeom prst="rect">
            <a:avLst/>
          </a:prstGeom>
        </p:spPr>
      </p:pic>
    </p:spTree>
    <p:extLst>
      <p:ext uri="{BB962C8B-B14F-4D97-AF65-F5344CB8AC3E}">
        <p14:creationId xmlns:p14="http://schemas.microsoft.com/office/powerpoint/2010/main" val="276258251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name contract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Most of the applications are from Cash loans and they are most refused type.</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EA64A9C7-CCDC-472F-9E2B-D7219F776279}"/>
              </a:ext>
            </a:extLst>
          </p:cNvPr>
          <p:cNvPicPr>
            <a:picLocks noChangeAspect="1"/>
          </p:cNvPicPr>
          <p:nvPr/>
        </p:nvPicPr>
        <p:blipFill>
          <a:blip r:embed="rId3"/>
          <a:stretch>
            <a:fillRect/>
          </a:stretch>
        </p:blipFill>
        <p:spPr>
          <a:xfrm>
            <a:off x="4156394" y="1027111"/>
            <a:ext cx="8043635" cy="4483101"/>
          </a:xfrm>
          <a:prstGeom prst="rect">
            <a:avLst/>
          </a:prstGeom>
        </p:spPr>
      </p:pic>
    </p:spTree>
    <p:extLst>
      <p:ext uri="{BB962C8B-B14F-4D97-AF65-F5344CB8AC3E}">
        <p14:creationId xmlns:p14="http://schemas.microsoft.com/office/powerpoint/2010/main" val="108219457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name product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Most of the preferable mode for customers is sell product type.</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AFCE59F8-F9CA-4736-BA17-BF16C68A545C}"/>
              </a:ext>
            </a:extLst>
          </p:cNvPr>
          <p:cNvPicPr>
            <a:picLocks noChangeAspect="1"/>
          </p:cNvPicPr>
          <p:nvPr/>
        </p:nvPicPr>
        <p:blipFill>
          <a:blip r:embed="rId3"/>
          <a:stretch>
            <a:fillRect/>
          </a:stretch>
        </p:blipFill>
        <p:spPr>
          <a:xfrm>
            <a:off x="4135670" y="1093788"/>
            <a:ext cx="7987234" cy="4206082"/>
          </a:xfrm>
          <a:prstGeom prst="rect">
            <a:avLst/>
          </a:prstGeom>
        </p:spPr>
      </p:pic>
    </p:spTree>
    <p:extLst>
      <p:ext uri="{BB962C8B-B14F-4D97-AF65-F5344CB8AC3E}">
        <p14:creationId xmlns:p14="http://schemas.microsoft.com/office/powerpoint/2010/main" val="17884482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name client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Most of the clients applying for loans are of the Repeaters type.</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There are often chances of rejection of their loans.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355642D6-29D8-407E-B4E7-60D8381BC8D9}"/>
              </a:ext>
            </a:extLst>
          </p:cNvPr>
          <p:cNvPicPr>
            <a:picLocks noChangeAspect="1"/>
          </p:cNvPicPr>
          <p:nvPr/>
        </p:nvPicPr>
        <p:blipFill>
          <a:blip r:embed="rId3"/>
          <a:stretch>
            <a:fillRect/>
          </a:stretch>
        </p:blipFill>
        <p:spPr>
          <a:xfrm>
            <a:off x="4135253" y="1197790"/>
            <a:ext cx="7968037" cy="4319590"/>
          </a:xfrm>
          <a:prstGeom prst="rect">
            <a:avLst/>
          </a:prstGeom>
        </p:spPr>
      </p:pic>
    </p:spTree>
    <p:extLst>
      <p:ext uri="{BB962C8B-B14F-4D97-AF65-F5344CB8AC3E}">
        <p14:creationId xmlns:p14="http://schemas.microsoft.com/office/powerpoint/2010/main" val="103764660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name goods category</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Most of the customers getting approval for loans for Mobile, consumer, computers, audio/video, furniture type of Goods category.</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19C39A69-B610-4803-8153-8381E64D6FF8}"/>
              </a:ext>
            </a:extLst>
          </p:cNvPr>
          <p:cNvPicPr>
            <a:picLocks noChangeAspect="1"/>
          </p:cNvPicPr>
          <p:nvPr/>
        </p:nvPicPr>
        <p:blipFill>
          <a:blip r:embed="rId3"/>
          <a:stretch>
            <a:fillRect/>
          </a:stretch>
        </p:blipFill>
        <p:spPr>
          <a:xfrm>
            <a:off x="4158764" y="1012516"/>
            <a:ext cx="7930094" cy="4615172"/>
          </a:xfrm>
          <a:prstGeom prst="rect">
            <a:avLst/>
          </a:prstGeom>
        </p:spPr>
      </p:pic>
    </p:spTree>
    <p:extLst>
      <p:ext uri="{BB962C8B-B14F-4D97-AF65-F5344CB8AC3E}">
        <p14:creationId xmlns:p14="http://schemas.microsoft.com/office/powerpoint/2010/main" val="102965514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b="1" dirty="0">
                <a:latin typeface="Helvetica Neue"/>
              </a:rPr>
              <a:t>Bivariate analysis using pair plots (Numerical Columns)</a:t>
            </a:r>
          </a:p>
        </p:txBody>
      </p:sp>
    </p:spTree>
    <p:extLst>
      <p:ext uri="{BB962C8B-B14F-4D97-AF65-F5344CB8AC3E}">
        <p14:creationId xmlns:p14="http://schemas.microsoft.com/office/powerpoint/2010/main" val="280347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159798"/>
            <a:ext cx="9905998" cy="798990"/>
          </a:xfrm>
        </p:spPr>
        <p:txBody>
          <a:bodyPr>
            <a:normAutofit/>
          </a:bodyPr>
          <a:lstStyle/>
          <a:p>
            <a:r>
              <a:rPr lang="en-US" sz="3200" b="1" dirty="0">
                <a:latin typeface="Helvetica Neue"/>
              </a:rPr>
              <a:t>Analysis done</a:t>
            </a:r>
          </a:p>
        </p:txBody>
      </p:sp>
      <p:sp>
        <p:nvSpPr>
          <p:cNvPr id="3" name="TextBox 2">
            <a:extLst>
              <a:ext uri="{FF2B5EF4-FFF2-40B4-BE49-F238E27FC236}">
                <a16:creationId xmlns:a16="http://schemas.microsoft.com/office/drawing/2014/main" id="{AB44CDD1-BB76-42F1-AEF1-0390BACBF51D}"/>
              </a:ext>
            </a:extLst>
          </p:cNvPr>
          <p:cNvSpPr txBox="1"/>
          <p:nvPr/>
        </p:nvSpPr>
        <p:spPr>
          <a:xfrm>
            <a:off x="1143001" y="958788"/>
            <a:ext cx="9581224" cy="230832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Steps:</a:t>
            </a:r>
          </a:p>
          <a:p>
            <a:pPr marL="742950" lvl="1" indent="-285750">
              <a:buFont typeface="Arial" panose="020B0604020202020204" pitchFamily="34" charset="0"/>
              <a:buChar char="•"/>
            </a:pPr>
            <a:r>
              <a:rPr lang="en-US" sz="2400" dirty="0">
                <a:solidFill>
                  <a:prstClr val="white"/>
                </a:solidFill>
                <a:latin typeface="Tahoma" panose="020B0604030504040204" pitchFamily="34" charset="0"/>
                <a:ea typeface="Tahoma" panose="020B0604030504040204" pitchFamily="34" charset="0"/>
                <a:cs typeface="Tahoma" panose="020B0604030504040204" pitchFamily="34" charset="0"/>
              </a:rPr>
              <a:t>Check the missing values i.e. which to handle, how to handle.</a:t>
            </a:r>
          </a:p>
          <a:p>
            <a:pPr marL="742950" lvl="1" indent="-28575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Check outliers: check data imbalance, ratio of imbalance</a:t>
            </a:r>
          </a:p>
          <a:p>
            <a:pPr marL="742950" lvl="1" indent="-285750">
              <a:buFont typeface="Arial" panose="020B0604020202020204" pitchFamily="34" charset="0"/>
              <a:buChar char="•"/>
            </a:pPr>
            <a:r>
              <a:rPr lang="en-US" sz="2400" dirty="0">
                <a:solidFill>
                  <a:prstClr val="white"/>
                </a:solidFill>
                <a:latin typeface="Tahoma" panose="020B0604030504040204" pitchFamily="34" charset="0"/>
                <a:ea typeface="Tahoma" panose="020B0604030504040204" pitchFamily="34" charset="0"/>
                <a:cs typeface="Tahoma" panose="020B0604030504040204" pitchFamily="34" charset="0"/>
              </a:rPr>
              <a:t>Top 10 correlation for the client with payment difficulties other variables within Application DF and Previous App DF</a:t>
            </a:r>
          </a:p>
          <a:p>
            <a:pPr marL="742950" lvl="1" indent="-285750">
              <a:buFont typeface="Arial" panose="020B0604020202020204" pitchFamily="34" charset="0"/>
              <a:buChar char="•"/>
            </a:pPr>
            <a:r>
              <a:rPr kumimoji="0" lang="en-US" sz="2400" b="0" i="0" u="none" strike="no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Whi</a:t>
            </a:r>
            <a:r>
              <a:rPr lang="en-US" sz="2400" dirty="0" err="1">
                <a:solidFill>
                  <a:prstClr val="white"/>
                </a:solidFill>
                <a:latin typeface="Tahoma" panose="020B0604030504040204" pitchFamily="34" charset="0"/>
                <a:ea typeface="Tahoma" panose="020B0604030504040204" pitchFamily="34" charset="0"/>
                <a:cs typeface="Tahoma" panose="020B0604030504040204" pitchFamily="34" charset="0"/>
              </a:rPr>
              <a:t>ch</a:t>
            </a:r>
            <a:r>
              <a:rPr lang="en-US" sz="2400" dirty="0">
                <a:solidFill>
                  <a:prstClr val="white"/>
                </a:solidFill>
                <a:latin typeface="Tahoma" panose="020B0604030504040204" pitchFamily="34" charset="0"/>
                <a:ea typeface="Tahoma" panose="020B0604030504040204" pitchFamily="34" charset="0"/>
                <a:cs typeface="Tahoma" panose="020B0604030504040204" pitchFamily="34" charset="0"/>
              </a:rPr>
              <a:t> correlation is more relevant.</a:t>
            </a:r>
            <a:endParaRPr kumimoji="0" lang="en-IN"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2857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final credit amount given to the customer depends upon the application amount specified by the customer which includes the cost of goods for which he wants the loan.</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A768205F-7334-416D-A96A-D84530B72E83}"/>
              </a:ext>
            </a:extLst>
          </p:cNvPr>
          <p:cNvPicPr>
            <a:picLocks noChangeAspect="1"/>
          </p:cNvPicPr>
          <p:nvPr/>
        </p:nvPicPr>
        <p:blipFill>
          <a:blip r:embed="rId3"/>
          <a:stretch>
            <a:fillRect/>
          </a:stretch>
        </p:blipFill>
        <p:spPr>
          <a:xfrm>
            <a:off x="4978944" y="191097"/>
            <a:ext cx="6383147" cy="6475806"/>
          </a:xfrm>
          <a:prstGeom prst="rect">
            <a:avLst/>
          </a:prstGeom>
        </p:spPr>
      </p:pic>
    </p:spTree>
    <p:extLst>
      <p:ext uri="{BB962C8B-B14F-4D97-AF65-F5344CB8AC3E}">
        <p14:creationId xmlns:p14="http://schemas.microsoft.com/office/powerpoint/2010/main" val="79271338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b="1" dirty="0">
                <a:latin typeface="Helvetica Neue"/>
              </a:rPr>
              <a:t>Bivariate analysis using boxplots(Categorical vs Numerical)</a:t>
            </a:r>
          </a:p>
        </p:txBody>
      </p:sp>
    </p:spTree>
    <p:extLst>
      <p:ext uri="{BB962C8B-B14F-4D97-AF65-F5344CB8AC3E}">
        <p14:creationId xmlns:p14="http://schemas.microsoft.com/office/powerpoint/2010/main" val="1651234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fontScale="90000"/>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name contract status vs credit amount</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When the Credit Amount is too low, the status of the loan is either Cancelled or unused.</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BA5FB7D1-D665-4D73-B34D-CA896A5DA3C4}"/>
              </a:ext>
            </a:extLst>
          </p:cNvPr>
          <p:cNvPicPr>
            <a:picLocks noChangeAspect="1"/>
          </p:cNvPicPr>
          <p:nvPr/>
        </p:nvPicPr>
        <p:blipFill>
          <a:blip r:embed="rId3"/>
          <a:stretch>
            <a:fillRect/>
          </a:stretch>
        </p:blipFill>
        <p:spPr>
          <a:xfrm>
            <a:off x="4365928" y="359052"/>
            <a:ext cx="7229475" cy="5905500"/>
          </a:xfrm>
          <a:prstGeom prst="rect">
            <a:avLst/>
          </a:prstGeom>
        </p:spPr>
      </p:pic>
    </p:spTree>
    <p:extLst>
      <p:ext uri="{BB962C8B-B14F-4D97-AF65-F5344CB8AC3E}">
        <p14:creationId xmlns:p14="http://schemas.microsoft.com/office/powerpoint/2010/main" val="749148335"/>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b="1" i="0" dirty="0">
                <a:effectLst/>
                <a:latin typeface="Helvetica Neue"/>
              </a:rPr>
              <a:t>Merging Application Dataset with Previous Application Dataset.</a:t>
            </a:r>
            <a:endParaRPr lang="en-US" sz="3200" dirty="0"/>
          </a:p>
        </p:txBody>
      </p:sp>
    </p:spTree>
    <p:extLst>
      <p:ext uri="{BB962C8B-B14F-4D97-AF65-F5344CB8AC3E}">
        <p14:creationId xmlns:p14="http://schemas.microsoft.com/office/powerpoint/2010/main" val="59378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b="1" dirty="0">
                <a:latin typeface="Helvetica Neue"/>
              </a:rPr>
              <a:t>Univariate analysis of the combined dataset.</a:t>
            </a:r>
          </a:p>
        </p:txBody>
      </p:sp>
    </p:spTree>
    <p:extLst>
      <p:ext uri="{BB962C8B-B14F-4D97-AF65-F5344CB8AC3E}">
        <p14:creationId xmlns:p14="http://schemas.microsoft.com/office/powerpoint/2010/main" val="3813215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Effect of FLAG OWN CAR</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Its clear from the above plot that there is no effect of car ownership on Approval or Rejection of loan. Earlier, we saw that the people who owned the car have less chances of defaulting so the bank can take weightage of this in considering the Approval of loan.</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A017DAFD-6716-4F2A-8ED6-040507043B7C}"/>
              </a:ext>
            </a:extLst>
          </p:cNvPr>
          <p:cNvPicPr>
            <a:picLocks noChangeAspect="1"/>
          </p:cNvPicPr>
          <p:nvPr/>
        </p:nvPicPr>
        <p:blipFill>
          <a:blip r:embed="rId3"/>
          <a:stretch>
            <a:fillRect/>
          </a:stretch>
        </p:blipFill>
        <p:spPr>
          <a:xfrm>
            <a:off x="4275838" y="447762"/>
            <a:ext cx="7678037" cy="6203775"/>
          </a:xfrm>
          <a:prstGeom prst="rect">
            <a:avLst/>
          </a:prstGeom>
        </p:spPr>
      </p:pic>
    </p:spTree>
    <p:extLst>
      <p:ext uri="{BB962C8B-B14F-4D97-AF65-F5344CB8AC3E}">
        <p14:creationId xmlns:p14="http://schemas.microsoft.com/office/powerpoint/2010/main" val="2337273585"/>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Effect of gender</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Its clear from the above plots that gender doesn't have any impact on approval or rejection of loan. Earlier we plotted and inferred that females have lesser chances of default than males, so the bank can consider this data and give more weightage to women on loan Approval.</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C00D5D16-06D2-4C20-8C72-714DDAFB7D63}"/>
              </a:ext>
            </a:extLst>
          </p:cNvPr>
          <p:cNvPicPr>
            <a:picLocks noChangeAspect="1"/>
          </p:cNvPicPr>
          <p:nvPr/>
        </p:nvPicPr>
        <p:blipFill>
          <a:blip r:embed="rId3"/>
          <a:stretch>
            <a:fillRect/>
          </a:stretch>
        </p:blipFill>
        <p:spPr>
          <a:xfrm>
            <a:off x="4476750" y="592137"/>
            <a:ext cx="7496175" cy="5915025"/>
          </a:xfrm>
          <a:prstGeom prst="rect">
            <a:avLst/>
          </a:prstGeom>
        </p:spPr>
      </p:pic>
    </p:spTree>
    <p:extLst>
      <p:ext uri="{BB962C8B-B14F-4D97-AF65-F5344CB8AC3E}">
        <p14:creationId xmlns:p14="http://schemas.microsoft.com/office/powerpoint/2010/main" val="22574095"/>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Effect of target</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Its clear from the above plot that the people who were approved for loan earlier have less chances of Defaulting or they are non-defaulters(TARGET=0) People who were rejected for a loan earlier have more chances of defaulting(target=1),defaulters. The bank should give their weightage to the non-defaulters who were given a loan earlier.</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D2AF9934-E550-4A65-8FF8-08986321126B}"/>
              </a:ext>
            </a:extLst>
          </p:cNvPr>
          <p:cNvPicPr>
            <a:picLocks noChangeAspect="1"/>
          </p:cNvPicPr>
          <p:nvPr/>
        </p:nvPicPr>
        <p:blipFill>
          <a:blip r:embed="rId3"/>
          <a:stretch>
            <a:fillRect/>
          </a:stretch>
        </p:blipFill>
        <p:spPr>
          <a:xfrm>
            <a:off x="4358834" y="396875"/>
            <a:ext cx="7381875" cy="5934075"/>
          </a:xfrm>
          <a:prstGeom prst="rect">
            <a:avLst/>
          </a:prstGeom>
        </p:spPr>
      </p:pic>
    </p:spTree>
    <p:extLst>
      <p:ext uri="{BB962C8B-B14F-4D97-AF65-F5344CB8AC3E}">
        <p14:creationId xmlns:p14="http://schemas.microsoft.com/office/powerpoint/2010/main" val="89747167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000"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Distribution of contract status with purposes</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Loan purposes like Education, Buying a new car, Buying a garage, Buying a home, Hobby, Furniture </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etc</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 are likely to do      payments without difficulties.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Loan purposes with Repairs are likely to face more difficulties for payments on time.</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Focus can be given on Loans with the purpose which have minimal payment difficulties.</a:t>
            </a:r>
          </a:p>
          <a:p>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4DFAF30A-8941-4DCB-A9B5-53C8E1829701}"/>
              </a:ext>
            </a:extLst>
          </p:cNvPr>
          <p:cNvPicPr>
            <a:picLocks noChangeAspect="1"/>
          </p:cNvPicPr>
          <p:nvPr/>
        </p:nvPicPr>
        <p:blipFill>
          <a:blip r:embed="rId3"/>
          <a:stretch>
            <a:fillRect/>
          </a:stretch>
        </p:blipFill>
        <p:spPr>
          <a:xfrm>
            <a:off x="4978973" y="145232"/>
            <a:ext cx="5915025" cy="6372225"/>
          </a:xfrm>
          <a:prstGeom prst="rect">
            <a:avLst/>
          </a:prstGeom>
        </p:spPr>
      </p:pic>
    </p:spTree>
    <p:extLst>
      <p:ext uri="{BB962C8B-B14F-4D97-AF65-F5344CB8AC3E}">
        <p14:creationId xmlns:p14="http://schemas.microsoft.com/office/powerpoint/2010/main" val="2294329668"/>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Autofit/>
          </a:bodyPr>
          <a:lstStyle/>
          <a:p>
            <a:r>
              <a:rPr lang="en-US" sz="2000"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Bivariate analysis for the combined dataset</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Credit Amount taken is higher for Purposes like Buying a home, Business development, Buying a land, Buying a house.</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income type of State servant has the higher credit amount taken.</a:t>
            </a:r>
          </a:p>
          <a:p>
            <a:pPr marL="0" indent="0">
              <a:buNone/>
            </a:pP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Picture 6">
            <a:extLst>
              <a:ext uri="{FF2B5EF4-FFF2-40B4-BE49-F238E27FC236}">
                <a16:creationId xmlns:a16="http://schemas.microsoft.com/office/drawing/2014/main" id="{9FBB1D4A-45EF-413D-A0AA-302A6F7A5CB4}"/>
              </a:ext>
            </a:extLst>
          </p:cNvPr>
          <p:cNvPicPr>
            <a:picLocks noChangeAspect="1"/>
          </p:cNvPicPr>
          <p:nvPr/>
        </p:nvPicPr>
        <p:blipFill>
          <a:blip r:embed="rId3"/>
          <a:stretch>
            <a:fillRect/>
          </a:stretch>
        </p:blipFill>
        <p:spPr>
          <a:xfrm>
            <a:off x="5136929" y="100010"/>
            <a:ext cx="5648325" cy="6657975"/>
          </a:xfrm>
          <a:prstGeom prst="rect">
            <a:avLst/>
          </a:prstGeom>
        </p:spPr>
      </p:pic>
    </p:spTree>
    <p:extLst>
      <p:ext uri="{BB962C8B-B14F-4D97-AF65-F5344CB8AC3E}">
        <p14:creationId xmlns:p14="http://schemas.microsoft.com/office/powerpoint/2010/main" val="354412925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dirty="0">
                <a:solidFill>
                  <a:srgbClr val="FFFFFF"/>
                </a:solidFill>
              </a:rPr>
              <a:t>Analysis of application data set</a:t>
            </a:r>
            <a:endParaRPr lang="en-US" sz="3200" dirty="0"/>
          </a:p>
        </p:txBody>
      </p:sp>
    </p:spTree>
    <p:extLst>
      <p:ext uri="{BB962C8B-B14F-4D97-AF65-F5344CB8AC3E}">
        <p14:creationId xmlns:p14="http://schemas.microsoft.com/office/powerpoint/2010/main" val="11120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Autofit/>
          </a:bodyPr>
          <a:lstStyle/>
          <a:p>
            <a:r>
              <a:rPr lang="en-US" sz="2000"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Bivariate analysis for the combined dataset</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fontScale="92500"/>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credit amount is more for house/apartment type, office apartment type is more for Non-defaulters.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credit amount is more for co-op apartment type for defaulters.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Banks should avoid loans for housing type of co-apartments as there are more number of defaulters.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Banks should focus on giving loans for With </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parents,House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/apartment, Office apartment type of housing for successful payments.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3C8833FC-DB1A-4148-8704-8B84D7D3674E}"/>
              </a:ext>
            </a:extLst>
          </p:cNvPr>
          <p:cNvPicPr>
            <a:picLocks noChangeAspect="1"/>
          </p:cNvPicPr>
          <p:nvPr/>
        </p:nvPicPr>
        <p:blipFill>
          <a:blip r:embed="rId3"/>
          <a:stretch>
            <a:fillRect/>
          </a:stretch>
        </p:blipFill>
        <p:spPr>
          <a:xfrm>
            <a:off x="4761126" y="247113"/>
            <a:ext cx="6550297" cy="6363773"/>
          </a:xfrm>
          <a:prstGeom prst="rect">
            <a:avLst/>
          </a:prstGeom>
        </p:spPr>
      </p:pic>
    </p:spTree>
    <p:extLst>
      <p:ext uri="{BB962C8B-B14F-4D97-AF65-F5344CB8AC3E}">
        <p14:creationId xmlns:p14="http://schemas.microsoft.com/office/powerpoint/2010/main" val="3593587831"/>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159798"/>
            <a:ext cx="9905998" cy="798990"/>
          </a:xfrm>
        </p:spPr>
        <p:txBody>
          <a:bodyPr>
            <a:normAutofit/>
          </a:bodyPr>
          <a:lstStyle/>
          <a:p>
            <a:r>
              <a:rPr lang="en-US" sz="3200" b="1" dirty="0">
                <a:latin typeface="Helvetica Neue"/>
              </a:rPr>
              <a:t>Conclusion</a:t>
            </a:r>
          </a:p>
        </p:txBody>
      </p:sp>
      <p:sp>
        <p:nvSpPr>
          <p:cNvPr id="3" name="TextBox 2">
            <a:extLst>
              <a:ext uri="{FF2B5EF4-FFF2-40B4-BE49-F238E27FC236}">
                <a16:creationId xmlns:a16="http://schemas.microsoft.com/office/drawing/2014/main" id="{AB44CDD1-BB76-42F1-AEF1-0390BACBF51D}"/>
              </a:ext>
            </a:extLst>
          </p:cNvPr>
          <p:cNvSpPr txBox="1"/>
          <p:nvPr/>
        </p:nvSpPr>
        <p:spPr>
          <a:xfrm>
            <a:off x="1143001" y="958788"/>
            <a:ext cx="958122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Banks should focus on </a:t>
            </a:r>
            <a:r>
              <a:rPr lang="en-US" sz="2400" dirty="0" err="1">
                <a:latin typeface="Tahoma" panose="020B0604030504040204" pitchFamily="34" charset="0"/>
                <a:ea typeface="Tahoma" panose="020B0604030504040204" pitchFamily="34" charset="0"/>
                <a:cs typeface="Tahoma" panose="020B0604030504040204" pitchFamily="34" charset="0"/>
              </a:rPr>
              <a:t>Name_contract_type</a:t>
            </a:r>
            <a:r>
              <a:rPr lang="en-US" sz="2400" dirty="0">
                <a:latin typeface="Tahoma" panose="020B0604030504040204" pitchFamily="34" charset="0"/>
                <a:ea typeface="Tahoma" panose="020B0604030504040204" pitchFamily="34" charset="0"/>
                <a:cs typeface="Tahoma" panose="020B0604030504040204" pitchFamily="34" charset="0"/>
              </a:rPr>
              <a:t> "Student", "Businessman" and "pensioner" with Housing type "other than co-op-apartment" for successful payments.</a:t>
            </a:r>
          </a:p>
          <a:p>
            <a:pPr marL="285750" indent="-28575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Banks should focus less on </a:t>
            </a:r>
            <a:r>
              <a:rPr lang="en-US" sz="2400" dirty="0" err="1">
                <a:latin typeface="Tahoma" panose="020B0604030504040204" pitchFamily="34" charset="0"/>
                <a:ea typeface="Tahoma" panose="020B0604030504040204" pitchFamily="34" charset="0"/>
                <a:cs typeface="Tahoma" panose="020B0604030504040204" pitchFamily="34" charset="0"/>
              </a:rPr>
              <a:t>Income_type</a:t>
            </a:r>
            <a:r>
              <a:rPr lang="en-US" sz="2400" dirty="0">
                <a:latin typeface="Tahoma" panose="020B0604030504040204" pitchFamily="34" charset="0"/>
                <a:ea typeface="Tahoma" panose="020B0604030504040204" pitchFamily="34" charset="0"/>
                <a:cs typeface="Tahoma" panose="020B0604030504040204" pitchFamily="34" charset="0"/>
              </a:rPr>
              <a:t> "Working" because they have more number of unsuccessful payments. </a:t>
            </a:r>
          </a:p>
          <a:p>
            <a:pPr marL="285750" indent="-28575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Loans for the purpose "Repair" should be given less focus as they have large number of unsuccessful payments.</a:t>
            </a:r>
          </a:p>
          <a:p>
            <a:pPr marL="285750" indent="-28575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Loans for the housing type "With parents" should be given more focus as they are less likely to default.</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25777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b="1" dirty="0">
                <a:latin typeface="Helvetica Neue"/>
              </a:rPr>
              <a:t>Thank you …</a:t>
            </a:r>
          </a:p>
        </p:txBody>
      </p:sp>
    </p:spTree>
    <p:extLst>
      <p:ext uri="{BB962C8B-B14F-4D97-AF65-F5344CB8AC3E}">
        <p14:creationId xmlns:p14="http://schemas.microsoft.com/office/powerpoint/2010/main" val="23760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Checking for imbalances</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2100" dirty="0">
                <a:solidFill>
                  <a:schemeClr val="bg1"/>
                </a:solidFill>
                <a:latin typeface="Tahoma" panose="020B0604030504040204" pitchFamily="34" charset="0"/>
                <a:ea typeface="Tahoma" panose="020B0604030504040204" pitchFamily="34" charset="0"/>
                <a:cs typeface="Tahoma" panose="020B0604030504040204" pitchFamily="34" charset="0"/>
              </a:rPr>
              <a:t>Calculating imbalance percentage of target column:</a:t>
            </a:r>
          </a:p>
          <a:p>
            <a:r>
              <a:rPr lang="en-US"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There is clearly an imbalance between people who defaulted (only 8%) and people who didn't default(about 92%).</a:t>
            </a:r>
            <a:r>
              <a:rPr lang="en-US" sz="21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endParaRPr lang="en-US" sz="1400" dirty="0"/>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6E011BEE-F73C-488A-A644-BE2663852B79}"/>
              </a:ext>
            </a:extLst>
          </p:cNvPr>
          <p:cNvPicPr>
            <a:picLocks noChangeAspect="1"/>
          </p:cNvPicPr>
          <p:nvPr/>
        </p:nvPicPr>
        <p:blipFill>
          <a:blip r:embed="rId3"/>
          <a:stretch>
            <a:fillRect/>
          </a:stretch>
        </p:blipFill>
        <p:spPr>
          <a:xfrm>
            <a:off x="4470702" y="636588"/>
            <a:ext cx="7492114" cy="4230687"/>
          </a:xfrm>
          <a:prstGeom prst="rect">
            <a:avLst/>
          </a:prstGeom>
        </p:spPr>
      </p:pic>
    </p:spTree>
    <p:extLst>
      <p:ext uri="{BB962C8B-B14F-4D97-AF65-F5344CB8AC3E}">
        <p14:creationId xmlns:p14="http://schemas.microsoft.com/office/powerpoint/2010/main" val="15863089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Checking for imbalances</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2100" dirty="0">
                <a:solidFill>
                  <a:schemeClr val="bg1"/>
                </a:solidFill>
                <a:latin typeface="Tahoma" panose="020B0604030504040204" pitchFamily="34" charset="0"/>
                <a:ea typeface="Tahoma" panose="020B0604030504040204" pitchFamily="34" charset="0"/>
                <a:cs typeface="Tahoma" panose="020B0604030504040204" pitchFamily="34" charset="0"/>
              </a:rPr>
              <a:t>Calculating imbalance percentage of gender type column</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4BD99CDE-3375-4212-AF76-91639496419A}"/>
              </a:ext>
            </a:extLst>
          </p:cNvPr>
          <p:cNvPicPr>
            <a:picLocks noChangeAspect="1"/>
          </p:cNvPicPr>
          <p:nvPr/>
        </p:nvPicPr>
        <p:blipFill>
          <a:blip r:embed="rId3"/>
          <a:stretch>
            <a:fillRect/>
          </a:stretch>
        </p:blipFill>
        <p:spPr>
          <a:xfrm>
            <a:off x="4524191" y="562769"/>
            <a:ext cx="6395562" cy="4099719"/>
          </a:xfrm>
          <a:prstGeom prst="rect">
            <a:avLst/>
          </a:prstGeom>
        </p:spPr>
      </p:pic>
    </p:spTree>
    <p:extLst>
      <p:ext uri="{BB962C8B-B14F-4D97-AF65-F5344CB8AC3E}">
        <p14:creationId xmlns:p14="http://schemas.microsoft.com/office/powerpoint/2010/main" val="18448435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dirty="0">
                <a:solidFill>
                  <a:srgbClr val="FFFFFF"/>
                </a:solidFill>
              </a:rPr>
              <a:t>Univariate analysis for Categorical variables</a:t>
            </a:r>
            <a:endParaRPr lang="en-US" sz="3200" dirty="0"/>
          </a:p>
        </p:txBody>
      </p:sp>
    </p:spTree>
    <p:extLst>
      <p:ext uri="{BB962C8B-B14F-4D97-AF65-F5344CB8AC3E}">
        <p14:creationId xmlns:p14="http://schemas.microsoft.com/office/powerpoint/2010/main" val="407498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gender</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fontScale="70000" lnSpcReduction="20000"/>
          </a:bodyPr>
          <a:lstStyle/>
          <a:p>
            <a:pPr marL="0" indent="0">
              <a:buNone/>
            </a:pPr>
            <a:r>
              <a:rPr lang="en-US" sz="21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2100" dirty="0">
                <a:solidFill>
                  <a:schemeClr val="bg1"/>
                </a:solidFill>
                <a:latin typeface="Tahoma" panose="020B0604030504040204" pitchFamily="34" charset="0"/>
                <a:ea typeface="Tahoma" panose="020B0604030504040204" pitchFamily="34" charset="0"/>
                <a:cs typeface="Tahoma" panose="020B0604030504040204" pitchFamily="34" charset="0"/>
              </a:rPr>
              <a:t>67% of the Non-Defaulters are Females and 57% of Defaulters are Females.</a:t>
            </a:r>
          </a:p>
          <a:p>
            <a:r>
              <a:rPr lang="en-US" sz="2100" dirty="0">
                <a:solidFill>
                  <a:schemeClr val="bg1"/>
                </a:solidFill>
                <a:latin typeface="Tahoma" panose="020B0604030504040204" pitchFamily="34" charset="0"/>
                <a:ea typeface="Tahoma" panose="020B0604030504040204" pitchFamily="34" charset="0"/>
                <a:cs typeface="Tahoma" panose="020B0604030504040204" pitchFamily="34" charset="0"/>
              </a:rPr>
              <a:t>33% of the Non-Defaulters are Males and 43% of Defaulters are Males.</a:t>
            </a:r>
          </a:p>
          <a:p>
            <a:r>
              <a:rPr lang="en-US" sz="2100" dirty="0">
                <a:solidFill>
                  <a:schemeClr val="bg1"/>
                </a:solidFill>
                <a:latin typeface="Tahoma" panose="020B0604030504040204" pitchFamily="34" charset="0"/>
                <a:ea typeface="Tahoma" panose="020B0604030504040204" pitchFamily="34" charset="0"/>
                <a:cs typeface="Tahoma" panose="020B0604030504040204" pitchFamily="34" charset="0"/>
              </a:rPr>
              <a:t>The rate of Defaulting in Females is much lower than in Males.</a:t>
            </a:r>
          </a:p>
          <a:p>
            <a:r>
              <a:rPr lang="en-US" sz="2100" dirty="0">
                <a:solidFill>
                  <a:schemeClr val="bg1"/>
                </a:solidFill>
                <a:latin typeface="Tahoma" panose="020B0604030504040204" pitchFamily="34" charset="0"/>
                <a:ea typeface="Tahoma" panose="020B0604030504040204" pitchFamily="34" charset="0"/>
                <a:cs typeface="Tahoma" panose="020B0604030504040204" pitchFamily="34" charset="0"/>
              </a:rPr>
              <a:t>But the total count of females defaulting loan is seen more because more females are applying for loans than males.</a:t>
            </a:r>
          </a:p>
          <a:p>
            <a:endParaRPr lang="en-US" sz="1400" dirty="0"/>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9" name="Picture 48">
            <a:extLst>
              <a:ext uri="{FF2B5EF4-FFF2-40B4-BE49-F238E27FC236}">
                <a16:creationId xmlns:a16="http://schemas.microsoft.com/office/drawing/2014/main" id="{4C153A30-6A98-4A84-B16A-21F001AA99AB}"/>
              </a:ext>
            </a:extLst>
          </p:cNvPr>
          <p:cNvPicPr>
            <a:picLocks noChangeAspect="1"/>
          </p:cNvPicPr>
          <p:nvPr/>
        </p:nvPicPr>
        <p:blipFill>
          <a:blip r:embed="rId3"/>
          <a:stretch>
            <a:fillRect/>
          </a:stretch>
        </p:blipFill>
        <p:spPr>
          <a:xfrm>
            <a:off x="5539148" y="259328"/>
            <a:ext cx="4528130" cy="3113545"/>
          </a:xfrm>
          <a:prstGeom prst="rect">
            <a:avLst/>
          </a:prstGeom>
        </p:spPr>
      </p:pic>
      <p:pic>
        <p:nvPicPr>
          <p:cNvPr id="50" name="Picture 49">
            <a:extLst>
              <a:ext uri="{FF2B5EF4-FFF2-40B4-BE49-F238E27FC236}">
                <a16:creationId xmlns:a16="http://schemas.microsoft.com/office/drawing/2014/main" id="{18BA64B4-F342-4A8A-ADF5-23DB281F0155}"/>
              </a:ext>
            </a:extLst>
          </p:cNvPr>
          <p:cNvPicPr>
            <a:picLocks noChangeAspect="1"/>
          </p:cNvPicPr>
          <p:nvPr/>
        </p:nvPicPr>
        <p:blipFill>
          <a:blip r:embed="rId4"/>
          <a:stretch>
            <a:fillRect/>
          </a:stretch>
        </p:blipFill>
        <p:spPr>
          <a:xfrm>
            <a:off x="5539147" y="3389987"/>
            <a:ext cx="4528131" cy="3266727"/>
          </a:xfrm>
          <a:prstGeom prst="rect">
            <a:avLst/>
          </a:prstGeom>
        </p:spPr>
      </p:pic>
    </p:spTree>
    <p:extLst>
      <p:ext uri="{BB962C8B-B14F-4D97-AF65-F5344CB8AC3E}">
        <p14:creationId xmlns:p14="http://schemas.microsoft.com/office/powerpoint/2010/main" val="25076012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29909" y="505314"/>
            <a:ext cx="2851417" cy="992035"/>
          </a:xfrm>
        </p:spPr>
        <p:txBody>
          <a:bodyPr>
            <a:normAutofit/>
          </a:bodyPr>
          <a:lstStyle/>
          <a:p>
            <a:r>
              <a:rPr lang="en-US" sz="2400" dirty="0">
                <a:solidFill>
                  <a:srgbClr val="FFFFFF"/>
                </a:solidFill>
                <a:latin typeface="Tahoma" panose="020B0604030504040204" pitchFamily="34" charset="0"/>
                <a:ea typeface="Tahoma" panose="020B0604030504040204" pitchFamily="34" charset="0"/>
                <a:cs typeface="Tahoma" panose="020B0604030504040204" pitchFamily="34" charset="0"/>
              </a:rPr>
              <a:t>Distribution of Income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99601" y="1552911"/>
            <a:ext cx="3218854" cy="3957302"/>
          </a:xfrm>
        </p:spPr>
        <p:txBody>
          <a:bodyPr>
            <a:normAutofit/>
          </a:bodyPr>
          <a:lstStyle/>
          <a:p>
            <a:pPr marL="0" indent="0">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Points to be concluded from the graph:</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Students and Businessman never default the loans.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Majority of loans are given to Working people.</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Working people comprise 51% of Non-Defaulters and 61% of Defaulters.</a:t>
            </a:r>
          </a:p>
          <a:p>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 chances of Working people Defaulting the loan is higher.</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38E0C459-E2AE-440A-B362-7D02CF1B0184}"/>
              </a:ext>
            </a:extLst>
          </p:cNvPr>
          <p:cNvPicPr>
            <a:picLocks noChangeAspect="1"/>
          </p:cNvPicPr>
          <p:nvPr/>
        </p:nvPicPr>
        <p:blipFill>
          <a:blip r:embed="rId3"/>
          <a:stretch>
            <a:fillRect/>
          </a:stretch>
        </p:blipFill>
        <p:spPr>
          <a:xfrm>
            <a:off x="5929765" y="201285"/>
            <a:ext cx="4061525" cy="3201978"/>
          </a:xfrm>
          <a:prstGeom prst="rect">
            <a:avLst/>
          </a:prstGeom>
        </p:spPr>
      </p:pic>
      <p:pic>
        <p:nvPicPr>
          <p:cNvPr id="6" name="Picture 5">
            <a:extLst>
              <a:ext uri="{FF2B5EF4-FFF2-40B4-BE49-F238E27FC236}">
                <a16:creationId xmlns:a16="http://schemas.microsoft.com/office/drawing/2014/main" id="{0F705107-BD89-4AC7-9229-C4779F551CC4}"/>
              </a:ext>
            </a:extLst>
          </p:cNvPr>
          <p:cNvPicPr>
            <a:picLocks noChangeAspect="1"/>
          </p:cNvPicPr>
          <p:nvPr/>
        </p:nvPicPr>
        <p:blipFill>
          <a:blip r:embed="rId4"/>
          <a:stretch>
            <a:fillRect/>
          </a:stretch>
        </p:blipFill>
        <p:spPr>
          <a:xfrm>
            <a:off x="6041133" y="3513025"/>
            <a:ext cx="3950157" cy="3224218"/>
          </a:xfrm>
          <a:prstGeom prst="rect">
            <a:avLst/>
          </a:prstGeom>
        </p:spPr>
      </p:pic>
    </p:spTree>
    <p:extLst>
      <p:ext uri="{BB962C8B-B14F-4D97-AF65-F5344CB8AC3E}">
        <p14:creationId xmlns:p14="http://schemas.microsoft.com/office/powerpoint/2010/main" val="76583303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311</TotalTime>
  <Words>1688</Words>
  <Application>Microsoft Office PowerPoint</Application>
  <PresentationFormat>Widescreen</PresentationFormat>
  <Paragraphs>138</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Helvetica Neue</vt:lpstr>
      <vt:lpstr>Tahoma</vt:lpstr>
      <vt:lpstr>Tw Cen MT</vt:lpstr>
      <vt:lpstr>Circuit</vt:lpstr>
      <vt:lpstr>CREDIT EDA CASE STUDY</vt:lpstr>
      <vt:lpstr>Problem statement</vt:lpstr>
      <vt:lpstr>Analysis done</vt:lpstr>
      <vt:lpstr>Analysis of application data set</vt:lpstr>
      <vt:lpstr>Checking for imbalances</vt:lpstr>
      <vt:lpstr>Checking for imbalances</vt:lpstr>
      <vt:lpstr>Univariate analysis for Categorical variables</vt:lpstr>
      <vt:lpstr>Distribution of gender</vt:lpstr>
      <vt:lpstr>Distribution of Income TYPE</vt:lpstr>
      <vt:lpstr>Distribution of car owners</vt:lpstr>
      <vt:lpstr>Distribution of FAMILY NAME STATUS</vt:lpstr>
      <vt:lpstr>Distribution of HOUSING TYPE</vt:lpstr>
      <vt:lpstr>Distribution of AGE GROUP</vt:lpstr>
      <vt:lpstr>Distribution of EDUCATION TYPE</vt:lpstr>
      <vt:lpstr>Distribution of INCOME RANGE</vt:lpstr>
      <vt:lpstr>Univariate analysis for CONTINOUS VARIABLES</vt:lpstr>
      <vt:lpstr>Distribution of credit income ratio</vt:lpstr>
      <vt:lpstr>Distribution of days employed</vt:lpstr>
      <vt:lpstr>Distribution of count of family members</vt:lpstr>
      <vt:lpstr>Bivariate Analysis for Numerical variables</vt:lpstr>
      <vt:lpstr>Distribution of count of family members</vt:lpstr>
      <vt:lpstr>Analysis of previous application data set</vt:lpstr>
      <vt:lpstr>Univariate analysis</vt:lpstr>
      <vt:lpstr>Distribution of name payment type</vt:lpstr>
      <vt:lpstr>Distribution of name contract type</vt:lpstr>
      <vt:lpstr>Distribution of name product type</vt:lpstr>
      <vt:lpstr>Distribution of name client type</vt:lpstr>
      <vt:lpstr>Distribution of name goods category</vt:lpstr>
      <vt:lpstr>Bivariate analysis using pair plots (Numerical Columns)</vt:lpstr>
      <vt:lpstr>PowerPoint Presentation</vt:lpstr>
      <vt:lpstr>Bivariate analysis using boxplots(Categorical vs Numerical)</vt:lpstr>
      <vt:lpstr>Distribution of name contract status vs credit amount</vt:lpstr>
      <vt:lpstr>Merging Application Dataset with Previous Application Dataset.</vt:lpstr>
      <vt:lpstr>Univariate analysis of the combined dataset.</vt:lpstr>
      <vt:lpstr>Effect of FLAG OWN CAR</vt:lpstr>
      <vt:lpstr>Effect of gender</vt:lpstr>
      <vt:lpstr>Effect of target</vt:lpstr>
      <vt:lpstr>Distribution of contract status with purposes</vt:lpstr>
      <vt:lpstr>Bivariate analysis for the combined dataset</vt:lpstr>
      <vt:lpstr>Bivariate analysis for the combined dataset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Samrat Sinha</dc:creator>
  <cp:lastModifiedBy>Santoshi Rupa Bagadi</cp:lastModifiedBy>
  <cp:revision>46</cp:revision>
  <dcterms:created xsi:type="dcterms:W3CDTF">2019-06-16T18:29:35Z</dcterms:created>
  <dcterms:modified xsi:type="dcterms:W3CDTF">2021-08-04T17:48:33Z</dcterms:modified>
</cp:coreProperties>
</file>