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9" r:id="rId2"/>
    <p:sldId id="260" r:id="rId3"/>
    <p:sldId id="261" r:id="rId4"/>
    <p:sldId id="262" r:id="rId5"/>
    <p:sldId id="263" r:id="rId6"/>
    <p:sldId id="264" r:id="rId7"/>
    <p:sldId id="265" r:id="rId8"/>
    <p:sldId id="268" r:id="rId9"/>
    <p:sldId id="269" r:id="rId10"/>
    <p:sldId id="267" r:id="rId11"/>
    <p:sldId id="270" r:id="rId12"/>
    <p:sldId id="271" r:id="rId13"/>
    <p:sldId id="272" r:id="rId14"/>
    <p:sldId id="273" r:id="rId15"/>
    <p:sldId id="276"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8CC41F1-2B68-4E9F-B6D3-831C3947B22B}" type="datetimeFigureOut">
              <a:rPr lang="en-IN" smtClean="0"/>
              <a:t>01-10-2023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10435246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C41F1-2B68-4E9F-B6D3-831C3947B22B}" type="datetimeFigureOut">
              <a:rPr lang="en-IN" smtClean="0"/>
              <a:t>01-10-2023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258766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C41F1-2B68-4E9F-B6D3-831C3947B22B}" type="datetimeFigureOut">
              <a:rPr lang="en-IN" smtClean="0"/>
              <a:t>01-10-2023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23675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C41F1-2B68-4E9F-B6D3-831C3947B22B}" type="datetimeFigureOut">
              <a:rPr lang="en-IN" smtClean="0"/>
              <a:t>01-10-2023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389157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8CC41F1-2B68-4E9F-B6D3-831C3947B22B}" type="datetimeFigureOut">
              <a:rPr lang="en-IN" smtClean="0"/>
              <a:t>01-10-2023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22239731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8CC41F1-2B68-4E9F-B6D3-831C3947B22B}" type="datetimeFigureOut">
              <a:rPr lang="en-IN" smtClean="0"/>
              <a:t>01-10-2023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351513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8CC41F1-2B68-4E9F-B6D3-831C3947B22B}" type="datetimeFigureOut">
              <a:rPr lang="en-IN" smtClean="0"/>
              <a:t>01-10-2023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F9CC06-548B-4DB4-867D-0C32F10D31E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838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CC41F1-2B68-4E9F-B6D3-831C3947B22B}" type="datetimeFigureOut">
              <a:rPr lang="en-IN" smtClean="0"/>
              <a:t>01-10-2023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207619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C41F1-2B68-4E9F-B6D3-831C3947B22B}" type="datetimeFigureOut">
              <a:rPr lang="en-IN" smtClean="0"/>
              <a:t>01-10-2023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92271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C41F1-2B68-4E9F-B6D3-831C3947B22B}" type="datetimeFigureOut">
              <a:rPr lang="en-IN" smtClean="0"/>
              <a:t>01-10-2023</a:t>
            </a:fld>
            <a:endParaRPr lang="en-IN"/>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IN"/>
          </a:p>
        </p:txBody>
      </p:sp>
      <p:sp>
        <p:nvSpPr>
          <p:cNvPr id="7" name="Slide Number Placeholder 6"/>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272060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8CC41F1-2B68-4E9F-B6D3-831C3947B22B}" type="datetimeFigureOut">
              <a:rPr lang="en-IN" smtClean="0"/>
              <a:t>01-10-2023</a:t>
            </a:fld>
            <a:endParaRPr lang="en-IN"/>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IN"/>
          </a:p>
        </p:txBody>
      </p:sp>
      <p:sp>
        <p:nvSpPr>
          <p:cNvPr id="7" name="Slide Number Placeholder 6"/>
          <p:cNvSpPr>
            <a:spLocks noGrp="1"/>
          </p:cNvSpPr>
          <p:nvPr>
            <p:ph type="sldNum" sz="quarter" idx="12"/>
          </p:nvPr>
        </p:nvSpPr>
        <p:spPr/>
        <p:txBody>
          <a:bodyPr/>
          <a:lstStyle/>
          <a:p>
            <a:fld id="{6EF9CC06-548B-4DB4-867D-0C32F10D31EB}" type="slidenum">
              <a:rPr lang="en-IN" smtClean="0"/>
              <a:t>‹#›</a:t>
            </a:fld>
            <a:endParaRPr lang="en-IN"/>
          </a:p>
        </p:txBody>
      </p:sp>
    </p:spTree>
    <p:extLst>
      <p:ext uri="{BB962C8B-B14F-4D97-AF65-F5344CB8AC3E}">
        <p14:creationId xmlns:p14="http://schemas.microsoft.com/office/powerpoint/2010/main" val="184093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8CC41F1-2B68-4E9F-B6D3-831C3947B22B}" type="datetimeFigureOut">
              <a:rPr lang="en-IN" smtClean="0"/>
              <a:t>01-10-2023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EF9CC06-548B-4DB4-867D-0C32F10D31EB}" type="slidenum">
              <a:rPr lang="en-IN" smtClean="0"/>
              <a:t>‹#›</a:t>
            </a:fld>
            <a:endParaRPr lang="en-IN"/>
          </a:p>
        </p:txBody>
      </p:sp>
    </p:spTree>
    <p:extLst>
      <p:ext uri="{BB962C8B-B14F-4D97-AF65-F5344CB8AC3E}">
        <p14:creationId xmlns:p14="http://schemas.microsoft.com/office/powerpoint/2010/main" val="4227162758"/>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AC8E9-C89B-1944-9313-94F00F45D4A3}"/>
              </a:ext>
            </a:extLst>
          </p:cNvPr>
          <p:cNvSpPr txBox="1"/>
          <p:nvPr/>
        </p:nvSpPr>
        <p:spPr>
          <a:xfrm>
            <a:off x="3970421" y="449178"/>
            <a:ext cx="7154778" cy="707886"/>
          </a:xfrm>
          <a:prstGeom prst="rect">
            <a:avLst/>
          </a:prstGeom>
          <a:noFill/>
        </p:spPr>
        <p:txBody>
          <a:bodyPr wrap="square" rtlCol="0">
            <a:spAutoFit/>
          </a:bodyPr>
          <a:lstStyle/>
          <a:p>
            <a:r>
              <a:rPr lang="en-IN" sz="4000" b="1" dirty="0">
                <a:latin typeface="Segoe UI" panose="020B0502040204020203" pitchFamily="34" charset="0"/>
                <a:cs typeface="Segoe UI" panose="020B0502040204020203" pitchFamily="34" charset="0"/>
              </a:rPr>
              <a:t>Telangana Growth Analysis</a:t>
            </a:r>
          </a:p>
        </p:txBody>
      </p:sp>
      <p:pic>
        <p:nvPicPr>
          <p:cNvPr id="4" name="Picture 3">
            <a:extLst>
              <a:ext uri="{FF2B5EF4-FFF2-40B4-BE49-F238E27FC236}">
                <a16:creationId xmlns:a16="http://schemas.microsoft.com/office/drawing/2014/main" id="{E9ECF70A-02C8-AAA4-DAC5-802D67C37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222" y="66201"/>
            <a:ext cx="1796716" cy="1796716"/>
          </a:xfrm>
          <a:prstGeom prst="rect">
            <a:avLst/>
          </a:prstGeom>
        </p:spPr>
      </p:pic>
      <p:sp>
        <p:nvSpPr>
          <p:cNvPr id="3" name="TextBox 2">
            <a:extLst>
              <a:ext uri="{FF2B5EF4-FFF2-40B4-BE49-F238E27FC236}">
                <a16:creationId xmlns:a16="http://schemas.microsoft.com/office/drawing/2014/main" id="{D7DFB321-7282-A345-A541-222B94EBE8D3}"/>
              </a:ext>
            </a:extLst>
          </p:cNvPr>
          <p:cNvSpPr txBox="1"/>
          <p:nvPr/>
        </p:nvSpPr>
        <p:spPr>
          <a:xfrm>
            <a:off x="4467725" y="2606841"/>
            <a:ext cx="3080085" cy="1477328"/>
          </a:xfrm>
          <a:prstGeom prst="rect">
            <a:avLst/>
          </a:prstGeom>
          <a:noFill/>
        </p:spPr>
        <p:txBody>
          <a:bodyPr wrap="square" rtlCol="0">
            <a:spAutoFit/>
          </a:bodyPr>
          <a:lstStyle/>
          <a:p>
            <a:pPr marL="285750" indent="-285750">
              <a:buFont typeface="Wingdings" panose="05000000000000000000" pitchFamily="2" charset="2"/>
              <a:buChar char="v"/>
            </a:pPr>
            <a:r>
              <a:rPr lang="en-IN" dirty="0">
                <a:latin typeface="Segoe UI" panose="020B0502040204020203" pitchFamily="34" charset="0"/>
                <a:cs typeface="Segoe UI" panose="020B0502040204020203" pitchFamily="34" charset="0"/>
              </a:rPr>
              <a:t>Overview</a:t>
            </a:r>
          </a:p>
          <a:p>
            <a:pPr marL="285750" indent="-285750">
              <a:buFont typeface="Wingdings" panose="05000000000000000000" pitchFamily="2" charset="2"/>
              <a:buChar char="v"/>
            </a:pPr>
            <a:r>
              <a:rPr lang="en-IN" dirty="0">
                <a:latin typeface="Segoe UI" panose="020B0502040204020203" pitchFamily="34" charset="0"/>
                <a:cs typeface="Segoe UI" panose="020B0502040204020203" pitchFamily="34" charset="0"/>
              </a:rPr>
              <a:t>Stamp Registration</a:t>
            </a:r>
          </a:p>
          <a:p>
            <a:pPr marL="285750" indent="-285750">
              <a:buFont typeface="Wingdings" panose="05000000000000000000" pitchFamily="2" charset="2"/>
              <a:buChar char="v"/>
            </a:pPr>
            <a:r>
              <a:rPr lang="en-IN" dirty="0">
                <a:latin typeface="Segoe UI" panose="020B0502040204020203" pitchFamily="34" charset="0"/>
                <a:cs typeface="Segoe UI" panose="020B0502040204020203" pitchFamily="34" charset="0"/>
              </a:rPr>
              <a:t>Transportation</a:t>
            </a:r>
          </a:p>
          <a:p>
            <a:pPr marL="285750" indent="-285750">
              <a:buFont typeface="Wingdings" panose="05000000000000000000" pitchFamily="2" charset="2"/>
              <a:buChar char="v"/>
            </a:pPr>
            <a:r>
              <a:rPr lang="en-IN" dirty="0">
                <a:latin typeface="Segoe UI" panose="020B0502040204020203" pitchFamily="34" charset="0"/>
                <a:cs typeface="Segoe UI" panose="020B0502040204020203" pitchFamily="34" charset="0"/>
              </a:rPr>
              <a:t>TS-</a:t>
            </a:r>
            <a:r>
              <a:rPr lang="en-IN" dirty="0" err="1">
                <a:latin typeface="Segoe UI" panose="020B0502040204020203" pitchFamily="34" charset="0"/>
                <a:cs typeface="Segoe UI" panose="020B0502040204020203" pitchFamily="34" charset="0"/>
              </a:rPr>
              <a:t>iPASS</a:t>
            </a:r>
            <a:endParaRPr lang="en-IN"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76446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D723B-3324-14C5-6160-CED8CB83E73B}"/>
              </a:ext>
            </a:extLst>
          </p:cNvPr>
          <p:cNvSpPr txBox="1"/>
          <p:nvPr/>
        </p:nvSpPr>
        <p:spPr>
          <a:xfrm>
            <a:off x="148390" y="497306"/>
            <a:ext cx="934452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8. List down the top 5 sectors that have witnessed the most significant investments in FY 2022.</a:t>
            </a:r>
            <a:endParaRPr lang="en-IN" sz="14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C68BBF3D-ED0E-4EAB-18B7-DC5575689274}"/>
              </a:ext>
            </a:extLst>
          </p:cNvPr>
          <p:cNvSpPr txBox="1"/>
          <p:nvPr/>
        </p:nvSpPr>
        <p:spPr>
          <a:xfrm>
            <a:off x="-12031" y="31721"/>
            <a:ext cx="1138989" cy="369332"/>
          </a:xfrm>
          <a:prstGeom prst="rect">
            <a:avLst/>
          </a:prstGeom>
          <a:noFill/>
        </p:spPr>
        <p:txBody>
          <a:bodyPr wrap="square" rtlCol="0">
            <a:spAutoFit/>
          </a:bodyPr>
          <a:lstStyle/>
          <a:p>
            <a:r>
              <a:rPr lang="en-US" sz="1800" b="1" dirty="0">
                <a:latin typeface="Segoe UI" panose="020B0502040204020203" pitchFamily="34" charset="0"/>
                <a:cs typeface="Segoe UI" panose="020B0502040204020203" pitchFamily="34" charset="0"/>
              </a:rPr>
              <a:t>Ts-IPASS</a:t>
            </a:r>
            <a:endParaRPr lang="en-IN" b="1" dirty="0"/>
          </a:p>
        </p:txBody>
      </p:sp>
      <p:pic>
        <p:nvPicPr>
          <p:cNvPr id="6" name="Picture 5">
            <a:extLst>
              <a:ext uri="{FF2B5EF4-FFF2-40B4-BE49-F238E27FC236}">
                <a16:creationId xmlns:a16="http://schemas.microsoft.com/office/drawing/2014/main" id="{827792AD-3363-33B3-7876-C3A163ED4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072" y="901336"/>
            <a:ext cx="8637905" cy="5431213"/>
          </a:xfrm>
          <a:prstGeom prst="rect">
            <a:avLst/>
          </a:prstGeom>
        </p:spPr>
      </p:pic>
    </p:spTree>
    <p:extLst>
      <p:ext uri="{BB962C8B-B14F-4D97-AF65-F5344CB8AC3E}">
        <p14:creationId xmlns:p14="http://schemas.microsoft.com/office/powerpoint/2010/main" val="153294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7CB0B-7783-D07D-44E2-F4C0A2CCA5C0}"/>
              </a:ext>
            </a:extLst>
          </p:cNvPr>
          <p:cNvSpPr txBox="1"/>
          <p:nvPr/>
        </p:nvSpPr>
        <p:spPr>
          <a:xfrm>
            <a:off x="393031" y="176463"/>
            <a:ext cx="11798969" cy="646331"/>
          </a:xfrm>
          <a:prstGeom prst="rect">
            <a:avLst/>
          </a:prstGeom>
          <a:noFill/>
        </p:spPr>
        <p:txBody>
          <a:bodyPr wrap="square" rtlCol="0">
            <a:spAutoFit/>
          </a:bodyPr>
          <a:lstStyle/>
          <a:p>
            <a:r>
              <a:rPr lang="en-US" sz="1800" dirty="0">
                <a:latin typeface="Segoe UI" panose="020B0502040204020203" pitchFamily="34" charset="0"/>
                <a:cs typeface="Segoe UI" panose="020B0502040204020203" pitchFamily="34" charset="0"/>
              </a:rPr>
              <a:t>9. List down the top 3 districts that have attracted the most significant sector investments during FY 2019 to 2022? What factors could have led to the substantial investments in these particular districts? </a:t>
            </a:r>
            <a:endParaRPr lang="en-IN" dirty="0"/>
          </a:p>
        </p:txBody>
      </p:sp>
      <p:pic>
        <p:nvPicPr>
          <p:cNvPr id="4" name="Picture 3">
            <a:extLst>
              <a:ext uri="{FF2B5EF4-FFF2-40B4-BE49-F238E27FC236}">
                <a16:creationId xmlns:a16="http://schemas.microsoft.com/office/drawing/2014/main" id="{8262E7EF-139C-DCA1-F826-00BFDB103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1028814"/>
            <a:ext cx="9322834" cy="5283753"/>
          </a:xfrm>
          <a:prstGeom prst="rect">
            <a:avLst/>
          </a:prstGeom>
        </p:spPr>
      </p:pic>
    </p:spTree>
    <p:extLst>
      <p:ext uri="{BB962C8B-B14F-4D97-AF65-F5344CB8AC3E}">
        <p14:creationId xmlns:p14="http://schemas.microsoft.com/office/powerpoint/2010/main" val="218071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09870-3204-8C17-AD63-A426CD42D9BB}"/>
              </a:ext>
            </a:extLst>
          </p:cNvPr>
          <p:cNvSpPr txBox="1"/>
          <p:nvPr/>
        </p:nvSpPr>
        <p:spPr>
          <a:xfrm>
            <a:off x="280737" y="88232"/>
            <a:ext cx="11678652" cy="646331"/>
          </a:xfrm>
          <a:prstGeom prst="rect">
            <a:avLst/>
          </a:prstGeom>
          <a:noFill/>
        </p:spPr>
        <p:txBody>
          <a:bodyPr wrap="square" rtlCol="0">
            <a:spAutoFit/>
          </a:bodyPr>
          <a:lstStyle/>
          <a:p>
            <a:r>
              <a:rPr lang="en-US" sz="1800">
                <a:latin typeface="Segoe UI" panose="020B0502040204020203" pitchFamily="34" charset="0"/>
                <a:cs typeface="Segoe UI" panose="020B0502040204020203" pitchFamily="34" charset="0"/>
              </a:rPr>
              <a:t>10. Is there any relationship between district investments, vehicles sales and stamps revenue within the same district between FY 2021 and 2022?</a:t>
            </a:r>
            <a:endParaRPr lang="en-IN" dirty="0"/>
          </a:p>
        </p:txBody>
      </p:sp>
      <p:pic>
        <p:nvPicPr>
          <p:cNvPr id="4" name="Picture 3">
            <a:extLst>
              <a:ext uri="{FF2B5EF4-FFF2-40B4-BE49-F238E27FC236}">
                <a16:creationId xmlns:a16="http://schemas.microsoft.com/office/drawing/2014/main" id="{EB704236-D5A9-1249-679B-41B9650A5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05" y="1005733"/>
            <a:ext cx="9114989" cy="5298813"/>
          </a:xfrm>
          <a:prstGeom prst="rect">
            <a:avLst/>
          </a:prstGeom>
        </p:spPr>
      </p:pic>
    </p:spTree>
    <p:extLst>
      <p:ext uri="{BB962C8B-B14F-4D97-AF65-F5344CB8AC3E}">
        <p14:creationId xmlns:p14="http://schemas.microsoft.com/office/powerpoint/2010/main" val="34172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FA0D3-B834-8DE6-C407-B741CA13D677}"/>
              </a:ext>
            </a:extLst>
          </p:cNvPr>
          <p:cNvSpPr txBox="1"/>
          <p:nvPr/>
        </p:nvSpPr>
        <p:spPr>
          <a:xfrm>
            <a:off x="72189" y="0"/>
            <a:ext cx="12007516" cy="646331"/>
          </a:xfrm>
          <a:prstGeom prst="rect">
            <a:avLst/>
          </a:prstGeom>
          <a:noFill/>
        </p:spPr>
        <p:txBody>
          <a:bodyPr wrap="square" rtlCol="0">
            <a:spAutoFit/>
          </a:bodyPr>
          <a:lstStyle/>
          <a:p>
            <a:r>
              <a:rPr lang="en-US" sz="1800">
                <a:latin typeface="Segoe UI" panose="020B0502040204020203" pitchFamily="34" charset="0"/>
                <a:cs typeface="Segoe UI" panose="020B0502040204020203" pitchFamily="34" charset="0"/>
              </a:rPr>
              <a:t>11. Are there any particular sectors that have shown substantial investment in multiple districts between FY 2021 and 2022?</a:t>
            </a:r>
            <a:endParaRPr lang="en-IN"/>
          </a:p>
        </p:txBody>
      </p:sp>
      <p:pic>
        <p:nvPicPr>
          <p:cNvPr id="4" name="Picture 3">
            <a:extLst>
              <a:ext uri="{FF2B5EF4-FFF2-40B4-BE49-F238E27FC236}">
                <a16:creationId xmlns:a16="http://schemas.microsoft.com/office/drawing/2014/main" id="{2FA10E6A-FC74-3B4D-2DE8-F8E5006B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894" y="646331"/>
            <a:ext cx="8734125" cy="5435781"/>
          </a:xfrm>
          <a:prstGeom prst="rect">
            <a:avLst/>
          </a:prstGeom>
        </p:spPr>
      </p:pic>
    </p:spTree>
    <p:extLst>
      <p:ext uri="{BB962C8B-B14F-4D97-AF65-F5344CB8AC3E}">
        <p14:creationId xmlns:p14="http://schemas.microsoft.com/office/powerpoint/2010/main" val="369289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C7BB4-C4AD-632C-DC68-C94EEBC78887}"/>
              </a:ext>
            </a:extLst>
          </p:cNvPr>
          <p:cNvSpPr txBox="1"/>
          <p:nvPr/>
        </p:nvSpPr>
        <p:spPr>
          <a:xfrm>
            <a:off x="232610" y="96253"/>
            <a:ext cx="11061031" cy="646331"/>
          </a:xfrm>
          <a:prstGeom prst="rect">
            <a:avLst/>
          </a:prstGeom>
          <a:noFill/>
        </p:spPr>
        <p:txBody>
          <a:bodyPr wrap="square" rtlCol="0">
            <a:spAutoFit/>
          </a:bodyPr>
          <a:lstStyle/>
          <a:p>
            <a:r>
              <a:rPr lang="en-US" sz="1800" dirty="0">
                <a:latin typeface="Segoe UI" panose="020B0502040204020203" pitchFamily="34" charset="0"/>
                <a:cs typeface="Segoe UI" panose="020B0502040204020203" pitchFamily="34" charset="0"/>
              </a:rPr>
              <a:t>12. Can we identify any seasonal patterns or cyclicality in the investment trends for specific sectors? Do certain sectors experience higher investments during particular months?</a:t>
            </a:r>
            <a:endParaRPr lang="en-IN" dirty="0"/>
          </a:p>
        </p:txBody>
      </p:sp>
      <p:pic>
        <p:nvPicPr>
          <p:cNvPr id="4" name="Picture 3">
            <a:extLst>
              <a:ext uri="{FF2B5EF4-FFF2-40B4-BE49-F238E27FC236}">
                <a16:creationId xmlns:a16="http://schemas.microsoft.com/office/drawing/2014/main" id="{19134FE9-ED0D-10F1-DDB0-8DC53DD2D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72" y="1363578"/>
            <a:ext cx="9725076" cy="4804031"/>
          </a:xfrm>
          <a:prstGeom prst="rect">
            <a:avLst/>
          </a:prstGeom>
        </p:spPr>
      </p:pic>
    </p:spTree>
    <p:extLst>
      <p:ext uri="{BB962C8B-B14F-4D97-AF65-F5344CB8AC3E}">
        <p14:creationId xmlns:p14="http://schemas.microsoft.com/office/powerpoint/2010/main" val="227653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4C984-56F6-2DAE-029F-53A11CF5DD59}"/>
              </a:ext>
            </a:extLst>
          </p:cNvPr>
          <p:cNvSpPr txBox="1"/>
          <p:nvPr/>
        </p:nvSpPr>
        <p:spPr>
          <a:xfrm>
            <a:off x="1403684" y="344905"/>
            <a:ext cx="9432758" cy="369332"/>
          </a:xfrm>
          <a:prstGeom prst="rect">
            <a:avLst/>
          </a:prstGeom>
          <a:noFill/>
        </p:spPr>
        <p:txBody>
          <a:bodyPr wrap="square" rtlCol="0">
            <a:spAutoFit/>
          </a:bodyPr>
          <a:lstStyle/>
          <a:p>
            <a:r>
              <a:rPr lang="en-US" dirty="0"/>
              <a:t>1. What are the top districts to buy commercial properties in Telangana? Justify your answer.</a:t>
            </a:r>
            <a:endParaRPr lang="en-IN" dirty="0"/>
          </a:p>
        </p:txBody>
      </p:sp>
      <p:sp>
        <p:nvSpPr>
          <p:cNvPr id="3" name="TextBox 2">
            <a:extLst>
              <a:ext uri="{FF2B5EF4-FFF2-40B4-BE49-F238E27FC236}">
                <a16:creationId xmlns:a16="http://schemas.microsoft.com/office/drawing/2014/main" id="{2B105EFF-4D41-4CD5-6D5E-D0A20DAA6EE0}"/>
              </a:ext>
            </a:extLst>
          </p:cNvPr>
          <p:cNvSpPr txBox="1"/>
          <p:nvPr/>
        </p:nvSpPr>
        <p:spPr>
          <a:xfrm>
            <a:off x="1989221" y="1307431"/>
            <a:ext cx="9039726" cy="3416320"/>
          </a:xfrm>
          <a:prstGeom prst="rect">
            <a:avLst/>
          </a:prstGeom>
          <a:noFill/>
        </p:spPr>
        <p:txBody>
          <a:bodyPr wrap="square" rtlCol="0">
            <a:spAutoFit/>
          </a:bodyPr>
          <a:lstStyle/>
          <a:p>
            <a:r>
              <a:rPr lang="en-IN" dirty="0"/>
              <a:t>Hyderabad</a:t>
            </a:r>
            <a:br>
              <a:rPr lang="en-IN" dirty="0"/>
            </a:br>
            <a:r>
              <a:rPr lang="en-IN" dirty="0"/>
              <a:t>Rangareddy</a:t>
            </a:r>
          </a:p>
          <a:p>
            <a:r>
              <a:rPr lang="en-IN" dirty="0"/>
              <a:t>Sangareddy</a:t>
            </a:r>
          </a:p>
          <a:p>
            <a:r>
              <a:rPr lang="en-IN" dirty="0" err="1"/>
              <a:t>Medchal</a:t>
            </a:r>
            <a:r>
              <a:rPr lang="en-IN" dirty="0"/>
              <a:t> </a:t>
            </a:r>
            <a:r>
              <a:rPr lang="en-IN" dirty="0" err="1"/>
              <a:t>Malkajgiri</a:t>
            </a:r>
            <a:endParaRPr lang="en-IN" dirty="0"/>
          </a:p>
          <a:p>
            <a:endParaRPr lang="en-IN" dirty="0"/>
          </a:p>
          <a:p>
            <a:r>
              <a:rPr lang="en-IN" dirty="0"/>
              <a:t>The above districts are the districts to buy commercial properties.</a:t>
            </a:r>
            <a:br>
              <a:rPr lang="en-IN" dirty="0"/>
            </a:br>
            <a:r>
              <a:rPr lang="en-IN" dirty="0"/>
              <a:t> Since commercial properties are buy to do business , these districts have better infrastructure compared to other districts of  Telangana .</a:t>
            </a:r>
            <a:br>
              <a:rPr lang="en-IN" dirty="0"/>
            </a:br>
            <a:r>
              <a:rPr lang="en-IN" dirty="0"/>
              <a:t> Because investment, Vehicle sale, Document revenue  are high in this district which indicates these districts have better infrastructure and better environment to do business</a:t>
            </a:r>
          </a:p>
          <a:p>
            <a:endParaRPr lang="en-IN" dirty="0"/>
          </a:p>
          <a:p>
            <a:endParaRPr lang="en-IN" dirty="0"/>
          </a:p>
        </p:txBody>
      </p:sp>
    </p:spTree>
    <p:extLst>
      <p:ext uri="{BB962C8B-B14F-4D97-AF65-F5344CB8AC3E}">
        <p14:creationId xmlns:p14="http://schemas.microsoft.com/office/powerpoint/2010/main" val="176147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DCD4C-C9ED-2CCE-E644-276B56AF989B}"/>
              </a:ext>
            </a:extLst>
          </p:cNvPr>
          <p:cNvSpPr txBox="1"/>
          <p:nvPr/>
        </p:nvSpPr>
        <p:spPr>
          <a:xfrm>
            <a:off x="737937" y="497304"/>
            <a:ext cx="10026315" cy="923330"/>
          </a:xfrm>
          <a:prstGeom prst="rect">
            <a:avLst/>
          </a:prstGeom>
          <a:noFill/>
        </p:spPr>
        <p:txBody>
          <a:bodyPr wrap="square" rtlCol="0">
            <a:spAutoFit/>
          </a:bodyPr>
          <a:lstStyle/>
          <a:p>
            <a:r>
              <a:rPr lang="en-US"/>
              <a:t>2. What significant policies or initiatives were put into effect to enhance economic growth, investments, and employment in Telangana by the current government? Can we quantify the impact of these policies using available data?</a:t>
            </a:r>
            <a:endParaRPr lang="en-IN" dirty="0"/>
          </a:p>
        </p:txBody>
      </p:sp>
      <p:sp>
        <p:nvSpPr>
          <p:cNvPr id="3" name="TextBox 2">
            <a:extLst>
              <a:ext uri="{FF2B5EF4-FFF2-40B4-BE49-F238E27FC236}">
                <a16:creationId xmlns:a16="http://schemas.microsoft.com/office/drawing/2014/main" id="{FB4B8D48-59BD-0B2D-F3D1-01B74E7F474C}"/>
              </a:ext>
            </a:extLst>
          </p:cNvPr>
          <p:cNvSpPr txBox="1"/>
          <p:nvPr/>
        </p:nvSpPr>
        <p:spPr>
          <a:xfrm>
            <a:off x="1066800" y="1692442"/>
            <a:ext cx="8919411" cy="4801314"/>
          </a:xfrm>
          <a:prstGeom prst="rect">
            <a:avLst/>
          </a:prstGeom>
          <a:noFill/>
        </p:spPr>
        <p:txBody>
          <a:bodyPr wrap="square" rtlCol="0">
            <a:spAutoFit/>
          </a:bodyPr>
          <a:lstStyle/>
          <a:p>
            <a:r>
              <a:rPr lang="en-IN" dirty="0"/>
              <a:t>To diversify the growth of Telangana among the districts we have to develop several industrial hub just like Hyderabad</a:t>
            </a:r>
          </a:p>
          <a:p>
            <a:endParaRPr lang="en-IN" dirty="0"/>
          </a:p>
          <a:p>
            <a:r>
              <a:rPr lang="en-IN" dirty="0"/>
              <a:t>By giving Subsidy to encourage to  do business in other under developed district . Especially Tax concession while doing business in under developed district</a:t>
            </a:r>
            <a:br>
              <a:rPr lang="en-IN" dirty="0"/>
            </a:br>
            <a:br>
              <a:rPr lang="en-IN" dirty="0"/>
            </a:br>
            <a:r>
              <a:rPr lang="en-IN" dirty="0" err="1"/>
              <a:t>Analyzing</a:t>
            </a:r>
            <a:r>
              <a:rPr lang="en-IN" dirty="0"/>
              <a:t> every district natural resource and encourage to do business related to that resources. </a:t>
            </a:r>
          </a:p>
          <a:p>
            <a:endParaRPr lang="en-IN" dirty="0"/>
          </a:p>
          <a:p>
            <a:r>
              <a:rPr lang="en-IN" dirty="0"/>
              <a:t>Telangana is ranked 8</a:t>
            </a:r>
            <a:r>
              <a:rPr lang="en-IN" baseline="30000" dirty="0"/>
              <a:t>th</a:t>
            </a:r>
            <a:r>
              <a:rPr lang="en-IN" dirty="0"/>
              <a:t> in Gross value added value added industry </a:t>
            </a:r>
            <a:br>
              <a:rPr lang="en-IN" dirty="0"/>
            </a:br>
            <a:br>
              <a:rPr lang="en-IN" dirty="0"/>
            </a:br>
            <a:r>
              <a:rPr lang="en-US" sz="1800" dirty="0">
                <a:solidFill>
                  <a:srgbClr val="2F2116"/>
                </a:solidFill>
                <a:effectLst/>
                <a:ea typeface="Trebuchet MS" panose="020B0603020202020204" pitchFamily="34" charset="0"/>
                <a:cs typeface="Trebuchet MS" panose="020B0603020202020204" pitchFamily="34" charset="0"/>
              </a:rPr>
              <a:t>Manufacture of pharmaceuticals, medicinal, clinical and</a:t>
            </a:r>
            <a:r>
              <a:rPr lang="en-US" sz="1800" spc="5"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botanical</a:t>
            </a:r>
            <a:r>
              <a:rPr lang="en-US" sz="1800" spc="-165"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products</a:t>
            </a:r>
            <a:r>
              <a:rPr lang="en-US" sz="1800" spc="-160"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constitute</a:t>
            </a:r>
            <a:r>
              <a:rPr lang="en-US" sz="1800" spc="-165"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about</a:t>
            </a:r>
            <a:r>
              <a:rPr lang="en-US" sz="1800" spc="-160"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29%</a:t>
            </a:r>
            <a:r>
              <a:rPr lang="en-US" sz="1800" spc="-165"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of</a:t>
            </a:r>
            <a:r>
              <a:rPr lang="en-US" sz="1800" spc="-160"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the</a:t>
            </a:r>
            <a:r>
              <a:rPr lang="en-US" sz="1800" spc="-165"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GVA</a:t>
            </a:r>
            <a:r>
              <a:rPr lang="en-US" sz="1800" spc="-160"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within</a:t>
            </a:r>
            <a:r>
              <a:rPr lang="en-US" sz="1800" spc="-165"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the</a:t>
            </a:r>
            <a:r>
              <a:rPr lang="en-US" sz="1800" spc="-160"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manufacturing</a:t>
            </a:r>
            <a:r>
              <a:rPr lang="en-US" sz="1800" spc="-16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sector,</a:t>
            </a:r>
            <a:r>
              <a:rPr lang="en-US" sz="1800" spc="-16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followed</a:t>
            </a:r>
            <a:r>
              <a:rPr lang="en-US" sz="1800" spc="-16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by</a:t>
            </a:r>
            <a:r>
              <a:rPr lang="en-US" sz="1800" spc="-16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manufacture</a:t>
            </a:r>
            <a:r>
              <a:rPr lang="en-US" sz="1800" spc="-30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of</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electrical</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equipment</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(11%),</a:t>
            </a:r>
            <a:r>
              <a:rPr lang="en-US" sz="1800" spc="10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manufacture</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of</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other</a:t>
            </a:r>
            <a:r>
              <a:rPr lang="en-US" sz="1800" spc="10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non-metallic</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mineral</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products</a:t>
            </a:r>
            <a:r>
              <a:rPr lang="en-US" sz="1800" spc="10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(9</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and</a:t>
            </a:r>
            <a:r>
              <a:rPr lang="en-US" sz="1800" spc="10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manufacturing</a:t>
            </a:r>
            <a:r>
              <a:rPr lang="en-US" sz="1800" spc="-28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of food products (9 %) . </a:t>
            </a:r>
            <a:endParaRPr lang="en-IN" dirty="0"/>
          </a:p>
          <a:p>
            <a:endParaRPr lang="en-IN" dirty="0"/>
          </a:p>
          <a:p>
            <a:endParaRPr lang="en-IN" dirty="0"/>
          </a:p>
        </p:txBody>
      </p:sp>
    </p:spTree>
    <p:extLst>
      <p:ext uri="{BB962C8B-B14F-4D97-AF65-F5344CB8AC3E}">
        <p14:creationId xmlns:p14="http://schemas.microsoft.com/office/powerpoint/2010/main" val="417643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9EE78-AD03-F4B6-741C-1F18168787C3}"/>
              </a:ext>
            </a:extLst>
          </p:cNvPr>
          <p:cNvSpPr txBox="1"/>
          <p:nvPr/>
        </p:nvSpPr>
        <p:spPr>
          <a:xfrm>
            <a:off x="-1" y="112295"/>
            <a:ext cx="12015537" cy="646331"/>
          </a:xfrm>
          <a:prstGeom prst="rect">
            <a:avLst/>
          </a:prstGeom>
          <a:noFill/>
        </p:spPr>
        <p:txBody>
          <a:bodyPr wrap="square" rtlCol="0">
            <a:spAutoFit/>
          </a:bodyPr>
          <a:lstStyle/>
          <a:p>
            <a:r>
              <a:rPr lang="en-US" dirty="0"/>
              <a:t>3. Provide top 5 Insights &amp; 5 recommendations to Telangana government for sustained growth in the next 5 years based on your analysis</a:t>
            </a:r>
            <a:endParaRPr lang="en-IN" dirty="0"/>
          </a:p>
        </p:txBody>
      </p:sp>
      <p:sp>
        <p:nvSpPr>
          <p:cNvPr id="3" name="TextBox 2">
            <a:extLst>
              <a:ext uri="{FF2B5EF4-FFF2-40B4-BE49-F238E27FC236}">
                <a16:creationId xmlns:a16="http://schemas.microsoft.com/office/drawing/2014/main" id="{E6BE2588-2931-07BF-A315-0F016167DAA8}"/>
              </a:ext>
            </a:extLst>
          </p:cNvPr>
          <p:cNvSpPr txBox="1"/>
          <p:nvPr/>
        </p:nvSpPr>
        <p:spPr>
          <a:xfrm>
            <a:off x="1491915" y="809340"/>
            <a:ext cx="7932822" cy="6002605"/>
          </a:xfrm>
          <a:prstGeom prst="rect">
            <a:avLst/>
          </a:prstGeom>
          <a:noFill/>
        </p:spPr>
        <p:txBody>
          <a:bodyPr wrap="square" rtlCol="0">
            <a:spAutoFit/>
          </a:bodyPr>
          <a:lstStyle/>
          <a:p>
            <a:pPr marL="226695" marR="200660" algn="just">
              <a:lnSpc>
                <a:spcPct val="110000"/>
              </a:lnSpc>
              <a:spcBef>
                <a:spcPts val="555"/>
              </a:spcBef>
              <a:spcAft>
                <a:spcPts val="0"/>
              </a:spcAft>
            </a:pPr>
            <a:br>
              <a:rPr lang="en-US" sz="1800" dirty="0">
                <a:solidFill>
                  <a:srgbClr val="2F2116"/>
                </a:solidFill>
                <a:effectLst/>
                <a:latin typeface="Trebuchet MS" panose="020B0603020202020204" pitchFamily="34" charset="0"/>
                <a:ea typeface="Trebuchet MS" panose="020B0603020202020204" pitchFamily="34" charset="0"/>
                <a:cs typeface="Trebuchet MS" panose="020B0603020202020204" pitchFamily="34" charset="0"/>
              </a:rPr>
            </a:br>
            <a:r>
              <a:rPr lang="en-US" dirty="0">
                <a:solidFill>
                  <a:srgbClr val="2F2116"/>
                </a:solidFill>
                <a:ea typeface="Trebuchet MS" panose="020B0603020202020204" pitchFamily="34" charset="0"/>
                <a:cs typeface="Trebuchet MS" panose="020B0603020202020204" pitchFamily="34" charset="0"/>
              </a:rPr>
              <a:t>The dismal performance of industrial sector and particularly</a:t>
            </a:r>
            <a:r>
              <a:rPr lang="en-US" spc="-28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manufacturing sector is the main reason for high dependence on</a:t>
            </a:r>
            <a:r>
              <a:rPr lang="en-US" spc="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agriculture</a:t>
            </a:r>
            <a:r>
              <a:rPr lang="en-US" spc="-5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sector</a:t>
            </a:r>
            <a:r>
              <a:rPr lang="en-US" spc="-5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for</a:t>
            </a:r>
            <a:r>
              <a:rPr lang="en-US" spc="-5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employment</a:t>
            </a:r>
            <a:r>
              <a:rPr lang="en-US" spc="-5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(74%)</a:t>
            </a:r>
            <a:r>
              <a:rPr lang="en-US" spc="-5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in</a:t>
            </a:r>
            <a:r>
              <a:rPr lang="en-US" spc="-5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the</a:t>
            </a:r>
            <a:r>
              <a:rPr lang="en-US" spc="-5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State.</a:t>
            </a:r>
            <a:endParaRPr lang="en-IN" dirty="0">
              <a:ea typeface="Trebuchet MS" panose="020B0603020202020204" pitchFamily="34" charset="0"/>
              <a:cs typeface="Trebuchet MS" panose="020B0603020202020204" pitchFamily="34" charset="0"/>
            </a:endParaRPr>
          </a:p>
          <a:p>
            <a:pPr marL="226695" marR="200660" algn="just">
              <a:lnSpc>
                <a:spcPct val="110000"/>
              </a:lnSpc>
              <a:spcBef>
                <a:spcPts val="540"/>
              </a:spcBef>
              <a:spcAft>
                <a:spcPts val="0"/>
              </a:spcAft>
            </a:pPr>
            <a:r>
              <a:rPr lang="en-US" spc="-10" dirty="0">
                <a:solidFill>
                  <a:srgbClr val="2F2116"/>
                </a:solidFill>
                <a:ea typeface="Trebuchet MS" panose="020B0603020202020204" pitchFamily="34" charset="0"/>
                <a:cs typeface="Trebuchet MS" panose="020B0603020202020204" pitchFamily="34" charset="0"/>
              </a:rPr>
              <a:t>The</a:t>
            </a:r>
            <a:r>
              <a:rPr lang="en-US" spc="-20"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government</a:t>
            </a:r>
            <a:r>
              <a:rPr lang="en-US" spc="-15"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of</a:t>
            </a:r>
            <a:r>
              <a:rPr lang="en-US" spc="-50"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Telangana</a:t>
            </a:r>
            <a:r>
              <a:rPr lang="en-US" spc="-15"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has</a:t>
            </a:r>
            <a:r>
              <a:rPr lang="en-US" spc="-20"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rightly</a:t>
            </a:r>
            <a:r>
              <a:rPr lang="en-US" spc="-15"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recognized</a:t>
            </a:r>
            <a:r>
              <a:rPr lang="en-US" spc="-15"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that</a:t>
            </a:r>
            <a:r>
              <a:rPr lang="en-US" spc="-20" dirty="0">
                <a:solidFill>
                  <a:srgbClr val="2F2116"/>
                </a:solidFill>
                <a:ea typeface="Trebuchet MS" panose="020B0603020202020204" pitchFamily="34" charset="0"/>
                <a:cs typeface="Trebuchet MS" panose="020B0603020202020204" pitchFamily="34" charset="0"/>
              </a:rPr>
              <a:t> </a:t>
            </a:r>
            <a:r>
              <a:rPr lang="en-US" spc="-5" dirty="0">
                <a:solidFill>
                  <a:srgbClr val="2F2116"/>
                </a:solidFill>
                <a:ea typeface="Trebuchet MS" panose="020B0603020202020204" pitchFamily="34" charset="0"/>
                <a:cs typeface="Trebuchet MS" panose="020B0603020202020204" pitchFamily="34" charset="0"/>
              </a:rPr>
              <a:t>economic</a:t>
            </a:r>
            <a:r>
              <a:rPr lang="en-US" spc="-32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growth should be accompanied by the shift in employment from</a:t>
            </a:r>
            <a:r>
              <a:rPr lang="en-US" spc="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agriculture</a:t>
            </a:r>
            <a:r>
              <a:rPr lang="en-US" spc="-6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to</a:t>
            </a:r>
            <a:r>
              <a:rPr lang="en-US" spc="-6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industry</a:t>
            </a:r>
            <a:r>
              <a:rPr lang="en-US" spc="-5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and</a:t>
            </a:r>
            <a:r>
              <a:rPr lang="en-US" spc="-6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services</a:t>
            </a:r>
            <a:r>
              <a:rPr lang="en-US" spc="-5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sectors.</a:t>
            </a:r>
            <a:endParaRPr lang="en-IN" dirty="0">
              <a:ea typeface="Trebuchet MS" panose="020B0603020202020204" pitchFamily="34" charset="0"/>
              <a:cs typeface="Trebuchet MS" panose="020B0603020202020204" pitchFamily="34" charset="0"/>
            </a:endParaRPr>
          </a:p>
          <a:p>
            <a:pPr marL="226695" marR="200660">
              <a:lnSpc>
                <a:spcPct val="110000"/>
              </a:lnSpc>
              <a:spcBef>
                <a:spcPts val="550"/>
              </a:spcBef>
              <a:spcAft>
                <a:spcPts val="0"/>
              </a:spcAft>
            </a:pPr>
            <a:r>
              <a:rPr lang="en-US" dirty="0">
                <a:solidFill>
                  <a:srgbClr val="2F2116"/>
                </a:solidFill>
                <a:ea typeface="Trebuchet MS" panose="020B0603020202020204" pitchFamily="34" charset="0"/>
                <a:cs typeface="Trebuchet MS" panose="020B0603020202020204" pitchFamily="34" charset="0"/>
              </a:rPr>
              <a:t>Services sector can absorb only skilled workers while unskilled and</a:t>
            </a:r>
            <a:r>
              <a:rPr lang="en-US" spc="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semi-skilled workers can be absorbed by industrial sector, that too in</a:t>
            </a:r>
            <a:r>
              <a:rPr lang="en-US" spc="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manufacturing sector.</a:t>
            </a:r>
            <a:r>
              <a:rPr lang="en-US" spc="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Hence, there is every need to focus on growth</a:t>
            </a:r>
            <a:r>
              <a:rPr lang="en-US" spc="-30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and</a:t>
            </a:r>
            <a:r>
              <a:rPr lang="en-US" spc="-3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development</a:t>
            </a:r>
            <a:r>
              <a:rPr lang="en-US" spc="-2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of</a:t>
            </a:r>
            <a:r>
              <a:rPr lang="en-US" spc="-3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manufacturing</a:t>
            </a:r>
            <a:r>
              <a:rPr lang="en-US" spc="-2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sector</a:t>
            </a:r>
            <a:r>
              <a:rPr lang="en-US" spc="-3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in</a:t>
            </a:r>
            <a:r>
              <a:rPr lang="en-US" spc="-80"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Telangana</a:t>
            </a:r>
            <a:r>
              <a:rPr lang="en-US" spc="-25" dirty="0">
                <a:solidFill>
                  <a:srgbClr val="2F2116"/>
                </a:solidFill>
                <a:ea typeface="Trebuchet MS" panose="020B0603020202020204" pitchFamily="34" charset="0"/>
                <a:cs typeface="Trebuchet MS" panose="020B0603020202020204" pitchFamily="34" charset="0"/>
              </a:rPr>
              <a:t> </a:t>
            </a:r>
            <a:r>
              <a:rPr lang="en-US" dirty="0">
                <a:solidFill>
                  <a:srgbClr val="2F2116"/>
                </a:solidFill>
                <a:ea typeface="Trebuchet MS" panose="020B0603020202020204" pitchFamily="34" charset="0"/>
                <a:cs typeface="Trebuchet MS" panose="020B0603020202020204" pitchFamily="34" charset="0"/>
              </a:rPr>
              <a:t>State.</a:t>
            </a:r>
            <a:br>
              <a:rPr lang="en-US" dirty="0">
                <a:solidFill>
                  <a:srgbClr val="2F2116"/>
                </a:solidFill>
                <a:ea typeface="Trebuchet MS" panose="020B0603020202020204" pitchFamily="34" charset="0"/>
                <a:cs typeface="Trebuchet MS" panose="020B0603020202020204" pitchFamily="34" charset="0"/>
              </a:rPr>
            </a:br>
            <a:br>
              <a:rPr lang="en-US" dirty="0">
                <a:solidFill>
                  <a:srgbClr val="2F2116"/>
                </a:solidFill>
                <a:ea typeface="Trebuchet MS" panose="020B0603020202020204" pitchFamily="34" charset="0"/>
                <a:cs typeface="Trebuchet MS" panose="020B0603020202020204" pitchFamily="34" charset="0"/>
              </a:rPr>
            </a:br>
            <a:r>
              <a:rPr lang="en-US" dirty="0">
                <a:solidFill>
                  <a:srgbClr val="2F2116"/>
                </a:solidFill>
                <a:ea typeface="Trebuchet MS" panose="020B0603020202020204" pitchFamily="34" charset="0"/>
                <a:cs typeface="Trebuchet MS" panose="020B0603020202020204" pitchFamily="34" charset="0"/>
              </a:rPr>
              <a:t>Make existing industry more competitive</a:t>
            </a:r>
          </a:p>
          <a:p>
            <a:pPr marL="226695" marR="200660">
              <a:lnSpc>
                <a:spcPct val="110000"/>
              </a:lnSpc>
              <a:spcBef>
                <a:spcPts val="550"/>
              </a:spcBef>
              <a:spcAft>
                <a:spcPts val="0"/>
              </a:spcAft>
            </a:pPr>
            <a:r>
              <a:rPr lang="en-US" spc="-5" dirty="0">
                <a:solidFill>
                  <a:srgbClr val="2F2116"/>
                </a:solidFill>
                <a:ea typeface="Trebuchet MS" panose="020B0603020202020204" pitchFamily="34" charset="0"/>
                <a:cs typeface="Trebuchet MS" panose="020B0603020202020204" pitchFamily="34" charset="0"/>
              </a:rPr>
              <a:t>H</a:t>
            </a:r>
            <a:r>
              <a:rPr lang="en-US" sz="1800" spc="-5" dirty="0">
                <a:solidFill>
                  <a:srgbClr val="2F2116"/>
                </a:solidFill>
                <a:effectLst/>
                <a:ea typeface="Trebuchet MS" panose="020B0603020202020204" pitchFamily="34" charset="0"/>
                <a:cs typeface="Trebuchet MS" panose="020B0603020202020204" pitchFamily="34" charset="0"/>
              </a:rPr>
              <a:t>igh</a:t>
            </a:r>
            <a:r>
              <a:rPr lang="en-US" sz="1800" spc="-25" dirty="0">
                <a:solidFill>
                  <a:srgbClr val="2F2116"/>
                </a:solidFill>
                <a:effectLst/>
                <a:ea typeface="Trebuchet MS" panose="020B0603020202020204" pitchFamily="34" charset="0"/>
                <a:cs typeface="Trebuchet MS" panose="020B0603020202020204" pitchFamily="34" charset="0"/>
              </a:rPr>
              <a:t> </a:t>
            </a:r>
            <a:r>
              <a:rPr lang="en-US" sz="1800" spc="-5" dirty="0">
                <a:solidFill>
                  <a:srgbClr val="2F2116"/>
                </a:solidFill>
                <a:effectLst/>
                <a:ea typeface="Trebuchet MS" panose="020B0603020202020204" pitchFamily="34" charset="0"/>
                <a:cs typeface="Trebuchet MS" panose="020B0603020202020204" pitchFamily="34" charset="0"/>
              </a:rPr>
              <a:t>quality</a:t>
            </a:r>
            <a:r>
              <a:rPr lang="en-US" sz="1800" spc="-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goods</a:t>
            </a:r>
            <a:r>
              <a:rPr lang="en-US" sz="1800" spc="-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at</a:t>
            </a:r>
            <a:r>
              <a:rPr lang="en-US" sz="1800" spc="-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the</a:t>
            </a:r>
            <a:r>
              <a:rPr lang="en-US" sz="1800" spc="-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most</a:t>
            </a:r>
            <a:r>
              <a:rPr lang="en-US" sz="1800" spc="-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competitive</a:t>
            </a:r>
            <a:r>
              <a:rPr lang="en-US" sz="1800" spc="-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price,</a:t>
            </a:r>
            <a:r>
              <a:rPr lang="en-US" sz="1800" spc="-3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which</a:t>
            </a:r>
            <a:r>
              <a:rPr lang="en-US" sz="1800" spc="1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establishes</a:t>
            </a:r>
            <a:r>
              <a:rPr lang="en-US" sz="1800" spc="-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“Made</a:t>
            </a:r>
            <a:r>
              <a:rPr lang="en-US" sz="1800" spc="1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in</a:t>
            </a:r>
            <a:r>
              <a:rPr lang="en-US" sz="1800" spc="5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Telangana-Made</a:t>
            </a:r>
            <a:r>
              <a:rPr lang="en-US" sz="1800" spc="12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in</a:t>
            </a:r>
            <a:r>
              <a:rPr lang="en-US" sz="1800" spc="12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India”</a:t>
            </a:r>
            <a:r>
              <a:rPr lang="en-IN" dirty="0">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as</a:t>
            </a:r>
            <a:r>
              <a:rPr lang="en-US" sz="1800" spc="-8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a</a:t>
            </a:r>
            <a:r>
              <a:rPr lang="en-US" sz="1800" spc="-8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brand</a:t>
            </a:r>
            <a:r>
              <a:rPr lang="en-US" sz="1800" spc="-7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with</a:t>
            </a:r>
            <a:r>
              <a:rPr lang="en-US" sz="1800" spc="-8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high</a:t>
            </a:r>
            <a:r>
              <a:rPr lang="en-US" sz="1800" spc="-75"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global</a:t>
            </a:r>
            <a:r>
              <a:rPr lang="en-US" sz="1800" spc="-80" dirty="0">
                <a:solidFill>
                  <a:srgbClr val="2F2116"/>
                </a:solidFill>
                <a:effectLst/>
                <a:ea typeface="Trebuchet MS" panose="020B0603020202020204" pitchFamily="34" charset="0"/>
                <a:cs typeface="Trebuchet MS" panose="020B0603020202020204" pitchFamily="34" charset="0"/>
              </a:rPr>
              <a:t> </a:t>
            </a:r>
            <a:r>
              <a:rPr lang="en-US" sz="1800" dirty="0">
                <a:solidFill>
                  <a:srgbClr val="2F2116"/>
                </a:solidFill>
                <a:effectLst/>
                <a:ea typeface="Trebuchet MS" panose="020B0603020202020204" pitchFamily="34" charset="0"/>
                <a:cs typeface="Trebuchet MS" panose="020B0603020202020204" pitchFamily="34" charset="0"/>
              </a:rPr>
              <a:t>recognition.</a:t>
            </a:r>
          </a:p>
          <a:p>
            <a:pPr marL="226695" marR="200660">
              <a:lnSpc>
                <a:spcPct val="110000"/>
              </a:lnSpc>
              <a:spcBef>
                <a:spcPts val="550"/>
              </a:spcBef>
              <a:spcAft>
                <a:spcPts val="0"/>
              </a:spcAft>
            </a:pPr>
            <a:endParaRPr lang="en-US" sz="1800" dirty="0">
              <a:solidFill>
                <a:srgbClr val="2F2116"/>
              </a:solidFill>
              <a:effectLst/>
              <a:ea typeface="Trebuchet MS" panose="020B0603020202020204" pitchFamily="34" charset="0"/>
              <a:cs typeface="Trebuchet MS" panose="020B0603020202020204" pitchFamily="34" charset="0"/>
            </a:endParaRPr>
          </a:p>
          <a:p>
            <a:pPr marL="226695" marR="200660" algn="ctr">
              <a:lnSpc>
                <a:spcPct val="110000"/>
              </a:lnSpc>
              <a:spcBef>
                <a:spcPts val="550"/>
              </a:spcBef>
              <a:spcAft>
                <a:spcPts val="0"/>
              </a:spcAft>
            </a:pPr>
            <a:r>
              <a:rPr lang="en-US" sz="1800" dirty="0">
                <a:solidFill>
                  <a:srgbClr val="C00000"/>
                </a:solidFill>
                <a:effectLst/>
                <a:latin typeface="Trebuchet MS" panose="020B0603020202020204" pitchFamily="34" charset="0"/>
                <a:ea typeface="Trebuchet MS" panose="020B0603020202020204" pitchFamily="34" charset="0"/>
                <a:cs typeface="Trebuchet MS" panose="020B0603020202020204" pitchFamily="34" charset="0"/>
              </a:rPr>
              <a:t>Innovate, Incubate,</a:t>
            </a:r>
            <a:r>
              <a:rPr lang="en-US" sz="1800" spc="-300" dirty="0">
                <a:solidFill>
                  <a:srgbClr val="C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dirty="0">
                <a:solidFill>
                  <a:srgbClr val="C00000"/>
                </a:solidFill>
                <a:effectLst/>
                <a:latin typeface="Trebuchet MS" panose="020B0603020202020204" pitchFamily="34" charset="0"/>
                <a:ea typeface="Trebuchet MS" panose="020B0603020202020204" pitchFamily="34" charset="0"/>
                <a:cs typeface="Trebuchet MS" panose="020B0603020202020204" pitchFamily="34" charset="0"/>
              </a:rPr>
              <a:t>and Incorporate</a:t>
            </a:r>
            <a:endParaRPr lang="en-IN" sz="1800" dirty="0">
              <a:solidFill>
                <a:srgbClr val="C00000"/>
              </a:solidFill>
              <a:effectLst/>
              <a:latin typeface="Trebuchet MS" panose="020B0603020202020204" pitchFamily="34" charset="0"/>
              <a:ea typeface="Trebuchet MS" panose="020B0603020202020204" pitchFamily="34" charset="0"/>
              <a:cs typeface="Trebuchet MS" panose="020B0603020202020204" pitchFamily="34" charset="0"/>
            </a:endParaRPr>
          </a:p>
          <a:p>
            <a:pPr marL="226695" marR="200660" algn="just">
              <a:lnSpc>
                <a:spcPct val="110000"/>
              </a:lnSpc>
              <a:spcBef>
                <a:spcPts val="555"/>
              </a:spcBef>
              <a:spcAft>
                <a:spcPts val="0"/>
              </a:spcAft>
            </a:pPr>
            <a:endParaRPr lang="en-IN" sz="1800"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86116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3AB93-E649-3FF0-DA7B-99109A1F9BDC}"/>
              </a:ext>
            </a:extLst>
          </p:cNvPr>
          <p:cNvSpPr txBox="1"/>
          <p:nvPr/>
        </p:nvSpPr>
        <p:spPr>
          <a:xfrm>
            <a:off x="401053" y="737937"/>
            <a:ext cx="11133221" cy="3046988"/>
          </a:xfrm>
          <a:prstGeom prst="rect">
            <a:avLst/>
          </a:prstGeom>
          <a:noFill/>
        </p:spPr>
        <p:txBody>
          <a:bodyPr wrap="square">
            <a:spAutoFit/>
          </a:bodyPr>
          <a:lstStyle/>
          <a:p>
            <a:r>
              <a:rPr lang="en-US" sz="3200" dirty="0">
                <a:latin typeface="Segoe UI" panose="020B0502040204020203" pitchFamily="34" charset="0"/>
                <a:cs typeface="Segoe UI" panose="020B0502040204020203" pitchFamily="34" charset="0"/>
              </a:rPr>
              <a:t>Objective:</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 • Analyze trends and patterns within each department.</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 Identify growth opportunities and areas needing attention</a:t>
            </a:r>
            <a:br>
              <a:rPr lang="en-US" sz="3200" dirty="0">
                <a:latin typeface="Segoe UI" panose="020B0502040204020203" pitchFamily="34" charset="0"/>
                <a:cs typeface="Segoe UI" panose="020B0502040204020203" pitchFamily="34" charset="0"/>
              </a:rPr>
            </a:b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 • Find correlation among these departments </a:t>
            </a:r>
            <a:endParaRPr lang="en-IN"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367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C9D2E-4BF2-A911-B505-00635CBAAB06}"/>
              </a:ext>
            </a:extLst>
          </p:cNvPr>
          <p:cNvSpPr txBox="1"/>
          <p:nvPr/>
        </p:nvSpPr>
        <p:spPr>
          <a:xfrm>
            <a:off x="224588" y="165847"/>
            <a:ext cx="11189369"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How does the revenue generated from document registration vary across districts in Telangana.</a:t>
            </a:r>
            <a:br>
              <a:rPr lang="en-US" dirty="0">
                <a:latin typeface="Segoe UI" panose="020B0502040204020203" pitchFamily="34" charset="0"/>
                <a:cs typeface="Segoe UI" panose="020B0502040204020203" pitchFamily="34" charset="0"/>
              </a:rPr>
            </a:br>
            <a:r>
              <a:rPr lang="en-IN" dirty="0"/>
              <a:t>L</a:t>
            </a:r>
            <a:r>
              <a:rPr lang="en-IN" dirty="0">
                <a:latin typeface="Segoe UI" panose="020B0502040204020203" pitchFamily="34" charset="0"/>
                <a:cs typeface="Segoe UI" panose="020B0502040204020203" pitchFamily="34" charset="0"/>
              </a:rPr>
              <a:t>ist down t</a:t>
            </a:r>
            <a:r>
              <a:rPr lang="en-US" dirty="0">
                <a:latin typeface="Segoe UI" panose="020B0502040204020203" pitchFamily="34" charset="0"/>
                <a:cs typeface="Segoe UI" panose="020B0502040204020203" pitchFamily="34" charset="0"/>
              </a:rPr>
              <a:t>he top 5 districts that showed the highest document registration revenue growth between FY 2019 and 2022.</a:t>
            </a:r>
            <a:endParaRPr lang="en-IN" dirty="0">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77DD4424-956F-46BE-979E-543F85342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122" y="3253982"/>
            <a:ext cx="2887708" cy="1612457"/>
          </a:xfrm>
          <a:prstGeom prst="rect">
            <a:avLst/>
          </a:prstGeom>
        </p:spPr>
      </p:pic>
      <p:pic>
        <p:nvPicPr>
          <p:cNvPr id="16" name="Picture 15">
            <a:extLst>
              <a:ext uri="{FF2B5EF4-FFF2-40B4-BE49-F238E27FC236}">
                <a16:creationId xmlns:a16="http://schemas.microsoft.com/office/drawing/2014/main" id="{AB55F7CB-038D-A713-EEE4-B27721CB9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468" y="1089177"/>
            <a:ext cx="2993521" cy="1755193"/>
          </a:xfrm>
          <a:prstGeom prst="rect">
            <a:avLst/>
          </a:prstGeom>
        </p:spPr>
      </p:pic>
      <p:pic>
        <p:nvPicPr>
          <p:cNvPr id="18" name="Picture 17">
            <a:extLst>
              <a:ext uri="{FF2B5EF4-FFF2-40B4-BE49-F238E27FC236}">
                <a16:creationId xmlns:a16="http://schemas.microsoft.com/office/drawing/2014/main" id="{80AF5482-DA3F-D0E8-FA0C-8D63EC325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754" y="1163908"/>
            <a:ext cx="3641636" cy="1754326"/>
          </a:xfrm>
          <a:prstGeom prst="rect">
            <a:avLst/>
          </a:prstGeom>
        </p:spPr>
      </p:pic>
      <p:pic>
        <p:nvPicPr>
          <p:cNvPr id="5" name="Picture 4">
            <a:extLst>
              <a:ext uri="{FF2B5EF4-FFF2-40B4-BE49-F238E27FC236}">
                <a16:creationId xmlns:a16="http://schemas.microsoft.com/office/drawing/2014/main" id="{F808D448-7483-437C-6A2D-DE2B58F985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588" y="1153346"/>
            <a:ext cx="3721770" cy="5561325"/>
          </a:xfrm>
          <a:prstGeom prst="rect">
            <a:avLst/>
          </a:prstGeom>
        </p:spPr>
      </p:pic>
      <p:sp>
        <p:nvSpPr>
          <p:cNvPr id="9" name="TextBox 8">
            <a:extLst>
              <a:ext uri="{FF2B5EF4-FFF2-40B4-BE49-F238E27FC236}">
                <a16:creationId xmlns:a16="http://schemas.microsoft.com/office/drawing/2014/main" id="{0A6700B9-C686-FD5D-D5FE-35F142531A6D}"/>
              </a:ext>
            </a:extLst>
          </p:cNvPr>
          <p:cNvSpPr txBox="1"/>
          <p:nvPr/>
        </p:nvSpPr>
        <p:spPr>
          <a:xfrm>
            <a:off x="4370119" y="4866439"/>
            <a:ext cx="6466323" cy="2308324"/>
          </a:xfrm>
          <a:prstGeom prst="rect">
            <a:avLst/>
          </a:prstGeom>
          <a:noFill/>
        </p:spPr>
        <p:txBody>
          <a:bodyPr wrap="square" rtlCol="0">
            <a:spAutoFit/>
          </a:bodyPr>
          <a:lstStyle/>
          <a:p>
            <a:r>
              <a:rPr lang="en-IN" dirty="0"/>
              <a:t>Since Hyderabad is a industrial hub, The districts around Hyderabad has more land value .</a:t>
            </a:r>
            <a:br>
              <a:rPr lang="en-IN" dirty="0"/>
            </a:br>
            <a:r>
              <a:rPr lang="en-IN" dirty="0"/>
              <a:t>So Rangareddy, Medchal_Malkajgiri , Sangareddy has more land value .</a:t>
            </a:r>
            <a:br>
              <a:rPr lang="en-IN" dirty="0"/>
            </a:br>
            <a:r>
              <a:rPr lang="en-IN" dirty="0"/>
              <a:t>So its Document Revenue growth is higher than other Districts</a:t>
            </a:r>
          </a:p>
          <a:p>
            <a:r>
              <a:rPr lang="en-IN" dirty="0"/>
              <a:t>Hyderabad &amp; Medchal_Malkajgiri are known as </a:t>
            </a:r>
            <a:r>
              <a:rPr lang="en-IN" b="1" dirty="0">
                <a:solidFill>
                  <a:srgbClr val="FF0000"/>
                </a:solidFill>
              </a:rPr>
              <a:t>cash cows </a:t>
            </a:r>
            <a:r>
              <a:rPr lang="en-IN" dirty="0"/>
              <a:t>of Telangana</a:t>
            </a:r>
            <a:br>
              <a:rPr lang="en-IN" dirty="0"/>
            </a:br>
            <a:endParaRPr lang="en-IN" dirty="0"/>
          </a:p>
        </p:txBody>
      </p:sp>
    </p:spTree>
    <p:extLst>
      <p:ext uri="{BB962C8B-B14F-4D97-AF65-F5344CB8AC3E}">
        <p14:creationId xmlns:p14="http://schemas.microsoft.com/office/powerpoint/2010/main" val="174479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8D2C2-1EC1-85DF-369C-16826347C70A}"/>
              </a:ext>
            </a:extLst>
          </p:cNvPr>
          <p:cNvSpPr txBox="1"/>
          <p:nvPr/>
        </p:nvSpPr>
        <p:spPr>
          <a:xfrm flipH="1">
            <a:off x="224590" y="131529"/>
            <a:ext cx="11373852" cy="1077218"/>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How does the revenue generated from document registration compare to the revenue generated from e-stamp challans across districts</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List down the top 5 districts where e-stamps revenue contributes significantly more to the revenue than the documents in FY 2022</a:t>
            </a:r>
            <a:endParaRPr lang="en-IN" sz="16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7839496-CA38-6027-E7AE-7D16C67BE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26" y="1435767"/>
            <a:ext cx="4363453" cy="5293807"/>
          </a:xfrm>
          <a:prstGeom prst="rect">
            <a:avLst/>
          </a:prstGeom>
        </p:spPr>
      </p:pic>
      <p:pic>
        <p:nvPicPr>
          <p:cNvPr id="6" name="Picture 5">
            <a:extLst>
              <a:ext uri="{FF2B5EF4-FFF2-40B4-BE49-F238E27FC236}">
                <a16:creationId xmlns:a16="http://schemas.microsoft.com/office/drawing/2014/main" id="{EBC9D91A-15AB-2133-0450-78094CC73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223" y="1523999"/>
            <a:ext cx="6670421" cy="3023937"/>
          </a:xfrm>
          <a:prstGeom prst="rect">
            <a:avLst/>
          </a:prstGeom>
        </p:spPr>
      </p:pic>
      <p:sp>
        <p:nvSpPr>
          <p:cNvPr id="3" name="TextBox 2">
            <a:extLst>
              <a:ext uri="{FF2B5EF4-FFF2-40B4-BE49-F238E27FC236}">
                <a16:creationId xmlns:a16="http://schemas.microsoft.com/office/drawing/2014/main" id="{043A3B35-8B20-5F4B-BCF9-BF8C66C429FE}"/>
              </a:ext>
            </a:extLst>
          </p:cNvPr>
          <p:cNvSpPr txBox="1"/>
          <p:nvPr/>
        </p:nvSpPr>
        <p:spPr>
          <a:xfrm>
            <a:off x="5165557" y="4788568"/>
            <a:ext cx="6320589" cy="923330"/>
          </a:xfrm>
          <a:prstGeom prst="rect">
            <a:avLst/>
          </a:prstGeom>
          <a:noFill/>
        </p:spPr>
        <p:txBody>
          <a:bodyPr wrap="square" rtlCol="0">
            <a:spAutoFit/>
          </a:bodyPr>
          <a:lstStyle/>
          <a:p>
            <a:r>
              <a:rPr lang="en-IN" dirty="0"/>
              <a:t>Without any surprise , The districts which shows higher e-Stamp Revenue is the same district which shows higher Document Revenue</a:t>
            </a:r>
          </a:p>
        </p:txBody>
      </p:sp>
    </p:spTree>
    <p:extLst>
      <p:ext uri="{BB962C8B-B14F-4D97-AF65-F5344CB8AC3E}">
        <p14:creationId xmlns:p14="http://schemas.microsoft.com/office/powerpoint/2010/main" val="138314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DAD1D-711B-DD20-B69C-55C05AB7EE7C}"/>
              </a:ext>
            </a:extLst>
          </p:cNvPr>
          <p:cNvSpPr txBox="1"/>
          <p:nvPr/>
        </p:nvSpPr>
        <p:spPr>
          <a:xfrm>
            <a:off x="264693" y="80210"/>
            <a:ext cx="11213433" cy="64633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3. Is there any alteration of e-Stamp challan count and document registration count pattern since the implementation of e-Stamp challan? If so, what suggestions would you propose to the government?</a:t>
            </a:r>
            <a:endParaRPr lang="en-IN"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E58EDCB-68B0-7126-BB66-92F72D631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04" y="1115739"/>
            <a:ext cx="11550915" cy="4081903"/>
          </a:xfrm>
          <a:prstGeom prst="rect">
            <a:avLst/>
          </a:prstGeom>
        </p:spPr>
      </p:pic>
      <p:sp>
        <p:nvSpPr>
          <p:cNvPr id="3" name="TextBox 2">
            <a:extLst>
              <a:ext uri="{FF2B5EF4-FFF2-40B4-BE49-F238E27FC236}">
                <a16:creationId xmlns:a16="http://schemas.microsoft.com/office/drawing/2014/main" id="{2F10C3C6-3579-FD7B-0A8A-E4A0D6E39C9B}"/>
              </a:ext>
            </a:extLst>
          </p:cNvPr>
          <p:cNvSpPr txBox="1"/>
          <p:nvPr/>
        </p:nvSpPr>
        <p:spPr>
          <a:xfrm>
            <a:off x="344904" y="5358063"/>
            <a:ext cx="11285622" cy="923330"/>
          </a:xfrm>
          <a:prstGeom prst="rect">
            <a:avLst/>
          </a:prstGeom>
          <a:noFill/>
        </p:spPr>
        <p:txBody>
          <a:bodyPr wrap="square" rtlCol="0">
            <a:spAutoFit/>
          </a:bodyPr>
          <a:lstStyle/>
          <a:p>
            <a:r>
              <a:rPr lang="en-IN" dirty="0"/>
              <a:t>We can observe that before December 2020, the average document Revenue is around 6 billion . But after December 2020 where e-Stamp comes into picture, the average revenue of both Document revenue and e-stamp Revenue is around 10 billion . The reason </a:t>
            </a:r>
          </a:p>
        </p:txBody>
      </p:sp>
    </p:spTree>
    <p:extLst>
      <p:ext uri="{BB962C8B-B14F-4D97-AF65-F5344CB8AC3E}">
        <p14:creationId xmlns:p14="http://schemas.microsoft.com/office/powerpoint/2010/main" val="164339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569BD-E123-BD70-F39F-709057DE43EC}"/>
              </a:ext>
            </a:extLst>
          </p:cNvPr>
          <p:cNvSpPr txBox="1"/>
          <p:nvPr/>
        </p:nvSpPr>
        <p:spPr>
          <a:xfrm>
            <a:off x="68178" y="190902"/>
            <a:ext cx="12055643"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4. Categorize districts into three segments based on their stamp registration revenue generation during the fiscal year 2021 to 2022.</a:t>
            </a:r>
            <a:endParaRPr lang="en-IN" sz="16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A2503892-B535-1FE6-28C5-911B240B2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064" y="3312372"/>
            <a:ext cx="4849778" cy="1347860"/>
          </a:xfrm>
          <a:prstGeom prst="rect">
            <a:avLst/>
          </a:prstGeom>
        </p:spPr>
      </p:pic>
      <p:pic>
        <p:nvPicPr>
          <p:cNvPr id="8" name="Picture 7">
            <a:extLst>
              <a:ext uri="{FF2B5EF4-FFF2-40B4-BE49-F238E27FC236}">
                <a16:creationId xmlns:a16="http://schemas.microsoft.com/office/drawing/2014/main" id="{1A3DC096-6DA3-312F-D6E8-8753D8D88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07" y="856944"/>
            <a:ext cx="6095356" cy="1926362"/>
          </a:xfrm>
          <a:prstGeom prst="rect">
            <a:avLst/>
          </a:prstGeom>
        </p:spPr>
      </p:pic>
      <p:pic>
        <p:nvPicPr>
          <p:cNvPr id="13" name="Picture 12">
            <a:extLst>
              <a:ext uri="{FF2B5EF4-FFF2-40B4-BE49-F238E27FC236}">
                <a16:creationId xmlns:a16="http://schemas.microsoft.com/office/drawing/2014/main" id="{8D61695D-3C4A-9ACF-4C91-0D0FC4B491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71" y="665510"/>
            <a:ext cx="3515216" cy="6001588"/>
          </a:xfrm>
          <a:prstGeom prst="rect">
            <a:avLst/>
          </a:prstGeom>
        </p:spPr>
      </p:pic>
    </p:spTree>
    <p:extLst>
      <p:ext uri="{BB962C8B-B14F-4D97-AF65-F5344CB8AC3E}">
        <p14:creationId xmlns:p14="http://schemas.microsoft.com/office/powerpoint/2010/main" val="282777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0FD75-A937-2BD5-B866-F1E753982C10}"/>
              </a:ext>
            </a:extLst>
          </p:cNvPr>
          <p:cNvSpPr txBox="1"/>
          <p:nvPr/>
        </p:nvSpPr>
        <p:spPr>
          <a:xfrm>
            <a:off x="152401" y="338554"/>
            <a:ext cx="10547684" cy="830997"/>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endParaRPr lang="en-IN" sz="16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3FC52D33-09FB-45BD-7D52-7C009E23A9D8}"/>
              </a:ext>
            </a:extLst>
          </p:cNvPr>
          <p:cNvSpPr txBox="1"/>
          <p:nvPr/>
        </p:nvSpPr>
        <p:spPr>
          <a:xfrm>
            <a:off x="0" y="0"/>
            <a:ext cx="2029326" cy="338554"/>
          </a:xfrm>
          <a:prstGeom prst="rect">
            <a:avLst/>
          </a:prstGeom>
          <a:noFill/>
        </p:spPr>
        <p:txBody>
          <a:bodyPr wrap="square" rtlCol="0">
            <a:spAutoFit/>
          </a:bodyPr>
          <a:lstStyle/>
          <a:p>
            <a:r>
              <a:rPr lang="en-US" sz="1600" b="1" dirty="0">
                <a:latin typeface="Segoe UI" panose="020B0502040204020203" pitchFamily="34" charset="0"/>
                <a:cs typeface="Segoe UI" panose="020B0502040204020203" pitchFamily="34" charset="0"/>
              </a:rPr>
              <a:t>Transportation</a:t>
            </a:r>
            <a:endParaRPr lang="en-IN" sz="1600" b="1"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66CFE52-30F8-5693-29A7-9D5A04170CA5}"/>
              </a:ext>
            </a:extLst>
          </p:cNvPr>
          <p:cNvSpPr txBox="1"/>
          <p:nvPr/>
        </p:nvSpPr>
        <p:spPr>
          <a:xfrm>
            <a:off x="8718888" y="5457617"/>
            <a:ext cx="2342146" cy="1061829"/>
          </a:xfrm>
          <a:prstGeom prst="rect">
            <a:avLst/>
          </a:prstGeom>
          <a:noFill/>
        </p:spPr>
        <p:txBody>
          <a:bodyPr wrap="square" rtlCol="0">
            <a:spAutoFit/>
          </a:bodyPr>
          <a:lstStyle/>
          <a:p>
            <a:pPr algn="l"/>
            <a:r>
              <a:rPr lang="en-IN" sz="900" b="1" i="0" dirty="0">
                <a:solidFill>
                  <a:srgbClr val="252423"/>
                </a:solidFill>
                <a:effectLst/>
                <a:latin typeface="Segoe UI" panose="020B0502040204020203" pitchFamily="34" charset="0"/>
              </a:rPr>
              <a:t>others</a:t>
            </a:r>
            <a:endParaRPr lang="en-IN" sz="900" b="0" i="0" dirty="0">
              <a:solidFill>
                <a:srgbClr val="252423"/>
              </a:solidFill>
              <a:effectLst/>
              <a:latin typeface="Segoe UI" panose="020B0502040204020203" pitchFamily="34" charset="0"/>
            </a:endParaRPr>
          </a:p>
          <a:p>
            <a:pPr algn="l"/>
            <a:r>
              <a:rPr lang="en-IN" sz="900" b="0" i="0" dirty="0">
                <a:solidFill>
                  <a:srgbClr val="252423"/>
                </a:solidFill>
                <a:effectLst/>
                <a:latin typeface="Segoe UI" panose="020B0502040204020203" pitchFamily="34" charset="0"/>
              </a:rPr>
              <a:t>Year 	month		 district</a:t>
            </a:r>
          </a:p>
          <a:p>
            <a:pPr algn="l"/>
            <a:r>
              <a:rPr lang="en-IN" sz="900" b="0" i="0" dirty="0">
                <a:solidFill>
                  <a:srgbClr val="252423"/>
                </a:solidFill>
                <a:effectLst/>
                <a:latin typeface="Segoe UI" panose="020B0502040204020203" pitchFamily="34" charset="0"/>
              </a:rPr>
              <a:t>2019	   Aug		  </a:t>
            </a:r>
            <a:r>
              <a:rPr lang="en-IN" sz="900" dirty="0">
                <a:solidFill>
                  <a:srgbClr val="252423"/>
                </a:solidFill>
                <a:latin typeface="Segoe UI" panose="020B0502040204020203" pitchFamily="34" charset="0"/>
              </a:rPr>
              <a:t>H</a:t>
            </a:r>
            <a:r>
              <a:rPr lang="en-IN" sz="900" b="0" i="0" dirty="0">
                <a:solidFill>
                  <a:srgbClr val="252423"/>
                </a:solidFill>
                <a:effectLst/>
                <a:latin typeface="Segoe UI" panose="020B0502040204020203" pitchFamily="34" charset="0"/>
              </a:rPr>
              <a:t>yderabad</a:t>
            </a:r>
          </a:p>
          <a:p>
            <a:r>
              <a:rPr lang="en-IN" sz="900" b="0" i="0" dirty="0">
                <a:solidFill>
                  <a:srgbClr val="252423"/>
                </a:solidFill>
                <a:effectLst/>
                <a:latin typeface="Segoe UI" panose="020B0502040204020203" pitchFamily="34" charset="0"/>
              </a:rPr>
              <a:t>2020	   mar 		  </a:t>
            </a:r>
            <a:r>
              <a:rPr lang="en-IN" sz="900" dirty="0">
                <a:solidFill>
                  <a:srgbClr val="252423"/>
                </a:solidFill>
                <a:latin typeface="Segoe UI" panose="020B0502040204020203" pitchFamily="34" charset="0"/>
              </a:rPr>
              <a:t>H</a:t>
            </a:r>
            <a:r>
              <a:rPr lang="en-IN" sz="900" b="0" i="0" dirty="0">
                <a:solidFill>
                  <a:srgbClr val="252423"/>
                </a:solidFill>
                <a:effectLst/>
                <a:latin typeface="Segoe UI" panose="020B0502040204020203" pitchFamily="34" charset="0"/>
              </a:rPr>
              <a:t>yderabad</a:t>
            </a:r>
          </a:p>
          <a:p>
            <a:r>
              <a:rPr lang="en-IN" sz="900" b="0" i="0" dirty="0">
                <a:solidFill>
                  <a:srgbClr val="252423"/>
                </a:solidFill>
                <a:effectLst/>
                <a:latin typeface="Segoe UI" panose="020B0502040204020203" pitchFamily="34" charset="0"/>
              </a:rPr>
              <a:t>2021	   mar 		  </a:t>
            </a:r>
            <a:r>
              <a:rPr lang="en-IN" sz="900" dirty="0">
                <a:solidFill>
                  <a:srgbClr val="252423"/>
                </a:solidFill>
                <a:latin typeface="Segoe UI" panose="020B0502040204020203" pitchFamily="34" charset="0"/>
              </a:rPr>
              <a:t>H</a:t>
            </a:r>
            <a:r>
              <a:rPr lang="en-IN" sz="900" b="0" i="0" dirty="0">
                <a:solidFill>
                  <a:srgbClr val="252423"/>
                </a:solidFill>
                <a:effectLst/>
                <a:latin typeface="Segoe UI" panose="020B0502040204020203" pitchFamily="34" charset="0"/>
              </a:rPr>
              <a:t>yderabad</a:t>
            </a:r>
          </a:p>
          <a:p>
            <a:r>
              <a:rPr lang="en-IN" sz="900" b="0" i="0" dirty="0">
                <a:solidFill>
                  <a:srgbClr val="252423"/>
                </a:solidFill>
                <a:effectLst/>
                <a:latin typeface="Segoe UI" panose="020B0502040204020203" pitchFamily="34" charset="0"/>
              </a:rPr>
              <a:t>2022	    mar 		  </a:t>
            </a:r>
            <a:r>
              <a:rPr lang="en-IN" sz="900" dirty="0">
                <a:solidFill>
                  <a:srgbClr val="252423"/>
                </a:solidFill>
                <a:latin typeface="Segoe UI" panose="020B0502040204020203" pitchFamily="34" charset="0"/>
              </a:rPr>
              <a:t>H</a:t>
            </a:r>
            <a:r>
              <a:rPr lang="en-IN" sz="900" b="0" i="0" dirty="0">
                <a:solidFill>
                  <a:srgbClr val="252423"/>
                </a:solidFill>
                <a:effectLst/>
                <a:latin typeface="Segoe UI" panose="020B0502040204020203" pitchFamily="34" charset="0"/>
              </a:rPr>
              <a:t>yderabad</a:t>
            </a:r>
          </a:p>
          <a:p>
            <a:pPr algn="l"/>
            <a:r>
              <a:rPr lang="en-IN" sz="900" b="1" dirty="0">
                <a:solidFill>
                  <a:srgbClr val="252423"/>
                </a:solidFill>
                <a:latin typeface="Segoe UI" panose="020B0502040204020203" pitchFamily="34" charset="0"/>
              </a:rPr>
              <a:t>All yea	     </a:t>
            </a:r>
            <a:r>
              <a:rPr lang="en-IN" sz="900" b="1" i="0" dirty="0">
                <a:solidFill>
                  <a:srgbClr val="252423"/>
                </a:solidFill>
                <a:effectLst/>
                <a:latin typeface="Segoe UI" panose="020B0502040204020203" pitchFamily="34" charset="0"/>
              </a:rPr>
              <a:t>mar		   Hyderabad</a:t>
            </a:r>
            <a:endParaRPr lang="en-IN" sz="1050" b="1" i="0" dirty="0">
              <a:solidFill>
                <a:srgbClr val="252423"/>
              </a:solidFill>
              <a:effectLst/>
              <a:latin typeface="Segoe UI" panose="020B0502040204020203" pitchFamily="34" charset="0"/>
            </a:endParaRPr>
          </a:p>
        </p:txBody>
      </p:sp>
      <p:sp>
        <p:nvSpPr>
          <p:cNvPr id="7" name="TextBox 6">
            <a:extLst>
              <a:ext uri="{FF2B5EF4-FFF2-40B4-BE49-F238E27FC236}">
                <a16:creationId xmlns:a16="http://schemas.microsoft.com/office/drawing/2014/main" id="{33F2A95E-87E5-E449-B6C7-C13F19E695BF}"/>
              </a:ext>
            </a:extLst>
          </p:cNvPr>
          <p:cNvSpPr txBox="1"/>
          <p:nvPr/>
        </p:nvSpPr>
        <p:spPr>
          <a:xfrm>
            <a:off x="7980946" y="3788419"/>
            <a:ext cx="4507833" cy="954107"/>
          </a:xfrm>
          <a:prstGeom prst="rect">
            <a:avLst/>
          </a:prstGeom>
          <a:noFill/>
        </p:spPr>
        <p:txBody>
          <a:bodyPr wrap="square" rtlCol="0">
            <a:spAutoFit/>
          </a:bodyPr>
          <a:lstStyle/>
          <a:p>
            <a:pPr algn="l"/>
            <a:r>
              <a:rPr lang="en-IN" sz="800" b="1" i="0" dirty="0">
                <a:solidFill>
                  <a:srgbClr val="252423"/>
                </a:solidFill>
                <a:effectLst/>
                <a:latin typeface="Segoe UI" panose="020B0502040204020203" pitchFamily="34" charset="0"/>
              </a:rPr>
              <a:t>Electric</a:t>
            </a:r>
            <a:endParaRPr lang="en-IN" sz="800" b="0" i="0" dirty="0">
              <a:solidFill>
                <a:srgbClr val="252423"/>
              </a:solidFill>
              <a:effectLst/>
              <a:latin typeface="Segoe UI" panose="020B0502040204020203" pitchFamily="34" charset="0"/>
            </a:endParaRPr>
          </a:p>
          <a:p>
            <a:pPr algn="l"/>
            <a:r>
              <a:rPr lang="en-IN" sz="800" b="0" i="0" dirty="0">
                <a:solidFill>
                  <a:srgbClr val="252423"/>
                </a:solidFill>
                <a:effectLst/>
                <a:latin typeface="Segoe UI" panose="020B0502040204020203" pitchFamily="34" charset="0"/>
              </a:rPr>
              <a:t>Year 	month		 district</a:t>
            </a:r>
          </a:p>
          <a:p>
            <a:r>
              <a:rPr lang="en-IN" sz="800" b="0" i="0" dirty="0">
                <a:solidFill>
                  <a:srgbClr val="252423"/>
                </a:solidFill>
                <a:effectLst/>
                <a:latin typeface="Segoe UI" panose="020B0502040204020203" pitchFamily="34" charset="0"/>
              </a:rPr>
              <a:t>2019	   Aug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Medchal_Malkajgiri</a:t>
            </a:r>
          </a:p>
          <a:p>
            <a:r>
              <a:rPr lang="en-IN" sz="800" b="0" i="0" dirty="0">
                <a:solidFill>
                  <a:srgbClr val="252423"/>
                </a:solidFill>
                <a:effectLst/>
                <a:latin typeface="Segoe UI" panose="020B0502040204020203" pitchFamily="34" charset="0"/>
              </a:rPr>
              <a:t>2020	   mar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,Medchal_Malkajgiri</a:t>
            </a:r>
          </a:p>
          <a:p>
            <a:r>
              <a:rPr lang="en-IN" sz="800" b="0" i="0" dirty="0">
                <a:solidFill>
                  <a:srgbClr val="252423"/>
                </a:solidFill>
                <a:effectLst/>
                <a:latin typeface="Segoe UI" panose="020B0502040204020203" pitchFamily="34" charset="0"/>
              </a:rPr>
              <a:t>2021	   mar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,Medchal_Malkajgiri</a:t>
            </a:r>
          </a:p>
          <a:p>
            <a:r>
              <a:rPr lang="en-IN" sz="800" b="0" i="0" dirty="0">
                <a:solidFill>
                  <a:srgbClr val="252423"/>
                </a:solidFill>
                <a:effectLst/>
                <a:latin typeface="Segoe UI" panose="020B0502040204020203" pitchFamily="34" charset="0"/>
              </a:rPr>
              <a:t>2022	    mar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 Medchal_Malkajgiri</a:t>
            </a:r>
          </a:p>
          <a:p>
            <a:pPr algn="l"/>
            <a:r>
              <a:rPr lang="en-IN" sz="800" b="1" dirty="0">
                <a:solidFill>
                  <a:srgbClr val="252423"/>
                </a:solidFill>
                <a:latin typeface="Segoe UI" panose="020B0502040204020203" pitchFamily="34" charset="0"/>
              </a:rPr>
              <a:t>All year</a:t>
            </a:r>
            <a:r>
              <a:rPr lang="en-IN" sz="800" b="1" i="0" dirty="0">
                <a:solidFill>
                  <a:srgbClr val="252423"/>
                </a:solidFill>
                <a:effectLst/>
                <a:latin typeface="Segoe UI" panose="020B0502040204020203" pitchFamily="34" charset="0"/>
              </a:rPr>
              <a:t>     mar</a:t>
            </a:r>
            <a:r>
              <a:rPr lang="en-IN" sz="800" b="1" dirty="0">
                <a:solidFill>
                  <a:srgbClr val="252423"/>
                </a:solidFill>
                <a:latin typeface="Segoe UI" panose="020B0502040204020203" pitchFamily="34" charset="0"/>
              </a:rPr>
              <a:t>	  </a:t>
            </a:r>
            <a:r>
              <a:rPr lang="en-IN" sz="800" b="1" i="0" dirty="0">
                <a:solidFill>
                  <a:srgbClr val="252423"/>
                </a:solidFill>
                <a:effectLst/>
                <a:latin typeface="Segoe UI" panose="020B0502040204020203" pitchFamily="34" charset="0"/>
              </a:rPr>
              <a:t> Hyderabad</a:t>
            </a:r>
          </a:p>
        </p:txBody>
      </p:sp>
      <p:sp>
        <p:nvSpPr>
          <p:cNvPr id="8" name="TextBox 7">
            <a:extLst>
              <a:ext uri="{FF2B5EF4-FFF2-40B4-BE49-F238E27FC236}">
                <a16:creationId xmlns:a16="http://schemas.microsoft.com/office/drawing/2014/main" id="{A69C984A-7F96-0FF3-DC2B-320DBB51C2DA}"/>
              </a:ext>
            </a:extLst>
          </p:cNvPr>
          <p:cNvSpPr txBox="1"/>
          <p:nvPr/>
        </p:nvSpPr>
        <p:spPr>
          <a:xfrm>
            <a:off x="7980947" y="2359476"/>
            <a:ext cx="4507833" cy="954107"/>
          </a:xfrm>
          <a:prstGeom prst="rect">
            <a:avLst/>
          </a:prstGeom>
          <a:noFill/>
        </p:spPr>
        <p:txBody>
          <a:bodyPr wrap="square" rtlCol="0">
            <a:spAutoFit/>
          </a:bodyPr>
          <a:lstStyle/>
          <a:p>
            <a:pPr algn="l"/>
            <a:r>
              <a:rPr lang="en-IN" sz="800" b="1" i="0" dirty="0">
                <a:solidFill>
                  <a:srgbClr val="252423"/>
                </a:solidFill>
                <a:effectLst/>
                <a:latin typeface="Segoe UI" panose="020B0502040204020203" pitchFamily="34" charset="0"/>
              </a:rPr>
              <a:t>Diesel</a:t>
            </a:r>
            <a:endParaRPr lang="en-IN" sz="800" b="0" i="0" dirty="0">
              <a:solidFill>
                <a:srgbClr val="252423"/>
              </a:solidFill>
              <a:effectLst/>
              <a:latin typeface="Segoe UI" panose="020B0502040204020203" pitchFamily="34" charset="0"/>
            </a:endParaRPr>
          </a:p>
          <a:p>
            <a:pPr algn="l"/>
            <a:r>
              <a:rPr lang="en-IN" sz="800" b="0" i="0" dirty="0">
                <a:solidFill>
                  <a:srgbClr val="252423"/>
                </a:solidFill>
                <a:effectLst/>
                <a:latin typeface="Segoe UI" panose="020B0502040204020203" pitchFamily="34" charset="0"/>
              </a:rPr>
              <a:t>Year 	month		 district</a:t>
            </a:r>
          </a:p>
          <a:p>
            <a:r>
              <a:rPr lang="en-IN" sz="800" b="0" i="0" dirty="0">
                <a:solidFill>
                  <a:srgbClr val="252423"/>
                </a:solidFill>
                <a:effectLst/>
                <a:latin typeface="Segoe UI" panose="020B0502040204020203" pitchFamily="34" charset="0"/>
              </a:rPr>
              <a:t>2019	   Oct		 Medchal_Malkajgiri followed by Rangareddy,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a:t>
            </a:r>
          </a:p>
          <a:p>
            <a:r>
              <a:rPr lang="en-IN" sz="800" b="0" i="0" dirty="0">
                <a:solidFill>
                  <a:srgbClr val="252423"/>
                </a:solidFill>
                <a:effectLst/>
                <a:latin typeface="Segoe UI" panose="020B0502040204020203" pitchFamily="34" charset="0"/>
              </a:rPr>
              <a:t>2020	   Oct 		 Medchal_Malkajgiri followed by Rangareddy,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a:t>
            </a:r>
          </a:p>
          <a:p>
            <a:r>
              <a:rPr lang="en-IN" sz="800" b="0" i="0" dirty="0">
                <a:solidFill>
                  <a:srgbClr val="252423"/>
                </a:solidFill>
                <a:effectLst/>
                <a:latin typeface="Segoe UI" panose="020B0502040204020203" pitchFamily="34" charset="0"/>
              </a:rPr>
              <a:t>2021	   </a:t>
            </a:r>
            <a:r>
              <a:rPr lang="en-IN" sz="800" b="0" i="0" dirty="0" err="1">
                <a:solidFill>
                  <a:srgbClr val="252423"/>
                </a:solidFill>
                <a:effectLst/>
                <a:latin typeface="Segoe UI" panose="020B0502040204020203" pitchFamily="34" charset="0"/>
              </a:rPr>
              <a:t>jun</a:t>
            </a:r>
            <a:r>
              <a:rPr lang="en-IN" sz="800" b="0" i="0" dirty="0">
                <a:solidFill>
                  <a:srgbClr val="252423"/>
                </a:solidFill>
                <a:effectLst/>
                <a:latin typeface="Segoe UI" panose="020B0502040204020203" pitchFamily="34" charset="0"/>
              </a:rPr>
              <a:t> 		 Medchal_Malkajgiri followed by Rangareddy,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a:t>
            </a:r>
          </a:p>
          <a:p>
            <a:r>
              <a:rPr lang="en-IN" sz="800" b="0" i="0" dirty="0">
                <a:solidFill>
                  <a:srgbClr val="252423"/>
                </a:solidFill>
                <a:effectLst/>
                <a:latin typeface="Segoe UI" panose="020B0502040204020203" pitchFamily="34" charset="0"/>
              </a:rPr>
              <a:t>2022	    </a:t>
            </a:r>
            <a:r>
              <a:rPr lang="en-IN" sz="800" b="0" i="0" dirty="0" err="1">
                <a:solidFill>
                  <a:srgbClr val="252423"/>
                </a:solidFill>
                <a:effectLst/>
                <a:latin typeface="Segoe UI" panose="020B0502040204020203" pitchFamily="34" charset="0"/>
              </a:rPr>
              <a:t>jun</a:t>
            </a:r>
            <a:r>
              <a:rPr lang="en-IN" sz="800" b="0" i="0" dirty="0">
                <a:solidFill>
                  <a:srgbClr val="252423"/>
                </a:solidFill>
                <a:effectLst/>
                <a:latin typeface="Segoe UI" panose="020B0502040204020203" pitchFamily="34" charset="0"/>
              </a:rPr>
              <a:t> 		  Medchal_Malkajgiri followed by Rangareddy,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a:t>
            </a:r>
          </a:p>
          <a:p>
            <a:r>
              <a:rPr lang="en-IN" sz="800" b="1" dirty="0">
                <a:solidFill>
                  <a:srgbClr val="252423"/>
                </a:solidFill>
                <a:latin typeface="Segoe UI" panose="020B0502040204020203" pitchFamily="34" charset="0"/>
              </a:rPr>
              <a:t>All year</a:t>
            </a:r>
            <a:r>
              <a:rPr lang="en-IN" sz="800" b="1" i="0" dirty="0">
                <a:solidFill>
                  <a:srgbClr val="252423"/>
                </a:solidFill>
                <a:effectLst/>
                <a:latin typeface="Segoe UI" panose="020B0502040204020203" pitchFamily="34" charset="0"/>
              </a:rPr>
              <a:t>     Oct</a:t>
            </a:r>
            <a:r>
              <a:rPr lang="en-IN" sz="800" b="1" dirty="0">
                <a:solidFill>
                  <a:srgbClr val="252423"/>
                </a:solidFill>
                <a:latin typeface="Segoe UI" panose="020B0502040204020203" pitchFamily="34" charset="0"/>
              </a:rPr>
              <a:t>	  </a:t>
            </a:r>
            <a:r>
              <a:rPr lang="en-IN" sz="800" b="1" i="0" dirty="0">
                <a:solidFill>
                  <a:srgbClr val="252423"/>
                </a:solidFill>
                <a:effectLst/>
                <a:latin typeface="Segoe UI" panose="020B0502040204020203" pitchFamily="34" charset="0"/>
              </a:rPr>
              <a:t> Medchal_Malkajgiri</a:t>
            </a:r>
          </a:p>
        </p:txBody>
      </p:sp>
      <p:sp>
        <p:nvSpPr>
          <p:cNvPr id="9" name="TextBox 8">
            <a:extLst>
              <a:ext uri="{FF2B5EF4-FFF2-40B4-BE49-F238E27FC236}">
                <a16:creationId xmlns:a16="http://schemas.microsoft.com/office/drawing/2014/main" id="{5E1F2374-9451-94B4-17A9-BEEF5B4ABDE9}"/>
              </a:ext>
            </a:extLst>
          </p:cNvPr>
          <p:cNvSpPr txBox="1"/>
          <p:nvPr/>
        </p:nvSpPr>
        <p:spPr>
          <a:xfrm>
            <a:off x="7980945" y="1297647"/>
            <a:ext cx="4507833" cy="954107"/>
          </a:xfrm>
          <a:prstGeom prst="rect">
            <a:avLst/>
          </a:prstGeom>
          <a:noFill/>
        </p:spPr>
        <p:txBody>
          <a:bodyPr wrap="square" rtlCol="0">
            <a:spAutoFit/>
          </a:bodyPr>
          <a:lstStyle/>
          <a:p>
            <a:pPr algn="l"/>
            <a:r>
              <a:rPr lang="en-IN" sz="800" b="1" i="0" dirty="0">
                <a:solidFill>
                  <a:srgbClr val="252423"/>
                </a:solidFill>
                <a:effectLst/>
                <a:latin typeface="Segoe UI" panose="020B0502040204020203" pitchFamily="34" charset="0"/>
              </a:rPr>
              <a:t>Petrol</a:t>
            </a:r>
            <a:endParaRPr lang="en-IN" sz="800" b="0" i="0" dirty="0">
              <a:solidFill>
                <a:srgbClr val="252423"/>
              </a:solidFill>
              <a:effectLst/>
              <a:latin typeface="Segoe UI" panose="020B0502040204020203" pitchFamily="34" charset="0"/>
            </a:endParaRPr>
          </a:p>
          <a:p>
            <a:pPr algn="l"/>
            <a:r>
              <a:rPr lang="en-IN" sz="800" b="0" i="0" dirty="0">
                <a:solidFill>
                  <a:srgbClr val="252423"/>
                </a:solidFill>
                <a:effectLst/>
                <a:latin typeface="Segoe UI" panose="020B0502040204020203" pitchFamily="34" charset="0"/>
              </a:rPr>
              <a:t>Year 	month		 district</a:t>
            </a:r>
          </a:p>
          <a:p>
            <a:r>
              <a:rPr lang="en-IN" sz="800" b="0" i="0" dirty="0">
                <a:solidFill>
                  <a:srgbClr val="252423"/>
                </a:solidFill>
                <a:effectLst/>
                <a:latin typeface="Segoe UI" panose="020B0502040204020203" pitchFamily="34" charset="0"/>
              </a:rPr>
              <a:t>2019	   Oct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Medchal_Malkajgiri</a:t>
            </a:r>
          </a:p>
          <a:p>
            <a:r>
              <a:rPr lang="en-IN" sz="800" b="0" i="0" dirty="0">
                <a:solidFill>
                  <a:srgbClr val="252423"/>
                </a:solidFill>
                <a:effectLst/>
                <a:latin typeface="Segoe UI" panose="020B0502040204020203" pitchFamily="34" charset="0"/>
              </a:rPr>
              <a:t>2020	   Oct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,Medchal_Malkajgiri</a:t>
            </a:r>
          </a:p>
          <a:p>
            <a:r>
              <a:rPr lang="en-IN" sz="800" b="0" i="0" dirty="0">
                <a:solidFill>
                  <a:srgbClr val="252423"/>
                </a:solidFill>
                <a:effectLst/>
                <a:latin typeface="Segoe UI" panose="020B0502040204020203" pitchFamily="34" charset="0"/>
              </a:rPr>
              <a:t>2021	   Oct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,Medchal_Malkajgiri</a:t>
            </a:r>
          </a:p>
          <a:p>
            <a:r>
              <a:rPr lang="en-IN" sz="800" b="0" i="0" dirty="0">
                <a:solidFill>
                  <a:srgbClr val="252423"/>
                </a:solidFill>
                <a:effectLst/>
                <a:latin typeface="Segoe UI" panose="020B0502040204020203" pitchFamily="34" charset="0"/>
              </a:rPr>
              <a:t>2022	    mar 		  </a:t>
            </a:r>
            <a:r>
              <a:rPr lang="en-IN" sz="800" dirty="0">
                <a:solidFill>
                  <a:srgbClr val="252423"/>
                </a:solidFill>
                <a:latin typeface="Segoe UI" panose="020B0502040204020203" pitchFamily="34" charset="0"/>
              </a:rPr>
              <a:t>H</a:t>
            </a:r>
            <a:r>
              <a:rPr lang="en-IN" sz="800" b="0" i="0" dirty="0">
                <a:solidFill>
                  <a:srgbClr val="252423"/>
                </a:solidFill>
                <a:effectLst/>
                <a:latin typeface="Segoe UI" panose="020B0502040204020203" pitchFamily="34" charset="0"/>
              </a:rPr>
              <a:t>yderabad followed by Rangareddy , Medchal_Malkajgiri</a:t>
            </a:r>
          </a:p>
          <a:p>
            <a:pPr algn="l"/>
            <a:r>
              <a:rPr lang="en-IN" sz="800" b="1" dirty="0">
                <a:solidFill>
                  <a:srgbClr val="252423"/>
                </a:solidFill>
                <a:latin typeface="Segoe UI" panose="020B0502040204020203" pitchFamily="34" charset="0"/>
              </a:rPr>
              <a:t>All year</a:t>
            </a:r>
            <a:r>
              <a:rPr lang="en-IN" sz="800" b="1" i="0" dirty="0">
                <a:solidFill>
                  <a:srgbClr val="252423"/>
                </a:solidFill>
                <a:effectLst/>
                <a:latin typeface="Segoe UI" panose="020B0502040204020203" pitchFamily="34" charset="0"/>
              </a:rPr>
              <a:t>     Oct</a:t>
            </a:r>
            <a:r>
              <a:rPr lang="en-IN" sz="800" b="1" dirty="0">
                <a:solidFill>
                  <a:srgbClr val="252423"/>
                </a:solidFill>
                <a:latin typeface="Segoe UI" panose="020B0502040204020203" pitchFamily="34" charset="0"/>
              </a:rPr>
              <a:t>	  </a:t>
            </a:r>
            <a:r>
              <a:rPr lang="en-IN" sz="800" b="1" i="0" dirty="0">
                <a:solidFill>
                  <a:srgbClr val="252423"/>
                </a:solidFill>
                <a:effectLst/>
                <a:latin typeface="Segoe UI" panose="020B0502040204020203" pitchFamily="34" charset="0"/>
              </a:rPr>
              <a:t> Hyderabad</a:t>
            </a:r>
          </a:p>
        </p:txBody>
      </p:sp>
      <p:pic>
        <p:nvPicPr>
          <p:cNvPr id="11" name="Picture 10">
            <a:extLst>
              <a:ext uri="{FF2B5EF4-FFF2-40B4-BE49-F238E27FC236}">
                <a16:creationId xmlns:a16="http://schemas.microsoft.com/office/drawing/2014/main" id="{8ECCF710-D3DC-2EAF-6205-21F38F9C5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0" y="1774700"/>
            <a:ext cx="7868732" cy="4520001"/>
          </a:xfrm>
          <a:prstGeom prst="rect">
            <a:avLst/>
          </a:prstGeom>
        </p:spPr>
      </p:pic>
    </p:spTree>
    <p:extLst>
      <p:ext uri="{BB962C8B-B14F-4D97-AF65-F5344CB8AC3E}">
        <p14:creationId xmlns:p14="http://schemas.microsoft.com/office/powerpoint/2010/main" val="247143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C6E116-BAC1-BC2A-D51D-CA76E415832F}"/>
              </a:ext>
            </a:extLst>
          </p:cNvPr>
          <p:cNvSpPr txBox="1"/>
          <p:nvPr/>
        </p:nvSpPr>
        <p:spPr>
          <a:xfrm>
            <a:off x="224590" y="280737"/>
            <a:ext cx="11462084" cy="2031325"/>
          </a:xfrm>
          <a:prstGeom prst="rect">
            <a:avLst/>
          </a:prstGeom>
          <a:noFill/>
        </p:spPr>
        <p:txBody>
          <a:bodyPr wrap="square" rtlCol="0">
            <a:spAutoFit/>
          </a:bodyPr>
          <a:lstStyle/>
          <a:p>
            <a:r>
              <a:rPr lang="en-US" sz="1800" dirty="0">
                <a:latin typeface="Segoe UI" panose="020B0502040204020203" pitchFamily="34" charset="0"/>
                <a:cs typeface="Segoe UI" panose="020B0502040204020203" pitchFamily="34" charset="0"/>
              </a:rPr>
              <a:t>6. How does the distribution of vehicles vary by vehicle class (Motor Cycle, Motor Car, Auto Rickshaw, Agriculture) across different districts? Are there any districts with a predominant preference for a specific vehicle class? Consider FY 2022 for analysis.</a:t>
            </a:r>
            <a:endParaRPr lang="en-IN" sz="1800" dirty="0">
              <a:latin typeface="Segoe UI" panose="020B0502040204020203" pitchFamily="34" charset="0"/>
              <a:cs typeface="Segoe UI" panose="020B0502040204020203" pitchFamily="34" charset="0"/>
            </a:endParaRPr>
          </a:p>
          <a:p>
            <a:br>
              <a:rPr lang="en-IN" sz="1800" dirty="0">
                <a:latin typeface="Segoe UI" panose="020B0502040204020203" pitchFamily="34" charset="0"/>
                <a:cs typeface="Segoe UI" panose="020B0502040204020203" pitchFamily="34" charset="0"/>
              </a:rPr>
            </a:br>
            <a:br>
              <a:rPr lang="en-IN" sz="1800" dirty="0">
                <a:latin typeface="Segoe UI" panose="020B0502040204020203" pitchFamily="34" charset="0"/>
                <a:cs typeface="Segoe UI" panose="020B0502040204020203" pitchFamily="34" charset="0"/>
              </a:rPr>
            </a:br>
            <a:br>
              <a:rPr lang="en-IN" dirty="0">
                <a:latin typeface="Segoe UI" panose="020B0502040204020203" pitchFamily="34" charset="0"/>
                <a:cs typeface="Segoe UI" panose="020B0502040204020203" pitchFamily="34" charset="0"/>
              </a:rPr>
            </a:br>
            <a:endParaRPr lang="en-IN" dirty="0"/>
          </a:p>
        </p:txBody>
      </p:sp>
      <p:pic>
        <p:nvPicPr>
          <p:cNvPr id="4" name="Picture 3">
            <a:extLst>
              <a:ext uri="{FF2B5EF4-FFF2-40B4-BE49-F238E27FC236}">
                <a16:creationId xmlns:a16="http://schemas.microsoft.com/office/drawing/2014/main" id="{790C8F21-E2E8-53A3-61A6-039F8B639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356" y="1235242"/>
            <a:ext cx="8109901" cy="5470358"/>
          </a:xfrm>
          <a:prstGeom prst="rect">
            <a:avLst/>
          </a:prstGeom>
        </p:spPr>
      </p:pic>
    </p:spTree>
    <p:extLst>
      <p:ext uri="{BB962C8B-B14F-4D97-AF65-F5344CB8AC3E}">
        <p14:creationId xmlns:p14="http://schemas.microsoft.com/office/powerpoint/2010/main" val="220066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813262-42ED-C71A-E1A3-EF5BB68C63E6}"/>
              </a:ext>
            </a:extLst>
          </p:cNvPr>
          <p:cNvSpPr txBox="1"/>
          <p:nvPr/>
        </p:nvSpPr>
        <p:spPr>
          <a:xfrm>
            <a:off x="200527" y="248651"/>
            <a:ext cx="10066420"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7. List down the top 3 and bottom 3 districts that have shown the highest and lowest vehicle sales growth during FY 2022 compared to FY 2021? (Consider and compare categories: Petrol, Diesel and Electric)</a:t>
            </a:r>
            <a:endParaRPr lang="en-IN" dirty="0"/>
          </a:p>
        </p:txBody>
      </p:sp>
      <p:pic>
        <p:nvPicPr>
          <p:cNvPr id="4" name="Picture 3">
            <a:extLst>
              <a:ext uri="{FF2B5EF4-FFF2-40B4-BE49-F238E27FC236}">
                <a16:creationId xmlns:a16="http://schemas.microsoft.com/office/drawing/2014/main" id="{E33CCC97-9AAE-3A4C-03A2-F70290608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508" y="1259305"/>
            <a:ext cx="9208008" cy="5138237"/>
          </a:xfrm>
          <a:prstGeom prst="rect">
            <a:avLst/>
          </a:prstGeom>
        </p:spPr>
      </p:pic>
    </p:spTree>
    <p:extLst>
      <p:ext uri="{BB962C8B-B14F-4D97-AF65-F5344CB8AC3E}">
        <p14:creationId xmlns:p14="http://schemas.microsoft.com/office/powerpoint/2010/main" val="3063556918"/>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1092</TotalTime>
  <Words>1249</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Gill Sans MT</vt:lpstr>
      <vt:lpstr>Segoe UI</vt:lpstr>
      <vt:lpstr>Trebuchet MS</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vk sundari</dc:creator>
  <cp:lastModifiedBy>vk sundari</cp:lastModifiedBy>
  <cp:revision>3</cp:revision>
  <dcterms:created xsi:type="dcterms:W3CDTF">2023-09-30T12:59:35Z</dcterms:created>
  <dcterms:modified xsi:type="dcterms:W3CDTF">2023-10-01T16:40:00Z</dcterms:modified>
</cp:coreProperties>
</file>