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917" r:id="rId1"/>
  </p:sldMasterIdLst>
  <p:notesMasterIdLst>
    <p:notesMasterId r:id="rId12"/>
  </p:notesMasterIdLst>
  <p:sldIdLst>
    <p:sldId id="256" r:id="rId2"/>
    <p:sldId id="355" r:id="rId3"/>
    <p:sldId id="365" r:id="rId4"/>
    <p:sldId id="364" r:id="rId5"/>
    <p:sldId id="366" r:id="rId6"/>
    <p:sldId id="367" r:id="rId7"/>
    <p:sldId id="369" r:id="rId8"/>
    <p:sldId id="370" r:id="rId9"/>
    <p:sldId id="356" r:id="rId10"/>
    <p:sldId id="347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Roboto Condensed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9A75DA-32C3-4A4E-A284-4AF04DDE454B}" v="88" dt="2018-10-22T18:39:41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C217-B172-EF4B-AD65-EEB5BFC4F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32C16-AA94-4B42-BF54-AB303FE74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3F676-7CF6-AF41-B811-5D18642E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9C367-CAC0-7449-BDF1-D1EE6EA3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055FF-C745-B844-814B-6BD82B2E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1364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68C40-E9EC-0849-803F-49D9F20C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27CE7-6E27-C448-88EA-B7546B9A4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449BE-AC2D-CD46-9C7C-82FDCC43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1F2F9-8E52-A146-83FA-E1734A82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14616-E0D3-9142-B90B-74983CAA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342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97D109-D4BE-314A-B06E-60E61EBAA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E6FCD-A3F0-9546-8A00-C1FBD2567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09B93-4657-724D-B80A-E52BB8A3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5C951-CD77-7740-965A-39902534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E9A96-2D5F-1E45-B072-7E513B54A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218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Font typeface="Roboto Condensed"/>
              <a:buChar char="●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Font typeface="Roboto Condensed"/>
              <a:buChar char="○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Font typeface="Roboto Condensed"/>
              <a:buChar char="■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●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○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■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●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○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■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027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3998-5E0D-D24F-AD10-E2E0A8FD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7E993-E0B5-0E41-AFFA-1E55A3A40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C15AB-29D1-574F-B36D-3FE648E62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3325D-67C7-3B49-AAE4-F9544B78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098D4-8685-F243-89BE-E6F0AE1C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094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5B1E-584B-CE4C-8FD8-62A3BE1B8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4B4B4-62BD-BF42-94A6-CC23B0D85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223FE-6202-BF46-B7AB-A89334D51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6B42-4EC9-7944-9B2A-25AD1B00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6468F-4FB3-0E4D-9298-2E1EBA4B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814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F04E-0D51-DA4F-A43E-3F90D980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E79A7-4B99-304D-A753-C0BA725B6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A4AE7-6D56-144F-8630-5298D0DB1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E555B-0142-5740-A961-743C7C3C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7B979-BCEA-744F-BAF8-85499670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099BB-7B5B-864F-A4F1-8C94E79C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654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021D5-6A50-8345-A293-D35EC77D0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69B84-1513-1343-BC37-2C7535171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66425-64AE-E947-ABF9-F5C5A69E3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62741-6B36-A04E-892C-36EFF8196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C8511-F9A0-5143-ACD5-BEBCB7DA6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716837-BF53-5742-9259-86AF38D21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7800A-E660-C046-B375-AD314C1A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25B58-2319-DC40-BE0D-253D75CB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741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BFA5-424D-5146-81FD-9DC4BA67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CCE02-DCEE-E94A-95BB-D2BACD3E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A7BE2-C8D8-9745-B463-C82B3FD07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50F37-8A25-154C-BD29-0F12DCA0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542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1F34E5-9DF5-6140-8CDC-9E9AEE72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CE78C-4329-C046-A284-C3E6CDFC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1BBC5-7AAF-124A-B632-FE58E5759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6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5610-9473-D245-B577-EA006996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422F-3ACB-D846-8EE0-5D5736BD3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BB527-B1C9-8247-934E-936691228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61F33-3177-4947-AD6B-6DF485975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EA1AF-0FA7-4E42-B018-16B197B5C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C5258-B261-BE47-896D-973F3891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9488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FE14-5C91-344C-AB2C-B9CD4EB4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03F9DA-CE4A-7546-8B86-4A4A8377E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21293-140B-F744-9814-31F586E9B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BF0EB-0252-8C42-8593-012D7ABE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32C30-B65A-6245-86CE-5ECA3C0F8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B9FDD-F1B6-464E-8C16-E814DFA7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26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1C7EA2-B4C9-7B4C-B7F3-CA9230CD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A62BE-DA8D-804D-A0D8-A270D0EC3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C0BB1-948B-2645-A0E4-9D4A752E0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802D8-DD2B-FD4C-9277-EE68C20E4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7FC47-3926-8043-9EE1-1E0C6D93E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</p:sldLayoutIdLst>
  <p:transition spd="slow">
    <p:push dir="r"/>
  </p:transition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023E96-71AB-4C43-83D2-03430850F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637810"/>
          </a:xfrm>
          <a:solidFill>
            <a:schemeClr val="accent2"/>
          </a:solidFill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Malware Classification using File Content and Characteristics</a:t>
            </a:r>
            <a:br>
              <a:rPr lang="en-US" dirty="0">
                <a:ea typeface="+mj-lt"/>
                <a:cs typeface="+mj-lt"/>
              </a:rPr>
            </a:br>
            <a:r>
              <a:rPr lang="en-US" sz="2000" dirty="0">
                <a:ea typeface="+mj-lt"/>
                <a:cs typeface="+mj-lt"/>
              </a:rPr>
              <a:t>EN</a:t>
            </a:r>
            <a:r>
              <a:rPr lang="en-US" sz="2000" b="0" dirty="0"/>
              <a:t>.</a:t>
            </a:r>
            <a:r>
              <a:rPr lang="en-US" sz="2000" dirty="0"/>
              <a:t>650.672 Security Analytics</a:t>
            </a:r>
            <a:br>
              <a:rPr lang="en-US" sz="2000" dirty="0">
                <a:cs typeface="Calibri Light"/>
              </a:rPr>
            </a:br>
            <a:br>
              <a:rPr lang="en-US" sz="2000" dirty="0">
                <a:cs typeface="Calibri Light"/>
              </a:rPr>
            </a:br>
            <a:endParaRPr lang="en-US" sz="2000">
              <a:cs typeface="Calibri Ligh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955D3C1-F424-44D1-AB04-0E851388F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211968"/>
            <a:ext cx="7772400" cy="774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Kandarp</a:t>
            </a:r>
            <a:r>
              <a:rPr lang="en-US" dirty="0"/>
              <a:t> </a:t>
            </a:r>
            <a:r>
              <a:rPr lang="en-US" dirty="0" err="1"/>
              <a:t>Khandwala</a:t>
            </a:r>
            <a:r>
              <a:rPr lang="en-US" dirty="0"/>
              <a:t>, Antara </a:t>
            </a:r>
            <a:r>
              <a:rPr lang="en-US" dirty="0" err="1"/>
              <a:t>Sargam</a:t>
            </a:r>
            <a:endParaRPr lang="en-US" dirty="0" err="1">
              <a:cs typeface="Calibri"/>
            </a:endParaRP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7C9D3-DCB6-DF42-BE3B-A258ACBB4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5143500"/>
          </a:xfrm>
          <a:solidFill>
            <a:schemeClr val="accent2"/>
          </a:solidFill>
        </p:spPr>
        <p:txBody>
          <a:bodyPr/>
          <a:lstStyle/>
          <a:p>
            <a:pPr marL="38100" indent="0" algn="ctr">
              <a:buNone/>
            </a:pPr>
            <a:endParaRPr lang="en-US" sz="4000">
              <a:latin typeface="+mj-lt"/>
            </a:endParaRPr>
          </a:p>
          <a:p>
            <a:pPr marL="38100" indent="0" algn="ctr">
              <a:buNone/>
            </a:pPr>
            <a:endParaRPr lang="en-US" sz="4000">
              <a:latin typeface="+mj-lt"/>
            </a:endParaRPr>
          </a:p>
          <a:p>
            <a:pPr marL="38100" indent="0" algn="ctr">
              <a:buNone/>
            </a:pPr>
            <a:endParaRPr lang="en-US" sz="4000">
              <a:latin typeface="+mj-lt"/>
            </a:endParaRPr>
          </a:p>
          <a:p>
            <a:pPr marL="38100" indent="0" algn="ctr">
              <a:buNone/>
            </a:pPr>
            <a:r>
              <a:rPr lang="en-US" sz="4000">
                <a:latin typeface="+mj-lt"/>
              </a:rPr>
              <a:t>Thank you</a:t>
            </a:r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1302604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DCEB-A048-A046-9DC7-E4736AC6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84968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j-lt"/>
                <a:ea typeface="+mj-lt"/>
                <a:cs typeface="+mj-lt"/>
              </a:rPr>
              <a:t>Common Malwares</a:t>
            </a:r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DFA18-453F-F742-BC88-97C1332CE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7800"/>
            <a:ext cx="8229600" cy="37257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Ransomware</a:t>
            </a:r>
          </a:p>
          <a:p>
            <a:r>
              <a:rPr lang="en-US" dirty="0">
                <a:latin typeface="Calibri"/>
                <a:cs typeface="Calibri"/>
              </a:rPr>
              <a:t>Worms</a:t>
            </a:r>
          </a:p>
          <a:p>
            <a:r>
              <a:rPr lang="en-US" dirty="0">
                <a:latin typeface="Calibri"/>
                <a:cs typeface="Calibri"/>
              </a:rPr>
              <a:t>Trojans</a:t>
            </a:r>
          </a:p>
          <a:p>
            <a:r>
              <a:rPr lang="en-US" dirty="0">
                <a:latin typeface="Calibri"/>
                <a:cs typeface="Calibri"/>
              </a:rPr>
              <a:t>Rootkits</a:t>
            </a:r>
          </a:p>
          <a:p>
            <a:r>
              <a:rPr lang="en-US" dirty="0">
                <a:latin typeface="Calibri"/>
                <a:cs typeface="Calibri"/>
              </a:rPr>
              <a:t>Backdoors</a:t>
            </a:r>
          </a:p>
          <a:p>
            <a:r>
              <a:rPr lang="en-US" dirty="0">
                <a:latin typeface="Calibri"/>
                <a:cs typeface="Calibri"/>
              </a:rPr>
              <a:t>Adware</a:t>
            </a:r>
          </a:p>
          <a:p>
            <a:r>
              <a:rPr lang="en-US" dirty="0">
                <a:latin typeface="Calibri"/>
                <a:cs typeface="Calibri"/>
              </a:rPr>
              <a:t>Spyware</a:t>
            </a:r>
          </a:p>
        </p:txBody>
      </p:sp>
    </p:spTree>
    <p:extLst>
      <p:ext uri="{BB962C8B-B14F-4D97-AF65-F5344CB8AC3E}">
        <p14:creationId xmlns:p14="http://schemas.microsoft.com/office/powerpoint/2010/main" val="961192100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DCEB-A048-A046-9DC7-E4736AC6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84968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j-lt"/>
                <a:ea typeface="+mj-lt"/>
                <a:cs typeface="+mj-lt"/>
              </a:rPr>
              <a:t>Traditional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DFA18-453F-F742-BC88-97C1332CE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7800"/>
            <a:ext cx="8229600" cy="3725700"/>
          </a:xfrm>
        </p:spPr>
        <p:txBody>
          <a:bodyPr/>
          <a:lstStyle/>
          <a:p>
            <a:r>
              <a:rPr lang="en-US">
                <a:latin typeface="Calibri"/>
                <a:cs typeface="Calibri"/>
              </a:rPr>
              <a:t>Web Application Firewalls (WAF)</a:t>
            </a:r>
            <a:endParaRPr lang="en-US" dirty="0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Antivirus</a:t>
            </a:r>
          </a:p>
          <a:p>
            <a:r>
              <a:rPr lang="en-US">
                <a:latin typeface="Calibri"/>
                <a:cs typeface="Calibri"/>
              </a:rPr>
              <a:t>Anti-Malware</a:t>
            </a:r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543600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DCEB-A048-A046-9DC7-E4736AC6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84968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j-lt"/>
                <a:ea typeface="+mj-lt"/>
                <a:cs typeface="+mj-lt"/>
              </a:rPr>
              <a:t>Motivation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DFA18-453F-F742-BC88-97C1332CE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7800"/>
            <a:ext cx="8229600" cy="3725700"/>
          </a:xfrm>
        </p:spPr>
        <p:txBody>
          <a:bodyPr/>
          <a:lstStyle/>
          <a:p>
            <a:r>
              <a:rPr lang="en-US" dirty="0">
                <a:latin typeface="+mn-lt"/>
                <a:cs typeface="Calibri"/>
              </a:rPr>
              <a:t>Malware Industry</a:t>
            </a:r>
            <a:endParaRPr lang="en-US">
              <a:latin typeface="+mn-lt"/>
            </a:endParaRPr>
          </a:p>
          <a:p>
            <a:pPr lvl="1"/>
            <a:r>
              <a:rPr lang="en-US">
                <a:latin typeface="+mn-lt"/>
                <a:cs typeface="Calibri"/>
              </a:rPr>
              <a:t>Well organized market</a:t>
            </a:r>
            <a:endParaRPr lang="en-US">
              <a:latin typeface="+mn-lt"/>
            </a:endParaRPr>
          </a:p>
          <a:p>
            <a:pPr lvl="1"/>
            <a:r>
              <a:rPr lang="en-US">
                <a:latin typeface="+mn-lt"/>
                <a:cs typeface="Calibri"/>
              </a:rPr>
              <a:t>Well-funded. Large amount of money involved</a:t>
            </a:r>
          </a:p>
          <a:p>
            <a:pPr lvl="1"/>
            <a:endParaRPr lang="en-US">
              <a:latin typeface="+mn-lt"/>
              <a:cs typeface="Calibri"/>
            </a:endParaRPr>
          </a:p>
          <a:p>
            <a:r>
              <a:rPr lang="en-US">
                <a:latin typeface="+mn-lt"/>
                <a:cs typeface="Calibri"/>
              </a:rPr>
              <a:t>Traditional Protection</a:t>
            </a:r>
          </a:p>
          <a:p>
            <a:pPr lvl="1"/>
            <a:r>
              <a:rPr lang="en-US">
                <a:latin typeface="+mn-lt"/>
                <a:cs typeface="Calibri"/>
              </a:rPr>
              <a:t>Cannot keep up with the times</a:t>
            </a:r>
          </a:p>
          <a:p>
            <a:pPr lvl="1"/>
            <a:r>
              <a:rPr lang="en-US">
                <a:latin typeface="+mn-lt"/>
                <a:cs typeface="Calibri"/>
              </a:rPr>
              <a:t>Constantly evolving threats</a:t>
            </a:r>
          </a:p>
          <a:p>
            <a:pPr lvl="1"/>
            <a:r>
              <a:rPr lang="en-US">
                <a:latin typeface="+mn-lt"/>
                <a:cs typeface="Calibri"/>
              </a:rPr>
              <a:t>Must be smarter</a:t>
            </a:r>
          </a:p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457096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C7A648-EE20-4044-A9E4-C10A506E4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n-lt"/>
                <a:cs typeface="Calibri"/>
              </a:rPr>
              <a:t>Microsoft Malware Dataset</a:t>
            </a:r>
          </a:p>
          <a:p>
            <a:r>
              <a:rPr lang="en-US" dirty="0">
                <a:latin typeface="+mn-lt"/>
                <a:cs typeface="Calibri"/>
              </a:rPr>
              <a:t>Disassembly and bytecode </a:t>
            </a:r>
            <a:endParaRPr lang="en-US">
              <a:latin typeface="+mn-lt"/>
              <a:cs typeface="Calibri"/>
            </a:endParaRPr>
          </a:p>
          <a:p>
            <a:r>
              <a:rPr lang="en-US" dirty="0">
                <a:latin typeface="+mn-lt"/>
                <a:cs typeface="Calibri"/>
              </a:rPr>
              <a:t>More than 20K malware samples</a:t>
            </a:r>
          </a:p>
          <a:p>
            <a:r>
              <a:rPr lang="en-US" dirty="0">
                <a:latin typeface="+mn-lt"/>
                <a:cs typeface="Calibri"/>
              </a:rPr>
              <a:t>Benchmark for research on modeling malware behavior</a:t>
            </a:r>
          </a:p>
          <a:p>
            <a:r>
              <a:rPr lang="en-US" dirty="0">
                <a:latin typeface="+mn-lt"/>
                <a:cs typeface="Calibri"/>
              </a:rPr>
              <a:t>Huge dataset of nearly 0.5 terabytes</a:t>
            </a:r>
          </a:p>
          <a:p>
            <a:pPr>
              <a:buNone/>
            </a:pPr>
            <a:endParaRPr lang="en-US" sz="1800">
              <a:latin typeface="+mn-lt"/>
              <a:cs typeface="Calibri"/>
            </a:endParaRPr>
          </a:p>
          <a:p>
            <a:pPr>
              <a:buNone/>
            </a:pPr>
            <a:endParaRPr lang="en-US" sz="1800">
              <a:latin typeface="+mn-lt"/>
              <a:cs typeface="Calibri"/>
            </a:endParaRPr>
          </a:p>
          <a:p>
            <a:pPr>
              <a:buNone/>
            </a:pPr>
            <a:endParaRPr lang="en-US" sz="1800">
              <a:latin typeface="+mn-lt"/>
              <a:cs typeface="Calibri"/>
            </a:endParaRPr>
          </a:p>
          <a:p>
            <a:pPr>
              <a:buNone/>
            </a:pPr>
            <a:endParaRPr lang="en-US" sz="1800">
              <a:latin typeface="+mn-lt"/>
              <a:cs typeface="Calibri"/>
            </a:endParaRPr>
          </a:p>
          <a:p>
            <a:pPr>
              <a:buNone/>
            </a:pPr>
            <a:endParaRPr lang="en-US" sz="1800">
              <a:latin typeface="+mn-lt"/>
              <a:cs typeface="Calibri"/>
            </a:endParaRPr>
          </a:p>
          <a:p>
            <a:pPr>
              <a:buNone/>
            </a:pPr>
            <a:r>
              <a:rPr lang="en-US" sz="800" dirty="0">
                <a:latin typeface="+mn-lt"/>
                <a:cs typeface="Calibri"/>
              </a:rPr>
              <a:t>https://arxiv.org/abs/1802.10135</a:t>
            </a:r>
            <a:endParaRPr lang="en-US" sz="800" dirty="0">
              <a:latin typeface="+mn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909B6B-DEEA-457C-A56B-862E59DF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84968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j-lt"/>
                <a:ea typeface="+mj-lt"/>
                <a:cs typeface="+mj-lt"/>
              </a:rPr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4648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C7A648-EE20-4044-A9E4-C10A506E4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+mn-lt"/>
                <a:cs typeface="Calibri"/>
              </a:rPr>
              <a:t>9 different families</a:t>
            </a:r>
            <a:endParaRPr lang="en-US">
              <a:latin typeface="+mn-lt"/>
            </a:endParaRPr>
          </a:p>
          <a:p>
            <a:pPr lvl="1"/>
            <a:r>
              <a:rPr lang="en-US" err="1">
                <a:latin typeface="+mn-lt"/>
                <a:cs typeface="Calibri"/>
              </a:rPr>
              <a:t>Ramnit</a:t>
            </a:r>
            <a:endParaRPr lang="en-US" err="1">
              <a:latin typeface="+mn-lt"/>
            </a:endParaRPr>
          </a:p>
          <a:p>
            <a:pPr lvl="1"/>
            <a:r>
              <a:rPr lang="en-US">
                <a:latin typeface="+mn-lt"/>
                <a:cs typeface="Calibri"/>
              </a:rPr>
              <a:t>Lollipop</a:t>
            </a:r>
            <a:endParaRPr lang="en-US">
              <a:latin typeface="+mn-lt"/>
            </a:endParaRPr>
          </a:p>
          <a:p>
            <a:pPr lvl="1"/>
            <a:r>
              <a:rPr lang="en-US">
                <a:latin typeface="+mn-lt"/>
                <a:cs typeface="Calibri"/>
              </a:rPr>
              <a:t>Kelihos_ver3</a:t>
            </a:r>
            <a:endParaRPr lang="en-US">
              <a:latin typeface="+mn-lt"/>
            </a:endParaRPr>
          </a:p>
          <a:p>
            <a:pPr lvl="1"/>
            <a:r>
              <a:rPr lang="en-US" err="1">
                <a:latin typeface="+mn-lt"/>
                <a:cs typeface="Calibri"/>
              </a:rPr>
              <a:t>Vundo</a:t>
            </a:r>
            <a:endParaRPr lang="en-US" err="1">
              <a:latin typeface="+mn-lt"/>
            </a:endParaRPr>
          </a:p>
          <a:p>
            <a:pPr lvl="1"/>
            <a:r>
              <a:rPr lang="en-US" err="1">
                <a:latin typeface="+mn-lt"/>
                <a:cs typeface="Calibri"/>
              </a:rPr>
              <a:t>Simda</a:t>
            </a:r>
            <a:endParaRPr lang="en-US" err="1">
              <a:latin typeface="+mn-lt"/>
            </a:endParaRPr>
          </a:p>
          <a:p>
            <a:pPr lvl="1"/>
            <a:r>
              <a:rPr lang="en-US" err="1">
                <a:latin typeface="+mn-lt"/>
                <a:cs typeface="Calibri"/>
              </a:rPr>
              <a:t>Tracur</a:t>
            </a:r>
            <a:endParaRPr lang="en-US" err="1">
              <a:latin typeface="+mn-lt"/>
            </a:endParaRPr>
          </a:p>
          <a:p>
            <a:pPr lvl="1"/>
            <a:r>
              <a:rPr lang="en-US">
                <a:latin typeface="+mn-lt"/>
                <a:cs typeface="Calibri"/>
              </a:rPr>
              <a:t>Kelihos_ver1</a:t>
            </a:r>
            <a:endParaRPr lang="en-US">
              <a:latin typeface="+mn-lt"/>
            </a:endParaRPr>
          </a:p>
          <a:p>
            <a:pPr lvl="1"/>
            <a:r>
              <a:rPr lang="en-US" err="1">
                <a:latin typeface="+mn-lt"/>
                <a:cs typeface="Calibri"/>
              </a:rPr>
              <a:t>Obfuscator.ACY</a:t>
            </a:r>
            <a:endParaRPr lang="en-US" err="1">
              <a:latin typeface="+mn-lt"/>
            </a:endParaRPr>
          </a:p>
          <a:p>
            <a:pPr lvl="1"/>
            <a:r>
              <a:rPr lang="en-US" err="1">
                <a:latin typeface="+mn-lt"/>
                <a:cs typeface="Calibri"/>
              </a:rPr>
              <a:t>Gatak</a:t>
            </a:r>
            <a:endParaRPr lang="en-US" err="1">
              <a:latin typeface="+mn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909B6B-DEEA-457C-A56B-862E59DF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84968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j-lt"/>
                <a:ea typeface="+mj-lt"/>
                <a:cs typeface="+mj-lt"/>
              </a:rPr>
              <a:t>Dataset</a:t>
            </a:r>
            <a:r>
              <a:rPr lang="en-US" dirty="0">
                <a:latin typeface="Calibri Light"/>
                <a:cs typeface="Calibri Light"/>
              </a:rPr>
              <a:t> – contd.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56262018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C7A648-EE20-4044-A9E4-C10A506E4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dirty="0">
                <a:latin typeface="+mn-lt"/>
                <a:cs typeface="Calibri"/>
              </a:rPr>
              <a:t>Data set consists of known malware files representing a mix of 9</a:t>
            </a:r>
            <a:endParaRPr lang="en-US" dirty="0">
              <a:cs typeface="Calibri"/>
            </a:endParaRPr>
          </a:p>
          <a:p>
            <a:pPr>
              <a:buNone/>
            </a:pPr>
            <a:r>
              <a:rPr lang="en-US" dirty="0">
                <a:latin typeface="+mn-lt"/>
                <a:cs typeface="Calibri"/>
              </a:rPr>
              <a:t>different families. Each malware file has an ID, a 20-character hash value</a:t>
            </a:r>
            <a:endParaRPr lang="en-US" dirty="0">
              <a:cs typeface="Calibri"/>
            </a:endParaRPr>
          </a:p>
          <a:p>
            <a:pPr>
              <a:buNone/>
            </a:pPr>
            <a:r>
              <a:rPr lang="en-US" dirty="0">
                <a:latin typeface="+mn-lt"/>
                <a:cs typeface="Calibri"/>
              </a:rPr>
              <a:t>uniquely identifying the file, and a Class, an integer representing one of</a:t>
            </a:r>
            <a:endParaRPr lang="en-US" dirty="0">
              <a:cs typeface="Calibri"/>
            </a:endParaRPr>
          </a:p>
          <a:p>
            <a:pPr>
              <a:buNone/>
            </a:pPr>
            <a:r>
              <a:rPr lang="en-US" dirty="0">
                <a:latin typeface="+mn-lt"/>
                <a:cs typeface="Calibri"/>
              </a:rPr>
              <a:t>9 family names to which the malware may belong.</a:t>
            </a:r>
            <a:endParaRPr lang="en-US" dirty="0"/>
          </a:p>
          <a:p>
            <a:pPr>
              <a:buNone/>
            </a:pPr>
            <a:endParaRPr lang="en-US" dirty="0">
              <a:latin typeface="+mn-lt"/>
              <a:cs typeface="Calibri"/>
            </a:endParaRPr>
          </a:p>
          <a:p>
            <a:pPr>
              <a:buNone/>
            </a:pPr>
            <a:r>
              <a:rPr lang="en-US" dirty="0">
                <a:latin typeface="+mn-lt"/>
                <a:cs typeface="Calibri"/>
              </a:rPr>
              <a:t>Each malware file is provided in 2 versions: Bytes file and ASM file</a:t>
            </a:r>
          </a:p>
          <a:p>
            <a:pPr>
              <a:buNone/>
            </a:pPr>
            <a:endParaRPr lang="en-US" sz="1800">
              <a:latin typeface="+mn-lt"/>
              <a:cs typeface="Calibri"/>
            </a:endParaRPr>
          </a:p>
          <a:p>
            <a:pPr>
              <a:buNone/>
            </a:pPr>
            <a:endParaRPr lang="en-US" sz="1800">
              <a:latin typeface="+mn-lt"/>
              <a:cs typeface="Calibri"/>
            </a:endParaRPr>
          </a:p>
          <a:p>
            <a:pPr>
              <a:buNone/>
            </a:pPr>
            <a:endParaRPr lang="en-US" sz="1800">
              <a:latin typeface="+mn-lt"/>
              <a:cs typeface="Calibri"/>
            </a:endParaRPr>
          </a:p>
          <a:p>
            <a:pPr>
              <a:buNone/>
            </a:pPr>
            <a:endParaRPr lang="en-US" sz="1800">
              <a:latin typeface="+mn-lt"/>
              <a:cs typeface="Calibri"/>
            </a:endParaRPr>
          </a:p>
          <a:p>
            <a:pPr>
              <a:buNone/>
            </a:pPr>
            <a:endParaRPr lang="en-US" sz="1800">
              <a:latin typeface="+mn-lt"/>
              <a:cs typeface="Calibri"/>
            </a:endParaRPr>
          </a:p>
          <a:p>
            <a:pPr>
              <a:buNone/>
            </a:pPr>
            <a:r>
              <a:rPr lang="en-US" sz="800" dirty="0">
                <a:latin typeface="+mn-lt"/>
                <a:cs typeface="Calibri"/>
              </a:rPr>
              <a:t>https://arxiv.org/abs/1802.10135</a:t>
            </a:r>
            <a:endParaRPr lang="en-US" sz="800" dirty="0">
              <a:latin typeface="+mn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909B6B-DEEA-457C-A56B-862E59DF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84968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j-lt"/>
                <a:ea typeface="+mj-lt"/>
                <a:cs typeface="+mj-lt"/>
              </a:rPr>
              <a:t>Dataset</a:t>
            </a:r>
            <a:r>
              <a:rPr lang="en-US" dirty="0">
                <a:latin typeface="Calibri Light"/>
                <a:cs typeface="Calibri Light"/>
              </a:rPr>
              <a:t> – contd.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41371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C7A648-EE20-4044-A9E4-C10A506E4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sz="2100" u="sng" dirty="0">
                <a:latin typeface="+mn-lt"/>
                <a:cs typeface="Calibri"/>
              </a:rPr>
              <a:t>Feature Extraction</a:t>
            </a:r>
            <a:endParaRPr lang="en-US" sz="2100" u="sng" dirty="0" err="1">
              <a:latin typeface="+mn-lt"/>
              <a:cs typeface="Calibri"/>
            </a:endParaRPr>
          </a:p>
          <a:p>
            <a:pPr lvl="1">
              <a:buNone/>
            </a:pPr>
            <a:endParaRPr lang="en-US" sz="2100" dirty="0">
              <a:latin typeface="+mn-lt"/>
              <a:cs typeface="Calibri"/>
            </a:endParaRPr>
          </a:p>
          <a:p>
            <a:pPr lvl="1">
              <a:buNone/>
            </a:pPr>
            <a:r>
              <a:rPr lang="en-US" sz="2100" dirty="0">
                <a:latin typeface="+mn-lt"/>
                <a:cs typeface="Calibri"/>
              </a:rPr>
              <a:t>We had features of three types: </a:t>
            </a:r>
            <a:endParaRPr lang="en-US" dirty="0">
              <a:cs typeface="Calibri"/>
            </a:endParaRPr>
          </a:p>
          <a:p>
            <a:pPr lvl="1">
              <a:buNone/>
            </a:pPr>
            <a:endParaRPr lang="en-US" sz="2100" dirty="0">
              <a:latin typeface="Calibri"/>
              <a:cs typeface="Calibri"/>
            </a:endParaRPr>
          </a:p>
          <a:p>
            <a:pPr lvl="1">
              <a:buNone/>
            </a:pPr>
            <a:r>
              <a:rPr lang="en-US" sz="2100" dirty="0">
                <a:latin typeface="+mn-lt"/>
                <a:cs typeface="Calibri"/>
              </a:rPr>
              <a:t>1) on </a:t>
            </a:r>
            <a:r>
              <a:rPr lang="en-US" sz="2100" b="1" dirty="0">
                <a:latin typeface="+mn-lt"/>
                <a:cs typeface="Calibri"/>
              </a:rPr>
              <a:t>file properties</a:t>
            </a:r>
            <a:r>
              <a:rPr lang="en-US" sz="2100" dirty="0">
                <a:latin typeface="+mn-lt"/>
                <a:cs typeface="Calibri"/>
              </a:rPr>
              <a:t>: size, compressed size and ratios between them - for both bytes and </a:t>
            </a:r>
            <a:r>
              <a:rPr lang="en-US" sz="2100" dirty="0" err="1">
                <a:latin typeface="+mn-lt"/>
                <a:cs typeface="Calibri"/>
              </a:rPr>
              <a:t>asm</a:t>
            </a:r>
            <a:r>
              <a:rPr lang="en-US" sz="2100" dirty="0">
                <a:latin typeface="+mn-lt"/>
                <a:cs typeface="Calibri"/>
              </a:rPr>
              <a:t> files </a:t>
            </a:r>
            <a:endParaRPr lang="en-US">
              <a:cs typeface="Calibri"/>
            </a:endParaRPr>
          </a:p>
          <a:p>
            <a:pPr lvl="1">
              <a:buNone/>
            </a:pPr>
            <a:r>
              <a:rPr lang="en-US" sz="2100" dirty="0">
                <a:latin typeface="+mn-lt"/>
                <a:cs typeface="Calibri"/>
              </a:rPr>
              <a:t>2) on </a:t>
            </a:r>
            <a:r>
              <a:rPr lang="en-US" sz="2100" b="1" dirty="0">
                <a:latin typeface="+mn-lt"/>
                <a:cs typeface="Calibri"/>
              </a:rPr>
              <a:t>contents of the </a:t>
            </a:r>
            <a:r>
              <a:rPr lang="en-US" sz="2100" b="1" dirty="0" err="1">
                <a:latin typeface="+mn-lt"/>
                <a:cs typeface="Calibri"/>
              </a:rPr>
              <a:t>asm</a:t>
            </a:r>
            <a:r>
              <a:rPr lang="en-US" sz="2100" b="1" dirty="0">
                <a:latin typeface="+mn-lt"/>
                <a:cs typeface="Calibri"/>
              </a:rPr>
              <a:t> files</a:t>
            </a:r>
            <a:r>
              <a:rPr lang="en-US" sz="2100" dirty="0">
                <a:latin typeface="+mn-lt"/>
                <a:cs typeface="Calibri"/>
              </a:rPr>
              <a:t>: sections, </a:t>
            </a:r>
            <a:r>
              <a:rPr lang="en-US" sz="2100" dirty="0" err="1">
                <a:latin typeface="+mn-lt"/>
                <a:cs typeface="Calibri"/>
              </a:rPr>
              <a:t>dlls</a:t>
            </a:r>
            <a:r>
              <a:rPr lang="en-US" sz="2100" dirty="0">
                <a:latin typeface="+mn-lt"/>
                <a:cs typeface="Calibri"/>
              </a:rPr>
              <a:t>, opcodes and interpunction statistics by section </a:t>
            </a:r>
            <a:endParaRPr lang="en-US" dirty="0">
              <a:cs typeface="Calibri"/>
            </a:endParaRPr>
          </a:p>
          <a:p>
            <a:pPr lvl="1">
              <a:buNone/>
            </a:pPr>
            <a:r>
              <a:rPr lang="en-US" sz="2100" dirty="0">
                <a:latin typeface="+mn-lt"/>
                <a:cs typeface="Calibri"/>
              </a:rPr>
              <a:t>3) on </a:t>
            </a:r>
            <a:r>
              <a:rPr lang="en-US" sz="2100" b="1" dirty="0">
                <a:latin typeface="+mn-lt"/>
                <a:cs typeface="Calibri"/>
              </a:rPr>
              <a:t>contents of the bytes files</a:t>
            </a:r>
            <a:r>
              <a:rPr lang="en-US" sz="2100" dirty="0">
                <a:latin typeface="+mn-lt"/>
                <a:cs typeface="Calibri"/>
              </a:rPr>
              <a:t>: 1,2,and 4 grams, full lines and distribution of entropy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909B6B-DEEA-457C-A56B-862E59DF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84968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j-lt"/>
                <a:ea typeface="+mj-lt"/>
                <a:cs typeface="+mj-lt"/>
              </a:rPr>
              <a:t>Dataset</a:t>
            </a:r>
            <a:r>
              <a:rPr lang="en-US" dirty="0">
                <a:latin typeface="Calibri Light"/>
                <a:cs typeface="Calibri Light"/>
              </a:rPr>
              <a:t> – contd.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3551191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C7A648-EE20-4044-A9E4-C10A506E4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Calibri"/>
                <a:cs typeface="Calibri"/>
              </a:rPr>
              <a:t>Choosing the right algorithm</a:t>
            </a:r>
          </a:p>
          <a:p>
            <a:r>
              <a:rPr lang="en-US" sz="2400" dirty="0">
                <a:latin typeface="Calibri"/>
                <a:cs typeface="Calibri"/>
              </a:rPr>
              <a:t>Dataset size</a:t>
            </a:r>
          </a:p>
          <a:p>
            <a:r>
              <a:rPr lang="en-US" sz="2400" dirty="0">
                <a:latin typeface="Calibri"/>
                <a:cs typeface="Calibri"/>
              </a:rPr>
              <a:t>Feature analysis</a:t>
            </a:r>
          </a:p>
          <a:p>
            <a:r>
              <a:rPr lang="en-US" sz="2400" dirty="0">
                <a:latin typeface="Calibri"/>
                <a:cs typeface="Calibri"/>
              </a:rPr>
              <a:t>Overfitting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909B6B-DEEA-457C-A56B-862E59DF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84968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j-lt"/>
                <a:ea typeface="+mj-lt"/>
                <a:cs typeface="+mj-lt"/>
              </a:rPr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824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Malware Classification using File Content and Characteristics EN.650.672 Security Analytics  </vt:lpstr>
      <vt:lpstr>Common Malwares</vt:lpstr>
      <vt:lpstr>Traditional Methods</vt:lpstr>
      <vt:lpstr>Motivation</vt:lpstr>
      <vt:lpstr>Dataset</vt:lpstr>
      <vt:lpstr>Dataset – contd.</vt:lpstr>
      <vt:lpstr>Dataset – contd.</vt:lpstr>
      <vt:lpstr>Dataset – contd.</vt:lpstr>
      <vt:lpstr>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Instant Karma PKI - IKP EN.601.641 Blockchains and Cryptocurrencies   </dc:title>
  <cp:revision>181</cp:revision>
  <dcterms:modified xsi:type="dcterms:W3CDTF">2018-10-23T03:29:31Z</dcterms:modified>
</cp:coreProperties>
</file>