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256" r:id="rId2"/>
    <p:sldId id="410" r:id="rId3"/>
    <p:sldId id="411" r:id="rId4"/>
    <p:sldId id="413" r:id="rId5"/>
    <p:sldId id="414" r:id="rId6"/>
    <p:sldId id="412" r:id="rId7"/>
    <p:sldId id="416" r:id="rId8"/>
    <p:sldId id="431" r:id="rId9"/>
    <p:sldId id="432" r:id="rId10"/>
    <p:sldId id="417" r:id="rId11"/>
    <p:sldId id="415" r:id="rId12"/>
    <p:sldId id="418" r:id="rId13"/>
    <p:sldId id="419" r:id="rId14"/>
    <p:sldId id="420" r:id="rId15"/>
    <p:sldId id="422" r:id="rId16"/>
    <p:sldId id="421" r:id="rId17"/>
    <p:sldId id="423" r:id="rId18"/>
    <p:sldId id="424" r:id="rId19"/>
    <p:sldId id="425" r:id="rId20"/>
    <p:sldId id="426" r:id="rId21"/>
    <p:sldId id="428" r:id="rId22"/>
    <p:sldId id="459" r:id="rId23"/>
    <p:sldId id="429" r:id="rId24"/>
    <p:sldId id="434" r:id="rId25"/>
    <p:sldId id="435" r:id="rId26"/>
    <p:sldId id="436" r:id="rId27"/>
    <p:sldId id="440" r:id="rId28"/>
    <p:sldId id="457" r:id="rId29"/>
    <p:sldId id="437" r:id="rId30"/>
    <p:sldId id="438" r:id="rId31"/>
    <p:sldId id="439" r:id="rId32"/>
    <p:sldId id="441" r:id="rId33"/>
    <p:sldId id="458" r:id="rId34"/>
    <p:sldId id="443" r:id="rId35"/>
    <p:sldId id="447" r:id="rId36"/>
    <p:sldId id="430" r:id="rId37"/>
    <p:sldId id="452" r:id="rId38"/>
    <p:sldId id="433" r:id="rId39"/>
    <p:sldId id="448" r:id="rId40"/>
    <p:sldId id="449" r:id="rId41"/>
    <p:sldId id="450" r:id="rId42"/>
    <p:sldId id="451" r:id="rId43"/>
    <p:sldId id="453" r:id="rId44"/>
    <p:sldId id="454" r:id="rId45"/>
    <p:sldId id="455" r:id="rId46"/>
    <p:sldId id="456" r:id="rId47"/>
    <p:sldId id="28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varScale="1">
        <p:scale>
          <a:sx n="72" d="100"/>
          <a:sy n="72" d="100"/>
        </p:scale>
        <p:origin x="1242"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942D30-1073-4301-B71F-EF04F5A1C019}" type="datetimeFigureOut">
              <a:rPr lang="en-US" smtClean="0"/>
              <a:pPr/>
              <a:t>11/12/2018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60570C-1FBA-41B0-973A-4441264C082B}" type="slidenum">
              <a:rPr lang="en-US" smtClean="0"/>
              <a:pPr/>
              <a:t>‹#›</a:t>
            </a:fld>
            <a:endParaRPr lang="en-US"/>
          </a:p>
        </p:txBody>
      </p:sp>
    </p:spTree>
    <p:extLst>
      <p:ext uri="{BB962C8B-B14F-4D97-AF65-F5344CB8AC3E}">
        <p14:creationId xmlns:p14="http://schemas.microsoft.com/office/powerpoint/2010/main" val="389023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5D9FA2-7F86-4663-8C85-623436B71C41}" type="datetimeFigureOut">
              <a:rPr lang="en-US" smtClean="0"/>
              <a:pPr/>
              <a:t>11/12/2018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564759-7B2F-4FAD-A252-6E51ED80146B}" type="slidenum">
              <a:rPr lang="en-US" smtClean="0"/>
              <a:pPr/>
              <a:t>‹#›</a:t>
            </a:fld>
            <a:endParaRPr lang="en-US"/>
          </a:p>
        </p:txBody>
      </p:sp>
    </p:spTree>
    <p:extLst>
      <p:ext uri="{BB962C8B-B14F-4D97-AF65-F5344CB8AC3E}">
        <p14:creationId xmlns:p14="http://schemas.microsoft.com/office/powerpoint/2010/main" val="967631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564759-7B2F-4FAD-A252-6E51ED80146B}" type="slidenum">
              <a:rPr lang="en-US" smtClean="0"/>
              <a:pPr/>
              <a:t>1</a:t>
            </a:fld>
            <a:endParaRPr lang="en-US"/>
          </a:p>
        </p:txBody>
      </p:sp>
    </p:spTree>
    <p:extLst>
      <p:ext uri="{BB962C8B-B14F-4D97-AF65-F5344CB8AC3E}">
        <p14:creationId xmlns:p14="http://schemas.microsoft.com/office/powerpoint/2010/main" val="2716746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C235AA3-FC76-41F8-B189-6F1B05FF0490}" type="datetime1">
              <a:rPr lang="en-US" smtClean="0"/>
              <a:pPr/>
              <a:t>11/12/2018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59CB07-0B34-4F81-9A18-FB2A022D6AA0}" type="datetime1">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7C6F97-09A2-4AC8-8FD0-FEDCBEF016CD}" type="datetime1">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775F6E3-38D1-4984-8F20-D2253F0CEBD3}" type="datetime1">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540B938-3C2B-440E-9669-CBD5512BC12C}" type="datetime1">
              <a:rPr lang="en-US" smtClean="0"/>
              <a:pPr/>
              <a:t>11/12/2018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07E2AA5-F419-44CD-A597-87061F43F0F3}" type="datetime1">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237BDAD-22BE-4E17-AFC4-A195386C9685}" type="datetime1">
              <a:rPr lang="en-US" smtClean="0"/>
              <a:pPr/>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75F61E-6965-4EB8-915D-3EA6C2F82FCA}" type="datetime1">
              <a:rPr lang="en-US" smtClean="0"/>
              <a:pPr/>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1EC3D-6B95-48B7-AE26-EE49C9B26E53}" type="datetime1">
              <a:rPr lang="en-US" smtClean="0"/>
              <a:pPr/>
              <a:t>11/12/2018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2AFA3E-49EA-48F2-94B0-368F21395484}" type="datetime1">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738C88-0F42-4E6C-8889-1C540D92897D}" type="datetime1">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5B2742E-9626-45E8-9E70-94FD9AE10823}" type="datetime1">
              <a:rPr lang="en-US" smtClean="0"/>
              <a:pPr/>
              <a:t>11/12/2018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dirty="0" smtClean="0"/>
              <a:t>Exception Handling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pic>
        <p:nvPicPr>
          <p:cNvPr id="5" name="Picture 4"/>
          <p:cNvPicPr>
            <a:picLocks noChangeAspect="1"/>
          </p:cNvPicPr>
          <p:nvPr/>
        </p:nvPicPr>
        <p:blipFill>
          <a:blip r:embed="rId3"/>
          <a:stretch>
            <a:fillRect/>
          </a:stretch>
        </p:blipFill>
        <p:spPr>
          <a:xfrm>
            <a:off x="3733800" y="381000"/>
            <a:ext cx="1524000" cy="2821188"/>
          </a:xfrm>
          <a:prstGeom prst="rect">
            <a:avLst/>
          </a:prstGeom>
        </p:spPr>
      </p:pic>
      <p:sp>
        <p:nvSpPr>
          <p:cNvPr id="6" name="Subtitle 5"/>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Catching Exceptions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p:txBody>
          <a:bodyPr>
            <a:normAutofit lnSpcReduction="10000"/>
          </a:bodyPr>
          <a:lstStyle/>
          <a:p>
            <a:pPr algn="just"/>
            <a:r>
              <a:rPr lang="en-US" dirty="0"/>
              <a:t>A </a:t>
            </a:r>
            <a:r>
              <a:rPr lang="en-US" i="1" dirty="0">
                <a:solidFill>
                  <a:srgbClr val="FF0000"/>
                </a:solidFill>
              </a:rPr>
              <a:t>try</a:t>
            </a:r>
            <a:r>
              <a:rPr lang="en-US" dirty="0">
                <a:solidFill>
                  <a:srgbClr val="FF0000"/>
                </a:solidFill>
              </a:rPr>
              <a:t> </a:t>
            </a:r>
            <a:r>
              <a:rPr lang="en-US" dirty="0"/>
              <a:t>statement executes a block and oversees the execution of enclosed statements for exceptions</a:t>
            </a:r>
          </a:p>
          <a:p>
            <a:pPr algn="just"/>
            <a:endParaRPr lang="en-US" dirty="0"/>
          </a:p>
          <a:p>
            <a:pPr algn="just"/>
            <a:r>
              <a:rPr lang="en-US" dirty="0"/>
              <a:t>try also defines the scope for exception handlers (defined in catch clause)</a:t>
            </a:r>
          </a:p>
          <a:p>
            <a:pPr algn="just"/>
            <a:endParaRPr lang="en-US" dirty="0"/>
          </a:p>
          <a:p>
            <a:pPr algn="just"/>
            <a:r>
              <a:rPr lang="en-US" dirty="0"/>
              <a:t>A try block must be accompanied by at least one</a:t>
            </a:r>
            <a:r>
              <a:rPr lang="en-US" i="1" dirty="0"/>
              <a:t> </a:t>
            </a:r>
            <a:r>
              <a:rPr lang="en-US" i="1" dirty="0">
                <a:solidFill>
                  <a:srgbClr val="FF0000"/>
                </a:solidFill>
              </a:rPr>
              <a:t>catch</a:t>
            </a:r>
            <a:r>
              <a:rPr lang="en-US" dirty="0">
                <a:solidFill>
                  <a:srgbClr val="FF0000"/>
                </a:solidFill>
              </a:rPr>
              <a:t> </a:t>
            </a:r>
            <a:r>
              <a:rPr lang="en-US" dirty="0"/>
              <a:t>block or one </a:t>
            </a:r>
            <a:r>
              <a:rPr lang="en-US" i="1" dirty="0">
                <a:solidFill>
                  <a:srgbClr val="FF0000"/>
                </a:solidFill>
              </a:rPr>
              <a:t>finally</a:t>
            </a:r>
            <a:r>
              <a:rPr lang="en-US" dirty="0"/>
              <a:t> block</a:t>
            </a:r>
            <a:endParaRPr lang="en-US" sz="3200" dirty="0"/>
          </a:p>
          <a:p>
            <a:pPr algn="just"/>
            <a:endParaRPr lang="en-US" dirty="0"/>
          </a:p>
          <a:p>
            <a:pPr algn="just"/>
            <a:r>
              <a:rPr lang="en-US" dirty="0"/>
              <a:t>Any method declared as being able to throw an Exception, can have a try / catch block to handle the exception</a:t>
            </a:r>
          </a:p>
          <a:p>
            <a:pPr algn="just"/>
            <a:endParaRPr lang="en-IN" dirty="0"/>
          </a:p>
        </p:txBody>
      </p:sp>
    </p:spTree>
    <p:extLst>
      <p:ext uri="{BB962C8B-B14F-4D97-AF65-F5344CB8AC3E}">
        <p14:creationId xmlns:p14="http://schemas.microsoft.com/office/powerpoint/2010/main" val="90494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Catching Exceptions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4"/>
          <p:cNvPicPr>
            <a:picLocks noChangeAspect="1"/>
          </p:cNvPicPr>
          <p:nvPr/>
        </p:nvPicPr>
        <p:blipFill>
          <a:blip r:embed="rId2"/>
          <a:stretch>
            <a:fillRect/>
          </a:stretch>
        </p:blipFill>
        <p:spPr>
          <a:xfrm>
            <a:off x="439057" y="1158875"/>
            <a:ext cx="5457825" cy="5181600"/>
          </a:xfrm>
          <a:prstGeom prst="rect">
            <a:avLst/>
          </a:prstGeom>
        </p:spPr>
      </p:pic>
      <p:pic>
        <p:nvPicPr>
          <p:cNvPr id="7" name="Picture 6"/>
          <p:cNvPicPr>
            <a:picLocks noChangeAspect="1"/>
          </p:cNvPicPr>
          <p:nvPr/>
        </p:nvPicPr>
        <p:blipFill>
          <a:blip r:embed="rId3"/>
          <a:stretch>
            <a:fillRect/>
          </a:stretch>
        </p:blipFill>
        <p:spPr>
          <a:xfrm>
            <a:off x="4191000" y="4343400"/>
            <a:ext cx="4352925" cy="1847850"/>
          </a:xfrm>
          <a:prstGeom prst="rect">
            <a:avLst/>
          </a:prstGeom>
        </p:spPr>
      </p:pic>
    </p:spTree>
    <p:extLst>
      <p:ext uri="{BB962C8B-B14F-4D97-AF65-F5344CB8AC3E}">
        <p14:creationId xmlns:p14="http://schemas.microsoft.com/office/powerpoint/2010/main" val="2375346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Multiple catch blocks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4" name="Content Placeholder 3"/>
          <p:cNvSpPr>
            <a:spLocks noGrp="1"/>
          </p:cNvSpPr>
          <p:nvPr>
            <p:ph sz="quarter" idx="1"/>
          </p:nvPr>
        </p:nvSpPr>
        <p:spPr/>
        <p:txBody>
          <a:bodyPr/>
          <a:lstStyle/>
          <a:p>
            <a:pPr algn="just"/>
            <a:r>
              <a:rPr lang="en-IN" dirty="0" smtClean="0"/>
              <a:t>In some cases, more than one exception could be raised by a single piece of code</a:t>
            </a:r>
            <a:endParaRPr lang="en-IN" dirty="0"/>
          </a:p>
          <a:p>
            <a:pPr algn="just"/>
            <a:r>
              <a:rPr lang="en-IN" dirty="0" smtClean="0"/>
              <a:t>When an exception is thrown, each </a:t>
            </a:r>
            <a:r>
              <a:rPr lang="en-IN" b="1" dirty="0" smtClean="0"/>
              <a:t>catch </a:t>
            </a:r>
            <a:r>
              <a:rPr lang="en-IN" dirty="0" smtClean="0"/>
              <a:t>statement is inspected in order, and the first one whose type matches that of the exception is executed</a:t>
            </a:r>
            <a:r>
              <a:rPr lang="en-IN" dirty="0"/>
              <a:t>.</a:t>
            </a:r>
          </a:p>
          <a:p>
            <a:pPr algn="just"/>
            <a:r>
              <a:rPr lang="en-IN" dirty="0" smtClean="0"/>
              <a:t>After one </a:t>
            </a:r>
            <a:r>
              <a:rPr lang="en-IN" b="1" dirty="0" smtClean="0"/>
              <a:t>catch </a:t>
            </a:r>
            <a:r>
              <a:rPr lang="en-IN" dirty="0" smtClean="0"/>
              <a:t>statement executes, the others are bypassed, and execution continues after the </a:t>
            </a:r>
            <a:r>
              <a:rPr lang="en-IN" b="1" dirty="0" smtClean="0"/>
              <a:t>try/catch </a:t>
            </a:r>
            <a:r>
              <a:rPr lang="en-IN" dirty="0" smtClean="0"/>
              <a:t>block</a:t>
            </a:r>
            <a:r>
              <a:rPr lang="en-IN" dirty="0"/>
              <a:t>.</a:t>
            </a:r>
          </a:p>
          <a:p>
            <a:pPr algn="just"/>
            <a:endParaRPr lang="en-IN" dirty="0"/>
          </a:p>
        </p:txBody>
      </p:sp>
    </p:spTree>
    <p:extLst>
      <p:ext uri="{BB962C8B-B14F-4D97-AF65-F5344CB8AC3E}">
        <p14:creationId xmlns:p14="http://schemas.microsoft.com/office/powerpoint/2010/main" val="1366725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Multiple catch blocks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pic>
        <p:nvPicPr>
          <p:cNvPr id="5" name="Picture 4"/>
          <p:cNvPicPr>
            <a:picLocks noChangeAspect="1"/>
          </p:cNvPicPr>
          <p:nvPr/>
        </p:nvPicPr>
        <p:blipFill>
          <a:blip r:embed="rId2"/>
          <a:stretch>
            <a:fillRect/>
          </a:stretch>
        </p:blipFill>
        <p:spPr>
          <a:xfrm>
            <a:off x="576362" y="1447800"/>
            <a:ext cx="5595838" cy="3505200"/>
          </a:xfrm>
          <a:prstGeom prst="rect">
            <a:avLst/>
          </a:prstGeom>
        </p:spPr>
      </p:pic>
      <p:pic>
        <p:nvPicPr>
          <p:cNvPr id="7" name="Picture 6"/>
          <p:cNvPicPr>
            <a:picLocks noChangeAspect="1"/>
          </p:cNvPicPr>
          <p:nvPr/>
        </p:nvPicPr>
        <p:blipFill>
          <a:blip r:embed="rId3"/>
          <a:stretch>
            <a:fillRect/>
          </a:stretch>
        </p:blipFill>
        <p:spPr>
          <a:xfrm>
            <a:off x="3276600" y="5225143"/>
            <a:ext cx="4695825" cy="676275"/>
          </a:xfrm>
          <a:prstGeom prst="rect">
            <a:avLst/>
          </a:prstGeom>
        </p:spPr>
      </p:pic>
    </p:spTree>
    <p:extLst>
      <p:ext uri="{BB962C8B-B14F-4D97-AF65-F5344CB8AC3E}">
        <p14:creationId xmlns:p14="http://schemas.microsoft.com/office/powerpoint/2010/main" val="1952084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Multiple catch blocks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pic>
        <p:nvPicPr>
          <p:cNvPr id="4" name="Picture 3"/>
          <p:cNvPicPr>
            <a:picLocks noChangeAspect="1"/>
          </p:cNvPicPr>
          <p:nvPr/>
        </p:nvPicPr>
        <p:blipFill>
          <a:blip r:embed="rId2"/>
          <a:stretch>
            <a:fillRect/>
          </a:stretch>
        </p:blipFill>
        <p:spPr>
          <a:xfrm>
            <a:off x="457200" y="1371600"/>
            <a:ext cx="5181600" cy="3733800"/>
          </a:xfrm>
          <a:prstGeom prst="rect">
            <a:avLst/>
          </a:prstGeom>
        </p:spPr>
      </p:pic>
      <p:pic>
        <p:nvPicPr>
          <p:cNvPr id="6" name="Picture 5"/>
          <p:cNvPicPr>
            <a:picLocks noChangeAspect="1"/>
          </p:cNvPicPr>
          <p:nvPr/>
        </p:nvPicPr>
        <p:blipFill>
          <a:blip r:embed="rId3"/>
          <a:stretch>
            <a:fillRect/>
          </a:stretch>
        </p:blipFill>
        <p:spPr>
          <a:xfrm>
            <a:off x="3058886" y="5262108"/>
            <a:ext cx="4724400" cy="864961"/>
          </a:xfrm>
          <a:prstGeom prst="rect">
            <a:avLst/>
          </a:prstGeom>
        </p:spPr>
      </p:pic>
    </p:spTree>
    <p:extLst>
      <p:ext uri="{BB962C8B-B14F-4D97-AF65-F5344CB8AC3E}">
        <p14:creationId xmlns:p14="http://schemas.microsoft.com/office/powerpoint/2010/main" val="303996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Multiple catch blocks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p:txBody>
          <a:bodyPr/>
          <a:lstStyle/>
          <a:p>
            <a:pPr algn="just"/>
            <a:r>
              <a:rPr lang="en-IN" dirty="0" smtClean="0"/>
              <a:t>When you use multiple catch statements, it is important to remember that exception subclasses must come before any of their super classes. This is because a catch statement that uses a superclass will catch exceptions of that type plus any of its subclasses</a:t>
            </a:r>
            <a:r>
              <a:rPr lang="en-IN" dirty="0"/>
              <a:t>.</a:t>
            </a:r>
          </a:p>
          <a:p>
            <a:pPr algn="just"/>
            <a:r>
              <a:rPr lang="en-IN" dirty="0" smtClean="0"/>
              <a:t>Thus, a subclass would never be reached if it came after its superclass</a:t>
            </a:r>
            <a:r>
              <a:rPr lang="en-IN" dirty="0"/>
              <a:t>.</a:t>
            </a:r>
          </a:p>
          <a:p>
            <a:pPr algn="just"/>
            <a:r>
              <a:rPr lang="en-IN" dirty="0" smtClean="0"/>
              <a:t>Further, in Java, unreachable code is an error</a:t>
            </a:r>
            <a:r>
              <a:rPr lang="en-IN" dirty="0"/>
              <a:t>.</a:t>
            </a:r>
          </a:p>
          <a:p>
            <a:pPr algn="just"/>
            <a:endParaRPr lang="en-IN" dirty="0"/>
          </a:p>
        </p:txBody>
      </p:sp>
    </p:spTree>
    <p:extLst>
      <p:ext uri="{BB962C8B-B14F-4D97-AF65-F5344CB8AC3E}">
        <p14:creationId xmlns:p14="http://schemas.microsoft.com/office/powerpoint/2010/main" val="1841365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Multiple catch blocks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pic>
        <p:nvPicPr>
          <p:cNvPr id="5" name="Picture 4"/>
          <p:cNvPicPr>
            <a:picLocks noChangeAspect="1"/>
          </p:cNvPicPr>
          <p:nvPr/>
        </p:nvPicPr>
        <p:blipFill>
          <a:blip r:embed="rId2"/>
          <a:stretch>
            <a:fillRect/>
          </a:stretch>
        </p:blipFill>
        <p:spPr>
          <a:xfrm>
            <a:off x="457200" y="1371600"/>
            <a:ext cx="3924300" cy="3143250"/>
          </a:xfrm>
          <a:prstGeom prst="rect">
            <a:avLst/>
          </a:prstGeom>
        </p:spPr>
      </p:pic>
      <p:pic>
        <p:nvPicPr>
          <p:cNvPr id="6" name="Picture 5"/>
          <p:cNvPicPr>
            <a:picLocks noChangeAspect="1"/>
          </p:cNvPicPr>
          <p:nvPr/>
        </p:nvPicPr>
        <p:blipFill>
          <a:blip r:embed="rId3"/>
          <a:stretch>
            <a:fillRect/>
          </a:stretch>
        </p:blipFill>
        <p:spPr>
          <a:xfrm>
            <a:off x="475343" y="4664074"/>
            <a:ext cx="7667625" cy="771525"/>
          </a:xfrm>
          <a:prstGeom prst="rect">
            <a:avLst/>
          </a:prstGeom>
        </p:spPr>
      </p:pic>
    </p:spTree>
    <p:extLst>
      <p:ext uri="{BB962C8B-B14F-4D97-AF65-F5344CB8AC3E}">
        <p14:creationId xmlns:p14="http://schemas.microsoft.com/office/powerpoint/2010/main" val="935641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try statements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p:txBody>
          <a:bodyPr/>
          <a:lstStyle/>
          <a:p>
            <a:pPr algn="just"/>
            <a:r>
              <a:rPr lang="en-IN" dirty="0" smtClean="0"/>
              <a:t>That is, a try statement can be inside the block of another try. Each time a try statement is entered, the context of that exception is pushed on the stack.</a:t>
            </a:r>
          </a:p>
          <a:p>
            <a:pPr algn="just"/>
            <a:r>
              <a:rPr lang="en-IN" dirty="0" smtClean="0"/>
              <a:t>If an inner try statement does not have a catch handler for a particular exception, the stack is unwound and the next try statement’s catch handlers are inspected for a match.</a:t>
            </a:r>
          </a:p>
          <a:p>
            <a:pPr algn="just"/>
            <a:r>
              <a:rPr lang="en-IN" dirty="0" smtClean="0"/>
              <a:t>If no catch statement matches, then the Java run-time system will handle the exception.</a:t>
            </a:r>
          </a:p>
        </p:txBody>
      </p:sp>
    </p:spTree>
    <p:extLst>
      <p:ext uri="{BB962C8B-B14F-4D97-AF65-F5344CB8AC3E}">
        <p14:creationId xmlns:p14="http://schemas.microsoft.com/office/powerpoint/2010/main" val="1279133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try statements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pic>
        <p:nvPicPr>
          <p:cNvPr id="5" name="Picture 4"/>
          <p:cNvPicPr>
            <a:picLocks noChangeAspect="1"/>
          </p:cNvPicPr>
          <p:nvPr/>
        </p:nvPicPr>
        <p:blipFill>
          <a:blip r:embed="rId2"/>
          <a:stretch>
            <a:fillRect/>
          </a:stretch>
        </p:blipFill>
        <p:spPr>
          <a:xfrm>
            <a:off x="612648" y="1320800"/>
            <a:ext cx="4238625" cy="4857750"/>
          </a:xfrm>
          <a:prstGeom prst="rect">
            <a:avLst/>
          </a:prstGeom>
        </p:spPr>
      </p:pic>
      <p:pic>
        <p:nvPicPr>
          <p:cNvPr id="6" name="Picture 5"/>
          <p:cNvPicPr>
            <a:picLocks noChangeAspect="1"/>
          </p:cNvPicPr>
          <p:nvPr/>
        </p:nvPicPr>
        <p:blipFill>
          <a:blip r:embed="rId3"/>
          <a:stretch>
            <a:fillRect/>
          </a:stretch>
        </p:blipFill>
        <p:spPr>
          <a:xfrm>
            <a:off x="4553857" y="1295400"/>
            <a:ext cx="4590143" cy="2057400"/>
          </a:xfrm>
          <a:prstGeom prst="rect">
            <a:avLst/>
          </a:prstGeom>
        </p:spPr>
      </p:pic>
    </p:spTree>
    <p:extLst>
      <p:ext uri="{BB962C8B-B14F-4D97-AF65-F5344CB8AC3E}">
        <p14:creationId xmlns:p14="http://schemas.microsoft.com/office/powerpoint/2010/main" val="611108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try statements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p:txBody>
          <a:bodyPr/>
          <a:lstStyle/>
          <a:p>
            <a:pPr algn="just"/>
            <a:r>
              <a:rPr lang="en-IN" dirty="0" smtClean="0"/>
              <a:t>You can enclose a call to a method within a try block. Inside that method is another try statement.</a:t>
            </a:r>
          </a:p>
          <a:p>
            <a:pPr algn="just"/>
            <a:r>
              <a:rPr lang="en-IN" dirty="0" smtClean="0"/>
              <a:t>In this case, the try within the method is still nested inside the outer try block, which calls the method.</a:t>
            </a:r>
            <a:endParaRPr lang="en-IN" dirty="0"/>
          </a:p>
        </p:txBody>
      </p:sp>
    </p:spTree>
    <p:extLst>
      <p:ext uri="{BB962C8B-B14F-4D97-AF65-F5344CB8AC3E}">
        <p14:creationId xmlns:p14="http://schemas.microsoft.com/office/powerpoint/2010/main" val="1904733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sz="quarter" idx="1"/>
          </p:nvPr>
        </p:nvSpPr>
        <p:spPr/>
        <p:txBody>
          <a:bodyPr>
            <a:normAutofit/>
          </a:bodyPr>
          <a:lstStyle/>
          <a:p>
            <a:r>
              <a:rPr lang="en-IN" dirty="0" smtClean="0"/>
              <a:t>Introduction</a:t>
            </a:r>
          </a:p>
          <a:p>
            <a:r>
              <a:rPr lang="en-IN" dirty="0" smtClean="0"/>
              <a:t>Catching exceptions</a:t>
            </a:r>
          </a:p>
          <a:p>
            <a:r>
              <a:rPr lang="en-IN" dirty="0" smtClean="0"/>
              <a:t>Multiple catch blocks</a:t>
            </a:r>
          </a:p>
          <a:p>
            <a:r>
              <a:rPr lang="en-IN" dirty="0" smtClean="0"/>
              <a:t>Nested try statements</a:t>
            </a:r>
          </a:p>
          <a:p>
            <a:r>
              <a:rPr lang="en-IN" dirty="0" smtClean="0"/>
              <a:t>throw</a:t>
            </a:r>
          </a:p>
          <a:p>
            <a:r>
              <a:rPr lang="en-IN" dirty="0" smtClean="0"/>
              <a:t>throws</a:t>
            </a:r>
          </a:p>
          <a:p>
            <a:r>
              <a:rPr lang="en-IN" dirty="0" smtClean="0"/>
              <a:t>finally</a:t>
            </a:r>
          </a:p>
          <a:p>
            <a:r>
              <a:rPr lang="en-IN" dirty="0" smtClean="0"/>
              <a:t>Built-in exceptions</a:t>
            </a:r>
          </a:p>
          <a:p>
            <a:r>
              <a:rPr lang="en-IN" dirty="0" smtClean="0"/>
              <a:t>User defined exceptions</a:t>
            </a:r>
          </a:p>
          <a:p>
            <a:r>
              <a:rPr lang="en-IN" dirty="0" smtClean="0"/>
              <a:t>Chained exceptions</a:t>
            </a:r>
            <a:endParaRPr lang="en-IN" dirty="0"/>
          </a:p>
        </p:txBody>
      </p:sp>
    </p:spTree>
    <p:extLst>
      <p:ext uri="{BB962C8B-B14F-4D97-AF65-F5344CB8AC3E}">
        <p14:creationId xmlns:p14="http://schemas.microsoft.com/office/powerpoint/2010/main" val="3604619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try statements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pic>
        <p:nvPicPr>
          <p:cNvPr id="5" name="Picture 4"/>
          <p:cNvPicPr>
            <a:picLocks noChangeAspect="1"/>
          </p:cNvPicPr>
          <p:nvPr/>
        </p:nvPicPr>
        <p:blipFill>
          <a:blip r:embed="rId2"/>
          <a:stretch>
            <a:fillRect/>
          </a:stretch>
        </p:blipFill>
        <p:spPr>
          <a:xfrm>
            <a:off x="1603248" y="1212187"/>
            <a:ext cx="5257800" cy="5086350"/>
          </a:xfrm>
          <a:prstGeom prst="rect">
            <a:avLst/>
          </a:prstGeom>
        </p:spPr>
      </p:pic>
    </p:spTree>
    <p:extLst>
      <p:ext uri="{BB962C8B-B14F-4D97-AF65-F5344CB8AC3E}">
        <p14:creationId xmlns:p14="http://schemas.microsoft.com/office/powerpoint/2010/main" val="3511173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Hierarchy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686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267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Hierarchy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pic>
        <p:nvPicPr>
          <p:cNvPr id="1026" name="Picture 2" descr="http://java5tutor.info/images/exceptionhierarch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23430"/>
            <a:ext cx="8229600" cy="673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501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Categories of Exceptions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4" name="Content Placeholder 3"/>
          <p:cNvSpPr>
            <a:spLocks noGrp="1"/>
          </p:cNvSpPr>
          <p:nvPr>
            <p:ph sz="quarter" idx="1"/>
          </p:nvPr>
        </p:nvSpPr>
        <p:spPr/>
        <p:txBody>
          <a:bodyPr>
            <a:normAutofit/>
          </a:bodyPr>
          <a:lstStyle/>
          <a:p>
            <a:pPr marL="381000" indent="-381000" algn="just"/>
            <a:r>
              <a:rPr lang="en-US" dirty="0"/>
              <a:t>Java exceptions fall in two categories:</a:t>
            </a:r>
          </a:p>
          <a:p>
            <a:pPr marL="808038" lvl="1" indent="-342900" algn="just">
              <a:buFont typeface="Wingdings" panose="05000000000000000000" pitchFamily="2" charset="2"/>
              <a:buAutoNum type="arabicPeriod"/>
            </a:pPr>
            <a:r>
              <a:rPr lang="en-US" dirty="0" smtClean="0">
                <a:solidFill>
                  <a:srgbClr val="FF0000"/>
                </a:solidFill>
              </a:rPr>
              <a:t>Unchecked</a:t>
            </a:r>
            <a:endParaRPr lang="en-US" dirty="0">
              <a:solidFill>
                <a:srgbClr val="FF0000"/>
              </a:solidFill>
            </a:endParaRPr>
          </a:p>
          <a:p>
            <a:pPr marL="1227138" lvl="2" indent="-304800" algn="just"/>
            <a:r>
              <a:rPr lang="en-US" dirty="0"/>
              <a:t>Not checked by the compiler at compile time</a:t>
            </a:r>
          </a:p>
          <a:p>
            <a:pPr marL="1227138" lvl="2" indent="-304800" algn="just"/>
            <a:r>
              <a:rPr lang="en-US" dirty="0"/>
              <a:t>Does not force the client program / method to declare each exception thrown by a method, or even handle it</a:t>
            </a:r>
          </a:p>
          <a:p>
            <a:pPr marL="1227138" lvl="2" indent="-304800" algn="just"/>
            <a:r>
              <a:rPr lang="en-US" dirty="0"/>
              <a:t>All exceptions are derived from </a:t>
            </a:r>
            <a:r>
              <a:rPr lang="en-US" i="1" dirty="0">
                <a:solidFill>
                  <a:srgbClr val="FF0000"/>
                </a:solidFill>
              </a:rPr>
              <a:t>RuntimeException</a:t>
            </a:r>
            <a:r>
              <a:rPr lang="en-US" dirty="0"/>
              <a:t> class</a:t>
            </a:r>
          </a:p>
          <a:p>
            <a:pPr marL="808038" lvl="1" indent="-342900" algn="just">
              <a:buFont typeface="Wingdings" panose="05000000000000000000" pitchFamily="2" charset="2"/>
              <a:buAutoNum type="arabicPeriod" startAt="2"/>
            </a:pPr>
            <a:r>
              <a:rPr lang="en-US" dirty="0" smtClean="0">
                <a:solidFill>
                  <a:srgbClr val="FF0000"/>
                </a:solidFill>
              </a:rPr>
              <a:t>Checked</a:t>
            </a:r>
            <a:endParaRPr lang="en-US" dirty="0">
              <a:solidFill>
                <a:srgbClr val="FF0000"/>
              </a:solidFill>
            </a:endParaRPr>
          </a:p>
          <a:p>
            <a:pPr marL="1227138" lvl="2" indent="-304800" algn="just"/>
            <a:r>
              <a:rPr lang="en-US" dirty="0"/>
              <a:t>Checked by the compiler to see if these exceptions are properly caught or specified, &amp; if not, the code fails to compile</a:t>
            </a:r>
          </a:p>
          <a:p>
            <a:pPr marL="1227138" lvl="2" indent="-304800" algn="just"/>
            <a:r>
              <a:rPr lang="en-US" dirty="0"/>
              <a:t>Forces client program to deal with the scenario in which an exception may be thrown</a:t>
            </a:r>
          </a:p>
          <a:p>
            <a:pPr marL="1227138" lvl="2" indent="-304800" algn="just"/>
            <a:r>
              <a:rPr lang="en-US" dirty="0"/>
              <a:t>All exceptions which are not derived from </a:t>
            </a:r>
            <a:r>
              <a:rPr lang="en-US" dirty="0" err="1"/>
              <a:t>RuntimeException</a:t>
            </a:r>
            <a:r>
              <a:rPr lang="en-US" dirty="0"/>
              <a:t> </a:t>
            </a:r>
            <a:r>
              <a:rPr lang="en-US" dirty="0" smtClean="0"/>
              <a:t>class</a:t>
            </a:r>
            <a:endParaRPr lang="en-US" dirty="0"/>
          </a:p>
          <a:p>
            <a:pPr marL="1227138" lvl="2" indent="-304800" algn="just"/>
            <a:endParaRPr lang="en-US" dirty="0"/>
          </a:p>
          <a:p>
            <a:pPr algn="just"/>
            <a:endParaRPr lang="en-IN" dirty="0"/>
          </a:p>
        </p:txBody>
      </p:sp>
    </p:spTree>
    <p:extLst>
      <p:ext uri="{BB962C8B-B14F-4D97-AF65-F5344CB8AC3E}">
        <p14:creationId xmlns:p14="http://schemas.microsoft.com/office/powerpoint/2010/main" val="3821500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“throw”</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Content Placeholder 3"/>
          <p:cNvSpPr>
            <a:spLocks noGrp="1"/>
          </p:cNvSpPr>
          <p:nvPr>
            <p:ph sz="quarter" idx="1"/>
          </p:nvPr>
        </p:nvSpPr>
        <p:spPr/>
        <p:txBody>
          <a:bodyPr>
            <a:normAutofit lnSpcReduction="10000"/>
          </a:bodyPr>
          <a:lstStyle/>
          <a:p>
            <a:pPr algn="just"/>
            <a:r>
              <a:rPr lang="en-IN" dirty="0" smtClean="0"/>
              <a:t>It is possible for the program to throw an exception explicitly, using the throw statement.</a:t>
            </a:r>
          </a:p>
          <a:p>
            <a:pPr algn="just"/>
            <a:r>
              <a:rPr lang="en-IN" dirty="0" smtClean="0"/>
              <a:t>The general form of throw is shown here:</a:t>
            </a:r>
          </a:p>
          <a:p>
            <a:pPr lvl="1" algn="just"/>
            <a:r>
              <a:rPr lang="en-IN" dirty="0"/>
              <a:t>t</a:t>
            </a:r>
            <a:r>
              <a:rPr lang="en-IN" dirty="0" smtClean="0"/>
              <a:t>hrow </a:t>
            </a:r>
            <a:r>
              <a:rPr lang="en-IN" i="1" dirty="0" err="1" smtClean="0"/>
              <a:t>ThrowableInstance</a:t>
            </a:r>
            <a:r>
              <a:rPr lang="en-IN" dirty="0" smtClean="0"/>
              <a:t>;</a:t>
            </a:r>
          </a:p>
          <a:p>
            <a:pPr algn="just"/>
            <a:r>
              <a:rPr lang="en-IN" dirty="0" smtClean="0"/>
              <a:t>Here, </a:t>
            </a:r>
            <a:r>
              <a:rPr lang="en-IN" dirty="0" err="1" smtClean="0"/>
              <a:t>ThrowableInstance</a:t>
            </a:r>
            <a:r>
              <a:rPr lang="en-IN" dirty="0" smtClean="0"/>
              <a:t> must be an object of type Throwable or a subclass of Throwable.</a:t>
            </a:r>
          </a:p>
          <a:p>
            <a:pPr algn="just"/>
            <a:r>
              <a:rPr lang="en-IN" dirty="0" smtClean="0"/>
              <a:t>Primitive types, such as int or char, as well as non-Throwable classes, such as String and Object, cannot be used as exceptions.</a:t>
            </a:r>
          </a:p>
          <a:p>
            <a:pPr algn="just"/>
            <a:r>
              <a:rPr lang="en-IN" dirty="0" smtClean="0"/>
              <a:t>There are two ways you can obtain a Throwable object:</a:t>
            </a:r>
          </a:p>
          <a:p>
            <a:pPr lvl="1" algn="just"/>
            <a:r>
              <a:rPr lang="en-IN" dirty="0" smtClean="0"/>
              <a:t>Using a parameter in a catch clause, or</a:t>
            </a:r>
          </a:p>
          <a:p>
            <a:pPr lvl="1" algn="just"/>
            <a:r>
              <a:rPr lang="en-IN" dirty="0" smtClean="0"/>
              <a:t>Creating one with the new operator.</a:t>
            </a:r>
            <a:endParaRPr lang="en-IN" dirty="0"/>
          </a:p>
        </p:txBody>
      </p:sp>
    </p:spTree>
    <p:extLst>
      <p:ext uri="{BB962C8B-B14F-4D97-AF65-F5344CB8AC3E}">
        <p14:creationId xmlns:p14="http://schemas.microsoft.com/office/powerpoint/2010/main" val="355819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“throw”</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p:txBody>
          <a:bodyPr>
            <a:normAutofit/>
          </a:bodyPr>
          <a:lstStyle/>
          <a:p>
            <a:pPr algn="just"/>
            <a:r>
              <a:rPr lang="en-IN" dirty="0" smtClean="0"/>
              <a:t>The flow of execution stops immediately after the throw statement; any subsequent statements are not executed.</a:t>
            </a:r>
          </a:p>
          <a:p>
            <a:pPr algn="just"/>
            <a:r>
              <a:rPr lang="en-IN" dirty="0" smtClean="0"/>
              <a:t>The nearest enclosing try block is inspected to see if it has a catch statement that matches the type of exception.</a:t>
            </a:r>
          </a:p>
          <a:p>
            <a:pPr algn="just"/>
            <a:r>
              <a:rPr lang="en-IN" dirty="0" smtClean="0"/>
              <a:t>If it does find a match, control is transferred to that statement.</a:t>
            </a:r>
          </a:p>
          <a:p>
            <a:pPr algn="just"/>
            <a:r>
              <a:rPr lang="en-IN" dirty="0" smtClean="0"/>
              <a:t>If not, then the next enclosing try statement is inspected and so on.</a:t>
            </a:r>
          </a:p>
          <a:p>
            <a:pPr algn="just"/>
            <a:r>
              <a:rPr lang="en-IN" dirty="0" smtClean="0"/>
              <a:t>If no matching catch is found, then the default exception handler halts the program and prints the stack trace.</a:t>
            </a:r>
            <a:endParaRPr lang="en-IN" dirty="0"/>
          </a:p>
        </p:txBody>
      </p:sp>
    </p:spTree>
    <p:extLst>
      <p:ext uri="{BB962C8B-B14F-4D97-AF65-F5344CB8AC3E}">
        <p14:creationId xmlns:p14="http://schemas.microsoft.com/office/powerpoint/2010/main" val="453384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“throw”</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pic>
        <p:nvPicPr>
          <p:cNvPr id="5" name="Picture 4"/>
          <p:cNvPicPr>
            <a:picLocks noChangeAspect="1"/>
          </p:cNvPicPr>
          <p:nvPr/>
        </p:nvPicPr>
        <p:blipFill>
          <a:blip r:embed="rId2"/>
          <a:stretch>
            <a:fillRect/>
          </a:stretch>
        </p:blipFill>
        <p:spPr>
          <a:xfrm>
            <a:off x="457200" y="1371600"/>
            <a:ext cx="5562600" cy="4724400"/>
          </a:xfrm>
          <a:prstGeom prst="rect">
            <a:avLst/>
          </a:prstGeom>
        </p:spPr>
      </p:pic>
      <p:pic>
        <p:nvPicPr>
          <p:cNvPr id="6" name="Picture 5"/>
          <p:cNvPicPr>
            <a:picLocks noChangeAspect="1"/>
          </p:cNvPicPr>
          <p:nvPr/>
        </p:nvPicPr>
        <p:blipFill>
          <a:blip r:embed="rId3"/>
          <a:stretch>
            <a:fillRect/>
          </a:stretch>
        </p:blipFill>
        <p:spPr>
          <a:xfrm>
            <a:off x="4953000" y="4267200"/>
            <a:ext cx="4038600" cy="990600"/>
          </a:xfrm>
          <a:prstGeom prst="rect">
            <a:avLst/>
          </a:prstGeom>
        </p:spPr>
      </p:pic>
    </p:spTree>
    <p:extLst>
      <p:ext uri="{BB962C8B-B14F-4D97-AF65-F5344CB8AC3E}">
        <p14:creationId xmlns:p14="http://schemas.microsoft.com/office/powerpoint/2010/main" val="2537237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“throw”</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pic>
        <p:nvPicPr>
          <p:cNvPr id="5" name="Picture 4"/>
          <p:cNvPicPr>
            <a:picLocks noChangeAspect="1"/>
          </p:cNvPicPr>
          <p:nvPr/>
        </p:nvPicPr>
        <p:blipFill>
          <a:blip r:embed="rId2"/>
          <a:stretch>
            <a:fillRect/>
          </a:stretch>
        </p:blipFill>
        <p:spPr>
          <a:xfrm>
            <a:off x="475397" y="1447800"/>
            <a:ext cx="5849203" cy="2590800"/>
          </a:xfrm>
          <a:prstGeom prst="rect">
            <a:avLst/>
          </a:prstGeom>
        </p:spPr>
      </p:pic>
      <p:pic>
        <p:nvPicPr>
          <p:cNvPr id="6" name="Picture 5"/>
          <p:cNvPicPr>
            <a:picLocks noChangeAspect="1"/>
          </p:cNvPicPr>
          <p:nvPr/>
        </p:nvPicPr>
        <p:blipFill>
          <a:blip r:embed="rId3"/>
          <a:stretch>
            <a:fillRect/>
          </a:stretch>
        </p:blipFill>
        <p:spPr>
          <a:xfrm>
            <a:off x="2209800" y="4371833"/>
            <a:ext cx="5638800" cy="952500"/>
          </a:xfrm>
          <a:prstGeom prst="rect">
            <a:avLst/>
          </a:prstGeom>
        </p:spPr>
      </p:pic>
    </p:spTree>
    <p:extLst>
      <p:ext uri="{BB962C8B-B14F-4D97-AF65-F5344CB8AC3E}">
        <p14:creationId xmlns:p14="http://schemas.microsoft.com/office/powerpoint/2010/main" val="3709669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“throw”</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pic>
        <p:nvPicPr>
          <p:cNvPr id="4" name="Picture 3"/>
          <p:cNvPicPr>
            <a:picLocks noChangeAspect="1"/>
          </p:cNvPicPr>
          <p:nvPr/>
        </p:nvPicPr>
        <p:blipFill>
          <a:blip r:embed="rId2"/>
          <a:stretch>
            <a:fillRect/>
          </a:stretch>
        </p:blipFill>
        <p:spPr>
          <a:xfrm>
            <a:off x="442415" y="1258343"/>
            <a:ext cx="5076825" cy="5067300"/>
          </a:xfrm>
          <a:prstGeom prst="rect">
            <a:avLst/>
          </a:prstGeom>
        </p:spPr>
      </p:pic>
      <p:pic>
        <p:nvPicPr>
          <p:cNvPr id="7" name="Picture 6"/>
          <p:cNvPicPr>
            <a:picLocks noChangeAspect="1"/>
          </p:cNvPicPr>
          <p:nvPr/>
        </p:nvPicPr>
        <p:blipFill>
          <a:blip r:embed="rId3"/>
          <a:stretch>
            <a:fillRect/>
          </a:stretch>
        </p:blipFill>
        <p:spPr>
          <a:xfrm>
            <a:off x="5334000" y="2590800"/>
            <a:ext cx="3533775" cy="2114550"/>
          </a:xfrm>
          <a:prstGeom prst="rect">
            <a:avLst/>
          </a:prstGeom>
        </p:spPr>
      </p:pic>
    </p:spTree>
    <p:extLst>
      <p:ext uri="{BB962C8B-B14F-4D97-AF65-F5344CB8AC3E}">
        <p14:creationId xmlns:p14="http://schemas.microsoft.com/office/powerpoint/2010/main" val="505346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“throws”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
        <p:nvSpPr>
          <p:cNvPr id="4" name="Content Placeholder 3"/>
          <p:cNvSpPr>
            <a:spLocks noGrp="1"/>
          </p:cNvSpPr>
          <p:nvPr>
            <p:ph sz="quarter" idx="1"/>
          </p:nvPr>
        </p:nvSpPr>
        <p:spPr/>
        <p:txBody>
          <a:bodyPr>
            <a:normAutofit/>
          </a:bodyPr>
          <a:lstStyle/>
          <a:p>
            <a:pPr algn="just"/>
            <a:r>
              <a:rPr lang="en-IN" sz="2300" dirty="0" smtClean="0"/>
              <a:t>If a method is capable of causing an exception that it does not handle, it must specify this behaviour so that callers of the method can guard themselves against that exception</a:t>
            </a:r>
            <a:endParaRPr lang="en-IN" sz="2300" dirty="0"/>
          </a:p>
          <a:p>
            <a:pPr algn="just"/>
            <a:r>
              <a:rPr lang="en-IN" sz="2300" dirty="0" smtClean="0"/>
              <a:t>It is done by including a </a:t>
            </a:r>
            <a:r>
              <a:rPr lang="en-IN" sz="2300" b="1" dirty="0" smtClean="0"/>
              <a:t>throws </a:t>
            </a:r>
            <a:r>
              <a:rPr lang="en-IN" sz="2300" dirty="0" smtClean="0"/>
              <a:t>clause in the method’s declaration</a:t>
            </a:r>
            <a:endParaRPr lang="en-IN" sz="2300" dirty="0"/>
          </a:p>
          <a:p>
            <a:pPr algn="just"/>
            <a:r>
              <a:rPr lang="en-IN" sz="2300" dirty="0" smtClean="0"/>
              <a:t>A </a:t>
            </a:r>
            <a:r>
              <a:rPr lang="en-IN" sz="2300" b="1" dirty="0" smtClean="0"/>
              <a:t>throws </a:t>
            </a:r>
            <a:r>
              <a:rPr lang="en-IN" sz="2300" dirty="0" smtClean="0"/>
              <a:t>clause lists the types of exceptions that a method might throw</a:t>
            </a:r>
            <a:r>
              <a:rPr lang="en-IN" sz="2300" dirty="0"/>
              <a:t>.</a:t>
            </a:r>
          </a:p>
          <a:p>
            <a:pPr algn="just"/>
            <a:r>
              <a:rPr lang="en-IN" sz="2300" dirty="0" smtClean="0"/>
              <a:t>This is necessary for all exceptions, except those of type </a:t>
            </a:r>
            <a:r>
              <a:rPr lang="en-IN" sz="2300" b="1" dirty="0" smtClean="0"/>
              <a:t>Error </a:t>
            </a:r>
            <a:r>
              <a:rPr lang="en-IN" sz="2300" dirty="0" smtClean="0"/>
              <a:t>or </a:t>
            </a:r>
            <a:r>
              <a:rPr lang="en-IN" sz="2300" b="1" dirty="0" smtClean="0"/>
              <a:t>RuntimeException</a:t>
            </a:r>
            <a:r>
              <a:rPr lang="en-IN" sz="2300" dirty="0" smtClean="0"/>
              <a:t>, or any of their subclasses</a:t>
            </a:r>
            <a:r>
              <a:rPr lang="en-IN" sz="2300" dirty="0"/>
              <a:t>.</a:t>
            </a:r>
          </a:p>
          <a:p>
            <a:pPr algn="just"/>
            <a:r>
              <a:rPr lang="en-IN" sz="2300" dirty="0" smtClean="0"/>
              <a:t>This is the general form of a method declaration that includes a </a:t>
            </a:r>
            <a:r>
              <a:rPr lang="en-IN" sz="2300" b="1" dirty="0" smtClean="0"/>
              <a:t>throws </a:t>
            </a:r>
            <a:r>
              <a:rPr lang="en-IN" sz="2300" dirty="0" smtClean="0"/>
              <a:t>clause</a:t>
            </a:r>
            <a:r>
              <a:rPr lang="en-IN" sz="2300" dirty="0"/>
              <a:t>:</a:t>
            </a:r>
          </a:p>
          <a:p>
            <a:pPr algn="just"/>
            <a:endParaRPr lang="en-IN" sz="2300" dirty="0"/>
          </a:p>
        </p:txBody>
      </p:sp>
      <p:pic>
        <p:nvPicPr>
          <p:cNvPr id="5" name="Picture 4"/>
          <p:cNvPicPr>
            <a:picLocks noChangeAspect="1"/>
          </p:cNvPicPr>
          <p:nvPr/>
        </p:nvPicPr>
        <p:blipFill>
          <a:blip r:embed="rId2"/>
          <a:stretch>
            <a:fillRect/>
          </a:stretch>
        </p:blipFill>
        <p:spPr>
          <a:xfrm>
            <a:off x="3276600" y="5022850"/>
            <a:ext cx="4829175" cy="1333500"/>
          </a:xfrm>
          <a:prstGeom prst="rect">
            <a:avLst/>
          </a:prstGeom>
        </p:spPr>
      </p:pic>
    </p:spTree>
    <p:extLst>
      <p:ext uri="{BB962C8B-B14F-4D97-AF65-F5344CB8AC3E}">
        <p14:creationId xmlns:p14="http://schemas.microsoft.com/office/powerpoint/2010/main" val="89440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Exception?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4" name="Content Placeholder 3"/>
          <p:cNvSpPr>
            <a:spLocks noGrp="1"/>
          </p:cNvSpPr>
          <p:nvPr>
            <p:ph sz="quarter" idx="1"/>
          </p:nvPr>
        </p:nvSpPr>
        <p:spPr/>
        <p:txBody>
          <a:bodyPr>
            <a:normAutofit fontScale="92500" lnSpcReduction="20000"/>
          </a:bodyPr>
          <a:lstStyle/>
          <a:p>
            <a:pPr algn="just"/>
            <a:r>
              <a:rPr lang="en-IN" dirty="0" smtClean="0"/>
              <a:t>An exception is an abnormal condition that arises in a code sequence at runtime.</a:t>
            </a:r>
          </a:p>
          <a:p>
            <a:pPr algn="just"/>
            <a:r>
              <a:rPr lang="en-IN" dirty="0" smtClean="0"/>
              <a:t>A Java exception is an object that describes an exceptional (that is, error) condition that had occurred in a piece of code.</a:t>
            </a:r>
          </a:p>
          <a:p>
            <a:pPr algn="just"/>
            <a:r>
              <a:rPr lang="en-IN" dirty="0" smtClean="0"/>
              <a:t>When an exceptional condition arises, an object representing that exception is created and thrown in the method that caused that error. That method may choose to handle the exception itself, or pass it on. Either way, at some point, the exception is caught and processed.</a:t>
            </a:r>
          </a:p>
          <a:p>
            <a:pPr algn="just"/>
            <a:r>
              <a:rPr lang="en-IN" dirty="0" smtClean="0"/>
              <a:t>Java exception handling is managed via five keywords:</a:t>
            </a:r>
          </a:p>
          <a:p>
            <a:pPr lvl="1" algn="just"/>
            <a:r>
              <a:rPr lang="en-IN" dirty="0"/>
              <a:t>t</a:t>
            </a:r>
            <a:r>
              <a:rPr lang="en-IN" dirty="0" smtClean="0"/>
              <a:t>ry</a:t>
            </a:r>
          </a:p>
          <a:p>
            <a:pPr lvl="1" algn="just"/>
            <a:r>
              <a:rPr lang="en-IN" dirty="0"/>
              <a:t>c</a:t>
            </a:r>
            <a:r>
              <a:rPr lang="en-IN" dirty="0" smtClean="0"/>
              <a:t>atch</a:t>
            </a:r>
          </a:p>
          <a:p>
            <a:pPr lvl="1" algn="just"/>
            <a:r>
              <a:rPr lang="en-IN" dirty="0"/>
              <a:t>t</a:t>
            </a:r>
            <a:r>
              <a:rPr lang="en-IN" dirty="0" smtClean="0"/>
              <a:t>hrow</a:t>
            </a:r>
          </a:p>
          <a:p>
            <a:pPr lvl="1" algn="just"/>
            <a:r>
              <a:rPr lang="en-IN" dirty="0" smtClean="0"/>
              <a:t>throws</a:t>
            </a:r>
          </a:p>
          <a:p>
            <a:pPr lvl="1" algn="just"/>
            <a:r>
              <a:rPr lang="en-IN" dirty="0"/>
              <a:t>f</a:t>
            </a:r>
            <a:r>
              <a:rPr lang="en-IN" dirty="0" smtClean="0"/>
              <a:t>inally </a:t>
            </a:r>
            <a:endParaRPr lang="en-IN" dirty="0"/>
          </a:p>
        </p:txBody>
      </p:sp>
    </p:spTree>
    <p:extLst>
      <p:ext uri="{BB962C8B-B14F-4D97-AF65-F5344CB8AC3E}">
        <p14:creationId xmlns:p14="http://schemas.microsoft.com/office/powerpoint/2010/main" val="822798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“throws”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pic>
        <p:nvPicPr>
          <p:cNvPr id="6" name="Picture 5"/>
          <p:cNvPicPr>
            <a:picLocks noChangeAspect="1"/>
          </p:cNvPicPr>
          <p:nvPr/>
        </p:nvPicPr>
        <p:blipFill>
          <a:blip r:embed="rId2"/>
          <a:stretch>
            <a:fillRect/>
          </a:stretch>
        </p:blipFill>
        <p:spPr>
          <a:xfrm>
            <a:off x="612648" y="1447800"/>
            <a:ext cx="4645152" cy="2590800"/>
          </a:xfrm>
          <a:prstGeom prst="rect">
            <a:avLst/>
          </a:prstGeom>
        </p:spPr>
      </p:pic>
      <p:pic>
        <p:nvPicPr>
          <p:cNvPr id="7" name="Picture 6"/>
          <p:cNvPicPr>
            <a:picLocks noChangeAspect="1"/>
          </p:cNvPicPr>
          <p:nvPr/>
        </p:nvPicPr>
        <p:blipFill>
          <a:blip r:embed="rId3"/>
          <a:stretch>
            <a:fillRect/>
          </a:stretch>
        </p:blipFill>
        <p:spPr>
          <a:xfrm>
            <a:off x="2514600" y="4114800"/>
            <a:ext cx="5791200" cy="1143000"/>
          </a:xfrm>
          <a:prstGeom prst="rect">
            <a:avLst/>
          </a:prstGeom>
        </p:spPr>
      </p:pic>
    </p:spTree>
    <p:extLst>
      <p:ext uri="{BB962C8B-B14F-4D97-AF65-F5344CB8AC3E}">
        <p14:creationId xmlns:p14="http://schemas.microsoft.com/office/powerpoint/2010/main" val="664342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“throws”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pic>
        <p:nvPicPr>
          <p:cNvPr id="4" name="Picture 3"/>
          <p:cNvPicPr>
            <a:picLocks noChangeAspect="1"/>
          </p:cNvPicPr>
          <p:nvPr/>
        </p:nvPicPr>
        <p:blipFill>
          <a:blip r:embed="rId2"/>
          <a:stretch>
            <a:fillRect/>
          </a:stretch>
        </p:blipFill>
        <p:spPr>
          <a:xfrm>
            <a:off x="470848" y="1524000"/>
            <a:ext cx="5625152" cy="2438400"/>
          </a:xfrm>
          <a:prstGeom prst="rect">
            <a:avLst/>
          </a:prstGeom>
        </p:spPr>
      </p:pic>
      <p:pic>
        <p:nvPicPr>
          <p:cNvPr id="5" name="Picture 4"/>
          <p:cNvPicPr>
            <a:picLocks noChangeAspect="1"/>
          </p:cNvPicPr>
          <p:nvPr/>
        </p:nvPicPr>
        <p:blipFill>
          <a:blip r:embed="rId3"/>
          <a:stretch>
            <a:fillRect/>
          </a:stretch>
        </p:blipFill>
        <p:spPr>
          <a:xfrm>
            <a:off x="2505928" y="4343400"/>
            <a:ext cx="4656872" cy="1219200"/>
          </a:xfrm>
          <a:prstGeom prst="rect">
            <a:avLst/>
          </a:prstGeom>
        </p:spPr>
      </p:pic>
    </p:spTree>
    <p:extLst>
      <p:ext uri="{BB962C8B-B14F-4D97-AF65-F5344CB8AC3E}">
        <p14:creationId xmlns:p14="http://schemas.microsoft.com/office/powerpoint/2010/main" val="1286214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“throws”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pic>
        <p:nvPicPr>
          <p:cNvPr id="6" name="Picture 5"/>
          <p:cNvPicPr>
            <a:picLocks noChangeAspect="1"/>
          </p:cNvPicPr>
          <p:nvPr/>
        </p:nvPicPr>
        <p:blipFill>
          <a:blip r:embed="rId2"/>
          <a:stretch>
            <a:fillRect/>
          </a:stretch>
        </p:blipFill>
        <p:spPr>
          <a:xfrm>
            <a:off x="457200" y="1371600"/>
            <a:ext cx="5029200" cy="3352800"/>
          </a:xfrm>
          <a:prstGeom prst="rect">
            <a:avLst/>
          </a:prstGeom>
        </p:spPr>
      </p:pic>
      <p:pic>
        <p:nvPicPr>
          <p:cNvPr id="4" name="Picture 3"/>
          <p:cNvPicPr>
            <a:picLocks noChangeAspect="1"/>
          </p:cNvPicPr>
          <p:nvPr/>
        </p:nvPicPr>
        <p:blipFill>
          <a:blip r:embed="rId3"/>
          <a:stretch>
            <a:fillRect/>
          </a:stretch>
        </p:blipFill>
        <p:spPr>
          <a:xfrm>
            <a:off x="2057400" y="4983707"/>
            <a:ext cx="4724400" cy="781050"/>
          </a:xfrm>
          <a:prstGeom prst="rect">
            <a:avLst/>
          </a:prstGeom>
        </p:spPr>
      </p:pic>
    </p:spTree>
    <p:extLst>
      <p:ext uri="{BB962C8B-B14F-4D97-AF65-F5344CB8AC3E}">
        <p14:creationId xmlns:p14="http://schemas.microsoft.com/office/powerpoint/2010/main" val="2193078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Without “throws</a:t>
            </a:r>
            <a:r>
              <a:rPr lang="en-IN" dirty="0" smtClean="0"/>
              <a:t>”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pic>
        <p:nvPicPr>
          <p:cNvPr id="4" name="Picture 3"/>
          <p:cNvPicPr>
            <a:picLocks noChangeAspect="1"/>
          </p:cNvPicPr>
          <p:nvPr/>
        </p:nvPicPr>
        <p:blipFill>
          <a:blip r:embed="rId2"/>
          <a:stretch>
            <a:fillRect/>
          </a:stretch>
        </p:blipFill>
        <p:spPr>
          <a:xfrm>
            <a:off x="465010" y="1371600"/>
            <a:ext cx="5402390" cy="3657600"/>
          </a:xfrm>
          <a:prstGeom prst="rect">
            <a:avLst/>
          </a:prstGeom>
        </p:spPr>
      </p:pic>
      <p:pic>
        <p:nvPicPr>
          <p:cNvPr id="5" name="Picture 4"/>
          <p:cNvPicPr>
            <a:picLocks noChangeAspect="1"/>
          </p:cNvPicPr>
          <p:nvPr/>
        </p:nvPicPr>
        <p:blipFill>
          <a:blip r:embed="rId3"/>
          <a:stretch>
            <a:fillRect/>
          </a:stretch>
        </p:blipFill>
        <p:spPr>
          <a:xfrm>
            <a:off x="2743200" y="4996218"/>
            <a:ext cx="4953000" cy="895350"/>
          </a:xfrm>
          <a:prstGeom prst="rect">
            <a:avLst/>
          </a:prstGeom>
        </p:spPr>
      </p:pic>
    </p:spTree>
    <p:extLst>
      <p:ext uri="{BB962C8B-B14F-4D97-AF65-F5344CB8AC3E}">
        <p14:creationId xmlns:p14="http://schemas.microsoft.com/office/powerpoint/2010/main" val="2419117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“finally”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
        <p:nvSpPr>
          <p:cNvPr id="4" name="Content Placeholder 3"/>
          <p:cNvSpPr>
            <a:spLocks noGrp="1"/>
          </p:cNvSpPr>
          <p:nvPr>
            <p:ph sz="quarter" idx="1"/>
          </p:nvPr>
        </p:nvSpPr>
        <p:spPr/>
        <p:txBody>
          <a:bodyPr/>
          <a:lstStyle/>
          <a:p>
            <a:pPr algn="just"/>
            <a:r>
              <a:rPr lang="en-US" sz="2800" dirty="0"/>
              <a:t>Sometimes, while in a try / catch block, an Exception could be thrown before some important code at the end of the try </a:t>
            </a:r>
            <a:r>
              <a:rPr lang="en-US" sz="2800" dirty="0" smtClean="0"/>
              <a:t>block.</a:t>
            </a:r>
            <a:endParaRPr lang="en-US" sz="2800" dirty="0"/>
          </a:p>
          <a:p>
            <a:pPr algn="just"/>
            <a:r>
              <a:rPr lang="en-US" sz="2800" dirty="0" smtClean="0"/>
              <a:t>The </a:t>
            </a:r>
            <a:r>
              <a:rPr lang="en-US" sz="2800" i="1" dirty="0"/>
              <a:t>finally</a:t>
            </a:r>
            <a:r>
              <a:rPr lang="en-US" sz="2800" dirty="0"/>
              <a:t> block can be used to run this </a:t>
            </a:r>
            <a:r>
              <a:rPr lang="en-US" sz="2800" dirty="0" smtClean="0"/>
              <a:t>code.</a:t>
            </a:r>
            <a:endParaRPr lang="en-US" sz="2800" dirty="0"/>
          </a:p>
          <a:p>
            <a:pPr algn="just"/>
            <a:r>
              <a:rPr lang="en-US" sz="2800" dirty="0" smtClean="0"/>
              <a:t>Code </a:t>
            </a:r>
            <a:r>
              <a:rPr lang="en-US" sz="2800" dirty="0"/>
              <a:t>in </a:t>
            </a:r>
            <a:r>
              <a:rPr lang="en-US" sz="2800" i="1" dirty="0"/>
              <a:t>finally</a:t>
            </a:r>
            <a:r>
              <a:rPr lang="en-US" sz="2800" dirty="0"/>
              <a:t> always executes (even in case of unhandled exceptions</a:t>
            </a:r>
            <a:r>
              <a:rPr lang="en-US" sz="2800" dirty="0" smtClean="0"/>
              <a:t>).</a:t>
            </a:r>
          </a:p>
          <a:p>
            <a:pPr algn="just"/>
            <a:r>
              <a:rPr lang="en-US" sz="2800" dirty="0" smtClean="0"/>
              <a:t>The finally clause is optional.</a:t>
            </a:r>
          </a:p>
          <a:p>
            <a:pPr algn="just"/>
            <a:r>
              <a:rPr lang="en-US" sz="2800" dirty="0" smtClean="0"/>
              <a:t>Each try statement requires at least one catch or a finally clause.</a:t>
            </a:r>
          </a:p>
          <a:p>
            <a:pPr algn="just"/>
            <a:endParaRPr lang="en-US" sz="2800" dirty="0"/>
          </a:p>
        </p:txBody>
      </p:sp>
    </p:spTree>
    <p:extLst>
      <p:ext uri="{BB962C8B-B14F-4D97-AF65-F5344CB8AC3E}">
        <p14:creationId xmlns:p14="http://schemas.microsoft.com/office/powerpoint/2010/main" val="1569280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“finally”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pic>
        <p:nvPicPr>
          <p:cNvPr id="5" name="Picture 4"/>
          <p:cNvPicPr>
            <a:picLocks noChangeAspect="1"/>
          </p:cNvPicPr>
          <p:nvPr/>
        </p:nvPicPr>
        <p:blipFill>
          <a:blip r:embed="rId2"/>
          <a:stretch>
            <a:fillRect/>
          </a:stretch>
        </p:blipFill>
        <p:spPr>
          <a:xfrm>
            <a:off x="1143000" y="1289875"/>
            <a:ext cx="3962400" cy="5419725"/>
          </a:xfrm>
          <a:prstGeom prst="rect">
            <a:avLst/>
          </a:prstGeom>
        </p:spPr>
      </p:pic>
      <p:pic>
        <p:nvPicPr>
          <p:cNvPr id="6" name="Picture 5"/>
          <p:cNvPicPr>
            <a:picLocks noChangeAspect="1"/>
          </p:cNvPicPr>
          <p:nvPr/>
        </p:nvPicPr>
        <p:blipFill>
          <a:blip r:embed="rId3"/>
          <a:stretch>
            <a:fillRect/>
          </a:stretch>
        </p:blipFill>
        <p:spPr>
          <a:xfrm>
            <a:off x="5635752" y="2286000"/>
            <a:ext cx="2365248" cy="2133600"/>
          </a:xfrm>
          <a:prstGeom prst="rect">
            <a:avLst/>
          </a:prstGeom>
        </p:spPr>
      </p:pic>
    </p:spTree>
    <p:extLst>
      <p:ext uri="{BB962C8B-B14F-4D97-AF65-F5344CB8AC3E}">
        <p14:creationId xmlns:p14="http://schemas.microsoft.com/office/powerpoint/2010/main" val="2166246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methods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
        <p:nvSpPr>
          <p:cNvPr id="4" name="Content Placeholder 3"/>
          <p:cNvSpPr>
            <a:spLocks noGrp="1"/>
          </p:cNvSpPr>
          <p:nvPr>
            <p:ph sz="quarter" idx="1"/>
          </p:nvPr>
        </p:nvSpPr>
        <p:spPr/>
        <p:txBody>
          <a:bodyPr/>
          <a:lstStyle/>
          <a:p>
            <a:pPr algn="just"/>
            <a:r>
              <a:rPr lang="en-US" dirty="0"/>
              <a:t>What type of information do we get from the Exception objects:</a:t>
            </a:r>
          </a:p>
          <a:p>
            <a:pPr lvl="1" algn="just"/>
            <a:r>
              <a:rPr lang="en-US" dirty="0" err="1"/>
              <a:t>getCause</a:t>
            </a:r>
            <a:r>
              <a:rPr lang="en-US" dirty="0"/>
              <a:t>()</a:t>
            </a:r>
          </a:p>
          <a:p>
            <a:pPr lvl="1" algn="just"/>
            <a:r>
              <a:rPr lang="en-US" dirty="0" err="1"/>
              <a:t>getMessage</a:t>
            </a:r>
            <a:r>
              <a:rPr lang="en-US" dirty="0"/>
              <a:t>()</a:t>
            </a:r>
          </a:p>
          <a:p>
            <a:pPr lvl="1" algn="just"/>
            <a:r>
              <a:rPr lang="en-US" dirty="0" err="1"/>
              <a:t>printStackTrace</a:t>
            </a:r>
            <a:r>
              <a:rPr lang="en-US" dirty="0"/>
              <a:t>()</a:t>
            </a:r>
          </a:p>
          <a:p>
            <a:pPr algn="just"/>
            <a:r>
              <a:rPr lang="en-US" dirty="0" smtClean="0"/>
              <a:t>Subclasses </a:t>
            </a:r>
            <a:r>
              <a:rPr lang="en-US" dirty="0"/>
              <a:t>of Exception can be much more elaborate and contain more information if desired</a:t>
            </a:r>
          </a:p>
        </p:txBody>
      </p:sp>
    </p:spTree>
    <p:extLst>
      <p:ext uri="{BB962C8B-B14F-4D97-AF65-F5344CB8AC3E}">
        <p14:creationId xmlns:p14="http://schemas.microsoft.com/office/powerpoint/2010/main" val="22961337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methods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pic>
        <p:nvPicPr>
          <p:cNvPr id="6" name="Picture 5"/>
          <p:cNvPicPr>
            <a:picLocks noChangeAspect="1"/>
          </p:cNvPicPr>
          <p:nvPr/>
        </p:nvPicPr>
        <p:blipFill>
          <a:blip r:embed="rId2"/>
          <a:stretch>
            <a:fillRect/>
          </a:stretch>
        </p:blipFill>
        <p:spPr>
          <a:xfrm>
            <a:off x="1447800" y="1200415"/>
            <a:ext cx="5947222" cy="5581385"/>
          </a:xfrm>
          <a:prstGeom prst="rect">
            <a:avLst/>
          </a:prstGeom>
        </p:spPr>
      </p:pic>
    </p:spTree>
    <p:extLst>
      <p:ext uri="{BB962C8B-B14F-4D97-AF65-F5344CB8AC3E}">
        <p14:creationId xmlns:p14="http://schemas.microsoft.com/office/powerpoint/2010/main" val="39340975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990600"/>
          </a:xfrm>
        </p:spPr>
        <p:txBody>
          <a:bodyPr/>
          <a:lstStyle/>
          <a:p>
            <a:r>
              <a:rPr lang="en-IN" dirty="0" smtClean="0"/>
              <a:t>Exception methods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pic>
        <p:nvPicPr>
          <p:cNvPr id="6" name="Picture 5"/>
          <p:cNvPicPr>
            <a:picLocks noChangeAspect="1"/>
          </p:cNvPicPr>
          <p:nvPr/>
        </p:nvPicPr>
        <p:blipFill>
          <a:blip r:embed="rId2"/>
          <a:stretch>
            <a:fillRect/>
          </a:stretch>
        </p:blipFill>
        <p:spPr>
          <a:xfrm>
            <a:off x="482220" y="1447800"/>
            <a:ext cx="6147179" cy="3352800"/>
          </a:xfrm>
          <a:prstGeom prst="rect">
            <a:avLst/>
          </a:prstGeom>
        </p:spPr>
      </p:pic>
      <p:pic>
        <p:nvPicPr>
          <p:cNvPr id="7" name="Picture 6"/>
          <p:cNvPicPr>
            <a:picLocks noChangeAspect="1"/>
          </p:cNvPicPr>
          <p:nvPr/>
        </p:nvPicPr>
        <p:blipFill>
          <a:blip r:embed="rId3"/>
          <a:stretch>
            <a:fillRect/>
          </a:stretch>
        </p:blipFill>
        <p:spPr>
          <a:xfrm>
            <a:off x="3200400" y="4780128"/>
            <a:ext cx="5257800" cy="1576222"/>
          </a:xfrm>
          <a:prstGeom prst="rect">
            <a:avLst/>
          </a:prstGeom>
        </p:spPr>
      </p:pic>
    </p:spTree>
    <p:extLst>
      <p:ext uri="{BB962C8B-B14F-4D97-AF65-F5344CB8AC3E}">
        <p14:creationId xmlns:p14="http://schemas.microsoft.com/office/powerpoint/2010/main" val="20235342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Java’s Built-in Exceptions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
        <p:nvSpPr>
          <p:cNvPr id="4" name="Content Placeholder 3"/>
          <p:cNvSpPr>
            <a:spLocks noGrp="1"/>
          </p:cNvSpPr>
          <p:nvPr>
            <p:ph sz="quarter" idx="1"/>
          </p:nvPr>
        </p:nvSpPr>
        <p:spPr/>
        <p:txBody>
          <a:bodyPr>
            <a:normAutofit lnSpcReduction="10000"/>
          </a:bodyPr>
          <a:lstStyle/>
          <a:p>
            <a:pPr algn="just"/>
            <a:r>
              <a:rPr lang="en-IN" dirty="0" smtClean="0"/>
              <a:t>Inside the standard package </a:t>
            </a:r>
            <a:r>
              <a:rPr lang="en-IN" b="1" dirty="0" err="1" smtClean="0"/>
              <a:t>java.lang</a:t>
            </a:r>
            <a:r>
              <a:rPr lang="en-IN" dirty="0" smtClean="0"/>
              <a:t>, Java defines several exception classes</a:t>
            </a:r>
            <a:r>
              <a:rPr lang="en-IN" dirty="0"/>
              <a:t>.</a:t>
            </a:r>
          </a:p>
          <a:p>
            <a:pPr algn="just"/>
            <a:r>
              <a:rPr lang="en-IN" dirty="0" smtClean="0"/>
              <a:t>The most general of these exceptions are subclasses of the standard type </a:t>
            </a:r>
            <a:r>
              <a:rPr lang="en-IN" b="1" dirty="0" smtClean="0"/>
              <a:t>RuntimeException</a:t>
            </a:r>
            <a:r>
              <a:rPr lang="en-IN" dirty="0"/>
              <a:t>.</a:t>
            </a:r>
          </a:p>
          <a:p>
            <a:pPr algn="just"/>
            <a:r>
              <a:rPr lang="en-IN" dirty="0" smtClean="0"/>
              <a:t>These exceptions need not be included in any method’s throws list. These are called </a:t>
            </a:r>
            <a:r>
              <a:rPr lang="en-IN" i="1" dirty="0" smtClean="0"/>
              <a:t>unchecked exceptions </a:t>
            </a:r>
            <a:r>
              <a:rPr lang="en-IN" dirty="0" smtClean="0"/>
              <a:t>because the compiler does not check to see if a method handles or throws these exceptions</a:t>
            </a:r>
            <a:r>
              <a:rPr lang="en-IN" dirty="0"/>
              <a:t>.</a:t>
            </a:r>
          </a:p>
          <a:p>
            <a:pPr algn="just"/>
            <a:r>
              <a:rPr lang="en-IN" dirty="0" smtClean="0"/>
              <a:t>Those exceptions defined by </a:t>
            </a:r>
            <a:r>
              <a:rPr lang="en-IN" b="1" dirty="0" err="1" smtClean="0"/>
              <a:t>java.lang</a:t>
            </a:r>
            <a:r>
              <a:rPr lang="en-IN" b="1" dirty="0" smtClean="0"/>
              <a:t> </a:t>
            </a:r>
            <a:r>
              <a:rPr lang="en-IN" dirty="0" smtClean="0"/>
              <a:t>that must be included in a </a:t>
            </a:r>
            <a:r>
              <a:rPr lang="en-IN" b="1" dirty="0" smtClean="0"/>
              <a:t>method’s throws list </a:t>
            </a:r>
            <a:r>
              <a:rPr lang="en-IN" dirty="0" smtClean="0"/>
              <a:t>if that method can generate one of these exceptions and does not handle it itself. These are called </a:t>
            </a:r>
            <a:r>
              <a:rPr lang="en-IN" i="1" dirty="0" smtClean="0"/>
              <a:t>checked exceptions</a:t>
            </a:r>
            <a:r>
              <a:rPr lang="en-IN" dirty="0"/>
              <a:t>.</a:t>
            </a:r>
          </a:p>
          <a:p>
            <a:pPr algn="just"/>
            <a:endParaRPr lang="en-IN" dirty="0"/>
          </a:p>
        </p:txBody>
      </p:sp>
    </p:spTree>
    <p:extLst>
      <p:ext uri="{BB962C8B-B14F-4D97-AF65-F5344CB8AC3E}">
        <p14:creationId xmlns:p14="http://schemas.microsoft.com/office/powerpoint/2010/main" val="2578255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Exception?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Content Placeholder 3"/>
          <p:cNvSpPr>
            <a:spLocks noGrp="1"/>
          </p:cNvSpPr>
          <p:nvPr>
            <p:ph sz="quarter" idx="1"/>
          </p:nvPr>
        </p:nvSpPr>
        <p:spPr/>
        <p:txBody>
          <a:bodyPr>
            <a:normAutofit fontScale="92500" lnSpcReduction="20000"/>
          </a:bodyPr>
          <a:lstStyle/>
          <a:p>
            <a:pPr algn="just"/>
            <a:r>
              <a:rPr lang="en-IN" dirty="0" smtClean="0"/>
              <a:t>Program statements that you want to monitor for exceptions are contained within a </a:t>
            </a:r>
            <a:r>
              <a:rPr lang="en-IN" b="1" dirty="0" smtClean="0"/>
              <a:t>try </a:t>
            </a:r>
            <a:r>
              <a:rPr lang="en-IN" dirty="0" smtClean="0"/>
              <a:t>block.</a:t>
            </a:r>
            <a:endParaRPr lang="en-IN" dirty="0"/>
          </a:p>
          <a:p>
            <a:pPr algn="just"/>
            <a:r>
              <a:rPr lang="en-IN" dirty="0" smtClean="0"/>
              <a:t>If an exception occurs within the try block, it is thrown, your code can catch this exception (using </a:t>
            </a:r>
            <a:r>
              <a:rPr lang="en-IN" b="1" dirty="0" smtClean="0"/>
              <a:t>catch</a:t>
            </a:r>
            <a:r>
              <a:rPr lang="en-IN" dirty="0" smtClean="0"/>
              <a:t>) and handle it in some rational manner.</a:t>
            </a:r>
            <a:endParaRPr lang="en-IN" dirty="0"/>
          </a:p>
          <a:p>
            <a:pPr algn="just"/>
            <a:r>
              <a:rPr lang="en-IN" dirty="0" smtClean="0"/>
              <a:t>To manually throw an exception, use the keyword </a:t>
            </a:r>
            <a:r>
              <a:rPr lang="en-IN" b="1" dirty="0" smtClean="0"/>
              <a:t>throw.</a:t>
            </a:r>
            <a:endParaRPr lang="en-IN" dirty="0"/>
          </a:p>
          <a:p>
            <a:pPr algn="just"/>
            <a:r>
              <a:rPr lang="en-IN" dirty="0" smtClean="0"/>
              <a:t>Any exception that is thrown out of a method must be specified as such by a </a:t>
            </a:r>
            <a:r>
              <a:rPr lang="en-IN" b="1" dirty="0" smtClean="0"/>
              <a:t>throws </a:t>
            </a:r>
            <a:r>
              <a:rPr lang="en-IN" dirty="0" smtClean="0"/>
              <a:t>clause.</a:t>
            </a:r>
            <a:endParaRPr lang="en-IN" dirty="0"/>
          </a:p>
          <a:p>
            <a:pPr algn="just"/>
            <a:r>
              <a:rPr lang="en-IN" dirty="0" smtClean="0"/>
              <a:t>Any code that absolutely must be executed after a try block completes is put in a </a:t>
            </a:r>
            <a:r>
              <a:rPr lang="en-IN" b="1" dirty="0" smtClean="0"/>
              <a:t>finally </a:t>
            </a:r>
            <a:r>
              <a:rPr lang="en-IN" dirty="0" smtClean="0"/>
              <a:t>block.</a:t>
            </a:r>
            <a:endParaRPr lang="en-IN" dirty="0"/>
          </a:p>
          <a:p>
            <a:pPr algn="just"/>
            <a:r>
              <a:rPr lang="en-US" dirty="0"/>
              <a:t>If the programmer does not catch the exception, it is thrown automatically to the caller </a:t>
            </a:r>
            <a:r>
              <a:rPr lang="en-US" dirty="0" smtClean="0"/>
              <a:t>function.</a:t>
            </a:r>
            <a:endParaRPr lang="en-US" dirty="0"/>
          </a:p>
          <a:p>
            <a:pPr algn="just"/>
            <a:r>
              <a:rPr lang="en-US" dirty="0" smtClean="0"/>
              <a:t>If </a:t>
            </a:r>
            <a:r>
              <a:rPr lang="en-US" dirty="0"/>
              <a:t>an exception is thrown from the </a:t>
            </a:r>
            <a:r>
              <a:rPr lang="en-US" i="1" dirty="0"/>
              <a:t>main</a:t>
            </a:r>
            <a:r>
              <a:rPr lang="en-US" dirty="0"/>
              <a:t> function, the program is terminated </a:t>
            </a:r>
            <a:r>
              <a:rPr lang="en-US" dirty="0" smtClean="0"/>
              <a:t>abnormally.</a:t>
            </a:r>
            <a:endParaRPr lang="en-US" dirty="0"/>
          </a:p>
          <a:p>
            <a:pPr algn="just"/>
            <a:endParaRPr lang="en-IN" dirty="0"/>
          </a:p>
        </p:txBody>
      </p:sp>
    </p:spTree>
    <p:extLst>
      <p:ext uri="{BB962C8B-B14F-4D97-AF65-F5344CB8AC3E}">
        <p14:creationId xmlns:p14="http://schemas.microsoft.com/office/powerpoint/2010/main" val="2151636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Java’s Built-in Exceptions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pic>
        <p:nvPicPr>
          <p:cNvPr id="6" name="Picture 5"/>
          <p:cNvPicPr>
            <a:picLocks noChangeAspect="1"/>
          </p:cNvPicPr>
          <p:nvPr/>
        </p:nvPicPr>
        <p:blipFill>
          <a:blip r:embed="rId2"/>
          <a:stretch>
            <a:fillRect/>
          </a:stretch>
        </p:blipFill>
        <p:spPr>
          <a:xfrm>
            <a:off x="990601" y="1183500"/>
            <a:ext cx="7722358" cy="5674500"/>
          </a:xfrm>
          <a:prstGeom prst="rect">
            <a:avLst/>
          </a:prstGeom>
        </p:spPr>
      </p:pic>
    </p:spTree>
    <p:extLst>
      <p:ext uri="{BB962C8B-B14F-4D97-AF65-F5344CB8AC3E}">
        <p14:creationId xmlns:p14="http://schemas.microsoft.com/office/powerpoint/2010/main" val="1983973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Java’s Built-in Exceptions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pic>
        <p:nvPicPr>
          <p:cNvPr id="6" name="Picture 5"/>
          <p:cNvPicPr>
            <a:picLocks noChangeAspect="1"/>
          </p:cNvPicPr>
          <p:nvPr/>
        </p:nvPicPr>
        <p:blipFill>
          <a:blip r:embed="rId2"/>
          <a:stretch>
            <a:fillRect/>
          </a:stretch>
        </p:blipFill>
        <p:spPr>
          <a:xfrm>
            <a:off x="457200" y="1600200"/>
            <a:ext cx="8229600" cy="3581400"/>
          </a:xfrm>
          <a:prstGeom prst="rect">
            <a:avLst/>
          </a:prstGeom>
        </p:spPr>
      </p:pic>
    </p:spTree>
    <p:extLst>
      <p:ext uri="{BB962C8B-B14F-4D97-AF65-F5344CB8AC3E}">
        <p14:creationId xmlns:p14="http://schemas.microsoft.com/office/powerpoint/2010/main" val="3853076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Defined Exceptions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
        <p:nvSpPr>
          <p:cNvPr id="4" name="Content Placeholder 3"/>
          <p:cNvSpPr>
            <a:spLocks noGrp="1"/>
          </p:cNvSpPr>
          <p:nvPr>
            <p:ph sz="quarter" idx="1"/>
          </p:nvPr>
        </p:nvSpPr>
        <p:spPr/>
        <p:txBody>
          <a:bodyPr/>
          <a:lstStyle/>
          <a:p>
            <a:pPr algn="just"/>
            <a:r>
              <a:rPr lang="en-IN" dirty="0" smtClean="0"/>
              <a:t>To create an exception, just define a subclass of </a:t>
            </a:r>
            <a:r>
              <a:rPr lang="en-IN" b="1" dirty="0" smtClean="0"/>
              <a:t>Exception </a:t>
            </a:r>
            <a:r>
              <a:rPr lang="en-IN" dirty="0" smtClean="0"/>
              <a:t>(which is, of course, a subclass of </a:t>
            </a:r>
            <a:r>
              <a:rPr lang="en-IN" b="1" dirty="0" smtClean="0"/>
              <a:t>Throwable</a:t>
            </a:r>
            <a:r>
              <a:rPr lang="en-IN" dirty="0" smtClean="0"/>
              <a:t>). Your subclasses don’t need to actually implement anything—it is their existence in the type system that allows you to use them as exceptions</a:t>
            </a:r>
            <a:r>
              <a:rPr lang="en-IN" dirty="0"/>
              <a:t>.</a:t>
            </a:r>
          </a:p>
          <a:p>
            <a:pPr algn="just"/>
            <a:r>
              <a:rPr lang="en-IN" dirty="0" smtClean="0"/>
              <a:t>The </a:t>
            </a:r>
            <a:r>
              <a:rPr lang="en-IN" b="1" dirty="0" smtClean="0"/>
              <a:t>Exception </a:t>
            </a:r>
            <a:r>
              <a:rPr lang="en-IN" dirty="0" smtClean="0"/>
              <a:t>class does not define any methods of its own. It does, of course, inherit those methods provided by </a:t>
            </a:r>
            <a:r>
              <a:rPr lang="en-IN" b="1" dirty="0" smtClean="0"/>
              <a:t>Throwable</a:t>
            </a:r>
            <a:r>
              <a:rPr lang="en-IN" dirty="0" smtClean="0"/>
              <a:t>. Thus, all exceptions, including those that you create, have the methods defined by </a:t>
            </a:r>
            <a:r>
              <a:rPr lang="en-IN" b="1" dirty="0" smtClean="0"/>
              <a:t>Throwable </a:t>
            </a:r>
            <a:r>
              <a:rPr lang="en-IN" dirty="0" smtClean="0"/>
              <a:t>available to them</a:t>
            </a:r>
            <a:r>
              <a:rPr lang="en-IN" dirty="0"/>
              <a:t>.</a:t>
            </a:r>
          </a:p>
          <a:p>
            <a:pPr algn="just"/>
            <a:endParaRPr lang="en-IN" dirty="0"/>
          </a:p>
        </p:txBody>
      </p:sp>
    </p:spTree>
    <p:extLst>
      <p:ext uri="{BB962C8B-B14F-4D97-AF65-F5344CB8AC3E}">
        <p14:creationId xmlns:p14="http://schemas.microsoft.com/office/powerpoint/2010/main" val="1988067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Defined Exceptions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
        <p:nvSpPr>
          <p:cNvPr id="6" name="Content Placeholder 5"/>
          <p:cNvSpPr>
            <a:spLocks noGrp="1"/>
          </p:cNvSpPr>
          <p:nvPr>
            <p:ph sz="quarter" idx="1"/>
          </p:nvPr>
        </p:nvSpPr>
        <p:spPr/>
        <p:txBody>
          <a:bodyPr>
            <a:normAutofit fontScale="92500" lnSpcReduction="10000"/>
          </a:bodyPr>
          <a:lstStyle/>
          <a:p>
            <a:pPr algn="just"/>
            <a:r>
              <a:rPr lang="en-IN" dirty="0" smtClean="0"/>
              <a:t>You may also wish to override one or more of these methods in exception classes that you create</a:t>
            </a:r>
            <a:r>
              <a:rPr lang="en-IN" dirty="0"/>
              <a:t>.</a:t>
            </a:r>
          </a:p>
          <a:p>
            <a:pPr algn="just"/>
            <a:r>
              <a:rPr lang="en-IN" b="1" dirty="0" smtClean="0"/>
              <a:t>Exception </a:t>
            </a:r>
            <a:r>
              <a:rPr lang="en-IN" dirty="0" smtClean="0"/>
              <a:t>defines four constructors</a:t>
            </a:r>
            <a:r>
              <a:rPr lang="en-IN" dirty="0"/>
              <a:t>.</a:t>
            </a:r>
          </a:p>
          <a:p>
            <a:pPr lvl="1" algn="just"/>
            <a:r>
              <a:rPr lang="en-IN" dirty="0" smtClean="0"/>
              <a:t>Exception() </a:t>
            </a:r>
            <a:r>
              <a:rPr lang="en-IN" dirty="0" smtClean="0">
                <a:sym typeface="Wingdings" panose="05000000000000000000" pitchFamily="2" charset="2"/>
              </a:rPr>
              <a:t> </a:t>
            </a:r>
            <a:r>
              <a:rPr lang="en-IN" dirty="0" smtClean="0"/>
              <a:t>has no description</a:t>
            </a:r>
            <a:endParaRPr lang="en-IN" dirty="0"/>
          </a:p>
          <a:p>
            <a:pPr lvl="1" algn="just"/>
            <a:r>
              <a:rPr lang="en-IN" dirty="0" smtClean="0"/>
              <a:t>Exception(String msg) </a:t>
            </a:r>
            <a:r>
              <a:rPr lang="en-IN" dirty="0" smtClean="0">
                <a:sym typeface="Wingdings" panose="05000000000000000000" pitchFamily="2" charset="2"/>
              </a:rPr>
              <a:t> </a:t>
            </a:r>
            <a:r>
              <a:rPr lang="en-IN" dirty="0" smtClean="0"/>
              <a:t>has description of the exception</a:t>
            </a:r>
            <a:endParaRPr lang="en-IN" dirty="0"/>
          </a:p>
          <a:p>
            <a:pPr algn="just"/>
            <a:r>
              <a:rPr lang="en-IN" b="1" dirty="0"/>
              <a:t>Note</a:t>
            </a:r>
            <a:r>
              <a:rPr lang="en-IN" b="1" dirty="0" smtClean="0"/>
              <a:t>: </a:t>
            </a:r>
            <a:r>
              <a:rPr lang="en-IN" dirty="0" smtClean="0"/>
              <a:t>two constructors are explained in next topic (chained  exceptions</a:t>
            </a:r>
            <a:r>
              <a:rPr lang="en-IN" dirty="0"/>
              <a:t>)</a:t>
            </a:r>
          </a:p>
          <a:p>
            <a:pPr algn="just"/>
            <a:r>
              <a:rPr lang="en-IN" dirty="0" smtClean="0"/>
              <a:t>Override </a:t>
            </a:r>
            <a:r>
              <a:rPr lang="en-IN" b="1" dirty="0" smtClean="0"/>
              <a:t>toString</a:t>
            </a:r>
            <a:r>
              <a:rPr lang="en-IN" b="1" dirty="0"/>
              <a:t>():</a:t>
            </a:r>
            <a:endParaRPr lang="en-IN" dirty="0"/>
          </a:p>
          <a:p>
            <a:pPr lvl="1" algn="just"/>
            <a:r>
              <a:rPr lang="en-IN" dirty="0" smtClean="0"/>
              <a:t>The version of </a:t>
            </a:r>
            <a:r>
              <a:rPr lang="en-IN" b="1" dirty="0" smtClean="0"/>
              <a:t>toString</a:t>
            </a:r>
            <a:r>
              <a:rPr lang="en-IN" dirty="0" smtClean="0"/>
              <a:t>() defined by </a:t>
            </a:r>
            <a:r>
              <a:rPr lang="en-IN" b="1" dirty="0" smtClean="0"/>
              <a:t>Throwable </a:t>
            </a:r>
            <a:r>
              <a:rPr lang="en-IN" dirty="0" smtClean="0"/>
              <a:t>(and inherited by </a:t>
            </a:r>
            <a:r>
              <a:rPr lang="en-IN" b="1" dirty="0" smtClean="0"/>
              <a:t>Exception</a:t>
            </a:r>
            <a:r>
              <a:rPr lang="en-IN" dirty="0" smtClean="0"/>
              <a:t>) first displays the name of the exception followed by a colon, which is then followed by your description. By </a:t>
            </a:r>
            <a:r>
              <a:rPr lang="en-IN" b="1" dirty="0" smtClean="0"/>
              <a:t>overriding toString(</a:t>
            </a:r>
            <a:r>
              <a:rPr lang="en-IN" dirty="0" smtClean="0"/>
              <a:t>), you can prevent the exception name and colon from being displayed. This makes for a cleaner output, which is desirable in some cases</a:t>
            </a:r>
            <a:r>
              <a:rPr lang="en-IN" dirty="0"/>
              <a:t>.</a:t>
            </a:r>
          </a:p>
          <a:p>
            <a:pPr algn="just"/>
            <a:endParaRPr lang="en-IN" dirty="0"/>
          </a:p>
        </p:txBody>
      </p:sp>
    </p:spTree>
    <p:extLst>
      <p:ext uri="{BB962C8B-B14F-4D97-AF65-F5344CB8AC3E}">
        <p14:creationId xmlns:p14="http://schemas.microsoft.com/office/powerpoint/2010/main" val="1902581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Defined Exceptions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pic>
        <p:nvPicPr>
          <p:cNvPr id="4" name="Picture 3"/>
          <p:cNvPicPr>
            <a:picLocks noChangeAspect="1"/>
          </p:cNvPicPr>
          <p:nvPr/>
        </p:nvPicPr>
        <p:blipFill>
          <a:blip r:embed="rId2"/>
          <a:stretch>
            <a:fillRect/>
          </a:stretch>
        </p:blipFill>
        <p:spPr>
          <a:xfrm>
            <a:off x="457200" y="1295400"/>
            <a:ext cx="4648200" cy="2438400"/>
          </a:xfrm>
          <a:prstGeom prst="rect">
            <a:avLst/>
          </a:prstGeom>
        </p:spPr>
      </p:pic>
      <p:pic>
        <p:nvPicPr>
          <p:cNvPr id="5" name="Picture 4"/>
          <p:cNvPicPr>
            <a:picLocks noChangeAspect="1"/>
          </p:cNvPicPr>
          <p:nvPr/>
        </p:nvPicPr>
        <p:blipFill>
          <a:blip r:embed="rId3"/>
          <a:stretch>
            <a:fillRect/>
          </a:stretch>
        </p:blipFill>
        <p:spPr>
          <a:xfrm>
            <a:off x="1637367" y="3765550"/>
            <a:ext cx="4416552" cy="2839085"/>
          </a:xfrm>
          <a:prstGeom prst="rect">
            <a:avLst/>
          </a:prstGeom>
        </p:spPr>
      </p:pic>
      <p:pic>
        <p:nvPicPr>
          <p:cNvPr id="7" name="Picture 6"/>
          <p:cNvPicPr>
            <a:picLocks noChangeAspect="1"/>
          </p:cNvPicPr>
          <p:nvPr/>
        </p:nvPicPr>
        <p:blipFill>
          <a:blip r:embed="rId4"/>
          <a:stretch>
            <a:fillRect/>
          </a:stretch>
        </p:blipFill>
        <p:spPr>
          <a:xfrm>
            <a:off x="5334000" y="2126182"/>
            <a:ext cx="2514600" cy="1302817"/>
          </a:xfrm>
          <a:prstGeom prst="rect">
            <a:avLst/>
          </a:prstGeom>
        </p:spPr>
      </p:pic>
      <p:cxnSp>
        <p:nvCxnSpPr>
          <p:cNvPr id="9" name="Straight Arrow Connector 8"/>
          <p:cNvCxnSpPr/>
          <p:nvPr/>
        </p:nvCxnSpPr>
        <p:spPr>
          <a:xfrm>
            <a:off x="4800600" y="16764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18662" y="1409700"/>
            <a:ext cx="2439538" cy="369332"/>
          </a:xfrm>
          <a:prstGeom prst="rect">
            <a:avLst/>
          </a:prstGeom>
          <a:noFill/>
        </p:spPr>
        <p:txBody>
          <a:bodyPr wrap="square" rtlCol="0">
            <a:spAutoFit/>
          </a:bodyPr>
          <a:lstStyle/>
          <a:p>
            <a:r>
              <a:rPr lang="en-IN" dirty="0" smtClean="0">
                <a:ln w="0"/>
                <a:effectLst>
                  <a:outerShdw blurRad="38100" dist="19050" dir="2700000" algn="tl" rotWithShape="0">
                    <a:schemeClr val="dk1">
                      <a:alpha val="40000"/>
                    </a:schemeClr>
                  </a:outerShdw>
                </a:effectLst>
              </a:rPr>
              <a:t>User Defined Exception</a:t>
            </a:r>
            <a:endParaRPr lang="en-IN"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47693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Chained Exceptions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pic>
        <p:nvPicPr>
          <p:cNvPr id="5" name="Picture 4"/>
          <p:cNvPicPr>
            <a:picLocks noChangeAspect="1"/>
          </p:cNvPicPr>
          <p:nvPr/>
        </p:nvPicPr>
        <p:blipFill>
          <a:blip r:embed="rId2"/>
          <a:stretch>
            <a:fillRect/>
          </a:stretch>
        </p:blipFill>
        <p:spPr>
          <a:xfrm>
            <a:off x="572478" y="1371600"/>
            <a:ext cx="8114322" cy="4800600"/>
          </a:xfrm>
          <a:prstGeom prst="rect">
            <a:avLst/>
          </a:prstGeom>
        </p:spPr>
      </p:pic>
    </p:spTree>
    <p:extLst>
      <p:ext uri="{BB962C8B-B14F-4D97-AF65-F5344CB8AC3E}">
        <p14:creationId xmlns:p14="http://schemas.microsoft.com/office/powerpoint/2010/main" val="18862956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Chained Exceptions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pic>
        <p:nvPicPr>
          <p:cNvPr id="4" name="Picture 3"/>
          <p:cNvPicPr>
            <a:picLocks noChangeAspect="1"/>
          </p:cNvPicPr>
          <p:nvPr/>
        </p:nvPicPr>
        <p:blipFill>
          <a:blip r:embed="rId2"/>
          <a:stretch>
            <a:fillRect/>
          </a:stretch>
        </p:blipFill>
        <p:spPr>
          <a:xfrm>
            <a:off x="457200" y="1184275"/>
            <a:ext cx="5238750" cy="5172075"/>
          </a:xfrm>
          <a:prstGeom prst="rect">
            <a:avLst/>
          </a:prstGeom>
        </p:spPr>
      </p:pic>
      <p:pic>
        <p:nvPicPr>
          <p:cNvPr id="6" name="Picture 5"/>
          <p:cNvPicPr>
            <a:picLocks noChangeAspect="1"/>
          </p:cNvPicPr>
          <p:nvPr/>
        </p:nvPicPr>
        <p:blipFill>
          <a:blip r:embed="rId3"/>
          <a:stretch>
            <a:fillRect/>
          </a:stretch>
        </p:blipFill>
        <p:spPr>
          <a:xfrm>
            <a:off x="3962400" y="3505200"/>
            <a:ext cx="4514850" cy="838200"/>
          </a:xfrm>
          <a:prstGeom prst="rect">
            <a:avLst/>
          </a:prstGeom>
        </p:spPr>
      </p:pic>
    </p:spTree>
    <p:extLst>
      <p:ext uri="{BB962C8B-B14F-4D97-AF65-F5344CB8AC3E}">
        <p14:creationId xmlns:p14="http://schemas.microsoft.com/office/powerpoint/2010/main" val="4004464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smtClean="0"/>
              <a:t>THANK YOU!!</a:t>
            </a:r>
            <a:endParaRPr lang="en-US" dirty="0"/>
          </a:p>
        </p:txBody>
      </p:sp>
      <p:sp>
        <p:nvSpPr>
          <p:cNvPr id="6" name="Subtitle 5"/>
          <p:cNvSpPr>
            <a:spLocks noGrp="1"/>
          </p:cNvSpPr>
          <p:nvPr>
            <p:ph type="subTitle" idx="1"/>
          </p:nvPr>
        </p:nvSpPr>
        <p:spPr/>
        <p:txBody>
          <a:bodyPr/>
          <a:lstStyle/>
          <a:p>
            <a:pPr algn="ctr"/>
            <a:r>
              <a:rPr lang="en-US" dirty="0" smtClean="0"/>
              <a:t>ANY QUESTIONS??</a:t>
            </a:r>
            <a:endParaRPr lang="en-US" dirty="0"/>
          </a:p>
        </p:txBody>
      </p:sp>
      <p:sp>
        <p:nvSpPr>
          <p:cNvPr id="4" name="Slide Number Placeholder 3"/>
          <p:cNvSpPr>
            <a:spLocks noGrp="1"/>
          </p:cNvSpPr>
          <p:nvPr>
            <p:ph type="sldNum" sz="quarter" idx="12"/>
          </p:nvPr>
        </p:nvSpPr>
        <p:spPr/>
        <p:txBody>
          <a:bodyPr/>
          <a:lstStyle/>
          <a:p>
            <a:pPr>
              <a:defRPr/>
            </a:pPr>
            <a:fld id="{8925D013-47FE-429C-A5D2-29D74FC1A240}"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p:txBody>
          <a:bodyPr>
            <a:normAutofit fontScale="925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pPr lvl="1"/>
            <a:r>
              <a:rPr lang="en-IN" dirty="0" smtClean="0"/>
              <a:t>Here, ExceptionType is the type of exception that has occurred.</a:t>
            </a:r>
            <a:endParaRPr lang="en-IN" dirty="0"/>
          </a:p>
        </p:txBody>
      </p:sp>
      <p:pic>
        <p:nvPicPr>
          <p:cNvPr id="5" name="Picture 4"/>
          <p:cNvPicPr>
            <a:picLocks noChangeAspect="1"/>
          </p:cNvPicPr>
          <p:nvPr/>
        </p:nvPicPr>
        <p:blipFill>
          <a:blip r:embed="rId2"/>
          <a:stretch>
            <a:fillRect/>
          </a:stretch>
        </p:blipFill>
        <p:spPr>
          <a:xfrm>
            <a:off x="2541241" y="1255486"/>
            <a:ext cx="4061517" cy="4483219"/>
          </a:xfrm>
          <a:prstGeom prst="rect">
            <a:avLst/>
          </a:prstGeom>
        </p:spPr>
      </p:pic>
    </p:spTree>
    <p:extLst>
      <p:ext uri="{BB962C8B-B14F-4D97-AF65-F5344CB8AC3E}">
        <p14:creationId xmlns:p14="http://schemas.microsoft.com/office/powerpoint/2010/main" val="568819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Uncaught Exceptions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Content Placeholder 3"/>
          <p:cNvSpPr>
            <a:spLocks noGrp="1"/>
          </p:cNvSpPr>
          <p:nvPr>
            <p:ph sz="quarter" idx="1"/>
          </p:nvPr>
        </p:nvSpPr>
        <p:spPr/>
        <p:txBody>
          <a:bodyPr>
            <a:normAutofit fontScale="92500" lnSpcReduction="10000"/>
          </a:bodyPr>
          <a:lstStyle/>
          <a:p>
            <a:pPr algn="just"/>
            <a:r>
              <a:rPr lang="en-IN" dirty="0" smtClean="0"/>
              <a:t>What happens when we don’t handle exceptions:</a:t>
            </a:r>
          </a:p>
          <a:p>
            <a:pPr algn="just"/>
            <a:endParaRPr lang="en-IN" dirty="0"/>
          </a:p>
          <a:p>
            <a:pPr algn="just"/>
            <a:endParaRPr lang="en-IN" dirty="0" smtClean="0"/>
          </a:p>
          <a:p>
            <a:pPr algn="just"/>
            <a:endParaRPr lang="en-IN" dirty="0"/>
          </a:p>
          <a:p>
            <a:pPr algn="just"/>
            <a:r>
              <a:rPr lang="en-IN" dirty="0" smtClean="0"/>
              <a:t>When the Java run-time system detects the attempt to divide by zero, it constructs a new exception object and then throws this exception.</a:t>
            </a:r>
          </a:p>
          <a:p>
            <a:pPr algn="just"/>
            <a:r>
              <a:rPr lang="en-IN" dirty="0" smtClean="0"/>
              <a:t>Since no exception handlers were provided, so the exception is caught by the default handler provided by the Java run-time system.</a:t>
            </a:r>
          </a:p>
          <a:p>
            <a:pPr algn="just"/>
            <a:r>
              <a:rPr lang="en-IN" dirty="0" smtClean="0"/>
              <a:t>The default handler displays a string describing the exception, prints a stack trace from the point at which the exception occurred, and terminates the program.</a:t>
            </a:r>
            <a:endParaRPr lang="en-IN" dirty="0"/>
          </a:p>
        </p:txBody>
      </p:sp>
      <p:pic>
        <p:nvPicPr>
          <p:cNvPr id="5" name="Picture 4"/>
          <p:cNvPicPr>
            <a:picLocks noChangeAspect="1"/>
          </p:cNvPicPr>
          <p:nvPr/>
        </p:nvPicPr>
        <p:blipFill>
          <a:blip r:embed="rId2"/>
          <a:stretch>
            <a:fillRect/>
          </a:stretch>
        </p:blipFill>
        <p:spPr>
          <a:xfrm>
            <a:off x="838200" y="1676400"/>
            <a:ext cx="5105400" cy="1236750"/>
          </a:xfrm>
          <a:prstGeom prst="rect">
            <a:avLst/>
          </a:prstGeom>
        </p:spPr>
      </p:pic>
      <p:pic>
        <p:nvPicPr>
          <p:cNvPr id="9" name="Picture 8"/>
          <p:cNvPicPr>
            <a:picLocks noChangeAspect="1"/>
          </p:cNvPicPr>
          <p:nvPr/>
        </p:nvPicPr>
        <p:blipFill>
          <a:blip r:embed="rId3"/>
          <a:stretch>
            <a:fillRect/>
          </a:stretch>
        </p:blipFill>
        <p:spPr>
          <a:xfrm>
            <a:off x="3700462" y="2327432"/>
            <a:ext cx="4486275" cy="504825"/>
          </a:xfrm>
          <a:prstGeom prst="rect">
            <a:avLst/>
          </a:prstGeom>
        </p:spPr>
      </p:pic>
    </p:spTree>
    <p:extLst>
      <p:ext uri="{BB962C8B-B14F-4D97-AF65-F5344CB8AC3E}">
        <p14:creationId xmlns:p14="http://schemas.microsoft.com/office/powerpoint/2010/main" val="3741769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Uncaught Exceptions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pic>
        <p:nvPicPr>
          <p:cNvPr id="5" name="Picture 4"/>
          <p:cNvPicPr>
            <a:picLocks noChangeAspect="1"/>
          </p:cNvPicPr>
          <p:nvPr/>
        </p:nvPicPr>
        <p:blipFill>
          <a:blip r:embed="rId2"/>
          <a:stretch>
            <a:fillRect/>
          </a:stretch>
        </p:blipFill>
        <p:spPr>
          <a:xfrm>
            <a:off x="468086" y="1295400"/>
            <a:ext cx="5448300" cy="4495800"/>
          </a:xfrm>
          <a:prstGeom prst="rect">
            <a:avLst/>
          </a:prstGeom>
        </p:spPr>
      </p:pic>
      <p:pic>
        <p:nvPicPr>
          <p:cNvPr id="7" name="Picture 6"/>
          <p:cNvPicPr>
            <a:picLocks noChangeAspect="1"/>
          </p:cNvPicPr>
          <p:nvPr/>
        </p:nvPicPr>
        <p:blipFill>
          <a:blip r:embed="rId3"/>
          <a:stretch>
            <a:fillRect/>
          </a:stretch>
        </p:blipFill>
        <p:spPr>
          <a:xfrm>
            <a:off x="4038600" y="4511675"/>
            <a:ext cx="4914900" cy="1562100"/>
          </a:xfrm>
          <a:prstGeom prst="rect">
            <a:avLst/>
          </a:prstGeom>
        </p:spPr>
      </p:pic>
    </p:spTree>
    <p:extLst>
      <p:ext uri="{BB962C8B-B14F-4D97-AF65-F5344CB8AC3E}">
        <p14:creationId xmlns:p14="http://schemas.microsoft.com/office/powerpoint/2010/main" val="3596773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F5AE352-C709-4F85-87EC-48259A90B1D7}" type="slidenum">
              <a:rPr lang="en-US"/>
              <a:pPr/>
              <a:t>8</a:t>
            </a:fld>
            <a:endParaRPr lang="en-US"/>
          </a:p>
        </p:txBody>
      </p:sp>
      <p:sp>
        <p:nvSpPr>
          <p:cNvPr id="93188" name="Rectangle 4"/>
          <p:cNvSpPr>
            <a:spLocks noGrp="1" noChangeArrowheads="1"/>
          </p:cNvSpPr>
          <p:nvPr>
            <p:ph type="title"/>
          </p:nvPr>
        </p:nvSpPr>
        <p:spPr/>
        <p:txBody>
          <a:bodyPr/>
          <a:lstStyle/>
          <a:p>
            <a:r>
              <a:rPr lang="en-US"/>
              <a:t>Exception Propagation</a:t>
            </a:r>
          </a:p>
        </p:txBody>
      </p:sp>
      <p:sp>
        <p:nvSpPr>
          <p:cNvPr id="93189" name="Rectangle 5"/>
          <p:cNvSpPr>
            <a:spLocks noGrp="1" noChangeArrowheads="1"/>
          </p:cNvSpPr>
          <p:nvPr>
            <p:ph type="body" idx="1"/>
          </p:nvPr>
        </p:nvSpPr>
        <p:spPr/>
        <p:txBody>
          <a:bodyPr/>
          <a:lstStyle/>
          <a:p>
            <a:pPr algn="just"/>
            <a:r>
              <a:rPr lang="en-US" altLang="ko-KR" dirty="0">
                <a:ea typeface="굴림" panose="020B0600000101010101" pitchFamily="34" charset="-127"/>
              </a:rPr>
              <a:t>Exceptions are always propagated from the </a:t>
            </a:r>
            <a:r>
              <a:rPr lang="en-US" altLang="ko-KR" i="1" dirty="0">
                <a:ea typeface="굴림" panose="020B0600000101010101" pitchFamily="34" charset="-127"/>
              </a:rPr>
              <a:t>called</a:t>
            </a:r>
            <a:r>
              <a:rPr lang="en-US" altLang="ko-KR" dirty="0">
                <a:ea typeface="굴림" panose="020B0600000101010101" pitchFamily="34" charset="-127"/>
              </a:rPr>
              <a:t> method to the </a:t>
            </a:r>
            <a:r>
              <a:rPr lang="en-US" altLang="ko-KR" i="1" dirty="0">
                <a:ea typeface="굴림" panose="020B0600000101010101" pitchFamily="34" charset="-127"/>
              </a:rPr>
              <a:t>caller</a:t>
            </a:r>
            <a:r>
              <a:rPr lang="en-US" altLang="ko-KR" dirty="0">
                <a:ea typeface="굴림" panose="020B0600000101010101" pitchFamily="34" charset="-127"/>
              </a:rPr>
              <a:t> method, if thrown from the </a:t>
            </a:r>
            <a:r>
              <a:rPr lang="en-US" altLang="ko-KR" i="1" dirty="0">
                <a:ea typeface="굴림" panose="020B0600000101010101" pitchFamily="34" charset="-127"/>
              </a:rPr>
              <a:t>called</a:t>
            </a:r>
            <a:r>
              <a:rPr lang="en-US" altLang="ko-KR" dirty="0">
                <a:ea typeface="굴림" panose="020B0600000101010101" pitchFamily="34" charset="-127"/>
              </a:rPr>
              <a:t> method</a:t>
            </a:r>
          </a:p>
          <a:p>
            <a:pPr algn="just"/>
            <a:endParaRPr lang="en-US" altLang="ko-KR" dirty="0">
              <a:ea typeface="굴림" panose="020B0600000101010101" pitchFamily="34" charset="-127"/>
            </a:endParaRPr>
          </a:p>
          <a:p>
            <a:pPr algn="just"/>
            <a:r>
              <a:rPr lang="en-US" altLang="ko-KR" dirty="0">
                <a:ea typeface="굴림" panose="020B0600000101010101" pitchFamily="34" charset="-127"/>
              </a:rPr>
              <a:t>If an Exception is thrown from the </a:t>
            </a:r>
            <a:r>
              <a:rPr lang="en-US" altLang="ko-KR" i="1" dirty="0">
                <a:ea typeface="굴림" panose="020B0600000101010101" pitchFamily="34" charset="-127"/>
              </a:rPr>
              <a:t>main()</a:t>
            </a:r>
            <a:r>
              <a:rPr lang="en-US" altLang="ko-KR" dirty="0">
                <a:ea typeface="굴림" panose="020B0600000101010101" pitchFamily="34" charset="-127"/>
              </a:rPr>
              <a:t> method, it will be propagated to the Java Runtime</a:t>
            </a:r>
          </a:p>
          <a:p>
            <a:pPr algn="just"/>
            <a:endParaRPr lang="en-US" altLang="ko-KR" dirty="0">
              <a:ea typeface="굴림" panose="020B0600000101010101" pitchFamily="34" charset="-127"/>
            </a:endParaRPr>
          </a:p>
          <a:p>
            <a:pPr algn="just"/>
            <a:r>
              <a:rPr lang="en-US" altLang="ko-KR" dirty="0">
                <a:ea typeface="굴림" panose="020B0600000101010101" pitchFamily="34" charset="-127"/>
              </a:rPr>
              <a:t>In exception propagation, all statement executions are ignored until finding the exception handler</a:t>
            </a:r>
            <a:endParaRPr lang="en-US" dirty="0"/>
          </a:p>
        </p:txBody>
      </p:sp>
    </p:spTree>
    <p:extLst>
      <p:ext uri="{BB962C8B-B14F-4D97-AF65-F5344CB8AC3E}">
        <p14:creationId xmlns:p14="http://schemas.microsoft.com/office/powerpoint/2010/main" val="8013740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3189">
                                            <p:txEl>
                                              <p:pRg st="0" end="0"/>
                                            </p:txEl>
                                          </p:spTgt>
                                        </p:tgtEl>
                                        <p:attrNameLst>
                                          <p:attrName>style.visibility</p:attrName>
                                        </p:attrNameLst>
                                      </p:cBhvr>
                                      <p:to>
                                        <p:strVal val="visible"/>
                                      </p:to>
                                    </p:set>
                                    <p:animEffect transition="in" filter="wipe(up)">
                                      <p:cBhvr>
                                        <p:cTn id="7" dur="1000"/>
                                        <p:tgtEl>
                                          <p:spTgt spid="93189">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93189">
                                            <p:txEl>
                                              <p:pRg st="2" end="2"/>
                                            </p:txEl>
                                          </p:spTgt>
                                        </p:tgtEl>
                                        <p:attrNameLst>
                                          <p:attrName>style.visibility</p:attrName>
                                        </p:attrNameLst>
                                      </p:cBhvr>
                                      <p:to>
                                        <p:strVal val="visible"/>
                                      </p:to>
                                    </p:set>
                                    <p:animEffect transition="in" filter="wipe(up)">
                                      <p:cBhvr>
                                        <p:cTn id="11" dur="1000"/>
                                        <p:tgtEl>
                                          <p:spTgt spid="93189">
                                            <p:txEl>
                                              <p:pRg st="2" end="2"/>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93189">
                                            <p:txEl>
                                              <p:pRg st="4" end="4"/>
                                            </p:txEl>
                                          </p:spTgt>
                                        </p:tgtEl>
                                        <p:attrNameLst>
                                          <p:attrName>style.visibility</p:attrName>
                                        </p:attrNameLst>
                                      </p:cBhvr>
                                      <p:to>
                                        <p:strVal val="visible"/>
                                      </p:to>
                                    </p:set>
                                    <p:animEffect transition="in" filter="wipe(up)">
                                      <p:cBhvr>
                                        <p:cTn id="15" dur="1000"/>
                                        <p:tgtEl>
                                          <p:spTgt spid="9318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1AD8D348-1310-47A7-800E-BD6CD50E6263}" type="slidenum">
              <a:rPr lang="en-US"/>
              <a:pPr/>
              <a:t>9</a:t>
            </a:fld>
            <a:endParaRPr lang="en-US"/>
          </a:p>
        </p:txBody>
      </p:sp>
      <p:sp>
        <p:nvSpPr>
          <p:cNvPr id="94210" name="Rectangle 2"/>
          <p:cNvSpPr>
            <a:spLocks noChangeArrowheads="1"/>
          </p:cNvSpPr>
          <p:nvPr/>
        </p:nvSpPr>
        <p:spPr bwMode="auto">
          <a:xfrm>
            <a:off x="823913" y="5029200"/>
            <a:ext cx="7467600" cy="762000"/>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p>
            <a:pPr algn="r"/>
            <a:r>
              <a:rPr kumimoji="1" lang="en-US" altLang="ko-KR" sz="1400" dirty="0">
                <a:solidFill>
                  <a:srgbClr val="FF0000"/>
                </a:solidFill>
                <a:latin typeface="Courier New" panose="02070309020205020404" pitchFamily="49" charset="0"/>
                <a:ea typeface="굴림" panose="020B0600000101010101" pitchFamily="34" charset="-127"/>
              </a:rPr>
              <a:t>Exception in thread "main" </a:t>
            </a:r>
            <a:r>
              <a:rPr kumimoji="1" lang="en-US" altLang="ko-KR" sz="1400" dirty="0" err="1">
                <a:solidFill>
                  <a:srgbClr val="FF0000"/>
                </a:solidFill>
                <a:latin typeface="Courier New" panose="02070309020205020404" pitchFamily="49" charset="0"/>
                <a:ea typeface="굴림" panose="020B0600000101010101" pitchFamily="34" charset="-127"/>
              </a:rPr>
              <a:t>java.lang.ArithmeticException</a:t>
            </a:r>
            <a:r>
              <a:rPr kumimoji="1" lang="en-US" altLang="ko-KR" sz="1400" dirty="0">
                <a:solidFill>
                  <a:srgbClr val="FF0000"/>
                </a:solidFill>
                <a:latin typeface="Courier New" panose="02070309020205020404" pitchFamily="49" charset="0"/>
                <a:ea typeface="굴림" panose="020B0600000101010101" pitchFamily="34" charset="-127"/>
              </a:rPr>
              <a:t>: / by zero</a:t>
            </a:r>
          </a:p>
          <a:p>
            <a:pPr algn="r"/>
            <a:r>
              <a:rPr kumimoji="1" lang="en-US" altLang="ko-KR" sz="1400" dirty="0">
                <a:solidFill>
                  <a:srgbClr val="FF0000"/>
                </a:solidFill>
                <a:latin typeface="Courier New" panose="02070309020205020404" pitchFamily="49" charset="0"/>
                <a:ea typeface="굴림" panose="020B0600000101010101" pitchFamily="34" charset="-127"/>
              </a:rPr>
              <a:t>        at </a:t>
            </a:r>
            <a:r>
              <a:rPr kumimoji="1" lang="en-US" altLang="ko-KR" sz="1400" dirty="0" err="1">
                <a:solidFill>
                  <a:srgbClr val="FF0000"/>
                </a:solidFill>
                <a:latin typeface="Courier New" panose="02070309020205020404" pitchFamily="49" charset="0"/>
                <a:ea typeface="굴림" panose="020B0600000101010101" pitchFamily="34" charset="-127"/>
              </a:rPr>
              <a:t>Propagate.calculate</a:t>
            </a:r>
            <a:r>
              <a:rPr kumimoji="1" lang="en-US" altLang="ko-KR" sz="1400" dirty="0">
                <a:solidFill>
                  <a:srgbClr val="FF0000"/>
                </a:solidFill>
                <a:latin typeface="Courier New" panose="02070309020205020404" pitchFamily="49" charset="0"/>
                <a:ea typeface="굴림" panose="020B0600000101010101" pitchFamily="34" charset="-127"/>
              </a:rPr>
              <a:t>(Propagate.java:4)</a:t>
            </a:r>
          </a:p>
          <a:p>
            <a:pPr algn="r"/>
            <a:r>
              <a:rPr kumimoji="1" lang="en-US" altLang="ko-KR" sz="1400" dirty="0">
                <a:solidFill>
                  <a:srgbClr val="FF0000"/>
                </a:solidFill>
                <a:latin typeface="Courier New" panose="02070309020205020404" pitchFamily="49" charset="0"/>
                <a:ea typeface="굴림" panose="020B0600000101010101" pitchFamily="34" charset="-127"/>
              </a:rPr>
              <a:t>        at </a:t>
            </a:r>
            <a:r>
              <a:rPr kumimoji="1" lang="en-US" altLang="ko-KR" sz="1400" dirty="0" err="1">
                <a:solidFill>
                  <a:srgbClr val="FF0000"/>
                </a:solidFill>
                <a:latin typeface="Courier New" panose="02070309020205020404" pitchFamily="49" charset="0"/>
                <a:ea typeface="굴림" panose="020B0600000101010101" pitchFamily="34" charset="-127"/>
              </a:rPr>
              <a:t>Propagate.main</a:t>
            </a:r>
            <a:r>
              <a:rPr kumimoji="1" lang="en-US" altLang="ko-KR" sz="1400" dirty="0">
                <a:solidFill>
                  <a:srgbClr val="FF0000"/>
                </a:solidFill>
                <a:latin typeface="Courier New" panose="02070309020205020404" pitchFamily="49" charset="0"/>
                <a:ea typeface="굴림" panose="020B0600000101010101" pitchFamily="34" charset="-127"/>
              </a:rPr>
              <a:t>(Propagate.java:8)</a:t>
            </a:r>
          </a:p>
        </p:txBody>
      </p:sp>
      <p:sp>
        <p:nvSpPr>
          <p:cNvPr id="94217" name="Rectangle 9"/>
          <p:cNvSpPr>
            <a:spLocks noGrp="1" noChangeArrowheads="1"/>
          </p:cNvSpPr>
          <p:nvPr>
            <p:ph type="title"/>
          </p:nvPr>
        </p:nvSpPr>
        <p:spPr/>
        <p:txBody>
          <a:bodyPr/>
          <a:lstStyle/>
          <a:p>
            <a:r>
              <a:rPr lang="en-US" altLang="ko-KR">
                <a:ea typeface="굴림" panose="020B0600000101010101" pitchFamily="34" charset="-127"/>
              </a:rPr>
              <a:t>Exception Propagation </a:t>
            </a:r>
            <a:r>
              <a:rPr lang="en-US"/>
              <a:t>(Contd…)</a:t>
            </a:r>
          </a:p>
        </p:txBody>
      </p:sp>
      <p:sp>
        <p:nvSpPr>
          <p:cNvPr id="94213" name="Rectangle 5"/>
          <p:cNvSpPr>
            <a:spLocks noChangeArrowheads="1"/>
          </p:cNvSpPr>
          <p:nvPr/>
        </p:nvSpPr>
        <p:spPr bwMode="auto">
          <a:xfrm>
            <a:off x="990600" y="1143000"/>
            <a:ext cx="7086600" cy="2667000"/>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p>
            <a:pPr latinLnBrk="1">
              <a:lnSpc>
                <a:spcPct val="90000"/>
              </a:lnSpc>
            </a:pPr>
            <a:r>
              <a:rPr kumimoji="1" lang="en-US" altLang="ko-KR" dirty="0">
                <a:solidFill>
                  <a:srgbClr val="FF0000"/>
                </a:solidFill>
                <a:latin typeface="Courier New" panose="02070309020205020404" pitchFamily="49" charset="0"/>
                <a:ea typeface="굴림" panose="020B0600000101010101" pitchFamily="34" charset="-127"/>
              </a:rPr>
              <a:t>   public  class  Propagate {</a:t>
            </a:r>
          </a:p>
          <a:p>
            <a:pPr latinLnBrk="1">
              <a:lnSpc>
                <a:spcPct val="90000"/>
              </a:lnSpc>
            </a:pPr>
            <a:r>
              <a:rPr kumimoji="1" lang="en-US" altLang="ko-KR" dirty="0">
                <a:solidFill>
                  <a:srgbClr val="FF0000"/>
                </a:solidFill>
                <a:latin typeface="Courier New" panose="02070309020205020404" pitchFamily="49" charset="0"/>
                <a:ea typeface="굴림" panose="020B0600000101010101" pitchFamily="34" charset="-127"/>
              </a:rPr>
              <a:t>            void  calculate() {</a:t>
            </a:r>
          </a:p>
          <a:p>
            <a:pPr latinLnBrk="1">
              <a:lnSpc>
                <a:spcPct val="90000"/>
              </a:lnSpc>
            </a:pPr>
            <a:r>
              <a:rPr kumimoji="1" lang="en-US" altLang="ko-KR" dirty="0">
                <a:solidFill>
                  <a:srgbClr val="FF0000"/>
                </a:solidFill>
                <a:latin typeface="Courier New" panose="02070309020205020404" pitchFamily="49" charset="0"/>
                <a:ea typeface="굴림" panose="020B0600000101010101" pitchFamily="34" charset="-127"/>
              </a:rPr>
              <a:t>                     int  m = 25,  </a:t>
            </a:r>
            <a:r>
              <a:rPr kumimoji="1" lang="en-US" altLang="ko-KR" dirty="0" err="1">
                <a:solidFill>
                  <a:srgbClr val="FF0000"/>
                </a:solidFill>
                <a:latin typeface="Courier New" panose="02070309020205020404" pitchFamily="49" charset="0"/>
                <a:ea typeface="굴림" panose="020B0600000101010101" pitchFamily="34" charset="-127"/>
              </a:rPr>
              <a:t>i</a:t>
            </a:r>
            <a:r>
              <a:rPr kumimoji="1" lang="en-US" altLang="ko-KR" dirty="0">
                <a:solidFill>
                  <a:srgbClr val="FF0000"/>
                </a:solidFill>
                <a:latin typeface="Courier New" panose="02070309020205020404" pitchFamily="49" charset="0"/>
                <a:ea typeface="굴림" panose="020B0600000101010101" pitchFamily="34" charset="-127"/>
              </a:rPr>
              <a:t> = 0;</a:t>
            </a:r>
          </a:p>
          <a:p>
            <a:pPr latinLnBrk="1">
              <a:lnSpc>
                <a:spcPct val="90000"/>
              </a:lnSpc>
            </a:pPr>
            <a:r>
              <a:rPr kumimoji="1" lang="en-US" altLang="ko-KR" dirty="0">
                <a:solidFill>
                  <a:srgbClr val="FF0000"/>
                </a:solidFill>
                <a:latin typeface="Courier New" panose="02070309020205020404" pitchFamily="49" charset="0"/>
                <a:ea typeface="굴림" panose="020B0600000101010101" pitchFamily="34" charset="-127"/>
              </a:rPr>
              <a:t>                     </a:t>
            </a:r>
            <a:r>
              <a:rPr kumimoji="1" lang="en-US" altLang="ko-KR" dirty="0" err="1">
                <a:solidFill>
                  <a:srgbClr val="FF0000"/>
                </a:solidFill>
                <a:latin typeface="Courier New" panose="02070309020205020404" pitchFamily="49" charset="0"/>
                <a:ea typeface="굴림" panose="020B0600000101010101" pitchFamily="34" charset="-127"/>
              </a:rPr>
              <a:t>i</a:t>
            </a:r>
            <a:r>
              <a:rPr kumimoji="1" lang="en-US" altLang="ko-KR" dirty="0">
                <a:solidFill>
                  <a:srgbClr val="FF0000"/>
                </a:solidFill>
                <a:latin typeface="Courier New" panose="02070309020205020404" pitchFamily="49" charset="0"/>
                <a:ea typeface="굴림" panose="020B0600000101010101" pitchFamily="34" charset="-127"/>
              </a:rPr>
              <a:t> = m / </a:t>
            </a:r>
            <a:r>
              <a:rPr kumimoji="1" lang="en-US" altLang="ko-KR" dirty="0" err="1">
                <a:solidFill>
                  <a:srgbClr val="FF0000"/>
                </a:solidFill>
                <a:latin typeface="Courier New" panose="02070309020205020404" pitchFamily="49" charset="0"/>
                <a:ea typeface="굴림" panose="020B0600000101010101" pitchFamily="34" charset="-127"/>
              </a:rPr>
              <a:t>i</a:t>
            </a:r>
            <a:r>
              <a:rPr kumimoji="1" lang="en-US" altLang="ko-KR" dirty="0">
                <a:solidFill>
                  <a:srgbClr val="FF0000"/>
                </a:solidFill>
                <a:latin typeface="Courier New" panose="02070309020205020404" pitchFamily="49" charset="0"/>
                <a:ea typeface="굴림" panose="020B0600000101010101" pitchFamily="34" charset="-127"/>
              </a:rPr>
              <a:t>;</a:t>
            </a:r>
          </a:p>
          <a:p>
            <a:pPr latinLnBrk="1">
              <a:lnSpc>
                <a:spcPct val="90000"/>
              </a:lnSpc>
            </a:pPr>
            <a:r>
              <a:rPr kumimoji="1" lang="en-US" altLang="ko-KR" dirty="0">
                <a:solidFill>
                  <a:srgbClr val="FF0000"/>
                </a:solidFill>
                <a:latin typeface="Courier New" panose="02070309020205020404" pitchFamily="49" charset="0"/>
                <a:ea typeface="굴림" panose="020B0600000101010101" pitchFamily="34" charset="-127"/>
              </a:rPr>
              <a:t>            }</a:t>
            </a:r>
          </a:p>
          <a:p>
            <a:pPr latinLnBrk="1">
              <a:lnSpc>
                <a:spcPct val="90000"/>
              </a:lnSpc>
            </a:pPr>
            <a:r>
              <a:rPr kumimoji="1" lang="en-US" altLang="ko-KR" dirty="0">
                <a:solidFill>
                  <a:srgbClr val="FF0000"/>
                </a:solidFill>
                <a:latin typeface="Courier New" panose="02070309020205020404" pitchFamily="49" charset="0"/>
                <a:ea typeface="굴림" panose="020B0600000101010101" pitchFamily="34" charset="-127"/>
              </a:rPr>
              <a:t>public static void main(String[] </a:t>
            </a:r>
            <a:r>
              <a:rPr kumimoji="1" lang="en-US" altLang="ko-KR" dirty="0" err="1">
                <a:solidFill>
                  <a:srgbClr val="FF0000"/>
                </a:solidFill>
                <a:latin typeface="Courier New" panose="02070309020205020404" pitchFamily="49" charset="0"/>
                <a:ea typeface="굴림" panose="020B0600000101010101" pitchFamily="34" charset="-127"/>
              </a:rPr>
              <a:t>args</a:t>
            </a:r>
            <a:r>
              <a:rPr kumimoji="1" lang="en-US" altLang="ko-KR" dirty="0">
                <a:solidFill>
                  <a:srgbClr val="FF0000"/>
                </a:solidFill>
                <a:latin typeface="Courier New" panose="02070309020205020404" pitchFamily="49" charset="0"/>
                <a:ea typeface="굴림" panose="020B0600000101010101" pitchFamily="34" charset="-127"/>
              </a:rPr>
              <a:t>) {</a:t>
            </a:r>
          </a:p>
          <a:p>
            <a:pPr latinLnBrk="1">
              <a:lnSpc>
                <a:spcPct val="90000"/>
              </a:lnSpc>
            </a:pPr>
            <a:r>
              <a:rPr kumimoji="1" lang="en-US" altLang="ko-KR" dirty="0">
                <a:solidFill>
                  <a:srgbClr val="FF0000"/>
                </a:solidFill>
                <a:latin typeface="Courier New" panose="02070309020205020404" pitchFamily="49" charset="0"/>
                <a:ea typeface="굴림" panose="020B0600000101010101" pitchFamily="34" charset="-127"/>
              </a:rPr>
              <a:t>                     Propagate p = new Propagate();</a:t>
            </a:r>
          </a:p>
          <a:p>
            <a:pPr latinLnBrk="1">
              <a:lnSpc>
                <a:spcPct val="90000"/>
              </a:lnSpc>
            </a:pPr>
            <a:r>
              <a:rPr kumimoji="1" lang="en-US" altLang="ko-KR" dirty="0">
                <a:solidFill>
                  <a:srgbClr val="FF0000"/>
                </a:solidFill>
                <a:latin typeface="Courier New" panose="02070309020205020404" pitchFamily="49" charset="0"/>
                <a:ea typeface="굴림" panose="020B0600000101010101" pitchFamily="34" charset="-127"/>
              </a:rPr>
              <a:t>                     </a:t>
            </a:r>
            <a:r>
              <a:rPr kumimoji="1" lang="en-US" altLang="ko-KR" dirty="0" err="1">
                <a:solidFill>
                  <a:srgbClr val="FF0000"/>
                </a:solidFill>
                <a:latin typeface="Courier New" panose="02070309020205020404" pitchFamily="49" charset="0"/>
                <a:ea typeface="굴림" panose="020B0600000101010101" pitchFamily="34" charset="-127"/>
              </a:rPr>
              <a:t>p.calculate</a:t>
            </a:r>
            <a:r>
              <a:rPr kumimoji="1" lang="en-US" altLang="ko-KR" dirty="0">
                <a:solidFill>
                  <a:srgbClr val="FF0000"/>
                </a:solidFill>
                <a:latin typeface="Courier New" panose="02070309020205020404" pitchFamily="49" charset="0"/>
                <a:ea typeface="굴림" panose="020B0600000101010101" pitchFamily="34" charset="-127"/>
              </a:rPr>
              <a:t>();</a:t>
            </a:r>
          </a:p>
          <a:p>
            <a:pPr latinLnBrk="1">
              <a:lnSpc>
                <a:spcPct val="90000"/>
              </a:lnSpc>
            </a:pPr>
            <a:r>
              <a:rPr kumimoji="1" lang="en-US" altLang="ko-KR" dirty="0">
                <a:solidFill>
                  <a:srgbClr val="FF0000"/>
                </a:solidFill>
                <a:latin typeface="Courier New" panose="02070309020205020404" pitchFamily="49" charset="0"/>
                <a:ea typeface="굴림" panose="020B0600000101010101" pitchFamily="34" charset="-127"/>
              </a:rPr>
              <a:t>            }</a:t>
            </a:r>
          </a:p>
          <a:p>
            <a:pPr latinLnBrk="1">
              <a:lnSpc>
                <a:spcPct val="90000"/>
              </a:lnSpc>
            </a:pPr>
            <a:r>
              <a:rPr kumimoji="1" lang="en-US" altLang="ko-KR" dirty="0">
                <a:solidFill>
                  <a:srgbClr val="FF0000"/>
                </a:solidFill>
                <a:latin typeface="Courier New" panose="02070309020205020404" pitchFamily="49" charset="0"/>
                <a:ea typeface="굴림" panose="020B0600000101010101" pitchFamily="34" charset="-127"/>
              </a:rPr>
              <a:t>    }</a:t>
            </a:r>
          </a:p>
        </p:txBody>
      </p:sp>
      <p:sp>
        <p:nvSpPr>
          <p:cNvPr id="94214" name="AutoShape 6"/>
          <p:cNvSpPr>
            <a:spLocks noChangeArrowheads="1"/>
          </p:cNvSpPr>
          <p:nvPr/>
        </p:nvSpPr>
        <p:spPr bwMode="auto">
          <a:xfrm>
            <a:off x="5638800" y="3276600"/>
            <a:ext cx="3352800" cy="990600"/>
          </a:xfrm>
          <a:prstGeom prst="wedgeEllipseCallout">
            <a:avLst>
              <a:gd name="adj1" fmla="val -27083"/>
              <a:gd name="adj2" fmla="val 126602"/>
            </a:avLst>
          </a:prstGeom>
          <a:solidFill>
            <a:srgbClr val="FFCC99">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pPr algn="ctr" latinLnBrk="1"/>
            <a:r>
              <a:rPr kumimoji="1" lang="en-US" altLang="ko-KR" sz="1600">
                <a:latin typeface="Verdana" panose="020B0604030504040204" pitchFamily="34" charset="0"/>
                <a:ea typeface="굴림" panose="020B0600000101010101" pitchFamily="34" charset="-127"/>
              </a:rPr>
              <a:t>Exception propagated from main( ) </a:t>
            </a:r>
          </a:p>
          <a:p>
            <a:pPr algn="ctr" latinLnBrk="1"/>
            <a:r>
              <a:rPr kumimoji="1" lang="en-US" altLang="ko-KR" sz="1600">
                <a:latin typeface="Verdana" panose="020B0604030504040204" pitchFamily="34" charset="0"/>
                <a:ea typeface="굴림" panose="020B0600000101010101" pitchFamily="34" charset="-127"/>
              </a:rPr>
              <a:t>function to java</a:t>
            </a:r>
          </a:p>
        </p:txBody>
      </p:sp>
      <p:sp>
        <p:nvSpPr>
          <p:cNvPr id="94215" name="AutoShape 7"/>
          <p:cNvSpPr>
            <a:spLocks noChangeArrowheads="1"/>
          </p:cNvSpPr>
          <p:nvPr/>
        </p:nvSpPr>
        <p:spPr bwMode="auto">
          <a:xfrm>
            <a:off x="76200" y="1552575"/>
            <a:ext cx="3200400" cy="685800"/>
          </a:xfrm>
          <a:prstGeom prst="wedgeEllipseCallout">
            <a:avLst>
              <a:gd name="adj1" fmla="val 72509"/>
              <a:gd name="adj2" fmla="val 20602"/>
            </a:avLst>
          </a:prstGeom>
          <a:solidFill>
            <a:srgbClr val="99CCFF">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pPr algn="ctr" latinLnBrk="1"/>
            <a:r>
              <a:rPr kumimoji="1" lang="en-US" altLang="ko-KR" sz="1600" dirty="0" err="1">
                <a:latin typeface="Verdana" panose="020B0604030504040204" pitchFamily="34" charset="0"/>
                <a:ea typeface="굴림" panose="020B0600000101010101" pitchFamily="34" charset="-127"/>
              </a:rPr>
              <a:t>ArithmeticException</a:t>
            </a:r>
            <a:r>
              <a:rPr kumimoji="1" lang="en-US" altLang="ko-KR" sz="1600" dirty="0">
                <a:latin typeface="Verdana" panose="020B0604030504040204" pitchFamily="34" charset="0"/>
                <a:ea typeface="굴림" panose="020B0600000101010101" pitchFamily="34" charset="-127"/>
              </a:rPr>
              <a:t> Occurred</a:t>
            </a:r>
          </a:p>
        </p:txBody>
      </p:sp>
      <p:sp>
        <p:nvSpPr>
          <p:cNvPr id="94216" name="AutoShape 8"/>
          <p:cNvSpPr>
            <a:spLocks noChangeArrowheads="1"/>
          </p:cNvSpPr>
          <p:nvPr/>
        </p:nvSpPr>
        <p:spPr bwMode="auto">
          <a:xfrm>
            <a:off x="381000" y="3886200"/>
            <a:ext cx="3429000" cy="1066800"/>
          </a:xfrm>
          <a:prstGeom prst="wedgeEllipseCallout">
            <a:avLst>
              <a:gd name="adj1" fmla="val 49954"/>
              <a:gd name="adj2" fmla="val -162204"/>
            </a:avLst>
          </a:prstGeom>
          <a:solidFill>
            <a:srgbClr val="CCFFCC">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pPr algn="ctr" latinLnBrk="1"/>
            <a:r>
              <a:rPr kumimoji="1" lang="en-US" altLang="ko-KR" sz="1600">
                <a:latin typeface="Verdana" panose="020B0604030504040204" pitchFamily="34" charset="0"/>
                <a:ea typeface="굴림" panose="020B0600000101010101" pitchFamily="34" charset="-127"/>
              </a:rPr>
              <a:t>Exception propagated from calculate() to </a:t>
            </a:r>
          </a:p>
          <a:p>
            <a:pPr algn="ctr" latinLnBrk="1"/>
            <a:r>
              <a:rPr kumimoji="1" lang="en-US" altLang="ko-KR" sz="1600">
                <a:latin typeface="Verdana" panose="020B0604030504040204" pitchFamily="34" charset="0"/>
                <a:ea typeface="굴림" panose="020B0600000101010101" pitchFamily="34" charset="-127"/>
              </a:rPr>
              <a:t>main() method</a:t>
            </a:r>
          </a:p>
        </p:txBody>
      </p:sp>
    </p:spTree>
    <p:extLst>
      <p:ext uri="{BB962C8B-B14F-4D97-AF65-F5344CB8AC3E}">
        <p14:creationId xmlns:p14="http://schemas.microsoft.com/office/powerpoint/2010/main" val="26769494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fade">
                                      <p:cBhvr>
                                        <p:cTn id="7" dur="2000"/>
                                        <p:tgtEl>
                                          <p:spTgt spid="942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0"/>
                                        </p:tgtEl>
                                        <p:attrNameLst>
                                          <p:attrName>style.visibility</p:attrName>
                                        </p:attrNameLst>
                                      </p:cBhvr>
                                      <p:to>
                                        <p:strVal val="visible"/>
                                      </p:to>
                                    </p:set>
                                    <p:animEffect transition="in" filter="fade">
                                      <p:cBhvr>
                                        <p:cTn id="10" dur="2000"/>
                                        <p:tgtEl>
                                          <p:spTgt spid="94210"/>
                                        </p:tgtEl>
                                      </p:cBhvr>
                                    </p:animEffect>
                                  </p:childTnLst>
                                </p:cTn>
                              </p:par>
                            </p:childTnLst>
                          </p:cTn>
                        </p:par>
                        <p:par>
                          <p:cTn id="11" fill="hold" nodeType="afterGroup">
                            <p:stCondLst>
                              <p:cond delay="2000"/>
                            </p:stCondLst>
                            <p:childTnLst>
                              <p:par>
                                <p:cTn id="12" presetID="54" presetClass="entr" presetSubtype="0" accel="100000" fill="hold" grpId="0" nodeType="afterEffect">
                                  <p:stCondLst>
                                    <p:cond delay="0"/>
                                  </p:stCondLst>
                                  <p:childTnLst>
                                    <p:set>
                                      <p:cBhvr>
                                        <p:cTn id="13" dur="1" fill="hold">
                                          <p:stCondLst>
                                            <p:cond delay="0"/>
                                          </p:stCondLst>
                                        </p:cTn>
                                        <p:tgtEl>
                                          <p:spTgt spid="94215"/>
                                        </p:tgtEl>
                                        <p:attrNameLst>
                                          <p:attrName>style.visibility</p:attrName>
                                        </p:attrNameLst>
                                      </p:cBhvr>
                                      <p:to>
                                        <p:strVal val="visible"/>
                                      </p:to>
                                    </p:set>
                                    <p:anim calcmode="lin" valueType="num">
                                      <p:cBhvr>
                                        <p:cTn id="14" dur="1000" fill="hold"/>
                                        <p:tgtEl>
                                          <p:spTgt spid="94215"/>
                                        </p:tgtEl>
                                        <p:attrNameLst>
                                          <p:attrName>ppt_w</p:attrName>
                                        </p:attrNameLst>
                                      </p:cBhvr>
                                      <p:tavLst>
                                        <p:tav tm="0">
                                          <p:val>
                                            <p:strVal val="#ppt_w*0.05"/>
                                          </p:val>
                                        </p:tav>
                                        <p:tav tm="100000">
                                          <p:val>
                                            <p:strVal val="#ppt_w"/>
                                          </p:val>
                                        </p:tav>
                                      </p:tavLst>
                                    </p:anim>
                                    <p:anim calcmode="lin" valueType="num">
                                      <p:cBhvr>
                                        <p:cTn id="15" dur="1000" fill="hold"/>
                                        <p:tgtEl>
                                          <p:spTgt spid="94215"/>
                                        </p:tgtEl>
                                        <p:attrNameLst>
                                          <p:attrName>ppt_h</p:attrName>
                                        </p:attrNameLst>
                                      </p:cBhvr>
                                      <p:tavLst>
                                        <p:tav tm="0">
                                          <p:val>
                                            <p:strVal val="#ppt_h"/>
                                          </p:val>
                                        </p:tav>
                                        <p:tav tm="100000">
                                          <p:val>
                                            <p:strVal val="#ppt_h"/>
                                          </p:val>
                                        </p:tav>
                                      </p:tavLst>
                                    </p:anim>
                                    <p:anim calcmode="lin" valueType="num">
                                      <p:cBhvr>
                                        <p:cTn id="16" dur="1000" fill="hold"/>
                                        <p:tgtEl>
                                          <p:spTgt spid="94215"/>
                                        </p:tgtEl>
                                        <p:attrNameLst>
                                          <p:attrName>ppt_x</p:attrName>
                                        </p:attrNameLst>
                                      </p:cBhvr>
                                      <p:tavLst>
                                        <p:tav tm="0">
                                          <p:val>
                                            <p:strVal val="#ppt_x-.2"/>
                                          </p:val>
                                        </p:tav>
                                        <p:tav tm="100000">
                                          <p:val>
                                            <p:strVal val="#ppt_x"/>
                                          </p:val>
                                        </p:tav>
                                      </p:tavLst>
                                    </p:anim>
                                    <p:anim calcmode="lin" valueType="num">
                                      <p:cBhvr>
                                        <p:cTn id="17" dur="1000" fill="hold"/>
                                        <p:tgtEl>
                                          <p:spTgt spid="94215"/>
                                        </p:tgtEl>
                                        <p:attrNameLst>
                                          <p:attrName>ppt_y</p:attrName>
                                        </p:attrNameLst>
                                      </p:cBhvr>
                                      <p:tavLst>
                                        <p:tav tm="0">
                                          <p:val>
                                            <p:strVal val="#ppt_y"/>
                                          </p:val>
                                        </p:tav>
                                        <p:tav tm="100000">
                                          <p:val>
                                            <p:strVal val="#ppt_y"/>
                                          </p:val>
                                        </p:tav>
                                      </p:tavLst>
                                    </p:anim>
                                    <p:animEffect transition="in" filter="fade">
                                      <p:cBhvr>
                                        <p:cTn id="18" dur="1000"/>
                                        <p:tgtEl>
                                          <p:spTgt spid="94215"/>
                                        </p:tgtEl>
                                      </p:cBhvr>
                                    </p:animEffect>
                                  </p:childTnLst>
                                </p:cTn>
                              </p:par>
                            </p:childTnLst>
                          </p:cTn>
                        </p:par>
                        <p:par>
                          <p:cTn id="19" fill="hold" nodeType="afterGroup">
                            <p:stCondLst>
                              <p:cond delay="3000"/>
                            </p:stCondLst>
                            <p:childTnLst>
                              <p:par>
                                <p:cTn id="20" presetID="54" presetClass="entr" presetSubtype="0" accel="100000" fill="hold" grpId="0" nodeType="afterEffect">
                                  <p:stCondLst>
                                    <p:cond delay="0"/>
                                  </p:stCondLst>
                                  <p:childTnLst>
                                    <p:set>
                                      <p:cBhvr>
                                        <p:cTn id="21" dur="1" fill="hold">
                                          <p:stCondLst>
                                            <p:cond delay="0"/>
                                          </p:stCondLst>
                                        </p:cTn>
                                        <p:tgtEl>
                                          <p:spTgt spid="94216"/>
                                        </p:tgtEl>
                                        <p:attrNameLst>
                                          <p:attrName>style.visibility</p:attrName>
                                        </p:attrNameLst>
                                      </p:cBhvr>
                                      <p:to>
                                        <p:strVal val="visible"/>
                                      </p:to>
                                    </p:set>
                                    <p:anim calcmode="lin" valueType="num">
                                      <p:cBhvr>
                                        <p:cTn id="22" dur="1000" fill="hold"/>
                                        <p:tgtEl>
                                          <p:spTgt spid="94216"/>
                                        </p:tgtEl>
                                        <p:attrNameLst>
                                          <p:attrName>ppt_w</p:attrName>
                                        </p:attrNameLst>
                                      </p:cBhvr>
                                      <p:tavLst>
                                        <p:tav tm="0">
                                          <p:val>
                                            <p:strVal val="#ppt_w*0.05"/>
                                          </p:val>
                                        </p:tav>
                                        <p:tav tm="100000">
                                          <p:val>
                                            <p:strVal val="#ppt_w"/>
                                          </p:val>
                                        </p:tav>
                                      </p:tavLst>
                                    </p:anim>
                                    <p:anim calcmode="lin" valueType="num">
                                      <p:cBhvr>
                                        <p:cTn id="23" dur="1000" fill="hold"/>
                                        <p:tgtEl>
                                          <p:spTgt spid="94216"/>
                                        </p:tgtEl>
                                        <p:attrNameLst>
                                          <p:attrName>ppt_h</p:attrName>
                                        </p:attrNameLst>
                                      </p:cBhvr>
                                      <p:tavLst>
                                        <p:tav tm="0">
                                          <p:val>
                                            <p:strVal val="#ppt_h"/>
                                          </p:val>
                                        </p:tav>
                                        <p:tav tm="100000">
                                          <p:val>
                                            <p:strVal val="#ppt_h"/>
                                          </p:val>
                                        </p:tav>
                                      </p:tavLst>
                                    </p:anim>
                                    <p:anim calcmode="lin" valueType="num">
                                      <p:cBhvr>
                                        <p:cTn id="24" dur="1000" fill="hold"/>
                                        <p:tgtEl>
                                          <p:spTgt spid="94216"/>
                                        </p:tgtEl>
                                        <p:attrNameLst>
                                          <p:attrName>ppt_x</p:attrName>
                                        </p:attrNameLst>
                                      </p:cBhvr>
                                      <p:tavLst>
                                        <p:tav tm="0">
                                          <p:val>
                                            <p:strVal val="#ppt_x-.2"/>
                                          </p:val>
                                        </p:tav>
                                        <p:tav tm="100000">
                                          <p:val>
                                            <p:strVal val="#ppt_x"/>
                                          </p:val>
                                        </p:tav>
                                      </p:tavLst>
                                    </p:anim>
                                    <p:anim calcmode="lin" valueType="num">
                                      <p:cBhvr>
                                        <p:cTn id="25" dur="1000" fill="hold"/>
                                        <p:tgtEl>
                                          <p:spTgt spid="94216"/>
                                        </p:tgtEl>
                                        <p:attrNameLst>
                                          <p:attrName>ppt_y</p:attrName>
                                        </p:attrNameLst>
                                      </p:cBhvr>
                                      <p:tavLst>
                                        <p:tav tm="0">
                                          <p:val>
                                            <p:strVal val="#ppt_y"/>
                                          </p:val>
                                        </p:tav>
                                        <p:tav tm="100000">
                                          <p:val>
                                            <p:strVal val="#ppt_y"/>
                                          </p:val>
                                        </p:tav>
                                      </p:tavLst>
                                    </p:anim>
                                    <p:animEffect transition="in" filter="fade">
                                      <p:cBhvr>
                                        <p:cTn id="26" dur="1000"/>
                                        <p:tgtEl>
                                          <p:spTgt spid="94216"/>
                                        </p:tgtEl>
                                      </p:cBhvr>
                                    </p:animEffect>
                                  </p:childTnLst>
                                </p:cTn>
                              </p:par>
                            </p:childTnLst>
                          </p:cTn>
                        </p:par>
                        <p:par>
                          <p:cTn id="27" fill="hold" nodeType="afterGroup">
                            <p:stCondLst>
                              <p:cond delay="4000"/>
                            </p:stCondLst>
                            <p:childTnLst>
                              <p:par>
                                <p:cTn id="28" presetID="54" presetClass="entr" presetSubtype="0" accel="100000" fill="hold" grpId="0" nodeType="afterEffect">
                                  <p:stCondLst>
                                    <p:cond delay="0"/>
                                  </p:stCondLst>
                                  <p:childTnLst>
                                    <p:set>
                                      <p:cBhvr>
                                        <p:cTn id="29" dur="1" fill="hold">
                                          <p:stCondLst>
                                            <p:cond delay="0"/>
                                          </p:stCondLst>
                                        </p:cTn>
                                        <p:tgtEl>
                                          <p:spTgt spid="94214"/>
                                        </p:tgtEl>
                                        <p:attrNameLst>
                                          <p:attrName>style.visibility</p:attrName>
                                        </p:attrNameLst>
                                      </p:cBhvr>
                                      <p:to>
                                        <p:strVal val="visible"/>
                                      </p:to>
                                    </p:set>
                                    <p:anim calcmode="lin" valueType="num">
                                      <p:cBhvr>
                                        <p:cTn id="30" dur="1000" fill="hold"/>
                                        <p:tgtEl>
                                          <p:spTgt spid="94214"/>
                                        </p:tgtEl>
                                        <p:attrNameLst>
                                          <p:attrName>ppt_w</p:attrName>
                                        </p:attrNameLst>
                                      </p:cBhvr>
                                      <p:tavLst>
                                        <p:tav tm="0">
                                          <p:val>
                                            <p:strVal val="#ppt_w*0.05"/>
                                          </p:val>
                                        </p:tav>
                                        <p:tav tm="100000">
                                          <p:val>
                                            <p:strVal val="#ppt_w"/>
                                          </p:val>
                                        </p:tav>
                                      </p:tavLst>
                                    </p:anim>
                                    <p:anim calcmode="lin" valueType="num">
                                      <p:cBhvr>
                                        <p:cTn id="31" dur="1000" fill="hold"/>
                                        <p:tgtEl>
                                          <p:spTgt spid="94214"/>
                                        </p:tgtEl>
                                        <p:attrNameLst>
                                          <p:attrName>ppt_h</p:attrName>
                                        </p:attrNameLst>
                                      </p:cBhvr>
                                      <p:tavLst>
                                        <p:tav tm="0">
                                          <p:val>
                                            <p:strVal val="#ppt_h"/>
                                          </p:val>
                                        </p:tav>
                                        <p:tav tm="100000">
                                          <p:val>
                                            <p:strVal val="#ppt_h"/>
                                          </p:val>
                                        </p:tav>
                                      </p:tavLst>
                                    </p:anim>
                                    <p:anim calcmode="lin" valueType="num">
                                      <p:cBhvr>
                                        <p:cTn id="32" dur="1000" fill="hold"/>
                                        <p:tgtEl>
                                          <p:spTgt spid="94214"/>
                                        </p:tgtEl>
                                        <p:attrNameLst>
                                          <p:attrName>ppt_x</p:attrName>
                                        </p:attrNameLst>
                                      </p:cBhvr>
                                      <p:tavLst>
                                        <p:tav tm="0">
                                          <p:val>
                                            <p:strVal val="#ppt_x-.2"/>
                                          </p:val>
                                        </p:tav>
                                        <p:tav tm="100000">
                                          <p:val>
                                            <p:strVal val="#ppt_x"/>
                                          </p:val>
                                        </p:tav>
                                      </p:tavLst>
                                    </p:anim>
                                    <p:anim calcmode="lin" valueType="num">
                                      <p:cBhvr>
                                        <p:cTn id="33" dur="1000" fill="hold"/>
                                        <p:tgtEl>
                                          <p:spTgt spid="94214"/>
                                        </p:tgtEl>
                                        <p:attrNameLst>
                                          <p:attrName>ppt_y</p:attrName>
                                        </p:attrNameLst>
                                      </p:cBhvr>
                                      <p:tavLst>
                                        <p:tav tm="0">
                                          <p:val>
                                            <p:strVal val="#ppt_y"/>
                                          </p:val>
                                        </p:tav>
                                        <p:tav tm="100000">
                                          <p:val>
                                            <p:strVal val="#ppt_y"/>
                                          </p:val>
                                        </p:tav>
                                      </p:tavLst>
                                    </p:anim>
                                    <p:animEffect transition="in" filter="fade">
                                      <p:cBhvr>
                                        <p:cTn id="34" dur="1000"/>
                                        <p:tgtEl>
                                          <p:spTgt spid="94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animBg="1"/>
      <p:bldP spid="94213" grpId="0" animBg="1"/>
      <p:bldP spid="94214" grpId="0" animBg="1"/>
      <p:bldP spid="94215" grpId="0" animBg="1"/>
      <p:bldP spid="9421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3182</TotalTime>
  <Words>1815</Words>
  <Application>Microsoft Office PowerPoint</Application>
  <PresentationFormat>On-screen Show (4:3)</PresentationFormat>
  <Paragraphs>232</Paragraphs>
  <Slides>47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굴림</vt:lpstr>
      <vt:lpstr>Bookman Old Style</vt:lpstr>
      <vt:lpstr>Calibri</vt:lpstr>
      <vt:lpstr>Courier New</vt:lpstr>
      <vt:lpstr>Gill Sans MT</vt:lpstr>
      <vt:lpstr>Verdana</vt:lpstr>
      <vt:lpstr>Wingdings</vt:lpstr>
      <vt:lpstr>Wingdings 3</vt:lpstr>
      <vt:lpstr>Origin</vt:lpstr>
      <vt:lpstr>Exception Handling</vt:lpstr>
      <vt:lpstr>Agenda</vt:lpstr>
      <vt:lpstr>What is Exception? </vt:lpstr>
      <vt:lpstr>What is Exception? </vt:lpstr>
      <vt:lpstr>Exception</vt:lpstr>
      <vt:lpstr>Uncaught Exceptions </vt:lpstr>
      <vt:lpstr>Uncaught Exceptions</vt:lpstr>
      <vt:lpstr>Exception Propagation</vt:lpstr>
      <vt:lpstr>Exception Propagation (Contd…)</vt:lpstr>
      <vt:lpstr>Catching Exceptions </vt:lpstr>
      <vt:lpstr>Catching Exceptions </vt:lpstr>
      <vt:lpstr>Multiple catch blocks</vt:lpstr>
      <vt:lpstr>Multiple catch blocks</vt:lpstr>
      <vt:lpstr>Multiple catch blocks</vt:lpstr>
      <vt:lpstr>Multiple catch blocks</vt:lpstr>
      <vt:lpstr>Multiple catch blocks</vt:lpstr>
      <vt:lpstr>Nested try statements </vt:lpstr>
      <vt:lpstr>Nested try statements </vt:lpstr>
      <vt:lpstr>Nested try statements </vt:lpstr>
      <vt:lpstr>Nested try statements </vt:lpstr>
      <vt:lpstr>Exception Hierarchy </vt:lpstr>
      <vt:lpstr>Exception Hierarchy </vt:lpstr>
      <vt:lpstr>Categories of Exceptions</vt:lpstr>
      <vt:lpstr>Concept of “throw”</vt:lpstr>
      <vt:lpstr>Concept of “throw”</vt:lpstr>
      <vt:lpstr>Concept of “throw”</vt:lpstr>
      <vt:lpstr>Concept of “throw”</vt:lpstr>
      <vt:lpstr>Concept of “throw”</vt:lpstr>
      <vt:lpstr>Concept of “throws” </vt:lpstr>
      <vt:lpstr>Concept of “throws” </vt:lpstr>
      <vt:lpstr>Concept of “throws” </vt:lpstr>
      <vt:lpstr>Concept of “throws” </vt:lpstr>
      <vt:lpstr>Without “throws” </vt:lpstr>
      <vt:lpstr>Concept of “finally” </vt:lpstr>
      <vt:lpstr>Concept of “finally” </vt:lpstr>
      <vt:lpstr>Exception methods </vt:lpstr>
      <vt:lpstr>Exception methods </vt:lpstr>
      <vt:lpstr>Exception methods </vt:lpstr>
      <vt:lpstr>Java’s Built-in Exceptions</vt:lpstr>
      <vt:lpstr>Java’s Built-in Exceptions</vt:lpstr>
      <vt:lpstr>Java’s Built-in Exceptions</vt:lpstr>
      <vt:lpstr>User Defined Exceptions</vt:lpstr>
      <vt:lpstr>User Defined Exceptions</vt:lpstr>
      <vt:lpstr>User Defined Exceptions</vt:lpstr>
      <vt:lpstr>Chained Exceptions </vt:lpstr>
      <vt:lpstr>Chained Exceptions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ANUJA</dc:creator>
  <cp:lastModifiedBy>Administrator</cp:lastModifiedBy>
  <cp:revision>347</cp:revision>
  <dcterms:created xsi:type="dcterms:W3CDTF">2006-08-16T00:00:00Z</dcterms:created>
  <dcterms:modified xsi:type="dcterms:W3CDTF">2018-11-12T01:39:09Z</dcterms:modified>
</cp:coreProperties>
</file>